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92" r:id="rId3"/>
    <p:sldId id="288" r:id="rId4"/>
    <p:sldId id="279" r:id="rId5"/>
    <p:sldId id="280" r:id="rId6"/>
    <p:sldId id="290" r:id="rId7"/>
    <p:sldId id="291" r:id="rId8"/>
    <p:sldId id="289" r:id="rId9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7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4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A990B-1FFA-4A3A-9860-3340C0037901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A962B3-B3A5-4FFE-8448-159EA7D02F16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 anchor="t"/>
        <a:lstStyle/>
        <a:p>
          <a:pPr algn="l"/>
          <a:endParaRPr lang="ru-RU" sz="2800" b="1" kern="1200" dirty="0" smtClean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algn="l"/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1. ЗАКОН РК «О КУЛЬТУРЕ»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0AF3DF8-545E-4B37-B6FC-57A061C9B149}" type="parTrans" cxnId="{636915E7-2343-4D13-8647-00FE99821D95}">
      <dgm:prSet/>
      <dgm:spPr/>
      <dgm:t>
        <a:bodyPr/>
        <a:lstStyle/>
        <a:p>
          <a:endParaRPr lang="ru-RU"/>
        </a:p>
      </dgm:t>
    </dgm:pt>
    <dgm:pt modelId="{E05D60C5-3ED6-46A3-8DD8-51A5ABF32930}" type="sibTrans" cxnId="{636915E7-2343-4D13-8647-00FE99821D95}">
      <dgm:prSet/>
      <dgm:spPr/>
      <dgm:t>
        <a:bodyPr/>
        <a:lstStyle/>
        <a:p>
          <a:endParaRPr lang="ru-RU"/>
        </a:p>
      </dgm:t>
    </dgm:pt>
    <dgm:pt modelId="{51F6769A-885C-4304-8BCD-48A54F5C0E1A}">
      <dgm:prSet phldrT="[Текст]" custT="1"/>
      <dgm:spPr/>
      <dgm:t>
        <a:bodyPr/>
        <a:lstStyle/>
        <a:p>
          <a:r>
            <a:rPr lang="ru-RU" sz="18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ст.7. Компетенция уполномоченного органа</a:t>
          </a: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1F075CE7-7431-482D-AC80-826B0C2C4B5D}" type="parTrans" cxnId="{E0B66C36-7F77-46DF-97FF-02E2319CDE3A}">
      <dgm:prSet/>
      <dgm:spPr/>
      <dgm:t>
        <a:bodyPr/>
        <a:lstStyle/>
        <a:p>
          <a:endParaRPr lang="ru-RU"/>
        </a:p>
      </dgm:t>
    </dgm:pt>
    <dgm:pt modelId="{A7887F45-D37E-41C2-80E9-5B35592C8453}" type="sibTrans" cxnId="{E0B66C36-7F77-46DF-97FF-02E2319CDE3A}">
      <dgm:prSet/>
      <dgm:spPr/>
      <dgm:t>
        <a:bodyPr/>
        <a:lstStyle/>
        <a:p>
          <a:endParaRPr lang="ru-RU"/>
        </a:p>
      </dgm:t>
    </dgm:pt>
    <dgm:pt modelId="{CF1C1BBC-662A-423C-A1E3-E03E7D965E87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ст.1. Основные понятия, используемые в настоящем Законе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A77A7DFA-D7EF-42F0-8289-F71BF2205983}" type="parTrans" cxnId="{92766D51-3E8B-4B0E-8525-48138BC233C9}">
      <dgm:prSet/>
      <dgm:spPr/>
      <dgm:t>
        <a:bodyPr/>
        <a:lstStyle/>
        <a:p>
          <a:endParaRPr lang="ru-RU"/>
        </a:p>
      </dgm:t>
    </dgm:pt>
    <dgm:pt modelId="{136661A8-BCE9-4496-BC37-CCF5B8AF7B13}" type="sibTrans" cxnId="{92766D51-3E8B-4B0E-8525-48138BC233C9}">
      <dgm:prSet/>
      <dgm:spPr/>
      <dgm:t>
        <a:bodyPr/>
        <a:lstStyle/>
        <a:p>
          <a:endParaRPr lang="ru-RU"/>
        </a:p>
      </dgm:t>
    </dgm:pt>
    <dgm:pt modelId="{6F1BB49B-B860-450A-87B3-C62DF297D453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ст.5. Компетенция уполномоченного органа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5B985A89-3064-4690-8B5D-1847DCB8B88C}" type="parTrans" cxnId="{304816F2-6CDC-452F-BDA1-0E9630558A83}">
      <dgm:prSet/>
      <dgm:spPr/>
      <dgm:t>
        <a:bodyPr/>
        <a:lstStyle/>
        <a:p>
          <a:endParaRPr lang="ru-RU"/>
        </a:p>
      </dgm:t>
    </dgm:pt>
    <dgm:pt modelId="{70EA05B1-A6AB-44A3-8FE6-F59B2014B7A2}" type="sibTrans" cxnId="{304816F2-6CDC-452F-BDA1-0E9630558A83}">
      <dgm:prSet/>
      <dgm:spPr/>
      <dgm:t>
        <a:bodyPr/>
        <a:lstStyle/>
        <a:p>
          <a:endParaRPr lang="ru-RU"/>
        </a:p>
      </dgm:t>
    </dgm:pt>
    <dgm:pt modelId="{81511FFD-BC5A-4F0A-A604-53B28180B616}">
      <dgm:prSet phldrT="[Текст]" custT="1"/>
      <dgm:spPr/>
      <dgm:t>
        <a:bodyPr/>
        <a:lstStyle/>
        <a:p>
          <a:r>
            <a:rPr lang="ru-RU" sz="18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ст.25. Музеи</a:t>
          </a: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8FB3FFE-5C85-4801-807B-A6F107AEB6FD}" type="parTrans" cxnId="{14BB3617-819C-4F98-9A82-B52B0B3AA588}">
      <dgm:prSet/>
      <dgm:spPr/>
      <dgm:t>
        <a:bodyPr/>
        <a:lstStyle/>
        <a:p>
          <a:endParaRPr lang="ru-RU"/>
        </a:p>
      </dgm:t>
    </dgm:pt>
    <dgm:pt modelId="{C245A612-A4EF-416A-99A8-784DE80D2C91}" type="sibTrans" cxnId="{14BB3617-819C-4F98-9A82-B52B0B3AA588}">
      <dgm:prSet/>
      <dgm:spPr/>
      <dgm:t>
        <a:bodyPr/>
        <a:lstStyle/>
        <a:p>
          <a:endParaRPr lang="ru-RU"/>
        </a:p>
      </dgm:t>
    </dgm:pt>
    <dgm:pt modelId="{6C58CDC0-DB38-478C-AE74-52A40EFB1862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ст.9. Язык проката фильмов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E97BFA36-4047-4D1C-B9FA-50A12453BC88}" type="parTrans" cxnId="{FD19B225-C3D5-4B66-A531-C759915F83DC}">
      <dgm:prSet/>
      <dgm:spPr/>
      <dgm:t>
        <a:bodyPr/>
        <a:lstStyle/>
        <a:p>
          <a:endParaRPr lang="ru-RU"/>
        </a:p>
      </dgm:t>
    </dgm:pt>
    <dgm:pt modelId="{545A178E-F02A-4F99-80F3-3F41A5BDB1CE}" type="sibTrans" cxnId="{FD19B225-C3D5-4B66-A531-C759915F83DC}">
      <dgm:prSet/>
      <dgm:spPr/>
      <dgm:t>
        <a:bodyPr/>
        <a:lstStyle/>
        <a:p>
          <a:endParaRPr lang="ru-RU"/>
        </a:p>
      </dgm:t>
    </dgm:pt>
    <dgm:pt modelId="{BD85CCB9-A8F4-48C9-8649-2C5CA1F15638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ст.12.Государственная поддержка в сфере кинематографии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0DC0997-46AA-487C-97BA-441484D62A3C}" type="parTrans" cxnId="{092B0105-A506-406C-A5BA-B083D96963D2}">
      <dgm:prSet/>
      <dgm:spPr/>
      <dgm:t>
        <a:bodyPr/>
        <a:lstStyle/>
        <a:p>
          <a:endParaRPr lang="ru-RU"/>
        </a:p>
      </dgm:t>
    </dgm:pt>
    <dgm:pt modelId="{149246EC-3E26-4ECE-869A-3A5E3D8018BF}" type="sibTrans" cxnId="{092B0105-A506-406C-A5BA-B083D96963D2}">
      <dgm:prSet/>
      <dgm:spPr/>
      <dgm:t>
        <a:bodyPr/>
        <a:lstStyle/>
        <a:p>
          <a:endParaRPr lang="ru-RU"/>
        </a:p>
      </dgm:t>
    </dgm:pt>
    <dgm:pt modelId="{273621E4-24F5-41BD-A706-2AC383F56AAC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ст.13.Государственный центр поддержки национального кино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2D5CDD7-CEB4-42BD-8306-4A995104550A}" type="parTrans" cxnId="{7429EB67-7A79-4CE5-B6EC-26E01E39004F}">
      <dgm:prSet/>
      <dgm:spPr/>
      <dgm:t>
        <a:bodyPr/>
        <a:lstStyle/>
        <a:p>
          <a:endParaRPr lang="ru-RU"/>
        </a:p>
      </dgm:t>
    </dgm:pt>
    <dgm:pt modelId="{16D6DADE-F622-48B2-BDD0-25AADCC78212}" type="sibTrans" cxnId="{7429EB67-7A79-4CE5-B6EC-26E01E39004F}">
      <dgm:prSet/>
      <dgm:spPr/>
      <dgm:t>
        <a:bodyPr/>
        <a:lstStyle/>
        <a:p>
          <a:endParaRPr lang="ru-RU"/>
        </a:p>
      </dgm:t>
    </dgm:pt>
    <dgm:pt modelId="{447AC1E6-3E22-4792-9C69-E86B7B2E52B8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ст.13-1. Сценическо-постановочные средства национальных фильмов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4CF021BD-5365-4041-9C2E-2E3A12B31F9B}" type="parTrans" cxnId="{449623BA-ED14-4759-9D8F-9560C79C1EDC}">
      <dgm:prSet/>
      <dgm:spPr/>
      <dgm:t>
        <a:bodyPr/>
        <a:lstStyle/>
        <a:p>
          <a:endParaRPr lang="ru-RU"/>
        </a:p>
      </dgm:t>
    </dgm:pt>
    <dgm:pt modelId="{BFCFE9B0-7C38-444C-9893-E6266F7D171E}" type="sibTrans" cxnId="{449623BA-ED14-4759-9D8F-9560C79C1EDC}">
      <dgm:prSet/>
      <dgm:spPr/>
      <dgm:t>
        <a:bodyPr/>
        <a:lstStyle/>
        <a:p>
          <a:endParaRPr lang="ru-RU"/>
        </a:p>
      </dgm:t>
    </dgm:pt>
    <dgm:pt modelId="{0FDE27E7-F1E7-46CC-9B88-DA1BB3506A60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ст.14. Национальный фильм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92F54CF-3C8F-4A58-BD95-35D215CB78A3}" type="parTrans" cxnId="{D9404CAE-9927-4C52-9832-7FC2933D4928}">
      <dgm:prSet/>
      <dgm:spPr/>
      <dgm:t>
        <a:bodyPr/>
        <a:lstStyle/>
        <a:p>
          <a:endParaRPr lang="ru-RU"/>
        </a:p>
      </dgm:t>
    </dgm:pt>
    <dgm:pt modelId="{65E92795-414C-4753-99D7-51DCFC7DED9B}" type="sibTrans" cxnId="{D9404CAE-9927-4C52-9832-7FC2933D4928}">
      <dgm:prSet/>
      <dgm:spPr/>
      <dgm:t>
        <a:bodyPr/>
        <a:lstStyle/>
        <a:p>
          <a:endParaRPr lang="ru-RU"/>
        </a:p>
      </dgm:t>
    </dgm:pt>
    <dgm:pt modelId="{553433A0-5DC4-432B-8700-2F8D894DDFCC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ст.14-1. Детские анимационные фильмы и фильмы для семейного просмотра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7C024BE1-2F45-4EE1-B98F-501688E23998}" type="parTrans" cxnId="{2CFCF87B-799B-4F47-BE28-E7A1B39B5AAB}">
      <dgm:prSet/>
      <dgm:spPr/>
      <dgm:t>
        <a:bodyPr/>
        <a:lstStyle/>
        <a:p>
          <a:endParaRPr lang="ru-RU"/>
        </a:p>
      </dgm:t>
    </dgm:pt>
    <dgm:pt modelId="{C53F2923-D835-4D20-B9CF-681476911386}" type="sibTrans" cxnId="{2CFCF87B-799B-4F47-BE28-E7A1B39B5AAB}">
      <dgm:prSet/>
      <dgm:spPr/>
      <dgm:t>
        <a:bodyPr/>
        <a:lstStyle/>
        <a:p>
          <a:endParaRPr lang="ru-RU"/>
        </a:p>
      </dgm:t>
    </dgm:pt>
    <dgm:pt modelId="{8CD80BCD-96D5-411D-BB8E-30B066372816}">
      <dgm:prSet phldrT="[Текст]"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ст.15. Субсидия в сфере кинематографии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3CC6364C-A156-4807-A4B6-EC7A3112CD5C}" type="parTrans" cxnId="{6397D0D6-2C37-4058-B8C1-EAE447D62B4E}">
      <dgm:prSet/>
      <dgm:spPr/>
      <dgm:t>
        <a:bodyPr/>
        <a:lstStyle/>
        <a:p>
          <a:endParaRPr lang="ru-RU"/>
        </a:p>
      </dgm:t>
    </dgm:pt>
    <dgm:pt modelId="{187660D1-07E0-4B7D-BD40-DF010E7B5D50}" type="sibTrans" cxnId="{6397D0D6-2C37-4058-B8C1-EAE447D62B4E}">
      <dgm:prSet/>
      <dgm:spPr/>
      <dgm:t>
        <a:bodyPr/>
        <a:lstStyle/>
        <a:p>
          <a:endParaRPr lang="ru-RU"/>
        </a:p>
      </dgm:t>
    </dgm:pt>
    <dgm:pt modelId="{10B87A39-5DC6-43A7-A52C-63C368AAF07C}">
      <dgm:prSet phldrT="[Текст]"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2. ЗАКОН РК «О КИНЕМАТОГРАФИИ»</a:t>
          </a:r>
        </a:p>
        <a:p>
          <a:pPr algn="l">
            <a:spcAft>
              <a:spcPts val="0"/>
            </a:spcAft>
          </a:pP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0180447F-00E0-4342-8729-783FF2687F81}" type="sibTrans" cxnId="{3DD980FC-F016-4756-A15E-C16BE4A0CD5B}">
      <dgm:prSet/>
      <dgm:spPr/>
      <dgm:t>
        <a:bodyPr/>
        <a:lstStyle/>
        <a:p>
          <a:endParaRPr lang="ru-RU"/>
        </a:p>
      </dgm:t>
    </dgm:pt>
    <dgm:pt modelId="{9B213D7A-257D-4A60-8451-624FDEBEE877}" type="parTrans" cxnId="{3DD980FC-F016-4756-A15E-C16BE4A0CD5B}">
      <dgm:prSet/>
      <dgm:spPr/>
      <dgm:t>
        <a:bodyPr/>
        <a:lstStyle/>
        <a:p>
          <a:endParaRPr lang="ru-RU"/>
        </a:p>
      </dgm:t>
    </dgm:pt>
    <dgm:pt modelId="{28439D89-1585-4359-8478-A0299B59E1E8}" type="pres">
      <dgm:prSet presAssocID="{6EAA990B-1FFA-4A3A-9860-3340C003790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1A3E3D-970F-4353-A47F-0FD0AA7CC7F4}" type="pres">
      <dgm:prSet presAssocID="{9AA962B3-B3A5-4FFE-8448-159EA7D02F16}" presName="circle1" presStyleLbl="node1" presStyleIdx="0" presStyleCnt="2" custScaleX="13548" custScaleY="67204" custLinFactNeighborX="10236" custLinFactNeighborY="22451"/>
      <dgm:spPr>
        <a:solidFill>
          <a:schemeClr val="accent1">
            <a:lumMod val="60000"/>
            <a:lumOff val="40000"/>
          </a:schemeClr>
        </a:solidFill>
      </dgm:spPr>
    </dgm:pt>
    <dgm:pt modelId="{54681807-CF85-4B3C-A16B-42CCA5281355}" type="pres">
      <dgm:prSet presAssocID="{9AA962B3-B3A5-4FFE-8448-159EA7D02F16}" presName="space" presStyleCnt="0"/>
      <dgm:spPr/>
    </dgm:pt>
    <dgm:pt modelId="{5B71CD32-3493-4C8A-9573-32373C8334A4}" type="pres">
      <dgm:prSet presAssocID="{9AA962B3-B3A5-4FFE-8448-159EA7D02F16}" presName="rect1" presStyleLbl="alignAcc1" presStyleIdx="0" presStyleCnt="2" custScaleX="122569" custScaleY="100000" custLinFactNeighborX="-6166" custLinFactNeighborY="-4273"/>
      <dgm:spPr/>
      <dgm:t>
        <a:bodyPr/>
        <a:lstStyle/>
        <a:p>
          <a:endParaRPr lang="ru-RU"/>
        </a:p>
      </dgm:t>
    </dgm:pt>
    <dgm:pt modelId="{1459AE0A-1289-4A02-A2AE-9AF4F991AC87}" type="pres">
      <dgm:prSet presAssocID="{10B87A39-5DC6-43A7-A52C-63C368AAF07C}" presName="vertSpace2" presStyleLbl="node1" presStyleIdx="0" presStyleCnt="2"/>
      <dgm:spPr/>
    </dgm:pt>
    <dgm:pt modelId="{5956A3AE-3562-42E3-BA0F-A7C35C32CFE0}" type="pres">
      <dgm:prSet presAssocID="{10B87A39-5DC6-43A7-A52C-63C368AAF07C}" presName="circle2" presStyleLbl="node1" presStyleIdx="1" presStyleCnt="2" custScaleX="27201" custScaleY="92526" custLinFactNeighborX="-31852" custLinFactNeighborY="41855"/>
      <dgm:spPr>
        <a:solidFill>
          <a:schemeClr val="accent1">
            <a:lumMod val="60000"/>
            <a:lumOff val="40000"/>
          </a:schemeClr>
        </a:solidFill>
      </dgm:spPr>
    </dgm:pt>
    <dgm:pt modelId="{F63C5538-B89F-4F7A-B608-44E2EA94E7E2}" type="pres">
      <dgm:prSet presAssocID="{10B87A39-5DC6-43A7-A52C-63C368AAF07C}" presName="rect2" presStyleLbl="alignAcc1" presStyleIdx="1" presStyleCnt="2" custScaleX="107886" custScaleY="101800" custLinFactNeighborX="-12511" custLinFactNeighborY="-36215"/>
      <dgm:spPr/>
      <dgm:t>
        <a:bodyPr/>
        <a:lstStyle/>
        <a:p>
          <a:endParaRPr lang="ru-RU"/>
        </a:p>
      </dgm:t>
    </dgm:pt>
    <dgm:pt modelId="{B39EA443-4FD7-44AD-92F8-54C2AFEA9DFD}" type="pres">
      <dgm:prSet presAssocID="{9AA962B3-B3A5-4FFE-8448-159EA7D02F16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B11D7-CAA0-40C3-A9F2-BE25D2B23DB3}" type="pres">
      <dgm:prSet presAssocID="{9AA962B3-B3A5-4FFE-8448-159EA7D02F16}" presName="rect1ChTx" presStyleLbl="alignAcc1" presStyleIdx="1" presStyleCnt="2" custScaleX="122990" custScaleY="100000" custLinFactNeighborX="-20268" custLinFactNeighborY="-23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15604-7352-4475-8E02-DC915A73D55A}" type="pres">
      <dgm:prSet presAssocID="{10B87A39-5DC6-43A7-A52C-63C368AAF07C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C8A63-F87C-4CFB-BF8D-F101CE594B34}" type="pres">
      <dgm:prSet presAssocID="{10B87A39-5DC6-43A7-A52C-63C368AAF07C}" presName="rect2ChTx" presStyleLbl="alignAcc1" presStyleIdx="1" presStyleCnt="2" custScaleX="150718" custScaleY="136817" custLinFactNeighborX="-6520" custLinFactNeighborY="-34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9623BA-ED14-4759-9D8F-9560C79C1EDC}" srcId="{10B87A39-5DC6-43A7-A52C-63C368AAF07C}" destId="{447AC1E6-3E22-4792-9C69-E86B7B2E52B8}" srcOrd="5" destOrd="0" parTransId="{4CF021BD-5365-4041-9C2E-2E3A12B31F9B}" sibTransId="{BFCFE9B0-7C38-444C-9893-E6266F7D171E}"/>
    <dgm:cxn modelId="{D9404CAE-9927-4C52-9832-7FC2933D4928}" srcId="{10B87A39-5DC6-43A7-A52C-63C368AAF07C}" destId="{0FDE27E7-F1E7-46CC-9B88-DA1BB3506A60}" srcOrd="6" destOrd="0" parTransId="{792F54CF-3C8F-4A58-BD95-35D215CB78A3}" sibTransId="{65E92795-414C-4753-99D7-51DCFC7DED9B}"/>
    <dgm:cxn modelId="{C1138F7E-B0B6-47E6-AFD6-E4D4148D90A9}" type="presOf" srcId="{10B87A39-5DC6-43A7-A52C-63C368AAF07C}" destId="{F63C5538-B89F-4F7A-B608-44E2EA94E7E2}" srcOrd="0" destOrd="0" presId="urn:microsoft.com/office/officeart/2005/8/layout/target3"/>
    <dgm:cxn modelId="{EB6AEE04-2048-4720-AFD4-731CEBDF5BF0}" type="presOf" srcId="{0FDE27E7-F1E7-46CC-9B88-DA1BB3506A60}" destId="{687C8A63-F87C-4CFB-BF8D-F101CE594B34}" srcOrd="0" destOrd="6" presId="urn:microsoft.com/office/officeart/2005/8/layout/target3"/>
    <dgm:cxn modelId="{90833B42-728F-4085-878B-A6F7BE0FD7F7}" type="presOf" srcId="{6F1BB49B-B860-450A-87B3-C62DF297D453}" destId="{687C8A63-F87C-4CFB-BF8D-F101CE594B34}" srcOrd="0" destOrd="1" presId="urn:microsoft.com/office/officeart/2005/8/layout/target3"/>
    <dgm:cxn modelId="{BC870D67-F639-47C8-8159-6FB7C3757D48}" type="presOf" srcId="{273621E4-24F5-41BD-A706-2AC383F56AAC}" destId="{687C8A63-F87C-4CFB-BF8D-F101CE594B34}" srcOrd="0" destOrd="4" presId="urn:microsoft.com/office/officeart/2005/8/layout/target3"/>
    <dgm:cxn modelId="{304816F2-6CDC-452F-BDA1-0E9630558A83}" srcId="{10B87A39-5DC6-43A7-A52C-63C368AAF07C}" destId="{6F1BB49B-B860-450A-87B3-C62DF297D453}" srcOrd="1" destOrd="0" parTransId="{5B985A89-3064-4690-8B5D-1847DCB8B88C}" sibTransId="{70EA05B1-A6AB-44A3-8FE6-F59B2014B7A2}"/>
    <dgm:cxn modelId="{35A97325-624D-40D4-8690-F5133DB67B2E}" type="presOf" srcId="{447AC1E6-3E22-4792-9C69-E86B7B2E52B8}" destId="{687C8A63-F87C-4CFB-BF8D-F101CE594B34}" srcOrd="0" destOrd="5" presId="urn:microsoft.com/office/officeart/2005/8/layout/target3"/>
    <dgm:cxn modelId="{743E41B5-AAC2-4DDD-8331-962562558134}" type="presOf" srcId="{8CD80BCD-96D5-411D-BB8E-30B066372816}" destId="{687C8A63-F87C-4CFB-BF8D-F101CE594B34}" srcOrd="0" destOrd="8" presId="urn:microsoft.com/office/officeart/2005/8/layout/target3"/>
    <dgm:cxn modelId="{CCDD5C02-73F5-46FB-9929-3C2DAD45ED05}" type="presOf" srcId="{6EAA990B-1FFA-4A3A-9860-3340C0037901}" destId="{28439D89-1585-4359-8478-A0299B59E1E8}" srcOrd="0" destOrd="0" presId="urn:microsoft.com/office/officeart/2005/8/layout/target3"/>
    <dgm:cxn modelId="{092B0105-A506-406C-A5BA-B083D96963D2}" srcId="{10B87A39-5DC6-43A7-A52C-63C368AAF07C}" destId="{BD85CCB9-A8F4-48C9-8649-2C5CA1F15638}" srcOrd="3" destOrd="0" parTransId="{90DC0997-46AA-487C-97BA-441484D62A3C}" sibTransId="{149246EC-3E26-4ECE-869A-3A5E3D8018BF}"/>
    <dgm:cxn modelId="{3D6F7E8E-4CBD-43FE-81D8-221786F3BAE8}" type="presOf" srcId="{51F6769A-885C-4304-8BCD-48A54F5C0E1A}" destId="{D86B11D7-CAA0-40C3-A9F2-BE25D2B23DB3}" srcOrd="0" destOrd="0" presId="urn:microsoft.com/office/officeart/2005/8/layout/target3"/>
    <dgm:cxn modelId="{5D7DA54E-32C5-4CBD-8628-FD835B527456}" type="presOf" srcId="{553433A0-5DC4-432B-8700-2F8D894DDFCC}" destId="{687C8A63-F87C-4CFB-BF8D-F101CE594B34}" srcOrd="0" destOrd="7" presId="urn:microsoft.com/office/officeart/2005/8/layout/target3"/>
    <dgm:cxn modelId="{E0B66C36-7F77-46DF-97FF-02E2319CDE3A}" srcId="{9AA962B3-B3A5-4FFE-8448-159EA7D02F16}" destId="{51F6769A-885C-4304-8BCD-48A54F5C0E1A}" srcOrd="0" destOrd="0" parTransId="{1F075CE7-7431-482D-AC80-826B0C2C4B5D}" sibTransId="{A7887F45-D37E-41C2-80E9-5B35592C8453}"/>
    <dgm:cxn modelId="{3BC3A27E-20F7-4EAE-A37F-0FEE1B8B2C0E}" type="presOf" srcId="{6C58CDC0-DB38-478C-AE74-52A40EFB1862}" destId="{687C8A63-F87C-4CFB-BF8D-F101CE594B34}" srcOrd="0" destOrd="2" presId="urn:microsoft.com/office/officeart/2005/8/layout/target3"/>
    <dgm:cxn modelId="{2CFCF87B-799B-4F47-BE28-E7A1B39B5AAB}" srcId="{10B87A39-5DC6-43A7-A52C-63C368AAF07C}" destId="{553433A0-5DC4-432B-8700-2F8D894DDFCC}" srcOrd="7" destOrd="0" parTransId="{7C024BE1-2F45-4EE1-B98F-501688E23998}" sibTransId="{C53F2923-D835-4D20-B9CF-681476911386}"/>
    <dgm:cxn modelId="{0295127F-454B-4547-927C-77D093944504}" type="presOf" srcId="{10B87A39-5DC6-43A7-A52C-63C368AAF07C}" destId="{7F115604-7352-4475-8E02-DC915A73D55A}" srcOrd="1" destOrd="0" presId="urn:microsoft.com/office/officeart/2005/8/layout/target3"/>
    <dgm:cxn modelId="{5709694F-04C1-4C50-817E-4DBC1560B2DC}" type="presOf" srcId="{CF1C1BBC-662A-423C-A1E3-E03E7D965E87}" destId="{687C8A63-F87C-4CFB-BF8D-F101CE594B34}" srcOrd="0" destOrd="0" presId="urn:microsoft.com/office/officeart/2005/8/layout/target3"/>
    <dgm:cxn modelId="{92766D51-3E8B-4B0E-8525-48138BC233C9}" srcId="{10B87A39-5DC6-43A7-A52C-63C368AAF07C}" destId="{CF1C1BBC-662A-423C-A1E3-E03E7D965E87}" srcOrd="0" destOrd="0" parTransId="{A77A7DFA-D7EF-42F0-8289-F71BF2205983}" sibTransId="{136661A8-BCE9-4496-BC37-CCF5B8AF7B13}"/>
    <dgm:cxn modelId="{6853364D-F832-49DA-853B-1F7E9DE34CA4}" type="presOf" srcId="{81511FFD-BC5A-4F0A-A604-53B28180B616}" destId="{D86B11D7-CAA0-40C3-A9F2-BE25D2B23DB3}" srcOrd="0" destOrd="1" presId="urn:microsoft.com/office/officeart/2005/8/layout/target3"/>
    <dgm:cxn modelId="{14BB3617-819C-4F98-9A82-B52B0B3AA588}" srcId="{9AA962B3-B3A5-4FFE-8448-159EA7D02F16}" destId="{81511FFD-BC5A-4F0A-A604-53B28180B616}" srcOrd="1" destOrd="0" parTransId="{98FB3FFE-5C85-4801-807B-A6F107AEB6FD}" sibTransId="{C245A612-A4EF-416A-99A8-784DE80D2C91}"/>
    <dgm:cxn modelId="{7429EB67-7A79-4CE5-B6EC-26E01E39004F}" srcId="{10B87A39-5DC6-43A7-A52C-63C368AAF07C}" destId="{273621E4-24F5-41BD-A706-2AC383F56AAC}" srcOrd="4" destOrd="0" parTransId="{32D5CDD7-CEB4-42BD-8306-4A995104550A}" sibTransId="{16D6DADE-F622-48B2-BDD0-25AADCC78212}"/>
    <dgm:cxn modelId="{172CC401-FA71-492F-8C9E-A9B96D0AECC1}" type="presOf" srcId="{9AA962B3-B3A5-4FFE-8448-159EA7D02F16}" destId="{5B71CD32-3493-4C8A-9573-32373C8334A4}" srcOrd="0" destOrd="0" presId="urn:microsoft.com/office/officeart/2005/8/layout/target3"/>
    <dgm:cxn modelId="{636915E7-2343-4D13-8647-00FE99821D95}" srcId="{6EAA990B-1FFA-4A3A-9860-3340C0037901}" destId="{9AA962B3-B3A5-4FFE-8448-159EA7D02F16}" srcOrd="0" destOrd="0" parTransId="{50AF3DF8-545E-4B37-B6FC-57A061C9B149}" sibTransId="{E05D60C5-3ED6-46A3-8DD8-51A5ABF32930}"/>
    <dgm:cxn modelId="{3DD980FC-F016-4756-A15E-C16BE4A0CD5B}" srcId="{6EAA990B-1FFA-4A3A-9860-3340C0037901}" destId="{10B87A39-5DC6-43A7-A52C-63C368AAF07C}" srcOrd="1" destOrd="0" parTransId="{9B213D7A-257D-4A60-8451-624FDEBEE877}" sibTransId="{0180447F-00E0-4342-8729-783FF2687F81}"/>
    <dgm:cxn modelId="{89E64DC2-9E03-4058-843E-0609E2A032C1}" type="presOf" srcId="{BD85CCB9-A8F4-48C9-8649-2C5CA1F15638}" destId="{687C8A63-F87C-4CFB-BF8D-F101CE594B34}" srcOrd="0" destOrd="3" presId="urn:microsoft.com/office/officeart/2005/8/layout/target3"/>
    <dgm:cxn modelId="{FD19B225-C3D5-4B66-A531-C759915F83DC}" srcId="{10B87A39-5DC6-43A7-A52C-63C368AAF07C}" destId="{6C58CDC0-DB38-478C-AE74-52A40EFB1862}" srcOrd="2" destOrd="0" parTransId="{E97BFA36-4047-4D1C-B9FA-50A12453BC88}" sibTransId="{545A178E-F02A-4F99-80F3-3F41A5BDB1CE}"/>
    <dgm:cxn modelId="{6397D0D6-2C37-4058-B8C1-EAE447D62B4E}" srcId="{10B87A39-5DC6-43A7-A52C-63C368AAF07C}" destId="{8CD80BCD-96D5-411D-BB8E-30B066372816}" srcOrd="8" destOrd="0" parTransId="{3CC6364C-A156-4807-A4B6-EC7A3112CD5C}" sibTransId="{187660D1-07E0-4B7D-BD40-DF010E7B5D50}"/>
    <dgm:cxn modelId="{409F527D-229F-4BA5-9471-EADFBC5DF2EE}" type="presOf" srcId="{9AA962B3-B3A5-4FFE-8448-159EA7D02F16}" destId="{B39EA443-4FD7-44AD-92F8-54C2AFEA9DFD}" srcOrd="1" destOrd="0" presId="urn:microsoft.com/office/officeart/2005/8/layout/target3"/>
    <dgm:cxn modelId="{118C637C-FAEE-4C6D-AD6B-983C68243828}" type="presParOf" srcId="{28439D89-1585-4359-8478-A0299B59E1E8}" destId="{7D1A3E3D-970F-4353-A47F-0FD0AA7CC7F4}" srcOrd="0" destOrd="0" presId="urn:microsoft.com/office/officeart/2005/8/layout/target3"/>
    <dgm:cxn modelId="{08A67D79-F8D7-4CC9-8534-B90CBB225F39}" type="presParOf" srcId="{28439D89-1585-4359-8478-A0299B59E1E8}" destId="{54681807-CF85-4B3C-A16B-42CCA5281355}" srcOrd="1" destOrd="0" presId="urn:microsoft.com/office/officeart/2005/8/layout/target3"/>
    <dgm:cxn modelId="{FB5EB603-0C05-4AD0-A3BE-13CF0BAA2497}" type="presParOf" srcId="{28439D89-1585-4359-8478-A0299B59E1E8}" destId="{5B71CD32-3493-4C8A-9573-32373C8334A4}" srcOrd="2" destOrd="0" presId="urn:microsoft.com/office/officeart/2005/8/layout/target3"/>
    <dgm:cxn modelId="{739365D1-273B-4834-BA41-0B8C8D4DD89B}" type="presParOf" srcId="{28439D89-1585-4359-8478-A0299B59E1E8}" destId="{1459AE0A-1289-4A02-A2AE-9AF4F991AC87}" srcOrd="3" destOrd="0" presId="urn:microsoft.com/office/officeart/2005/8/layout/target3"/>
    <dgm:cxn modelId="{97E36A5F-2A20-495C-BF49-699798DBD5B6}" type="presParOf" srcId="{28439D89-1585-4359-8478-A0299B59E1E8}" destId="{5956A3AE-3562-42E3-BA0F-A7C35C32CFE0}" srcOrd="4" destOrd="0" presId="urn:microsoft.com/office/officeart/2005/8/layout/target3"/>
    <dgm:cxn modelId="{9F85732E-EF3A-4CBE-A50A-B9530351B3BF}" type="presParOf" srcId="{28439D89-1585-4359-8478-A0299B59E1E8}" destId="{F63C5538-B89F-4F7A-B608-44E2EA94E7E2}" srcOrd="5" destOrd="0" presId="urn:microsoft.com/office/officeart/2005/8/layout/target3"/>
    <dgm:cxn modelId="{A0A46DBB-0BF7-41C6-BBC0-15CA3E6DDD7A}" type="presParOf" srcId="{28439D89-1585-4359-8478-A0299B59E1E8}" destId="{B39EA443-4FD7-44AD-92F8-54C2AFEA9DFD}" srcOrd="6" destOrd="0" presId="urn:microsoft.com/office/officeart/2005/8/layout/target3"/>
    <dgm:cxn modelId="{8CC996E4-FCE4-4CA7-AC76-610C08F2A349}" type="presParOf" srcId="{28439D89-1585-4359-8478-A0299B59E1E8}" destId="{D86B11D7-CAA0-40C3-A9F2-BE25D2B23DB3}" srcOrd="7" destOrd="0" presId="urn:microsoft.com/office/officeart/2005/8/layout/target3"/>
    <dgm:cxn modelId="{9CF4F9F3-9D22-4317-B843-0F83EBD26041}" type="presParOf" srcId="{28439D89-1585-4359-8478-A0299B59E1E8}" destId="{7F115604-7352-4475-8E02-DC915A73D55A}" srcOrd="8" destOrd="0" presId="urn:microsoft.com/office/officeart/2005/8/layout/target3"/>
    <dgm:cxn modelId="{14184DC8-45AF-456D-BCFB-B413AFD7A5DF}" type="presParOf" srcId="{28439D89-1585-4359-8478-A0299B59E1E8}" destId="{687C8A63-F87C-4CFB-BF8D-F101CE594B34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A3E3D-970F-4353-A47F-0FD0AA7CC7F4}">
      <dsp:nvSpPr>
        <dsp:cNvPr id="0" name=""/>
        <dsp:cNvSpPr/>
      </dsp:nvSpPr>
      <dsp:spPr>
        <a:xfrm>
          <a:off x="-106004" y="348731"/>
          <a:ext cx="659403" cy="32709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1CD32-3493-4C8A-9573-32373C8334A4}">
      <dsp:nvSpPr>
        <dsp:cNvPr id="0" name=""/>
        <dsp:cNvSpPr/>
      </dsp:nvSpPr>
      <dsp:spPr>
        <a:xfrm>
          <a:off x="166261" y="353793"/>
          <a:ext cx="11681398" cy="486716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1. ЗАКОН РК «О КУЛЬТУРЕ»</a:t>
          </a: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66261" y="353793"/>
        <a:ext cx="5840699" cy="2311904"/>
      </dsp:txXfrm>
    </dsp:sp>
    <dsp:sp modelId="{5956A3AE-3562-42E3-BA0F-A7C35C32CFE0}">
      <dsp:nvSpPr>
        <dsp:cNvPr id="0" name=""/>
        <dsp:cNvSpPr/>
      </dsp:nvSpPr>
      <dsp:spPr>
        <a:xfrm>
          <a:off x="-62964" y="3086193"/>
          <a:ext cx="628861" cy="21391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C5538-B89F-4F7A-B608-44E2EA94E7E2}">
      <dsp:nvSpPr>
        <dsp:cNvPr id="0" name=""/>
        <dsp:cNvSpPr/>
      </dsp:nvSpPr>
      <dsp:spPr>
        <a:xfrm>
          <a:off x="261232" y="2015608"/>
          <a:ext cx="10282040" cy="235351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defTabSz="889000">
            <a:lnSpc>
              <a:spcPct val="90000"/>
            </a:lnSpc>
            <a:spcBef>
              <a:spcPct val="0"/>
            </a:spcBef>
          </a:pPr>
          <a:r>
            <a:rPr lang="ru-RU" sz="20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2. ЗАКОН РК «О КИНЕМАТОГРАФИИ»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20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61232" y="2015608"/>
        <a:ext cx="5141020" cy="2353518"/>
      </dsp:txXfrm>
    </dsp:sp>
    <dsp:sp modelId="{D86B11D7-CAA0-40C3-A9F2-BE25D2B23DB3}">
      <dsp:nvSpPr>
        <dsp:cNvPr id="0" name=""/>
        <dsp:cNvSpPr/>
      </dsp:nvSpPr>
      <dsp:spPr>
        <a:xfrm>
          <a:off x="5081028" y="12505"/>
          <a:ext cx="5860760" cy="231190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ст.7. Компетенция уполномоченного органа</a:t>
          </a: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ст.25. Музеи</a:t>
          </a: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081028" y="12505"/>
        <a:ext cx="5860760" cy="2311904"/>
      </dsp:txXfrm>
    </dsp:sp>
    <dsp:sp modelId="{687C8A63-F87C-4CFB-BF8D-F101CE594B34}">
      <dsp:nvSpPr>
        <dsp:cNvPr id="0" name=""/>
        <dsp:cNvSpPr/>
      </dsp:nvSpPr>
      <dsp:spPr>
        <a:xfrm>
          <a:off x="5075500" y="1641553"/>
          <a:ext cx="7182065" cy="316307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ст.1. Основные понятия, используемые в настоящем Законе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ст.5. Компетенция уполномоченного органа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ст.9. Язык проката фильмов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ст.12.Государственная поддержка в сфере кинематографии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ст.13.Государственный центр поддержки национального кино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ст.13-1. Сценическо-постановочные средства национальных фильмов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ст.14. Национальный фильм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ст.14-1. Детские анимационные фильмы и фильмы для семейного просмотра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ст.15. Субсидия в сфере кинематографии</a:t>
          </a:r>
          <a:endParaRPr lang="ru-RU" sz="1600" b="1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075500" y="1641553"/>
        <a:ext cx="7182065" cy="3163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9091"/>
          </a:xfrm>
          <a:prstGeom prst="rect">
            <a:avLst/>
          </a:prstGeom>
        </p:spPr>
        <p:txBody>
          <a:bodyPr vert="horz" lIns="91943" tIns="45971" rIns="91943" bIns="459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1" cy="499091"/>
          </a:xfrm>
          <a:prstGeom prst="rect">
            <a:avLst/>
          </a:prstGeom>
        </p:spPr>
        <p:txBody>
          <a:bodyPr vert="horz" lIns="91943" tIns="45971" rIns="91943" bIns="45971" rtlCol="0"/>
          <a:lstStyle>
            <a:lvl1pPr algn="r">
              <a:defRPr sz="1200"/>
            </a:lvl1pPr>
          </a:lstStyle>
          <a:p>
            <a:fld id="{A14B73C1-C4E7-4791-81C2-E7BE62A2BF41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3" tIns="45971" rIns="91943" bIns="4597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39"/>
          </a:xfrm>
          <a:prstGeom prst="rect">
            <a:avLst/>
          </a:prstGeom>
        </p:spPr>
        <p:txBody>
          <a:bodyPr vert="horz" lIns="91943" tIns="45971" rIns="91943" bIns="4597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1" cy="499090"/>
          </a:xfrm>
          <a:prstGeom prst="rect">
            <a:avLst/>
          </a:prstGeom>
        </p:spPr>
        <p:txBody>
          <a:bodyPr vert="horz" lIns="91943" tIns="45971" rIns="91943" bIns="459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1" cy="499090"/>
          </a:xfrm>
          <a:prstGeom prst="rect">
            <a:avLst/>
          </a:prstGeom>
        </p:spPr>
        <p:txBody>
          <a:bodyPr vert="horz" lIns="91943" tIns="45971" rIns="91943" bIns="45971" rtlCol="0" anchor="b"/>
          <a:lstStyle>
            <a:lvl1pPr algn="r">
              <a:defRPr sz="1200"/>
            </a:lvl1pPr>
          </a:lstStyle>
          <a:p>
            <a:fld id="{461D0E87-1F58-43D2-B552-C0AAB4050A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24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77800" y="1343025"/>
            <a:ext cx="6442075" cy="36242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4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ru-RU" dirty="0"/>
              <a:t>Insert picture/ Right Click/Send to back</a:t>
            </a:r>
          </a:p>
          <a:p>
            <a:pPr eaLnBrk="1" hangingPunct="1">
              <a:spcBef>
                <a:spcPct val="0"/>
              </a:spcBef>
            </a:pPr>
            <a:endParaRPr lang="en-US" altLang="ru-RU" dirty="0"/>
          </a:p>
        </p:txBody>
      </p:sp>
      <p:sp>
        <p:nvSpPr>
          <p:cNvPr id="26624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38492" indent="-284037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36142" indent="-227230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590597" indent="-227230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45055" indent="-227230" eaLnBrk="0" hangingPunct="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499512" indent="-2272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53968" indent="-2272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408425" indent="-2272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62883" indent="-2272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defTabSz="904079" eaLnBrk="1" hangingPunct="1">
              <a:defRPr/>
            </a:pPr>
            <a:fld id="{6B4C4CB7-CE7B-410A-B86C-6F4D27CCAFF3}" type="slidenum">
              <a:rPr lang="en-US" altLang="ru-RU">
                <a:solidFill>
                  <a:prstClr val="black"/>
                </a:solidFill>
                <a:latin typeface="Calibri" panose="020F0502020204030204" pitchFamily="34" charset="0"/>
              </a:rPr>
              <a:pPr defTabSz="904079" eaLnBrk="1" hangingPunct="1">
                <a:defRPr/>
              </a:pPr>
              <a:t>1</a:t>
            </a:fld>
            <a:endParaRPr lang="en-US" altLang="ru-RU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0729F-952D-4D9F-A48B-3F6A5B5B214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81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3AD0-79B2-47EB-BC21-B9462385CB94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18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DC6D-1100-4BD8-95C1-00F547DA0C87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31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A6794-2AE5-4154-830F-4F7E44405527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77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М_Г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2192000" cy="38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14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489699"/>
            <a:ext cx="12192000" cy="38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2146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" name="Группа 21"/>
          <p:cNvGrpSpPr>
            <a:grpSpLocks/>
          </p:cNvGrpSpPr>
          <p:nvPr userDrawn="1"/>
        </p:nvGrpSpPr>
        <p:grpSpPr bwMode="auto">
          <a:xfrm>
            <a:off x="618067" y="3930652"/>
            <a:ext cx="1295400" cy="2468033"/>
            <a:chOff x="464265" y="2731224"/>
            <a:chExt cx="970344" cy="1850030"/>
          </a:xfrm>
        </p:grpSpPr>
        <p:sp>
          <p:nvSpPr>
            <p:cNvPr id="8" name="Graphic 1"/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Graphic 1"/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Graphic 1"/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Graphic 1"/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Graphic 1"/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Graphic 1"/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Graphic 1"/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Graphic 1"/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1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2436285"/>
            <a:ext cx="1439333" cy="144144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29"/>
          <p:cNvGrpSpPr>
            <a:grpSpLocks/>
          </p:cNvGrpSpPr>
          <p:nvPr userDrawn="1"/>
        </p:nvGrpSpPr>
        <p:grpSpPr bwMode="auto">
          <a:xfrm>
            <a:off x="618067" y="421218"/>
            <a:ext cx="1295400" cy="1856316"/>
            <a:chOff x="464265" y="499361"/>
            <a:chExt cx="970344" cy="1391523"/>
          </a:xfrm>
        </p:grpSpPr>
        <p:sp>
          <p:nvSpPr>
            <p:cNvPr id="18" name="Graphic 1"/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Graphic 1"/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Graphic 1"/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Graphic 1"/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Graphic 1"/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Graphic 1"/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92146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9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C9B6-C851-4C42-B67F-F11932020024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71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F1BE-398C-4D50-A22B-0B6BE1443AC6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38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8EEFE-3489-4229-9938-E0B2E4B018C4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25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2CF5-0FC2-41AC-81BB-9E5792B6810F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66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E305F-1B3C-4B86-9B31-ECD42BE67270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9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E952-ECCE-4141-A781-12F51848EEFA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72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BD88-CA57-4511-95EB-3E7644D5CF28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52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AAAD-263B-4D2D-A9A9-0D7F9102FFFF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9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5DBC5-C76C-4267-9DFA-5B6D52286FAD}" type="datetime1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272B-A2E8-4849-96CD-327B916E8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1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1997196" y="2044929"/>
            <a:ext cx="10394829" cy="246221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О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ПРОЕКТЕ ЗАКОНА </a:t>
            </a:r>
            <a:endParaRPr lang="ru-RU" altLang="ru-RU" sz="32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alt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«</a:t>
            </a: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О внесении изменений и дополнений в некоторые законодательные акты Республики Казахстан по вопросам кинематографии и </a:t>
            </a:r>
            <a:r>
              <a:rPr lang="ru-RU" alt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культуры»</a:t>
            </a:r>
            <a:endParaRPr lang="kk-KZ" altLang="ru-RU" sz="32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xmlns="" id="{0BE088F7-3E2C-43B5-B436-DD3B834E7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258" y="6519446"/>
            <a:ext cx="35534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600" dirty="0">
                <a:solidFill>
                  <a:schemeClr val="bg1"/>
                </a:solidFill>
                <a:latin typeface="Arial" panose="020B0604020202020204" pitchFamily="34" charset="0"/>
              </a:rPr>
              <a:t>г. </a:t>
            </a:r>
            <a:r>
              <a:rPr lang="ru-RU" altLang="ru-RU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Нур</a:t>
            </a:r>
            <a:r>
              <a:rPr lang="ru-RU" altLang="ru-RU" sz="1600" dirty="0">
                <a:solidFill>
                  <a:schemeClr val="bg1"/>
                </a:solidFill>
                <a:latin typeface="Arial" panose="020B0604020202020204" pitchFamily="34" charset="0"/>
              </a:rPr>
              <a:t>-Султан, </a:t>
            </a:r>
            <a:r>
              <a:rPr lang="ru-RU" altLang="ru-RU" sz="1600" dirty="0" smtClean="0">
                <a:solidFill>
                  <a:schemeClr val="bg1"/>
                </a:solidFill>
                <a:latin typeface="Arial" panose="020B0604020202020204" pitchFamily="34" charset="0"/>
              </a:rPr>
              <a:t>2022 год</a:t>
            </a:r>
            <a:endParaRPr lang="ru-RU" altLang="ru-RU" sz="1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93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395842"/>
              </p:ext>
            </p:extLst>
          </p:nvPr>
        </p:nvGraphicFramePr>
        <p:xfrm>
          <a:off x="130967" y="524243"/>
          <a:ext cx="11964051" cy="4867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47405" y="5838679"/>
            <a:ext cx="110476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вводится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действие по истечении десяти календарных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дней после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дня его первого официального опубликования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3E86434-178D-4A8A-8B0F-8279BD08B9CD}"/>
              </a:ext>
            </a:extLst>
          </p:cNvPr>
          <p:cNvSpPr txBox="1"/>
          <p:nvPr/>
        </p:nvSpPr>
        <p:spPr bwMode="auto">
          <a:xfrm>
            <a:off x="0" y="73859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ЗАКОНОПРОЕКТА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C:\Users\Admin\Desktop\министерство\15.png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16" y="5815632"/>
            <a:ext cx="643761" cy="85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07324" y="2136371"/>
            <a:ext cx="11538065" cy="24938"/>
          </a:xfrm>
          <a:prstGeom prst="line">
            <a:avLst/>
          </a:prstGeom>
          <a:ln w="25400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12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69" y="919576"/>
            <a:ext cx="838880" cy="8169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10493" y="1694528"/>
            <a:ext cx="12299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kern="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endParaRPr kumimoji="0" lang="kk-KZ" sz="2800" b="0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892B9DE-B3A1-4E48-AC13-09F17B59B4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68" y="4063616"/>
            <a:ext cx="1037355" cy="103735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3E86434-178D-4A8A-8B0F-8279BD08B9CD}"/>
              </a:ext>
            </a:extLst>
          </p:cNvPr>
          <p:cNvSpPr txBox="1"/>
          <p:nvPr/>
        </p:nvSpPr>
        <p:spPr bwMode="auto">
          <a:xfrm>
            <a:off x="0" y="132940"/>
            <a:ext cx="12183885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 ЗАКОНА «ПО ВОПРОСАМ КИНЕМАТОГРАФИИ И КУЛЬТУРЫ»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08294" y="763532"/>
            <a:ext cx="11188406" cy="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805929" y="1028071"/>
            <a:ext cx="898517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8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ДЕЙСТВУЮЩЕГО ЗАКОНОДАТЕЛЬСТВА И СОЗДАНИЕ БЛАГОПРИЯТНЫХ УСЛОВИЙ ДЛЯ РАЗВИТИЯ КИНЕМАТОГРАФИИ И КУЛЬТУРЫ В РЕСПУБЛИКЕ КАЗАХСТАН</a:t>
            </a:r>
            <a:endParaRPr lang="ru-RU" sz="2800" b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603776" y="3329423"/>
            <a:ext cx="11468878" cy="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370175" y="859211"/>
            <a:ext cx="0" cy="5690717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805125" y="3790459"/>
            <a:ext cx="88325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ПРЕДВЫБОРНОЙ ПРОГРАММЫ ПАРТИИ NUR OTAN «ПУТЬ ПЕРЕМЕН: ДОСТОЙНУЮ ЖИЗНЬ КАЖДОМУ!»</a:t>
            </a:r>
          </a:p>
          <a:p>
            <a:pPr algn="just"/>
            <a:endParaRPr lang="ru-RU" sz="2800" kern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25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Овал 36"/>
          <p:cNvSpPr/>
          <p:nvPr/>
        </p:nvSpPr>
        <p:spPr>
          <a:xfrm>
            <a:off x="3009154" y="4568833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3E86434-178D-4A8A-8B0F-8279BD08B9CD}"/>
              </a:ext>
            </a:extLst>
          </p:cNvPr>
          <p:cNvSpPr txBox="1"/>
          <p:nvPr/>
        </p:nvSpPr>
        <p:spPr bwMode="auto">
          <a:xfrm>
            <a:off x="668867" y="48734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«О КУЛЬТУРЕ»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08294" y="713654"/>
            <a:ext cx="11188406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800861" y="905436"/>
            <a:ext cx="0" cy="5485650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3025780" y="1971083"/>
            <a:ext cx="699214" cy="70282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21718" y="1196564"/>
            <a:ext cx="8130086" cy="2168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40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УТВЕРЖДЕНИЮ ПОРЯДКА ОПРЕДЕЛЕНИЯ ТЕМАТИЧЕСКИХ НАПРАВЛЕНИЙ И ПОДХОДОВ К ФИНАНСИРОВАНИЮ СОЦИАЛЬНО-ЗНАЧИМЫХ МЕРОПРИЯТИЙ В ОБЛАСТИ КУЛЬТУРЫ И КУЛЬТУРНЫХ МЕРОПРИЯТИЙ В РЕСПУБЛИКЕ КАЗАХСТАН И ЗА РУБЕЖОМ, ФИНАНСИРУЕМЫХ ЗА СЧЕТ СРЕДСТВ ГОСУДАРСТВЕННОГО БЮДЖЕТА.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872973" y="772088"/>
            <a:ext cx="865421" cy="808243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0685" y="6437965"/>
            <a:ext cx="2743200" cy="365125"/>
          </a:xfrm>
        </p:spPr>
        <p:txBody>
          <a:bodyPr/>
          <a:lstStyle/>
          <a:p>
            <a:fld id="{C5E4272B-A2E8-4849-96CD-327B916E8BA1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3E86434-178D-4A8A-8B0F-8279BD08B9CD}"/>
              </a:ext>
            </a:extLst>
          </p:cNvPr>
          <p:cNvSpPr txBox="1"/>
          <p:nvPr/>
        </p:nvSpPr>
        <p:spPr bwMode="auto">
          <a:xfrm>
            <a:off x="145648" y="2244545"/>
            <a:ext cx="2480350" cy="29238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 defTabSz="690545"/>
            <a:endParaRPr lang="ru-RU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824895" y="2322493"/>
            <a:ext cx="182971" cy="636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19436" y="3669645"/>
            <a:ext cx="11583993" cy="21747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57532" y="4183048"/>
            <a:ext cx="2478552" cy="109260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just" defTabSz="690545"/>
            <a:r>
              <a:rPr lang="ru-RU" sz="13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ЗАКРЕПЛЕНА ФУНКЦИЯ ЗА ГОСУДАРСТВЕННЫМИ МУЗЕЯМИ ПО ОХРАНЕ И СОХРАНЕНИЮ ИСТОРИКО-КУЛЬТУРНОГО НАСЛЕДИЯ.</a:t>
            </a:r>
            <a:endParaRPr lang="ru-RU" sz="13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61342" y="3794558"/>
            <a:ext cx="80159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МУЗЕЯМИ ЯВЛЯЮТСЯ ОРГАНИЗАЦИИ КУЛЬТУРЫ, СОЗДАННЫЕ ДЛЯ ХРАНЕНИЯ,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ОХРАНЫ, СОХРАНЕНИЯ,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ИЗУЧЕНИЯ И ПУБЛИЧНОГО ПРЕДСТАВЛЕНИЯ МУЗЕЙНЫХ ПРЕДМЕТОВ И МУЗЕЙНЫХ КОЛЛЕКЦИЙ, ПРИЗВАННЫЕ ОСУЩЕСТВЛЯТЬ КУЛЬТУРНЫЕ, ОБРАЗОВАТЕЛЬНЫЕ, НАУЧНО-ИССЛЕДОВАТЕЛЬСКИЕ ФУНКЦИИ И ОБЕСПЕЧИВАТЬ ПОПУЛЯРИЗАЦИЮ ИСТОРИКО-КУЛЬТУРНОГО НАСЛЕДИЯ РЕСПУБЛИКИ КАЗАХСТАН.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307" y="1961533"/>
            <a:ext cx="1016782" cy="72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5" name="Прямая соединительная линия 34"/>
          <p:cNvCxnSpPr/>
          <p:nvPr/>
        </p:nvCxnSpPr>
        <p:spPr>
          <a:xfrm>
            <a:off x="2815196" y="4910380"/>
            <a:ext cx="182971" cy="6369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681" y="4573821"/>
            <a:ext cx="1016782" cy="72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3114" y="2051054"/>
            <a:ext cx="24628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РАСШИРЕНА КОМПЕТЕНЕЦИЯ </a:t>
            </a:r>
          </a:p>
          <a:p>
            <a:pPr algn="ctr"/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УПОЛОНОМОЧЕННОГО ОРГАНА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3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3E86434-178D-4A8A-8B0F-8279BD08B9CD}"/>
              </a:ext>
            </a:extLst>
          </p:cNvPr>
          <p:cNvSpPr txBox="1"/>
          <p:nvPr/>
        </p:nvSpPr>
        <p:spPr bwMode="auto">
          <a:xfrm>
            <a:off x="0" y="109658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«О КИНЕМАТОГРАФИИ»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148400" y="857856"/>
            <a:ext cx="893635" cy="834594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371631" y="1480633"/>
            <a:ext cx="105245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 ГЛОССАРИЙ НОВЫМИ ПОНЯТИЯМИ (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КИНОСЕРИАЛ, КИНОФЕСТИВАЛЬ, КИНОСПЕКТАКЛЬ, ПРОДЮСЕР И Т.Д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371631" y="4563352"/>
            <a:ext cx="105929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РЕГЛАМЕНТИРОВАН ВОПРОС ХРАНЕНИЯ И ИСПОЛЬЗОВАНИЯ СЦЕНИЧЕСКО-ПОСТАНОВОЧНЫХ СРЕДСТВ, ФОРМИРУЕМЫХ ПРИ ПРОИЗВОДСТВЕ НАЦИОНАЛЬНЫХ ФИЛЬМОВ, ОПРЕДЕЛЕНО ЮРИДИЧЕСКОЕ ЛИЦО ПО ИХ ХРАНЕНИЮ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27987" y="6492875"/>
            <a:ext cx="2743200" cy="365125"/>
          </a:xfrm>
        </p:spPr>
        <p:txBody>
          <a:bodyPr/>
          <a:lstStyle/>
          <a:p>
            <a:fld id="{C5E4272B-A2E8-4849-96CD-327B916E8BA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1371632" y="2364680"/>
            <a:ext cx="105929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 КРУГ СУБЪЕКТОВ КИНЕМАТОГРАФИЧЕСКОЙ ДЕЯТЕЛЬНОСТИ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ПОЛУЧЕНИЯ ГОСУДАРСТВЕННОЙ ФИНАНСОВОЙ ПОДДЕРЖКИ В СФЕРЕ КИНЕМАТОГРАФИИ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371632" y="3646581"/>
            <a:ext cx="105929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ИЗМЕНЕНЫ ПРИНЦИПИАЛЬНЫЕ ПОДХОДЫ К ОПРЕДЕЛЕНИЮ ГОСУДАРСТВЕННОГО ФОНДА ФИЛЬМОВ И ЕГО ХРАНЕНИЮ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врон 7"/>
          <p:cNvSpPr/>
          <p:nvPr/>
        </p:nvSpPr>
        <p:spPr>
          <a:xfrm>
            <a:off x="1013043" y="2842644"/>
            <a:ext cx="358588" cy="416067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Шеврон 25"/>
          <p:cNvSpPr/>
          <p:nvPr/>
        </p:nvSpPr>
        <p:spPr>
          <a:xfrm>
            <a:off x="986053" y="1664037"/>
            <a:ext cx="358588" cy="416067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Шеврон 26"/>
          <p:cNvSpPr/>
          <p:nvPr/>
        </p:nvSpPr>
        <p:spPr>
          <a:xfrm>
            <a:off x="959239" y="4867836"/>
            <a:ext cx="358588" cy="416067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Шеврон 29"/>
          <p:cNvSpPr/>
          <p:nvPr/>
        </p:nvSpPr>
        <p:spPr>
          <a:xfrm>
            <a:off x="968188" y="3855240"/>
            <a:ext cx="358588" cy="416067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319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3E86434-178D-4A8A-8B0F-8279BD08B9CD}"/>
              </a:ext>
            </a:extLst>
          </p:cNvPr>
          <p:cNvSpPr txBox="1"/>
          <p:nvPr/>
        </p:nvSpPr>
        <p:spPr bwMode="auto">
          <a:xfrm>
            <a:off x="0" y="109658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«О КИНЕМАТОГРАФИИ»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233133" y="942765"/>
            <a:ext cx="893635" cy="8345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60944" y="4415843"/>
            <a:ext cx="101718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УПРОЩЕНЫ ТРЕБОВАНИЯ ДЛЯ МЕЖДУНАРОДНЫХ КИНЕМАТОГРАФИЧЕСКИХ ОРГАНИЗАЦИЙ ПРЕТЕНДУЮЩИХ НА ПОЛУЧЕНИЕ СУБСИДИЙ </a:t>
            </a:r>
            <a:r>
              <a:rPr lang="kk-K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</a:t>
            </a:r>
            <a:r>
              <a:rPr lang="kk-KZ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КИНЕМАТОГРАФИИ ПРИ ИСПОЛЬЗОВАНИИ ТЕРРИТОРИИ РК В КАЧЕСТВЕ СЪЕМОЧНОЙ ПЛОЩАДКИ ДЛЯ ФИЛЬМОВ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60944" y="1509582"/>
            <a:ext cx="1025664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ПРЕДУСМОТРЕНА ГОСУДАРСТВЕННАЯ ПОДДЕРЖКА ДУБЛЯЖА НА КАЗАХСКИЙ ЯЗЫК ВВОЗИМЫХ ИНОСТРАННЫХ АНИМАЦИОННЫХ ФИЛЬМОВ И ФИЛЬМОВ ДЛЯ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СЕМЕЙНОГО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ПРОСМОТРА, ОПРЕДЕЛЕНЫ КРИТЕРИИ И ПОРЯДОК ИХ ОТБОРА 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27987" y="6492875"/>
            <a:ext cx="2743200" cy="365125"/>
          </a:xfrm>
        </p:spPr>
        <p:txBody>
          <a:bodyPr/>
          <a:lstStyle/>
          <a:p>
            <a:fld id="{C5E4272B-A2E8-4849-96CD-327B916E8BA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1460944" y="3266474"/>
            <a:ext cx="102194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ПРЕДУСМОТРЕНО СОЗДАНИЕ НАЦИОНАЛЬНОЙ КИНОКОМИССИИ В ЦЕЛЯХ ПРОДВИЖЕНИЯ СТРАНЫ В КАЧЕСТВЕ СЪЕМОЧНОЙ ПЛОЩАДКИ ДЛЯ МЕЖДУНАРОДНОГО КИНОПРОИЗВОДСТВА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Шеврон 18"/>
          <p:cNvSpPr/>
          <p:nvPr/>
        </p:nvSpPr>
        <p:spPr>
          <a:xfrm>
            <a:off x="935268" y="1755234"/>
            <a:ext cx="358588" cy="416067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Шеврон 19"/>
          <p:cNvSpPr/>
          <p:nvPr/>
        </p:nvSpPr>
        <p:spPr>
          <a:xfrm>
            <a:off x="875454" y="4815384"/>
            <a:ext cx="358588" cy="416067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Шеврон 20"/>
          <p:cNvSpPr/>
          <p:nvPr/>
        </p:nvSpPr>
        <p:spPr>
          <a:xfrm>
            <a:off x="923062" y="3423611"/>
            <a:ext cx="358588" cy="416067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9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3E86434-178D-4A8A-8B0F-8279BD08B9CD}"/>
              </a:ext>
            </a:extLst>
          </p:cNvPr>
          <p:cNvSpPr txBox="1"/>
          <p:nvPr/>
        </p:nvSpPr>
        <p:spPr bwMode="auto">
          <a:xfrm>
            <a:off x="0" y="109658"/>
            <a:ext cx="12183885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90545"/>
            <a:r>
              <a:rPr lang="kk-K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«О КИНЕМАТОГРАФИИ»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763532"/>
            <a:ext cx="12183885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847" b="63433"/>
          <a:stretch/>
        </p:blipFill>
        <p:spPr>
          <a:xfrm>
            <a:off x="222736" y="788023"/>
            <a:ext cx="893635" cy="834594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27987" y="6492875"/>
            <a:ext cx="2743200" cy="365125"/>
          </a:xfrm>
        </p:spPr>
        <p:txBody>
          <a:bodyPr/>
          <a:lstStyle/>
          <a:p>
            <a:fld id="{C5E4272B-A2E8-4849-96CD-327B916E8BA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1295666" y="1704230"/>
            <a:ext cx="104929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УСТАНОВЛЕНЫ НОВЫЕ ПОДХОДЫ К РАСПРЕДЕЛЕНИЮ СРЕДСТВ, ВЫДЕЛЯЕМЫХ НА ПРОИЗВОДСТВО НАЦИОНАЛЬНЫХ ФИЛЬМОВ: 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ИСТОРИЧЕСКИЕ, ПАТРИОТИЧЕСКИЕ  И ИМИДЖЕВЫЕ; 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</a:t>
            </a:r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СОФИНАСИРОВАНИЕ ЧАСТНЫХ КИНОПРОЕКТОВ;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ПРЕДОСТАВЛЕНИЕ КИНОСТУДИИ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«КАЗАХФИЛЬМ» ИМ. Ш. АЙМАНОВА НЕ МЕНЕЕ 35% ОТ ОБЩЕГО ОБЪЕМА ЕЖЕГОДНОЙ СУММЫ ГОСФИНАНСОВОЙ ПОДДЕРЖКИ </a:t>
            </a:r>
          </a:p>
          <a:p>
            <a:pPr marL="285750" indent="-285750" algn="just">
              <a:buFontTx/>
              <a:buChar char="-"/>
            </a:pP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Шеврон 11"/>
          <p:cNvSpPr/>
          <p:nvPr/>
        </p:nvSpPr>
        <p:spPr>
          <a:xfrm>
            <a:off x="937077" y="1869345"/>
            <a:ext cx="358588" cy="416067"/>
          </a:xfrm>
          <a:prstGeom prst="chevr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43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838" y="3055389"/>
            <a:ext cx="10515600" cy="18986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СПАСИБО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ЗА 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</a:rPr>
              <a:t>ВНИМАНИЕ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272B-A2E8-4849-96CD-327B916E8BA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265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4306</TotalTime>
  <Words>460</Words>
  <Application>Microsoft Office PowerPoint</Application>
  <PresentationFormat>Широкоэкранный</PresentationFormat>
  <Paragraphs>53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Жанабаев Жандаулет</cp:lastModifiedBy>
  <cp:revision>247</cp:revision>
  <cp:lastPrinted>2021-11-01T05:21:34Z</cp:lastPrinted>
  <dcterms:created xsi:type="dcterms:W3CDTF">2021-04-27T12:05:35Z</dcterms:created>
  <dcterms:modified xsi:type="dcterms:W3CDTF">2022-04-15T03:42:22Z</dcterms:modified>
</cp:coreProperties>
</file>