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theme/themeOverride1.xml" ContentType="application/vnd.openxmlformats-officedocument.themeOverr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96" r:id="rId1"/>
  </p:sldMasterIdLst>
  <p:notesMasterIdLst>
    <p:notesMasterId r:id="rId15"/>
  </p:notesMasterIdLst>
  <p:handoutMasterIdLst>
    <p:handoutMasterId r:id="rId16"/>
  </p:handoutMasterIdLst>
  <p:sldIdLst>
    <p:sldId id="400" r:id="rId2"/>
    <p:sldId id="401" r:id="rId3"/>
    <p:sldId id="402" r:id="rId4"/>
    <p:sldId id="410" r:id="rId5"/>
    <p:sldId id="411" r:id="rId6"/>
    <p:sldId id="403" r:id="rId7"/>
    <p:sldId id="371" r:id="rId8"/>
    <p:sldId id="344" r:id="rId9"/>
    <p:sldId id="404" r:id="rId10"/>
    <p:sldId id="405" r:id="rId11"/>
    <p:sldId id="406" r:id="rId12"/>
    <p:sldId id="407" r:id="rId13"/>
    <p:sldId id="408" r:id="rId14"/>
  </p:sldIdLst>
  <p:sldSz cx="9144000" cy="6858000" type="screen4x3"/>
  <p:notesSz cx="6797675" cy="9926638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FFCC66"/>
    <a:srgbClr val="FFFF00"/>
    <a:srgbClr val="336699"/>
    <a:srgbClr val="003366"/>
    <a:srgbClr val="FF6A47"/>
    <a:srgbClr val="1C4B58"/>
    <a:srgbClr val="FF898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6044" autoAdjust="0"/>
    <p:restoredTop sz="99846" autoAdjust="0"/>
  </p:normalViewPr>
  <p:slideViewPr>
    <p:cSldViewPr>
      <p:cViewPr varScale="1">
        <p:scale>
          <a:sx n="112" d="100"/>
          <a:sy n="112" d="100"/>
        </p:scale>
        <p:origin x="145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122" y="-84"/>
      </p:cViewPr>
      <p:guideLst>
        <p:guide orient="horz" pos="3128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6FBD897-09E4-42BB-90DF-64FCBA46C7CD}" type="doc">
      <dgm:prSet loTypeId="urn:microsoft.com/office/officeart/2005/8/layout/radial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75FF8AA-B286-43C5-A9BC-4E6C84BD3859}">
      <dgm:prSet phldrT="[Текст]"/>
      <dgm:spPr/>
      <dgm:t>
        <a:bodyPr/>
        <a:lstStyle/>
        <a:p>
          <a:r>
            <a:rPr lang="ru-RU" dirty="0" smtClean="0"/>
            <a:t>Бюджет </a:t>
          </a:r>
          <a:r>
            <a:rPr lang="ru-RU" dirty="0" smtClean="0">
              <a:latin typeface="Arial" pitchFamily="34" charset="0"/>
              <a:cs typeface="Arial" pitchFamily="34" charset="0"/>
            </a:rPr>
            <a:t>гмины</a:t>
          </a:r>
          <a:endParaRPr lang="ru-RU" dirty="0">
            <a:latin typeface="Arial" pitchFamily="34" charset="0"/>
            <a:cs typeface="Arial" pitchFamily="34" charset="0"/>
          </a:endParaRPr>
        </a:p>
      </dgm:t>
    </dgm:pt>
    <dgm:pt modelId="{F91F598F-083E-4303-BBB6-F713C1C5FF1D}" type="parTrans" cxnId="{E4775B69-3A4B-49B2-B92C-CD0A6B6E89DB}">
      <dgm:prSet/>
      <dgm:spPr/>
      <dgm:t>
        <a:bodyPr/>
        <a:lstStyle/>
        <a:p>
          <a:endParaRPr lang="ru-RU"/>
        </a:p>
      </dgm:t>
    </dgm:pt>
    <dgm:pt modelId="{CD8EDD30-778B-4A77-AD23-A86AAA812C7F}" type="sibTrans" cxnId="{E4775B69-3A4B-49B2-B92C-CD0A6B6E89DB}">
      <dgm:prSet/>
      <dgm:spPr/>
      <dgm:t>
        <a:bodyPr/>
        <a:lstStyle/>
        <a:p>
          <a:endParaRPr lang="ru-RU"/>
        </a:p>
      </dgm:t>
    </dgm:pt>
    <dgm:pt modelId="{3D2F3F96-5301-4AB9-85AE-DB916188B10E}">
      <dgm:prSet phldrT="[Текст]" custT="1"/>
      <dgm:spPr>
        <a:solidFill>
          <a:schemeClr val="accent3">
            <a:alpha val="47000"/>
          </a:schemeClr>
        </a:solidFill>
      </dgm:spPr>
      <dgm:t>
        <a:bodyPr/>
        <a:lstStyle/>
        <a:p>
          <a:r>
            <a:rPr lang="ru-RU" sz="1200" dirty="0" smtClean="0">
              <a:latin typeface="Arial" pitchFamily="34" charset="0"/>
              <a:cs typeface="Arial" pitchFamily="34" charset="0"/>
            </a:rPr>
            <a:t>Собственные доходы</a:t>
          </a:r>
          <a:endParaRPr lang="ru-RU" sz="1200" dirty="0">
            <a:latin typeface="Arial" pitchFamily="34" charset="0"/>
            <a:cs typeface="Arial" pitchFamily="34" charset="0"/>
          </a:endParaRPr>
        </a:p>
      </dgm:t>
    </dgm:pt>
    <dgm:pt modelId="{786A7836-0C47-4761-956E-DB3CBCC04C11}" type="parTrans" cxnId="{2F1D1C53-F207-4A23-8C4F-76CF02ECD88B}">
      <dgm:prSet/>
      <dgm:spPr/>
      <dgm:t>
        <a:bodyPr/>
        <a:lstStyle/>
        <a:p>
          <a:endParaRPr lang="ru-RU"/>
        </a:p>
      </dgm:t>
    </dgm:pt>
    <dgm:pt modelId="{41F979D4-7B48-4B79-BC99-7F7D4AB3B7F9}" type="sibTrans" cxnId="{2F1D1C53-F207-4A23-8C4F-76CF02ECD88B}">
      <dgm:prSet/>
      <dgm:spPr/>
      <dgm:t>
        <a:bodyPr/>
        <a:lstStyle/>
        <a:p>
          <a:endParaRPr lang="ru-RU"/>
        </a:p>
      </dgm:t>
    </dgm:pt>
    <dgm:pt modelId="{891F3DB3-AAD1-42F4-B381-02CF879450E1}">
      <dgm:prSet phldrT="[Текст]" custT="1"/>
      <dgm:spPr>
        <a:solidFill>
          <a:srgbClr val="FF0000">
            <a:alpha val="50000"/>
          </a:srgbClr>
        </a:solidFill>
      </dgm:spPr>
      <dgm:t>
        <a:bodyPr/>
        <a:lstStyle/>
        <a:p>
          <a:r>
            <a:rPr lang="ru-RU" sz="1200" dirty="0" smtClean="0">
              <a:latin typeface="Arial" pitchFamily="34" charset="0"/>
              <a:cs typeface="Arial" pitchFamily="34" charset="0"/>
            </a:rPr>
            <a:t>Целевые дотации</a:t>
          </a:r>
          <a:endParaRPr lang="ru-RU" sz="1200" dirty="0">
            <a:latin typeface="Arial" pitchFamily="34" charset="0"/>
            <a:cs typeface="Arial" pitchFamily="34" charset="0"/>
          </a:endParaRPr>
        </a:p>
      </dgm:t>
    </dgm:pt>
    <dgm:pt modelId="{1BF3D8CB-80A4-436A-BE7E-3DA4172E1548}" type="parTrans" cxnId="{26DF00AD-5FCA-4D33-BE22-679A44DE5E42}">
      <dgm:prSet/>
      <dgm:spPr/>
      <dgm:t>
        <a:bodyPr/>
        <a:lstStyle/>
        <a:p>
          <a:endParaRPr lang="ru-RU"/>
        </a:p>
      </dgm:t>
    </dgm:pt>
    <dgm:pt modelId="{0C1BFFEA-7205-4464-819E-F027A6D95D67}" type="sibTrans" cxnId="{26DF00AD-5FCA-4D33-BE22-679A44DE5E42}">
      <dgm:prSet/>
      <dgm:spPr/>
      <dgm:t>
        <a:bodyPr/>
        <a:lstStyle/>
        <a:p>
          <a:endParaRPr lang="ru-RU"/>
        </a:p>
      </dgm:t>
    </dgm:pt>
    <dgm:pt modelId="{716C06FF-1E01-435A-9A21-DABC550D972D}">
      <dgm:prSet phldrT="[Текст]" custT="1"/>
      <dgm:spPr>
        <a:solidFill>
          <a:srgbClr val="FFFF00">
            <a:alpha val="50000"/>
          </a:srgbClr>
        </a:solidFill>
      </dgm:spPr>
      <dgm:t>
        <a:bodyPr/>
        <a:lstStyle/>
        <a:p>
          <a:r>
            <a:rPr lang="ru-RU" sz="1200" dirty="0" smtClean="0">
              <a:latin typeface="Arial" pitchFamily="34" charset="0"/>
              <a:cs typeface="Arial" pitchFamily="34" charset="0"/>
            </a:rPr>
            <a:t>Общие субвенции</a:t>
          </a:r>
          <a:endParaRPr lang="ru-RU" sz="1200" dirty="0">
            <a:latin typeface="Arial" pitchFamily="34" charset="0"/>
            <a:cs typeface="Arial" pitchFamily="34" charset="0"/>
          </a:endParaRPr>
        </a:p>
      </dgm:t>
    </dgm:pt>
    <dgm:pt modelId="{E1D2EEA5-8302-4073-9832-C0E45A989894}" type="parTrans" cxnId="{25D2BA8A-8DDF-43A2-96A4-240C5B92CD1C}">
      <dgm:prSet/>
      <dgm:spPr/>
      <dgm:t>
        <a:bodyPr/>
        <a:lstStyle/>
        <a:p>
          <a:endParaRPr lang="ru-RU"/>
        </a:p>
      </dgm:t>
    </dgm:pt>
    <dgm:pt modelId="{4A8C7BBA-9079-48B4-8BAA-38520866BA9A}" type="sibTrans" cxnId="{25D2BA8A-8DDF-43A2-96A4-240C5B92CD1C}">
      <dgm:prSet/>
      <dgm:spPr/>
      <dgm:t>
        <a:bodyPr/>
        <a:lstStyle/>
        <a:p>
          <a:endParaRPr lang="ru-RU"/>
        </a:p>
      </dgm:t>
    </dgm:pt>
    <dgm:pt modelId="{D84D9F0A-B96A-41FA-A07F-CE96DBA00846}" type="pres">
      <dgm:prSet presAssocID="{06FBD897-09E4-42BB-90DF-64FCBA46C7CD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0C72E64-9166-4A16-8F1F-B91F7F751309}" type="pres">
      <dgm:prSet presAssocID="{06FBD897-09E4-42BB-90DF-64FCBA46C7CD}" presName="radial" presStyleCnt="0">
        <dgm:presLayoutVars>
          <dgm:animLvl val="ctr"/>
        </dgm:presLayoutVars>
      </dgm:prSet>
      <dgm:spPr/>
    </dgm:pt>
    <dgm:pt modelId="{99047B10-65A1-4FCE-A598-ACE5DC7BE30D}" type="pres">
      <dgm:prSet presAssocID="{D75FF8AA-B286-43C5-A9BC-4E6C84BD3859}" presName="centerShape" presStyleLbl="vennNode1" presStyleIdx="0" presStyleCnt="4" custLinFactNeighborX="1410" custLinFactNeighborY="-753"/>
      <dgm:spPr/>
      <dgm:t>
        <a:bodyPr/>
        <a:lstStyle/>
        <a:p>
          <a:endParaRPr lang="ru-RU"/>
        </a:p>
      </dgm:t>
    </dgm:pt>
    <dgm:pt modelId="{84EA8CD7-8DCA-4674-9A45-01B4C4B90C36}" type="pres">
      <dgm:prSet presAssocID="{3D2F3F96-5301-4AB9-85AE-DB916188B10E}" presName="node" presStyleLbl="vennNode1" presStyleIdx="1" presStyleCnt="4" custScaleX="195802" custRadScaleRad="106926" custRadScaleInc="-10688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E1F5B3A-F281-42B8-A0A3-A19EE8AD630C}" type="pres">
      <dgm:prSet presAssocID="{891F3DB3-AAD1-42F4-B381-02CF879450E1}" presName="node" presStyleLbl="vennNode1" presStyleIdx="2" presStyleCnt="4" custScaleX="156450" custRadScaleRad="109343" custRadScaleInc="362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F2392A7-2C5D-40B2-A357-865CA51D923F}" type="pres">
      <dgm:prSet presAssocID="{716C06FF-1E01-435A-9A21-DABC550D972D}" presName="node" presStyleLbl="vennNode1" presStyleIdx="3" presStyleCnt="4" custScaleX="167821" custScaleY="71828" custRadScaleRad="81963" custRadScaleInc="10028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AAD1770-FDD8-4AEF-AFA9-B63922C46B71}" type="presOf" srcId="{D75FF8AA-B286-43C5-A9BC-4E6C84BD3859}" destId="{99047B10-65A1-4FCE-A598-ACE5DC7BE30D}" srcOrd="0" destOrd="0" presId="urn:microsoft.com/office/officeart/2005/8/layout/radial3"/>
    <dgm:cxn modelId="{25D2BA8A-8DDF-43A2-96A4-240C5B92CD1C}" srcId="{D75FF8AA-B286-43C5-A9BC-4E6C84BD3859}" destId="{716C06FF-1E01-435A-9A21-DABC550D972D}" srcOrd="2" destOrd="0" parTransId="{E1D2EEA5-8302-4073-9832-C0E45A989894}" sibTransId="{4A8C7BBA-9079-48B4-8BAA-38520866BA9A}"/>
    <dgm:cxn modelId="{92CBF331-EC20-4B57-967C-7A1F3D3542A2}" type="presOf" srcId="{716C06FF-1E01-435A-9A21-DABC550D972D}" destId="{7F2392A7-2C5D-40B2-A357-865CA51D923F}" srcOrd="0" destOrd="0" presId="urn:microsoft.com/office/officeart/2005/8/layout/radial3"/>
    <dgm:cxn modelId="{2F1D1C53-F207-4A23-8C4F-76CF02ECD88B}" srcId="{D75FF8AA-B286-43C5-A9BC-4E6C84BD3859}" destId="{3D2F3F96-5301-4AB9-85AE-DB916188B10E}" srcOrd="0" destOrd="0" parTransId="{786A7836-0C47-4761-956E-DB3CBCC04C11}" sibTransId="{41F979D4-7B48-4B79-BC99-7F7D4AB3B7F9}"/>
    <dgm:cxn modelId="{3F24DF94-BCFB-49D8-893C-6A2C24CD3B65}" type="presOf" srcId="{06FBD897-09E4-42BB-90DF-64FCBA46C7CD}" destId="{D84D9F0A-B96A-41FA-A07F-CE96DBA00846}" srcOrd="0" destOrd="0" presId="urn:microsoft.com/office/officeart/2005/8/layout/radial3"/>
    <dgm:cxn modelId="{26DF00AD-5FCA-4D33-BE22-679A44DE5E42}" srcId="{D75FF8AA-B286-43C5-A9BC-4E6C84BD3859}" destId="{891F3DB3-AAD1-42F4-B381-02CF879450E1}" srcOrd="1" destOrd="0" parTransId="{1BF3D8CB-80A4-436A-BE7E-3DA4172E1548}" sibTransId="{0C1BFFEA-7205-4464-819E-F027A6D95D67}"/>
    <dgm:cxn modelId="{11366D28-B1A6-4190-85CD-CF893B309476}" type="presOf" srcId="{891F3DB3-AAD1-42F4-B381-02CF879450E1}" destId="{8E1F5B3A-F281-42B8-A0A3-A19EE8AD630C}" srcOrd="0" destOrd="0" presId="urn:microsoft.com/office/officeart/2005/8/layout/radial3"/>
    <dgm:cxn modelId="{E4775B69-3A4B-49B2-B92C-CD0A6B6E89DB}" srcId="{06FBD897-09E4-42BB-90DF-64FCBA46C7CD}" destId="{D75FF8AA-B286-43C5-A9BC-4E6C84BD3859}" srcOrd="0" destOrd="0" parTransId="{F91F598F-083E-4303-BBB6-F713C1C5FF1D}" sibTransId="{CD8EDD30-778B-4A77-AD23-A86AAA812C7F}"/>
    <dgm:cxn modelId="{69F1F5BD-E74C-4069-BFCC-ED20D67EC7D6}" type="presOf" srcId="{3D2F3F96-5301-4AB9-85AE-DB916188B10E}" destId="{84EA8CD7-8DCA-4674-9A45-01B4C4B90C36}" srcOrd="0" destOrd="0" presId="urn:microsoft.com/office/officeart/2005/8/layout/radial3"/>
    <dgm:cxn modelId="{E74E3B18-2A30-4A50-9CF6-91A691C0B002}" type="presParOf" srcId="{D84D9F0A-B96A-41FA-A07F-CE96DBA00846}" destId="{B0C72E64-9166-4A16-8F1F-B91F7F751309}" srcOrd="0" destOrd="0" presId="urn:microsoft.com/office/officeart/2005/8/layout/radial3"/>
    <dgm:cxn modelId="{0036B3A3-8E09-473D-81EA-19E40338E659}" type="presParOf" srcId="{B0C72E64-9166-4A16-8F1F-B91F7F751309}" destId="{99047B10-65A1-4FCE-A598-ACE5DC7BE30D}" srcOrd="0" destOrd="0" presId="urn:microsoft.com/office/officeart/2005/8/layout/radial3"/>
    <dgm:cxn modelId="{9BFA8622-DDD3-4A8D-BDB3-324FBC3E396F}" type="presParOf" srcId="{B0C72E64-9166-4A16-8F1F-B91F7F751309}" destId="{84EA8CD7-8DCA-4674-9A45-01B4C4B90C36}" srcOrd="1" destOrd="0" presId="urn:microsoft.com/office/officeart/2005/8/layout/radial3"/>
    <dgm:cxn modelId="{0AC9820E-4CC6-456C-B2E9-8A728C1F8592}" type="presParOf" srcId="{B0C72E64-9166-4A16-8F1F-B91F7F751309}" destId="{8E1F5B3A-F281-42B8-A0A3-A19EE8AD630C}" srcOrd="2" destOrd="0" presId="urn:microsoft.com/office/officeart/2005/8/layout/radial3"/>
    <dgm:cxn modelId="{AD47EAAA-2789-4A9F-9516-7997300F1524}" type="presParOf" srcId="{B0C72E64-9166-4A16-8F1F-B91F7F751309}" destId="{7F2392A7-2C5D-40B2-A357-865CA51D923F}" srcOrd="3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9047B10-65A1-4FCE-A598-ACE5DC7BE30D}">
      <dsp:nvSpPr>
        <dsp:cNvPr id="0" name=""/>
        <dsp:cNvSpPr/>
      </dsp:nvSpPr>
      <dsp:spPr>
        <a:xfrm>
          <a:off x="2583405" y="708773"/>
          <a:ext cx="1518234" cy="1518234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Бюджет </a:t>
          </a:r>
          <a:r>
            <a:rPr lang="ru-RU" sz="2300" kern="1200" dirty="0" smtClean="0">
              <a:latin typeface="Arial" pitchFamily="34" charset="0"/>
              <a:cs typeface="Arial" pitchFamily="34" charset="0"/>
            </a:rPr>
            <a:t>гмины</a:t>
          </a:r>
          <a:endParaRPr lang="ru-RU" sz="2300" kern="1200" dirty="0">
            <a:latin typeface="Arial" pitchFamily="34" charset="0"/>
            <a:cs typeface="Arial" pitchFamily="34" charset="0"/>
          </a:endParaRPr>
        </a:p>
      </dsp:txBody>
      <dsp:txXfrm>
        <a:off x="2805745" y="931113"/>
        <a:ext cx="1073554" cy="1073554"/>
      </dsp:txXfrm>
    </dsp:sp>
    <dsp:sp modelId="{84EA8CD7-8DCA-4674-9A45-01B4C4B90C36}">
      <dsp:nvSpPr>
        <dsp:cNvPr id="0" name=""/>
        <dsp:cNvSpPr/>
      </dsp:nvSpPr>
      <dsp:spPr>
        <a:xfrm>
          <a:off x="1742224" y="1712538"/>
          <a:ext cx="1486366" cy="759117"/>
        </a:xfrm>
        <a:prstGeom prst="ellipse">
          <a:avLst/>
        </a:prstGeom>
        <a:solidFill>
          <a:schemeClr val="accent3">
            <a:alpha val="47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latin typeface="Arial" pitchFamily="34" charset="0"/>
              <a:cs typeface="Arial" pitchFamily="34" charset="0"/>
            </a:rPr>
            <a:t>Собственные доходы</a:t>
          </a:r>
          <a:endParaRPr lang="ru-RU" sz="1200" kern="1200" dirty="0">
            <a:latin typeface="Arial" pitchFamily="34" charset="0"/>
            <a:cs typeface="Arial" pitchFamily="34" charset="0"/>
          </a:endParaRPr>
        </a:p>
      </dsp:txBody>
      <dsp:txXfrm>
        <a:off x="1959897" y="1823708"/>
        <a:ext cx="1051020" cy="536777"/>
      </dsp:txXfrm>
    </dsp:sp>
    <dsp:sp modelId="{8E1F5B3A-F281-42B8-A0A3-A19EE8AD630C}">
      <dsp:nvSpPr>
        <dsp:cNvPr id="0" name=""/>
        <dsp:cNvSpPr/>
      </dsp:nvSpPr>
      <dsp:spPr>
        <a:xfrm>
          <a:off x="3612586" y="1712538"/>
          <a:ext cx="1187638" cy="759117"/>
        </a:xfrm>
        <a:prstGeom prst="ellipse">
          <a:avLst/>
        </a:prstGeom>
        <a:solidFill>
          <a:srgbClr val="FF0000">
            <a:alpha val="5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latin typeface="Arial" pitchFamily="34" charset="0"/>
              <a:cs typeface="Arial" pitchFamily="34" charset="0"/>
            </a:rPr>
            <a:t>Целевые дотации</a:t>
          </a:r>
          <a:endParaRPr lang="ru-RU" sz="1200" kern="1200" dirty="0">
            <a:latin typeface="Arial" pitchFamily="34" charset="0"/>
            <a:cs typeface="Arial" pitchFamily="34" charset="0"/>
          </a:endParaRPr>
        </a:p>
      </dsp:txBody>
      <dsp:txXfrm>
        <a:off x="3786512" y="1823708"/>
        <a:ext cx="839786" cy="536777"/>
      </dsp:txXfrm>
    </dsp:sp>
    <dsp:sp modelId="{7F2392A7-2C5D-40B2-A357-865CA51D923F}">
      <dsp:nvSpPr>
        <dsp:cNvPr id="0" name=""/>
        <dsp:cNvSpPr/>
      </dsp:nvSpPr>
      <dsp:spPr>
        <a:xfrm>
          <a:off x="2682555" y="400559"/>
          <a:ext cx="1273957" cy="545258"/>
        </a:xfrm>
        <a:prstGeom prst="ellipse">
          <a:avLst/>
        </a:prstGeom>
        <a:solidFill>
          <a:srgbClr val="FFFF00">
            <a:alpha val="5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latin typeface="Arial" pitchFamily="34" charset="0"/>
              <a:cs typeface="Arial" pitchFamily="34" charset="0"/>
            </a:rPr>
            <a:t>Общие субвенции</a:t>
          </a:r>
          <a:endParaRPr lang="ru-RU" sz="1200" kern="1200" dirty="0">
            <a:latin typeface="Arial" pitchFamily="34" charset="0"/>
            <a:cs typeface="Arial" pitchFamily="34" charset="0"/>
          </a:endParaRPr>
        </a:p>
      </dsp:txBody>
      <dsp:txXfrm>
        <a:off x="2869122" y="480410"/>
        <a:ext cx="900823" cy="38555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3225" cy="495300"/>
          </a:xfrm>
          <a:prstGeom prst="rect">
            <a:avLst/>
          </a:prstGeom>
        </p:spPr>
        <p:txBody>
          <a:bodyPr vert="horz" lIns="91196" tIns="45598" rIns="91196" bIns="45598" rtlCol="0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2863" y="0"/>
            <a:ext cx="2943225" cy="495300"/>
          </a:xfrm>
          <a:prstGeom prst="rect">
            <a:avLst/>
          </a:prstGeom>
        </p:spPr>
        <p:txBody>
          <a:bodyPr vert="horz" lIns="91196" tIns="45598" rIns="91196" bIns="45598" rtlCol="0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57E7BA27-184C-4AE8-8540-BB3001E8A65F}" type="datetimeFigureOut">
              <a:rPr lang="ru-RU"/>
              <a:pPr>
                <a:defRPr/>
              </a:pPr>
              <a:t>11.09.2016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3225" cy="495300"/>
          </a:xfrm>
          <a:prstGeom prst="rect">
            <a:avLst/>
          </a:prstGeom>
        </p:spPr>
        <p:txBody>
          <a:bodyPr vert="horz" lIns="91196" tIns="45598" rIns="91196" bIns="45598" rtlCol="0" anchor="b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2863" y="9429750"/>
            <a:ext cx="2943225" cy="495300"/>
          </a:xfrm>
          <a:prstGeom prst="rect">
            <a:avLst/>
          </a:prstGeom>
        </p:spPr>
        <p:txBody>
          <a:bodyPr vert="horz" wrap="square" lIns="91196" tIns="45598" rIns="91196" bIns="45598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3F1A07E3-E3D9-4798-8805-8F9AA2EAE7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01298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379" tIns="45688" rIns="91379" bIns="45688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4813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379" tIns="45688" rIns="91379" bIns="45688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9163" y="744538"/>
            <a:ext cx="4960937" cy="3721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379" tIns="45688" rIns="91379" bIns="4568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501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4813" cy="49688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379" tIns="45688" rIns="91379" bIns="45688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01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28163"/>
            <a:ext cx="2944813" cy="49688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379" tIns="45688" rIns="91379" bIns="45688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D99C27BA-172C-4083-A4BE-58974C448D8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29679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Rectangle 3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89994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71" name="Заметки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172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4661DCB7-5D8D-4D3C-8961-85E2EC22FD15}" type="slidenum">
              <a:rPr lang="ru-RU" altLang="ru-RU" smtClean="0"/>
              <a:pPr/>
              <a:t>2</a:t>
            </a:fld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23179191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E80E1BEE-535C-4722-8266-8E811B7DA74B}" type="slidenum">
              <a:rPr lang="ru-RU" altLang="ru-RU" smtClean="0"/>
              <a:pPr/>
              <a:t>4</a:t>
            </a:fld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35474333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Заметки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340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491696FC-2214-4402-A3AC-7DB23B783B52}" type="slidenum">
              <a:rPr lang="ru-RU" altLang="ru-RU" smtClean="0"/>
              <a:pPr/>
              <a:t>7</a:t>
            </a:fld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26766682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Заметки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412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E838659C-FA4C-4933-88AF-82A3957AA3B1}" type="slidenum">
              <a:rPr lang="ru-RU" altLang="ru-RU" smtClean="0"/>
              <a:pPr/>
              <a:t>9</a:t>
            </a:fld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31110908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869DF0-BC7F-4539-8137-31B2E3BF6648}" type="datetime1">
              <a:rPr lang="ru-RU"/>
              <a:pPr>
                <a:defRPr/>
              </a:pPr>
              <a:t>11.09.2016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63B0B9-DD1E-41C2-82D8-34C6E0EE53A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6787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F8AE0F-8386-4B51-B54B-C81170DD42CA}" type="datetime1">
              <a:rPr lang="ru-RU"/>
              <a:pPr>
                <a:defRPr/>
              </a:pPr>
              <a:t>11.09.2016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422B8F-4A8A-4A56-84ED-76751ACFDD4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66170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DB65BB-09F3-4801-8997-C943CB09E1A4}" type="datetime1">
              <a:rPr lang="ru-RU"/>
              <a:pPr>
                <a:defRPr/>
              </a:pPr>
              <a:t>11.09.2016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81E425-25EB-43BC-B69D-36724322350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3791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1D263C-C8CB-4404-81E0-BD3BE00C7A48}" type="datetime1">
              <a:rPr lang="ru-RU"/>
              <a:pPr>
                <a:defRPr/>
              </a:pPr>
              <a:t>11.09.2016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D9F062-E5B1-4DA9-AC8E-B54FC39F34E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06234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7F6CE0-F064-4376-A8CB-9B7DD8338885}" type="datetime1">
              <a:rPr lang="ru-RU"/>
              <a:pPr>
                <a:defRPr/>
              </a:pPr>
              <a:t>11.09.2016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DBECE3-8F7A-4E82-8356-5F152DC0F14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64457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6DC1A4-616A-4558-9D4B-9E520DA6552D}" type="datetime1">
              <a:rPr lang="ru-RU"/>
              <a:pPr>
                <a:defRPr/>
              </a:pPr>
              <a:t>11.09.2016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074900-EB08-4E35-9F09-BF5B256635C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97471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D3B4A7-3D68-4F96-A355-AF4A4316C1CD}" type="datetime1">
              <a:rPr lang="ru-RU"/>
              <a:pPr>
                <a:defRPr/>
              </a:pPr>
              <a:t>11.09.2016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8FD9EF-FA7E-4168-ABC5-414DD28472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6314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E42B8C-03BE-4659-A7E0-3D136A0F379C}" type="datetime1">
              <a:rPr lang="ru-RU"/>
              <a:pPr>
                <a:defRPr/>
              </a:pPr>
              <a:t>11.09.2016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EE3F5D-6F3B-4BED-A3D1-681BEB378F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02260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94E320-7462-405D-9A4A-2A716B200A88}" type="datetime1">
              <a:rPr lang="ru-RU"/>
              <a:pPr>
                <a:defRPr/>
              </a:pPr>
              <a:t>11.09.2016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A89295-63C7-43D3-9DDC-11EC2AE003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04685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C715E8-71CA-4CBD-9B9E-59225F9CFCCF}" type="datetime1">
              <a:rPr lang="ru-RU"/>
              <a:pPr>
                <a:defRPr/>
              </a:pPr>
              <a:t>11.09.2016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976D43-9498-4F72-AD8D-6EAA0FBA8A1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8902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462EAB-C3C9-403E-8E3B-FAA6D45D4C13}" type="datetime1">
              <a:rPr lang="ru-RU"/>
              <a:pPr>
                <a:defRPr/>
              </a:pPr>
              <a:t>11.09.2016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E789EB-0767-4C28-B59D-AC6B2E22C62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7949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 smtClean="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83AF4E77-556A-43F8-BEE8-8E82AA49F192}" type="datetime1">
              <a:rPr lang="ru-RU"/>
              <a:pPr>
                <a:defRPr/>
              </a:pPr>
              <a:t>11.09.2016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898989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1BC1E218-12A4-447F-875D-B4A9E2F8221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7" r:id="rId1"/>
    <p:sldLayoutId id="2147483898" r:id="rId2"/>
    <p:sldLayoutId id="2147483899" r:id="rId3"/>
    <p:sldLayoutId id="2147483900" r:id="rId4"/>
    <p:sldLayoutId id="2147483901" r:id="rId5"/>
    <p:sldLayoutId id="2147483902" r:id="rId6"/>
    <p:sldLayoutId id="2147483903" r:id="rId7"/>
    <p:sldLayoutId id="2147483904" r:id="rId8"/>
    <p:sldLayoutId id="2147483905" r:id="rId9"/>
    <p:sldLayoutId id="2147483906" r:id="rId10"/>
    <p:sldLayoutId id="2147483907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0" y="115888"/>
            <a:ext cx="9144000" cy="625475"/>
          </a:xfrm>
        </p:spPr>
        <p:txBody>
          <a:bodyPr/>
          <a:lstStyle/>
          <a:p>
            <a:pPr eaLnBrk="1" hangingPunct="1"/>
            <a:r>
              <a:rPr lang="ru-RU" altLang="ru-RU" sz="700" b="1" smtClean="0">
                <a:solidFill>
                  <a:srgbClr val="002060"/>
                </a:solidFill>
                <a:latin typeface="Arial" panose="020B0604020202020204" pitchFamily="34" charset="0"/>
              </a:rPr>
              <a:t/>
            </a:r>
            <a:br>
              <a:rPr lang="ru-RU" altLang="ru-RU" sz="700" b="1" smtClean="0">
                <a:solidFill>
                  <a:srgbClr val="002060"/>
                </a:solidFill>
                <a:latin typeface="Arial" panose="020B0604020202020204" pitchFamily="34" charset="0"/>
              </a:rPr>
            </a:br>
            <a:r>
              <a:rPr lang="ru-RU" altLang="ru-RU" sz="1800" b="1" smtClean="0">
                <a:solidFill>
                  <a:srgbClr val="002060"/>
                </a:solidFill>
                <a:latin typeface="Arial" panose="020B0604020202020204" pitchFamily="34" charset="0"/>
              </a:rPr>
              <a:t>МИНИСТЕРСТВО НАЦИОНАЛЬНОЙ ЭКОНОМИКИ РЕСПУБЛИКИ КАЗАХСТАН</a:t>
            </a:r>
            <a:endParaRPr lang="en-US" altLang="ru-RU" sz="1800" b="1" smtClean="0">
              <a:solidFill>
                <a:srgbClr val="002060"/>
              </a:solidFill>
              <a:latin typeface="Arial" panose="020B0604020202020204" pitchFamily="34" charset="0"/>
            </a:endParaRPr>
          </a:p>
        </p:txBody>
      </p:sp>
      <p:sp>
        <p:nvSpPr>
          <p:cNvPr id="4099" name="Прямоугольник 6"/>
          <p:cNvSpPr>
            <a:spLocks noChangeArrowheads="1"/>
          </p:cNvSpPr>
          <p:nvPr/>
        </p:nvSpPr>
        <p:spPr bwMode="auto">
          <a:xfrm>
            <a:off x="642938" y="2286000"/>
            <a:ext cx="7921625" cy="1214438"/>
          </a:xfrm>
          <a:prstGeom prst="rect">
            <a:avLst/>
          </a:prstGeom>
          <a:solidFill>
            <a:srgbClr val="00206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 anchorCtr="1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20000"/>
              </a:spcBef>
            </a:pPr>
            <a:r>
              <a:rPr lang="ru-RU" altLang="ru-RU" sz="2800">
                <a:solidFill>
                  <a:schemeClr val="bg1"/>
                </a:solidFill>
              </a:rPr>
              <a:t>Совершенствование законодательства </a:t>
            </a:r>
          </a:p>
          <a:p>
            <a:pPr algn="ctr">
              <a:lnSpc>
                <a:spcPct val="90000"/>
              </a:lnSpc>
              <a:spcBef>
                <a:spcPct val="20000"/>
              </a:spcBef>
            </a:pPr>
            <a:r>
              <a:rPr lang="ru-RU" altLang="ru-RU" sz="2800">
                <a:solidFill>
                  <a:schemeClr val="bg1"/>
                </a:solidFill>
              </a:rPr>
              <a:t>в сфере местного самоуправления</a:t>
            </a:r>
          </a:p>
        </p:txBody>
      </p:sp>
      <p:sp>
        <p:nvSpPr>
          <p:cNvPr id="4100" name="Прямоугольник 5"/>
          <p:cNvSpPr>
            <a:spLocks noChangeArrowheads="1"/>
          </p:cNvSpPr>
          <p:nvPr/>
        </p:nvSpPr>
        <p:spPr bwMode="auto">
          <a:xfrm>
            <a:off x="3132138" y="6453188"/>
            <a:ext cx="27432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1400">
                <a:solidFill>
                  <a:srgbClr val="002060"/>
                </a:solidFill>
              </a:rPr>
              <a:t>АСТАНА – 2016 ГОД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Прямоугольник 4"/>
          <p:cNvSpPr>
            <a:spLocks noChangeArrowheads="1"/>
          </p:cNvSpPr>
          <p:nvPr/>
        </p:nvSpPr>
        <p:spPr bwMode="auto">
          <a:xfrm>
            <a:off x="0" y="-11113"/>
            <a:ext cx="9144000" cy="796926"/>
          </a:xfrm>
          <a:prstGeom prst="rect">
            <a:avLst/>
          </a:prstGeom>
          <a:solidFill>
            <a:srgbClr val="00206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 anchorCtr="1"/>
          <a:lstStyle>
            <a:lvl1pPr defTabSz="8429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8429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8429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8429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8429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8429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8429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8429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8429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ru-RU" altLang="ru-RU" sz="2000">
                <a:solidFill>
                  <a:schemeClr val="bg1"/>
                </a:solidFill>
              </a:rPr>
              <a:t>19 НАПРАВЛЕНИЙ РАСХОДОВ МСУ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0" y="785813"/>
            <a:ext cx="9144000" cy="600233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marL="342900" indent="-342900">
              <a:lnSpc>
                <a:spcPct val="120000"/>
              </a:lnSpc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1600" dirty="0">
                <a:solidFill>
                  <a:schemeClr val="dk1"/>
                </a:solidFill>
              </a:rPr>
              <a:t>функционирование </a:t>
            </a:r>
            <a:r>
              <a:rPr lang="ru-RU" sz="1600" dirty="0">
                <a:solidFill>
                  <a:schemeClr val="dk1"/>
                </a:solidFill>
              </a:rPr>
              <a:t>аппаратов </a:t>
            </a:r>
            <a:r>
              <a:rPr lang="ru-RU" sz="1600" dirty="0" err="1">
                <a:solidFill>
                  <a:schemeClr val="dk1"/>
                </a:solidFill>
              </a:rPr>
              <a:t>акимов</a:t>
            </a:r>
            <a:r>
              <a:rPr lang="ru-RU" sz="1600" dirty="0">
                <a:solidFill>
                  <a:schemeClr val="dk1"/>
                </a:solidFill>
              </a:rPr>
              <a:t>;</a:t>
            </a:r>
          </a:p>
          <a:p>
            <a:pPr marL="342900" indent="-342900">
              <a:lnSpc>
                <a:spcPct val="120000"/>
              </a:lnSpc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1600" dirty="0">
                <a:solidFill>
                  <a:schemeClr val="dk1"/>
                </a:solidFill>
              </a:rPr>
              <a:t>дошкольное воспитание и обучение;</a:t>
            </a:r>
          </a:p>
          <a:p>
            <a:pPr marL="342900" indent="-342900">
              <a:lnSpc>
                <a:spcPct val="120000"/>
              </a:lnSpc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1600" dirty="0">
                <a:solidFill>
                  <a:schemeClr val="dk1"/>
                </a:solidFill>
              </a:rPr>
              <a:t>благоустройство и озеленение населенных пунктов;</a:t>
            </a:r>
          </a:p>
          <a:p>
            <a:pPr marL="342900" indent="-342900">
              <a:lnSpc>
                <a:spcPct val="120000"/>
              </a:lnSpc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1600" dirty="0">
                <a:solidFill>
                  <a:schemeClr val="dk1"/>
                </a:solidFill>
              </a:rPr>
              <a:t>строительство, реконструкция, ремонт и содержание автодорог;</a:t>
            </a:r>
          </a:p>
          <a:p>
            <a:pPr marL="342900" indent="-342900">
              <a:lnSpc>
                <a:spcPct val="120000"/>
              </a:lnSpc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1600" dirty="0">
                <a:solidFill>
                  <a:schemeClr val="dk1"/>
                </a:solidFill>
              </a:rPr>
              <a:t>организация водоснабжения населенных пунктов; </a:t>
            </a:r>
            <a:endParaRPr lang="ru-RU" sz="1600" dirty="0">
              <a:solidFill>
                <a:schemeClr val="dk1"/>
              </a:solidFill>
            </a:endParaRPr>
          </a:p>
          <a:p>
            <a:pPr marL="342900" indent="-342900">
              <a:lnSpc>
                <a:spcPct val="120000"/>
              </a:lnSpc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1600" dirty="0">
                <a:solidFill>
                  <a:schemeClr val="dk1"/>
                </a:solidFill>
              </a:rPr>
              <a:t>освещение улиц в населенных пунктах; </a:t>
            </a:r>
            <a:endParaRPr lang="ru-RU" sz="1600" dirty="0">
              <a:solidFill>
                <a:schemeClr val="dk1"/>
              </a:solidFill>
            </a:endParaRPr>
          </a:p>
          <a:p>
            <a:pPr marL="342900" indent="-342900">
              <a:lnSpc>
                <a:spcPct val="120000"/>
              </a:lnSpc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1600" dirty="0">
                <a:solidFill>
                  <a:schemeClr val="dk1"/>
                </a:solidFill>
              </a:rPr>
              <a:t>организация </a:t>
            </a:r>
            <a:r>
              <a:rPr lang="ru-RU" sz="1600" dirty="0">
                <a:solidFill>
                  <a:schemeClr val="dk1"/>
                </a:solidFill>
              </a:rPr>
              <a:t>в экстренных случаях доставки тяжелобольных людей;</a:t>
            </a:r>
          </a:p>
          <a:p>
            <a:pPr marL="342900" indent="-342900">
              <a:lnSpc>
                <a:spcPct val="120000"/>
              </a:lnSpc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1600" dirty="0">
                <a:solidFill>
                  <a:schemeClr val="dk1"/>
                </a:solidFill>
              </a:rPr>
              <a:t>оказание </a:t>
            </a:r>
            <a:r>
              <a:rPr lang="ru-RU" sz="1600" dirty="0">
                <a:solidFill>
                  <a:schemeClr val="dk1"/>
                </a:solidFill>
              </a:rPr>
              <a:t>социальной помощи нуждающимся гражданам на дому;</a:t>
            </a:r>
          </a:p>
          <a:p>
            <a:pPr marL="342900" indent="-342900">
              <a:lnSpc>
                <a:spcPct val="120000"/>
              </a:lnSpc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1600" dirty="0">
                <a:solidFill>
                  <a:schemeClr val="dk1"/>
                </a:solidFill>
              </a:rPr>
              <a:t>организация </a:t>
            </a:r>
            <a:r>
              <a:rPr lang="ru-RU" sz="1600" dirty="0">
                <a:solidFill>
                  <a:schemeClr val="dk1"/>
                </a:solidFill>
              </a:rPr>
              <a:t>сохранения государственного жилищного фонда;</a:t>
            </a:r>
          </a:p>
          <a:p>
            <a:pPr marL="342900" indent="-342900">
              <a:lnSpc>
                <a:spcPct val="120000"/>
              </a:lnSpc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1600" dirty="0">
                <a:solidFill>
                  <a:schemeClr val="dk1"/>
                </a:solidFill>
              </a:rPr>
              <a:t>обеспечение </a:t>
            </a:r>
            <a:r>
              <a:rPr lang="ru-RU" sz="1600" dirty="0">
                <a:solidFill>
                  <a:schemeClr val="dk1"/>
                </a:solidFill>
              </a:rPr>
              <a:t>санитарии населенных </a:t>
            </a:r>
            <a:r>
              <a:rPr lang="ru-RU" sz="1600" dirty="0">
                <a:solidFill>
                  <a:schemeClr val="dk1"/>
                </a:solidFill>
              </a:rPr>
              <a:t>пунктов;</a:t>
            </a:r>
            <a:endParaRPr lang="ru-RU" sz="1600" dirty="0">
              <a:solidFill>
                <a:schemeClr val="dk1"/>
              </a:solidFill>
            </a:endParaRPr>
          </a:p>
          <a:p>
            <a:pPr marL="342900" indent="-342900">
              <a:lnSpc>
                <a:spcPct val="120000"/>
              </a:lnSpc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1600" dirty="0">
                <a:solidFill>
                  <a:schemeClr val="dk1"/>
                </a:solidFill>
              </a:rPr>
              <a:t>содержание </a:t>
            </a:r>
            <a:r>
              <a:rPr lang="ru-RU" sz="1600" dirty="0">
                <a:solidFill>
                  <a:schemeClr val="dk1"/>
                </a:solidFill>
              </a:rPr>
              <a:t>мест захоронений и погребение </a:t>
            </a:r>
            <a:r>
              <a:rPr lang="ru-RU" sz="1600" dirty="0">
                <a:solidFill>
                  <a:schemeClr val="dk1"/>
                </a:solidFill>
              </a:rPr>
              <a:t>безродных;</a:t>
            </a:r>
            <a:endParaRPr lang="ru-RU" sz="1600" dirty="0">
              <a:solidFill>
                <a:schemeClr val="dk1"/>
              </a:solidFill>
            </a:endParaRPr>
          </a:p>
          <a:p>
            <a:pPr marL="342900" indent="-342900">
              <a:lnSpc>
                <a:spcPct val="120000"/>
              </a:lnSpc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1600" dirty="0">
                <a:solidFill>
                  <a:schemeClr val="dk1"/>
                </a:solidFill>
              </a:rPr>
              <a:t>организация бесплатного подвоза учащихся до ближайшей школы;</a:t>
            </a:r>
            <a:endParaRPr lang="ru-RU" sz="1600" dirty="0">
              <a:solidFill>
                <a:schemeClr val="dk1"/>
              </a:solidFill>
            </a:endParaRPr>
          </a:p>
          <a:p>
            <a:pPr marL="342900" indent="-342900">
              <a:lnSpc>
                <a:spcPct val="120000"/>
              </a:lnSpc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1600" dirty="0">
                <a:solidFill>
                  <a:schemeClr val="dk1"/>
                </a:solidFill>
              </a:rPr>
              <a:t>обеспечение деятельности по ЗАГС;</a:t>
            </a:r>
          </a:p>
          <a:p>
            <a:pPr marL="342900" indent="-342900">
              <a:lnSpc>
                <a:spcPct val="120000"/>
              </a:lnSpc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1600" dirty="0">
                <a:solidFill>
                  <a:schemeClr val="dk1"/>
                </a:solidFill>
              </a:rPr>
              <a:t>поддержка </a:t>
            </a:r>
            <a:r>
              <a:rPr lang="ru-RU" sz="1600" dirty="0">
                <a:solidFill>
                  <a:schemeClr val="dk1"/>
                </a:solidFill>
              </a:rPr>
              <a:t>культурно-досуговой работы на местном уровне;</a:t>
            </a:r>
          </a:p>
          <a:p>
            <a:pPr marL="342900" indent="-342900">
              <a:lnSpc>
                <a:spcPct val="120000"/>
              </a:lnSpc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1600" dirty="0">
                <a:solidFill>
                  <a:schemeClr val="dk1"/>
                </a:solidFill>
              </a:rPr>
              <a:t>осуществление </a:t>
            </a:r>
            <a:r>
              <a:rPr lang="ru-RU" sz="1600" dirty="0" err="1">
                <a:solidFill>
                  <a:schemeClr val="dk1"/>
                </a:solidFill>
              </a:rPr>
              <a:t>похозяйственного</a:t>
            </a:r>
            <a:r>
              <a:rPr lang="ru-RU" sz="1600" dirty="0">
                <a:solidFill>
                  <a:schemeClr val="dk1"/>
                </a:solidFill>
              </a:rPr>
              <a:t> учета;</a:t>
            </a:r>
          </a:p>
          <a:p>
            <a:pPr marL="342900" indent="-342900">
              <a:lnSpc>
                <a:spcPct val="120000"/>
              </a:lnSpc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1600" dirty="0">
                <a:solidFill>
                  <a:schemeClr val="dk1"/>
                </a:solidFill>
              </a:rPr>
              <a:t>обеспечение </a:t>
            </a:r>
            <a:r>
              <a:rPr lang="ru-RU" sz="1600" dirty="0">
                <a:solidFill>
                  <a:schemeClr val="dk1"/>
                </a:solidFill>
              </a:rPr>
              <a:t>занятости </a:t>
            </a:r>
            <a:r>
              <a:rPr lang="ru-RU" sz="1600" dirty="0">
                <a:solidFill>
                  <a:schemeClr val="dk1"/>
                </a:solidFill>
              </a:rPr>
              <a:t>населения;</a:t>
            </a:r>
            <a:endParaRPr lang="ru-RU" sz="1600" dirty="0">
              <a:solidFill>
                <a:schemeClr val="dk1"/>
              </a:solidFill>
            </a:endParaRPr>
          </a:p>
          <a:p>
            <a:pPr marL="342900" indent="-342900">
              <a:lnSpc>
                <a:spcPct val="120000"/>
              </a:lnSpc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1600" dirty="0">
                <a:solidFill>
                  <a:schemeClr val="dk1"/>
                </a:solidFill>
              </a:rPr>
              <a:t>проведение </a:t>
            </a:r>
            <a:r>
              <a:rPr lang="ru-RU" sz="1600" dirty="0">
                <a:solidFill>
                  <a:schemeClr val="dk1"/>
                </a:solidFill>
              </a:rPr>
              <a:t>физкультурно-оздоровительных и спортивных мероприятий;</a:t>
            </a:r>
          </a:p>
          <a:p>
            <a:pPr marL="342900" indent="-342900">
              <a:lnSpc>
                <a:spcPct val="120000"/>
              </a:lnSpc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1600" dirty="0">
                <a:solidFill>
                  <a:schemeClr val="dk1"/>
                </a:solidFill>
              </a:rPr>
              <a:t>реализация </a:t>
            </a:r>
            <a:r>
              <a:rPr lang="ru-RU" sz="1600" dirty="0">
                <a:solidFill>
                  <a:schemeClr val="dk1"/>
                </a:solidFill>
              </a:rPr>
              <a:t>мероприятий для решения обустройства </a:t>
            </a:r>
            <a:r>
              <a:rPr lang="ru-RU" sz="1600" dirty="0">
                <a:solidFill>
                  <a:schemeClr val="dk1"/>
                </a:solidFill>
              </a:rPr>
              <a:t>СНП в рамках государственных и правительственных программ;</a:t>
            </a:r>
            <a:endParaRPr lang="ru-RU" sz="1600" dirty="0">
              <a:solidFill>
                <a:schemeClr val="dk1"/>
              </a:solidFill>
            </a:endParaRPr>
          </a:p>
          <a:p>
            <a:pPr marL="342900" indent="-342900">
              <a:lnSpc>
                <a:spcPct val="120000"/>
              </a:lnSpc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1600" dirty="0">
                <a:solidFill>
                  <a:schemeClr val="dk1"/>
                </a:solidFill>
              </a:rPr>
              <a:t>трансферты </a:t>
            </a:r>
            <a:r>
              <a:rPr lang="ru-RU" sz="1600" dirty="0">
                <a:solidFill>
                  <a:schemeClr val="dk1"/>
                </a:solidFill>
              </a:rPr>
              <a:t>в районный (города областного значения) бюджет.</a:t>
            </a:r>
            <a:endParaRPr lang="ru-RU" sz="1600" dirty="0">
              <a:latin typeface="Arial" charset="0"/>
              <a:cs typeface="Arial" charset="0"/>
            </a:endParaRPr>
          </a:p>
        </p:txBody>
      </p:sp>
      <p:sp>
        <p:nvSpPr>
          <p:cNvPr id="18436" name="TextBox 8"/>
          <p:cNvSpPr txBox="1">
            <a:spLocks noChangeArrowheads="1"/>
          </p:cNvSpPr>
          <p:nvPr/>
        </p:nvSpPr>
        <p:spPr bwMode="auto">
          <a:xfrm>
            <a:off x="8675688" y="6381750"/>
            <a:ext cx="468312" cy="476250"/>
          </a:xfrm>
          <a:prstGeom prst="rect">
            <a:avLst/>
          </a:prstGeom>
          <a:solidFill>
            <a:srgbClr val="00206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 anchorCtr="1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ru-RU" altLang="ru-RU">
                <a:solidFill>
                  <a:schemeClr val="bg1"/>
                </a:solidFill>
              </a:rPr>
              <a:t>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mtClean="0">
                <a:solidFill>
                  <a:srgbClr val="000000"/>
                </a:solidFill>
              </a:rPr>
              <a:t/>
            </a:r>
            <a:br>
              <a:rPr lang="ru-RU" altLang="ru-RU" smtClean="0">
                <a:solidFill>
                  <a:srgbClr val="000000"/>
                </a:solidFill>
              </a:rPr>
            </a:br>
            <a:r>
              <a:rPr lang="ru-RU" altLang="ru-RU" smtClean="0">
                <a:solidFill>
                  <a:srgbClr val="000000"/>
                </a:solidFill>
              </a:rPr>
              <a:t/>
            </a:r>
            <a:br>
              <a:rPr lang="ru-RU" altLang="ru-RU" smtClean="0">
                <a:solidFill>
                  <a:srgbClr val="000000"/>
                </a:solidFill>
              </a:rPr>
            </a:br>
            <a:r>
              <a:rPr lang="ru-RU" altLang="ru-RU" smtClean="0">
                <a:solidFill>
                  <a:srgbClr val="000000"/>
                </a:solidFill>
              </a:rPr>
              <a:t/>
            </a:r>
            <a:br>
              <a:rPr lang="ru-RU" altLang="ru-RU" smtClean="0">
                <a:solidFill>
                  <a:srgbClr val="000000"/>
                </a:solidFill>
              </a:rPr>
            </a:br>
            <a:r>
              <a:rPr lang="ru-RU" altLang="ru-RU" smtClean="0">
                <a:solidFill>
                  <a:srgbClr val="000000"/>
                </a:solidFill>
              </a:rPr>
              <a:t/>
            </a:r>
            <a:br>
              <a:rPr lang="ru-RU" altLang="ru-RU" smtClean="0">
                <a:solidFill>
                  <a:srgbClr val="000000"/>
                </a:solidFill>
              </a:rPr>
            </a:br>
            <a:r>
              <a:rPr lang="ru-RU" altLang="ru-RU" smtClean="0">
                <a:solidFill>
                  <a:srgbClr val="000000"/>
                </a:solidFill>
              </a:rPr>
              <a:t/>
            </a:r>
            <a:br>
              <a:rPr lang="ru-RU" altLang="ru-RU" smtClean="0">
                <a:solidFill>
                  <a:srgbClr val="000000"/>
                </a:solidFill>
              </a:rPr>
            </a:br>
            <a:r>
              <a:rPr lang="ru-RU" altLang="ru-RU" smtClean="0">
                <a:solidFill>
                  <a:srgbClr val="000000"/>
                </a:solidFill>
              </a:rPr>
              <a:t/>
            </a:r>
            <a:br>
              <a:rPr lang="ru-RU" altLang="ru-RU" smtClean="0">
                <a:solidFill>
                  <a:srgbClr val="000000"/>
                </a:solidFill>
              </a:rPr>
            </a:br>
            <a:r>
              <a:rPr lang="ru-RU" altLang="ru-RU" smtClean="0">
                <a:solidFill>
                  <a:srgbClr val="000000"/>
                </a:solidFill>
              </a:rPr>
              <a:t/>
            </a:r>
            <a:br>
              <a:rPr lang="ru-RU" altLang="ru-RU" smtClean="0">
                <a:solidFill>
                  <a:srgbClr val="000000"/>
                </a:solidFill>
              </a:rPr>
            </a:br>
            <a:r>
              <a:rPr lang="ru-RU" altLang="ru-RU" smtClean="0">
                <a:solidFill>
                  <a:srgbClr val="000000"/>
                </a:solidFill>
              </a:rPr>
              <a:t/>
            </a:r>
            <a:br>
              <a:rPr lang="ru-RU" altLang="ru-RU" smtClean="0">
                <a:solidFill>
                  <a:srgbClr val="000000"/>
                </a:solidFill>
              </a:rPr>
            </a:br>
            <a:endParaRPr lang="ru-RU" altLang="ru-RU" smtClean="0"/>
          </a:p>
        </p:txBody>
      </p:sp>
      <p:sp>
        <p:nvSpPr>
          <p:cNvPr id="19459" name="Прямоугольник 4"/>
          <p:cNvSpPr>
            <a:spLocks noChangeArrowheads="1"/>
          </p:cNvSpPr>
          <p:nvPr/>
        </p:nvSpPr>
        <p:spPr bwMode="auto">
          <a:xfrm>
            <a:off x="0" y="0"/>
            <a:ext cx="9144000" cy="765175"/>
          </a:xfrm>
          <a:prstGeom prst="rect">
            <a:avLst/>
          </a:prstGeom>
          <a:solidFill>
            <a:srgbClr val="00206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 anchorCtr="1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ru-RU" altLang="ru-RU">
                <a:solidFill>
                  <a:schemeClr val="bg1"/>
                </a:solidFill>
              </a:rPr>
              <a:t>ПОПРАВКИ В ГРАЖДАНСКИЙ КОДЕКС И ЗАКОН О ГОСИМУЩЕСТВЕ</a:t>
            </a:r>
            <a:endParaRPr lang="ru-RU" altLang="ru-RU" sz="2200">
              <a:solidFill>
                <a:srgbClr val="3333FF"/>
              </a:solidFill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2727669"/>
              </p:ext>
            </p:extLst>
          </p:nvPr>
        </p:nvGraphicFramePr>
        <p:xfrm>
          <a:off x="250825" y="803275"/>
          <a:ext cx="8678863" cy="5918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86112"/>
                <a:gridCol w="589275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Поправки</a:t>
                      </a:r>
                      <a:endParaRPr lang="ru-RU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1" marR="914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Примечание</a:t>
                      </a:r>
                      <a:endParaRPr lang="ru-RU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1" marR="914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3175" lvl="0" indent="-3175" algn="ctr" defTabSz="844083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Введено понятие «коммунальной </a:t>
                      </a:r>
                    </a:p>
                    <a:p>
                      <a:pPr marL="3175" lvl="0" indent="0" algn="ctr" defTabSz="844083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собственности  МСУ»</a:t>
                      </a:r>
                      <a:endParaRPr lang="ru-R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1" marR="914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-1588" algn="just" defTabSz="8440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Вводится как вид государственной коммунальной собственности</a:t>
                      </a:r>
                    </a:p>
                  </a:txBody>
                  <a:tcPr marL="91441" marR="914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8440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Состав коммунального имущества МСУ</a:t>
                      </a:r>
                    </a:p>
                    <a:p>
                      <a:pPr algn="ctr"/>
                      <a:endParaRPr lang="ru-R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1" marR="914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algn="just" defTabSz="844083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средства бюджета МСУ</a:t>
                      </a:r>
                    </a:p>
                    <a:p>
                      <a:pPr marL="0" lvl="0" algn="just" defTabSz="844083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иное коммунальное имущество,</a:t>
                      </a:r>
                      <a:r>
                        <a:rPr lang="ru-RU" sz="1600" b="1" kern="1200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не закрепленное за коммунальными  юридическими лицами </a:t>
                      </a:r>
                      <a:r>
                        <a:rPr lang="ru-RU" sz="1400" i="0" kern="1200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(</a:t>
                      </a:r>
                      <a:r>
                        <a:rPr lang="ru-RU" sz="140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растительный и животный мир и др.</a:t>
                      </a:r>
                      <a:r>
                        <a:rPr lang="ru-RU" sz="1400" i="0" kern="1200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)</a:t>
                      </a:r>
                    </a:p>
                    <a:p>
                      <a:pPr marL="0" lvl="0" algn="just" defTabSz="844083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имущества, закрепленные за коммунальными юридическими лицами </a:t>
                      </a:r>
                      <a:r>
                        <a:rPr lang="ru-RU" sz="14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ru-RU" sz="1400" i="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транспорт, здания, оборудование, сырье, продукция</a:t>
                      </a:r>
                      <a:r>
                        <a:rPr lang="ru-RU" sz="1400" i="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)</a:t>
                      </a:r>
                      <a:endParaRPr lang="ru-RU" sz="1400" i="0" kern="1200" dirty="0" smtClean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1441" marR="914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8440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Определен порядок формирования </a:t>
                      </a:r>
                    </a:p>
                    <a:p>
                      <a:pPr marL="0" marR="0" lvl="0" indent="0" algn="ctr" defTabSz="8440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и управления коммунальным </a:t>
                      </a:r>
                    </a:p>
                    <a:p>
                      <a:pPr marL="0" marR="0" lvl="0" indent="0" algn="ctr" defTabSz="8440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имуществом МСУ</a:t>
                      </a:r>
                    </a:p>
                  </a:txBody>
                  <a:tcPr marL="91441" marR="914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-1588" algn="just" defTabSz="8440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По аналогии с коммунальным имуществом района </a:t>
                      </a:r>
                      <a:r>
                        <a:rPr lang="ru-RU" sz="1400" i="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(имущественные комплексы районных коммунальных юр.лиц, передаются в</a:t>
                      </a:r>
                      <a:r>
                        <a:rPr lang="ru-RU" sz="1400" i="0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состав</a:t>
                      </a:r>
                      <a:r>
                        <a:rPr lang="ru-RU" sz="1400" i="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коммунального имущества МСУ по решению МИО района (города областного значения)</a:t>
                      </a:r>
                      <a:r>
                        <a:rPr lang="ru-RU" sz="1400" i="0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kk-KZ" sz="1400" i="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по согласованию с собранием местного </a:t>
                      </a:r>
                      <a:r>
                        <a:rPr lang="kk-KZ" sz="1400" i="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сообщества)</a:t>
                      </a:r>
                      <a:r>
                        <a:rPr lang="kk-KZ" sz="1400" i="0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endParaRPr lang="ru-RU" sz="1400" i="0" kern="1200" dirty="0" smtClean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1441" marR="914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8440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Определены полномочия органов МСУ </a:t>
                      </a:r>
                    </a:p>
                    <a:p>
                      <a:pPr marL="0" marR="0" lvl="0" indent="0" algn="ctr" defTabSz="8440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по управлению коммунальным имуществом</a:t>
                      </a:r>
                    </a:p>
                  </a:txBody>
                  <a:tcPr marL="91441" marR="914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-1588" algn="just" defTabSz="8440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Управление коммунальным имуществом возлагается на аппарат акима села</a:t>
                      </a:r>
                      <a:r>
                        <a:rPr lang="ru-RU" sz="1600" b="1" kern="1200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по согласованию с собранием местного сообщества</a:t>
                      </a:r>
                      <a:r>
                        <a:rPr lang="ru-RU" sz="1600" b="1" kern="1200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400" i="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(осуществляет приватизацию </a:t>
                      </a:r>
                      <a:r>
                        <a:rPr lang="kk-KZ" sz="1400" i="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ком. </a:t>
                      </a:r>
                      <a:r>
                        <a:rPr lang="ru-RU" sz="1400" i="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имущества МСУ; предоставляет </a:t>
                      </a:r>
                      <a:r>
                        <a:rPr lang="kk-KZ" sz="1400" i="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ком. </a:t>
                      </a:r>
                      <a:r>
                        <a:rPr lang="ru-RU" sz="1400" i="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имущество МСУ в имущественный наем (аренду); принимает решение о создании, изменении наименования и ликвидации коммунальных</a:t>
                      </a:r>
                    </a:p>
                    <a:p>
                      <a:pPr marL="0" marR="0" lvl="0" indent="-1588" algn="just" defTabSz="8440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i="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юр. лиц МСУ по согласованию с </a:t>
                      </a:r>
                      <a:r>
                        <a:rPr lang="ru-RU" sz="1400" i="0" kern="1200" dirty="0" err="1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акимом</a:t>
                      </a:r>
                      <a:r>
                        <a:rPr lang="ru-RU" sz="1400" i="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района)</a:t>
                      </a:r>
                    </a:p>
                  </a:txBody>
                  <a:tcPr marL="91441" marR="914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9480" name="TextBox 6"/>
          <p:cNvSpPr txBox="1">
            <a:spLocks noChangeArrowheads="1"/>
          </p:cNvSpPr>
          <p:nvPr/>
        </p:nvSpPr>
        <p:spPr bwMode="auto">
          <a:xfrm>
            <a:off x="8675688" y="6381750"/>
            <a:ext cx="468312" cy="476250"/>
          </a:xfrm>
          <a:prstGeom prst="rect">
            <a:avLst/>
          </a:prstGeom>
          <a:solidFill>
            <a:srgbClr val="00206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 anchorCtr="1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ru-RU" altLang="ru-RU">
                <a:solidFill>
                  <a:schemeClr val="bg1"/>
                </a:solidFill>
              </a:rPr>
              <a:t>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Прямоугольник 4"/>
          <p:cNvSpPr>
            <a:spLocks noChangeArrowheads="1"/>
          </p:cNvSpPr>
          <p:nvPr/>
        </p:nvSpPr>
        <p:spPr bwMode="auto">
          <a:xfrm>
            <a:off x="0" y="0"/>
            <a:ext cx="9144000" cy="765175"/>
          </a:xfrm>
          <a:prstGeom prst="rect">
            <a:avLst/>
          </a:prstGeom>
          <a:solidFill>
            <a:srgbClr val="00206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 anchorCtr="1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ru-RU" altLang="ru-RU">
                <a:solidFill>
                  <a:schemeClr val="bg1"/>
                </a:solidFill>
              </a:rPr>
              <a:t>ИЗМЕНЕНИЯ В ЗАКОН О МЕСТНОМ ГОСУДАРСТВЕННОМ</a:t>
            </a:r>
          </a:p>
          <a:p>
            <a:pPr algn="ctr"/>
            <a:r>
              <a:rPr lang="ru-RU" altLang="ru-RU">
                <a:solidFill>
                  <a:schemeClr val="bg1"/>
                </a:solidFill>
              </a:rPr>
              <a:t> УПРАВЛЕНИИ И САМОУПРАВЛЕНИИ В РК</a:t>
            </a: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285750" y="981075"/>
          <a:ext cx="8572501" cy="55523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86063"/>
                <a:gridCol w="5786438"/>
              </a:tblGrid>
              <a:tr h="370776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Поправки</a:t>
                      </a:r>
                      <a:endParaRPr lang="ru-RU" sz="1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9" marR="91439" marT="45712" marB="457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Примечание</a:t>
                      </a:r>
                      <a:endParaRPr lang="ru-RU" sz="1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9" marR="91439" marT="45712" marB="457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10415">
                <a:tc>
                  <a:txBody>
                    <a:bodyPr/>
                    <a:lstStyle/>
                    <a:p>
                      <a:pPr marL="3175" marR="0" lvl="0" indent="-3175" algn="ctr" defTabSz="8440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Регламентирован порядок деятельности</a:t>
                      </a:r>
                      <a:r>
                        <a:rPr lang="ru-RU" sz="1600" b="1" kern="1200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собрания местного сообщества</a:t>
                      </a:r>
                      <a:endParaRPr lang="ru-RU" sz="1600" dirty="0"/>
                    </a:p>
                  </a:txBody>
                  <a:tcPr marL="91439" marR="91439" marT="45712" marB="457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-1588" algn="just" defTabSz="8440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Собрание местного сообщества осуществляет свою деятельность на основе положения, утверждаемого </a:t>
                      </a:r>
                      <a:r>
                        <a:rPr lang="ru-RU" sz="1600" kern="1200" dirty="0" err="1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маслихатом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района. Типовое положение</a:t>
                      </a:r>
                      <a:r>
                        <a:rPr lang="ru-RU" sz="1600" kern="1200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разрабатывает и утверждает уполномоченный орган.</a:t>
                      </a:r>
                    </a:p>
                    <a:p>
                      <a:pPr marL="0" marR="0" lvl="0" indent="-1588" algn="just" defTabSz="8440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Срок полномочий участников собрания - 4 года</a:t>
                      </a:r>
                      <a:endParaRPr lang="ru-RU" sz="1600" kern="1200" baseline="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1439" marR="91439" marT="45712" marB="457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493264">
                <a:tc>
                  <a:txBody>
                    <a:bodyPr/>
                    <a:lstStyle/>
                    <a:p>
                      <a:pPr marL="0" marR="0" lvl="0" indent="0" algn="ctr" defTabSz="8440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Расширены полномочия собрания местного сообщества</a:t>
                      </a:r>
                    </a:p>
                    <a:p>
                      <a:pPr algn="ctr"/>
                      <a:endParaRPr lang="ru-RU" sz="1600" dirty="0"/>
                    </a:p>
                  </a:txBody>
                  <a:tcPr marL="91439" marR="91439" marT="45712" marB="457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-1588" algn="just" defTabSz="8440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Собрание наделяется полномочиями:     </a:t>
                      </a:r>
                    </a:p>
                    <a:p>
                      <a:pPr marL="182563" marR="0" lvl="0" indent="0" algn="just" defTabSz="8440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по согласованию вопросов управления коммунальным имуществом   МСУ;</a:t>
                      </a:r>
                    </a:p>
                    <a:p>
                      <a:pPr marL="182563" marR="0" lvl="0" indent="0" algn="just" defTabSz="8440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1600" kern="1200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по участию в бюджетном процессе </a:t>
                      </a:r>
                      <a:r>
                        <a:rPr lang="ru-RU" sz="1400" i="0" dirty="0" smtClean="0">
                          <a:latin typeface="Arial" pitchFamily="34" charset="0"/>
                          <a:cs typeface="Arial" pitchFamily="34" charset="0"/>
                        </a:rPr>
                        <a:t>(согласовывает</a:t>
                      </a:r>
                      <a:r>
                        <a:rPr lang="ru-RU" sz="1400" i="0" baseline="0" dirty="0" smtClean="0">
                          <a:latin typeface="Arial" pitchFamily="34" charset="0"/>
                          <a:cs typeface="Arial" pitchFamily="34" charset="0"/>
                        </a:rPr>
                        <a:t> проект бюджета до внесения в </a:t>
                      </a:r>
                      <a:r>
                        <a:rPr lang="ru-RU" sz="1400" i="0" baseline="0" dirty="0" err="1" smtClean="0">
                          <a:latin typeface="Arial" pitchFamily="34" charset="0"/>
                          <a:cs typeface="Arial" pitchFamily="34" charset="0"/>
                        </a:rPr>
                        <a:t>маслихат</a:t>
                      </a:r>
                      <a:r>
                        <a:rPr lang="ru-RU" sz="1400" i="0" baseline="0" dirty="0" smtClean="0">
                          <a:latin typeface="Arial" pitchFamily="34" charset="0"/>
                          <a:cs typeface="Arial" pitchFamily="34" charset="0"/>
                        </a:rPr>
                        <a:t> района и заслушивает отчет его исполнения</a:t>
                      </a:r>
                      <a:r>
                        <a:rPr lang="ru-RU" sz="1400" i="0" dirty="0" smtClean="0">
                          <a:latin typeface="Arial" pitchFamily="34" charset="0"/>
                          <a:cs typeface="Arial" pitchFamily="34" charset="0"/>
                        </a:rPr>
                        <a:t>).</a:t>
                      </a:r>
                    </a:p>
                  </a:txBody>
                  <a:tcPr marL="91439" marR="91439" marT="45712" marB="457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066617">
                <a:tc>
                  <a:txBody>
                    <a:bodyPr/>
                    <a:lstStyle/>
                    <a:p>
                      <a:pPr marL="0" marR="0" lvl="0" indent="0" algn="ctr" defTabSz="8440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Расширены полномочия аппарата акима              села </a:t>
                      </a:r>
                      <a:endParaRPr lang="ru-RU" sz="1600" dirty="0"/>
                    </a:p>
                  </a:txBody>
                  <a:tcPr marL="91439" marR="91439" marT="45712" marB="457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-1588" algn="just" defTabSz="8440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В соответствии с рекомендациями </a:t>
                      </a:r>
                      <a:r>
                        <a:rPr lang="ru-RU" sz="1600" kern="1200" dirty="0" err="1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Нацкомиссии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аппарат акима села наделяется полномочиями по исполнению бюджета МСУ и управлению коммунальным имуществом МСУ</a:t>
                      </a:r>
                    </a:p>
                  </a:txBody>
                  <a:tcPr marL="91439" marR="91439" marT="45712" marB="457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1310415">
                <a:tc>
                  <a:txBody>
                    <a:bodyPr/>
                    <a:lstStyle/>
                    <a:p>
                      <a:pPr marL="0" marR="0" lvl="0" indent="0" algn="ctr" defTabSz="8440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Определены полномочия органов МСУ </a:t>
                      </a:r>
                    </a:p>
                    <a:p>
                      <a:pPr marL="0" marR="0" lvl="0" indent="0" algn="ctr" defTabSz="8440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по управлению коммунальным имуществом</a:t>
                      </a:r>
                    </a:p>
                  </a:txBody>
                  <a:tcPr marL="91439" marR="91439" marT="45712" marB="457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-1588" algn="just" defTabSz="8440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Управление коммунальным имуществом возлагается на аппарат акима села по согласованию с собранием местного сообщества</a:t>
                      </a:r>
                    </a:p>
                  </a:txBody>
                  <a:tcPr marL="91439" marR="91439" marT="45712" marB="457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0503" name="TextBox 6"/>
          <p:cNvSpPr txBox="1">
            <a:spLocks noChangeArrowheads="1"/>
          </p:cNvSpPr>
          <p:nvPr/>
        </p:nvSpPr>
        <p:spPr bwMode="auto">
          <a:xfrm>
            <a:off x="8675688" y="6381750"/>
            <a:ext cx="468312" cy="476250"/>
          </a:xfrm>
          <a:prstGeom prst="rect">
            <a:avLst/>
          </a:prstGeom>
          <a:solidFill>
            <a:srgbClr val="00206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 anchorCtr="1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ru-RU" altLang="ru-RU">
                <a:solidFill>
                  <a:schemeClr val="bg1"/>
                </a:solidFill>
              </a:rPr>
              <a:t>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Заголовок 1"/>
          <p:cNvSpPr>
            <a:spLocks noGrp="1"/>
          </p:cNvSpPr>
          <p:nvPr>
            <p:ph type="title"/>
          </p:nvPr>
        </p:nvSpPr>
        <p:spPr>
          <a:xfrm>
            <a:off x="590550" y="2492375"/>
            <a:ext cx="8229600" cy="1143000"/>
          </a:xfrm>
        </p:spPr>
        <p:txBody>
          <a:bodyPr/>
          <a:lstStyle/>
          <a:p>
            <a:r>
              <a:rPr lang="ru-RU" altLang="ru-RU" sz="2400" b="1" smtClean="0">
                <a:latin typeface="Arial" panose="020B0604020202020204" pitchFamily="34" charset="0"/>
              </a:rPr>
              <a:t>СПАСИБО ЗА ВНИМАНИЕ 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187450" y="1489075"/>
            <a:ext cx="6592888" cy="727075"/>
          </a:xfrm>
          <a:prstGeom prst="rect">
            <a:avLst/>
          </a:prstGeom>
          <a:solidFill>
            <a:schemeClr val="accent5">
              <a:lumMod val="75000"/>
            </a:schemeClr>
          </a:solidFill>
          <a:ln w="3810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90000"/>
              </a:lnSpc>
              <a:spcBef>
                <a:spcPct val="20000"/>
              </a:spcBef>
              <a:defRPr/>
            </a:pPr>
            <a:r>
              <a:rPr lang="ru-RU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КОНЦЕПЦИЯ РАЗВИТИЯ МЕСТНОГО САМОУПРАВЛЕНИЯ В РК</a:t>
            </a:r>
          </a:p>
          <a:p>
            <a:pPr algn="ctr">
              <a:lnSpc>
                <a:spcPct val="90000"/>
              </a:lnSpc>
              <a:spcBef>
                <a:spcPct val="20000"/>
              </a:spcBef>
              <a:defRPr/>
            </a:pPr>
            <a:r>
              <a:rPr lang="ru-RU" sz="14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(Указ Президента РК от 28 ноября 2012 года)</a:t>
            </a:r>
            <a:endParaRPr lang="ru-RU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717675" y="2863850"/>
            <a:ext cx="6062663" cy="725488"/>
          </a:xfrm>
          <a:prstGeom prst="rect">
            <a:avLst/>
          </a:prstGeom>
          <a:solidFill>
            <a:schemeClr val="accent5">
              <a:lumMod val="75000"/>
            </a:schemeClr>
          </a:solidFill>
          <a:ln w="3810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90000"/>
              </a:lnSpc>
              <a:spcBef>
                <a:spcPct val="20000"/>
              </a:spcBef>
              <a:defRPr/>
            </a:pPr>
            <a:r>
              <a:rPr lang="ru-RU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РАЗВИТИЕ </a:t>
            </a:r>
            <a:r>
              <a:rPr lang="ru-RU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МЕСТНОГО САМОУПРАВЛЕНИЯ В РК</a:t>
            </a:r>
          </a:p>
          <a:p>
            <a:pPr algn="ctr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</a:t>
            </a:r>
            <a:r>
              <a:rPr lang="ru-RU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ЭТАП (2013 </a:t>
            </a:r>
            <a:r>
              <a:rPr lang="ru-RU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2014 годы)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751013" y="3919538"/>
            <a:ext cx="6061075" cy="727075"/>
          </a:xfrm>
          <a:prstGeom prst="rect">
            <a:avLst/>
          </a:prstGeom>
          <a:solidFill>
            <a:schemeClr val="accent5">
              <a:lumMod val="75000"/>
            </a:schemeClr>
          </a:solidFill>
          <a:ln w="3810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90000"/>
              </a:lnSpc>
              <a:spcBef>
                <a:spcPct val="20000"/>
              </a:spcBef>
              <a:defRPr/>
            </a:pPr>
            <a:r>
              <a:rPr lang="ru-RU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РАЗВИТИЕ МЕСТНОГО САМОУПРАВЛЕНИЯ В РК</a:t>
            </a:r>
          </a:p>
          <a:p>
            <a:pPr algn="ctr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 </a:t>
            </a:r>
            <a:r>
              <a:rPr lang="ru-RU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ЭТАП (2015 </a:t>
            </a:r>
            <a:r>
              <a:rPr lang="ru-RU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ru-RU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2020 </a:t>
            </a:r>
            <a:r>
              <a:rPr lang="ru-RU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годы)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684213" y="5373688"/>
            <a:ext cx="7775575" cy="86995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810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90000"/>
              </a:lnSpc>
              <a:spcBef>
                <a:spcPct val="20000"/>
              </a:spcBef>
              <a:defRPr/>
            </a:pP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ПРИНЯТИЕ ЗАКОНА О ВНЕСЕНИИ ИЗМЕНЕНИЙ И ДОПОЛНЕНИЙ В НЕКОТОРЫЕ ЗАКОНОДАТЕЛЬНЫЕ АКТЫ РЕСПУБЛИКИ КАЗАХСТАН ПО ВОПРОСАМ РАЗВИТИЯ МЕСТНОГО САМОУПРАВЛЕНИЯ </a:t>
            </a:r>
            <a:endParaRPr lang="ru-RU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187450" y="2808288"/>
            <a:ext cx="600075" cy="836612"/>
          </a:xfrm>
          <a:prstGeom prst="rect">
            <a:avLst/>
          </a:prstGeom>
          <a:solidFill>
            <a:srgbClr val="C00000"/>
          </a:solidFill>
          <a:ln w="3810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600" dirty="0">
                <a:solidFill>
                  <a:schemeClr val="bg1"/>
                </a:solidFill>
              </a:rPr>
              <a:t>1</a:t>
            </a:r>
            <a:endParaRPr lang="ru-RU" sz="3600" b="1" u="sng" dirty="0">
              <a:solidFill>
                <a:schemeClr val="bg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196975" y="3860800"/>
            <a:ext cx="600075" cy="838200"/>
          </a:xfrm>
          <a:prstGeom prst="rect">
            <a:avLst/>
          </a:prstGeom>
          <a:solidFill>
            <a:srgbClr val="C00000"/>
          </a:solidFill>
          <a:ln w="3810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600" dirty="0">
                <a:solidFill>
                  <a:schemeClr val="bg1"/>
                </a:solidFill>
              </a:rPr>
              <a:t>2</a:t>
            </a:r>
            <a:endParaRPr lang="ru-RU" sz="3600" b="1" u="sng" dirty="0">
              <a:solidFill>
                <a:schemeClr val="bg1"/>
              </a:solidFill>
            </a:endParaRPr>
          </a:p>
        </p:txBody>
      </p:sp>
      <p:sp>
        <p:nvSpPr>
          <p:cNvPr id="6152" name="Прямоугольник 10"/>
          <p:cNvSpPr>
            <a:spLocks noChangeArrowheads="1"/>
          </p:cNvSpPr>
          <p:nvPr/>
        </p:nvSpPr>
        <p:spPr bwMode="auto">
          <a:xfrm>
            <a:off x="0" y="0"/>
            <a:ext cx="9144000" cy="765175"/>
          </a:xfrm>
          <a:prstGeom prst="rect">
            <a:avLst/>
          </a:prstGeom>
          <a:solidFill>
            <a:srgbClr val="00206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 anchorCtr="1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20000"/>
              </a:spcBef>
            </a:pPr>
            <a:r>
              <a:rPr lang="ru-RU" altLang="ru-RU" sz="2000">
                <a:solidFill>
                  <a:schemeClr val="bg1"/>
                </a:solidFill>
              </a:rPr>
              <a:t>ВНЕДРЕНИЕ МЕСТНОГО САМОУПРАВЛЕНИЯ</a:t>
            </a:r>
            <a:endParaRPr lang="ru-RU" altLang="ru-RU">
              <a:solidFill>
                <a:schemeClr val="bg1"/>
              </a:solidFill>
            </a:endParaRPr>
          </a:p>
        </p:txBody>
      </p:sp>
      <p:sp>
        <p:nvSpPr>
          <p:cNvPr id="15" name="Равнобедренный треугольник 14"/>
          <p:cNvSpPr/>
          <p:nvPr/>
        </p:nvSpPr>
        <p:spPr>
          <a:xfrm rot="10800000">
            <a:off x="3006725" y="4830763"/>
            <a:ext cx="2906713" cy="358775"/>
          </a:xfrm>
          <a:prstGeom prst="triangle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6" name="Равнобедренный треугольник 15"/>
          <p:cNvSpPr/>
          <p:nvPr/>
        </p:nvSpPr>
        <p:spPr>
          <a:xfrm rot="10800000">
            <a:off x="2987675" y="2349500"/>
            <a:ext cx="2906713" cy="358775"/>
          </a:xfrm>
          <a:prstGeom prst="triangle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155" name="TextBox 20"/>
          <p:cNvSpPr txBox="1">
            <a:spLocks noChangeArrowheads="1"/>
          </p:cNvSpPr>
          <p:nvPr/>
        </p:nvSpPr>
        <p:spPr bwMode="auto">
          <a:xfrm>
            <a:off x="8675688" y="6381750"/>
            <a:ext cx="468312" cy="476250"/>
          </a:xfrm>
          <a:prstGeom prst="rect">
            <a:avLst/>
          </a:prstGeom>
          <a:solidFill>
            <a:srgbClr val="00206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 anchorCtr="1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ru-RU" altLang="ru-RU">
                <a:solidFill>
                  <a:schemeClr val="bg1"/>
                </a:solidFill>
              </a:rPr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0" y="857250"/>
            <a:ext cx="9144000" cy="211613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Aft>
                <a:spcPts val="600"/>
              </a:spcAft>
              <a:tabLst>
                <a:tab pos="354013" algn="l"/>
              </a:tabLst>
              <a:defRPr/>
            </a:pPr>
            <a:r>
              <a:rPr lang="ru-RU" sz="1900" dirty="0">
                <a:latin typeface="Arial" charset="0"/>
                <a:cs typeface="Arial" charset="0"/>
              </a:rPr>
              <a:t>	</a:t>
            </a:r>
            <a:r>
              <a:rPr lang="ru-RU" i="1" dirty="0">
                <a:latin typeface="Arial" charset="0"/>
                <a:cs typeface="Arial" charset="0"/>
              </a:rPr>
              <a:t>Принят Закон по вопросам развития МСУ, предусматривающий: </a:t>
            </a:r>
          </a:p>
          <a:p>
            <a:pPr marL="628650" algn="just">
              <a:spcAft>
                <a:spcPts val="600"/>
              </a:spcAft>
              <a:buFont typeface="Arial" pitchFamily="34" charset="0"/>
              <a:buChar char="•"/>
              <a:tabLst>
                <a:tab pos="263525" algn="l"/>
              </a:tabLst>
              <a:defRPr/>
            </a:pPr>
            <a:r>
              <a:rPr lang="ru-RU" sz="1550" dirty="0">
                <a:latin typeface="Arial" charset="0"/>
                <a:cs typeface="Arial" charset="0"/>
              </a:rPr>
              <a:t> </a:t>
            </a:r>
            <a:r>
              <a:rPr lang="ru-RU" sz="1500" dirty="0">
                <a:latin typeface="Arial" charset="0"/>
                <a:cs typeface="Arial" charset="0"/>
              </a:rPr>
              <a:t>деятельность схода и собрания местного сообщества;</a:t>
            </a:r>
          </a:p>
          <a:p>
            <a:pPr marL="628650" algn="just">
              <a:spcAft>
                <a:spcPts val="600"/>
              </a:spcAft>
              <a:buFont typeface="Arial" pitchFamily="34" charset="0"/>
              <a:buChar char="•"/>
              <a:tabLst>
                <a:tab pos="263525" algn="l"/>
              </a:tabLst>
              <a:defRPr/>
            </a:pPr>
            <a:r>
              <a:rPr lang="ru-RU" sz="1500" dirty="0">
                <a:latin typeface="Arial" charset="0"/>
                <a:cs typeface="Arial" charset="0"/>
              </a:rPr>
              <a:t> порядок проведения </a:t>
            </a:r>
            <a:r>
              <a:rPr lang="ru-RU" sz="1500" dirty="0">
                <a:latin typeface="Arial" charset="0"/>
                <a:cs typeface="Arial" charset="0"/>
              </a:rPr>
              <a:t>выборов </a:t>
            </a:r>
            <a:r>
              <a:rPr lang="ru-RU" sz="1500" dirty="0" err="1">
                <a:latin typeface="Arial" charset="0"/>
                <a:cs typeface="Arial" charset="0"/>
              </a:rPr>
              <a:t>акимов</a:t>
            </a:r>
            <a:r>
              <a:rPr lang="ru-RU" sz="1500" dirty="0">
                <a:latin typeface="Arial" charset="0"/>
                <a:cs typeface="Arial" charset="0"/>
              </a:rPr>
              <a:t> </a:t>
            </a:r>
            <a:r>
              <a:rPr lang="ru-RU" sz="1500" dirty="0">
                <a:latin typeface="Arial" charset="0"/>
                <a:cs typeface="Arial" charset="0"/>
              </a:rPr>
              <a:t>сел;</a:t>
            </a:r>
            <a:endParaRPr lang="ru-RU" sz="1500" dirty="0">
              <a:latin typeface="Arial" charset="0"/>
              <a:cs typeface="Arial" charset="0"/>
            </a:endParaRPr>
          </a:p>
          <a:p>
            <a:pPr marL="628650" algn="just">
              <a:spcAft>
                <a:spcPts val="600"/>
              </a:spcAft>
              <a:buFont typeface="Arial" pitchFamily="34" charset="0"/>
              <a:buChar char="•"/>
              <a:tabLst>
                <a:tab pos="263525" algn="l"/>
              </a:tabLst>
              <a:defRPr/>
            </a:pPr>
            <a:r>
              <a:rPr lang="ru-RU" sz="1500" dirty="0">
                <a:latin typeface="Arial" charset="0"/>
                <a:cs typeface="Arial" charset="0"/>
              </a:rPr>
              <a:t> </a:t>
            </a:r>
            <a:r>
              <a:rPr lang="ru-RU" sz="1500" dirty="0">
                <a:latin typeface="Arial" charset="0"/>
                <a:cs typeface="Arial" charset="0"/>
              </a:rPr>
              <a:t>формирование </a:t>
            </a:r>
            <a:r>
              <a:rPr lang="ru-RU" sz="1500" dirty="0">
                <a:latin typeface="Arial" charset="0"/>
                <a:cs typeface="Arial" charset="0"/>
              </a:rPr>
              <a:t>доходных источников МСУ и </a:t>
            </a:r>
            <a:r>
              <a:rPr lang="ru-RU" sz="1500" dirty="0" smtClean="0">
                <a:latin typeface="Arial" charset="0"/>
                <a:cs typeface="Arial" charset="0"/>
              </a:rPr>
              <a:t>открытие </a:t>
            </a:r>
            <a:r>
              <a:rPr lang="ru-RU" sz="1500" dirty="0">
                <a:latin typeface="Arial" charset="0"/>
                <a:cs typeface="Arial" charset="0"/>
              </a:rPr>
              <a:t>КСН;</a:t>
            </a:r>
            <a:endParaRPr lang="ru-RU" sz="1500" dirty="0">
              <a:latin typeface="Arial" charset="0"/>
              <a:cs typeface="Arial" charset="0"/>
            </a:endParaRPr>
          </a:p>
          <a:p>
            <a:pPr marL="628650" algn="just">
              <a:spcAft>
                <a:spcPts val="600"/>
              </a:spcAft>
              <a:buFont typeface="Arial" pitchFamily="34" charset="0"/>
              <a:buChar char="•"/>
              <a:tabLst>
                <a:tab pos="263525" algn="l"/>
              </a:tabLst>
              <a:defRPr/>
            </a:pPr>
            <a:r>
              <a:rPr lang="ru-RU" sz="1500" dirty="0">
                <a:latin typeface="Arial" charset="0"/>
                <a:cs typeface="Arial" charset="0"/>
              </a:rPr>
              <a:t> </a:t>
            </a:r>
            <a:r>
              <a:rPr lang="ru-RU" sz="1500" dirty="0">
                <a:latin typeface="Arial" charset="0"/>
                <a:cs typeface="Arial" charset="0"/>
              </a:rPr>
              <a:t>передачу </a:t>
            </a:r>
            <a:r>
              <a:rPr lang="ru-RU" sz="1500" dirty="0">
                <a:latin typeface="Arial" charset="0"/>
                <a:cs typeface="Arial" charset="0"/>
              </a:rPr>
              <a:t>в управление </a:t>
            </a:r>
            <a:r>
              <a:rPr lang="ru-RU" sz="1500" dirty="0" err="1">
                <a:latin typeface="Arial" charset="0"/>
                <a:cs typeface="Arial" charset="0"/>
              </a:rPr>
              <a:t>акиму</a:t>
            </a:r>
            <a:r>
              <a:rPr lang="ru-RU" sz="1500" dirty="0">
                <a:latin typeface="Arial" charset="0"/>
                <a:cs typeface="Arial" charset="0"/>
              </a:rPr>
              <a:t> села коммунальной </a:t>
            </a:r>
            <a:r>
              <a:rPr lang="ru-RU" sz="1500" dirty="0">
                <a:latin typeface="Arial" charset="0"/>
                <a:cs typeface="Arial" charset="0"/>
              </a:rPr>
              <a:t>собственности, принадлежащей  району;</a:t>
            </a:r>
            <a:endParaRPr lang="ru-RU" sz="1500" dirty="0">
              <a:latin typeface="Arial" charset="0"/>
              <a:cs typeface="Arial" charset="0"/>
            </a:endParaRPr>
          </a:p>
          <a:p>
            <a:pPr marL="628650" algn="just">
              <a:spcAft>
                <a:spcPts val="600"/>
              </a:spcAft>
              <a:buFont typeface="Arial" pitchFamily="34" charset="0"/>
              <a:buChar char="•"/>
              <a:tabLst>
                <a:tab pos="263525" algn="l"/>
              </a:tabLst>
              <a:defRPr/>
            </a:pPr>
            <a:r>
              <a:rPr lang="ru-RU" sz="1500" dirty="0">
                <a:latin typeface="Arial" charset="0"/>
                <a:cs typeface="Arial" charset="0"/>
              </a:rPr>
              <a:t> </a:t>
            </a:r>
            <a:r>
              <a:rPr lang="ru-RU" sz="1500" dirty="0">
                <a:latin typeface="Arial" charset="0"/>
                <a:cs typeface="Arial" charset="0"/>
              </a:rPr>
              <a:t>расширение </a:t>
            </a:r>
            <a:r>
              <a:rPr lang="ru-RU" sz="1500" dirty="0">
                <a:latin typeface="Arial" charset="0"/>
                <a:cs typeface="Arial" charset="0"/>
              </a:rPr>
              <a:t>полномочий </a:t>
            </a:r>
            <a:r>
              <a:rPr lang="ru-RU" sz="1500" dirty="0" err="1">
                <a:latin typeface="Arial" charset="0"/>
                <a:cs typeface="Arial" charset="0"/>
              </a:rPr>
              <a:t>акима</a:t>
            </a:r>
            <a:r>
              <a:rPr lang="ru-RU" sz="1500" dirty="0">
                <a:latin typeface="Arial" charset="0"/>
                <a:cs typeface="Arial" charset="0"/>
              </a:rPr>
              <a:t> </a:t>
            </a:r>
            <a:r>
              <a:rPr lang="ru-RU" sz="1500" dirty="0">
                <a:latin typeface="Arial" charset="0"/>
                <a:cs typeface="Arial" charset="0"/>
              </a:rPr>
              <a:t>села </a:t>
            </a:r>
            <a:r>
              <a:rPr lang="ru-RU" sz="1200" i="1" dirty="0">
                <a:latin typeface="Arial" charset="0"/>
                <a:cs typeface="Arial" charset="0"/>
              </a:rPr>
              <a:t>(предоставление коммунального имущества в аренду, формирование и расходование средств КСН и т.д.)</a:t>
            </a:r>
            <a:r>
              <a:rPr lang="ru-RU" sz="1200" dirty="0">
                <a:latin typeface="Arial" charset="0"/>
                <a:cs typeface="Arial" charset="0"/>
              </a:rPr>
              <a:t>.</a:t>
            </a:r>
            <a:endParaRPr lang="ru-RU" sz="1700" dirty="0">
              <a:latin typeface="Arial" charset="0"/>
              <a:cs typeface="Arial" charset="0"/>
            </a:endParaRPr>
          </a:p>
        </p:txBody>
      </p:sp>
      <p:sp>
        <p:nvSpPr>
          <p:cNvPr id="8195" name="Прямоугольник 7"/>
          <p:cNvSpPr>
            <a:spLocks noChangeArrowheads="1"/>
          </p:cNvSpPr>
          <p:nvPr/>
        </p:nvSpPr>
        <p:spPr bwMode="auto">
          <a:xfrm>
            <a:off x="0" y="0"/>
            <a:ext cx="9144000" cy="500063"/>
          </a:xfrm>
          <a:prstGeom prst="rect">
            <a:avLst/>
          </a:prstGeom>
          <a:solidFill>
            <a:srgbClr val="00206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 anchorCtr="1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20000"/>
              </a:spcBef>
            </a:pPr>
            <a:r>
              <a:rPr lang="ru-RU" altLang="ru-RU" sz="2000">
                <a:solidFill>
                  <a:schemeClr val="bg1"/>
                </a:solidFill>
              </a:rPr>
              <a:t>ЭТАПЫ</a:t>
            </a:r>
            <a:r>
              <a:rPr lang="en-US" altLang="ru-RU" sz="2000">
                <a:solidFill>
                  <a:schemeClr val="bg1"/>
                </a:solidFill>
              </a:rPr>
              <a:t> </a:t>
            </a:r>
            <a:r>
              <a:rPr lang="ru-RU" altLang="ru-RU" sz="2000">
                <a:solidFill>
                  <a:schemeClr val="bg1"/>
                </a:solidFill>
              </a:rPr>
              <a:t>РАЗВИТИЯ МЕСТНОГО САМОУПРАВЛЕНИЯ В РК</a:t>
            </a:r>
          </a:p>
        </p:txBody>
      </p:sp>
      <p:sp>
        <p:nvSpPr>
          <p:cNvPr id="8196" name="Прямоугольник 3"/>
          <p:cNvSpPr>
            <a:spLocks noChangeArrowheads="1"/>
          </p:cNvSpPr>
          <p:nvPr/>
        </p:nvSpPr>
        <p:spPr bwMode="auto">
          <a:xfrm>
            <a:off x="142875" y="500063"/>
            <a:ext cx="40608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/>
              <a:t>ПЕРВЫЙ ЭТАП (2013-2014 ГОДЫ):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3429000"/>
            <a:ext cx="9144000" cy="340042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>
            <a:spAutoFit/>
          </a:bodyPr>
          <a:lstStyle>
            <a:lvl1pPr marL="354013" indent="-354013">
              <a:tabLst>
                <a:tab pos="4460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tabLst>
                <a:tab pos="4460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tabLst>
                <a:tab pos="4460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tabLst>
                <a:tab pos="4460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tabLst>
                <a:tab pos="4460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60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60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60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60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>
              <a:spcAft>
                <a:spcPts val="600"/>
              </a:spcAft>
            </a:pPr>
            <a:r>
              <a:rPr lang="ru-RU" altLang="ru-RU" dirty="0"/>
              <a:t>     </a:t>
            </a:r>
            <a:r>
              <a:rPr lang="ru-RU" altLang="ru-RU" i="1" dirty="0"/>
              <a:t>Принятие законов по вопросам налогообложения и развития МСУ, предусматривающих:</a:t>
            </a:r>
          </a:p>
          <a:p>
            <a:pPr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altLang="ru-RU" sz="1600" dirty="0"/>
              <a:t> </a:t>
            </a:r>
            <a:r>
              <a:rPr lang="ru-RU" altLang="ru-RU" sz="1500" dirty="0"/>
              <a:t>передачу 6-ти видов налогов;</a:t>
            </a:r>
            <a:r>
              <a:rPr lang="ru-RU" altLang="ru-RU" sz="1500" i="1" dirty="0"/>
              <a:t> </a:t>
            </a:r>
          </a:p>
          <a:p>
            <a:pPr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altLang="ru-RU" sz="1500" dirty="0"/>
              <a:t> вовлечение населения в процесс управления коммунальной собственностью, приобретенного за счет средств МСУ </a:t>
            </a:r>
            <a:r>
              <a:rPr lang="ru-RU" altLang="ru-RU" sz="1400" i="1" dirty="0"/>
              <a:t>(согласование отчуждения имущества) </a:t>
            </a:r>
          </a:p>
          <a:p>
            <a:pPr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altLang="ru-RU" sz="1600" dirty="0"/>
              <a:t> </a:t>
            </a:r>
            <a:r>
              <a:rPr lang="ru-RU" altLang="ru-RU" sz="1500" dirty="0"/>
              <a:t>расширение полномочий собрания местного сообщества по согласованию </a:t>
            </a:r>
            <a:r>
              <a:rPr lang="ru-RU" altLang="ru-RU" sz="1500" dirty="0" smtClean="0"/>
              <a:t>кандидатуры </a:t>
            </a:r>
            <a:r>
              <a:rPr lang="ru-RU" altLang="ru-RU" sz="1500" dirty="0" err="1"/>
              <a:t>акима</a:t>
            </a:r>
            <a:r>
              <a:rPr lang="ru-RU" altLang="ru-RU" sz="1500" dirty="0"/>
              <a:t> села и инициированию вопроса об его освобождении; </a:t>
            </a:r>
          </a:p>
          <a:p>
            <a:pPr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altLang="ru-RU" sz="1500" dirty="0"/>
              <a:t> расширение полномочий </a:t>
            </a:r>
            <a:r>
              <a:rPr lang="ru-RU" altLang="ru-RU" sz="1500" dirty="0" err="1"/>
              <a:t>акима</a:t>
            </a:r>
            <a:r>
              <a:rPr lang="ru-RU" altLang="ru-RU" sz="1500" dirty="0"/>
              <a:t> села по контролю за целевым использованием земельных участков</a:t>
            </a:r>
            <a:r>
              <a:rPr lang="ru-RU" altLang="ru-RU" sz="1600" dirty="0"/>
              <a:t> </a:t>
            </a:r>
            <a:r>
              <a:rPr lang="ru-RU" altLang="ru-RU" sz="1400" i="1" dirty="0"/>
              <a:t>(передача полномочий по наложению адм. штрафов)</a:t>
            </a:r>
            <a:r>
              <a:rPr lang="ru-RU" altLang="ru-RU" sz="1600" i="1" dirty="0"/>
              <a:t>;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altLang="ru-RU" sz="1600" dirty="0"/>
              <a:t> </a:t>
            </a:r>
            <a:r>
              <a:rPr lang="ru-RU" altLang="ru-RU" sz="1500" dirty="0"/>
              <a:t>создание территориальных советов самоуправления для взаимодействия </a:t>
            </a:r>
            <a:r>
              <a:rPr lang="ru-RU" altLang="ru-RU" sz="1500" dirty="0" err="1"/>
              <a:t>акима</a:t>
            </a:r>
            <a:r>
              <a:rPr lang="ru-RU" altLang="ru-RU" sz="1500" dirty="0"/>
              <a:t> города с населением </a:t>
            </a:r>
            <a:r>
              <a:rPr lang="ru-RU" altLang="ru-RU" sz="1400" i="1" dirty="0"/>
              <a:t>(по вопросам функционирования ЖКХ, санитарного </a:t>
            </a:r>
          </a:p>
          <a:p>
            <a:pPr algn="just"/>
            <a:r>
              <a:rPr lang="ru-RU" altLang="ru-RU" sz="1400" i="1" dirty="0"/>
              <a:t>состояния территории и профилактике правонарушений)</a:t>
            </a:r>
            <a:r>
              <a:rPr lang="ru-RU" altLang="ru-RU" sz="1400" dirty="0"/>
              <a:t>.</a:t>
            </a:r>
            <a:endParaRPr lang="ru-RU" altLang="ru-RU" dirty="0"/>
          </a:p>
        </p:txBody>
      </p:sp>
      <p:sp>
        <p:nvSpPr>
          <p:cNvPr id="8198" name="Прямоугольник 5"/>
          <p:cNvSpPr>
            <a:spLocks noChangeArrowheads="1"/>
          </p:cNvSpPr>
          <p:nvPr/>
        </p:nvSpPr>
        <p:spPr bwMode="auto">
          <a:xfrm>
            <a:off x="142875" y="3071813"/>
            <a:ext cx="412591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/>
            <a:r>
              <a:rPr lang="ru-RU" altLang="ru-RU"/>
              <a:t>ВТОРОЙ ЭТАП (2015 - 2020 ГОДЫ):</a:t>
            </a:r>
          </a:p>
        </p:txBody>
      </p:sp>
      <p:sp>
        <p:nvSpPr>
          <p:cNvPr id="8199" name="TextBox 6"/>
          <p:cNvSpPr txBox="1">
            <a:spLocks noChangeArrowheads="1"/>
          </p:cNvSpPr>
          <p:nvPr/>
        </p:nvSpPr>
        <p:spPr bwMode="auto">
          <a:xfrm>
            <a:off x="8675688" y="6453188"/>
            <a:ext cx="468312" cy="476250"/>
          </a:xfrm>
          <a:prstGeom prst="rect">
            <a:avLst/>
          </a:prstGeom>
          <a:solidFill>
            <a:srgbClr val="00206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 anchorCtr="1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ru-RU" altLang="ru-RU">
                <a:solidFill>
                  <a:schemeClr val="bg1"/>
                </a:solidFill>
              </a:rPr>
              <a:t>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2"/>
          <p:cNvSpPr txBox="1">
            <a:spLocks noChangeArrowheads="1"/>
          </p:cNvSpPr>
          <p:nvPr/>
        </p:nvSpPr>
        <p:spPr bwMode="auto">
          <a:xfrm>
            <a:off x="250825" y="1123950"/>
            <a:ext cx="8840788" cy="598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0" lvl="1" algn="ctr" eaLnBrk="1" hangingPunct="1">
              <a:spcBef>
                <a:spcPts val="0"/>
              </a:spcBef>
              <a:spcAft>
                <a:spcPts val="0"/>
              </a:spcAft>
              <a:buClr>
                <a:srgbClr val="003366"/>
              </a:buClr>
              <a:buSzPct val="120000"/>
              <a:tabLst>
                <a:tab pos="-3074454" algn="l"/>
              </a:tabLst>
              <a:defRPr/>
            </a:pPr>
            <a:endParaRPr lang="ru-RU" sz="1477" b="1" dirty="0">
              <a:solidFill>
                <a:srgbClr val="003366"/>
              </a:solidFill>
              <a:latin typeface="Arial" charset="0"/>
              <a:cs typeface="Tahoma" pitchFamily="34" charset="0"/>
            </a:endParaRPr>
          </a:p>
        </p:txBody>
      </p: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185738" y="1160463"/>
            <a:ext cx="2259012" cy="1993900"/>
          </a:xfrm>
          <a:prstGeom prst="roundRect">
            <a:avLst>
              <a:gd name="adj" fmla="val 7364"/>
            </a:avLst>
          </a:prstGeom>
          <a:noFill/>
          <a:ln w="19050">
            <a:solidFill>
              <a:schemeClr val="tx1">
                <a:lumMod val="50000"/>
                <a:lumOff val="50000"/>
              </a:schemeClr>
            </a:solidFill>
            <a:prstDash val="sysDash"/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r>
              <a:rPr lang="ru-RU" sz="1600" b="1" dirty="0">
                <a:solidFill>
                  <a:srgbClr val="003366"/>
                </a:solidFill>
                <a:latin typeface="Arial Narrow" pitchFamily="34" charset="0"/>
                <a:cs typeface="Arial" charset="0"/>
              </a:rPr>
              <a:t>Районный бюджет</a:t>
            </a:r>
            <a:endParaRPr lang="ru-RU" sz="1600" b="1" dirty="0">
              <a:solidFill>
                <a:srgbClr val="003366"/>
              </a:solidFill>
              <a:latin typeface="Arial Narrow" pitchFamily="34" charset="0"/>
              <a:cs typeface="Tahoma" pitchFamily="34" charset="0"/>
            </a:endParaRPr>
          </a:p>
        </p:txBody>
      </p:sp>
      <p:sp>
        <p:nvSpPr>
          <p:cNvPr id="9220" name="Rectangle 5"/>
          <p:cNvSpPr>
            <a:spLocks noChangeArrowheads="1"/>
          </p:cNvSpPr>
          <p:nvPr/>
        </p:nvSpPr>
        <p:spPr bwMode="auto">
          <a:xfrm>
            <a:off x="3973513" y="1077913"/>
            <a:ext cx="2193925" cy="2290762"/>
          </a:xfrm>
          <a:prstGeom prst="roundRect">
            <a:avLst>
              <a:gd name="adj" fmla="val 7366"/>
            </a:avLst>
          </a:prstGeom>
          <a:noFill/>
          <a:ln w="19050">
            <a:solidFill>
              <a:srgbClr val="006600"/>
            </a:solidFill>
            <a:prstDash val="sys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zh-CN" sz="1400" b="1">
                <a:solidFill>
                  <a:srgbClr val="0066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Аппараты акимов </a:t>
            </a:r>
            <a:endParaRPr lang="ru-RU" altLang="ru-RU" sz="1400" b="1">
              <a:solidFill>
                <a:srgbClr val="006600"/>
              </a:solidFill>
              <a:latin typeface="Arial Narrow" panose="020B0606020202030204" pitchFamily="34" charset="0"/>
            </a:endParaRPr>
          </a:p>
        </p:txBody>
      </p:sp>
      <p:sp>
        <p:nvSpPr>
          <p:cNvPr id="9221" name="Text Box 14"/>
          <p:cNvSpPr txBox="1">
            <a:spLocks noChangeArrowheads="1"/>
          </p:cNvSpPr>
          <p:nvPr/>
        </p:nvSpPr>
        <p:spPr bwMode="auto">
          <a:xfrm>
            <a:off x="6372225" y="1071563"/>
            <a:ext cx="2627313" cy="136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buClr>
                <a:srgbClr val="003366"/>
              </a:buClr>
            </a:pPr>
            <a:r>
              <a:rPr lang="ru-RU" altLang="ru-RU" sz="1400">
                <a:solidFill>
                  <a:srgbClr val="000000"/>
                </a:solidFill>
                <a:latin typeface="Arial Narrow" panose="020B0606020202030204" pitchFamily="34" charset="0"/>
                <a:cs typeface="Tahoma" panose="020B0604030504040204" pitchFamily="34" charset="0"/>
              </a:rPr>
              <a:t>МСУ (города районного значения, сельские округа, села, поселки) не имеют собственного бюджета и финансируются из районного бюджета по 19 бюджетным программам</a:t>
            </a:r>
          </a:p>
        </p:txBody>
      </p:sp>
      <p:sp>
        <p:nvSpPr>
          <p:cNvPr id="49" name="Rectangle 5"/>
          <p:cNvSpPr>
            <a:spLocks noChangeArrowheads="1"/>
          </p:cNvSpPr>
          <p:nvPr/>
        </p:nvSpPr>
        <p:spPr bwMode="auto">
          <a:xfrm>
            <a:off x="214313" y="1538288"/>
            <a:ext cx="2125662" cy="465137"/>
          </a:xfrm>
          <a:prstGeom prst="roundRect">
            <a:avLst>
              <a:gd name="adj" fmla="val 7364"/>
            </a:avLst>
          </a:prstGeom>
          <a:solidFill>
            <a:schemeClr val="accent3">
              <a:lumMod val="60000"/>
              <a:lumOff val="40000"/>
            </a:schemeClr>
          </a:solidFill>
          <a:ln w="19050">
            <a:solidFill>
              <a:srgbClr val="003366"/>
            </a:solidFill>
            <a:miter lim="800000"/>
            <a:headEnd/>
            <a:tailEnd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ru-RU" sz="1400" dirty="0" smtClean="0">
                <a:solidFill>
                  <a:srgbClr val="000000"/>
                </a:solidFill>
                <a:latin typeface="Arial Narrow" pitchFamily="34" charset="0"/>
                <a:ea typeface="Calibri" panose="020F0502020204030204" pitchFamily="34" charset="0"/>
                <a:cs typeface="Tahoma" panose="020B0604030504040204" pitchFamily="34" charset="0"/>
              </a:rPr>
              <a:t>19 бюджетных программ</a:t>
            </a:r>
          </a:p>
          <a:p>
            <a:pPr algn="ctr" eaLnBrk="1" hangingPunct="1">
              <a:defRPr/>
            </a:pPr>
            <a:r>
              <a:rPr lang="ru-RU" sz="1200" i="1" dirty="0" smtClean="0">
                <a:solidFill>
                  <a:srgbClr val="000000"/>
                </a:solidFill>
                <a:latin typeface="Arial Narrow" pitchFamily="34" charset="0"/>
                <a:ea typeface="Calibri" panose="020F0502020204030204" pitchFamily="34" charset="0"/>
                <a:cs typeface="Tahoma" panose="020B0604030504040204" pitchFamily="34" charset="0"/>
              </a:rPr>
              <a:t>(в 2016 году 94,8 млрд. тенге)</a:t>
            </a:r>
          </a:p>
        </p:txBody>
      </p:sp>
      <p:sp>
        <p:nvSpPr>
          <p:cNvPr id="51" name="Rectangle 5"/>
          <p:cNvSpPr>
            <a:spLocks noChangeArrowheads="1"/>
          </p:cNvSpPr>
          <p:nvPr/>
        </p:nvSpPr>
        <p:spPr bwMode="auto">
          <a:xfrm>
            <a:off x="4078288" y="2343150"/>
            <a:ext cx="2060575" cy="596900"/>
          </a:xfrm>
          <a:prstGeom prst="roundRect">
            <a:avLst>
              <a:gd name="adj" fmla="val 7364"/>
            </a:avLst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rgbClr val="006600"/>
            </a:solidFill>
            <a:miter lim="800000"/>
            <a:headEnd/>
            <a:tailEnd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ru-RU" sz="1400" b="1" dirty="0" smtClean="0">
                <a:solidFill>
                  <a:srgbClr val="000000"/>
                </a:solidFill>
                <a:latin typeface="Arial Narrow" pitchFamily="34" charset="0"/>
                <a:ea typeface="Calibri" panose="020F0502020204030204" pitchFamily="34" charset="0"/>
                <a:cs typeface="Tahoma" panose="020B0604030504040204" pitchFamily="34" charset="0"/>
              </a:rPr>
              <a:t>Контрольный счет наличности (КСН)</a:t>
            </a:r>
          </a:p>
          <a:p>
            <a:pPr algn="ctr" eaLnBrk="1" hangingPunct="1">
              <a:defRPr/>
            </a:pPr>
            <a:r>
              <a:rPr lang="kk-KZ" sz="900" i="1" dirty="0" smtClean="0">
                <a:solidFill>
                  <a:srgbClr val="000000"/>
                </a:solidFill>
                <a:latin typeface="Arial Narrow" pitchFamily="34" charset="0"/>
                <a:ea typeface="Calibri" panose="020F0502020204030204" pitchFamily="34" charset="0"/>
                <a:cs typeface="Tahoma" panose="020B0604030504040204" pitchFamily="34" charset="0"/>
              </a:rPr>
              <a:t>(за 2016 год.  7,3  млрд. тенге)</a:t>
            </a:r>
            <a:endParaRPr lang="ru-RU" sz="900" b="1" dirty="0" smtClean="0">
              <a:solidFill>
                <a:srgbClr val="000000"/>
              </a:solidFill>
              <a:latin typeface="Arial Narrow" pitchFamily="34" charset="0"/>
              <a:ea typeface="Calibri" panose="020F0502020204030204" pitchFamily="34" charset="0"/>
              <a:cs typeface="Tahoma" panose="020B0604030504040204" pitchFamily="34" charset="0"/>
            </a:endParaRPr>
          </a:p>
        </p:txBody>
      </p:sp>
      <p:sp>
        <p:nvSpPr>
          <p:cNvPr id="58" name="Rectangle 5"/>
          <p:cNvSpPr>
            <a:spLocks noChangeArrowheads="1"/>
          </p:cNvSpPr>
          <p:nvPr/>
        </p:nvSpPr>
        <p:spPr bwMode="auto">
          <a:xfrm>
            <a:off x="223838" y="2297113"/>
            <a:ext cx="2125662" cy="596900"/>
          </a:xfrm>
          <a:prstGeom prst="roundRect">
            <a:avLst>
              <a:gd name="adj" fmla="val 7364"/>
            </a:avLst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rgbClr val="003366"/>
            </a:solidFill>
            <a:miter lim="800000"/>
            <a:headEnd/>
            <a:tailEnd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ru-RU" sz="1200" dirty="0" smtClean="0">
                <a:solidFill>
                  <a:srgbClr val="000000"/>
                </a:solidFill>
                <a:latin typeface="Arial Narrow" pitchFamily="34" charset="0"/>
                <a:ea typeface="Calibri" panose="020F0502020204030204" pitchFamily="34" charset="0"/>
                <a:cs typeface="Tahoma" panose="020B0604030504040204" pitchFamily="34" charset="0"/>
              </a:rPr>
              <a:t>Поступления </a:t>
            </a:r>
          </a:p>
          <a:p>
            <a:pPr algn="ctr" eaLnBrk="1" hangingPunct="1">
              <a:defRPr/>
            </a:pPr>
            <a:r>
              <a:rPr lang="ru-RU" sz="1200" dirty="0" smtClean="0">
                <a:solidFill>
                  <a:srgbClr val="000000"/>
                </a:solidFill>
                <a:latin typeface="Arial Narrow" pitchFamily="34" charset="0"/>
                <a:ea typeface="Calibri" panose="020F0502020204030204" pitchFamily="34" charset="0"/>
                <a:cs typeface="Tahoma" panose="020B0604030504040204" pitchFamily="34" charset="0"/>
              </a:rPr>
              <a:t>местных налогов</a:t>
            </a:r>
          </a:p>
          <a:p>
            <a:pPr algn="ctr" eaLnBrk="1" hangingPunct="1">
              <a:defRPr/>
            </a:pPr>
            <a:r>
              <a:rPr lang="ru-RU" sz="1200" i="1" dirty="0" smtClean="0">
                <a:solidFill>
                  <a:srgbClr val="000000"/>
                </a:solidFill>
                <a:latin typeface="Arial Narrow" pitchFamily="34" charset="0"/>
                <a:ea typeface="Calibri" panose="020F0502020204030204" pitchFamily="34" charset="0"/>
                <a:cs typeface="Tahoma" panose="020B0604030504040204" pitchFamily="34" charset="0"/>
              </a:rPr>
              <a:t>(около 26 млрд. тенге в год)</a:t>
            </a:r>
          </a:p>
        </p:txBody>
      </p:sp>
      <p:sp>
        <p:nvSpPr>
          <p:cNvPr id="61" name="Прямоугольник 60"/>
          <p:cNvSpPr/>
          <p:nvPr/>
        </p:nvSpPr>
        <p:spPr>
          <a:xfrm>
            <a:off x="250825" y="3465513"/>
            <a:ext cx="2790825" cy="2320925"/>
          </a:xfrm>
          <a:prstGeom prst="rect">
            <a:avLst/>
          </a:prstGeom>
          <a:solidFill>
            <a:schemeClr val="bg1"/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80599" indent="-80599" algn="just" eaLnBrk="1" hangingPunct="1">
              <a:spcAft>
                <a:spcPts val="554"/>
              </a:spcAft>
              <a:buClr>
                <a:srgbClr val="003366"/>
              </a:buClr>
              <a:buSzPct val="120000"/>
              <a:buFont typeface="Arial" pitchFamily="34" charset="0"/>
              <a:buChar char="•"/>
              <a:defRPr/>
            </a:pPr>
            <a:r>
              <a:rPr lang="ru-RU" sz="1200" i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ИПН с доходов, не облагаемых у источников выплаты </a:t>
            </a:r>
          </a:p>
          <a:p>
            <a:pPr marL="80599" indent="-80599" algn="just" eaLnBrk="1" hangingPunct="1">
              <a:spcAft>
                <a:spcPts val="554"/>
              </a:spcAft>
              <a:buClr>
                <a:srgbClr val="003366"/>
              </a:buClr>
              <a:buSzPct val="120000"/>
              <a:buFont typeface="Arial" pitchFamily="34" charset="0"/>
              <a:buChar char="•"/>
              <a:defRPr/>
            </a:pPr>
            <a:r>
              <a:rPr lang="ru-RU" sz="1200" i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налог на имущество физических лиц</a:t>
            </a:r>
          </a:p>
          <a:p>
            <a:pPr marL="80599" indent="-80599" algn="just" eaLnBrk="1" hangingPunct="1">
              <a:spcAft>
                <a:spcPts val="554"/>
              </a:spcAft>
              <a:buClr>
                <a:srgbClr val="003366"/>
              </a:buClr>
              <a:buSzPct val="120000"/>
              <a:buFont typeface="Arial" pitchFamily="34" charset="0"/>
              <a:buChar char="•"/>
              <a:defRPr/>
            </a:pPr>
            <a:r>
              <a:rPr lang="ru-RU" sz="1200" i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налог на транспортные средства физических </a:t>
            </a:r>
            <a:r>
              <a:rPr lang="ru-RU" sz="1200" i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и юридических лиц</a:t>
            </a:r>
            <a:endParaRPr lang="ru-RU" sz="1200" i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80599" indent="-80599" algn="just" eaLnBrk="1" hangingPunct="1">
              <a:spcAft>
                <a:spcPts val="554"/>
              </a:spcAft>
              <a:buClr>
                <a:srgbClr val="003366"/>
              </a:buClr>
              <a:buSzPct val="120000"/>
              <a:buFont typeface="Arial" pitchFamily="34" charset="0"/>
              <a:buChar char="•"/>
              <a:defRPr/>
            </a:pPr>
            <a:r>
              <a:rPr lang="ru-RU" sz="1200" i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земельный налог с  физических </a:t>
            </a:r>
            <a:r>
              <a:rPr lang="ru-RU" sz="1200" i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и юридических лиц </a:t>
            </a:r>
            <a:r>
              <a:rPr lang="ru-RU" sz="1200" i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на земли населенных пунктов</a:t>
            </a:r>
          </a:p>
        </p:txBody>
      </p:sp>
      <p:sp>
        <p:nvSpPr>
          <p:cNvPr id="62" name="Штриховая стрелка вправо 61"/>
          <p:cNvSpPr/>
          <p:nvPr/>
        </p:nvSpPr>
        <p:spPr>
          <a:xfrm>
            <a:off x="2500313" y="2301875"/>
            <a:ext cx="1462087" cy="531813"/>
          </a:xfrm>
          <a:prstGeom prst="stripedRightArrow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1292" b="1" dirty="0">
                <a:solidFill>
                  <a:prstClr val="white"/>
                </a:solidFill>
                <a:latin typeface="Arial Narrow" pitchFamily="34" charset="0"/>
                <a:cs typeface="Arial" pitchFamily="34" charset="0"/>
              </a:rPr>
              <a:t>трансферты</a:t>
            </a:r>
          </a:p>
        </p:txBody>
      </p:sp>
      <p:sp>
        <p:nvSpPr>
          <p:cNvPr id="63" name="Rectangle 5"/>
          <p:cNvSpPr>
            <a:spLocks noChangeArrowheads="1"/>
          </p:cNvSpPr>
          <p:nvPr/>
        </p:nvSpPr>
        <p:spPr bwMode="auto">
          <a:xfrm>
            <a:off x="7629525" y="2487613"/>
            <a:ext cx="1381125" cy="596900"/>
          </a:xfrm>
          <a:prstGeom prst="roundRect">
            <a:avLst>
              <a:gd name="adj" fmla="val 7364"/>
            </a:avLst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accent6">
                <a:lumMod val="50000"/>
              </a:schemeClr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1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92" b="1" dirty="0">
                <a:solidFill>
                  <a:srgbClr val="F79646">
                    <a:lumMod val="50000"/>
                  </a:srgbClr>
                </a:solidFill>
                <a:latin typeface="Arial Narrow" pitchFamily="34" charset="0"/>
                <a:ea typeface="Calibri"/>
                <a:cs typeface="Tahoma" pitchFamily="34" charset="0"/>
              </a:rPr>
              <a:t>Собственные доходы</a:t>
            </a:r>
            <a:endParaRPr lang="ru-RU" sz="1292" b="1" dirty="0">
              <a:solidFill>
                <a:srgbClr val="F79646">
                  <a:lumMod val="50000"/>
                </a:srgbClr>
              </a:solidFill>
              <a:latin typeface="Arial Narrow" pitchFamily="34" charset="0"/>
              <a:cs typeface="Tahoma" pitchFamily="34" charset="0"/>
            </a:endParaRPr>
          </a:p>
        </p:txBody>
      </p:sp>
      <p:sp>
        <p:nvSpPr>
          <p:cNvPr id="64" name="Прямоугольник 63"/>
          <p:cNvSpPr/>
          <p:nvPr/>
        </p:nvSpPr>
        <p:spPr>
          <a:xfrm>
            <a:off x="6365875" y="3417888"/>
            <a:ext cx="2725738" cy="2297112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80599" indent="-80599" algn="just" eaLnBrk="1" hangingPunct="1">
              <a:lnSpc>
                <a:spcPct val="90000"/>
              </a:lnSpc>
              <a:spcAft>
                <a:spcPts val="554"/>
              </a:spcAft>
              <a:buClr>
                <a:srgbClr val="F79646">
                  <a:lumMod val="50000"/>
                </a:srgbClr>
              </a:buClr>
              <a:buSzPct val="120000"/>
              <a:buFont typeface="Arial" pitchFamily="34" charset="0"/>
              <a:buChar char="•"/>
              <a:defRPr/>
            </a:pPr>
            <a:r>
              <a:rPr lang="ru-RU" sz="1200" i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плата за размещение наружной рекламы</a:t>
            </a:r>
          </a:p>
          <a:p>
            <a:pPr marL="80599" indent="-80599" algn="just" eaLnBrk="1" hangingPunct="1">
              <a:lnSpc>
                <a:spcPct val="90000"/>
              </a:lnSpc>
              <a:spcAft>
                <a:spcPts val="554"/>
              </a:spcAft>
              <a:buClr>
                <a:srgbClr val="F79646">
                  <a:lumMod val="50000"/>
                </a:srgbClr>
              </a:buClr>
              <a:buSzPct val="120000"/>
              <a:buFont typeface="Arial" pitchFamily="34" charset="0"/>
              <a:buChar char="•"/>
              <a:defRPr/>
            </a:pPr>
            <a:r>
              <a:rPr lang="ru-RU" sz="1200" i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штрафы за административные правонарушения</a:t>
            </a:r>
          </a:p>
          <a:p>
            <a:pPr marL="80599" indent="-80599" algn="just" eaLnBrk="1" hangingPunct="1">
              <a:lnSpc>
                <a:spcPct val="90000"/>
              </a:lnSpc>
              <a:spcAft>
                <a:spcPts val="554"/>
              </a:spcAft>
              <a:buClr>
                <a:srgbClr val="F79646">
                  <a:lumMod val="50000"/>
                </a:srgbClr>
              </a:buClr>
              <a:buSzPct val="120000"/>
              <a:buFont typeface="Arial" pitchFamily="34" charset="0"/>
              <a:buChar char="•"/>
              <a:defRPr/>
            </a:pPr>
            <a:r>
              <a:rPr lang="ru-RU" sz="1200" i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сдача в аренду коммунального имущества, переданного в управление сельским </a:t>
            </a:r>
            <a:r>
              <a:rPr lang="ru-RU" sz="1200" i="1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акимам</a:t>
            </a:r>
            <a:endParaRPr lang="ru-RU" sz="1200" i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80599" indent="-80599" algn="just" eaLnBrk="1" hangingPunct="1">
              <a:lnSpc>
                <a:spcPct val="90000"/>
              </a:lnSpc>
              <a:spcAft>
                <a:spcPts val="554"/>
              </a:spcAft>
              <a:buClr>
                <a:srgbClr val="F79646">
                  <a:lumMod val="50000"/>
                </a:srgbClr>
              </a:buClr>
              <a:buSzPct val="120000"/>
              <a:buFont typeface="Arial" pitchFamily="34" charset="0"/>
              <a:buChar char="•"/>
              <a:defRPr/>
            </a:pPr>
            <a:r>
              <a:rPr lang="ru-RU" sz="1200" i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добровольные сборы физических и юридических лиц</a:t>
            </a:r>
          </a:p>
        </p:txBody>
      </p:sp>
      <p:sp>
        <p:nvSpPr>
          <p:cNvPr id="66" name="Штриховая стрелка вправо 65"/>
          <p:cNvSpPr/>
          <p:nvPr/>
        </p:nvSpPr>
        <p:spPr>
          <a:xfrm flipH="1" flipV="1">
            <a:off x="6234113" y="2552700"/>
            <a:ext cx="1328737" cy="531813"/>
          </a:xfrm>
          <a:prstGeom prst="stripedRightArrow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 sz="1292" b="1" dirty="0">
              <a:solidFill>
                <a:prstClr val="white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67" name="Rectangle 5"/>
          <p:cNvSpPr>
            <a:spLocks noChangeArrowheads="1"/>
          </p:cNvSpPr>
          <p:nvPr/>
        </p:nvSpPr>
        <p:spPr bwMode="auto">
          <a:xfrm>
            <a:off x="4102100" y="1539875"/>
            <a:ext cx="2060575" cy="465138"/>
          </a:xfrm>
          <a:prstGeom prst="roundRect">
            <a:avLst>
              <a:gd name="adj" fmla="val 7364"/>
            </a:avLst>
          </a:prstGeom>
          <a:solidFill>
            <a:schemeClr val="accent3">
              <a:lumMod val="60000"/>
              <a:lumOff val="40000"/>
            </a:schemeClr>
          </a:solidFill>
          <a:ln w="19050">
            <a:solidFill>
              <a:srgbClr val="006600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1" hangingPunct="1">
              <a:defRPr/>
            </a:pPr>
            <a:r>
              <a:rPr lang="ru-RU" sz="1400" b="1" dirty="0">
                <a:solidFill>
                  <a:srgbClr val="000000"/>
                </a:solidFill>
                <a:latin typeface="Arial Narrow" pitchFamily="34" charset="0"/>
                <a:ea typeface="Calibri" pitchFamily="34" charset="0"/>
                <a:cs typeface="Tahoma" pitchFamily="34" charset="0"/>
              </a:rPr>
              <a:t>Бюджетный счет </a:t>
            </a:r>
          </a:p>
          <a:p>
            <a:pPr algn="ctr" eaLnBrk="1" hangingPunct="1">
              <a:defRPr/>
            </a:pPr>
            <a:r>
              <a:rPr lang="ru-RU" sz="1100" dirty="0">
                <a:solidFill>
                  <a:srgbClr val="000000"/>
                </a:solidFill>
                <a:latin typeface="Arial Narrow" pitchFamily="34" charset="0"/>
                <a:ea typeface="Calibri" pitchFamily="34" charset="0"/>
                <a:cs typeface="Tahoma" pitchFamily="34" charset="0"/>
              </a:rPr>
              <a:t>(19 программ)</a:t>
            </a:r>
          </a:p>
        </p:txBody>
      </p:sp>
      <p:sp>
        <p:nvSpPr>
          <p:cNvPr id="76" name="Штриховая стрелка вправо 75"/>
          <p:cNvSpPr/>
          <p:nvPr/>
        </p:nvSpPr>
        <p:spPr>
          <a:xfrm>
            <a:off x="2500313" y="1554163"/>
            <a:ext cx="1462087" cy="531812"/>
          </a:xfrm>
          <a:prstGeom prst="stripedRightArrow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 sz="1292" b="1" dirty="0">
              <a:solidFill>
                <a:prstClr val="white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2527300" y="2740025"/>
            <a:ext cx="1028700" cy="2476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ru-RU" sz="1015" i="1" dirty="0">
                <a:solidFill>
                  <a:prstClr val="black"/>
                </a:solidFill>
                <a:latin typeface="Arial Narrow" pitchFamily="34" charset="0"/>
                <a:cs typeface="Tahoma" pitchFamily="34" charset="0"/>
              </a:rPr>
              <a:t>С апреля 2015 г.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6632575" y="2487613"/>
            <a:ext cx="642938" cy="2476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ru-RU" sz="1015" i="1" dirty="0">
                <a:solidFill>
                  <a:prstClr val="black"/>
                </a:solidFill>
                <a:latin typeface="Arial Narrow" pitchFamily="34" charset="0"/>
                <a:cs typeface="Tahoma" pitchFamily="34" charset="0"/>
              </a:rPr>
              <a:t>С 2013 г.</a:t>
            </a:r>
          </a:p>
        </p:txBody>
      </p:sp>
      <p:cxnSp>
        <p:nvCxnSpPr>
          <p:cNvPr id="81" name="Прямая соединительная линия 80"/>
          <p:cNvCxnSpPr/>
          <p:nvPr/>
        </p:nvCxnSpPr>
        <p:spPr>
          <a:xfrm flipV="1">
            <a:off x="147638" y="3429000"/>
            <a:ext cx="0" cy="1770063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Прямая соединительная линия 81"/>
          <p:cNvCxnSpPr/>
          <p:nvPr/>
        </p:nvCxnSpPr>
        <p:spPr>
          <a:xfrm rot="5400000" flipH="1" flipV="1">
            <a:off x="115094" y="3186907"/>
            <a:ext cx="274637" cy="20955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Прямая соединительная линия 85"/>
          <p:cNvCxnSpPr/>
          <p:nvPr/>
        </p:nvCxnSpPr>
        <p:spPr>
          <a:xfrm flipV="1">
            <a:off x="6300788" y="3351213"/>
            <a:ext cx="0" cy="1328737"/>
          </a:xfrm>
          <a:prstGeom prst="line">
            <a:avLst/>
          </a:prstGeom>
          <a:ln w="1905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Прямая соединительная линия 86"/>
          <p:cNvCxnSpPr/>
          <p:nvPr/>
        </p:nvCxnSpPr>
        <p:spPr>
          <a:xfrm flipV="1">
            <a:off x="6286500" y="3084513"/>
            <a:ext cx="1343025" cy="284162"/>
          </a:xfrm>
          <a:prstGeom prst="line">
            <a:avLst/>
          </a:prstGeom>
          <a:ln w="1905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Штриховая стрелка вправо 93"/>
          <p:cNvSpPr/>
          <p:nvPr/>
        </p:nvSpPr>
        <p:spPr>
          <a:xfrm rot="5400000" flipH="1">
            <a:off x="4606132" y="3531393"/>
            <a:ext cx="863600" cy="531813"/>
          </a:xfrm>
          <a:prstGeom prst="stripedRightArrow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 sz="1292" b="1" dirty="0">
              <a:solidFill>
                <a:prstClr val="white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3109913" y="3565525"/>
            <a:ext cx="1727200" cy="773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indent="331185" algn="just" eaLnBrk="1" hangingPunct="1">
              <a:defRPr/>
            </a:pPr>
            <a:r>
              <a:rPr lang="ru-RU" sz="1108" b="1" dirty="0">
                <a:solidFill>
                  <a:srgbClr val="C00000"/>
                </a:solidFill>
                <a:latin typeface="Arial Narrow" pitchFamily="34" charset="0"/>
                <a:cs typeface="Tahoma" pitchFamily="34" charset="0"/>
              </a:rPr>
              <a:t>Средства КСН распределяются сходом и собранием местного сообщества</a:t>
            </a:r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4377537" y="4295859"/>
            <a:ext cx="1390904" cy="1199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41" name="Text Box 14"/>
          <p:cNvSpPr>
            <a:spLocks noChangeArrowheads="1"/>
          </p:cNvSpPr>
          <p:nvPr/>
        </p:nvSpPr>
        <p:spPr bwMode="auto">
          <a:xfrm>
            <a:off x="3176588" y="3498850"/>
            <a:ext cx="331787" cy="265113"/>
          </a:xfrm>
          <a:prstGeom prst="roundRect">
            <a:avLst>
              <a:gd name="adj" fmla="val 16667"/>
            </a:avLst>
          </a:pr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2200" b="1">
                <a:solidFill>
                  <a:srgbClr val="FFFFFF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!</a:t>
            </a:r>
          </a:p>
        </p:txBody>
      </p:sp>
      <p:sp>
        <p:nvSpPr>
          <p:cNvPr id="9242" name="Прямоугольник 33"/>
          <p:cNvSpPr>
            <a:spLocks noChangeArrowheads="1"/>
          </p:cNvSpPr>
          <p:nvPr/>
        </p:nvSpPr>
        <p:spPr bwMode="auto">
          <a:xfrm>
            <a:off x="0" y="0"/>
            <a:ext cx="9144000" cy="765175"/>
          </a:xfrm>
          <a:prstGeom prst="rect">
            <a:avLst/>
          </a:prstGeom>
          <a:solidFill>
            <a:srgbClr val="00206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 anchorCtr="1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20000"/>
              </a:spcBef>
            </a:pPr>
            <a:r>
              <a:rPr lang="ru-RU" altLang="ru-RU" sz="2000">
                <a:solidFill>
                  <a:schemeClr val="bg1"/>
                </a:solidFill>
              </a:rPr>
              <a:t>ДЕЙСТВУЮЩАЯ СХЕМА ФИНАНСИРОВАНИЯ РАСХОДОВ</a:t>
            </a:r>
          </a:p>
        </p:txBody>
      </p:sp>
      <p:sp>
        <p:nvSpPr>
          <p:cNvPr id="9243" name="TextBox 26"/>
          <p:cNvSpPr txBox="1">
            <a:spLocks noChangeArrowheads="1"/>
          </p:cNvSpPr>
          <p:nvPr/>
        </p:nvSpPr>
        <p:spPr bwMode="auto">
          <a:xfrm>
            <a:off x="8675688" y="6381750"/>
            <a:ext cx="468312" cy="476250"/>
          </a:xfrm>
          <a:prstGeom prst="rect">
            <a:avLst/>
          </a:prstGeom>
          <a:solidFill>
            <a:srgbClr val="00206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 anchorCtr="1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ru-RU" altLang="ru-RU">
                <a:solidFill>
                  <a:schemeClr val="bg1"/>
                </a:solidFill>
              </a:rPr>
              <a:t>4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Прямоугольник 6"/>
          <p:cNvSpPr>
            <a:spLocks noChangeArrowheads="1"/>
          </p:cNvSpPr>
          <p:nvPr/>
        </p:nvSpPr>
        <p:spPr bwMode="auto">
          <a:xfrm>
            <a:off x="0" y="3175"/>
            <a:ext cx="9144000" cy="496888"/>
          </a:xfrm>
          <a:prstGeom prst="rect">
            <a:avLst/>
          </a:prstGeom>
          <a:solidFill>
            <a:srgbClr val="00206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 anchorCtr="1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2000">
                <a:solidFill>
                  <a:schemeClr val="bg1"/>
                </a:solidFill>
              </a:rPr>
              <a:t>ИНФОРМАЦИЯ О ПОСТУПЛЕНИЯХ ДЕНЕЖНЫХ СРЕДСТВ МСУ</a:t>
            </a:r>
          </a:p>
        </p:txBody>
      </p:sp>
      <p:sp>
        <p:nvSpPr>
          <p:cNvPr id="11267" name="TextBox 5"/>
          <p:cNvSpPr txBox="1">
            <a:spLocks noChangeArrowheads="1"/>
          </p:cNvSpPr>
          <p:nvPr/>
        </p:nvSpPr>
        <p:spPr bwMode="auto">
          <a:xfrm>
            <a:off x="8102600" y="428625"/>
            <a:ext cx="10509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1400"/>
              <a:t>млн. тенге</a:t>
            </a:r>
          </a:p>
        </p:txBody>
      </p:sp>
      <p:sp>
        <p:nvSpPr>
          <p:cNvPr id="11268" name="TextBox 9"/>
          <p:cNvSpPr txBox="1">
            <a:spLocks noChangeArrowheads="1"/>
          </p:cNvSpPr>
          <p:nvPr/>
        </p:nvSpPr>
        <p:spPr bwMode="auto">
          <a:xfrm>
            <a:off x="3000375" y="500063"/>
            <a:ext cx="2951163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1600"/>
              <a:t>(январь-август 2016 года)</a:t>
            </a:r>
            <a:endParaRPr lang="ru-RU" altLang="ru-RU" sz="1000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07950" y="857250"/>
          <a:ext cx="8750300" cy="5318133"/>
        </p:xfrm>
        <a:graphic>
          <a:graphicData uri="http://schemas.openxmlformats.org/drawingml/2006/table">
            <a:tbl>
              <a:tblPr/>
              <a:tblGrid>
                <a:gridCol w="1238250"/>
                <a:gridCol w="976313"/>
                <a:gridCol w="976312"/>
                <a:gridCol w="844550"/>
                <a:gridCol w="844550"/>
                <a:gridCol w="727075"/>
                <a:gridCol w="1039813"/>
                <a:gridCol w="1201737"/>
                <a:gridCol w="901700"/>
              </a:tblGrid>
              <a:tr h="357188"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tabLst>
                          <a:tab pos="893763" algn="l"/>
                        </a:tabLst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tabLst>
                          <a:tab pos="893763" algn="l"/>
                        </a:tabLst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tabLst>
                          <a:tab pos="893763" algn="l"/>
                        </a:tabLst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tabLst>
                          <a:tab pos="893763" algn="l"/>
                        </a:tabLs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tabLst>
                          <a:tab pos="893763" algn="l"/>
                        </a:tabLs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tabLst>
                          <a:tab pos="893763" algn="l"/>
                        </a:tabLs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tabLst>
                          <a:tab pos="893763" algn="l"/>
                        </a:tabLs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tabLst>
                          <a:tab pos="893763" algn="l"/>
                        </a:tabLs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tabLst>
                          <a:tab pos="893763" algn="l"/>
                        </a:tabLs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>
                          <a:tab pos="893763" algn="l"/>
                        </a:tabLst>
                      </a:pPr>
                      <a:r>
                        <a:rPr kumimoji="0" lang="ru-RU" alt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Calibri" panose="020F0502020204030204" pitchFamily="34" charset="0"/>
                        </a:rPr>
                        <a:t>Наименование области</a:t>
                      </a:r>
                    </a:p>
                  </a:txBody>
                  <a:tcPr marL="2465" marR="2465" marT="246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Calibri" panose="020F0502020204030204" pitchFamily="34" charset="0"/>
                        </a:rPr>
                        <a:t>Поступление средств на КСН</a:t>
                      </a:r>
                    </a:p>
                  </a:txBody>
                  <a:tcPr marL="2465" marR="2465" marT="246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Calibri" panose="020F0502020204030204" pitchFamily="34" charset="0"/>
                        </a:rPr>
                        <a:t>Доходные источники местного самоуправления</a:t>
                      </a:r>
                    </a:p>
                  </a:txBody>
                  <a:tcPr marL="2465" marR="2465" marT="246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Calibri" panose="020F0502020204030204" pitchFamily="34" charset="0"/>
                        </a:rPr>
                        <a:t>Израсходовано средств КСН</a:t>
                      </a:r>
                    </a:p>
                  </a:txBody>
                  <a:tcPr marL="2465" marR="2465" marT="246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Calibri" panose="020F0502020204030204" pitchFamily="34" charset="0"/>
                        </a:rPr>
                        <a:t>Финансирование в рамках 19 бюджетных программ</a:t>
                      </a:r>
                    </a:p>
                  </a:txBody>
                  <a:tcPr marL="2465" marR="2465" marT="246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842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Calibri" panose="020F0502020204030204" pitchFamily="34" charset="0"/>
                        </a:rPr>
                        <a:t>Добровольн. сборы</a:t>
                      </a:r>
                    </a:p>
                  </a:txBody>
                  <a:tcPr marL="2465" marR="2465" marT="246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Calibri" panose="020F0502020204030204" pitchFamily="34" charset="0"/>
                        </a:rPr>
                        <a:t>Плата за размещен. рекламы</a:t>
                      </a:r>
                    </a:p>
                  </a:txBody>
                  <a:tcPr marL="2465" marR="2465" marT="246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Calibri" panose="020F0502020204030204" pitchFamily="34" charset="0"/>
                        </a:rPr>
                        <a:t>Доходы от имущественного найма</a:t>
                      </a:r>
                    </a:p>
                  </a:txBody>
                  <a:tcPr marL="2465" marR="2465" marT="246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Calibri" panose="020F0502020204030204" pitchFamily="34" charset="0"/>
                        </a:rPr>
                        <a:t>Адм. штрафы</a:t>
                      </a:r>
                    </a:p>
                  </a:txBody>
                  <a:tcPr marL="2465" marR="2465" marT="246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Calibri" panose="020F0502020204030204" pitchFamily="34" charset="0"/>
                        </a:rPr>
                        <a:t>Трансферты органам МСУ (6 налогов)</a:t>
                      </a:r>
                    </a:p>
                  </a:txBody>
                  <a:tcPr marL="2465" marR="2465" marT="246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62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Calibri" panose="020F0502020204030204" pitchFamily="34" charset="0"/>
                        </a:rPr>
                        <a:t>По республике</a:t>
                      </a:r>
                    </a:p>
                  </a:txBody>
                  <a:tcPr marL="2465" marR="2465" marT="246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EB4E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Calibri" panose="020F0502020204030204" pitchFamily="34" charset="0"/>
                        </a:rPr>
                        <a:t>7 333,3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EB4E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Calibri" panose="020F0502020204030204" pitchFamily="34" charset="0"/>
                        </a:rPr>
                        <a:t>63,0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EB4E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Calibri" panose="020F0502020204030204" pitchFamily="34" charset="0"/>
                        </a:rPr>
                        <a:t>64,5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EB4E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Calibri" panose="020F0502020204030204" pitchFamily="34" charset="0"/>
                        </a:rPr>
                        <a:t>141,3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EB4E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Calibri" panose="020F0502020204030204" pitchFamily="34" charset="0"/>
                        </a:rPr>
                        <a:t>5,7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EB4E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Calibri" panose="020F0502020204030204" pitchFamily="34" charset="0"/>
                        </a:rPr>
                        <a:t>7 052,7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EB4E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Calibri" panose="020F0502020204030204" pitchFamily="34" charset="0"/>
                        </a:rPr>
                        <a:t>4 260,7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EB4E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94 766,5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EB4E3"/>
                    </a:solidFill>
                  </a:tcPr>
                </a:tc>
              </a:tr>
              <a:tr h="2714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Calibri" panose="020F0502020204030204" pitchFamily="34" charset="0"/>
                        </a:rPr>
                        <a:t>Акмолинская</a:t>
                      </a:r>
                    </a:p>
                  </a:txBody>
                  <a:tcPr marL="36000" marR="2465" marT="246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Calibri" panose="020F0502020204030204" pitchFamily="34" charset="0"/>
                        </a:rPr>
                        <a:t>335,1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Calibri" panose="020F0502020204030204" pitchFamily="34" charset="0"/>
                        </a:rPr>
                        <a:t>6,0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Calibri" panose="020F0502020204030204" pitchFamily="34" charset="0"/>
                        </a:rPr>
                        <a:t>6,0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Calibri" panose="020F0502020204030204" pitchFamily="34" charset="0"/>
                        </a:rPr>
                        <a:t>3,7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Calibri" panose="020F0502020204030204" pitchFamily="34" charset="0"/>
                        </a:rPr>
                        <a:t>0,05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Calibri" panose="020F0502020204030204" pitchFamily="34" charset="0"/>
                        </a:rPr>
                        <a:t>319,3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Calibri" panose="020F0502020204030204" pitchFamily="34" charset="0"/>
                        </a:rPr>
                        <a:t>212,3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3 958,0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Calibri" panose="020F0502020204030204" pitchFamily="34" charset="0"/>
                        </a:rPr>
                        <a:t>Актюбинская</a:t>
                      </a:r>
                    </a:p>
                  </a:txBody>
                  <a:tcPr marL="36000" marR="2465" marT="246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Calibri" panose="020F0502020204030204" pitchFamily="34" charset="0"/>
                        </a:rPr>
                        <a:t>587,9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Calibri" panose="020F0502020204030204" pitchFamily="34" charset="0"/>
                        </a:rPr>
                        <a:t>0,3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Calibri" panose="020F0502020204030204" pitchFamily="34" charset="0"/>
                        </a:rPr>
                        <a:t>9,3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Calibri" panose="020F0502020204030204" pitchFamily="34" charset="0"/>
                        </a:rPr>
                        <a:t>18,0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Calibri" panose="020F0502020204030204" pitchFamily="34" charset="0"/>
                        </a:rPr>
                        <a:t>0,02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Calibri" panose="020F0502020204030204" pitchFamily="34" charset="0"/>
                        </a:rPr>
                        <a:t>560,2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Calibri" panose="020F0502020204030204" pitchFamily="34" charset="0"/>
                        </a:rPr>
                        <a:t>299,7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3 139,7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Calibri" panose="020F0502020204030204" pitchFamily="34" charset="0"/>
                        </a:rPr>
                        <a:t>Алматинская</a:t>
                      </a:r>
                    </a:p>
                  </a:txBody>
                  <a:tcPr marL="36000" marR="2465" marT="246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Calibri" panose="020F0502020204030204" pitchFamily="34" charset="0"/>
                        </a:rPr>
                        <a:t>1143,2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Calibri" panose="020F0502020204030204" pitchFamily="34" charset="0"/>
                        </a:rPr>
                        <a:t>5,0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Calibri" panose="020F0502020204030204" pitchFamily="34" charset="0"/>
                        </a:rPr>
                        <a:t>27,4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Calibri" panose="020F0502020204030204" pitchFamily="34" charset="0"/>
                        </a:rPr>
                        <a:t>14,8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Calibri" panose="020F0502020204030204" pitchFamily="34" charset="0"/>
                        </a:rPr>
                        <a:t>0,9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Calibri" panose="020F0502020204030204" pitchFamily="34" charset="0"/>
                        </a:rPr>
                        <a:t>1095,2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Calibri" panose="020F0502020204030204" pitchFamily="34" charset="0"/>
                        </a:rPr>
                        <a:t>801,3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7 483,1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Calibri" panose="020F0502020204030204" pitchFamily="34" charset="0"/>
                        </a:rPr>
                        <a:t>Атырауская</a:t>
                      </a:r>
                    </a:p>
                  </a:txBody>
                  <a:tcPr marL="36000" marR="2465" marT="246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Calibri" panose="020F0502020204030204" pitchFamily="34" charset="0"/>
                        </a:rPr>
                        <a:t>380,7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Calibri" panose="020F0502020204030204" pitchFamily="34" charset="0"/>
                        </a:rPr>
                        <a:t>0,3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Calibri" panose="020F0502020204030204" pitchFamily="34" charset="0"/>
                        </a:rPr>
                        <a:t>1,4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Calibri" panose="020F0502020204030204" pitchFamily="34" charset="0"/>
                        </a:rPr>
                        <a:t>13,7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Calibri" panose="020F0502020204030204" pitchFamily="34" charset="0"/>
                        </a:rPr>
                        <a:t>365,3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Calibri" panose="020F0502020204030204" pitchFamily="34" charset="0"/>
                        </a:rPr>
                        <a:t>220,1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6 436,7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Calibri" panose="020F0502020204030204" pitchFamily="34" charset="0"/>
                        </a:rPr>
                        <a:t>ВКО</a:t>
                      </a:r>
                    </a:p>
                  </a:txBody>
                  <a:tcPr marL="36000" marR="2465" marT="246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Calibri" panose="020F0502020204030204" pitchFamily="34" charset="0"/>
                        </a:rPr>
                        <a:t>1081,2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Calibri" panose="020F0502020204030204" pitchFamily="34" charset="0"/>
                        </a:rPr>
                        <a:t>4,1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Calibri" panose="020F0502020204030204" pitchFamily="34" charset="0"/>
                        </a:rPr>
                        <a:t>2,3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Calibri" panose="020F0502020204030204" pitchFamily="34" charset="0"/>
                        </a:rPr>
                        <a:t>21,9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Calibri" panose="020F0502020204030204" pitchFamily="34" charset="0"/>
                        </a:rPr>
                        <a:t>0,04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Calibri" panose="020F0502020204030204" pitchFamily="34" charset="0"/>
                        </a:rPr>
                        <a:t>1052,9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Calibri" panose="020F0502020204030204" pitchFamily="34" charset="0"/>
                        </a:rPr>
                        <a:t>721,3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5 371,0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Calibri" panose="020F0502020204030204" pitchFamily="34" charset="0"/>
                        </a:rPr>
                        <a:t>Жамбылская</a:t>
                      </a:r>
                    </a:p>
                  </a:txBody>
                  <a:tcPr marL="36000" marR="2465" marT="246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Calibri" panose="020F0502020204030204" pitchFamily="34" charset="0"/>
                        </a:rPr>
                        <a:t>957,9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Calibri" panose="020F0502020204030204" pitchFamily="34" charset="0"/>
                        </a:rPr>
                        <a:t>0,3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Calibri" panose="020F0502020204030204" pitchFamily="34" charset="0"/>
                        </a:rPr>
                        <a:t>1,4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Calibri" panose="020F0502020204030204" pitchFamily="34" charset="0"/>
                        </a:rPr>
                        <a:t>7,9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Calibri" panose="020F0502020204030204" pitchFamily="34" charset="0"/>
                        </a:rPr>
                        <a:t>0,05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Calibri" panose="020F0502020204030204" pitchFamily="34" charset="0"/>
                        </a:rPr>
                        <a:t>948,3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Calibri" panose="020F0502020204030204" pitchFamily="34" charset="0"/>
                        </a:rPr>
                        <a:t>515,1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4 177,7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Calibri" panose="020F0502020204030204" pitchFamily="34" charset="0"/>
                        </a:rPr>
                        <a:t>ЗКО</a:t>
                      </a:r>
                    </a:p>
                  </a:txBody>
                  <a:tcPr marL="36000" marR="2465" marT="246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Calibri" panose="020F0502020204030204" pitchFamily="34" charset="0"/>
                        </a:rPr>
                        <a:t>521,7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Calibri" panose="020F0502020204030204" pitchFamily="34" charset="0"/>
                        </a:rPr>
                        <a:t>4,0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Calibri" panose="020F0502020204030204" pitchFamily="34" charset="0"/>
                        </a:rPr>
                        <a:t>1,7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Calibri" panose="020F0502020204030204" pitchFamily="34" charset="0"/>
                        </a:rPr>
                        <a:t>16,1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Calibri" panose="020F0502020204030204" pitchFamily="34" charset="0"/>
                        </a:rPr>
                        <a:t>0,2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Calibri" panose="020F0502020204030204" pitchFamily="34" charset="0"/>
                        </a:rPr>
                        <a:t>500,0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Calibri" panose="020F0502020204030204" pitchFamily="34" charset="0"/>
                        </a:rPr>
                        <a:t>138,5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3 303,9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Calibri" panose="020F0502020204030204" pitchFamily="34" charset="0"/>
                        </a:rPr>
                        <a:t>Карагандинская</a:t>
                      </a:r>
                    </a:p>
                  </a:txBody>
                  <a:tcPr marL="36000" marR="2465" marT="246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Calibri" panose="020F0502020204030204" pitchFamily="34" charset="0"/>
                        </a:rPr>
                        <a:t>356,8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Calibri" panose="020F0502020204030204" pitchFamily="34" charset="0"/>
                        </a:rPr>
                        <a:t>23,7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Calibri" panose="020F0502020204030204" pitchFamily="34" charset="0"/>
                        </a:rPr>
                        <a:t>2,0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Calibri" panose="020F0502020204030204" pitchFamily="34" charset="0"/>
                        </a:rPr>
                        <a:t>4,0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Calibri" panose="020F0502020204030204" pitchFamily="34" charset="0"/>
                        </a:rPr>
                        <a:t>0,3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Calibri" panose="020F0502020204030204" pitchFamily="34" charset="0"/>
                        </a:rPr>
                        <a:t>326,7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Calibri" panose="020F0502020204030204" pitchFamily="34" charset="0"/>
                        </a:rPr>
                        <a:t>177,0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4 354,0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Calibri" panose="020F0502020204030204" pitchFamily="34" charset="0"/>
                        </a:rPr>
                        <a:t>Костанайская</a:t>
                      </a:r>
                    </a:p>
                  </a:txBody>
                  <a:tcPr marL="36000" marR="2465" marT="246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Calibri" panose="020F0502020204030204" pitchFamily="34" charset="0"/>
                        </a:rPr>
                        <a:t>245,0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Calibri" panose="020F0502020204030204" pitchFamily="34" charset="0"/>
                        </a:rPr>
                        <a:t>4,8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Calibri" panose="020F0502020204030204" pitchFamily="34" charset="0"/>
                        </a:rPr>
                        <a:t>3,2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Calibri" panose="020F0502020204030204" pitchFamily="34" charset="0"/>
                        </a:rPr>
                        <a:t>9,1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Calibri" panose="020F0502020204030204" pitchFamily="34" charset="0"/>
                        </a:rPr>
                        <a:t>0,3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Calibri" panose="020F0502020204030204" pitchFamily="34" charset="0"/>
                        </a:rPr>
                        <a:t>227,6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Calibri" panose="020F0502020204030204" pitchFamily="34" charset="0"/>
                        </a:rPr>
                        <a:t>175,5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3 589,5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Calibri" panose="020F0502020204030204" pitchFamily="34" charset="0"/>
                        </a:rPr>
                        <a:t>Кызылординск.</a:t>
                      </a:r>
                    </a:p>
                  </a:txBody>
                  <a:tcPr marL="36000" marR="2465" marT="246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Calibri" panose="020F0502020204030204" pitchFamily="34" charset="0"/>
                        </a:rPr>
                        <a:t>344,8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Calibri" panose="020F0502020204030204" pitchFamily="34" charset="0"/>
                        </a:rPr>
                        <a:t>1,9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Calibri" panose="020F0502020204030204" pitchFamily="34" charset="0"/>
                        </a:rPr>
                        <a:t>0,4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Calibri" panose="020F0502020204030204" pitchFamily="34" charset="0"/>
                        </a:rPr>
                        <a:t>5,4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Calibri" panose="020F0502020204030204" pitchFamily="34" charset="0"/>
                        </a:rPr>
                        <a:t>1,1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Calibri" panose="020F0502020204030204" pitchFamily="34" charset="0"/>
                        </a:rPr>
                        <a:t>336,0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Calibri" panose="020F0502020204030204" pitchFamily="34" charset="0"/>
                        </a:rPr>
                        <a:t>165,2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15 143,7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Calibri" panose="020F0502020204030204" pitchFamily="34" charset="0"/>
                        </a:rPr>
                        <a:t>Мангистауская</a:t>
                      </a:r>
                    </a:p>
                  </a:txBody>
                  <a:tcPr marL="36000" marR="2465" marT="246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Calibri" panose="020F0502020204030204" pitchFamily="34" charset="0"/>
                        </a:rPr>
                        <a:t>24,6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Calibri" panose="020F0502020204030204" pitchFamily="34" charset="0"/>
                        </a:rPr>
                        <a:t>0,01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Calibri" panose="020F0502020204030204" pitchFamily="34" charset="0"/>
                        </a:rPr>
                        <a:t>10,7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Calibri" panose="020F0502020204030204" pitchFamily="34" charset="0"/>
                        </a:rPr>
                        <a:t>13,9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Calibri" panose="020F0502020204030204" pitchFamily="34" charset="0"/>
                        </a:rPr>
                        <a:t>26,5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7 736,4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Calibri" panose="020F0502020204030204" pitchFamily="34" charset="0"/>
                        </a:rPr>
                        <a:t>Павлодарская</a:t>
                      </a:r>
                    </a:p>
                  </a:txBody>
                  <a:tcPr marL="36000" marR="2465" marT="246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Calibri" panose="020F0502020204030204" pitchFamily="34" charset="0"/>
                        </a:rPr>
                        <a:t>392,7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Calibri" panose="020F0502020204030204" pitchFamily="34" charset="0"/>
                        </a:rPr>
                        <a:t>1,2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Calibri" panose="020F0502020204030204" pitchFamily="34" charset="0"/>
                        </a:rPr>
                        <a:t>0,03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Calibri" panose="020F0502020204030204" pitchFamily="34" charset="0"/>
                        </a:rPr>
                        <a:t>6,8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Calibri" panose="020F0502020204030204" pitchFamily="34" charset="0"/>
                        </a:rPr>
                        <a:t>0,006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Calibri" panose="020F0502020204030204" pitchFamily="34" charset="0"/>
                        </a:rPr>
                        <a:t>384,6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Calibri" panose="020F0502020204030204" pitchFamily="34" charset="0"/>
                        </a:rPr>
                        <a:t>254,8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6 227,8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Calibri" panose="020F0502020204030204" pitchFamily="34" charset="0"/>
                        </a:rPr>
                        <a:t>СКО</a:t>
                      </a:r>
                    </a:p>
                  </a:txBody>
                  <a:tcPr marL="36000" marR="2465" marT="246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Calibri" panose="020F0502020204030204" pitchFamily="34" charset="0"/>
                        </a:rPr>
                        <a:t>109,9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Calibri" panose="020F0502020204030204" pitchFamily="34" charset="0"/>
                        </a:rPr>
                        <a:t>0,4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Calibri" panose="020F0502020204030204" pitchFamily="34" charset="0"/>
                        </a:rPr>
                        <a:t>4,0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Calibri" panose="020F0502020204030204" pitchFamily="34" charset="0"/>
                        </a:rPr>
                        <a:t>0,4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Calibri" panose="020F0502020204030204" pitchFamily="34" charset="0"/>
                        </a:rPr>
                        <a:t>0,2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Calibri" panose="020F0502020204030204" pitchFamily="34" charset="0"/>
                        </a:rPr>
                        <a:t>104,8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Calibri" panose="020F0502020204030204" pitchFamily="34" charset="0"/>
                        </a:rPr>
                        <a:t>65,4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3 498,2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Calibri" panose="020F0502020204030204" pitchFamily="34" charset="0"/>
                        </a:rPr>
                        <a:t>ЮКО</a:t>
                      </a:r>
                    </a:p>
                  </a:txBody>
                  <a:tcPr marL="36000" marR="2465" marT="246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Calibri" panose="020F0502020204030204" pitchFamily="34" charset="0"/>
                        </a:rPr>
                        <a:t>851,7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Calibri" panose="020F0502020204030204" pitchFamily="34" charset="0"/>
                        </a:rPr>
                        <a:t>16,9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Calibri" panose="020F0502020204030204" pitchFamily="34" charset="0"/>
                        </a:rPr>
                        <a:t>5,4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Calibri" panose="020F0502020204030204" pitchFamily="34" charset="0"/>
                        </a:rPr>
                        <a:t>8,7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Calibri" panose="020F0502020204030204" pitchFamily="34" charset="0"/>
                        </a:rPr>
                        <a:t>2,4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Calibri" panose="020F0502020204030204" pitchFamily="34" charset="0"/>
                        </a:rPr>
                        <a:t>818,4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Calibri" panose="020F0502020204030204" pitchFamily="34" charset="0"/>
                        </a:rPr>
                        <a:t>488,1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20 347,1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443" name="TextBox 7"/>
          <p:cNvSpPr txBox="1">
            <a:spLocks noChangeArrowheads="1"/>
          </p:cNvSpPr>
          <p:nvPr/>
        </p:nvSpPr>
        <p:spPr bwMode="auto">
          <a:xfrm>
            <a:off x="8675688" y="6381750"/>
            <a:ext cx="468312" cy="476250"/>
          </a:xfrm>
          <a:prstGeom prst="rect">
            <a:avLst/>
          </a:prstGeom>
          <a:solidFill>
            <a:srgbClr val="00206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 anchorCtr="1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ru-RU" altLang="ru-RU">
                <a:solidFill>
                  <a:schemeClr val="bg1"/>
                </a:solidFill>
              </a:rPr>
              <a:t>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Стрелка вправо 12"/>
          <p:cNvSpPr/>
          <p:nvPr/>
        </p:nvSpPr>
        <p:spPr>
          <a:xfrm>
            <a:off x="1979613" y="4965700"/>
            <a:ext cx="619125" cy="484188"/>
          </a:xfrm>
          <a:prstGeom prst="rightArrow">
            <a:avLst/>
          </a:prstGeom>
          <a:solidFill>
            <a:schemeClr val="accent5">
              <a:lumMod val="75000"/>
            </a:schemeClr>
          </a:solidFill>
          <a:ln w="3810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90000"/>
              </a:lnSpc>
              <a:spcBef>
                <a:spcPct val="20000"/>
              </a:spcBef>
              <a:defRPr/>
            </a:pPr>
            <a:endParaRPr lang="ru-RU" sz="16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Стрелка вправо 2"/>
          <p:cNvSpPr/>
          <p:nvPr/>
        </p:nvSpPr>
        <p:spPr>
          <a:xfrm>
            <a:off x="1984375" y="2965450"/>
            <a:ext cx="619125" cy="484188"/>
          </a:xfrm>
          <a:prstGeom prst="rightArrow">
            <a:avLst/>
          </a:prstGeom>
          <a:solidFill>
            <a:schemeClr val="accent5">
              <a:lumMod val="75000"/>
            </a:schemeClr>
          </a:solidFill>
          <a:ln w="3810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90000"/>
              </a:lnSpc>
              <a:spcBef>
                <a:spcPct val="20000"/>
              </a:spcBef>
              <a:defRPr/>
            </a:pPr>
            <a:endParaRPr lang="ru-RU" sz="16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292" name="Прямоугольник 6"/>
          <p:cNvSpPr>
            <a:spLocks noChangeArrowheads="1"/>
          </p:cNvSpPr>
          <p:nvPr/>
        </p:nvSpPr>
        <p:spPr bwMode="auto">
          <a:xfrm>
            <a:off x="0" y="-11113"/>
            <a:ext cx="9144000" cy="796926"/>
          </a:xfrm>
          <a:prstGeom prst="rect">
            <a:avLst/>
          </a:prstGeom>
          <a:solidFill>
            <a:srgbClr val="00206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 anchorCtr="1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ru-RU" altLang="ru-RU" sz="2000">
              <a:solidFill>
                <a:srgbClr val="3333FF"/>
              </a:solidFill>
            </a:endParaRPr>
          </a:p>
          <a:p>
            <a:pPr algn="ctr" eaLnBrk="1" hangingPunct="1"/>
            <a:r>
              <a:rPr lang="ru-RU" altLang="ru-RU" sz="2000">
                <a:solidFill>
                  <a:schemeClr val="bg1"/>
                </a:solidFill>
              </a:rPr>
              <a:t>ПРОЕКТ ЗАКОНА ПО ВНЕДРЕНИЮ САМОСТОЯТЕЛЬНОГО БЮДЖЕТА И КОММУНАЛЬНОЙ СОБСТВЕННОСТИ МСУ </a:t>
            </a:r>
          </a:p>
          <a:p>
            <a:pPr algn="ctr" eaLnBrk="1" hangingPunct="1"/>
            <a:r>
              <a:rPr lang="ru-RU" altLang="ru-RU" sz="2000">
                <a:solidFill>
                  <a:srgbClr val="3333FF"/>
                </a:solidFill>
              </a:rPr>
              <a:t> </a:t>
            </a:r>
          </a:p>
        </p:txBody>
      </p:sp>
      <p:sp>
        <p:nvSpPr>
          <p:cNvPr id="12293" name="TextBox 9"/>
          <p:cNvSpPr txBox="1">
            <a:spLocks noChangeArrowheads="1"/>
          </p:cNvSpPr>
          <p:nvPr/>
        </p:nvSpPr>
        <p:spPr bwMode="auto">
          <a:xfrm>
            <a:off x="1571625" y="5319713"/>
            <a:ext cx="184150" cy="163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ru-RU" altLang="ru-RU" sz="2000"/>
          </a:p>
          <a:p>
            <a:endParaRPr lang="ru-RU" altLang="ru-RU" sz="2000"/>
          </a:p>
          <a:p>
            <a:endParaRPr lang="ru-RU" altLang="ru-RU" sz="2000"/>
          </a:p>
          <a:p>
            <a:endParaRPr lang="ru-RU" altLang="ru-RU" sz="2000"/>
          </a:p>
          <a:p>
            <a:endParaRPr lang="ru-RU" altLang="ru-RU" sz="2000"/>
          </a:p>
        </p:txBody>
      </p:sp>
      <p:sp>
        <p:nvSpPr>
          <p:cNvPr id="11" name="Выноска со стрелкой вниз 10"/>
          <p:cNvSpPr/>
          <p:nvPr/>
        </p:nvSpPr>
        <p:spPr>
          <a:xfrm>
            <a:off x="857250" y="1071563"/>
            <a:ext cx="7858125" cy="1285875"/>
          </a:xfrm>
          <a:prstGeom prst="downArrowCallout">
            <a:avLst/>
          </a:prstGeom>
          <a:solidFill>
            <a:schemeClr val="accent5">
              <a:lumMod val="75000"/>
            </a:schemeClr>
          </a:solidFill>
          <a:ln w="3810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90000"/>
              </a:lnSpc>
              <a:spcBef>
                <a:spcPct val="20000"/>
              </a:spcBef>
              <a:defRPr/>
            </a:pPr>
            <a:r>
              <a:rPr lang="ru-RU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Рекомендации Национальной комиссии по 98 шагу «Внедрение самостоятельного бюджета МСУ на уровне города районного значения, сельского округа, поселка, села»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2603500" y="2357438"/>
            <a:ext cx="6121400" cy="179228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Внедрение самостоятельного бюджета МСУ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Внедрение коммунальной собственности МСУ 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Расширение полномочий органов МСУ по управлению бюджетным процессом и коммунальной собственностью 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МСУ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39750" y="2862263"/>
            <a:ext cx="1522413" cy="692150"/>
          </a:xfrm>
          <a:prstGeom prst="rect">
            <a:avLst/>
          </a:prstGeom>
          <a:solidFill>
            <a:schemeClr val="accent5">
              <a:lumMod val="75000"/>
            </a:schemeClr>
          </a:solidFill>
          <a:ln w="3810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90000"/>
              </a:lnSpc>
              <a:spcBef>
                <a:spcPct val="20000"/>
              </a:spcBef>
              <a:defRPr/>
            </a:pPr>
            <a:r>
              <a:rPr lang="ru-RU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ЗАДАЧИ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2603500" y="4357688"/>
            <a:ext cx="6111875" cy="231933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Бюджетный кодекс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Гражданский 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кодекс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Налоговый кодекс</a:t>
            </a:r>
            <a:endParaRPr lang="ru-RU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Закон «О государственном имуществе»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Закон «О местном государственном управлении  и самоуправлении в 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Республике Казахстан» 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Закон «О рекламе»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39750" y="4862513"/>
            <a:ext cx="1479550" cy="692150"/>
          </a:xfrm>
          <a:prstGeom prst="rect">
            <a:avLst/>
          </a:prstGeom>
          <a:solidFill>
            <a:schemeClr val="accent5">
              <a:lumMod val="75000"/>
            </a:schemeClr>
          </a:solidFill>
          <a:ln w="3810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ПОПРАВКИ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299" name="TextBox 15"/>
          <p:cNvSpPr txBox="1">
            <a:spLocks noChangeArrowheads="1"/>
          </p:cNvSpPr>
          <p:nvPr/>
        </p:nvSpPr>
        <p:spPr bwMode="auto">
          <a:xfrm>
            <a:off x="8675688" y="6381750"/>
            <a:ext cx="468312" cy="476250"/>
          </a:xfrm>
          <a:prstGeom prst="rect">
            <a:avLst/>
          </a:prstGeom>
          <a:solidFill>
            <a:srgbClr val="00206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 anchorCtr="1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ru-RU" altLang="ru-RU">
                <a:solidFill>
                  <a:schemeClr val="bg1"/>
                </a:solidFill>
              </a:rPr>
              <a:t>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оугольник 15"/>
          <p:cNvSpPr/>
          <p:nvPr/>
        </p:nvSpPr>
        <p:spPr>
          <a:xfrm>
            <a:off x="3673475" y="1143000"/>
            <a:ext cx="4826000" cy="79216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Республиканский </a:t>
            </a:r>
            <a:r>
              <a:rPr lang="ru-RU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бюджет -</a:t>
            </a:r>
            <a:r>
              <a:rPr lang="ru-RU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 </a:t>
            </a:r>
            <a:endParaRPr lang="kk-KZ" sz="2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3673475" y="2141538"/>
            <a:ext cx="4826000" cy="93662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Областной бюджет - </a:t>
            </a:r>
            <a:r>
              <a:rPr lang="ru-RU" sz="1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14</a:t>
            </a:r>
          </a:p>
          <a:p>
            <a:pPr>
              <a:defRPr/>
            </a:pPr>
            <a:r>
              <a:rPr lang="ru-RU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Бюджет города республиканского значения - </a:t>
            </a:r>
            <a:r>
              <a:rPr lang="ru-RU" sz="1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 </a:t>
            </a:r>
          </a:p>
          <a:p>
            <a:pPr>
              <a:defRPr/>
            </a:pPr>
            <a:r>
              <a:rPr lang="ru-RU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Бюджет </a:t>
            </a:r>
            <a:r>
              <a:rPr lang="ru-RU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столицы - </a:t>
            </a:r>
            <a:r>
              <a:rPr lang="ru-RU" sz="1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3681413" y="3325813"/>
            <a:ext cx="4851400" cy="7524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Бюджет </a:t>
            </a:r>
            <a:r>
              <a:rPr lang="ru-RU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района – </a:t>
            </a:r>
            <a:r>
              <a:rPr lang="ru-RU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160</a:t>
            </a:r>
          </a:p>
          <a:p>
            <a:pPr>
              <a:defRPr/>
            </a:pPr>
            <a:r>
              <a:rPr lang="ru-RU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Бюджет городов областного значения - </a:t>
            </a:r>
            <a:r>
              <a:rPr lang="ru-RU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37 </a:t>
            </a:r>
            <a:endParaRPr lang="ru-RU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539750" y="4140200"/>
            <a:ext cx="8135938" cy="11525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/>
            <a:r>
              <a:rPr lang="ru-RU" altLang="ru-RU" b="1"/>
              <a:t>Города районного значения, села, поселки, сельские округа </a:t>
            </a:r>
            <a:r>
              <a:rPr lang="ru-RU" altLang="ru-RU" b="1">
                <a:solidFill>
                  <a:srgbClr val="C00000"/>
                </a:solidFill>
              </a:rPr>
              <a:t>не имеют самостоятельного бюджета</a:t>
            </a:r>
            <a:r>
              <a:rPr lang="ru-RU" altLang="ru-RU"/>
              <a:t> и финансируются из бюджета района (города областного значения) – </a:t>
            </a:r>
            <a:r>
              <a:rPr lang="ru-RU" altLang="ru-RU" b="1"/>
              <a:t>2 445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827088" y="1143000"/>
            <a:ext cx="2232025" cy="79216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en-US" sz="2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 </a:t>
            </a:r>
            <a:r>
              <a:rPr lang="ru-RU" sz="2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уровень</a:t>
            </a:r>
            <a:endParaRPr lang="ru-RU" sz="20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827088" y="2141538"/>
            <a:ext cx="2230437" cy="93662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II</a:t>
            </a:r>
            <a:r>
              <a:rPr lang="ru-RU" sz="2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у</a:t>
            </a:r>
            <a:r>
              <a:rPr lang="ru-RU" sz="2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ровень</a:t>
            </a:r>
            <a:endParaRPr lang="ru-RU" sz="20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827088" y="3325813"/>
            <a:ext cx="2232025" cy="7524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III</a:t>
            </a:r>
            <a:r>
              <a:rPr lang="ru-RU" sz="2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у</a:t>
            </a:r>
            <a:r>
              <a:rPr lang="ru-RU" sz="2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ровень</a:t>
            </a:r>
            <a:endParaRPr lang="ru-RU" sz="20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Стрелка вправо 26"/>
          <p:cNvSpPr/>
          <p:nvPr/>
        </p:nvSpPr>
        <p:spPr>
          <a:xfrm>
            <a:off x="3132138" y="1308100"/>
            <a:ext cx="474662" cy="484188"/>
          </a:xfrm>
          <a:prstGeom prst="rightArrow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8" name="Стрелка вправо 27"/>
          <p:cNvSpPr/>
          <p:nvPr/>
        </p:nvSpPr>
        <p:spPr>
          <a:xfrm>
            <a:off x="3132138" y="2379663"/>
            <a:ext cx="474662" cy="484187"/>
          </a:xfrm>
          <a:prstGeom prst="rightArrow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9" name="Стрелка вправо 28"/>
          <p:cNvSpPr/>
          <p:nvPr/>
        </p:nvSpPr>
        <p:spPr>
          <a:xfrm>
            <a:off x="3132138" y="3451225"/>
            <a:ext cx="474662" cy="484188"/>
          </a:xfrm>
          <a:prstGeom prst="rightArrow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3324" name="Прямоугольник 20"/>
          <p:cNvSpPr>
            <a:spLocks noChangeArrowheads="1"/>
          </p:cNvSpPr>
          <p:nvPr/>
        </p:nvSpPr>
        <p:spPr bwMode="auto">
          <a:xfrm>
            <a:off x="0" y="0"/>
            <a:ext cx="9144000" cy="765175"/>
          </a:xfrm>
          <a:prstGeom prst="rect">
            <a:avLst/>
          </a:prstGeom>
          <a:solidFill>
            <a:srgbClr val="00206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 anchorCtr="1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20000"/>
              </a:spcBef>
            </a:pPr>
            <a:r>
              <a:rPr lang="ru-RU" altLang="ru-RU" sz="2000">
                <a:solidFill>
                  <a:schemeClr val="bg1"/>
                </a:solidFill>
              </a:rPr>
              <a:t>БЮДЖЕТНАЯ СИСТЕМА РЕСПУБЛИКИ КАЗАХСТАН</a:t>
            </a:r>
          </a:p>
        </p:txBody>
      </p:sp>
      <p:sp>
        <p:nvSpPr>
          <p:cNvPr id="13325" name="TextBox 12"/>
          <p:cNvSpPr txBox="1">
            <a:spLocks noChangeArrowheads="1"/>
          </p:cNvSpPr>
          <p:nvPr/>
        </p:nvSpPr>
        <p:spPr bwMode="auto">
          <a:xfrm>
            <a:off x="8675688" y="6381750"/>
            <a:ext cx="468312" cy="476250"/>
          </a:xfrm>
          <a:prstGeom prst="rect">
            <a:avLst/>
          </a:prstGeom>
          <a:solidFill>
            <a:srgbClr val="00206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 anchorCtr="1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ru-RU" altLang="ru-RU">
                <a:solidFill>
                  <a:schemeClr val="bg1"/>
                </a:solidFill>
              </a:rPr>
              <a:t>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Выгнутая влево стрелка 20"/>
          <p:cNvSpPr/>
          <p:nvPr/>
        </p:nvSpPr>
        <p:spPr>
          <a:xfrm rot="10800000">
            <a:off x="7834313" y="922338"/>
            <a:ext cx="828675" cy="3240087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19" name="Выгнутая влево стрелка 18"/>
          <p:cNvSpPr/>
          <p:nvPr/>
        </p:nvSpPr>
        <p:spPr>
          <a:xfrm>
            <a:off x="4881563" y="1138238"/>
            <a:ext cx="612775" cy="1697037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4429125" y="1219200"/>
            <a:ext cx="2714625" cy="3357563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endParaRPr lang="kk-KZ" b="1" dirty="0">
              <a:latin typeface="+mj-lt"/>
              <a:ea typeface="+mj-ea"/>
              <a:cs typeface="+mj-cs"/>
            </a:endParaRPr>
          </a:p>
          <a:p>
            <a:pPr algn="ctr" eaLnBrk="1" fontAlgn="auto" hangingPunct="1">
              <a:spcAft>
                <a:spcPts val="0"/>
              </a:spcAft>
              <a:defRPr/>
            </a:pPr>
            <a:endParaRPr lang="ru-RU" b="1" dirty="0">
              <a:latin typeface="+mj-lt"/>
              <a:ea typeface="+mj-ea"/>
              <a:cs typeface="+mj-cs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986213" y="857250"/>
            <a:ext cx="3884612" cy="576263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dirty="0">
                <a:latin typeface="Arial" pitchFamily="34" charset="0"/>
                <a:cs typeface="Arial" pitchFamily="34" charset="0"/>
              </a:rPr>
              <a:t>Совет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гмины </a:t>
            </a:r>
            <a:br>
              <a:rPr lang="ru-RU" sz="1600" dirty="0">
                <a:latin typeface="Arial" pitchFamily="34" charset="0"/>
                <a:cs typeface="Arial" pitchFamily="34" charset="0"/>
              </a:rPr>
            </a:br>
            <a:r>
              <a:rPr lang="ru-RU" sz="1200" dirty="0">
                <a:latin typeface="Arial" pitchFamily="34" charset="0"/>
                <a:cs typeface="Arial" pitchFamily="34" charset="0"/>
              </a:rPr>
              <a:t>(утверждение  </a:t>
            </a:r>
            <a:r>
              <a:rPr lang="ru-RU" sz="1200" dirty="0">
                <a:latin typeface="Arial" pitchFamily="34" charset="0"/>
                <a:cs typeface="Arial" pitchFamily="34" charset="0"/>
              </a:rPr>
              <a:t>бюджета  </a:t>
            </a:r>
            <a:r>
              <a:rPr lang="ru-RU" sz="1200" dirty="0">
                <a:latin typeface="Arial" pitchFamily="34" charset="0"/>
                <a:cs typeface="Arial" pitchFamily="34" charset="0"/>
              </a:rPr>
              <a:t>и </a:t>
            </a:r>
            <a:r>
              <a:rPr lang="ru-RU" sz="1200" dirty="0">
                <a:latin typeface="Arial" pitchFamily="34" charset="0"/>
                <a:cs typeface="Arial" pitchFamily="34" charset="0"/>
              </a:rPr>
              <a:t>принятие отчета об исполнении </a:t>
            </a:r>
            <a:r>
              <a:rPr lang="ru-RU" sz="1200" dirty="0">
                <a:latin typeface="Arial" pitchFamily="34" charset="0"/>
                <a:cs typeface="Arial" pitchFamily="34" charset="0"/>
              </a:rPr>
              <a:t>)</a:t>
            </a:r>
            <a:endParaRPr lang="ru-RU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881563" y="3719513"/>
            <a:ext cx="2989262" cy="64770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err="1"/>
              <a:t>Вуйт</a:t>
            </a:r>
            <a:r>
              <a:rPr lang="ru-RU" dirty="0"/>
              <a:t> </a:t>
            </a:r>
          </a:p>
          <a:p>
            <a:pPr algn="ctr">
              <a:defRPr/>
            </a:pPr>
            <a:r>
              <a:rPr lang="ru-RU" sz="1400" dirty="0"/>
              <a:t>исполнение бюджета 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986213" y="4648200"/>
            <a:ext cx="1939925" cy="4857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dirty="0" err="1">
                <a:latin typeface="Arial" pitchFamily="34" charset="0"/>
                <a:cs typeface="Arial" pitchFamily="34" charset="0"/>
              </a:rPr>
              <a:t>Гминное</a:t>
            </a:r>
            <a:r>
              <a:rPr lang="ru-RU" dirty="0">
                <a:latin typeface="Arial" pitchFamily="34" charset="0"/>
                <a:cs typeface="Arial" pitchFamily="34" charset="0"/>
              </a:rPr>
              <a:t> управление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6862763" y="4648200"/>
            <a:ext cx="2087562" cy="5048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dirty="0" err="1">
                <a:latin typeface="Arial" pitchFamily="34" charset="0"/>
                <a:cs typeface="Arial" pitchFamily="34" charset="0"/>
              </a:rPr>
              <a:t>Гминные</a:t>
            </a:r>
            <a:r>
              <a:rPr lang="ru-RU" dirty="0">
                <a:latin typeface="Arial" pitchFamily="34" charset="0"/>
                <a:cs typeface="Arial" pitchFamily="34" charset="0"/>
              </a:rPr>
              <a:t> организации</a:t>
            </a:r>
          </a:p>
        </p:txBody>
      </p:sp>
      <p:graphicFrame>
        <p:nvGraphicFramePr>
          <p:cNvPr id="18" name="Схема 17"/>
          <p:cNvGraphicFramePr/>
          <p:nvPr/>
        </p:nvGraphicFramePr>
        <p:xfrm>
          <a:off x="2986484" y="1247656"/>
          <a:ext cx="6586176" cy="24716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0" name="Стрелка вниз 19"/>
          <p:cNvSpPr/>
          <p:nvPr/>
        </p:nvSpPr>
        <p:spPr>
          <a:xfrm flipH="1">
            <a:off x="6357938" y="3433763"/>
            <a:ext cx="46037" cy="21431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15371" name="Рисунок 22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1900" y="4362450"/>
            <a:ext cx="93663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72" name="Рисунок 22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7000" y="4362450"/>
            <a:ext cx="93663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73" name="Прямоугольник 26"/>
          <p:cNvSpPr>
            <a:spLocks noChangeArrowheads="1"/>
          </p:cNvSpPr>
          <p:nvPr/>
        </p:nvSpPr>
        <p:spPr bwMode="auto">
          <a:xfrm>
            <a:off x="0" y="0"/>
            <a:ext cx="9144000" cy="765175"/>
          </a:xfrm>
          <a:prstGeom prst="rect">
            <a:avLst/>
          </a:prstGeom>
          <a:solidFill>
            <a:srgbClr val="00206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 anchorCtr="1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20000"/>
              </a:spcBef>
            </a:pPr>
            <a:r>
              <a:rPr lang="kk-KZ" altLang="ru-RU" sz="2000">
                <a:solidFill>
                  <a:schemeClr val="bg1"/>
                </a:solidFill>
              </a:rPr>
              <a:t>ОПЫТ СТРАН ОЭСР (Польша) </a:t>
            </a:r>
            <a:endParaRPr lang="ru-RU" altLang="ru-RU" sz="2000">
              <a:solidFill>
                <a:schemeClr val="bg1"/>
              </a:solidFill>
            </a:endParaRPr>
          </a:p>
        </p:txBody>
      </p:sp>
      <p:sp>
        <p:nvSpPr>
          <p:cNvPr id="15374" name="TextBox 15"/>
          <p:cNvSpPr txBox="1">
            <a:spLocks noChangeArrowheads="1"/>
          </p:cNvSpPr>
          <p:nvPr/>
        </p:nvSpPr>
        <p:spPr bwMode="auto">
          <a:xfrm>
            <a:off x="8675688" y="6381750"/>
            <a:ext cx="468312" cy="476250"/>
          </a:xfrm>
          <a:prstGeom prst="rect">
            <a:avLst/>
          </a:prstGeom>
          <a:solidFill>
            <a:srgbClr val="00206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 anchorCtr="1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ru-RU" altLang="ru-RU">
                <a:solidFill>
                  <a:schemeClr val="bg1"/>
                </a:solidFill>
              </a:rPr>
              <a:t>8</a:t>
            </a:r>
          </a:p>
        </p:txBody>
      </p:sp>
      <p:graphicFrame>
        <p:nvGraphicFramePr>
          <p:cNvPr id="17" name="Таблица 16"/>
          <p:cNvGraphicFramePr>
            <a:graphicFrameLocks noGrp="1"/>
          </p:cNvGraphicFramePr>
          <p:nvPr/>
        </p:nvGraphicFramePr>
        <p:xfrm>
          <a:off x="142875" y="5357813"/>
          <a:ext cx="6072188" cy="1468755"/>
        </p:xfrm>
        <a:graphic>
          <a:graphicData uri="http://schemas.openxmlformats.org/drawingml/2006/table">
            <a:tbl>
              <a:tblPr/>
              <a:tblGrid>
                <a:gridCol w="2060575"/>
                <a:gridCol w="1725613"/>
                <a:gridCol w="2286000"/>
              </a:tblGrid>
              <a:tr h="371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Польша:</a:t>
                      </a:r>
                      <a:endParaRPr kumimoji="0" lang="ru-RU" alt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Казахстан:</a:t>
                      </a:r>
                      <a:endParaRPr kumimoji="0" lang="ru-RU" alt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Адм</a:t>
                      </a:r>
                      <a:r>
                        <a:rPr kumimoji="0" lang="en-US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r>
                        <a:rPr kumimoji="0" lang="ru-RU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тер</a:t>
                      </a:r>
                      <a:r>
                        <a:rPr kumimoji="0" lang="en-US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ru-RU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деление</a:t>
                      </a:r>
                      <a:endParaRPr kumimoji="0" lang="ru-RU" alt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воеводство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повят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гмина</a:t>
                      </a:r>
                      <a:endParaRPr kumimoji="0" lang="ru-RU" alt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область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район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сельский  округ</a:t>
                      </a:r>
                      <a:endParaRPr kumimoji="0" lang="ru-RU" alt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Численность населения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гмина– 7 тыс. чел.</a:t>
                      </a:r>
                      <a:endParaRPr kumimoji="0" lang="ru-RU" alt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сельский округ – 2 тыс. чел.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  <p:sp>
        <p:nvSpPr>
          <p:cNvPr id="22" name="Прямоугольная выноска 21"/>
          <p:cNvSpPr/>
          <p:nvPr/>
        </p:nvSpPr>
        <p:spPr>
          <a:xfrm>
            <a:off x="285750" y="857250"/>
            <a:ext cx="3286125" cy="3357563"/>
          </a:xfrm>
          <a:prstGeom prst="wedgeRectCallout">
            <a:avLst>
              <a:gd name="adj1" fmla="val 89308"/>
              <a:gd name="adj2" fmla="val 19912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66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79375" indent="-7937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Aft>
                <a:spcPts val="275"/>
              </a:spcAft>
              <a:buClr>
                <a:srgbClr val="003366"/>
              </a:buClr>
              <a:buSzPct val="120000"/>
            </a:pPr>
            <a:r>
              <a:rPr lang="ru-RU" altLang="ru-RU" sz="1200" b="1" i="1">
                <a:solidFill>
                  <a:srgbClr val="000000"/>
                </a:solidFill>
              </a:rPr>
              <a:t>Налоговые поступления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altLang="ru-RU" sz="1200">
                <a:solidFill>
                  <a:srgbClr val="000000"/>
                </a:solidFill>
              </a:rPr>
              <a:t> налог на недвижимость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altLang="ru-RU" sz="1200">
                <a:solidFill>
                  <a:srgbClr val="000000"/>
                </a:solidFill>
              </a:rPr>
              <a:t> налог на с/х землю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altLang="ru-RU" sz="1200">
                <a:solidFill>
                  <a:srgbClr val="000000"/>
                </a:solidFill>
              </a:rPr>
              <a:t> налог на наследство и дарение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altLang="ru-RU" sz="1200">
                <a:solidFill>
                  <a:srgbClr val="000000"/>
                </a:solidFill>
              </a:rPr>
              <a:t> лесной налог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altLang="ru-RU" sz="1200">
                <a:solidFill>
                  <a:srgbClr val="000000"/>
                </a:solidFill>
              </a:rPr>
              <a:t> налог на транспортные средства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altLang="ru-RU" sz="1200">
                <a:solidFill>
                  <a:srgbClr val="000000"/>
                </a:solidFill>
              </a:rPr>
              <a:t> подоходный налог с физ. и юр. лиц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altLang="ru-RU" sz="1200">
                <a:solidFill>
                  <a:srgbClr val="000000"/>
                </a:solidFill>
              </a:rPr>
              <a:t> плата за размещение рекламы</a:t>
            </a:r>
          </a:p>
          <a:p>
            <a:pPr algn="just"/>
            <a:endParaRPr lang="ru-RU" altLang="ru-RU" sz="1200">
              <a:solidFill>
                <a:srgbClr val="000000"/>
              </a:solidFill>
            </a:endParaRPr>
          </a:p>
          <a:p>
            <a:pPr algn="just" eaLnBrk="1" hangingPunct="1">
              <a:spcAft>
                <a:spcPts val="300"/>
              </a:spcAft>
            </a:pPr>
            <a:r>
              <a:rPr lang="ru-RU" altLang="ru-RU" sz="1200" b="1" i="1">
                <a:solidFill>
                  <a:srgbClr val="000000"/>
                </a:solidFill>
              </a:rPr>
              <a:t>Другие поступления: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altLang="ru-RU" sz="1200">
                <a:solidFill>
                  <a:srgbClr val="000000"/>
                </a:solidFill>
              </a:rPr>
              <a:t> гербовый сбор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altLang="ru-RU" sz="1200">
                <a:solidFill>
                  <a:srgbClr val="000000"/>
                </a:solidFill>
              </a:rPr>
              <a:t> штрафы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altLang="ru-RU" sz="1200">
                <a:solidFill>
                  <a:srgbClr val="000000"/>
                </a:solidFill>
              </a:rPr>
              <a:t> доходы от аренды или продажи муниципальной собственности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altLang="ru-RU" sz="1200">
                <a:solidFill>
                  <a:srgbClr val="000000"/>
                </a:solidFill>
              </a:rPr>
              <a:t> плата за продажи на рынке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altLang="ru-RU" sz="1200" i="1">
                <a:solidFill>
                  <a:srgbClr val="000000"/>
                </a:solidFill>
              </a:rPr>
              <a:t> </a:t>
            </a:r>
            <a:r>
              <a:rPr lang="ru-RU" altLang="ru-RU" sz="1200">
                <a:solidFill>
                  <a:srgbClr val="000000"/>
                </a:solidFill>
              </a:rPr>
              <a:t>и другие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 txBox="1">
            <a:spLocks noChangeArrowheads="1"/>
          </p:cNvSpPr>
          <p:nvPr/>
        </p:nvSpPr>
        <p:spPr bwMode="auto">
          <a:xfrm>
            <a:off x="171450" y="836613"/>
            <a:ext cx="8839200" cy="598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342900" indent="-342900">
              <a:tabLst>
                <a:tab pos="-307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-307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tabLst>
                <a:tab pos="-307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tabLst>
                <a:tab pos="-307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tabLst>
                <a:tab pos="-307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-307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-307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-307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-307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lvl="1" algn="ctr" eaLnBrk="1" hangingPunct="1">
              <a:buClr>
                <a:srgbClr val="003366"/>
              </a:buClr>
              <a:buSzPct val="120000"/>
            </a:pPr>
            <a:endParaRPr lang="ru-RU" altLang="ru-RU" sz="1600" b="1">
              <a:solidFill>
                <a:srgbClr val="003366"/>
              </a:solidFill>
              <a:cs typeface="Tahoma" panose="020B0604030504040204" pitchFamily="34" charset="0"/>
            </a:endParaRPr>
          </a:p>
        </p:txBody>
      </p: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52388" y="2559050"/>
            <a:ext cx="2127250" cy="1727200"/>
          </a:xfrm>
          <a:prstGeom prst="roundRect">
            <a:avLst>
              <a:gd name="adj" fmla="val 7364"/>
            </a:avLst>
          </a:prstGeom>
          <a:noFill/>
          <a:ln w="19050">
            <a:solidFill>
              <a:schemeClr val="tx1">
                <a:lumMod val="50000"/>
                <a:lumOff val="50000"/>
              </a:schemeClr>
            </a:solidFill>
            <a:prstDash val="sysDash"/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r>
              <a:rPr lang="ru-RU" sz="1477" b="1" dirty="0">
                <a:solidFill>
                  <a:srgbClr val="003366"/>
                </a:solidFill>
              </a:rPr>
              <a:t>Районный</a:t>
            </a:r>
            <a:r>
              <a:rPr lang="ru-RU" sz="1477" b="1" dirty="0">
                <a:solidFill>
                  <a:srgbClr val="003366"/>
                </a:solidFill>
                <a:latin typeface="Arial Narrow" pitchFamily="34" charset="0"/>
                <a:cs typeface="Arial" charset="0"/>
              </a:rPr>
              <a:t> бюджет</a:t>
            </a:r>
            <a:endParaRPr lang="ru-RU" sz="1477" b="1" dirty="0">
              <a:solidFill>
                <a:srgbClr val="003366"/>
              </a:solidFill>
              <a:latin typeface="Arial Narrow" pitchFamily="34" charset="0"/>
              <a:cs typeface="Tahoma" pitchFamily="34" charset="0"/>
            </a:endParaRPr>
          </a:p>
        </p:txBody>
      </p:sp>
      <p:sp>
        <p:nvSpPr>
          <p:cNvPr id="41" name="Rectangle 5"/>
          <p:cNvSpPr>
            <a:spLocks noChangeArrowheads="1"/>
          </p:cNvSpPr>
          <p:nvPr/>
        </p:nvSpPr>
        <p:spPr bwMode="auto">
          <a:xfrm>
            <a:off x="2714625" y="1169988"/>
            <a:ext cx="2857500" cy="4973637"/>
          </a:xfrm>
          <a:prstGeom prst="roundRect">
            <a:avLst>
              <a:gd name="adj" fmla="val 4551"/>
            </a:avLst>
          </a:prstGeom>
          <a:noFill/>
          <a:ln w="19050">
            <a:solidFill>
              <a:schemeClr val="tx1">
                <a:lumMod val="50000"/>
                <a:lumOff val="50000"/>
              </a:schemeClr>
            </a:solidFill>
            <a:prstDash val="sysDash"/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r>
              <a:rPr lang="ru-RU" altLang="zh-CN" sz="1200" b="1" dirty="0">
                <a:solidFill>
                  <a:srgbClr val="006600"/>
                </a:solidFill>
              </a:rPr>
              <a:t>Бюджет города районного значения, поселка, села, сельского округа</a:t>
            </a:r>
            <a:endParaRPr lang="ru-RU" sz="1200" b="1" dirty="0">
              <a:solidFill>
                <a:srgbClr val="006600"/>
              </a:solidFill>
            </a:endParaRPr>
          </a:p>
        </p:txBody>
      </p:sp>
      <p:sp>
        <p:nvSpPr>
          <p:cNvPr id="49" name="Rectangle 5"/>
          <p:cNvSpPr>
            <a:spLocks noChangeArrowheads="1"/>
          </p:cNvSpPr>
          <p:nvPr/>
        </p:nvSpPr>
        <p:spPr bwMode="auto">
          <a:xfrm>
            <a:off x="119063" y="3090863"/>
            <a:ext cx="2001837" cy="465137"/>
          </a:xfrm>
          <a:prstGeom prst="roundRect">
            <a:avLst>
              <a:gd name="adj" fmla="val 7364"/>
            </a:avLst>
          </a:prstGeom>
          <a:solidFill>
            <a:schemeClr val="accent6">
              <a:lumMod val="60000"/>
              <a:lumOff val="40000"/>
            </a:schemeClr>
          </a:solidFill>
          <a:ln w="19050">
            <a:solidFill>
              <a:srgbClr val="003366"/>
            </a:solidFill>
            <a:miter lim="800000"/>
            <a:headEnd/>
            <a:tailEnd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1200">
                <a:solidFill>
                  <a:srgbClr val="000000"/>
                </a:solidFill>
                <a:cs typeface="Calibri" panose="020F0502020204030204" pitchFamily="34" charset="0"/>
              </a:rPr>
              <a:t>Субвенции </a:t>
            </a:r>
          </a:p>
          <a:p>
            <a:pPr algn="ctr" eaLnBrk="1" hangingPunct="1"/>
            <a:r>
              <a:rPr lang="ru-RU" altLang="ru-RU" sz="1200">
                <a:solidFill>
                  <a:srgbClr val="000000"/>
                </a:solidFill>
                <a:cs typeface="Calibri" panose="020F0502020204030204" pitchFamily="34" charset="0"/>
              </a:rPr>
              <a:t>сельским бюджетам</a:t>
            </a:r>
            <a:endParaRPr lang="ru-RU" altLang="ru-RU" sz="1000" i="1">
              <a:solidFill>
                <a:srgbClr val="000000"/>
              </a:solidFill>
            </a:endParaRPr>
          </a:p>
        </p:txBody>
      </p:sp>
      <p:sp>
        <p:nvSpPr>
          <p:cNvPr id="51" name="Rectangle 5"/>
          <p:cNvSpPr>
            <a:spLocks noChangeArrowheads="1"/>
          </p:cNvSpPr>
          <p:nvPr/>
        </p:nvSpPr>
        <p:spPr bwMode="auto">
          <a:xfrm>
            <a:off x="2819400" y="2025650"/>
            <a:ext cx="2689225" cy="465138"/>
          </a:xfrm>
          <a:prstGeom prst="roundRect">
            <a:avLst>
              <a:gd name="adj" fmla="val 7364"/>
            </a:avLst>
          </a:prstGeom>
          <a:solidFill>
            <a:schemeClr val="accent5">
              <a:lumMod val="40000"/>
              <a:lumOff val="60000"/>
            </a:schemeClr>
          </a:solidFill>
          <a:ln w="19050">
            <a:solidFill>
              <a:srgbClr val="006600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1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77" b="1" dirty="0">
                <a:solidFill>
                  <a:prstClr val="black"/>
                </a:solidFill>
              </a:rPr>
              <a:t>I. </a:t>
            </a:r>
            <a:r>
              <a:rPr lang="ru-RU" sz="1477" b="1" dirty="0">
                <a:solidFill>
                  <a:prstClr val="black"/>
                </a:solidFill>
              </a:rPr>
              <a:t>Поступления</a:t>
            </a:r>
            <a:endParaRPr lang="ru-RU" sz="923" b="1" dirty="0">
              <a:solidFill>
                <a:prstClr val="black"/>
              </a:solidFill>
            </a:endParaRPr>
          </a:p>
        </p:txBody>
      </p:sp>
      <p:sp>
        <p:nvSpPr>
          <p:cNvPr id="61" name="Прямоугольная выноска 60"/>
          <p:cNvSpPr/>
          <p:nvPr/>
        </p:nvSpPr>
        <p:spPr>
          <a:xfrm>
            <a:off x="5715000" y="950913"/>
            <a:ext cx="3286125" cy="3571875"/>
          </a:xfrm>
          <a:prstGeom prst="wedgeRectCallout">
            <a:avLst>
              <a:gd name="adj1" fmla="val -56448"/>
              <a:gd name="adj2" fmla="val -1421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66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79375" indent="-7937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Aft>
                <a:spcPts val="275"/>
              </a:spcAft>
              <a:buClr>
                <a:srgbClr val="003366"/>
              </a:buClr>
              <a:buSzPct val="120000"/>
            </a:pPr>
            <a:r>
              <a:rPr lang="ru-RU" altLang="ru-RU" sz="1200" b="1" i="1">
                <a:solidFill>
                  <a:srgbClr val="000000"/>
                </a:solidFill>
              </a:rPr>
              <a:t>Налоговые поступления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altLang="ru-RU" sz="1200">
                <a:solidFill>
                  <a:srgbClr val="000000"/>
                </a:solidFill>
              </a:rPr>
              <a:t> ИПН, не облагаемых у источников выплат;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altLang="ru-RU" sz="1200">
                <a:solidFill>
                  <a:srgbClr val="000000"/>
                </a:solidFill>
              </a:rPr>
              <a:t> налог на имущество физических лиц;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altLang="ru-RU" sz="1200">
                <a:solidFill>
                  <a:srgbClr val="000000"/>
                </a:solidFill>
              </a:rPr>
              <a:t> налог на транспорт с физических и юридических лиц;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altLang="ru-RU" sz="1200">
                <a:solidFill>
                  <a:srgbClr val="000000"/>
                </a:solidFill>
              </a:rPr>
              <a:t> земельный налог с физических и юридических лиц;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altLang="ru-RU" sz="1200">
                <a:solidFill>
                  <a:srgbClr val="000000"/>
                </a:solidFill>
              </a:rPr>
              <a:t> плата за размещение наружной (визуальной) рекламы;</a:t>
            </a:r>
          </a:p>
          <a:p>
            <a:pPr algn="just" eaLnBrk="1" hangingPunct="1">
              <a:spcAft>
                <a:spcPts val="300"/>
              </a:spcAft>
            </a:pPr>
            <a:r>
              <a:rPr lang="ru-RU" altLang="ru-RU" sz="1200" b="1" i="1">
                <a:solidFill>
                  <a:srgbClr val="000000"/>
                </a:solidFill>
              </a:rPr>
              <a:t>Неналоговые поступления: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altLang="ru-RU" sz="1200">
                <a:solidFill>
                  <a:srgbClr val="000000"/>
                </a:solidFill>
              </a:rPr>
              <a:t> доходы от имущественного найма (аренды) госимущества;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altLang="ru-RU" sz="1200">
                <a:solidFill>
                  <a:srgbClr val="000000"/>
                </a:solidFill>
              </a:rPr>
              <a:t> штрафы, взимаемые акимами за адм.правонарушения;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altLang="ru-RU" sz="1200">
                <a:solidFill>
                  <a:srgbClr val="000000"/>
                </a:solidFill>
              </a:rPr>
              <a:t> доходы от продажи коммунальной собственности;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altLang="ru-RU" sz="1200">
                <a:solidFill>
                  <a:srgbClr val="000000"/>
                </a:solidFill>
              </a:rPr>
              <a:t> добровольные сборы;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altLang="ru-RU" sz="1200" i="1">
                <a:solidFill>
                  <a:srgbClr val="000000"/>
                </a:solidFill>
              </a:rPr>
              <a:t> </a:t>
            </a:r>
            <a:r>
              <a:rPr lang="ru-RU" altLang="ru-RU" sz="1200">
                <a:solidFill>
                  <a:srgbClr val="000000"/>
                </a:solidFill>
              </a:rPr>
              <a:t>трансферты из районного бюджета.</a:t>
            </a:r>
            <a:endParaRPr lang="ru-RU" altLang="ru-RU" sz="900">
              <a:solidFill>
                <a:srgbClr val="0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76" name="Штриховая стрелка вправо 75"/>
          <p:cNvSpPr/>
          <p:nvPr/>
        </p:nvSpPr>
        <p:spPr>
          <a:xfrm>
            <a:off x="2246313" y="3157538"/>
            <a:ext cx="468312" cy="371475"/>
          </a:xfrm>
          <a:prstGeom prst="stripedRightArrow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 sz="1292" b="1" dirty="0">
              <a:solidFill>
                <a:prstClr val="white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94" name="Штриховая стрелка вправо 93"/>
          <p:cNvSpPr/>
          <p:nvPr/>
        </p:nvSpPr>
        <p:spPr>
          <a:xfrm rot="10800000" flipV="1">
            <a:off x="5643563" y="5478463"/>
            <a:ext cx="531812" cy="331787"/>
          </a:xfrm>
          <a:prstGeom prst="stripedRightArrow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 sz="1292" b="1" dirty="0">
              <a:solidFill>
                <a:prstClr val="white"/>
              </a:solidFill>
              <a:latin typeface="Arial Narrow" pitchFamily="34" charset="0"/>
              <a:cs typeface="Arial" pitchFamily="34" charset="0"/>
            </a:endParaRPr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7824821" y="5239234"/>
            <a:ext cx="871606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" name="Rectangle 5"/>
          <p:cNvSpPr>
            <a:spLocks noChangeArrowheads="1"/>
          </p:cNvSpPr>
          <p:nvPr/>
        </p:nvSpPr>
        <p:spPr bwMode="auto">
          <a:xfrm>
            <a:off x="2781300" y="5341938"/>
            <a:ext cx="2689225" cy="587375"/>
          </a:xfrm>
          <a:prstGeom prst="roundRect">
            <a:avLst>
              <a:gd name="adj" fmla="val 7364"/>
            </a:avLst>
          </a:prstGeom>
          <a:solidFill>
            <a:schemeClr val="accent3">
              <a:lumMod val="60000"/>
              <a:lumOff val="40000"/>
            </a:schemeClr>
          </a:solidFill>
          <a:ln w="19050">
            <a:solidFill>
              <a:srgbClr val="006600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1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77" b="1" dirty="0">
                <a:solidFill>
                  <a:prstClr val="black"/>
                </a:solidFill>
                <a:latin typeface="Arial Narrow" pitchFamily="34" charset="0"/>
                <a:cs typeface="Tahoma" pitchFamily="34" charset="0"/>
              </a:rPr>
              <a:t>II. </a:t>
            </a:r>
            <a:r>
              <a:rPr lang="ru-RU" sz="1477" b="1" dirty="0">
                <a:solidFill>
                  <a:prstClr val="black"/>
                </a:solidFill>
                <a:latin typeface="Arial Narrow" pitchFamily="34" charset="0"/>
                <a:cs typeface="Tahoma" pitchFamily="34" charset="0"/>
              </a:rPr>
              <a:t>Расходы </a:t>
            </a:r>
          </a:p>
          <a:p>
            <a:pPr algn="ctr" eaLnBrk="1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92" dirty="0">
                <a:solidFill>
                  <a:prstClr val="black"/>
                </a:solidFill>
                <a:latin typeface="Arial Narrow" pitchFamily="34" charset="0"/>
                <a:cs typeface="Tahoma" pitchFamily="34" charset="0"/>
              </a:rPr>
              <a:t>(в т. ч.</a:t>
            </a:r>
            <a:r>
              <a:rPr lang="ru-RU" sz="1292" dirty="0">
                <a:solidFill>
                  <a:prstClr val="black"/>
                </a:solidFill>
                <a:latin typeface="Arial Narrow" pitchFamily="34" charset="0"/>
                <a:ea typeface="Calibri"/>
                <a:cs typeface="Tahoma" pitchFamily="34" charset="0"/>
              </a:rPr>
              <a:t> 19 бюджетных программ)</a:t>
            </a:r>
            <a:r>
              <a:rPr lang="ru-RU" sz="1477" b="1" dirty="0">
                <a:solidFill>
                  <a:prstClr val="black"/>
                </a:solidFill>
                <a:latin typeface="Arial Narrow" pitchFamily="34" charset="0"/>
                <a:cs typeface="Tahoma" pitchFamily="34" charset="0"/>
              </a:rPr>
              <a:t> </a:t>
            </a:r>
            <a:endParaRPr lang="ru-RU" sz="923" b="1" dirty="0">
              <a:solidFill>
                <a:prstClr val="black"/>
              </a:solidFill>
              <a:latin typeface="Arial Narrow" pitchFamily="34" charset="0"/>
              <a:cs typeface="Tahoma" pitchFamily="34" charset="0"/>
            </a:endParaRPr>
          </a:p>
        </p:txBody>
      </p:sp>
      <p:sp>
        <p:nvSpPr>
          <p:cNvPr id="30" name="Rectangle 5"/>
          <p:cNvSpPr>
            <a:spLocks noChangeArrowheads="1"/>
          </p:cNvSpPr>
          <p:nvPr/>
        </p:nvSpPr>
        <p:spPr bwMode="auto">
          <a:xfrm>
            <a:off x="2813050" y="3101975"/>
            <a:ext cx="2689225" cy="531813"/>
          </a:xfrm>
          <a:prstGeom prst="roundRect">
            <a:avLst>
              <a:gd name="adj" fmla="val 7364"/>
            </a:avLst>
          </a:prstGeom>
          <a:noFill/>
          <a:ln w="19050">
            <a:solidFill>
              <a:srgbClr val="006600"/>
            </a:solidFill>
            <a:miter lim="800000"/>
            <a:headEnd/>
            <a:tailEnd/>
          </a:ln>
        </p:spPr>
        <p:txBody>
          <a:bodyPr anchor="ctr"/>
          <a:lstStyle/>
          <a:p>
            <a:pPr eaLnBrk="1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77" dirty="0">
                <a:solidFill>
                  <a:prstClr val="black"/>
                </a:solidFill>
                <a:latin typeface="Arial Narrow" pitchFamily="34" charset="0"/>
                <a:cs typeface="Tahoma" pitchFamily="34" charset="0"/>
              </a:rPr>
              <a:t>2. </a:t>
            </a:r>
            <a:r>
              <a:rPr lang="ru-RU" sz="1477" dirty="0">
                <a:solidFill>
                  <a:prstClr val="black"/>
                </a:solidFill>
                <a:latin typeface="Arial Narrow" pitchFamily="34" charset="0"/>
                <a:cs typeface="Tahoma" pitchFamily="34" charset="0"/>
              </a:rPr>
              <a:t>Трансферты из вышестоящего бюджета</a:t>
            </a:r>
            <a:endParaRPr lang="ru-RU" sz="923" dirty="0">
              <a:solidFill>
                <a:prstClr val="black"/>
              </a:solidFill>
              <a:latin typeface="Arial Narrow" pitchFamily="34" charset="0"/>
              <a:cs typeface="Tahoma" pitchFamily="34" charset="0"/>
            </a:endParaRPr>
          </a:p>
        </p:txBody>
      </p:sp>
      <p:sp>
        <p:nvSpPr>
          <p:cNvPr id="32" name="Rectangle 5"/>
          <p:cNvSpPr>
            <a:spLocks noChangeArrowheads="1"/>
          </p:cNvSpPr>
          <p:nvPr/>
        </p:nvSpPr>
        <p:spPr bwMode="auto">
          <a:xfrm>
            <a:off x="2813050" y="2490788"/>
            <a:ext cx="2689225" cy="500062"/>
          </a:xfrm>
          <a:prstGeom prst="roundRect">
            <a:avLst>
              <a:gd name="adj" fmla="val 7364"/>
            </a:avLst>
          </a:prstGeom>
          <a:noFill/>
          <a:ln w="19050">
            <a:solidFill>
              <a:srgbClr val="006600"/>
            </a:solidFill>
            <a:miter lim="800000"/>
            <a:headEnd/>
            <a:tailEnd/>
          </a:ln>
        </p:spPr>
        <p:txBody>
          <a:bodyPr anchor="ctr"/>
          <a:lstStyle/>
          <a:p>
            <a:pPr eaLnBrk="1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77" dirty="0">
                <a:solidFill>
                  <a:prstClr val="black"/>
                </a:solidFill>
                <a:latin typeface="Arial Narrow" pitchFamily="34" charset="0"/>
                <a:cs typeface="Tahoma" pitchFamily="34" charset="0"/>
              </a:rPr>
              <a:t>1. </a:t>
            </a:r>
            <a:r>
              <a:rPr lang="ru-RU" sz="1477" dirty="0">
                <a:solidFill>
                  <a:prstClr val="black"/>
                </a:solidFill>
                <a:latin typeface="Arial Narrow" pitchFamily="34" charset="0"/>
                <a:cs typeface="Tahoma" pitchFamily="34" charset="0"/>
              </a:rPr>
              <a:t>Доходы</a:t>
            </a:r>
            <a:endParaRPr lang="ru-RU" sz="923" dirty="0">
              <a:solidFill>
                <a:prstClr val="black"/>
              </a:solidFill>
              <a:latin typeface="Arial Narrow" pitchFamily="34" charset="0"/>
              <a:cs typeface="Tahoma" pitchFamily="34" charset="0"/>
            </a:endParaRPr>
          </a:p>
        </p:txBody>
      </p:sp>
      <p:sp>
        <p:nvSpPr>
          <p:cNvPr id="33" name="Rectangle 5"/>
          <p:cNvSpPr>
            <a:spLocks noChangeArrowheads="1"/>
          </p:cNvSpPr>
          <p:nvPr/>
        </p:nvSpPr>
        <p:spPr bwMode="auto">
          <a:xfrm>
            <a:off x="2822575" y="3857625"/>
            <a:ext cx="1139825" cy="1071563"/>
          </a:xfrm>
          <a:prstGeom prst="roundRect">
            <a:avLst>
              <a:gd name="adj" fmla="val 7364"/>
            </a:avLst>
          </a:prstGeom>
          <a:noFill/>
          <a:ln w="19050">
            <a:solidFill>
              <a:srgbClr val="006600"/>
            </a:solidFill>
            <a:miter lim="800000"/>
            <a:headEnd/>
            <a:tailEnd/>
          </a:ln>
        </p:spPr>
        <p:txBody>
          <a:bodyPr anchor="ctr"/>
          <a:lstStyle/>
          <a:p>
            <a:pPr algn="just" eaLnBrk="1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92" dirty="0">
                <a:solidFill>
                  <a:prstClr val="black"/>
                </a:solidFill>
              </a:rPr>
              <a:t>Субвенции из </a:t>
            </a:r>
            <a:r>
              <a:rPr lang="ru-RU" sz="1292" dirty="0" err="1">
                <a:solidFill>
                  <a:prstClr val="black"/>
                </a:solidFill>
              </a:rPr>
              <a:t>район-ного</a:t>
            </a:r>
            <a:r>
              <a:rPr lang="ru-RU" sz="1292" dirty="0">
                <a:solidFill>
                  <a:prstClr val="black"/>
                </a:solidFill>
              </a:rPr>
              <a:t> </a:t>
            </a:r>
            <a:r>
              <a:rPr lang="ru-RU" sz="1292" dirty="0">
                <a:solidFill>
                  <a:prstClr val="black"/>
                </a:solidFill>
              </a:rPr>
              <a:t>бю</a:t>
            </a:r>
            <a:r>
              <a:rPr lang="ru-RU" sz="1292" dirty="0">
                <a:solidFill>
                  <a:prstClr val="black"/>
                </a:solidFill>
              </a:rPr>
              <a:t>джета</a:t>
            </a:r>
            <a:endParaRPr lang="ru-RU" sz="1292" dirty="0">
              <a:solidFill>
                <a:prstClr val="black"/>
              </a:solidFill>
            </a:endParaRPr>
          </a:p>
        </p:txBody>
      </p:sp>
      <p:sp>
        <p:nvSpPr>
          <p:cNvPr id="35" name="Rectangle 5"/>
          <p:cNvSpPr>
            <a:spLocks noChangeArrowheads="1"/>
          </p:cNvSpPr>
          <p:nvPr/>
        </p:nvSpPr>
        <p:spPr bwMode="auto">
          <a:xfrm>
            <a:off x="4248150" y="3857625"/>
            <a:ext cx="1214438" cy="1071563"/>
          </a:xfrm>
          <a:prstGeom prst="roundRect">
            <a:avLst>
              <a:gd name="adj" fmla="val 7364"/>
            </a:avLst>
          </a:prstGeom>
          <a:noFill/>
          <a:ln w="19050">
            <a:solidFill>
              <a:srgbClr val="006600"/>
            </a:solidFill>
            <a:miter lim="800000"/>
            <a:headEnd/>
            <a:tailEnd/>
          </a:ln>
        </p:spPr>
        <p:txBody>
          <a:bodyPr anchor="ctr"/>
          <a:lstStyle/>
          <a:p>
            <a:pPr eaLnBrk="1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92" dirty="0">
                <a:solidFill>
                  <a:prstClr val="black"/>
                </a:solidFill>
              </a:rPr>
              <a:t>Целевые трансферты </a:t>
            </a:r>
            <a:r>
              <a:rPr lang="ru-RU" sz="1292" dirty="0">
                <a:solidFill>
                  <a:prstClr val="black"/>
                </a:solidFill>
              </a:rPr>
              <a:t>из</a:t>
            </a:r>
            <a:r>
              <a:rPr lang="en-US" sz="1292" dirty="0">
                <a:solidFill>
                  <a:prstClr val="black"/>
                </a:solidFill>
              </a:rPr>
              <a:t> </a:t>
            </a:r>
            <a:r>
              <a:rPr lang="ru-RU" sz="1292" dirty="0" err="1">
                <a:solidFill>
                  <a:prstClr val="black"/>
                </a:solidFill>
              </a:rPr>
              <a:t>выше-стоя</a:t>
            </a:r>
            <a:r>
              <a:rPr lang="kk-KZ" sz="1292" dirty="0">
                <a:solidFill>
                  <a:prstClr val="black"/>
                </a:solidFill>
              </a:rPr>
              <a:t>щ</a:t>
            </a:r>
            <a:r>
              <a:rPr lang="ru-RU" sz="1292" dirty="0">
                <a:solidFill>
                  <a:prstClr val="black"/>
                </a:solidFill>
              </a:rPr>
              <a:t>его </a:t>
            </a:r>
            <a:r>
              <a:rPr lang="ru-RU" sz="1292" dirty="0">
                <a:solidFill>
                  <a:prstClr val="black"/>
                </a:solidFill>
              </a:rPr>
              <a:t>бюджета</a:t>
            </a:r>
          </a:p>
        </p:txBody>
      </p:sp>
      <p:sp>
        <p:nvSpPr>
          <p:cNvPr id="36" name="Rectangle 5"/>
          <p:cNvSpPr>
            <a:spLocks noChangeArrowheads="1"/>
          </p:cNvSpPr>
          <p:nvPr/>
        </p:nvSpPr>
        <p:spPr bwMode="auto">
          <a:xfrm>
            <a:off x="119063" y="3689350"/>
            <a:ext cx="2001837" cy="465138"/>
          </a:xfrm>
          <a:prstGeom prst="roundRect">
            <a:avLst>
              <a:gd name="adj" fmla="val 7364"/>
            </a:avLst>
          </a:prstGeom>
          <a:solidFill>
            <a:schemeClr val="accent4">
              <a:lumMod val="60000"/>
              <a:lumOff val="40000"/>
            </a:schemeClr>
          </a:solidFill>
          <a:ln w="19050">
            <a:solidFill>
              <a:srgbClr val="003366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1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92" dirty="0">
                <a:solidFill>
                  <a:prstClr val="black"/>
                </a:solidFill>
                <a:latin typeface="Arial Narrow" pitchFamily="34" charset="0"/>
                <a:ea typeface="Calibri"/>
                <a:cs typeface="Tahoma" pitchFamily="34" charset="0"/>
              </a:rPr>
              <a:t>Целевые трансферты</a:t>
            </a:r>
            <a:endParaRPr lang="ru-RU" sz="1015" i="1" dirty="0">
              <a:solidFill>
                <a:prstClr val="black"/>
              </a:solidFill>
              <a:latin typeface="Arial Narrow" pitchFamily="34" charset="0"/>
              <a:cs typeface="Tahoma" pitchFamily="34" charset="0"/>
            </a:endParaRPr>
          </a:p>
        </p:txBody>
      </p:sp>
      <p:pic>
        <p:nvPicPr>
          <p:cNvPr id="16401" name="Picture 2" descr="Новые возможности для работодателей обсудили за круглым столом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5375" y="5218113"/>
            <a:ext cx="1077913" cy="80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" name="Штриховая стрелка вправо 37"/>
          <p:cNvSpPr/>
          <p:nvPr/>
        </p:nvSpPr>
        <p:spPr>
          <a:xfrm rot="10800000" flipV="1">
            <a:off x="7288213" y="5478463"/>
            <a:ext cx="465137" cy="331787"/>
          </a:xfrm>
          <a:prstGeom prst="stripedRightArrow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 sz="1292" b="1" dirty="0">
              <a:solidFill>
                <a:prstClr val="white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40" name="Штриховая стрелка вправо 39"/>
          <p:cNvSpPr/>
          <p:nvPr/>
        </p:nvSpPr>
        <p:spPr>
          <a:xfrm rot="10800000" flipV="1">
            <a:off x="2214563" y="5465763"/>
            <a:ext cx="428625" cy="333375"/>
          </a:xfrm>
          <a:prstGeom prst="stripedRightArrow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 sz="1292" b="1" dirty="0">
              <a:solidFill>
                <a:prstClr val="white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16404" name="TextBox 26"/>
          <p:cNvSpPr txBox="1">
            <a:spLocks noChangeArrowheads="1"/>
          </p:cNvSpPr>
          <p:nvPr/>
        </p:nvSpPr>
        <p:spPr bwMode="auto">
          <a:xfrm>
            <a:off x="5718175" y="4572000"/>
            <a:ext cx="2678113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Aft>
                <a:spcPts val="600"/>
              </a:spcAft>
            </a:pPr>
            <a:r>
              <a:rPr lang="ru-RU" altLang="ru-RU" sz="1200" b="1"/>
              <a:t>Утверждение</a:t>
            </a:r>
            <a:r>
              <a:rPr lang="en-US" altLang="ru-RU" sz="1200" b="1"/>
              <a:t> </a:t>
            </a:r>
            <a:r>
              <a:rPr lang="ru-RU" altLang="ru-RU" sz="1200" b="1"/>
              <a:t>самостоятельного бюджета МСУ </a:t>
            </a:r>
          </a:p>
          <a:p>
            <a:r>
              <a:rPr lang="ru-RU" altLang="ru-RU" sz="1300"/>
              <a:t>       маслихат  района</a:t>
            </a:r>
          </a:p>
        </p:txBody>
      </p:sp>
      <p:sp>
        <p:nvSpPr>
          <p:cNvPr id="16405" name="Прямоугольник 33"/>
          <p:cNvSpPr>
            <a:spLocks noChangeArrowheads="1"/>
          </p:cNvSpPr>
          <p:nvPr/>
        </p:nvSpPr>
        <p:spPr bwMode="auto">
          <a:xfrm>
            <a:off x="142875" y="5041900"/>
            <a:ext cx="2071688" cy="1030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Aft>
                <a:spcPts val="600"/>
              </a:spcAft>
            </a:pPr>
            <a:r>
              <a:rPr lang="ru-RU" altLang="ru-RU" sz="1400" b="1">
                <a:solidFill>
                  <a:srgbClr val="000000"/>
                </a:solidFill>
              </a:rPr>
              <a:t>Исполнение</a:t>
            </a:r>
            <a:r>
              <a:rPr lang="ru-RU" altLang="ru-RU" sz="1400" b="1">
                <a:solidFill>
                  <a:srgbClr val="000000"/>
                </a:solidFill>
                <a:latin typeface="Arial Narrow" panose="020B0606020202030204" pitchFamily="34" charset="0"/>
                <a:cs typeface="Tahoma" panose="020B0604030504040204" pitchFamily="34" charset="0"/>
              </a:rPr>
              <a:t> бюджета</a:t>
            </a:r>
          </a:p>
          <a:p>
            <a:pPr algn="just" eaLnBrk="1" hangingPunct="1"/>
            <a:r>
              <a:rPr lang="ru-RU" altLang="ru-RU" sz="1400">
                <a:solidFill>
                  <a:srgbClr val="000000"/>
                </a:solidFill>
                <a:latin typeface="Arial Narrow" panose="020B0606020202030204" pitchFamily="34" charset="0"/>
                <a:cs typeface="Tahoma" panose="020B0604030504040204" pitchFamily="34" charset="0"/>
              </a:rPr>
              <a:t>Возложение обязанностей исполнительного органа </a:t>
            </a:r>
            <a:r>
              <a:rPr lang="ru-RU" altLang="ru-RU" sz="1400" b="1">
                <a:solidFill>
                  <a:srgbClr val="C00000"/>
                </a:solidFill>
                <a:latin typeface="Arial Narrow" panose="020B0606020202030204" pitchFamily="34" charset="0"/>
                <a:cs typeface="Tahoma" panose="020B0604030504040204" pitchFamily="34" charset="0"/>
              </a:rPr>
              <a:t>на аппарат акима </a:t>
            </a:r>
          </a:p>
        </p:txBody>
      </p:sp>
      <p:cxnSp>
        <p:nvCxnSpPr>
          <p:cNvPr id="55" name="Прямая соединительная линия 54"/>
          <p:cNvCxnSpPr/>
          <p:nvPr/>
        </p:nvCxnSpPr>
        <p:spPr>
          <a:xfrm rot="3900000">
            <a:off x="3341688" y="3713163"/>
            <a:ext cx="185737" cy="84137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/>
          <p:nvPr/>
        </p:nvCxnSpPr>
        <p:spPr>
          <a:xfrm rot="16920000" flipH="1">
            <a:off x="4726782" y="3720306"/>
            <a:ext cx="214312" cy="41275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408" name="Прямоугольник 30"/>
          <p:cNvSpPr>
            <a:spLocks noChangeArrowheads="1"/>
          </p:cNvSpPr>
          <p:nvPr/>
        </p:nvSpPr>
        <p:spPr bwMode="auto">
          <a:xfrm>
            <a:off x="0" y="0"/>
            <a:ext cx="9144000" cy="765175"/>
          </a:xfrm>
          <a:prstGeom prst="rect">
            <a:avLst/>
          </a:prstGeom>
          <a:solidFill>
            <a:srgbClr val="00206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 anchorCtr="1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20000"/>
              </a:spcBef>
            </a:pPr>
            <a:r>
              <a:rPr lang="ru-RU" altLang="ru-RU" sz="2000">
                <a:solidFill>
                  <a:schemeClr val="bg1"/>
                </a:solidFill>
              </a:rPr>
              <a:t>ВНЕДРЕНИЕ САМОСТОЯТЕЛЬНОГО БЮДЖЕТА</a:t>
            </a:r>
            <a:r>
              <a:rPr lang="kk-KZ" altLang="ru-RU" sz="2000">
                <a:solidFill>
                  <a:schemeClr val="bg1"/>
                </a:solidFill>
              </a:rPr>
              <a:t> </a:t>
            </a:r>
            <a:endParaRPr lang="ru-RU" altLang="ru-RU" sz="2000">
              <a:solidFill>
                <a:schemeClr val="bg1"/>
              </a:solidFill>
            </a:endParaRPr>
          </a:p>
        </p:txBody>
      </p:sp>
      <p:sp>
        <p:nvSpPr>
          <p:cNvPr id="16409" name="Прямоугольник 43"/>
          <p:cNvSpPr>
            <a:spLocks noChangeArrowheads="1"/>
          </p:cNvSpPr>
          <p:nvPr/>
        </p:nvSpPr>
        <p:spPr bwMode="auto">
          <a:xfrm>
            <a:off x="71438" y="1169988"/>
            <a:ext cx="2500312" cy="800100"/>
          </a:xfrm>
          <a:prstGeom prst="rect">
            <a:avLst/>
          </a:prstGeom>
          <a:noFill/>
          <a:ln w="19050">
            <a:solidFill>
              <a:srgbClr val="FF3300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indent="-1588" defTabSz="8429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8429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8429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8429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8429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8429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8429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8429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8429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Aft>
                <a:spcPts val="600"/>
              </a:spcAft>
            </a:pPr>
            <a:r>
              <a:rPr lang="ru-RU" altLang="ru-RU" sz="1200" b="1">
                <a:solidFill>
                  <a:srgbClr val="000000"/>
                </a:solidFill>
              </a:rPr>
              <a:t>Бюджет МСУ вводится в СНП:</a:t>
            </a:r>
          </a:p>
          <a:p>
            <a:pPr algn="just" eaLnBrk="1" hangingPunct="1">
              <a:spcAft>
                <a:spcPts val="600"/>
              </a:spcAft>
              <a:buFontTx/>
              <a:buChar char="-"/>
            </a:pPr>
            <a:r>
              <a:rPr lang="ru-RU" altLang="ru-RU" sz="1200" b="1">
                <a:solidFill>
                  <a:srgbClr val="000000"/>
                </a:solidFill>
              </a:rPr>
              <a:t>  с 2018 г. - свыше 2000 чел. </a:t>
            </a:r>
          </a:p>
          <a:p>
            <a:pPr algn="just" eaLnBrk="1" hangingPunct="1">
              <a:spcAft>
                <a:spcPts val="600"/>
              </a:spcAft>
            </a:pPr>
            <a:r>
              <a:rPr lang="ru-RU" altLang="ru-RU" sz="1200" b="1">
                <a:solidFill>
                  <a:srgbClr val="000000"/>
                </a:solidFill>
              </a:rPr>
              <a:t>- с 2020 г. - повсеместно</a:t>
            </a:r>
          </a:p>
        </p:txBody>
      </p:sp>
      <p:sp>
        <p:nvSpPr>
          <p:cNvPr id="16410" name="TextBox 26"/>
          <p:cNvSpPr txBox="1">
            <a:spLocks noChangeArrowheads="1"/>
          </p:cNvSpPr>
          <p:nvPr/>
        </p:nvSpPr>
        <p:spPr bwMode="auto">
          <a:xfrm>
            <a:off x="8675688" y="6381750"/>
            <a:ext cx="468312" cy="476250"/>
          </a:xfrm>
          <a:prstGeom prst="rect">
            <a:avLst/>
          </a:prstGeom>
          <a:solidFill>
            <a:srgbClr val="00206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 anchorCtr="1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ru-RU" altLang="ru-RU">
                <a:solidFill>
                  <a:schemeClr val="bg1"/>
                </a:solidFill>
              </a:rPr>
              <a:t>9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7209</TotalTime>
  <Words>1441</Words>
  <Application>Microsoft Office PowerPoint</Application>
  <PresentationFormat>Экран (4:3)</PresentationFormat>
  <Paragraphs>374</Paragraphs>
  <Slides>13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22" baseType="lpstr">
      <vt:lpstr>Arial</vt:lpstr>
      <vt:lpstr>Calibri</vt:lpstr>
      <vt:lpstr>Tahoma</vt:lpstr>
      <vt:lpstr>Arial Narrow</vt:lpstr>
      <vt:lpstr>宋体</vt:lpstr>
      <vt:lpstr>Times New Roman</vt:lpstr>
      <vt:lpstr>Wingdings</vt:lpstr>
      <vt:lpstr>Verdana</vt:lpstr>
      <vt:lpstr>Тема Office</vt:lpstr>
      <vt:lpstr> МИНИСТЕРСТВО НАЦИОНАЛЬНОЙ ЭКОНОМИКИ РЕСПУБЛИКИ КАЗАХСТАН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       </vt:lpstr>
      <vt:lpstr>Презентация PowerPoint</vt:lpstr>
      <vt:lpstr>СПАСИБО ЗА ВНИМАНИЕ !</vt:lpstr>
    </vt:vector>
  </TitlesOfParts>
  <Company>Minselhoz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MCX_1295</dc:creator>
  <cp:lastModifiedBy>user</cp:lastModifiedBy>
  <cp:revision>1109</cp:revision>
  <cp:lastPrinted>2016-09-11T07:59:30Z</cp:lastPrinted>
  <dcterms:created xsi:type="dcterms:W3CDTF">2009-07-07T13:21:52Z</dcterms:created>
  <dcterms:modified xsi:type="dcterms:W3CDTF">2016-09-11T08:30:27Z</dcterms:modified>
</cp:coreProperties>
</file>