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3.xml" ContentType="application/vnd.openxmlformats-officedocument.drawingml.chartshapes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drawings/drawing4.xml" ContentType="application/vnd.openxmlformats-officedocument.drawingml.chartshapes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5.xml" ContentType="application/vnd.openxmlformats-officedocument.drawingml.chartshapes+xml"/>
  <Override PartName="/ppt/charts/chart13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6.xml" ContentType="application/vnd.openxmlformats-officedocument.drawingml.chartshapes+xml"/>
  <Override PartName="/ppt/charts/chart14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7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8" r:id="rId3"/>
    <p:sldId id="257" r:id="rId4"/>
    <p:sldId id="260" r:id="rId5"/>
    <p:sldId id="261" r:id="rId6"/>
    <p:sldId id="279" r:id="rId7"/>
    <p:sldId id="280" r:id="rId8"/>
    <p:sldId id="281" r:id="rId9"/>
    <p:sldId id="283" r:id="rId10"/>
    <p:sldId id="284" r:id="rId11"/>
    <p:sldId id="282" r:id="rId12"/>
    <p:sldId id="262" r:id="rId13"/>
    <p:sldId id="286" r:id="rId14"/>
    <p:sldId id="265" r:id="rId15"/>
    <p:sldId id="292" r:id="rId16"/>
    <p:sldId id="266" r:id="rId17"/>
    <p:sldId id="289" r:id="rId18"/>
    <p:sldId id="290" r:id="rId19"/>
    <p:sldId id="291" r:id="rId20"/>
    <p:sldId id="278" r:id="rId21"/>
  </p:sldIdLst>
  <p:sldSz cx="9144000" cy="6858000" type="screen4x3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C4C7"/>
    <a:srgbClr val="B2D5DB"/>
    <a:srgbClr val="9E889D"/>
    <a:srgbClr val="8C999E"/>
    <a:srgbClr val="4E434E"/>
    <a:srgbClr val="7565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43" autoAdjust="0"/>
    <p:restoredTop sz="94660"/>
  </p:normalViewPr>
  <p:slideViewPr>
    <p:cSldViewPr>
      <p:cViewPr varScale="1">
        <p:scale>
          <a:sx n="71" d="100"/>
          <a:sy n="71" d="100"/>
        </p:scale>
        <p:origin x="113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2.xlsx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5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3.xlsx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6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4.xlsx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7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8.xlsx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3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2.9166666666666667E-2"/>
          <c:y val="0.22769488188976378"/>
          <c:w val="0.95416666666666672"/>
          <c:h val="0.6684977854330708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ПОСТУПЛЕНИЯ!$B$1</c:f>
              <c:strCache>
                <c:ptCount val="1"/>
                <c:pt idx="0">
                  <c:v>НЕНЕФТЯНЫЕ ПОСТУПЛЕНИЯ, МЛРД. ТЕНГЕ</c:v>
                </c:pt>
              </c:strCache>
            </c:strRef>
          </c:tx>
          <c:spPr>
            <a:solidFill>
              <a:srgbClr val="9E889D"/>
            </a:solidFill>
            <a:effectLst>
              <a:innerShdw blurRad="63500" dist="50800">
                <a:prstClr val="black">
                  <a:alpha val="50000"/>
                </a:prstClr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  <a:latin typeface="Arial Narrow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ПОСТУПЛЕНИЯ!$A$2:$A$4</c:f>
              <c:strCache>
                <c:ptCount val="3"/>
                <c:pt idx="0">
                  <c:v>ФАКТ 2017</c:v>
                </c:pt>
                <c:pt idx="1">
                  <c:v>ПЛАН 2018</c:v>
                </c:pt>
                <c:pt idx="2">
                  <c:v>УТОЧНЕНИЕ  2018</c:v>
                </c:pt>
              </c:strCache>
            </c:strRef>
          </c:cat>
          <c:val>
            <c:numRef>
              <c:f>ПОСТУПЛЕНИЯ!$B$2:$B$4</c:f>
              <c:numCache>
                <c:formatCode>#,##0.0</c:formatCode>
                <c:ptCount val="3"/>
                <c:pt idx="0">
                  <c:v>4530.5</c:v>
                </c:pt>
                <c:pt idx="1">
                  <c:v>5271.4</c:v>
                </c:pt>
                <c:pt idx="2">
                  <c:v>5312.4440000000004</c:v>
                </c:pt>
              </c:numCache>
            </c:numRef>
          </c:val>
        </c:ser>
        <c:ser>
          <c:idx val="1"/>
          <c:order val="1"/>
          <c:tx>
            <c:strRef>
              <c:f>ПОСТУПЛЕНИЯ!$C$1</c:f>
              <c:strCache>
                <c:ptCount val="1"/>
                <c:pt idx="0">
                  <c:v>НЕФТЯНЫЕ ПОСТУПЛЕНИЯ, МЛРД. ТЕНГЕ</c:v>
                </c:pt>
              </c:strCache>
            </c:strRef>
          </c:tx>
          <c:spPr>
            <a:solidFill>
              <a:srgbClr val="B2D5DB"/>
            </a:soli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4E434E"/>
                    </a:solidFill>
                    <a:latin typeface="Arial Narrow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ПОСТУПЛЕНИЯ!$A$2:$A$4</c:f>
              <c:strCache>
                <c:ptCount val="3"/>
                <c:pt idx="0">
                  <c:v>ФАКТ 2017</c:v>
                </c:pt>
                <c:pt idx="1">
                  <c:v>ПЛАН 2018</c:v>
                </c:pt>
                <c:pt idx="2">
                  <c:v>УТОЧНЕНИЕ  2018</c:v>
                </c:pt>
              </c:strCache>
            </c:strRef>
          </c:cat>
          <c:val>
            <c:numRef>
              <c:f>ПОСТУПЛЕНИЯ!$C$2:$C$4</c:f>
              <c:numCache>
                <c:formatCode>#,##0.0</c:formatCode>
                <c:ptCount val="3"/>
                <c:pt idx="0">
                  <c:v>5268.8</c:v>
                </c:pt>
                <c:pt idx="1">
                  <c:v>3306.9</c:v>
                </c:pt>
                <c:pt idx="2">
                  <c:v>3447.3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17616520"/>
        <c:axId val="117616912"/>
      </c:barChart>
      <c:catAx>
        <c:axId val="1176165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 b="1">
                <a:solidFill>
                  <a:srgbClr val="4E434E"/>
                </a:solidFill>
                <a:latin typeface="Arial Narrow" pitchFamily="34" charset="0"/>
              </a:defRPr>
            </a:pPr>
            <a:endParaRPr lang="ru-RU"/>
          </a:p>
        </c:txPr>
        <c:crossAx val="117616912"/>
        <c:crosses val="autoZero"/>
        <c:auto val="1"/>
        <c:lblAlgn val="ctr"/>
        <c:lblOffset val="100"/>
        <c:noMultiLvlLbl val="0"/>
      </c:catAx>
      <c:valAx>
        <c:axId val="117616912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one"/>
        <c:crossAx val="11761652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4.5472623233767967E-2"/>
          <c:y val="2.9847111004760153E-2"/>
          <c:w val="0.53037887314873855"/>
          <c:h val="0.1380085973353388"/>
        </c:manualLayout>
      </c:layout>
      <c:overlay val="0"/>
      <c:txPr>
        <a:bodyPr/>
        <a:lstStyle/>
        <a:p>
          <a:pPr>
            <a:defRPr>
              <a:latin typeface="Arial Narrow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229757384566984"/>
          <c:y val="0.13356112998049405"/>
          <c:w val="0.64770242615433016"/>
          <c:h val="0.8479818027225647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 2018, МЛРД. ТЕНГЕ</c:v>
                </c:pt>
              </c:strCache>
            </c:strRef>
          </c:tx>
          <c:spPr>
            <a:solidFill>
              <a:srgbClr val="9E889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  <a:latin typeface="Arial Narrow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ТРАНСПОРТНАЯ И ИНДУСТРИАЛЬНАЯ ИНФРАСТРУКТУРА</c:v>
                </c:pt>
                <c:pt idx="1">
                  <c:v>ЭНЕРГЕТИКА</c:v>
                </c:pt>
                <c:pt idx="2">
                  <c:v>СОЦИАЛЬНАЯ ИФРАСТРУКТУРА</c:v>
                </c:pt>
                <c:pt idx="3">
                  <c:v>ЖКХ И БЛАГОУСТРОЙСТВО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21.6</c:v>
                </c:pt>
                <c:pt idx="1">
                  <c:v>6.5</c:v>
                </c:pt>
                <c:pt idx="2">
                  <c:v>5.6999999999999993</c:v>
                </c:pt>
                <c:pt idx="3">
                  <c:v>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УВЕЛИЧЕНИЕ, МЛРД. ТЕНГЕ</c:v>
                </c:pt>
              </c:strCache>
            </c:strRef>
          </c:tx>
          <c:spPr>
            <a:solidFill>
              <a:srgbClr val="B2D5DB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rgbClr val="4E434E"/>
                    </a:solidFill>
                    <a:latin typeface="Arial Narrow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ТРАНСПОРТНАЯ И ИНДУСТРИАЛЬНАЯ ИНФРАСТРУКТУРА</c:v>
                </c:pt>
                <c:pt idx="1">
                  <c:v>ЭНЕРГЕТИКА</c:v>
                </c:pt>
                <c:pt idx="2">
                  <c:v>СОЦИАЛЬНАЯ ИФРАСТРУКТУРА</c:v>
                </c:pt>
                <c:pt idx="3">
                  <c:v>ЖКХ И БЛАГОУСТРОЙСТВО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 formatCode="0.0">
                  <c:v>5.8</c:v>
                </c:pt>
                <c:pt idx="2" formatCode="0.0">
                  <c:v>2.6</c:v>
                </c:pt>
                <c:pt idx="3" formatCode="0.0">
                  <c:v>2.2000000000000002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91597696"/>
        <c:axId val="194124056"/>
      </c:barChart>
      <c:catAx>
        <c:axId val="191597696"/>
        <c:scaling>
          <c:orientation val="minMax"/>
        </c:scaling>
        <c:delete val="1"/>
        <c:axPos val="l"/>
        <c:numFmt formatCode="General" sourceLinked="0"/>
        <c:majorTickMark val="none"/>
        <c:minorTickMark val="none"/>
        <c:tickLblPos val="nextTo"/>
        <c:crossAx val="194124056"/>
        <c:crosses val="autoZero"/>
        <c:auto val="1"/>
        <c:lblAlgn val="ctr"/>
        <c:lblOffset val="100"/>
        <c:noMultiLvlLbl val="0"/>
      </c:catAx>
      <c:valAx>
        <c:axId val="194124056"/>
        <c:scaling>
          <c:orientation val="minMax"/>
        </c:scaling>
        <c:delete val="1"/>
        <c:axPos val="b"/>
        <c:numFmt formatCode="0.0" sourceLinked="1"/>
        <c:majorTickMark val="out"/>
        <c:minorTickMark val="none"/>
        <c:tickLblPos val="none"/>
        <c:crossAx val="1915976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618554923402102E-2"/>
          <c:y val="9.9813048941353927E-2"/>
          <c:w val="0.61334828537569897"/>
          <c:h val="0.8107602676384939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 2018, МЛРД. ТЕНГЕ</c:v>
                </c:pt>
              </c:strCache>
            </c:strRef>
          </c:tx>
          <c:spPr>
            <a:solidFill>
              <a:srgbClr val="9E889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  <a:latin typeface="Arial Narrow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ТРАНСПОРТНАЯ 
И ИНДУСТРИАЛЬНАЯ 
ИНФРАСТРУКТУРА</c:v>
                </c:pt>
                <c:pt idx="1">
                  <c:v>ЭНЕРГЕТИКА</c:v>
                </c:pt>
                <c:pt idx="2">
                  <c:v>СОЦИАЛЬНАЯ 
ИНФРАСТРУКТУРА</c:v>
                </c:pt>
                <c:pt idx="3">
                  <c:v>ЖКХ 
И БЛАГОУСТРОЙСТВО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31.5</c:v>
                </c:pt>
                <c:pt idx="1">
                  <c:v>28.4</c:v>
                </c:pt>
                <c:pt idx="2">
                  <c:v>7.9</c:v>
                </c:pt>
                <c:pt idx="3">
                  <c:v>16.899999999999999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УВЕЛИЧЕНИЕ, МЛРД. ТЕНГЕ</c:v>
                </c:pt>
              </c:strCache>
            </c:strRef>
          </c:tx>
          <c:spPr>
            <a:solidFill>
              <a:srgbClr val="B2D5DB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rgbClr val="4E434E"/>
                    </a:solidFill>
                    <a:latin typeface="Arial Narrow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ТРАНСПОРТНАЯ 
И ИНДУСТРИАЛЬНАЯ 
ИНФРАСТРУКТУРА</c:v>
                </c:pt>
                <c:pt idx="1">
                  <c:v>ЭНЕРГЕТИКА</c:v>
                </c:pt>
                <c:pt idx="2">
                  <c:v>СОЦИАЛЬНАЯ 
ИНФРАСТРУКТУРА</c:v>
                </c:pt>
                <c:pt idx="3">
                  <c:v>ЖКХ 
И БЛАГОУСТРОЙСТВО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 formatCode="0.0">
                  <c:v>8.7999999999999989</c:v>
                </c:pt>
                <c:pt idx="1">
                  <c:v>7.1</c:v>
                </c:pt>
                <c:pt idx="2">
                  <c:v>2.4</c:v>
                </c:pt>
                <c:pt idx="3" formatCode="0.0">
                  <c:v>7.3520000000000003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94124840"/>
        <c:axId val="194125232"/>
      </c:barChart>
      <c:catAx>
        <c:axId val="194124840"/>
        <c:scaling>
          <c:orientation val="minMax"/>
        </c:scaling>
        <c:delete val="1"/>
        <c:axPos val="l"/>
        <c:numFmt formatCode="General" sourceLinked="0"/>
        <c:majorTickMark val="none"/>
        <c:minorTickMark val="none"/>
        <c:tickLblPos val="nextTo"/>
        <c:crossAx val="194125232"/>
        <c:crosses val="autoZero"/>
        <c:auto val="1"/>
        <c:lblAlgn val="ctr"/>
        <c:lblOffset val="100"/>
        <c:noMultiLvlLbl val="0"/>
      </c:catAx>
      <c:valAx>
        <c:axId val="1941252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941248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12136916798337E-2"/>
          <c:y val="8.9477362646592118E-2"/>
          <c:w val="0.90992911782467989"/>
          <c:h val="0.7104050536975360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Социальное обеспечение и социальная защита</c:v>
                </c:pt>
              </c:strCache>
            </c:strRef>
          </c:tx>
          <c:spPr>
            <a:solidFill>
              <a:srgbClr val="BDC4C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ПЛАН 2018</c:v>
                </c:pt>
                <c:pt idx="1">
                  <c:v>УТОЧНЕНИЕ 2018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2612.8745330000002</c:v>
                </c:pt>
                <c:pt idx="1">
                  <c:v>2606.658105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Образование</c:v>
                </c:pt>
              </c:strCache>
            </c:strRef>
          </c:tx>
          <c:spPr>
            <a:solidFill>
              <a:srgbClr val="B2D5D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ПЛАН 2018</c:v>
                </c:pt>
                <c:pt idx="1">
                  <c:v>УТОЧНЕНИЕ 2018</c:v>
                </c:pt>
              </c:strCache>
            </c:strRef>
          </c:cat>
          <c:val>
            <c:numRef>
              <c:f>Лист1!$C$2:$C$3</c:f>
              <c:numCache>
                <c:formatCode>#,##0.0</c:formatCode>
                <c:ptCount val="2"/>
                <c:pt idx="0">
                  <c:v>343.88535999999999</c:v>
                </c:pt>
                <c:pt idx="1">
                  <c:v>456.3254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Здравоохранение</c:v>
                </c:pt>
              </c:strCache>
            </c:strRef>
          </c:tx>
          <c:spPr>
            <a:solidFill>
              <a:srgbClr val="9E889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ПЛАН 2018</c:v>
                </c:pt>
                <c:pt idx="1">
                  <c:v>УТОЧНЕНИЕ 2018</c:v>
                </c:pt>
              </c:strCache>
            </c:strRef>
          </c:cat>
          <c:val>
            <c:numRef>
              <c:f>Лист1!$D$2:$D$3</c:f>
              <c:numCache>
                <c:formatCode>#,##0.0</c:formatCode>
                <c:ptCount val="2"/>
                <c:pt idx="0">
                  <c:v>1071.834523</c:v>
                </c:pt>
                <c:pt idx="1">
                  <c:v>1076.2257420000001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Культура и спорт/религия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5.5679318729289121E-17"/>
                  <c:y val="5.079293978137015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0741776663488798E-3"/>
                  <c:y val="7.618940967205558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BDC4C7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ПЛАН 2018</c:v>
                </c:pt>
                <c:pt idx="1">
                  <c:v>УТОЧНЕНИЕ 2018</c:v>
                </c:pt>
              </c:strCache>
            </c:strRef>
          </c:cat>
          <c:val>
            <c:numRef>
              <c:f>Лист1!$E$2:$E$3</c:f>
              <c:numCache>
                <c:formatCode>#,##0.0</c:formatCode>
                <c:ptCount val="2"/>
                <c:pt idx="0">
                  <c:v>85.688791000000009</c:v>
                </c:pt>
                <c:pt idx="1">
                  <c:v>114.76633699999999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93438152"/>
        <c:axId val="193438544"/>
      </c:barChart>
      <c:catAx>
        <c:axId val="193438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193438544"/>
        <c:crosses val="autoZero"/>
        <c:auto val="1"/>
        <c:lblAlgn val="ctr"/>
        <c:lblOffset val="100"/>
        <c:noMultiLvlLbl val="0"/>
      </c:catAx>
      <c:valAx>
        <c:axId val="193438544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extTo"/>
        <c:crossAx val="193438152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4.7732992541675082E-2"/>
          <c:y val="0.88786038740615059"/>
          <c:w val="0.93209786791581095"/>
          <c:h val="9.690173065943834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12136916798337E-2"/>
          <c:y val="3.8684332366732695E-2"/>
          <c:w val="0.90992911782467989"/>
          <c:h val="0.7611980046020866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Сельское хозяйство</c:v>
                </c:pt>
              </c:strCache>
            </c:strRef>
          </c:tx>
          <c:spPr>
            <a:solidFill>
              <a:srgbClr val="BDC4C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ПЛАН 2018</c:v>
                </c:pt>
                <c:pt idx="1">
                  <c:v>УТОЧНЕНИЕ 2018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277.32514300000003</c:v>
                </c:pt>
                <c:pt idx="1">
                  <c:v>317.706031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Энергетика</c:v>
                </c:pt>
              </c:strCache>
            </c:strRef>
          </c:tx>
          <c:spPr>
            <a:solidFill>
              <a:srgbClr val="B2D5D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ПЛАН 2018</c:v>
                </c:pt>
                <c:pt idx="1">
                  <c:v>УТОЧНЕНИЕ 2018</c:v>
                </c:pt>
              </c:strCache>
            </c:strRef>
          </c:cat>
          <c:val>
            <c:numRef>
              <c:f>Лист1!$C$2:$C$3</c:f>
              <c:numCache>
                <c:formatCode>0.0</c:formatCode>
                <c:ptCount val="2"/>
                <c:pt idx="0">
                  <c:v>87.739113000000003</c:v>
                </c:pt>
                <c:pt idx="1">
                  <c:v>104.46854399999999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Инвестиции и развитие</c:v>
                </c:pt>
              </c:strCache>
            </c:strRef>
          </c:tx>
          <c:spPr>
            <a:solidFill>
              <a:srgbClr val="9E889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ПЛАН 2018</c:v>
                </c:pt>
                <c:pt idx="1">
                  <c:v>УТОЧНЕНИЕ 2018</c:v>
                </c:pt>
              </c:strCache>
            </c:strRef>
          </c:cat>
          <c:val>
            <c:numRef>
              <c:f>Лист1!$D$2:$D$3</c:f>
              <c:numCache>
                <c:formatCode>0.0</c:formatCode>
                <c:ptCount val="2"/>
                <c:pt idx="0">
                  <c:v>818.36463400000002</c:v>
                </c:pt>
                <c:pt idx="1">
                  <c:v>918.99054000000001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Национальная экономика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756575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ПЛАН 2018</c:v>
                </c:pt>
                <c:pt idx="1">
                  <c:v>УТОЧНЕНИЕ 2018</c:v>
                </c:pt>
              </c:strCache>
            </c:strRef>
          </c:cat>
          <c:val>
            <c:numRef>
              <c:f>Лист1!$E$2:$E$3</c:f>
              <c:numCache>
                <c:formatCode>0.0</c:formatCode>
                <c:ptCount val="2"/>
                <c:pt idx="0">
                  <c:v>66.862046000000007</c:v>
                </c:pt>
                <c:pt idx="1">
                  <c:v>79.275433000000007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Информация и коммуникация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3.0370888331743566E-3"/>
                  <c:y val="2.372669389444909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0741776663487687E-3"/>
                  <c:y val="-9.490677557779637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ПЛАН 2018</c:v>
                </c:pt>
                <c:pt idx="1">
                  <c:v>УТОЧНЕНИЕ 2018</c:v>
                </c:pt>
              </c:strCache>
            </c:strRef>
          </c:cat>
          <c:val>
            <c:numRef>
              <c:f>Лист1!$F$2:$F$3</c:f>
              <c:numCache>
                <c:formatCode>0.0</c:formatCode>
                <c:ptCount val="2"/>
                <c:pt idx="0">
                  <c:v>112.029036</c:v>
                </c:pt>
                <c:pt idx="1">
                  <c:v>118.14496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94734768"/>
        <c:axId val="194735160"/>
      </c:barChart>
      <c:catAx>
        <c:axId val="194734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194735160"/>
        <c:crosses val="autoZero"/>
        <c:auto val="1"/>
        <c:lblAlgn val="ctr"/>
        <c:lblOffset val="100"/>
        <c:noMultiLvlLbl val="0"/>
      </c:catAx>
      <c:valAx>
        <c:axId val="194735160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94734768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2.343628187628E-2"/>
          <c:y val="0.89547932837335609"/>
          <c:w val="0.92240943496755801"/>
          <c:h val="9.690173065943834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12136916798337E-2"/>
          <c:y val="3.8684332366732695E-2"/>
          <c:w val="0.90992911782467989"/>
          <c:h val="0.7611980046020866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Оборона</c:v>
                </c:pt>
              </c:strCache>
            </c:strRef>
          </c:tx>
          <c:spPr>
            <a:solidFill>
              <a:srgbClr val="BDC4C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ПЛАН 2018
</c:v>
                </c:pt>
                <c:pt idx="1">
                  <c:v>УТОЧНЕНИЕ 2018
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518.28132800000003</c:v>
                </c:pt>
                <c:pt idx="1">
                  <c:v>529.22684200000003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Правохр.
Органы</c:v>
                </c:pt>
              </c:strCache>
            </c:strRef>
          </c:tx>
          <c:spPr>
            <a:solidFill>
              <a:srgbClr val="B2D5D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ПЛАН 2018
</c:v>
                </c:pt>
                <c:pt idx="1">
                  <c:v>УТОЧНЕНИЕ 2018
</c:v>
                </c:pt>
              </c:strCache>
            </c:strRef>
          </c:cat>
          <c:val>
            <c:numRef>
              <c:f>Лист1!$C$2:$C$3</c:f>
              <c:numCache>
                <c:formatCode>0.0</c:formatCode>
                <c:ptCount val="2"/>
                <c:pt idx="0">
                  <c:v>335.54018100000002</c:v>
                </c:pt>
                <c:pt idx="1">
                  <c:v>347.26969400000002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Спец.
гос.органы</c:v>
                </c:pt>
              </c:strCache>
            </c:strRef>
          </c:tx>
          <c:spPr>
            <a:solidFill>
              <a:srgbClr val="9E889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ПЛАН 2018
</c:v>
                </c:pt>
                <c:pt idx="1">
                  <c:v>УТОЧНЕНИЕ 2018
</c:v>
                </c:pt>
              </c:strCache>
            </c:strRef>
          </c:cat>
          <c:val>
            <c:numRef>
              <c:f>Лист1!$D$2:$D$3</c:f>
              <c:numCache>
                <c:formatCode>0.0</c:formatCode>
                <c:ptCount val="2"/>
                <c:pt idx="0">
                  <c:v>240.07601199999999</c:v>
                </c:pt>
                <c:pt idx="1">
                  <c:v>315.31537500000002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94670664"/>
        <c:axId val="194671056"/>
      </c:barChart>
      <c:catAx>
        <c:axId val="194670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194671056"/>
        <c:crosses val="autoZero"/>
        <c:auto val="1"/>
        <c:lblAlgn val="ctr"/>
        <c:lblOffset val="100"/>
        <c:noMultiLvlLbl val="0"/>
      </c:catAx>
      <c:valAx>
        <c:axId val="194671056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9467066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6.7322932938208889E-3"/>
          <c:y val="0.9030982693405617"/>
          <c:w val="0.95616440551018789"/>
          <c:h val="8.420349571409574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445922796037088E-2"/>
          <c:y val="4.5088934150407545E-2"/>
          <c:w val="0.72830478067342441"/>
          <c:h val="0.8771559533480419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РБ (СНП)</c:v>
                </c:pt>
              </c:strCache>
            </c:strRef>
          </c:tx>
          <c:spPr>
            <a:solidFill>
              <a:srgbClr val="9E889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ПЛАН 2018</c:v>
                </c:pt>
                <c:pt idx="1">
                  <c:v>УТОЧНЕНИЕ 2018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45.1</c:v>
                </c:pt>
                <c:pt idx="1">
                  <c:v>68.2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РБ (групповые водопроводы)</c:v>
                </c:pt>
              </c:strCache>
            </c:strRef>
          </c:tx>
          <c:spPr>
            <a:solidFill>
              <a:srgbClr val="B2D5D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ПЛАН 2018</c:v>
                </c:pt>
                <c:pt idx="1">
                  <c:v>УТОЧНЕНИЕ 2018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7</c:v>
                </c:pt>
                <c:pt idx="1">
                  <c:v>14.8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МБ (софинансирование)</c:v>
                </c:pt>
              </c:strCache>
            </c:strRef>
          </c:tx>
          <c:spPr>
            <a:solidFill>
              <a:srgbClr val="BDC4C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ПЛАН 2018</c:v>
                </c:pt>
                <c:pt idx="1">
                  <c:v>УТОЧНЕНИЕ 2018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9.4</c:v>
                </c:pt>
                <c:pt idx="1">
                  <c:v>12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МБ (СНП за счет собственых средств)</c:v>
                </c:pt>
              </c:strCache>
            </c:strRef>
          </c:tx>
          <c:spPr>
            <a:solidFill>
              <a:srgbClr val="8C999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ПЛАН 2018</c:v>
                </c:pt>
                <c:pt idx="1">
                  <c:v>УТОЧНЕНИЕ 2018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5</c:v>
                </c:pt>
                <c:pt idx="1">
                  <c:v>5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56511064"/>
        <c:axId val="156511456"/>
      </c:barChart>
      <c:catAx>
        <c:axId val="156511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156511456"/>
        <c:crosses val="autoZero"/>
        <c:auto val="1"/>
        <c:lblAlgn val="ctr"/>
        <c:lblOffset val="100"/>
        <c:noMultiLvlLbl val="0"/>
      </c:catAx>
      <c:valAx>
        <c:axId val="156511456"/>
        <c:scaling>
          <c:orientation val="minMax"/>
          <c:max val="100"/>
        </c:scaling>
        <c:delete val="1"/>
        <c:axPos val="l"/>
        <c:numFmt formatCode="General" sourceLinked="1"/>
        <c:majorTickMark val="none"/>
        <c:minorTickMark val="none"/>
        <c:tickLblPos val="nextTo"/>
        <c:crossAx val="156511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8821835426733147"/>
          <c:y val="0.29339575101655718"/>
          <c:w val="0.29914407253591097"/>
          <c:h val="0.495571765185174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3.360427633058622E-2"/>
          <c:w val="0.71922589832303174"/>
          <c:h val="0.8786986653786230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РБ (реконструкция местных дорог)</c:v>
                </c:pt>
              </c:strCache>
            </c:strRef>
          </c:tx>
          <c:spPr>
            <a:solidFill>
              <a:srgbClr val="9E889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ПЛАН 2018</c:v>
                </c:pt>
                <c:pt idx="1">
                  <c:v>УТОЧНЕНИЕ 2018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21.9</c:v>
                </c:pt>
                <c:pt idx="1">
                  <c:v>21.9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РБ (приоритетные проекты местной сети)</c:v>
                </c:pt>
              </c:strCache>
            </c:strRef>
          </c:tx>
          <c:spPr>
            <a:solidFill>
              <a:srgbClr val="B2D5D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ПЛАН 2018</c:v>
                </c:pt>
                <c:pt idx="1">
                  <c:v>УТОЧНЕНИЕ 2018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6.6</c:v>
                </c:pt>
                <c:pt idx="1">
                  <c:v>35.799999999999997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МБ (в рамках ТОХ)</c:v>
                </c:pt>
              </c:strCache>
            </c:strRef>
          </c:tx>
          <c:spPr>
            <a:solidFill>
              <a:srgbClr val="BDC4C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ПЛАН 2018</c:v>
                </c:pt>
                <c:pt idx="1">
                  <c:v>УТОЧНЕНИЕ 2018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30</c:v>
                </c:pt>
                <c:pt idx="1">
                  <c:v>59.2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93898952"/>
        <c:axId val="193898560"/>
      </c:barChart>
      <c:catAx>
        <c:axId val="193898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193898560"/>
        <c:crosses val="autoZero"/>
        <c:auto val="1"/>
        <c:lblAlgn val="ctr"/>
        <c:lblOffset val="100"/>
        <c:noMultiLvlLbl val="0"/>
      </c:catAx>
      <c:valAx>
        <c:axId val="193898560"/>
        <c:scaling>
          <c:orientation val="minMax"/>
          <c:max val="120"/>
        </c:scaling>
        <c:delete val="1"/>
        <c:axPos val="l"/>
        <c:numFmt formatCode="General" sourceLinked="1"/>
        <c:majorTickMark val="none"/>
        <c:minorTickMark val="none"/>
        <c:tickLblPos val="nextTo"/>
        <c:crossAx val="193898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3068424274972443"/>
          <c:y val="0.30893346954651546"/>
          <c:w val="0.26931575725027551"/>
          <c:h val="0.5089602182618193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0445790923515627E-3"/>
          <c:y val="1.0486268721464813E-2"/>
          <c:w val="0.77751467791579398"/>
          <c:h val="0.8659754295378115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Министерство энергетики</c:v>
                </c:pt>
              </c:strCache>
            </c:strRef>
          </c:tx>
          <c:spPr>
            <a:solidFill>
              <a:srgbClr val="9E889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ПЛАН 2018</c:v>
                </c:pt>
                <c:pt idx="1">
                  <c:v>УТОЧНЕНИЕ 2018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7.2</c:v>
                </c:pt>
                <c:pt idx="1">
                  <c:v>20.8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Министерство по инвестициям и развитию</c:v>
                </c:pt>
              </c:strCache>
            </c:strRef>
          </c:tx>
          <c:spPr>
            <a:solidFill>
              <a:srgbClr val="B2D5D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ПЛАН 2018</c:v>
                </c:pt>
                <c:pt idx="1">
                  <c:v>УТОЧНЕНИЕ 2018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31.1</c:v>
                </c:pt>
                <c:pt idx="1">
                  <c:v>49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93899736"/>
        <c:axId val="193900128"/>
      </c:barChart>
      <c:catAx>
        <c:axId val="193899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193900128"/>
        <c:crosses val="autoZero"/>
        <c:auto val="1"/>
        <c:lblAlgn val="ctr"/>
        <c:lblOffset val="100"/>
        <c:noMultiLvlLbl val="0"/>
      </c:catAx>
      <c:valAx>
        <c:axId val="19390012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93899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339112953243957"/>
          <c:y val="0.15246329664851557"/>
          <c:w val="0.24625488929205991"/>
          <c:h val="0.3225731347075563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just"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ru-RU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ПЦФ</c:v>
                </c:pt>
              </c:strCache>
            </c:strRef>
          </c:tx>
          <c:spPr>
            <a:solidFill>
              <a:srgbClr val="B2D5D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ПЛАН 2018</c:v>
                </c:pt>
                <c:pt idx="1">
                  <c:v>УТОЧНЕНИЕ 2018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4.2</c:v>
                </c:pt>
                <c:pt idx="1">
                  <c:v>7.5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Базовое финансирование</c:v>
                </c:pt>
              </c:strCache>
            </c:strRef>
          </c:tx>
          <c:spPr>
            <a:solidFill>
              <a:srgbClr val="9E889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ПЛАН 2018</c:v>
                </c:pt>
                <c:pt idx="1">
                  <c:v>УТОЧНЕНИЕ 2018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0.9</c:v>
                </c:pt>
                <c:pt idx="1">
                  <c:v>2.7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Создание ЭТП</c:v>
                </c:pt>
              </c:strCache>
            </c:strRef>
          </c:tx>
          <c:spPr>
            <a:solidFill>
              <a:srgbClr val="BDC4C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ПЛАН 2018</c:v>
                </c:pt>
                <c:pt idx="1">
                  <c:v>УТОЧНЕНИЕ 2018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1">
                  <c:v>4.2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92709392"/>
        <c:axId val="192709784"/>
      </c:barChart>
      <c:catAx>
        <c:axId val="192709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192709784"/>
        <c:crosses val="autoZero"/>
        <c:auto val="1"/>
        <c:lblAlgn val="ctr"/>
        <c:lblOffset val="100"/>
        <c:noMultiLvlLbl val="0"/>
      </c:catAx>
      <c:valAx>
        <c:axId val="192709784"/>
        <c:scaling>
          <c:orientation val="minMax"/>
          <c:max val="15"/>
        </c:scaling>
        <c:delete val="1"/>
        <c:axPos val="l"/>
        <c:numFmt formatCode="General" sourceLinked="1"/>
        <c:majorTickMark val="none"/>
        <c:minorTickMark val="none"/>
        <c:tickLblPos val="nextTo"/>
        <c:crossAx val="192709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1216747013851118E-2"/>
          <c:y val="0.15832757323862306"/>
          <c:w val="0.93756650597229774"/>
          <c:h val="0.7355856804276368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B2D5DB"/>
            </a:solidFill>
            <a:ln>
              <a:noFill/>
            </a:ln>
            <a:effectLst/>
          </c:spPr>
          <c:invertIfNegative val="0"/>
          <c:cat>
            <c:strRef>
              <c:f>Лист1!$A$2:$A$3</c:f>
              <c:strCache>
                <c:ptCount val="2"/>
                <c:pt idx="0">
                  <c:v>ПЛАН 2018 </c:v>
                </c:pt>
                <c:pt idx="1">
                  <c:v>УТОЧНЕНИЕ 2018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15</c:v>
                </c:pt>
                <c:pt idx="1">
                  <c:v>21.3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2710960"/>
        <c:axId val="192711352"/>
      </c:barChart>
      <c:catAx>
        <c:axId val="192710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192711352"/>
        <c:crosses val="autoZero"/>
        <c:auto val="1"/>
        <c:lblAlgn val="ctr"/>
        <c:lblOffset val="100"/>
        <c:noMultiLvlLbl val="0"/>
      </c:catAx>
      <c:valAx>
        <c:axId val="192711352"/>
        <c:scaling>
          <c:orientation val="minMax"/>
          <c:max val="22"/>
          <c:min val="0"/>
        </c:scaling>
        <c:delete val="1"/>
        <c:axPos val="l"/>
        <c:numFmt formatCode="General" sourceLinked="1"/>
        <c:majorTickMark val="none"/>
        <c:minorTickMark val="none"/>
        <c:tickLblPos val="nextTo"/>
        <c:crossAx val="192710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2700269841596803E-2"/>
          <c:y val="0.265625"/>
          <c:w val="0.93459946031680641"/>
          <c:h val="0.6446665846456692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spPr>
            <a:solidFill>
              <a:srgbClr val="B2D5D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ПЛАН 2018</c:v>
                </c:pt>
                <c:pt idx="1">
                  <c:v>УТОЧНЕНИЕ 2018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30.8</c:v>
                </c:pt>
                <c:pt idx="1">
                  <c:v>44.8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56508320"/>
        <c:axId val="191594168"/>
      </c:barChart>
      <c:catAx>
        <c:axId val="156508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191594168"/>
        <c:crosses val="autoZero"/>
        <c:auto val="1"/>
        <c:lblAlgn val="ctr"/>
        <c:lblOffset val="100"/>
        <c:noMultiLvlLbl val="0"/>
      </c:catAx>
      <c:valAx>
        <c:axId val="191594168"/>
        <c:scaling>
          <c:orientation val="minMax"/>
          <c:max val="45"/>
        </c:scaling>
        <c:delete val="1"/>
        <c:axPos val="l"/>
        <c:numFmt formatCode="General" sourceLinked="1"/>
        <c:majorTickMark val="none"/>
        <c:minorTickMark val="none"/>
        <c:tickLblPos val="nextTo"/>
        <c:crossAx val="156508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B2D5D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ПЛАН 2018</c:v>
                </c:pt>
                <c:pt idx="1">
                  <c:v>УТОЧНЕНИЕ 2018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3.2</c:v>
                </c:pt>
                <c:pt idx="1">
                  <c:v>9.3000000000000007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1594952"/>
        <c:axId val="191595344"/>
      </c:barChart>
      <c:catAx>
        <c:axId val="191594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191595344"/>
        <c:crosses val="autoZero"/>
        <c:auto val="1"/>
        <c:lblAlgn val="ctr"/>
        <c:lblOffset val="100"/>
        <c:noMultiLvlLbl val="0"/>
      </c:catAx>
      <c:valAx>
        <c:axId val="1915953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91594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 2018, МЛРД. ТЕНГЕ</c:v>
                </c:pt>
              </c:strCache>
            </c:strRef>
          </c:tx>
          <c:spPr>
            <a:solidFill>
              <a:srgbClr val="9E889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  <a:latin typeface="Arial Narrow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ВООРУЖЕННЫЕ СИЛЫ</c:v>
                </c:pt>
                <c:pt idx="1">
                  <c:v>СПЕЦГОСОРГАНЫ</c:v>
                </c:pt>
                <c:pt idx="2">
                  <c:v>ПРАВООХРАНИТЕЛЬНЫЕ ОРГАНЫ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38.9</c:v>
                </c:pt>
                <c:pt idx="1">
                  <c:v>18.5</c:v>
                </c:pt>
                <c:pt idx="2" formatCode="0.0">
                  <c:v>8.6370000000000005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УВЕЛИЧЕНИЕ, МЛРД. ТЕНГЕ</c:v>
                </c:pt>
              </c:strCache>
            </c:strRef>
          </c:tx>
          <c:spPr>
            <a:solidFill>
              <a:srgbClr val="B2D5DB"/>
            </a:solidFill>
          </c:spPr>
          <c:invertIfNegative val="0"/>
          <c:dLbls>
            <c:dLbl>
              <c:idx val="1"/>
              <c:layout>
                <c:manualLayout>
                  <c:x val="2.5195613185836494E-2"/>
                  <c:y val="6.25000000000000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solidFill>
                      <a:srgbClr val="4E434E"/>
                    </a:solidFill>
                    <a:latin typeface="Arial Narrow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ВООРУЖЕННЫЕ СИЛЫ</c:v>
                </c:pt>
                <c:pt idx="1">
                  <c:v>СПЕЦГОСОРГАНЫ</c:v>
                </c:pt>
                <c:pt idx="2">
                  <c:v>ПРАВООХРАНИТЕЛЬНЫЕ ОРГАНЫ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10.1</c:v>
                </c:pt>
                <c:pt idx="1">
                  <c:v>1.3</c:v>
                </c:pt>
                <c:pt idx="2">
                  <c:v>7.2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91596520"/>
        <c:axId val="191596912"/>
      </c:barChart>
      <c:catAx>
        <c:axId val="19159652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="1">
                <a:solidFill>
                  <a:srgbClr val="4E434E"/>
                </a:solidFill>
                <a:latin typeface="Arial Narrow" pitchFamily="34" charset="0"/>
              </a:defRPr>
            </a:pPr>
            <a:endParaRPr lang="ru-RU"/>
          </a:p>
        </c:txPr>
        <c:crossAx val="191596912"/>
        <c:crosses val="autoZero"/>
        <c:auto val="1"/>
        <c:lblAlgn val="ctr"/>
        <c:lblOffset val="100"/>
        <c:noMultiLvlLbl val="0"/>
      </c:catAx>
      <c:valAx>
        <c:axId val="1915969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9159652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2.5206699722439805E-2"/>
          <c:y val="1.8749999999999999E-2"/>
          <c:w val="0.75691426442813547"/>
          <c:h val="8.1816190944881892E-2"/>
        </c:manualLayout>
      </c:layout>
      <c:overlay val="0"/>
      <c:txPr>
        <a:bodyPr/>
        <a:lstStyle/>
        <a:p>
          <a:pPr>
            <a:defRPr>
              <a:solidFill>
                <a:srgbClr val="4E434E"/>
              </a:solidFill>
              <a:latin typeface="Arial Narrow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0.10305</cdr:x>
      <cdr:y>0.34328</cdr:y>
    </cdr:from>
    <cdr:to>
      <cdr:x>0.12402</cdr:x>
      <cdr:y>0.47127</cdr:y>
    </cdr:to>
    <cdr:sp macro="" textlink="">
      <cdr:nvSpPr>
        <cdr:cNvPr id="2" name="Левая фигурная скобка 1"/>
        <cdr:cNvSpPr/>
      </cdr:nvSpPr>
      <cdr:spPr>
        <a:xfrm xmlns:a="http://schemas.openxmlformats.org/drawingml/2006/main">
          <a:off x="932001" y="1605616"/>
          <a:ext cx="189671" cy="598637"/>
        </a:xfrm>
        <a:prstGeom xmlns:a="http://schemas.openxmlformats.org/drawingml/2006/main" prst="leftBrac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0.46312</cdr:x>
      <cdr:y>0.04624</cdr:y>
    </cdr:from>
    <cdr:to>
      <cdr:x>0.48898</cdr:x>
      <cdr:y>0.19892</cdr:y>
    </cdr:to>
    <cdr:sp macro="" textlink="">
      <cdr:nvSpPr>
        <cdr:cNvPr id="3" name="Левая фигурная скобка 2"/>
        <cdr:cNvSpPr/>
      </cdr:nvSpPr>
      <cdr:spPr>
        <a:xfrm xmlns:a="http://schemas.openxmlformats.org/drawingml/2006/main">
          <a:off x="4188651" y="216266"/>
          <a:ext cx="233888" cy="714135"/>
        </a:xfrm>
        <a:prstGeom xmlns:a="http://schemas.openxmlformats.org/drawingml/2006/main" prst="leftBrac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0.35322</cdr:x>
      <cdr:y>0.49534</cdr:y>
    </cdr:from>
    <cdr:to>
      <cdr:x>0.44723</cdr:x>
      <cdr:y>0.49534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>
          <a:off x="3166435" y="2472204"/>
          <a:ext cx="842751" cy="0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rgbClr val="B2D5DB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0.33399</cdr:x>
      <cdr:y>0.40792</cdr:y>
    </cdr:from>
    <cdr:to>
      <cdr:x>0.46646</cdr:x>
      <cdr:y>0.48809</cdr:y>
    </cdr:to>
    <cdr:sp macro="" textlink="">
      <cdr:nvSpPr>
        <cdr:cNvPr id="4" name="TextBox 20"/>
        <cdr:cNvSpPr txBox="1"/>
      </cdr:nvSpPr>
      <cdr:spPr>
        <a:xfrm xmlns:a="http://schemas.openxmlformats.org/drawingml/2006/main">
          <a:off x="2994048" y="2035900"/>
          <a:ext cx="1187525" cy="4001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  <a:prstDash val="sysDot"/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2000" b="1" dirty="0" smtClean="0">
              <a:solidFill>
                <a:srgbClr val="B2D5DB"/>
              </a:solidFill>
              <a:latin typeface="Arial Narrow" panose="020B0606020202030204" pitchFamily="34" charset="0"/>
            </a:rPr>
            <a:t>+17,9</a:t>
          </a:r>
          <a:endParaRPr lang="ru-RU" sz="2000" b="1" dirty="0">
            <a:solidFill>
              <a:srgbClr val="B2D5DB"/>
            </a:solidFill>
            <a:latin typeface="Arial Narrow" panose="020B0606020202030204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0.33985</cdr:x>
      <cdr:y>0.383</cdr:y>
    </cdr:from>
    <cdr:to>
      <cdr:x>0.64182</cdr:x>
      <cdr:y>0.49987</cdr:y>
    </cdr:to>
    <cdr:sp macro="" textlink="">
      <cdr:nvSpPr>
        <cdr:cNvPr id="2" name="TextBox 20"/>
        <cdr:cNvSpPr txBox="1"/>
      </cdr:nvSpPr>
      <cdr:spPr>
        <a:xfrm xmlns:a="http://schemas.openxmlformats.org/drawingml/2006/main">
          <a:off x="1256101" y="1311261"/>
          <a:ext cx="1116124" cy="4001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  <a:prstDash val="sysDot"/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2000" b="1" u="sng" dirty="0" smtClean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rPr>
            <a:t>+6,1</a:t>
          </a:r>
          <a:endParaRPr lang="ru-RU" sz="2000" b="1" u="sng" dirty="0">
            <a:solidFill>
              <a:schemeClr val="accent6">
                <a:lumMod val="75000"/>
              </a:schemeClr>
            </a:solidFill>
            <a:latin typeface="Arial Narrow" panose="020B0606020202030204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0.70891</cdr:x>
      <cdr:y>0.0732</cdr:y>
    </cdr:from>
    <cdr:to>
      <cdr:x>0.88249</cdr:x>
      <cdr:y>0.19406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236932" y="354186"/>
          <a:ext cx="1037429" cy="5847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3200" b="1" dirty="0">
              <a:solidFill>
                <a:srgbClr val="4E434E"/>
              </a:solidFill>
              <a:latin typeface="Arial Narrow" pitchFamily="34" charset="0"/>
            </a:rPr>
            <a:t>+</a:t>
          </a:r>
          <a:r>
            <a:rPr lang="en-US" sz="3200" b="1" dirty="0">
              <a:solidFill>
                <a:srgbClr val="4E434E"/>
              </a:solidFill>
              <a:latin typeface="Arial Narrow" pitchFamily="34" charset="0"/>
            </a:rPr>
            <a:t>10,7</a:t>
          </a:r>
          <a:endParaRPr lang="ru-RU" sz="3200" dirty="0">
            <a:solidFill>
              <a:srgbClr val="4E434E"/>
            </a:solidFill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0.41328</cdr:x>
      <cdr:y>0.4047</cdr:y>
    </cdr:from>
    <cdr:to>
      <cdr:x>0.57988</cdr:x>
      <cdr:y>0.62011</cdr:y>
    </cdr:to>
    <cdr:sp macro="" textlink="">
      <cdr:nvSpPr>
        <cdr:cNvPr id="11" name="Прямоугольник 10"/>
        <cdr:cNvSpPr/>
      </cdr:nvSpPr>
      <cdr:spPr>
        <a:xfrm xmlns:a="http://schemas.openxmlformats.org/drawingml/2006/main">
          <a:off x="3456384" y="2023773"/>
          <a:ext cx="1393330" cy="10772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lvl="0" algn="ctr"/>
          <a:r>
            <a:rPr lang="ru-RU" sz="2400" b="1" dirty="0" smtClean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rPr>
            <a:t>РОСТ НА </a:t>
          </a:r>
        </a:p>
        <a:p xmlns:a="http://schemas.openxmlformats.org/drawingml/2006/main">
          <a:pPr lvl="0" algn="ctr"/>
          <a:r>
            <a:rPr lang="ru-RU" sz="2400" b="1" dirty="0" smtClean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rPr>
            <a:t>139,7</a:t>
          </a:r>
        </a:p>
        <a:p xmlns:a="http://schemas.openxmlformats.org/drawingml/2006/main">
          <a:pPr lvl="0" algn="ctr"/>
          <a:r>
            <a:rPr lang="ru-RU" sz="1600" b="1" dirty="0" smtClean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rPr>
            <a:t>МЛРД. ТЕНГЕ</a:t>
          </a:r>
          <a:endParaRPr lang="ru-RU" sz="1600" b="1" dirty="0">
            <a:solidFill>
              <a:schemeClr val="accent1">
                <a:lumMod val="50000"/>
              </a:schemeClr>
            </a:solidFill>
            <a:latin typeface="Arial Narrow" panose="020B060602020203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0.42451</cdr:x>
      <cdr:y>0.6496</cdr:y>
    </cdr:from>
    <cdr:to>
      <cdr:x>0.56826</cdr:x>
      <cdr:y>0.73935</cdr:y>
    </cdr:to>
    <cdr:sp macro="" textlink="">
      <cdr:nvSpPr>
        <cdr:cNvPr id="12" name="Стрелка вправо 11"/>
        <cdr:cNvSpPr/>
      </cdr:nvSpPr>
      <cdr:spPr>
        <a:xfrm xmlns:a="http://schemas.openxmlformats.org/drawingml/2006/main">
          <a:off x="3550295" y="3248474"/>
          <a:ext cx="1202233" cy="448787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bg1">
            <a:lumMod val="75000"/>
          </a:schemeClr>
        </a:solidFill>
        <a:ln xmlns:a="http://schemas.openxmlformats.org/drawingml/2006/main">
          <a:solidFill>
            <a:schemeClr val="bg1">
              <a:lumMod val="7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0.15498</cdr:x>
      <cdr:y>0.06307</cdr:y>
    </cdr:from>
    <cdr:to>
      <cdr:x>0.37138</cdr:x>
      <cdr:y>0.19188</cdr:y>
    </cdr:to>
    <cdr:sp macro="" textlink="">
      <cdr:nvSpPr>
        <cdr:cNvPr id="10" name="Заголовок 1"/>
        <cdr:cNvSpPr txBox="1">
          <a:spLocks xmlns:a="http://schemas.openxmlformats.org/drawingml/2006/main"/>
        </cdr:cNvSpPr>
      </cdr:nvSpPr>
      <cdr:spPr>
        <a:xfrm xmlns:a="http://schemas.openxmlformats.org/drawingml/2006/main">
          <a:off x="1296140" y="337590"/>
          <a:ext cx="1809812" cy="6894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2400" b="1" dirty="0" smtClean="0">
              <a:solidFill>
                <a:schemeClr val="tx1"/>
              </a:solidFill>
              <a:latin typeface="Arial Narrow" panose="020B0606020202030204" pitchFamily="34" charset="0"/>
            </a:rPr>
            <a:t>1 362,3</a:t>
          </a:r>
        </a:p>
        <a:p xmlns:a="http://schemas.openxmlformats.org/drawingml/2006/main">
          <a:pPr algn="ctr"/>
          <a:r>
            <a:rPr lang="ru-RU" sz="1600" b="1" dirty="0" smtClean="0">
              <a:solidFill>
                <a:schemeClr val="tx1"/>
              </a:solidFill>
              <a:latin typeface="Arial Narrow" panose="020B0606020202030204" pitchFamily="34" charset="0"/>
            </a:rPr>
            <a:t>МЛРД. ТЕНГЕ</a:t>
          </a:r>
          <a:endParaRPr lang="ru-RU" sz="1600" b="1" dirty="0">
            <a:solidFill>
              <a:schemeClr val="tx1"/>
            </a:solidFill>
            <a:latin typeface="Arial Narrow" panose="020B0606020202030204" pitchFamily="34" charset="0"/>
          </a:endParaRPr>
        </a:p>
      </cdr:txBody>
    </cdr:sp>
  </cdr:relSizeAnchor>
  <cdr:relSizeAnchor xmlns:cdr="http://schemas.openxmlformats.org/drawingml/2006/chartDrawing">
    <cdr:from>
      <cdr:x>0.41328</cdr:x>
      <cdr:y>0.4047</cdr:y>
    </cdr:from>
    <cdr:to>
      <cdr:x>0.57988</cdr:x>
      <cdr:y>0.62011</cdr:y>
    </cdr:to>
    <cdr:sp macro="" textlink="">
      <cdr:nvSpPr>
        <cdr:cNvPr id="11" name="Прямоугольник 10"/>
        <cdr:cNvSpPr/>
      </cdr:nvSpPr>
      <cdr:spPr>
        <a:xfrm xmlns:a="http://schemas.openxmlformats.org/drawingml/2006/main">
          <a:off x="3456384" y="2023773"/>
          <a:ext cx="1393330" cy="10772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lvl="0" algn="ctr"/>
          <a:r>
            <a:rPr lang="ru-RU" sz="2400" b="1" dirty="0" smtClean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rPr>
            <a:t>РОСТ НА </a:t>
          </a:r>
        </a:p>
        <a:p xmlns:a="http://schemas.openxmlformats.org/drawingml/2006/main">
          <a:pPr lvl="0" algn="ctr"/>
          <a:r>
            <a:rPr lang="ru-RU" sz="2400" b="1" dirty="0" smtClean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rPr>
            <a:t>176,3</a:t>
          </a:r>
        </a:p>
        <a:p xmlns:a="http://schemas.openxmlformats.org/drawingml/2006/main">
          <a:pPr lvl="0" algn="ctr"/>
          <a:r>
            <a:rPr lang="ru-RU" sz="1600" b="1" dirty="0" smtClean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rPr>
            <a:t>МЛРД. ТЕНГЕ</a:t>
          </a:r>
          <a:endParaRPr lang="ru-RU" sz="1600" b="1" dirty="0">
            <a:solidFill>
              <a:schemeClr val="accent1">
                <a:lumMod val="50000"/>
              </a:schemeClr>
            </a:solidFill>
            <a:latin typeface="Arial Narrow" panose="020B060602020203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0.42451</cdr:x>
      <cdr:y>0.6496</cdr:y>
    </cdr:from>
    <cdr:to>
      <cdr:x>0.56826</cdr:x>
      <cdr:y>0.73935</cdr:y>
    </cdr:to>
    <cdr:sp macro="" textlink="">
      <cdr:nvSpPr>
        <cdr:cNvPr id="12" name="Стрелка вправо 11"/>
        <cdr:cNvSpPr/>
      </cdr:nvSpPr>
      <cdr:spPr>
        <a:xfrm xmlns:a="http://schemas.openxmlformats.org/drawingml/2006/main">
          <a:off x="3550295" y="3248474"/>
          <a:ext cx="1202233" cy="448787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bg1">
            <a:lumMod val="75000"/>
          </a:schemeClr>
        </a:solidFill>
        <a:ln xmlns:a="http://schemas.openxmlformats.org/drawingml/2006/main">
          <a:solidFill>
            <a:schemeClr val="bg1">
              <a:lumMod val="7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0.16359</cdr:x>
      <cdr:y>0.03502</cdr:y>
    </cdr:from>
    <cdr:to>
      <cdr:x>0.37999</cdr:x>
      <cdr:y>0.16383</cdr:y>
    </cdr:to>
    <cdr:sp macro="" textlink="">
      <cdr:nvSpPr>
        <cdr:cNvPr id="10" name="Заголовок 1"/>
        <cdr:cNvSpPr txBox="1">
          <a:spLocks xmlns:a="http://schemas.openxmlformats.org/drawingml/2006/main"/>
        </cdr:cNvSpPr>
      </cdr:nvSpPr>
      <cdr:spPr>
        <a:xfrm xmlns:a="http://schemas.openxmlformats.org/drawingml/2006/main">
          <a:off x="1368152" y="175108"/>
          <a:ext cx="1809812" cy="6441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2400" b="1" dirty="0" smtClean="0">
              <a:solidFill>
                <a:schemeClr val="tx1"/>
              </a:solidFill>
              <a:latin typeface="Arial Narrow" panose="020B0606020202030204" pitchFamily="34" charset="0"/>
            </a:rPr>
            <a:t>1 094 </a:t>
          </a:r>
        </a:p>
        <a:p xmlns:a="http://schemas.openxmlformats.org/drawingml/2006/main">
          <a:pPr algn="ctr"/>
          <a:r>
            <a:rPr lang="ru-RU" sz="1600" b="1" dirty="0" smtClean="0">
              <a:solidFill>
                <a:schemeClr val="tx1"/>
              </a:solidFill>
              <a:latin typeface="Arial Narrow" panose="020B0606020202030204" pitchFamily="34" charset="0"/>
            </a:rPr>
            <a:t>МЛРД. ТЕНГЕ</a:t>
          </a:r>
          <a:endParaRPr lang="ru-RU" sz="1600" b="1" dirty="0">
            <a:solidFill>
              <a:schemeClr val="tx1"/>
            </a:solidFill>
            <a:latin typeface="Arial Narrow" panose="020B0606020202030204" pitchFamily="34" charset="0"/>
          </a:endParaRPr>
        </a:p>
      </cdr:txBody>
    </cdr:sp>
  </cdr:relSizeAnchor>
  <cdr:relSizeAnchor xmlns:cdr="http://schemas.openxmlformats.org/drawingml/2006/chartDrawing">
    <cdr:from>
      <cdr:x>0.41328</cdr:x>
      <cdr:y>0.4047</cdr:y>
    </cdr:from>
    <cdr:to>
      <cdr:x>0.57988</cdr:x>
      <cdr:y>0.62011</cdr:y>
    </cdr:to>
    <cdr:sp macro="" textlink="">
      <cdr:nvSpPr>
        <cdr:cNvPr id="11" name="Прямоугольник 10"/>
        <cdr:cNvSpPr/>
      </cdr:nvSpPr>
      <cdr:spPr>
        <a:xfrm xmlns:a="http://schemas.openxmlformats.org/drawingml/2006/main">
          <a:off x="3456384" y="2023773"/>
          <a:ext cx="1393330" cy="10772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lvl="0" algn="ctr"/>
          <a:r>
            <a:rPr lang="ru-RU" sz="2400" b="1" dirty="0" smtClean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rPr>
            <a:t>РОСТ НА </a:t>
          </a:r>
        </a:p>
        <a:p xmlns:a="http://schemas.openxmlformats.org/drawingml/2006/main">
          <a:pPr lvl="0" algn="ctr"/>
          <a:r>
            <a:rPr lang="ru-RU" sz="2400" b="1" dirty="0" smtClean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rPr>
            <a:t>97,9</a:t>
          </a:r>
        </a:p>
        <a:p xmlns:a="http://schemas.openxmlformats.org/drawingml/2006/main">
          <a:pPr lvl="0" algn="ctr"/>
          <a:r>
            <a:rPr lang="ru-RU" sz="1600" b="1" dirty="0" smtClean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rPr>
            <a:t>МЛРД. ТЕНГЕ</a:t>
          </a:r>
          <a:endParaRPr lang="ru-RU" sz="1600" b="1" dirty="0">
            <a:solidFill>
              <a:schemeClr val="accent1">
                <a:lumMod val="50000"/>
              </a:schemeClr>
            </a:solidFill>
            <a:latin typeface="Arial Narrow" panose="020B060602020203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0.42451</cdr:x>
      <cdr:y>0.6496</cdr:y>
    </cdr:from>
    <cdr:to>
      <cdr:x>0.56826</cdr:x>
      <cdr:y>0.73935</cdr:y>
    </cdr:to>
    <cdr:sp macro="" textlink="">
      <cdr:nvSpPr>
        <cdr:cNvPr id="12" name="Стрелка вправо 11"/>
        <cdr:cNvSpPr/>
      </cdr:nvSpPr>
      <cdr:spPr>
        <a:xfrm xmlns:a="http://schemas.openxmlformats.org/drawingml/2006/main">
          <a:off x="3550295" y="3248474"/>
          <a:ext cx="1202233" cy="448787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bg1">
            <a:lumMod val="75000"/>
          </a:schemeClr>
        </a:solidFill>
        <a:ln xmlns:a="http://schemas.openxmlformats.org/drawingml/2006/main">
          <a:solidFill>
            <a:schemeClr val="bg1">
              <a:lumMod val="7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50475" cy="497046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40" y="3"/>
            <a:ext cx="2950475" cy="497046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ECDD57FE-2A7B-4F92-A83A-97A2C96529CD}" type="datetimeFigureOut">
              <a:rPr lang="ru-RU" smtClean="0"/>
              <a:t>09.04.2018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7046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0" tIns="45775" rIns="91550" bIns="4577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21940"/>
            <a:ext cx="5447030" cy="4473416"/>
          </a:xfrm>
          <a:prstGeom prst="rect">
            <a:avLst/>
          </a:prstGeom>
        </p:spPr>
        <p:txBody>
          <a:bodyPr vert="horz" lIns="91550" tIns="45775" rIns="91550" bIns="4577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42154"/>
            <a:ext cx="2950475" cy="497046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40" y="9442154"/>
            <a:ext cx="2950475" cy="497046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DD2F5B3B-BEFA-400C-9763-D93A388850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459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D257-BE44-4E6C-8751-E2542DD0E451}" type="datetime1">
              <a:rPr lang="ru-RU" smtClean="0"/>
              <a:t>09.04.2018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54965-796C-40AA-978F-225A89EE06B0}" type="datetime1">
              <a:rPr lang="ru-RU" smtClean="0"/>
              <a:t>09.04.2018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17174-77B7-48F5-A6C7-28D512BBDDFD}" type="datetime1">
              <a:rPr lang="ru-RU" smtClean="0"/>
              <a:t>09.04.2018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39C32-B1EB-4004-9141-3E93B3C15976}" type="datetime1">
              <a:rPr lang="ru-RU" smtClean="0"/>
              <a:t>09.04.2018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12227-D5BB-4A1C-BF57-8ACB8B1B05CE}" type="datetime1">
              <a:rPr lang="ru-RU" smtClean="0"/>
              <a:t>09.04.2018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D136-6177-44F7-9C6C-7F4ED9EC8F24}" type="datetime1">
              <a:rPr lang="ru-RU" smtClean="0"/>
              <a:t>09.04.2018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DCFE-7DDC-48AE-A672-083EA7FE6698}" type="datetime1">
              <a:rPr lang="ru-RU" smtClean="0"/>
              <a:t>09.04.2018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D6E90-EE0D-41A1-89E9-676AC98C4B2E}" type="datetime1">
              <a:rPr lang="ru-RU" smtClean="0"/>
              <a:t>09.04.2018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D53A7-7A87-4EA5-9F1E-32B015D5648E}" type="datetime1">
              <a:rPr lang="ru-RU" smtClean="0"/>
              <a:t>09.04.2018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4EE21-98B9-43E7-8138-379AF6566918}" type="datetime1">
              <a:rPr lang="ru-RU" smtClean="0"/>
              <a:t>09.04.2018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94C89-D1A6-477B-ABB8-33262531DF34}" type="datetime1">
              <a:rPr lang="ru-RU" smtClean="0"/>
              <a:t>09.04.2018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0A3FA-8074-4E37-8335-F602A58F06BE}" type="datetime1">
              <a:rPr lang="ru-RU" smtClean="0"/>
              <a:t>09.04.2018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07904" y="1268760"/>
            <a:ext cx="5182344" cy="2448272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rgbClr val="4E434E"/>
                </a:solidFill>
                <a:latin typeface="Arial Narrow" pitchFamily="34" charset="0"/>
              </a:rPr>
              <a:t/>
            </a:r>
            <a:br>
              <a:rPr lang="ru-RU" b="1" dirty="0" smtClean="0">
                <a:solidFill>
                  <a:srgbClr val="4E434E"/>
                </a:solidFill>
                <a:latin typeface="Arial Narrow" pitchFamily="34" charset="0"/>
              </a:rPr>
            </a:br>
            <a:r>
              <a:rPr lang="ru-RU" b="1" dirty="0" smtClean="0">
                <a:solidFill>
                  <a:srgbClr val="4E434E"/>
                </a:solidFill>
                <a:latin typeface="Arial Narrow" pitchFamily="34" charset="0"/>
              </a:rPr>
              <a:t>ПРОЕКТ УТОЧНЕНИЯ РЕСПУБЛИКАНСКОГО БЮДЖЕТА НА 2018 ГОД</a:t>
            </a:r>
            <a:endParaRPr lang="ru-RU" b="1" dirty="0">
              <a:solidFill>
                <a:srgbClr val="4E434E"/>
              </a:solidFill>
              <a:latin typeface="Arial Narrow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23928" y="5877272"/>
            <a:ext cx="4248472" cy="600472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sz="2000" b="1" dirty="0">
                <a:solidFill>
                  <a:srgbClr val="4E434E"/>
                </a:solidFill>
                <a:latin typeface="Arial Narrow" pitchFamily="34" charset="0"/>
              </a:rPr>
              <a:t>МИНИСТЕРСТВО ФИНАНСОВ РЕСПУБЛИКИ КАЗАХСТАН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3491880" cy="6858000"/>
          </a:xfrm>
          <a:prstGeom prst="rect">
            <a:avLst/>
          </a:prstGeom>
          <a:solidFill>
            <a:srgbClr val="8C999E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233772" y="5836081"/>
            <a:ext cx="3024336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ru-RU" sz="1900" b="1" dirty="0">
                <a:solidFill>
                  <a:srgbClr val="4E434E"/>
                </a:solidFill>
                <a:latin typeface="Arial Narrow" pitchFamily="34" charset="0"/>
              </a:rPr>
              <a:t>АСТАНА 2018 ГОД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chemeClr val="bg1"/>
                </a:solidFill>
              </a:rPr>
              <a:pPr/>
              <a:t>1</a:t>
            </a:fld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0" y="6309320"/>
            <a:ext cx="9144000" cy="432048"/>
          </a:xfrm>
          <a:prstGeom prst="rect">
            <a:avLst/>
          </a:prstGeom>
          <a:solidFill>
            <a:srgbClr val="756575"/>
          </a:solidFill>
          <a:ln>
            <a:solidFill>
              <a:srgbClr val="7565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0" y="188640"/>
            <a:ext cx="9144000" cy="0"/>
          </a:xfrm>
          <a:prstGeom prst="line">
            <a:avLst/>
          </a:prstGeom>
          <a:ln w="57150">
            <a:solidFill>
              <a:srgbClr val="7565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Заголовок 1"/>
          <p:cNvSpPr txBox="1">
            <a:spLocks/>
          </p:cNvSpPr>
          <p:nvPr/>
        </p:nvSpPr>
        <p:spPr>
          <a:xfrm>
            <a:off x="10607" y="292552"/>
            <a:ext cx="9043363" cy="879694"/>
          </a:xfrm>
          <a:prstGeom prst="rect">
            <a:avLst/>
          </a:prstGeom>
        </p:spPr>
        <p:txBody>
          <a:bodyPr vert="horz" lIns="80510" tIns="40255" rIns="80510" bIns="40255" rtlCol="0" anchor="ctr">
            <a:noAutofit/>
          </a:bodyPr>
          <a:lstStyle>
            <a:lvl1pPr algn="ctr" defTabSz="96734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34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914400"/>
            <a:r>
              <a:rPr lang="ru-RU" sz="3600" b="1" dirty="0">
                <a:solidFill>
                  <a:srgbClr val="4E434E"/>
                </a:solidFill>
                <a:latin typeface="Arial Narrow" pitchFamily="34" charset="0"/>
              </a:rPr>
              <a:t>РАЗВИТИЕ ИНЖЕНЕРНОЙ ИНФРАСТРУКТУРЫ В РАМКАХ ПРОГРАММЫ «Н</a:t>
            </a:r>
            <a:r>
              <a:rPr lang="kk-KZ" sz="3600" b="1" dirty="0">
                <a:solidFill>
                  <a:srgbClr val="4E434E"/>
                </a:solidFill>
                <a:latin typeface="Arial Narrow" pitchFamily="34" charset="0"/>
              </a:rPr>
              <a:t>ҰРЛЫ ЖЕР</a:t>
            </a:r>
            <a:r>
              <a:rPr lang="ru-RU" sz="3600" b="1" dirty="0">
                <a:solidFill>
                  <a:srgbClr val="4E434E"/>
                </a:solidFill>
                <a:latin typeface="Arial Narrow" pitchFamily="34" charset="0"/>
              </a:rPr>
              <a:t>»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/>
          </p:nvPr>
        </p:nvGraphicFramePr>
        <p:xfrm>
          <a:off x="100638" y="4394009"/>
          <a:ext cx="3661820" cy="654141"/>
        </p:xfrm>
        <a:graphic>
          <a:graphicData uri="http://schemas.openxmlformats.org/drawingml/2006/table">
            <a:tbl>
              <a:tblPr/>
              <a:tblGrid>
                <a:gridCol w="3661820"/>
              </a:tblGrid>
              <a:tr h="6541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algn="l" fontAlgn="t"/>
                      <a:endParaRPr lang="ru-RU" sz="1200" u="none" strike="noStrike" kern="1200" baseline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6434" marR="8386" marT="8386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/>
          </p:nvPr>
        </p:nvGraphicFramePr>
        <p:xfrm>
          <a:off x="4821922" y="4402602"/>
          <a:ext cx="3638186" cy="651985"/>
        </p:xfrm>
        <a:graphic>
          <a:graphicData uri="http://schemas.openxmlformats.org/drawingml/2006/table">
            <a:tbl>
              <a:tblPr/>
              <a:tblGrid>
                <a:gridCol w="3638186"/>
              </a:tblGrid>
              <a:tr h="6519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algn="l" fontAlgn="t"/>
                      <a:r>
                        <a:rPr lang="ru-RU" sz="12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. </a:t>
                      </a:r>
                    </a:p>
                  </a:txBody>
                  <a:tcPr marL="226434" marR="8386" marT="8386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/>
          </p:nvPr>
        </p:nvGraphicFramePr>
        <p:xfrm>
          <a:off x="100638" y="5477524"/>
          <a:ext cx="2188858" cy="707511"/>
        </p:xfrm>
        <a:graphic>
          <a:graphicData uri="http://schemas.openxmlformats.org/drawingml/2006/table">
            <a:tbl>
              <a:tblPr/>
              <a:tblGrid>
                <a:gridCol w="2188858"/>
              </a:tblGrid>
              <a:tr h="7075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algn="l" fontAlgn="t"/>
                      <a:endParaRPr lang="ru-RU" sz="120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6434" marR="8386" marT="8386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/>
          </p:nvPr>
        </p:nvGraphicFramePr>
        <p:xfrm>
          <a:off x="4863687" y="5528319"/>
          <a:ext cx="2406903" cy="707510"/>
        </p:xfrm>
        <a:graphic>
          <a:graphicData uri="http://schemas.openxmlformats.org/drawingml/2006/table">
            <a:tbl>
              <a:tblPr/>
              <a:tblGrid>
                <a:gridCol w="2406903"/>
              </a:tblGrid>
              <a:tr h="7075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algn="l" fontAlgn="t"/>
                      <a:endParaRPr lang="ru-RU" sz="1200" u="none" strike="noStrike" kern="1200" baseline="0" dirty="0" smtClean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6434" marR="8386" marT="8386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0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86600" y="6355302"/>
            <a:ext cx="2057400" cy="340084"/>
          </a:xfrm>
        </p:spPr>
        <p:txBody>
          <a:bodyPr/>
          <a:lstStyle/>
          <a:p>
            <a:r>
              <a:rPr lang="ru-RU" sz="1800" dirty="0" smtClean="0">
                <a:solidFill>
                  <a:srgbClr val="B2D5DB"/>
                </a:solidFill>
                <a:latin typeface="Arial Narrow" panose="020B0606020202030204" pitchFamily="34" charset="0"/>
              </a:rPr>
              <a:t>10</a:t>
            </a:r>
            <a:endParaRPr lang="ru-RU" sz="1800" dirty="0">
              <a:solidFill>
                <a:srgbClr val="B2D5DB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16" name="Диаграмма 15"/>
          <p:cNvGraphicFramePr/>
          <p:nvPr>
            <p:extLst>
              <p:ext uri="{D42A27DB-BD31-4B8C-83A1-F6EECF244321}">
                <p14:modId xmlns:p14="http://schemas.microsoft.com/office/powerpoint/2010/main" val="688236679"/>
              </p:ext>
            </p:extLst>
          </p:nvPr>
        </p:nvGraphicFramePr>
        <p:xfrm>
          <a:off x="179512" y="1484784"/>
          <a:ext cx="8964488" cy="4990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31" name="Прямая со стрелкой 30"/>
          <p:cNvCxnSpPr/>
          <p:nvPr/>
        </p:nvCxnSpPr>
        <p:spPr>
          <a:xfrm>
            <a:off x="3385783" y="5292672"/>
            <a:ext cx="792088" cy="0"/>
          </a:xfrm>
          <a:prstGeom prst="straightConnector1">
            <a:avLst/>
          </a:prstGeom>
          <a:ln w="28575">
            <a:solidFill>
              <a:srgbClr val="9E889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223765" y="4839989"/>
            <a:ext cx="1116124" cy="400110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9E889D"/>
                </a:solidFill>
                <a:latin typeface="Arial Narrow" panose="020B0606020202030204" pitchFamily="34" charset="0"/>
              </a:rPr>
              <a:t>+13,6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1043608" y="2923638"/>
            <a:ext cx="1837445" cy="6506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Arial Narrow" pitchFamily="34" charset="0"/>
              </a:rPr>
              <a:t>38,3</a:t>
            </a:r>
          </a:p>
          <a:p>
            <a:pPr algn="ctr"/>
            <a:r>
              <a:rPr lang="ru-RU" b="1" dirty="0">
                <a:solidFill>
                  <a:srgbClr val="C00000"/>
                </a:solidFill>
                <a:latin typeface="Arial Narrow" pitchFamily="34" charset="0"/>
              </a:rPr>
              <a:t>млрд. тенге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4568515" y="1304860"/>
            <a:ext cx="1837445" cy="6506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Arial Narrow" pitchFamily="34" charset="0"/>
              </a:rPr>
              <a:t>69,8</a:t>
            </a:r>
          </a:p>
          <a:p>
            <a:pPr algn="ctr"/>
            <a:r>
              <a:rPr lang="ru-RU" b="1" dirty="0">
                <a:solidFill>
                  <a:srgbClr val="C00000"/>
                </a:solidFill>
                <a:latin typeface="Arial Narrow" pitchFamily="34" charset="0"/>
              </a:rPr>
              <a:t>млрд. тенге</a:t>
            </a:r>
          </a:p>
        </p:txBody>
      </p:sp>
      <p:sp>
        <p:nvSpPr>
          <p:cNvPr id="36" name="TextBox 20"/>
          <p:cNvSpPr txBox="1"/>
          <p:nvPr/>
        </p:nvSpPr>
        <p:spPr>
          <a:xfrm>
            <a:off x="3194447" y="2286903"/>
            <a:ext cx="1116124" cy="523220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b="1" u="sng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+31,5</a:t>
            </a:r>
          </a:p>
        </p:txBody>
      </p:sp>
    </p:spTree>
    <p:extLst>
      <p:ext uri="{BB962C8B-B14F-4D97-AF65-F5344CB8AC3E}">
        <p14:creationId xmlns:p14="http://schemas.microsoft.com/office/powerpoint/2010/main" val="55489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Диаграмма 31"/>
          <p:cNvGraphicFramePr/>
          <p:nvPr>
            <p:extLst>
              <p:ext uri="{D42A27DB-BD31-4B8C-83A1-F6EECF244321}">
                <p14:modId xmlns:p14="http://schemas.microsoft.com/office/powerpoint/2010/main" val="372798261"/>
              </p:ext>
            </p:extLst>
          </p:nvPr>
        </p:nvGraphicFramePr>
        <p:xfrm>
          <a:off x="4662148" y="3380842"/>
          <a:ext cx="4481852" cy="31445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0" y="6525344"/>
            <a:ext cx="9144000" cy="216024"/>
          </a:xfrm>
          <a:prstGeom prst="rect">
            <a:avLst/>
          </a:prstGeom>
          <a:solidFill>
            <a:srgbClr val="756575"/>
          </a:solidFill>
          <a:ln>
            <a:solidFill>
              <a:srgbClr val="7565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0" y="116632"/>
            <a:ext cx="9144000" cy="0"/>
          </a:xfrm>
          <a:prstGeom prst="line">
            <a:avLst/>
          </a:prstGeom>
          <a:ln w="57150">
            <a:solidFill>
              <a:srgbClr val="7565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Таблица 10"/>
          <p:cNvGraphicFramePr>
            <a:graphicFrameLocks noGrp="1"/>
          </p:cNvGraphicFramePr>
          <p:nvPr>
            <p:extLst/>
          </p:nvPr>
        </p:nvGraphicFramePr>
        <p:xfrm>
          <a:off x="100638" y="4394009"/>
          <a:ext cx="3661820" cy="654141"/>
        </p:xfrm>
        <a:graphic>
          <a:graphicData uri="http://schemas.openxmlformats.org/drawingml/2006/table">
            <a:tbl>
              <a:tblPr/>
              <a:tblGrid>
                <a:gridCol w="3661820"/>
              </a:tblGrid>
              <a:tr h="6541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algn="l" fontAlgn="t"/>
                      <a:endParaRPr lang="ru-RU" sz="1200" u="none" strike="noStrike" kern="1200" baseline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6434" marR="8386" marT="8386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/>
          </p:nvPr>
        </p:nvGraphicFramePr>
        <p:xfrm>
          <a:off x="100638" y="5477524"/>
          <a:ext cx="2188858" cy="707511"/>
        </p:xfrm>
        <a:graphic>
          <a:graphicData uri="http://schemas.openxmlformats.org/drawingml/2006/table">
            <a:tbl>
              <a:tblPr/>
              <a:tblGrid>
                <a:gridCol w="2188858"/>
              </a:tblGrid>
              <a:tr h="7075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algn="l" fontAlgn="t"/>
                      <a:endParaRPr lang="ru-RU" sz="120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6434" marR="8386" marT="8386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137237" y="6463314"/>
            <a:ext cx="2057400" cy="340084"/>
          </a:xfrm>
        </p:spPr>
        <p:txBody>
          <a:bodyPr/>
          <a:lstStyle/>
          <a:p>
            <a:r>
              <a:rPr lang="ru-RU" sz="1400" dirty="0" smtClean="0">
                <a:solidFill>
                  <a:srgbClr val="B2D5DB"/>
                </a:solidFill>
                <a:latin typeface="Arial Narrow" panose="020B0606020202030204" pitchFamily="34" charset="0"/>
              </a:rPr>
              <a:t>11</a:t>
            </a:r>
            <a:endParaRPr lang="ru-RU" sz="1400" dirty="0">
              <a:solidFill>
                <a:srgbClr val="B2D5DB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160" y="116634"/>
            <a:ext cx="9111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ru-RU" sz="4000" b="1" dirty="0">
                <a:solidFill>
                  <a:srgbClr val="4E434E"/>
                </a:solidFill>
                <a:latin typeface="Arial Narrow" pitchFamily="34" charset="0"/>
                <a:ea typeface="+mj-ea"/>
                <a:cs typeface="+mj-cs"/>
              </a:rPr>
              <a:t>РАЗВИТИЕ АПК И АГРАРНОЙ </a:t>
            </a:r>
            <a:r>
              <a:rPr lang="ru-RU" sz="4000" b="1" dirty="0" smtClean="0">
                <a:solidFill>
                  <a:srgbClr val="4E434E"/>
                </a:solidFill>
                <a:latin typeface="Arial Narrow" pitchFamily="34" charset="0"/>
                <a:ea typeface="+mj-ea"/>
                <a:cs typeface="+mj-cs"/>
              </a:rPr>
              <a:t>НАУКИ</a:t>
            </a:r>
            <a:endParaRPr lang="ru-RU" sz="4000" b="1" dirty="0">
              <a:solidFill>
                <a:srgbClr val="4E434E"/>
              </a:solidFill>
              <a:latin typeface="Arial Narrow" pitchFamily="34" charset="0"/>
              <a:ea typeface="+mj-ea"/>
              <a:cs typeface="+mj-cs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0129040"/>
              </p:ext>
            </p:extLst>
          </p:nvPr>
        </p:nvGraphicFramePr>
        <p:xfrm>
          <a:off x="4590421" y="1752717"/>
          <a:ext cx="4446075" cy="17028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46075"/>
              </a:tblGrid>
              <a:tr h="1702816">
                <a:tc>
                  <a:txBody>
                    <a:bodyPr/>
                    <a:lstStyle/>
                    <a:p>
                      <a:pPr marL="180000" marR="0" lvl="0" indent="0" algn="just" defTabSz="914400" rtl="0" eaLnBrk="1" fontAlgn="t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u="sng" strike="noStrike" kern="1200" baseline="0" dirty="0" smtClean="0">
                          <a:solidFill>
                            <a:srgbClr val="4E434E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ЦЕЛЬ:</a:t>
                      </a:r>
                    </a:p>
                    <a:p>
                      <a:pPr marL="180000" marR="0" lvl="0" indent="0" algn="just" defTabSz="914400" rtl="0" eaLnBrk="1" fontAlgn="t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u="none" strike="noStrike" kern="1200" baseline="0" dirty="0" smtClean="0">
                          <a:solidFill>
                            <a:srgbClr val="4E434E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1. создание экспериментально-технологических платформ на базе </a:t>
                      </a:r>
                      <a:r>
                        <a:rPr lang="ru-RU" sz="1500" u="none" strike="noStrike" kern="1200" dirty="0" smtClean="0">
                          <a:solidFill>
                            <a:srgbClr val="4E434E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НАО «</a:t>
                      </a:r>
                      <a:r>
                        <a:rPr lang="ru-RU" sz="1500" b="0" u="none" strike="noStrike" kern="1200" dirty="0" smtClean="0">
                          <a:solidFill>
                            <a:srgbClr val="4E434E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НАНОЦ»;</a:t>
                      </a:r>
                    </a:p>
                    <a:p>
                      <a:pPr marL="180000" marR="0" lvl="0" indent="0" algn="just" defTabSz="914400" rtl="0" eaLnBrk="1" fontAlgn="t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u="none" strike="noStrike" kern="1200" dirty="0" smtClean="0">
                          <a:solidFill>
                            <a:srgbClr val="4E434E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2. программно-целевое финансирование научных исследований и мероприятий;</a:t>
                      </a:r>
                    </a:p>
                    <a:p>
                      <a:pPr marL="180000" marR="0" lvl="0" indent="0" algn="just" defTabSz="914400" rtl="0" eaLnBrk="1" fontAlgn="t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u="none" strike="noStrike" kern="1200" dirty="0" smtClean="0">
                          <a:solidFill>
                            <a:srgbClr val="4E434E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3. базовое финансирование.</a:t>
                      </a:r>
                      <a:endParaRPr lang="ru-RU" sz="1500" b="1" u="none" strike="noStrike" kern="1200" dirty="0" smtClean="0">
                        <a:solidFill>
                          <a:srgbClr val="4E434E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noFill/>
                  </a:tcPr>
                </a:tc>
              </a:tr>
            </a:tbl>
          </a:graphicData>
        </a:graphic>
      </p:graphicFrame>
      <p:sp>
        <p:nvSpPr>
          <p:cNvPr id="19" name="Скругленный прямоугольник 18"/>
          <p:cNvSpPr/>
          <p:nvPr/>
        </p:nvSpPr>
        <p:spPr>
          <a:xfrm>
            <a:off x="323528" y="861090"/>
            <a:ext cx="4104456" cy="89162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" algn="ctr">
              <a:lnSpc>
                <a:spcPct val="90000"/>
              </a:lnSpc>
              <a:spcBef>
                <a:spcPct val="0"/>
              </a:spcBef>
            </a:pPr>
            <a:r>
              <a:rPr lang="ru-RU" sz="2000" b="1" dirty="0" smtClean="0">
                <a:solidFill>
                  <a:srgbClr val="8C999E"/>
                </a:solidFill>
                <a:latin typeface="Arial Narrow" panose="020B0606020202030204" pitchFamily="34" charset="0"/>
              </a:rPr>
              <a:t>СУБСИДИРОВАНИЕ СТАВКИ ВОЗНАГРАЖДЕНИЯ ПО КРЕДИТАМ И ЛИЗИНГУ</a:t>
            </a:r>
            <a:endParaRPr lang="ru-RU" sz="2000" b="1" dirty="0">
              <a:solidFill>
                <a:srgbClr val="8C999E"/>
              </a:solidFill>
              <a:latin typeface="Arial Narrow" panose="020B0606020202030204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165905" y="861090"/>
            <a:ext cx="3942664" cy="49856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" algn="ctr"/>
            <a:r>
              <a:rPr lang="ru-RU" sz="2200" b="1" dirty="0" smtClean="0">
                <a:solidFill>
                  <a:srgbClr val="8C999E"/>
                </a:solidFill>
                <a:latin typeface="Arial Narrow" panose="020B0606020202030204" pitchFamily="34" charset="0"/>
              </a:rPr>
              <a:t>АГРАРНАЯ НАУКА</a:t>
            </a:r>
            <a:endParaRPr lang="ru-RU" sz="2200" b="1" dirty="0">
              <a:solidFill>
                <a:srgbClr val="8C999E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26" name="Таблица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47276"/>
              </p:ext>
            </p:extLst>
          </p:nvPr>
        </p:nvGraphicFramePr>
        <p:xfrm>
          <a:off x="32160" y="1772816"/>
          <a:ext cx="4539840" cy="1508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39840"/>
              </a:tblGrid>
              <a:tr h="1293295">
                <a:tc>
                  <a:txBody>
                    <a:bodyPr/>
                    <a:lstStyle/>
                    <a:p>
                      <a:pPr marL="0" marR="0" indent="0" algn="just" defTabSz="914400" rtl="0" eaLnBrk="1" fontAlgn="t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u="sng" strike="noStrike" kern="1200" dirty="0" smtClean="0">
                          <a:solidFill>
                            <a:srgbClr val="4E434E"/>
                          </a:solidFill>
                          <a:effectLst/>
                          <a:latin typeface="Arial Narrow" panose="020B0606020202030204" pitchFamily="34" charset="0"/>
                        </a:rPr>
                        <a:t>ЦЕЛЬ:</a:t>
                      </a:r>
                    </a:p>
                    <a:p>
                      <a:pPr marL="0" marR="0" indent="0" algn="just" defTabSz="914400" rtl="0" eaLnBrk="1" fontAlgn="t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u="none" strike="noStrike" kern="1200" dirty="0" smtClean="0">
                          <a:solidFill>
                            <a:srgbClr val="4E434E"/>
                          </a:solidFill>
                          <a:effectLst/>
                          <a:latin typeface="Arial Narrow" panose="020B0606020202030204" pitchFamily="34" charset="0"/>
                        </a:rPr>
                        <a:t>Возобновление</a:t>
                      </a:r>
                      <a:r>
                        <a:rPr lang="ru-RU" sz="1500" u="none" strike="noStrike" kern="1200" baseline="0" dirty="0" smtClean="0">
                          <a:solidFill>
                            <a:srgbClr val="4E434E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500" u="none" strike="noStrike" kern="1200" dirty="0" smtClean="0">
                          <a:solidFill>
                            <a:srgbClr val="4E434E"/>
                          </a:solidFill>
                          <a:effectLst/>
                          <a:latin typeface="Arial Narrow" panose="020B0606020202030204" pitchFamily="34" charset="0"/>
                        </a:rPr>
                        <a:t>субсидирования ставок вознаграждения по кредитам и лизингу </a:t>
                      </a:r>
                      <a:r>
                        <a:rPr lang="ru-RU" sz="1500" b="1" u="none" strike="noStrike" kern="1200" dirty="0" smtClean="0">
                          <a:solidFill>
                            <a:srgbClr val="4E434E"/>
                          </a:solidFill>
                          <a:effectLst/>
                          <a:latin typeface="Arial Narrow" panose="020B0606020202030204" pitchFamily="34" charset="0"/>
                        </a:rPr>
                        <a:t>на приобретение сельхозтехники</a:t>
                      </a:r>
                      <a:r>
                        <a:rPr lang="ru-RU" sz="1500" u="none" strike="noStrike" kern="1200" dirty="0" smtClean="0">
                          <a:solidFill>
                            <a:srgbClr val="4E434E"/>
                          </a:solidFill>
                          <a:effectLst/>
                          <a:latin typeface="Arial Narrow" panose="020B0606020202030204" pitchFamily="34" charset="0"/>
                        </a:rPr>
                        <a:t>,  в том числе навесного и прицепного оборудования, а также на приобретение сельскохозяйственных животных.</a:t>
                      </a:r>
                      <a:endParaRPr lang="ru-RU" sz="1500" u="none" strike="noStrike" kern="1200" dirty="0" smtClean="0">
                        <a:solidFill>
                          <a:srgbClr val="4E434E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4300" marR="11430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1" name="Прямая соединительная линия 30"/>
          <p:cNvCxnSpPr/>
          <p:nvPr/>
        </p:nvCxnSpPr>
        <p:spPr>
          <a:xfrm>
            <a:off x="4626717" y="1110374"/>
            <a:ext cx="0" cy="5184576"/>
          </a:xfrm>
          <a:prstGeom prst="line">
            <a:avLst/>
          </a:prstGeom>
          <a:ln>
            <a:solidFill>
              <a:srgbClr val="B2D5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458079453"/>
              </p:ext>
            </p:extLst>
          </p:nvPr>
        </p:nvGraphicFramePr>
        <p:xfrm>
          <a:off x="-33731" y="3637660"/>
          <a:ext cx="4475162" cy="28876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611560" y="4146467"/>
            <a:ext cx="1117365" cy="6506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Arial Narrow" pitchFamily="34" charset="0"/>
              </a:rPr>
              <a:t>15</a:t>
            </a:r>
            <a:endParaRPr lang="ru-RU" sz="2000" b="1" dirty="0">
              <a:solidFill>
                <a:srgbClr val="C00000"/>
              </a:solidFill>
              <a:latin typeface="Arial Narrow" pitchFamily="34" charset="0"/>
            </a:endParaRPr>
          </a:p>
          <a:p>
            <a:pPr algn="ctr"/>
            <a:r>
              <a:rPr lang="ru-RU" sz="1200" b="1" dirty="0">
                <a:solidFill>
                  <a:srgbClr val="C00000"/>
                </a:solidFill>
                <a:latin typeface="Arial Narrow" pitchFamily="34" charset="0"/>
              </a:rPr>
              <a:t>млрд. тенге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2699792" y="3510351"/>
            <a:ext cx="1117365" cy="6506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Arial Narrow" pitchFamily="34" charset="0"/>
              </a:rPr>
              <a:t>21,3</a:t>
            </a:r>
            <a:endParaRPr lang="ru-RU" sz="2000" b="1" dirty="0">
              <a:solidFill>
                <a:srgbClr val="C00000"/>
              </a:solidFill>
              <a:latin typeface="Arial Narrow" pitchFamily="34" charset="0"/>
            </a:endParaRPr>
          </a:p>
          <a:p>
            <a:pPr algn="ctr"/>
            <a:r>
              <a:rPr lang="ru-RU" sz="1200" b="1" dirty="0">
                <a:solidFill>
                  <a:srgbClr val="C00000"/>
                </a:solidFill>
                <a:latin typeface="Arial Narrow" pitchFamily="34" charset="0"/>
              </a:rPr>
              <a:t>млрд. тенге</a:t>
            </a:r>
          </a:p>
        </p:txBody>
      </p:sp>
      <p:sp>
        <p:nvSpPr>
          <p:cNvPr id="27" name="TextBox 20"/>
          <p:cNvSpPr txBox="1"/>
          <p:nvPr/>
        </p:nvSpPr>
        <p:spPr>
          <a:xfrm>
            <a:off x="1683402" y="4271754"/>
            <a:ext cx="1116124" cy="400110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1" u="sng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+6,3</a:t>
            </a:r>
            <a:endParaRPr lang="ru-RU" sz="2000" b="1" u="sng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336544" y="4480656"/>
            <a:ext cx="1117365" cy="6506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Arial Narrow" pitchFamily="34" charset="0"/>
              </a:rPr>
              <a:t>5,2</a:t>
            </a:r>
            <a:endParaRPr lang="ru-RU" sz="2000" b="1" dirty="0">
              <a:solidFill>
                <a:srgbClr val="C00000"/>
              </a:solidFill>
              <a:latin typeface="Arial Narrow" pitchFamily="34" charset="0"/>
            </a:endParaRPr>
          </a:p>
          <a:p>
            <a:pPr algn="ctr"/>
            <a:r>
              <a:rPr lang="ru-RU" sz="1200" b="1" dirty="0">
                <a:solidFill>
                  <a:srgbClr val="C00000"/>
                </a:solidFill>
                <a:latin typeface="Arial Narrow" pitchFamily="34" charset="0"/>
              </a:rPr>
              <a:t>млрд. тенге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7380312" y="2987971"/>
            <a:ext cx="1117365" cy="6506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Arial Narrow" pitchFamily="34" charset="0"/>
              </a:rPr>
              <a:t>14,5</a:t>
            </a:r>
            <a:endParaRPr lang="ru-RU" sz="2000" b="1" dirty="0">
              <a:solidFill>
                <a:srgbClr val="C00000"/>
              </a:solidFill>
              <a:latin typeface="Arial Narrow" pitchFamily="34" charset="0"/>
            </a:endParaRPr>
          </a:p>
          <a:p>
            <a:pPr algn="ctr"/>
            <a:r>
              <a:rPr lang="ru-RU" sz="1200" b="1" dirty="0">
                <a:solidFill>
                  <a:srgbClr val="C00000"/>
                </a:solidFill>
                <a:latin typeface="Arial Narrow" pitchFamily="34" charset="0"/>
              </a:rPr>
              <a:t>млрд. тенге</a:t>
            </a:r>
          </a:p>
        </p:txBody>
      </p:sp>
      <p:sp>
        <p:nvSpPr>
          <p:cNvPr id="33" name="TextBox 20"/>
          <p:cNvSpPr txBox="1"/>
          <p:nvPr/>
        </p:nvSpPr>
        <p:spPr>
          <a:xfrm>
            <a:off x="6264188" y="4249586"/>
            <a:ext cx="1116124" cy="400110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1" u="sng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+9,3</a:t>
            </a:r>
            <a:endParaRPr lang="ru-RU" sz="2000" b="1" u="sng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11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994122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rgbClr val="4E434E"/>
                </a:solidFill>
                <a:latin typeface="Arial Narrow" pitchFamily="34" charset="0"/>
              </a:rPr>
              <a:t>РАСХОДЫ ПО РЕАЛИЗАЦИИ ПЯТИ СОЦИАЛЬНЫХ ИНИЦИАТИВ</a:t>
            </a:r>
            <a:endParaRPr lang="ru-RU" b="1" dirty="0">
              <a:solidFill>
                <a:srgbClr val="4E434E"/>
              </a:solidFill>
              <a:latin typeface="Arial Narrow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188640"/>
            <a:ext cx="9144000" cy="0"/>
          </a:xfrm>
          <a:prstGeom prst="line">
            <a:avLst/>
          </a:prstGeom>
          <a:ln w="57150">
            <a:solidFill>
              <a:srgbClr val="7565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0" y="6309320"/>
            <a:ext cx="9144000" cy="432048"/>
          </a:xfrm>
          <a:prstGeom prst="rect">
            <a:avLst/>
          </a:prstGeom>
          <a:solidFill>
            <a:srgbClr val="756575"/>
          </a:solidFill>
          <a:ln>
            <a:solidFill>
              <a:srgbClr val="7565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Номер слайда 27"/>
          <p:cNvSpPr>
            <a:spLocks noGrp="1"/>
          </p:cNvSpPr>
          <p:nvPr>
            <p:ph type="sldNum" sz="quarter" idx="12"/>
          </p:nvPr>
        </p:nvSpPr>
        <p:spPr>
          <a:xfrm>
            <a:off x="6948264" y="6309322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z="2000">
                <a:solidFill>
                  <a:srgbClr val="B2D5DB"/>
                </a:solidFill>
                <a:latin typeface="Arial Narrow" pitchFamily="34" charset="0"/>
              </a:rPr>
              <a:pPr/>
              <a:t>12</a:t>
            </a:fld>
            <a:endParaRPr lang="ru-RU" sz="2000" dirty="0">
              <a:solidFill>
                <a:srgbClr val="B2D5DB"/>
              </a:solidFill>
              <a:latin typeface="Arial Narrow" pitchFamily="34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1691680" y="1844824"/>
            <a:ext cx="7200800" cy="0"/>
          </a:xfrm>
          <a:prstGeom prst="line">
            <a:avLst/>
          </a:prstGeom>
          <a:ln w="57150">
            <a:solidFill>
              <a:srgbClr val="7565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1691680" y="4149080"/>
            <a:ext cx="7200800" cy="0"/>
          </a:xfrm>
          <a:prstGeom prst="line">
            <a:avLst/>
          </a:prstGeom>
          <a:ln w="57150">
            <a:solidFill>
              <a:srgbClr val="7565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155682" y="1458368"/>
            <a:ext cx="14639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4E434E"/>
                </a:solidFill>
                <a:latin typeface="Arial Narrow" pitchFamily="34" charset="0"/>
              </a:rPr>
              <a:t>2018 ГОД</a:t>
            </a:r>
            <a:endParaRPr lang="ru-RU" sz="24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179512" y="3697874"/>
            <a:ext cx="15841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4E434E"/>
                </a:solidFill>
                <a:latin typeface="Arial Narrow" pitchFamily="34" charset="0"/>
              </a:rPr>
              <a:t>2019-2021 ГОДЫ</a:t>
            </a:r>
            <a:endParaRPr lang="ru-RU" sz="2400" dirty="0"/>
          </a:p>
        </p:txBody>
      </p:sp>
      <p:graphicFrame>
        <p:nvGraphicFramePr>
          <p:cNvPr id="34" name="Таблица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4451611"/>
              </p:ext>
            </p:extLst>
          </p:nvPr>
        </p:nvGraphicFramePr>
        <p:xfrm>
          <a:off x="179512" y="1988840"/>
          <a:ext cx="8784976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0406"/>
                <a:gridCol w="732082"/>
                <a:gridCol w="3666457"/>
                <a:gridCol w="726031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 Narrow" pitchFamily="34" charset="0"/>
                        </a:rPr>
                        <a:t>3 ИНИЦИАТИВА</a:t>
                      </a:r>
                      <a:endParaRPr lang="ru-RU" dirty="0">
                        <a:latin typeface="Arial Narrow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889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9E889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 Narrow" pitchFamily="34" charset="0"/>
                        </a:rPr>
                        <a:t>4 ИНИЦИАТИВА</a:t>
                      </a:r>
                      <a:endParaRPr lang="ru-RU" dirty="0">
                        <a:latin typeface="Arial Narrow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889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9E889D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u="none" kern="1200" dirty="0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Повышение доступности и качества высшего образования через</a:t>
                      </a:r>
                      <a:r>
                        <a:rPr lang="ru-RU" sz="1800" b="1" i="0" u="none" kern="1200" baseline="0" dirty="0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увеличение образовательного заказа на 20 тысяч грантов</a:t>
                      </a:r>
                      <a:endParaRPr lang="ru-RU" u="none" dirty="0">
                        <a:solidFill>
                          <a:srgbClr val="4E434E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9E889D">
                            <a:tint val="66000"/>
                            <a:satMod val="160000"/>
                          </a:srgbClr>
                        </a:gs>
                        <a:gs pos="50000">
                          <a:srgbClr val="9E889D">
                            <a:tint val="44500"/>
                            <a:satMod val="160000"/>
                          </a:srgbClr>
                        </a:gs>
                        <a:gs pos="100000">
                          <a:srgbClr val="9E889D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u="none" dirty="0" smtClean="0">
                          <a:solidFill>
                            <a:srgbClr val="4E434E"/>
                          </a:solidFill>
                          <a:latin typeface="Arial Narrow" pitchFamily="34" charset="0"/>
                        </a:rPr>
                        <a:t>5,0 </a:t>
                      </a:r>
                      <a:r>
                        <a:rPr lang="ru-RU" b="1" u="none" dirty="0" err="1" smtClean="0">
                          <a:solidFill>
                            <a:srgbClr val="4E434E"/>
                          </a:solidFill>
                          <a:latin typeface="Arial Narrow" pitchFamily="34" charset="0"/>
                        </a:rPr>
                        <a:t>млрд.тенге</a:t>
                      </a:r>
                      <a:endParaRPr lang="ru-RU" b="1" u="none" dirty="0">
                        <a:solidFill>
                          <a:srgbClr val="4E434E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9E889D">
                            <a:tint val="66000"/>
                            <a:satMod val="160000"/>
                          </a:srgbClr>
                        </a:gs>
                        <a:gs pos="50000">
                          <a:srgbClr val="9E889D">
                            <a:tint val="44500"/>
                            <a:satMod val="160000"/>
                          </a:srgbClr>
                        </a:gs>
                        <a:gs pos="100000">
                          <a:srgbClr val="9E889D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u="none" kern="1200" dirty="0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Расширение микрокредитования в рамках программы развития продуктивной занятости и массового предпринимательства</a:t>
                      </a:r>
                      <a:endParaRPr lang="ru-RU" u="none" dirty="0">
                        <a:solidFill>
                          <a:srgbClr val="4E434E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9E889D">
                            <a:tint val="66000"/>
                            <a:satMod val="160000"/>
                          </a:srgbClr>
                        </a:gs>
                        <a:gs pos="50000">
                          <a:srgbClr val="9E889D">
                            <a:tint val="44500"/>
                            <a:satMod val="160000"/>
                          </a:srgbClr>
                        </a:gs>
                        <a:gs pos="100000">
                          <a:srgbClr val="9E889D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u="none" dirty="0" smtClean="0">
                          <a:solidFill>
                            <a:srgbClr val="4E434E"/>
                          </a:solidFill>
                          <a:latin typeface="Arial Narrow" pitchFamily="34" charset="0"/>
                        </a:rPr>
                        <a:t>20,1 </a:t>
                      </a:r>
                      <a:r>
                        <a:rPr lang="ru-RU" b="1" u="none" dirty="0" err="1" smtClean="0">
                          <a:solidFill>
                            <a:srgbClr val="4E434E"/>
                          </a:solidFill>
                          <a:latin typeface="Arial Narrow" pitchFamily="34" charset="0"/>
                        </a:rPr>
                        <a:t>млрд.тенге</a:t>
                      </a:r>
                      <a:endParaRPr lang="ru-RU" b="1" u="none" dirty="0" smtClean="0">
                        <a:solidFill>
                          <a:srgbClr val="4E434E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9E889D">
                            <a:tint val="66000"/>
                            <a:satMod val="160000"/>
                          </a:srgbClr>
                        </a:gs>
                        <a:gs pos="50000">
                          <a:srgbClr val="9E889D">
                            <a:tint val="44500"/>
                            <a:satMod val="160000"/>
                          </a:srgbClr>
                        </a:gs>
                        <a:gs pos="100000">
                          <a:srgbClr val="9E889D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</a:tr>
            </a:tbl>
          </a:graphicData>
        </a:graphic>
      </p:graphicFrame>
      <p:graphicFrame>
        <p:nvGraphicFramePr>
          <p:cNvPr id="35" name="Таблица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5185259"/>
              </p:ext>
            </p:extLst>
          </p:nvPr>
        </p:nvGraphicFramePr>
        <p:xfrm>
          <a:off x="179512" y="4653136"/>
          <a:ext cx="8712968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8242"/>
                <a:gridCol w="2178242"/>
                <a:gridCol w="2178242"/>
                <a:gridCol w="2178242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 Narrow" pitchFamily="34" charset="0"/>
                        </a:rPr>
                        <a:t>1 ИНИЦИАТИВА</a:t>
                      </a:r>
                      <a:endParaRPr lang="ru-RU" dirty="0">
                        <a:latin typeface="Arial Narrow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889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 Narrow" pitchFamily="34" charset="0"/>
                        </a:rPr>
                        <a:t>2 ИНИЦИАТИВА</a:t>
                      </a:r>
                      <a:endParaRPr lang="ru-RU" dirty="0">
                        <a:latin typeface="Arial Narrow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889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Narrow" pitchFamily="34" charset="0"/>
                        </a:rPr>
                        <a:t>3</a:t>
                      </a:r>
                      <a:r>
                        <a:rPr lang="ru-RU" dirty="0" smtClean="0">
                          <a:latin typeface="Arial Narrow" pitchFamily="34" charset="0"/>
                        </a:rPr>
                        <a:t> ИНИЦИАТИВА</a:t>
                      </a:r>
                      <a:endParaRPr lang="ru-RU" dirty="0">
                        <a:latin typeface="Arial Narrow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889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Narrow" pitchFamily="34" charset="0"/>
                        </a:rPr>
                        <a:t>5</a:t>
                      </a:r>
                      <a:r>
                        <a:rPr lang="ru-RU" dirty="0" smtClean="0">
                          <a:latin typeface="Arial Narrow" pitchFamily="34" charset="0"/>
                        </a:rPr>
                        <a:t> ИНИЦИАТИВА</a:t>
                      </a:r>
                      <a:endParaRPr lang="ru-RU" dirty="0">
                        <a:latin typeface="Arial Narrow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889D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u="none" kern="1200" dirty="0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Новые возможности приобретения жилья для каждой семьи</a:t>
                      </a:r>
                      <a:endParaRPr lang="ru-RU" u="none" dirty="0">
                        <a:solidFill>
                          <a:srgbClr val="4E434E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9E889D">
                            <a:tint val="66000"/>
                            <a:satMod val="160000"/>
                          </a:srgbClr>
                        </a:gs>
                        <a:gs pos="50000">
                          <a:srgbClr val="9E889D">
                            <a:tint val="44500"/>
                            <a:satMod val="160000"/>
                          </a:srgbClr>
                        </a:gs>
                        <a:gs pos="100000">
                          <a:srgbClr val="9E889D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u="none" kern="1200" dirty="0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Снижение налоговой нагрузки для работников</a:t>
                      </a:r>
                      <a:endParaRPr lang="ru-RU" u="none" dirty="0">
                        <a:solidFill>
                          <a:srgbClr val="4E434E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9E889D">
                            <a:tint val="66000"/>
                            <a:satMod val="160000"/>
                          </a:srgbClr>
                        </a:gs>
                        <a:gs pos="50000">
                          <a:srgbClr val="9E889D">
                            <a:tint val="44500"/>
                            <a:satMod val="160000"/>
                          </a:srgbClr>
                        </a:gs>
                        <a:gs pos="100000">
                          <a:srgbClr val="9E889D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kern="1200" dirty="0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Улучшение условий проживания студенческой молодёжи</a:t>
                      </a:r>
                      <a:endParaRPr lang="ru-RU" u="none" dirty="0" smtClean="0">
                        <a:solidFill>
                          <a:srgbClr val="4E434E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9E889D">
                            <a:tint val="66000"/>
                            <a:satMod val="160000"/>
                          </a:srgbClr>
                        </a:gs>
                        <a:gs pos="50000">
                          <a:srgbClr val="9E889D">
                            <a:tint val="44500"/>
                            <a:satMod val="160000"/>
                          </a:srgbClr>
                        </a:gs>
                        <a:gs pos="100000">
                          <a:srgbClr val="9E889D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kern="1200" dirty="0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Дальнейшая газификация страны</a:t>
                      </a:r>
                      <a:endParaRPr lang="ru-RU" u="none" dirty="0" smtClean="0">
                        <a:solidFill>
                          <a:srgbClr val="4E434E"/>
                        </a:solidFill>
                        <a:latin typeface="Arial Narrow" pitchFamily="34" charset="0"/>
                      </a:endParaRPr>
                    </a:p>
                    <a:p>
                      <a:pPr algn="ctr"/>
                      <a:endParaRPr lang="ru-RU" u="none" dirty="0">
                        <a:solidFill>
                          <a:srgbClr val="4E434E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9E889D">
                            <a:tint val="66000"/>
                            <a:satMod val="160000"/>
                          </a:srgbClr>
                        </a:gs>
                        <a:gs pos="50000">
                          <a:srgbClr val="9E889D">
                            <a:tint val="44500"/>
                            <a:satMod val="160000"/>
                          </a:srgbClr>
                        </a:gs>
                        <a:gs pos="100000">
                          <a:srgbClr val="9E889D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108357" y="231805"/>
            <a:ext cx="9144000" cy="8209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 defTabSz="914400">
              <a:lnSpc>
                <a:spcPct val="90000"/>
              </a:lnSpc>
            </a:pPr>
            <a:r>
              <a:rPr lang="kk-KZ" sz="2800" b="1" dirty="0">
                <a:solidFill>
                  <a:srgbClr val="4E434E"/>
                </a:solidFill>
                <a:latin typeface="Arial Narrow" pitchFamily="34" charset="0"/>
              </a:rPr>
              <a:t>МИКРОКРЕДИТОВАНИЕ В СЕЛЬСКИХ НАСЕЛЕННЫХ ПУНКТАХ И МАЛЫХ </a:t>
            </a:r>
            <a:r>
              <a:rPr lang="kk-KZ" sz="2800" b="1" dirty="0" smtClean="0">
                <a:solidFill>
                  <a:srgbClr val="4E434E"/>
                </a:solidFill>
                <a:latin typeface="Arial Narrow" pitchFamily="34" charset="0"/>
              </a:rPr>
              <a:t>ГОРОДАХ</a:t>
            </a:r>
            <a:endParaRPr lang="ru-RU" sz="2800" b="1" dirty="0">
              <a:solidFill>
                <a:srgbClr val="4E434E"/>
              </a:solidFill>
              <a:latin typeface="Arial Narrow" pitchFamily="34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5057574" y="1198987"/>
            <a:ext cx="4106501" cy="87306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" algn="ctr"/>
            <a:r>
              <a:rPr lang="ru-RU" b="1" dirty="0" smtClean="0">
                <a:solidFill>
                  <a:srgbClr val="8C999E"/>
                </a:solidFill>
                <a:latin typeface="Arial Narrow" panose="020B0606020202030204" pitchFamily="34" charset="0"/>
              </a:rPr>
              <a:t>ПО МИНИСТЕРСТВУ НАЦИОНАЛЬНОЙ ЭКОНОМИКИ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8356" y="2031118"/>
            <a:ext cx="447765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2000" algn="just" fontAlgn="t"/>
            <a:r>
              <a:rPr lang="ru-RU" sz="1600" dirty="0" smtClean="0">
                <a:solidFill>
                  <a:srgbClr val="4E434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Микрокредитование </a:t>
            </a:r>
            <a:r>
              <a:rPr lang="ru-RU" sz="1600" dirty="0">
                <a:solidFill>
                  <a:srgbClr val="4E434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2 600 проектов по 10 регионам </a:t>
            </a:r>
            <a:r>
              <a:rPr lang="ru-RU" sz="1600" dirty="0" smtClean="0">
                <a:solidFill>
                  <a:srgbClr val="4E434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на </a:t>
            </a:r>
            <a:r>
              <a:rPr lang="ru-RU" sz="1600" b="1" dirty="0">
                <a:solidFill>
                  <a:srgbClr val="4E434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14 млрд. тенге</a:t>
            </a:r>
            <a:r>
              <a:rPr lang="ru-RU" sz="1600" dirty="0">
                <a:solidFill>
                  <a:srgbClr val="4E434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, из них:</a:t>
            </a:r>
          </a:p>
          <a:p>
            <a:pPr marL="252000" algn="just" fontAlgn="t"/>
            <a:r>
              <a:rPr lang="ru-RU" sz="1600" dirty="0">
                <a:solidFill>
                  <a:srgbClr val="4E434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- 600 якорных проектов на развитие животноводства </a:t>
            </a:r>
            <a:r>
              <a:rPr lang="ru-RU" sz="1600" b="1" dirty="0">
                <a:solidFill>
                  <a:srgbClr val="4E434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- 10 млрд. тенге</a:t>
            </a:r>
            <a:r>
              <a:rPr lang="ru-RU" sz="1600" dirty="0">
                <a:solidFill>
                  <a:srgbClr val="4E434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;</a:t>
            </a:r>
          </a:p>
          <a:p>
            <a:pPr marL="537750" indent="-285750" algn="just" fontAlgn="t">
              <a:buFontTx/>
              <a:buChar char="-"/>
            </a:pPr>
            <a:r>
              <a:rPr lang="ru-RU" sz="1600" dirty="0">
                <a:solidFill>
                  <a:srgbClr val="4E434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2 000 стартап проектов на все направления </a:t>
            </a:r>
            <a:r>
              <a:rPr lang="ru-RU" sz="1600" dirty="0" smtClean="0">
                <a:solidFill>
                  <a:srgbClr val="4E434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- </a:t>
            </a:r>
            <a:br>
              <a:rPr lang="ru-RU" sz="1600" dirty="0" smtClean="0">
                <a:solidFill>
                  <a:srgbClr val="4E434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ru-RU" sz="1600" b="1" dirty="0" smtClean="0">
                <a:solidFill>
                  <a:srgbClr val="4E434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4 </a:t>
            </a:r>
            <a:r>
              <a:rPr lang="ru-RU" sz="1600" b="1" dirty="0">
                <a:solidFill>
                  <a:srgbClr val="4E434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млрд.тенге.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0" y="116632"/>
            <a:ext cx="9144000" cy="0"/>
          </a:xfrm>
          <a:prstGeom prst="line">
            <a:avLst/>
          </a:prstGeom>
          <a:ln w="57150">
            <a:solidFill>
              <a:srgbClr val="7565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0" y="6695648"/>
            <a:ext cx="9144000" cy="162352"/>
          </a:xfrm>
          <a:prstGeom prst="rect">
            <a:avLst/>
          </a:prstGeom>
          <a:solidFill>
            <a:srgbClr val="756575"/>
          </a:solidFill>
          <a:ln>
            <a:solidFill>
              <a:srgbClr val="7565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Номер слайда 27"/>
          <p:cNvSpPr txBox="1">
            <a:spLocks/>
          </p:cNvSpPr>
          <p:nvPr/>
        </p:nvSpPr>
        <p:spPr>
          <a:xfrm>
            <a:off x="7016992" y="659426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rgbClr val="B2D5DB"/>
                </a:solidFill>
                <a:latin typeface="Arial Narrow" pitchFamily="34" charset="0"/>
              </a:rPr>
              <a:t>14</a:t>
            </a:r>
            <a:endParaRPr lang="ru-RU" sz="1400" dirty="0">
              <a:solidFill>
                <a:srgbClr val="B2D5DB"/>
              </a:solidFill>
              <a:latin typeface="Arial Narrow" pitchFamily="34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4791650" y="1439342"/>
            <a:ext cx="2514" cy="4824536"/>
          </a:xfrm>
          <a:prstGeom prst="line">
            <a:avLst/>
          </a:prstGeom>
          <a:ln>
            <a:solidFill>
              <a:srgbClr val="B2D5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14016" y="1344976"/>
            <a:ext cx="4572000" cy="5909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" algn="ctr">
              <a:lnSpc>
                <a:spcPct val="90000"/>
              </a:lnSpc>
            </a:pPr>
            <a:r>
              <a:rPr lang="kk-KZ" b="1" dirty="0" smtClean="0">
                <a:solidFill>
                  <a:srgbClr val="8C999E"/>
                </a:solidFill>
                <a:latin typeface="Arial Narrow" panose="020B0606020202030204" pitchFamily="34" charset="0"/>
              </a:rPr>
              <a:t>ПО МИНИСТЕРСТВУ СЕЛЬСКОГО ХОЗЯЙСТВА</a:t>
            </a:r>
            <a:endParaRPr lang="ru-RU" b="1" dirty="0">
              <a:solidFill>
                <a:srgbClr val="8C999E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999798" y="1981178"/>
            <a:ext cx="4066596" cy="160274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ru-RU" sz="1600" dirty="0" smtClean="0">
                <a:solidFill>
                  <a:srgbClr val="4E434E"/>
                </a:solidFill>
                <a:latin typeface="Arial Narrow" panose="020B0606020202030204" pitchFamily="34" charset="0"/>
              </a:rPr>
              <a:t>Создание </a:t>
            </a:r>
            <a:r>
              <a:rPr lang="ru-RU" sz="1600" dirty="0">
                <a:solidFill>
                  <a:srgbClr val="4E434E"/>
                </a:solidFill>
                <a:latin typeface="Arial Narrow" panose="020B0606020202030204" pitchFamily="34" charset="0"/>
              </a:rPr>
              <a:t>новых рабочих мест путем:</a:t>
            </a:r>
          </a:p>
          <a:p>
            <a:pPr algn="just"/>
            <a:r>
              <a:rPr lang="ru-RU" sz="1600" dirty="0" smtClean="0">
                <a:solidFill>
                  <a:srgbClr val="4E434E"/>
                </a:solidFill>
                <a:latin typeface="Arial Narrow" panose="020B0606020202030204" pitchFamily="34" charset="0"/>
              </a:rPr>
              <a:t>- запуска </a:t>
            </a:r>
            <a:r>
              <a:rPr lang="ru-RU" sz="1600" dirty="0">
                <a:solidFill>
                  <a:srgbClr val="4E434E"/>
                </a:solidFill>
                <a:latin typeface="Arial Narrow" panose="020B0606020202030204" pitchFamily="34" charset="0"/>
              </a:rPr>
              <a:t>новых микропредприятий;</a:t>
            </a:r>
          </a:p>
          <a:p>
            <a:pPr algn="just"/>
            <a:r>
              <a:rPr lang="ru-RU" sz="1600" dirty="0" smtClean="0">
                <a:solidFill>
                  <a:srgbClr val="4E434E"/>
                </a:solidFill>
                <a:latin typeface="Arial Narrow" panose="020B0606020202030204" pitchFamily="34" charset="0"/>
              </a:rPr>
              <a:t>- расширение </a:t>
            </a:r>
            <a:r>
              <a:rPr lang="ru-RU" sz="1600" dirty="0">
                <a:solidFill>
                  <a:srgbClr val="4E434E"/>
                </a:solidFill>
                <a:latin typeface="Arial Narrow" panose="020B0606020202030204" pitchFamily="34" charset="0"/>
              </a:rPr>
              <a:t>существующего бизнеса</a:t>
            </a:r>
          </a:p>
          <a:p>
            <a:pPr algn="just"/>
            <a:r>
              <a:rPr lang="ru-RU" sz="1600" dirty="0" smtClean="0">
                <a:solidFill>
                  <a:srgbClr val="4E434E"/>
                </a:solidFill>
                <a:latin typeface="Arial Narrow" panose="020B0606020202030204" pitchFamily="34" charset="0"/>
              </a:rPr>
              <a:t>- развитие </a:t>
            </a:r>
            <a:r>
              <a:rPr lang="ru-RU" sz="1600" dirty="0">
                <a:solidFill>
                  <a:srgbClr val="4E434E"/>
                </a:solidFill>
                <a:latin typeface="Arial Narrow" panose="020B0606020202030204" pitchFamily="34" charset="0"/>
              </a:rPr>
              <a:t>базовых предпринимательских </a:t>
            </a:r>
            <a:r>
              <a:rPr lang="ru-RU" sz="1600" dirty="0" smtClean="0">
                <a:solidFill>
                  <a:srgbClr val="4E434E"/>
                </a:solidFill>
                <a:latin typeface="Arial Narrow" panose="020B0606020202030204" pitchFamily="34" charset="0"/>
              </a:rPr>
              <a:t>навыков</a:t>
            </a:r>
            <a:endParaRPr lang="ru-RU" sz="1600" dirty="0">
              <a:solidFill>
                <a:srgbClr val="4E434E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604406082"/>
              </p:ext>
            </p:extLst>
          </p:nvPr>
        </p:nvGraphicFramePr>
        <p:xfrm>
          <a:off x="179937" y="2811423"/>
          <a:ext cx="4334495" cy="3755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" name="TextBox 20"/>
          <p:cNvSpPr txBox="1"/>
          <p:nvPr/>
        </p:nvSpPr>
        <p:spPr>
          <a:xfrm>
            <a:off x="1789123" y="4293096"/>
            <a:ext cx="1116124" cy="400110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1" u="sng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+14,0</a:t>
            </a:r>
            <a:endParaRPr lang="ru-RU" sz="2000" b="1" u="sng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val="3534778716"/>
              </p:ext>
            </p:extLst>
          </p:nvPr>
        </p:nvGraphicFramePr>
        <p:xfrm>
          <a:off x="5044091" y="3673290"/>
          <a:ext cx="3696072" cy="2877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7665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" y="332655"/>
            <a:ext cx="9130133" cy="922119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b="1" dirty="0">
                <a:solidFill>
                  <a:srgbClr val="4E434E"/>
                </a:solidFill>
                <a:latin typeface="Arial Narrow" pitchFamily="34" charset="0"/>
              </a:rPr>
              <a:t>ОБЕСПЕЧЕНИЕ ЖИЛЬЕМ</a:t>
            </a:r>
            <a:r>
              <a:rPr lang="en-US" sz="4000" b="1" dirty="0">
                <a:solidFill>
                  <a:srgbClr val="4E434E"/>
                </a:solidFill>
                <a:latin typeface="Arial Narrow" pitchFamily="34" charset="0"/>
              </a:rPr>
              <a:t> </a:t>
            </a:r>
            <a:r>
              <a:rPr lang="ru-RU" sz="4000" b="1" dirty="0" smtClean="0">
                <a:solidFill>
                  <a:srgbClr val="4E434E"/>
                </a:solidFill>
                <a:latin typeface="Arial Narrow" pitchFamily="34" charset="0"/>
              </a:rPr>
              <a:t/>
            </a:r>
            <a:br>
              <a:rPr lang="ru-RU" sz="4000" b="1" dirty="0" smtClean="0">
                <a:solidFill>
                  <a:srgbClr val="4E434E"/>
                </a:solidFill>
                <a:latin typeface="Arial Narrow" pitchFamily="34" charset="0"/>
              </a:rPr>
            </a:br>
            <a:r>
              <a:rPr lang="ru-RU" sz="4000" b="1" dirty="0" smtClean="0">
                <a:solidFill>
                  <a:srgbClr val="4E434E"/>
                </a:solidFill>
                <a:latin typeface="Arial Narrow" pitchFamily="34" charset="0"/>
              </a:rPr>
              <a:t>ВОЕННОСЛУЖАЩИХ</a:t>
            </a:r>
            <a:endParaRPr lang="ru-RU" sz="4000" b="1" dirty="0">
              <a:solidFill>
                <a:srgbClr val="4E434E"/>
              </a:solidFill>
              <a:latin typeface="Arial Narrow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188640"/>
            <a:ext cx="9144000" cy="0"/>
          </a:xfrm>
          <a:prstGeom prst="line">
            <a:avLst/>
          </a:prstGeom>
          <a:ln w="57150">
            <a:solidFill>
              <a:srgbClr val="7565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0" y="6309320"/>
            <a:ext cx="9144000" cy="432048"/>
          </a:xfrm>
          <a:prstGeom prst="rect">
            <a:avLst/>
          </a:prstGeom>
          <a:solidFill>
            <a:srgbClr val="756575"/>
          </a:solidFill>
          <a:ln>
            <a:solidFill>
              <a:srgbClr val="7565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Номер слайда 27"/>
          <p:cNvSpPr>
            <a:spLocks noGrp="1"/>
          </p:cNvSpPr>
          <p:nvPr>
            <p:ph type="sldNum" sz="quarter" idx="12"/>
          </p:nvPr>
        </p:nvSpPr>
        <p:spPr>
          <a:xfrm>
            <a:off x="6996533" y="6342783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z="2000">
                <a:solidFill>
                  <a:srgbClr val="B2D5DB"/>
                </a:solidFill>
                <a:latin typeface="Arial Narrow" pitchFamily="34" charset="0"/>
              </a:rPr>
              <a:pPr/>
              <a:t>14</a:t>
            </a:fld>
            <a:endParaRPr lang="ru-RU" sz="2000" dirty="0">
              <a:solidFill>
                <a:srgbClr val="B2D5DB"/>
              </a:solidFill>
              <a:latin typeface="Arial Narrow" pitchFamily="34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992318605"/>
              </p:ext>
            </p:extLst>
          </p:nvPr>
        </p:nvGraphicFramePr>
        <p:xfrm>
          <a:off x="251520" y="1397000"/>
          <a:ext cx="8568952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7492509" y="1342509"/>
            <a:ext cx="11416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4E434E"/>
                </a:solidFill>
                <a:latin typeface="Arial Narrow" pitchFamily="34" charset="0"/>
              </a:rPr>
              <a:t>+</a:t>
            </a:r>
            <a:r>
              <a:rPr lang="en-US" sz="3600" b="1" dirty="0">
                <a:solidFill>
                  <a:srgbClr val="4E434E"/>
                </a:solidFill>
                <a:latin typeface="Arial Narrow" pitchFamily="34" charset="0"/>
              </a:rPr>
              <a:t>18,7</a:t>
            </a:r>
            <a:endParaRPr lang="ru-RU" sz="3600" dirty="0">
              <a:solidFill>
                <a:srgbClr val="4E434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/>
          <p:cNvGraphicFramePr/>
          <p:nvPr>
            <p:extLst/>
          </p:nvPr>
        </p:nvGraphicFramePr>
        <p:xfrm>
          <a:off x="3443320" y="952029"/>
          <a:ext cx="5976664" cy="48385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5212"/>
            <a:ext cx="9144000" cy="706090"/>
          </a:xfrm>
        </p:spPr>
        <p:txBody>
          <a:bodyPr>
            <a:normAutofit/>
          </a:bodyPr>
          <a:lstStyle/>
          <a:p>
            <a:pPr algn="l"/>
            <a:r>
              <a:rPr lang="ru-RU" sz="3600" b="1" dirty="0">
                <a:solidFill>
                  <a:srgbClr val="4E434E"/>
                </a:solidFill>
                <a:latin typeface="Arial Narrow" pitchFamily="34" charset="0"/>
              </a:rPr>
              <a:t>РАЗВИТИЕ </a:t>
            </a:r>
            <a:r>
              <a:rPr lang="ru-RU" sz="3600" b="1" dirty="0" smtClean="0">
                <a:solidFill>
                  <a:srgbClr val="4E434E"/>
                </a:solidFill>
                <a:latin typeface="Arial Narrow" pitchFamily="34" charset="0"/>
              </a:rPr>
              <a:t>ГОРОДОВ АСТАНА И АЛМАТЫ</a:t>
            </a:r>
            <a:endParaRPr lang="ru-RU" sz="3600" b="1" dirty="0">
              <a:solidFill>
                <a:srgbClr val="4E434E"/>
              </a:solidFill>
              <a:latin typeface="Arial Narrow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188640"/>
            <a:ext cx="9144000" cy="0"/>
          </a:xfrm>
          <a:prstGeom prst="line">
            <a:avLst/>
          </a:prstGeom>
          <a:ln w="57150">
            <a:solidFill>
              <a:srgbClr val="7565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0" y="6309320"/>
            <a:ext cx="9144000" cy="432048"/>
          </a:xfrm>
          <a:prstGeom prst="rect">
            <a:avLst/>
          </a:prstGeom>
          <a:solidFill>
            <a:srgbClr val="756575"/>
          </a:solidFill>
          <a:ln>
            <a:solidFill>
              <a:srgbClr val="7565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Номер слайда 27"/>
          <p:cNvSpPr>
            <a:spLocks noGrp="1"/>
          </p:cNvSpPr>
          <p:nvPr>
            <p:ph type="sldNum" sz="quarter" idx="12"/>
          </p:nvPr>
        </p:nvSpPr>
        <p:spPr>
          <a:xfrm>
            <a:off x="6904251" y="6342783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z="2000">
                <a:solidFill>
                  <a:srgbClr val="B2D5DB"/>
                </a:solidFill>
                <a:latin typeface="Arial Narrow" pitchFamily="34" charset="0"/>
              </a:rPr>
              <a:pPr/>
              <a:t>15</a:t>
            </a:fld>
            <a:endParaRPr lang="ru-RU" sz="2000" dirty="0">
              <a:solidFill>
                <a:srgbClr val="B2D5DB"/>
              </a:solidFill>
              <a:latin typeface="Arial Narrow" pitchFamily="34" charset="0"/>
            </a:endParaRPr>
          </a:p>
        </p:txBody>
      </p:sp>
      <p:graphicFrame>
        <p:nvGraphicFramePr>
          <p:cNvPr id="12" name="Диаграмма 11"/>
          <p:cNvGraphicFramePr/>
          <p:nvPr>
            <p:extLst/>
          </p:nvPr>
        </p:nvGraphicFramePr>
        <p:xfrm>
          <a:off x="-324545" y="1052736"/>
          <a:ext cx="6182219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2350442" y="1194594"/>
            <a:ext cx="10374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4E434E"/>
                </a:solidFill>
                <a:latin typeface="Arial Narrow" pitchFamily="34" charset="0"/>
              </a:rPr>
              <a:t>+2</a:t>
            </a:r>
            <a:r>
              <a:rPr lang="en-US" sz="3200" b="1" dirty="0">
                <a:solidFill>
                  <a:srgbClr val="4E434E"/>
                </a:solidFill>
                <a:latin typeface="Arial Narrow" pitchFamily="34" charset="0"/>
              </a:rPr>
              <a:t>5</a:t>
            </a:r>
            <a:r>
              <a:rPr lang="ru-RU" sz="3200" b="1" dirty="0" smtClean="0">
                <a:solidFill>
                  <a:srgbClr val="4E434E"/>
                </a:solidFill>
                <a:latin typeface="Arial Narrow" pitchFamily="34" charset="0"/>
              </a:rPr>
              <a:t>,</a:t>
            </a:r>
            <a:r>
              <a:rPr lang="ru-RU" sz="3200" b="1" dirty="0">
                <a:solidFill>
                  <a:srgbClr val="4E434E"/>
                </a:solidFill>
                <a:latin typeface="Arial Narrow" pitchFamily="34" charset="0"/>
              </a:rPr>
              <a:t>6</a:t>
            </a:r>
            <a:endParaRPr lang="ru-RU" sz="3200" dirty="0">
              <a:solidFill>
                <a:srgbClr val="4E434E"/>
              </a:solidFill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6154591" y="928192"/>
            <a:ext cx="223224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800" b="1" dirty="0" smtClean="0">
                <a:solidFill>
                  <a:srgbClr val="8C999E"/>
                </a:solidFill>
                <a:latin typeface="Arial Narrow" pitchFamily="34" charset="0"/>
              </a:rPr>
              <a:t>АЛМАТЫ</a:t>
            </a:r>
            <a:endParaRPr lang="ru-RU" sz="2800" b="1" dirty="0">
              <a:solidFill>
                <a:srgbClr val="8C999E"/>
              </a:solidFill>
              <a:latin typeface="Arial Narrow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971600" y="906754"/>
            <a:ext cx="223224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800" b="1" dirty="0" smtClean="0">
                <a:solidFill>
                  <a:srgbClr val="8C999E"/>
                </a:solidFill>
                <a:latin typeface="Arial Narrow" pitchFamily="34" charset="0"/>
              </a:rPr>
              <a:t>АСТАНА</a:t>
            </a:r>
            <a:endParaRPr lang="ru-RU" sz="2800" b="1" dirty="0">
              <a:solidFill>
                <a:srgbClr val="8C999E"/>
              </a:solidFill>
              <a:latin typeface="Arial Narrow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47664" y="5877272"/>
            <a:ext cx="144016" cy="144016"/>
          </a:xfrm>
          <a:prstGeom prst="rect">
            <a:avLst/>
          </a:prstGeom>
          <a:solidFill>
            <a:srgbClr val="9E88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716016" y="5878861"/>
            <a:ext cx="128736" cy="159254"/>
          </a:xfrm>
          <a:prstGeom prst="rect">
            <a:avLst/>
          </a:prstGeom>
          <a:solidFill>
            <a:srgbClr val="B2D5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1753050" y="5605443"/>
            <a:ext cx="223224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400" b="1" dirty="0" smtClean="0">
                <a:solidFill>
                  <a:srgbClr val="8C999E"/>
                </a:solidFill>
                <a:latin typeface="Arial Narrow" pitchFamily="34" charset="0"/>
              </a:rPr>
              <a:t>ПЛАН 2018, МЛРД. ТЕНГЕ</a:t>
            </a:r>
            <a:endParaRPr lang="ru-RU" sz="1400" b="1" dirty="0">
              <a:solidFill>
                <a:srgbClr val="8C999E"/>
              </a:solidFill>
              <a:latin typeface="Arial Narrow" pitchFamily="34" charset="0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4844752" y="5603231"/>
            <a:ext cx="2679576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400" b="1" dirty="0" smtClean="0">
                <a:solidFill>
                  <a:srgbClr val="8C999E"/>
                </a:solidFill>
                <a:latin typeface="Arial Narrow" pitchFamily="34" charset="0"/>
              </a:rPr>
              <a:t>УВЕЛИЧЕНИЕ 2018, МЛРД. ТЕНГЕ</a:t>
            </a:r>
            <a:endParaRPr lang="ru-RU" sz="1400" b="1" dirty="0">
              <a:solidFill>
                <a:srgbClr val="8C999E"/>
              </a:solidFill>
              <a:latin typeface="Arial Narrow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87824" y="1869986"/>
            <a:ext cx="2590933" cy="385439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spcBef>
                <a:spcPct val="0"/>
              </a:spcBef>
              <a:buNone/>
              <a:defRPr sz="4000" b="1">
                <a:solidFill>
                  <a:srgbClr val="4E434E"/>
                </a:solidFill>
                <a:latin typeface="Arial Narrow" pitchFamily="34" charset="0"/>
                <a:ea typeface="+mj-ea"/>
                <a:cs typeface="+mj-cs"/>
              </a:defRPr>
            </a:lvl1pPr>
          </a:lstStyle>
          <a:p>
            <a:r>
              <a:rPr lang="ru-RU" sz="1600" dirty="0"/>
              <a:t>ЖКХ И БЛАГОУСТРОЙСТВО</a:t>
            </a:r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/>
          </a:p>
          <a:p>
            <a:r>
              <a:rPr lang="ru-RU" sz="1600" dirty="0"/>
              <a:t>СОЦИАЛЬНАЯ ИНФРАСТРУКТУРА</a:t>
            </a:r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000" dirty="0"/>
          </a:p>
          <a:p>
            <a:r>
              <a:rPr lang="ru-RU" sz="1600" dirty="0"/>
              <a:t>ЭНЕРГЕТИКА</a:t>
            </a:r>
          </a:p>
          <a:p>
            <a:endParaRPr lang="ru-RU" sz="1600" dirty="0" smtClean="0"/>
          </a:p>
          <a:p>
            <a:endParaRPr lang="ru-RU" sz="1600" dirty="0"/>
          </a:p>
          <a:p>
            <a:r>
              <a:rPr lang="ru-RU" sz="1600" dirty="0"/>
              <a:t>ТРАНСПОРТНАЯ И ИНДУСТРИАЛЬНАЯ ИНФРАСТРУКТУРЫ</a:t>
            </a:r>
          </a:p>
        </p:txBody>
      </p:sp>
    </p:spTree>
    <p:extLst>
      <p:ext uri="{BB962C8B-B14F-4D97-AF65-F5344CB8AC3E}">
        <p14:creationId xmlns:p14="http://schemas.microsoft.com/office/powerpoint/2010/main" val="407910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6309320"/>
            <a:ext cx="9144000" cy="432048"/>
          </a:xfrm>
          <a:prstGeom prst="rect">
            <a:avLst/>
          </a:prstGeom>
          <a:solidFill>
            <a:srgbClr val="756575"/>
          </a:solidFill>
          <a:ln>
            <a:solidFill>
              <a:srgbClr val="7565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6" y="214553"/>
            <a:ext cx="8388229" cy="1234653"/>
          </a:xfrm>
        </p:spPr>
        <p:txBody>
          <a:bodyPr>
            <a:noAutofit/>
          </a:bodyPr>
          <a:lstStyle/>
          <a:p>
            <a:pPr algn="l">
              <a:lnSpc>
                <a:spcPts val="4800"/>
              </a:lnSpc>
            </a:pPr>
            <a:r>
              <a:rPr lang="ru-RU" sz="4000" b="1" dirty="0">
                <a:solidFill>
                  <a:srgbClr val="4E434E"/>
                </a:solidFill>
                <a:latin typeface="Arial Narrow" pitchFamily="34" charset="0"/>
              </a:rPr>
              <a:t>ПАРАМЕТРЫ РЕСПУБЛИКАНСКОГО БЮДЖЕТА НА 2018 ГОД</a:t>
            </a:r>
          </a:p>
        </p:txBody>
      </p:sp>
      <p:graphicFrame>
        <p:nvGraphicFramePr>
          <p:cNvPr id="6" name="Содержимое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4642312"/>
              </p:ext>
            </p:extLst>
          </p:nvPr>
        </p:nvGraphicFramePr>
        <p:xfrm>
          <a:off x="296621" y="1484784"/>
          <a:ext cx="8517079" cy="4656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8738"/>
                <a:gridCol w="1376986"/>
                <a:gridCol w="1295401"/>
                <a:gridCol w="1223745"/>
                <a:gridCol w="1092209"/>
              </a:tblGrid>
              <a:tr h="233664"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00" b="1" kern="1200" dirty="0" smtClean="0">
                          <a:solidFill>
                            <a:srgbClr val="4E434E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Наименование</a:t>
                      </a:r>
                      <a:endParaRPr lang="ru-RU" sz="1000" b="1" kern="1200" dirty="0">
                        <a:solidFill>
                          <a:srgbClr val="4E434E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0510" marR="80510" marT="40255" marB="4025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889D">
                        <a:alpha val="4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00" b="1" kern="1200" dirty="0" smtClean="0">
                          <a:solidFill>
                            <a:srgbClr val="4E434E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2017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000" b="1" kern="1200" dirty="0" smtClean="0">
                          <a:solidFill>
                            <a:srgbClr val="4E434E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факт</a:t>
                      </a:r>
                    </a:p>
                  </a:txBody>
                  <a:tcPr marL="80510" marR="80510" marT="40255" marB="4025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889D">
                        <a:alpha val="40000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00" b="1" kern="1200" dirty="0" smtClean="0">
                          <a:solidFill>
                            <a:srgbClr val="4E434E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2018 (млрд. тенге)</a:t>
                      </a:r>
                      <a:endParaRPr lang="ru-RU" sz="1000" b="1" kern="1200" dirty="0">
                        <a:solidFill>
                          <a:srgbClr val="4E434E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0510" marR="80510" marT="40255" marB="4025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889D">
                        <a:alpha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5712"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00" b="1" kern="1200" dirty="0" err="1" smtClean="0">
                          <a:solidFill>
                            <a:srgbClr val="4E434E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Скорректир</a:t>
                      </a:r>
                      <a:r>
                        <a:rPr lang="ru-RU" sz="1000" b="1" kern="1200" dirty="0" smtClean="0">
                          <a:solidFill>
                            <a:srgbClr val="4E434E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r>
                        <a:rPr lang="ru-RU" sz="1000" b="1" kern="1200" baseline="0" dirty="0" smtClean="0">
                          <a:solidFill>
                            <a:srgbClr val="4E434E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lang="en-US" sz="1000" b="1" kern="1200" baseline="0" dirty="0" smtClean="0">
                        <a:solidFill>
                          <a:srgbClr val="4E434E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1000" b="1" kern="1200" baseline="0" dirty="0" smtClean="0">
                          <a:solidFill>
                            <a:srgbClr val="4E434E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бюджет</a:t>
                      </a:r>
                      <a:endParaRPr lang="ru-RU" sz="1000" b="1" kern="1200" dirty="0">
                        <a:solidFill>
                          <a:srgbClr val="4E434E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0510" marR="80510" marT="40255" marB="4025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889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00" b="1" kern="1200" dirty="0" smtClean="0">
                          <a:solidFill>
                            <a:srgbClr val="4E434E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Проект</a:t>
                      </a:r>
                      <a:r>
                        <a:rPr lang="ru-RU" sz="1000" b="1" kern="1200" baseline="0" dirty="0" smtClean="0">
                          <a:solidFill>
                            <a:srgbClr val="4E434E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уточненного бюджета</a:t>
                      </a:r>
                      <a:endParaRPr lang="ru-RU" sz="1000" b="1" kern="1200" dirty="0">
                        <a:solidFill>
                          <a:srgbClr val="4E434E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0510" marR="80510" marT="40255" marB="4025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889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00" b="1" kern="1200" dirty="0" smtClean="0">
                          <a:solidFill>
                            <a:srgbClr val="4E434E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Отклонение</a:t>
                      </a:r>
                      <a:endParaRPr lang="ru-RU" sz="1000" b="1" kern="1200" dirty="0">
                        <a:solidFill>
                          <a:srgbClr val="4E434E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0510" marR="80510" marT="40255" marB="4025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889D">
                        <a:alpha val="40000"/>
                      </a:srgbClr>
                    </a:solidFill>
                  </a:tcPr>
                </a:tc>
              </a:tr>
              <a:tr h="322039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4E434E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ПОСТУПЛЕНИЯ </a:t>
                      </a:r>
                      <a:endParaRPr lang="ru-RU" sz="2000" b="1" dirty="0">
                        <a:solidFill>
                          <a:srgbClr val="4E434E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80510" marR="80510" marT="40255" marB="40255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2000" b="1" i="0" kern="1200" dirty="0">
                          <a:solidFill>
                            <a:srgbClr val="4E434E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9 799,3</a:t>
                      </a:r>
                    </a:p>
                  </a:txBody>
                  <a:tcPr marL="8386" marR="8386" marT="8386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2000" b="1" i="0" kern="1200" dirty="0">
                          <a:solidFill>
                            <a:srgbClr val="4E434E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8 578,3</a:t>
                      </a:r>
                    </a:p>
                  </a:txBody>
                  <a:tcPr marL="4430" marR="4430" marT="443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2000" b="1" i="0" kern="1200" dirty="0" smtClean="0">
                          <a:solidFill>
                            <a:srgbClr val="4E434E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8 75</a:t>
                      </a:r>
                      <a:r>
                        <a:rPr kumimoji="0" lang="en-US" sz="2000" b="1" i="0" kern="1200" dirty="0" smtClean="0">
                          <a:solidFill>
                            <a:srgbClr val="4E434E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9,7</a:t>
                      </a:r>
                      <a:endParaRPr kumimoji="0" lang="ru-RU" sz="2000" b="1" i="0" kern="1200" dirty="0">
                        <a:solidFill>
                          <a:srgbClr val="4E434E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430" marR="4430" marT="443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en-US" sz="2000" b="1" i="0" kern="1200" dirty="0" smtClean="0">
                          <a:solidFill>
                            <a:srgbClr val="4E434E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181,4</a:t>
                      </a:r>
                      <a:endParaRPr kumimoji="0" lang="ru-RU" sz="2000" b="1" i="0" kern="1200" dirty="0">
                        <a:solidFill>
                          <a:srgbClr val="4E434E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430" marR="4430" marT="443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01274">
                <a:tc>
                  <a:txBody>
                    <a:bodyPr/>
                    <a:lstStyle/>
                    <a:p>
                      <a:pPr marL="0" indent="625475" algn="l" defTabSz="914400" rtl="0" eaLnBrk="1" fontAlgn="ctr" latinLnBrk="0" hangingPunct="1"/>
                      <a:r>
                        <a:rPr lang="ru-RU" sz="100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 % К ВВП</a:t>
                      </a:r>
                      <a:endParaRPr lang="ru-RU" sz="1000" i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80510" marR="80510" marT="40255" marB="4025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18,7</a:t>
                      </a:r>
                    </a:p>
                  </a:txBody>
                  <a:tcPr marL="8386" marR="8386" marT="8386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15,3</a:t>
                      </a:r>
                    </a:p>
                  </a:txBody>
                  <a:tcPr marL="4430" marR="4430" marT="4430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15,3</a:t>
                      </a:r>
                      <a:endParaRPr lang="ru-RU" sz="1000" b="0" i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0" marR="4430" marT="4430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0" marR="4430" marT="4430" marB="0" anchor="ctr">
                    <a:solidFill>
                      <a:srgbClr val="F2F2F2"/>
                    </a:solidFill>
                  </a:tcPr>
                </a:tc>
              </a:tr>
              <a:tr h="268366">
                <a:tc>
                  <a:txBody>
                    <a:bodyPr/>
                    <a:lstStyle/>
                    <a:p>
                      <a:pPr marL="0" indent="358775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НЕНЕФТЯНЫЕ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ПОСТУПЛЕНИЯ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80510" marR="80510" marT="40255" marB="40255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1400" b="1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4 530,5</a:t>
                      </a:r>
                    </a:p>
                  </a:txBody>
                  <a:tcPr marL="8386" marR="8386" marT="838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1400" b="1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5 271,4</a:t>
                      </a:r>
                    </a:p>
                  </a:txBody>
                  <a:tcPr marL="4430" marR="4430" marT="443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5 31</a:t>
                      </a:r>
                      <a:r>
                        <a:rPr kumimoji="0" lang="en-US" sz="1400" b="1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2,4</a:t>
                      </a:r>
                      <a:endParaRPr kumimoji="0" lang="ru-RU" sz="1400" b="1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430" marR="4430" marT="443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en-US" sz="1400" b="1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41,0</a:t>
                      </a:r>
                      <a:endParaRPr kumimoji="0" lang="ru-RU" sz="1400" b="1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430" marR="4430" marT="4430" marB="0" anchor="ctr">
                    <a:noFill/>
                  </a:tcPr>
                </a:tc>
              </a:tr>
              <a:tr h="201274">
                <a:tc>
                  <a:txBody>
                    <a:bodyPr/>
                    <a:lstStyle/>
                    <a:p>
                      <a:pPr marL="0" indent="625475" algn="l" defTabSz="914400" rtl="0" eaLnBrk="1" fontAlgn="ctr" latinLnBrk="0" hangingPunct="1"/>
                      <a:r>
                        <a:rPr lang="ru-RU" sz="10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 % К ВВП</a:t>
                      </a:r>
                      <a:endParaRPr lang="ru-RU" sz="1000" b="0" i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80510" marR="80510" marT="40255" marB="4025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8,9</a:t>
                      </a:r>
                      <a:endParaRPr lang="ru-RU" sz="1000" b="0" i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80510" marR="80510" marT="40255" marB="4025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9,4</a:t>
                      </a:r>
                      <a:endParaRPr lang="ru-RU" sz="1000" b="0" i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80510" marR="80510" marT="40255" marB="4025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9,3</a:t>
                      </a:r>
                      <a:endParaRPr lang="ru-RU" sz="1000" b="0" i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80510" marR="80510" marT="40255" marB="4025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00" b="0" i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80510" marR="80510" marT="40255" marB="40255">
                    <a:solidFill>
                      <a:srgbClr val="F2F2F2"/>
                    </a:solidFill>
                  </a:tcPr>
                </a:tc>
              </a:tr>
              <a:tr h="268366">
                <a:tc>
                  <a:txBody>
                    <a:bodyPr/>
                    <a:lstStyle/>
                    <a:p>
                      <a:pPr marL="0" indent="358775" algn="l" rtl="0" eaLnBrk="1" latinLnBrk="0" hangingPunct="1"/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НЕФТЯНЫЕ ПОСТУПЛЕНИЯ</a:t>
                      </a:r>
                    </a:p>
                  </a:txBody>
                  <a:tcPr marL="80510" marR="80510" marT="40255" marB="40255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1400" b="1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5 268,8</a:t>
                      </a:r>
                    </a:p>
                  </a:txBody>
                  <a:tcPr marL="8386" marR="8386" marT="838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1400" b="1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3 306,9</a:t>
                      </a:r>
                    </a:p>
                  </a:txBody>
                  <a:tcPr marL="4430" marR="4430" marT="443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3 447,3</a:t>
                      </a:r>
                      <a:endParaRPr kumimoji="0" lang="ru-RU" sz="1400" b="1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430" marR="4430" marT="443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140,4</a:t>
                      </a:r>
                      <a:endParaRPr kumimoji="0" lang="ru-RU" sz="1400" b="1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430" marR="4430" marT="4430" marB="0" anchor="ctr">
                    <a:noFill/>
                  </a:tcPr>
                </a:tc>
              </a:tr>
              <a:tr h="213307">
                <a:tc>
                  <a:txBody>
                    <a:bodyPr/>
                    <a:lstStyle/>
                    <a:p>
                      <a:pPr marL="0" indent="625475" algn="l" defTabSz="914400" rtl="0" eaLnBrk="1" fontAlgn="ctr" latinLnBrk="0" hangingPunct="1"/>
                      <a:r>
                        <a:rPr lang="ru-RU" sz="10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 % К ВВП</a:t>
                      </a:r>
                      <a:endParaRPr lang="ru-RU" sz="1000" b="0" i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80510" marR="80510" marT="40255" marB="4025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10,5</a:t>
                      </a:r>
                      <a:endParaRPr lang="ru-RU" sz="1000" b="0" i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80510" marR="80510" marT="40255" marB="4025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5,9</a:t>
                      </a:r>
                      <a:endParaRPr lang="ru-RU" sz="1000" b="0" i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80510" marR="80510" marT="40255" marB="4025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6,0</a:t>
                      </a:r>
                      <a:endParaRPr lang="ru-RU" sz="1000" b="0" i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80510" marR="80510" marT="40255" marB="4025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00" b="0" i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80510" marR="80510" marT="40255" marB="40255">
                    <a:solidFill>
                      <a:srgbClr val="F2F2F2"/>
                    </a:solidFill>
                  </a:tcPr>
                </a:tc>
              </a:tr>
              <a:tr h="268366">
                <a:tc>
                  <a:txBody>
                    <a:bodyPr/>
                    <a:lstStyle/>
                    <a:p>
                      <a:pPr marL="457200" lvl="1" algn="l" rtl="0" eaLnBrk="1" latinLnBrk="0" hangingPunct="1"/>
                      <a:r>
                        <a:rPr kumimoji="0" lang="ru-RU" sz="1400" b="0" i="1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ЭТП на нефть</a:t>
                      </a:r>
                      <a:endParaRPr kumimoji="0" lang="ru-RU" sz="1400" b="0" i="1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0510" marR="80510" marT="40255" marB="40255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854,5</a:t>
                      </a:r>
                    </a:p>
                  </a:txBody>
                  <a:tcPr marL="8386" marR="8386" marT="8386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706,9</a:t>
                      </a:r>
                    </a:p>
                  </a:txBody>
                  <a:tcPr marL="4430" marR="4430" marT="4430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847,3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0" marR="4430" marT="4430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140,4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0" marR="4430" marT="4430" marB="0" anchor="ctr">
                    <a:solidFill>
                      <a:srgbClr val="F2F2F2"/>
                    </a:solidFill>
                  </a:tcPr>
                </a:tc>
              </a:tr>
              <a:tr h="322039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2000" b="1" i="0" kern="1200" dirty="0" smtClean="0">
                          <a:solidFill>
                            <a:srgbClr val="4E434E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РАСХОДЫ</a:t>
                      </a:r>
                      <a:endParaRPr kumimoji="0" lang="ru-RU" sz="2000" b="1" i="0" kern="1200" dirty="0">
                        <a:solidFill>
                          <a:srgbClr val="4E434E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0510" marR="80510" marT="40255" marB="40255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2000" b="1" i="0" kern="1200" dirty="0">
                          <a:solidFill>
                            <a:srgbClr val="4E434E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11 156,3</a:t>
                      </a:r>
                    </a:p>
                  </a:txBody>
                  <a:tcPr marL="8386" marR="8386" marT="838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2000" b="1" i="0" kern="1200" dirty="0" smtClean="0">
                          <a:solidFill>
                            <a:srgbClr val="4E434E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9 225,9</a:t>
                      </a:r>
                      <a:endParaRPr kumimoji="0" lang="ru-RU" sz="2000" b="1" i="0" kern="1200" dirty="0">
                        <a:solidFill>
                          <a:srgbClr val="4E434E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430" marR="4430" marT="443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2000" b="1" i="0" kern="1200" dirty="0" smtClean="0">
                          <a:solidFill>
                            <a:srgbClr val="4E434E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9 </a:t>
                      </a:r>
                      <a:r>
                        <a:rPr kumimoji="0" lang="en-US" sz="2000" b="1" i="0" kern="1200" dirty="0" smtClean="0">
                          <a:solidFill>
                            <a:srgbClr val="4E434E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643,0</a:t>
                      </a:r>
                      <a:endParaRPr kumimoji="0" lang="ru-RU" sz="2000" b="1" i="0" kern="1200" dirty="0">
                        <a:solidFill>
                          <a:srgbClr val="4E434E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430" marR="4430" marT="443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en-US" sz="2000" b="1" i="0" kern="1200" dirty="0" smtClean="0">
                          <a:solidFill>
                            <a:srgbClr val="4E434E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417,0</a:t>
                      </a:r>
                      <a:endParaRPr kumimoji="0" lang="ru-RU" sz="2000" b="1" i="0" kern="1200" dirty="0">
                        <a:solidFill>
                          <a:srgbClr val="4E434E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430" marR="4430" marT="4430" marB="0" anchor="ctr">
                    <a:noFill/>
                  </a:tcPr>
                </a:tc>
              </a:tr>
              <a:tr h="201274">
                <a:tc>
                  <a:txBody>
                    <a:bodyPr/>
                    <a:lstStyle/>
                    <a:p>
                      <a:pPr marL="0" indent="625475" algn="l" defTabSz="914400" rtl="0" eaLnBrk="1" fontAlgn="ctr" latinLnBrk="0" hangingPunct="1"/>
                      <a:r>
                        <a:rPr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 % К ВВП</a:t>
                      </a:r>
                      <a:endParaRPr lang="ru-RU" sz="900" b="0" i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80510" marR="80510" marT="40255" marB="4025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21,3</a:t>
                      </a:r>
                    </a:p>
                  </a:txBody>
                  <a:tcPr marL="8386" marR="8386" marT="8386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16,5</a:t>
                      </a:r>
                      <a:endParaRPr lang="ru-RU" sz="900" b="0" i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0" marR="4430" marT="4430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16,9</a:t>
                      </a:r>
                      <a:endParaRPr lang="ru-RU" sz="900" b="0" i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0" marR="4430" marT="4430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0" marR="4430" marT="4430" marB="0" anchor="ctr">
                    <a:solidFill>
                      <a:srgbClr val="F2F2F2"/>
                    </a:solidFill>
                  </a:tcPr>
                </a:tc>
              </a:tr>
              <a:tr h="295202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800" b="1" i="0" kern="1200" dirty="0" smtClean="0">
                          <a:solidFill>
                            <a:srgbClr val="4E434E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ДЕФИЦИТ</a:t>
                      </a:r>
                      <a:endParaRPr kumimoji="0" lang="ru-RU" sz="1800" b="1" i="0" kern="1200" dirty="0">
                        <a:solidFill>
                          <a:srgbClr val="4E434E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0510" marR="80510" marT="40255" marB="40255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2000" b="1" i="0" kern="1200" dirty="0">
                          <a:solidFill>
                            <a:srgbClr val="4E434E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-1 357,0</a:t>
                      </a:r>
                    </a:p>
                  </a:txBody>
                  <a:tcPr marL="8386" marR="8386" marT="838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2000" b="1" i="0" kern="1200" dirty="0" smtClean="0">
                          <a:solidFill>
                            <a:srgbClr val="4E434E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-647,7</a:t>
                      </a:r>
                      <a:endParaRPr kumimoji="0" lang="ru-RU" sz="2000" b="1" i="0" kern="1200" dirty="0">
                        <a:solidFill>
                          <a:srgbClr val="4E434E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430" marR="4430" marT="443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2000" b="1" i="0" kern="1200" dirty="0" smtClean="0">
                          <a:solidFill>
                            <a:srgbClr val="4E434E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-883,3</a:t>
                      </a:r>
                      <a:endParaRPr kumimoji="0" lang="ru-RU" sz="2000" b="1" i="0" kern="1200" dirty="0">
                        <a:solidFill>
                          <a:srgbClr val="4E434E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430" marR="4430" marT="443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2000" b="1" i="0" kern="1200" dirty="0" smtClean="0">
                          <a:solidFill>
                            <a:srgbClr val="4E434E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235,6</a:t>
                      </a:r>
                      <a:endParaRPr kumimoji="0" lang="ru-RU" sz="2000" b="1" i="0" kern="1200" dirty="0">
                        <a:solidFill>
                          <a:srgbClr val="4E434E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430" marR="4430" marT="443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1134">
                <a:tc>
                  <a:txBody>
                    <a:bodyPr/>
                    <a:lstStyle/>
                    <a:p>
                      <a:pPr marL="0" indent="625475" algn="l" defTabSz="914400" rtl="0" eaLnBrk="1" fontAlgn="ctr" latinLnBrk="0" hangingPunct="1"/>
                      <a:r>
                        <a:rPr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 % К ВВП</a:t>
                      </a:r>
                      <a:endParaRPr lang="ru-RU" sz="900" b="0" i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80510" marR="80510" marT="40255" marB="4025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-2,6</a:t>
                      </a:r>
                    </a:p>
                  </a:txBody>
                  <a:tcPr marL="8386" marR="8386" marT="8386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  <a:r>
                        <a:rPr lang="ru-RU" sz="9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1,2</a:t>
                      </a:r>
                      <a:endParaRPr lang="ru-RU" sz="900" b="0" i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0" marR="4430" marT="443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-1,5</a:t>
                      </a:r>
                      <a:endParaRPr lang="ru-RU" sz="900" b="0" i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0" marR="4430" marT="443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0" marR="4430" marT="443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</a:tr>
              <a:tr h="295202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800" b="1" i="0" kern="1200" dirty="0" smtClean="0">
                          <a:solidFill>
                            <a:srgbClr val="4E434E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НЕНЕФТЯНОЙ ДЕФИЦИТ</a:t>
                      </a:r>
                      <a:endParaRPr kumimoji="0" lang="ru-RU" sz="1800" b="1" i="0" kern="1200" dirty="0">
                        <a:solidFill>
                          <a:srgbClr val="4E434E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0510" marR="80510" marT="40255" marB="40255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2000" b="1" i="0" kern="1200" dirty="0">
                          <a:solidFill>
                            <a:srgbClr val="4E434E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-6 625,8</a:t>
                      </a:r>
                    </a:p>
                  </a:txBody>
                  <a:tcPr marL="8386" marR="8386" marT="838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2000" b="1" i="0" kern="1200" dirty="0" smtClean="0">
                          <a:solidFill>
                            <a:srgbClr val="4E434E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-3 954,5</a:t>
                      </a:r>
                      <a:endParaRPr kumimoji="0" lang="ru-RU" sz="2000" b="1" i="0" kern="1200" dirty="0">
                        <a:solidFill>
                          <a:srgbClr val="4E434E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430" marR="4430" marT="443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2000" b="1" i="0" kern="1200" dirty="0" smtClean="0">
                          <a:solidFill>
                            <a:srgbClr val="4E434E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-4 330,5</a:t>
                      </a:r>
                      <a:endParaRPr kumimoji="0" lang="ru-RU" sz="2000" b="1" i="0" kern="1200" dirty="0">
                        <a:solidFill>
                          <a:srgbClr val="4E434E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430" marR="4430" marT="4430" marB="0" anchor="ctr">
                    <a:lnT w="12700" cmpd="sng"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2000" b="1" i="0" kern="1200" dirty="0" smtClean="0">
                          <a:solidFill>
                            <a:srgbClr val="4E434E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376,0</a:t>
                      </a:r>
                      <a:endParaRPr kumimoji="0" lang="ru-RU" sz="2000" b="1" i="0" kern="1200" dirty="0">
                        <a:solidFill>
                          <a:srgbClr val="4E434E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430" marR="4430" marT="4430" marB="0" anchor="ctr">
                    <a:lnT w="12700" cmpd="sng">
                      <a:noFill/>
                    </a:lnT>
                    <a:noFill/>
                  </a:tcPr>
                </a:tc>
              </a:tr>
              <a:tr h="201274">
                <a:tc>
                  <a:txBody>
                    <a:bodyPr/>
                    <a:lstStyle/>
                    <a:p>
                      <a:pPr marL="0" indent="625475" algn="l" defTabSz="914400" rtl="0" eaLnBrk="1" fontAlgn="ctr" latinLnBrk="0" hangingPunct="1"/>
                      <a:r>
                        <a:rPr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 % К ВВП</a:t>
                      </a:r>
                      <a:endParaRPr lang="ru-RU" sz="900" b="0" i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80510" marR="80510" marT="40255" marB="40255">
                    <a:lnB w="12700" cap="flat" cmpd="sng" algn="ctr">
                      <a:solidFill>
                        <a:srgbClr val="B2D5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-12,6</a:t>
                      </a:r>
                    </a:p>
                  </a:txBody>
                  <a:tcPr marL="8386" marR="8386" marT="8386" marB="0" anchor="ctr">
                    <a:lnB w="12700" cap="flat" cmpd="sng" algn="ctr">
                      <a:solidFill>
                        <a:srgbClr val="B2D5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-7,1</a:t>
                      </a:r>
                      <a:endParaRPr lang="ru-RU" sz="900" b="0" i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0" marR="4430" marT="4430" marB="0" anchor="ctr">
                    <a:lnB w="12700" cap="flat" cmpd="sng" algn="ctr">
                      <a:solidFill>
                        <a:srgbClr val="B2D5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-7,6</a:t>
                      </a:r>
                      <a:endParaRPr lang="ru-RU" sz="900" b="0" i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0" marR="4430" marT="4430" marB="0" anchor="ctr">
                    <a:lnB w="12700" cap="flat" cmpd="sng" algn="ctr">
                      <a:solidFill>
                        <a:srgbClr val="B2D5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0" marR="4430" marT="4430" marB="0" anchor="ctr">
                    <a:lnB w="12700" cap="flat" cmpd="sng" algn="ctr">
                      <a:solidFill>
                        <a:srgbClr val="B2D5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81784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600" b="1" i="0" kern="1200" dirty="0" smtClean="0">
                          <a:solidFill>
                            <a:srgbClr val="4E434E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ОБЪЕМ ВВП</a:t>
                      </a:r>
                      <a:endParaRPr kumimoji="0" lang="ru-RU" sz="1600" b="1" i="0" kern="1200" dirty="0">
                        <a:solidFill>
                          <a:srgbClr val="4E434E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0510" marR="80510" marT="40255" marB="40255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B2D5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1600" b="1" i="0" kern="1200" dirty="0" smtClean="0">
                          <a:solidFill>
                            <a:srgbClr val="4E434E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52 413,4</a:t>
                      </a:r>
                      <a:endParaRPr kumimoji="0" lang="ru-RU" sz="1600" b="1" i="0" kern="1200" dirty="0">
                        <a:solidFill>
                          <a:srgbClr val="4E434E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86" marR="8386" marT="838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B2D5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1600" b="1" i="0" kern="1200" dirty="0" smtClean="0">
                          <a:solidFill>
                            <a:srgbClr val="4E434E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55 906,2</a:t>
                      </a:r>
                      <a:endParaRPr kumimoji="0" lang="ru-RU" sz="1600" b="1" i="0" kern="1200" dirty="0">
                        <a:solidFill>
                          <a:srgbClr val="4E434E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430" marR="4430" marT="443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B2D5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1600" b="1" i="0" kern="1200" dirty="0" smtClean="0">
                          <a:solidFill>
                            <a:srgbClr val="4E434E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57 206,7</a:t>
                      </a:r>
                      <a:endParaRPr kumimoji="0" lang="ru-RU" sz="1600" b="1" i="0" kern="1200" dirty="0">
                        <a:solidFill>
                          <a:srgbClr val="4E434E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430" marR="4430" marT="443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B2D5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1600" b="1" i="0" kern="1200" dirty="0" smtClean="0">
                          <a:solidFill>
                            <a:srgbClr val="4E434E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1 300,6</a:t>
                      </a:r>
                      <a:endParaRPr kumimoji="0" lang="ru-RU" sz="1600" b="1" i="0" kern="1200" dirty="0">
                        <a:solidFill>
                          <a:srgbClr val="4E434E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430" marR="4430" marT="443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B2D5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86600" y="6355302"/>
            <a:ext cx="2057400" cy="340084"/>
          </a:xfrm>
        </p:spPr>
        <p:txBody>
          <a:bodyPr/>
          <a:lstStyle/>
          <a:p>
            <a:fld id="{069AA621-7E02-49B4-BB2C-0DF13CD370E8}" type="slidenum">
              <a:rPr lang="ru-RU" sz="1800">
                <a:solidFill>
                  <a:srgbClr val="B2D5DB"/>
                </a:solidFill>
                <a:latin typeface="Arial Narrow" panose="020B0606020202030204" pitchFamily="34" charset="0"/>
              </a:rPr>
              <a:t>16</a:t>
            </a:fld>
            <a:endParaRPr lang="ru-RU" sz="1800" dirty="0">
              <a:solidFill>
                <a:srgbClr val="B2D5DB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0" y="188640"/>
            <a:ext cx="9144000" cy="0"/>
          </a:xfrm>
          <a:prstGeom prst="line">
            <a:avLst/>
          </a:prstGeom>
          <a:ln w="57150">
            <a:solidFill>
              <a:srgbClr val="7565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237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34" y="249631"/>
            <a:ext cx="9144000" cy="587081"/>
          </a:xfrm>
        </p:spPr>
        <p:txBody>
          <a:bodyPr>
            <a:noAutofit/>
          </a:bodyPr>
          <a:lstStyle/>
          <a:p>
            <a:pPr algn="l"/>
            <a:r>
              <a:rPr lang="ru-RU" sz="2700" b="1" dirty="0">
                <a:solidFill>
                  <a:srgbClr val="4E434E"/>
                </a:solidFill>
                <a:latin typeface="Arial Narrow" pitchFamily="34" charset="0"/>
              </a:rPr>
              <a:t>ИЗМЕНЕНИЯ РАСХОДОВ </a:t>
            </a:r>
            <a:r>
              <a:rPr lang="ru-RU" sz="2700" b="1" dirty="0" smtClean="0">
                <a:solidFill>
                  <a:srgbClr val="4E434E"/>
                </a:solidFill>
                <a:latin typeface="Arial Narrow" pitchFamily="34" charset="0"/>
              </a:rPr>
              <a:t>СОЦИАЛЬНОГО БЛОКА НА 2018 ГОД</a:t>
            </a:r>
            <a:endParaRPr lang="ru-RU" sz="2700" b="1" dirty="0">
              <a:solidFill>
                <a:srgbClr val="4E434E"/>
              </a:solidFill>
              <a:latin typeface="Arial Narrow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BB545-C463-428B-A8F5-13C3233A13EF}" type="slidenum">
              <a:rPr lang="ru-RU" smtClean="0"/>
              <a:t>17</a:t>
            </a:fld>
            <a:endParaRPr lang="ru-RU"/>
          </a:p>
        </p:txBody>
      </p:sp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3602751831"/>
              </p:ext>
            </p:extLst>
          </p:nvPr>
        </p:nvGraphicFramePr>
        <p:xfrm>
          <a:off x="323528" y="1116630"/>
          <a:ext cx="8363272" cy="5000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Заголовок 1"/>
          <p:cNvSpPr txBox="1">
            <a:spLocks/>
          </p:cNvSpPr>
          <p:nvPr/>
        </p:nvSpPr>
        <p:spPr>
          <a:xfrm>
            <a:off x="5580112" y="883744"/>
            <a:ext cx="1656184" cy="7247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>
                <a:latin typeface="Arial Narrow" panose="020B0606020202030204" pitchFamily="34" charset="0"/>
              </a:rPr>
              <a:t>4 254</a:t>
            </a:r>
          </a:p>
          <a:p>
            <a:pPr algn="ctr"/>
            <a:r>
              <a:rPr lang="ru-RU" sz="1600" b="1" dirty="0" smtClean="0">
                <a:latin typeface="Arial Narrow" panose="020B0606020202030204" pitchFamily="34" charset="0"/>
                <a:ea typeface="+mn-ea"/>
                <a:cs typeface="+mn-cs"/>
              </a:rPr>
              <a:t>МЛРД. ТЕНГЕ</a:t>
            </a:r>
            <a:endParaRPr lang="ru-RU" sz="1600" b="1" dirty="0">
              <a:latin typeface="Arial Narrow" panose="020B0606020202030204" pitchFamily="34" charset="0"/>
              <a:ea typeface="+mn-ea"/>
              <a:cs typeface="+mn-cs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0" y="116632"/>
            <a:ext cx="9144000" cy="0"/>
          </a:xfrm>
          <a:prstGeom prst="line">
            <a:avLst/>
          </a:prstGeom>
          <a:ln w="57150">
            <a:solidFill>
              <a:srgbClr val="7565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0" y="6309320"/>
            <a:ext cx="9144000" cy="432048"/>
          </a:xfrm>
          <a:prstGeom prst="rect">
            <a:avLst/>
          </a:prstGeom>
          <a:solidFill>
            <a:srgbClr val="756575"/>
          </a:solidFill>
          <a:ln>
            <a:solidFill>
              <a:srgbClr val="7565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Номер слайда 27"/>
          <p:cNvSpPr txBox="1">
            <a:spLocks/>
          </p:cNvSpPr>
          <p:nvPr/>
        </p:nvSpPr>
        <p:spPr>
          <a:xfrm>
            <a:off x="6996533" y="634278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>
                <a:solidFill>
                  <a:srgbClr val="B2D5DB"/>
                </a:solidFill>
                <a:latin typeface="Arial Narrow" pitchFamily="34" charset="0"/>
              </a:rPr>
              <a:t>17</a:t>
            </a:r>
            <a:endParaRPr lang="ru-RU" sz="2000" dirty="0">
              <a:solidFill>
                <a:srgbClr val="B2D5DB"/>
              </a:solidFill>
              <a:latin typeface="Arial Narrow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1763688" y="969710"/>
            <a:ext cx="1656184" cy="7247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>
                <a:latin typeface="Arial Narrow" panose="020B0606020202030204" pitchFamily="34" charset="0"/>
              </a:rPr>
              <a:t>4 </a:t>
            </a:r>
            <a:r>
              <a:rPr lang="ru-RU" sz="2400" b="1" dirty="0" smtClean="0">
                <a:latin typeface="Arial Narrow" panose="020B0606020202030204" pitchFamily="34" charset="0"/>
              </a:rPr>
              <a:t>114,3</a:t>
            </a:r>
            <a:endParaRPr lang="ru-RU" sz="2400" b="1" dirty="0">
              <a:latin typeface="Arial Narrow" panose="020B0606020202030204" pitchFamily="34" charset="0"/>
            </a:endParaRPr>
          </a:p>
          <a:p>
            <a:pPr algn="ctr"/>
            <a:r>
              <a:rPr lang="ru-RU" sz="1600" b="1" dirty="0" smtClean="0">
                <a:latin typeface="Arial Narrow" panose="020B0606020202030204" pitchFamily="34" charset="0"/>
                <a:ea typeface="+mn-ea"/>
                <a:cs typeface="+mn-cs"/>
              </a:rPr>
              <a:t>МЛРД. ТЕНГЕ</a:t>
            </a:r>
            <a:endParaRPr lang="ru-RU" sz="1600" b="1" dirty="0"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15528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34" y="249631"/>
            <a:ext cx="9144000" cy="490294"/>
          </a:xfrm>
        </p:spPr>
        <p:txBody>
          <a:bodyPr>
            <a:noAutofit/>
          </a:bodyPr>
          <a:lstStyle/>
          <a:p>
            <a:pPr algn="l"/>
            <a:r>
              <a:rPr lang="ru-RU" sz="2700" b="1" dirty="0">
                <a:solidFill>
                  <a:srgbClr val="4E434E"/>
                </a:solidFill>
                <a:latin typeface="Arial Narrow" pitchFamily="34" charset="0"/>
              </a:rPr>
              <a:t>ИЗМЕНЕНИЯ РАСХОДОВ </a:t>
            </a:r>
            <a:r>
              <a:rPr lang="ru-RU" sz="2700" b="1" dirty="0" smtClean="0">
                <a:solidFill>
                  <a:srgbClr val="4E434E"/>
                </a:solidFill>
                <a:latin typeface="Arial Narrow" pitchFamily="34" charset="0"/>
              </a:rPr>
              <a:t>РЕАЛЬНОГО СЕКТОРА НА 2018 ГОД</a:t>
            </a:r>
            <a:endParaRPr lang="ru-RU" sz="2700" b="1" dirty="0">
              <a:solidFill>
                <a:srgbClr val="4E434E"/>
              </a:solidFill>
              <a:latin typeface="Arial Narrow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BB545-C463-428B-A8F5-13C3233A13EF}" type="slidenum">
              <a:rPr lang="ru-RU" smtClean="0"/>
              <a:t>18</a:t>
            </a:fld>
            <a:endParaRPr lang="ru-RU"/>
          </a:p>
        </p:txBody>
      </p:sp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3216894537"/>
              </p:ext>
            </p:extLst>
          </p:nvPr>
        </p:nvGraphicFramePr>
        <p:xfrm>
          <a:off x="323528" y="764704"/>
          <a:ext cx="8363272" cy="53526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Заголовок 1"/>
          <p:cNvSpPr txBox="1">
            <a:spLocks/>
          </p:cNvSpPr>
          <p:nvPr/>
        </p:nvSpPr>
        <p:spPr>
          <a:xfrm>
            <a:off x="5502584" y="753494"/>
            <a:ext cx="1656184" cy="7247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 smtClean="0">
                <a:latin typeface="Arial Narrow" panose="020B0606020202030204" pitchFamily="34" charset="0"/>
                <a:ea typeface="+mn-ea"/>
                <a:cs typeface="+mn-cs"/>
              </a:rPr>
              <a:t>1 538,6</a:t>
            </a:r>
          </a:p>
          <a:p>
            <a:pPr algn="ctr"/>
            <a:r>
              <a:rPr lang="ru-RU" sz="1600" b="1" dirty="0" smtClean="0">
                <a:latin typeface="Arial Narrow" panose="020B0606020202030204" pitchFamily="34" charset="0"/>
                <a:ea typeface="+mn-ea"/>
                <a:cs typeface="+mn-cs"/>
              </a:rPr>
              <a:t>МЛРД. ТЕНГЕ</a:t>
            </a:r>
            <a:endParaRPr lang="ru-RU" sz="1600" b="1" dirty="0"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5486400" y="1287731"/>
            <a:ext cx="3657600" cy="4782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24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0" y="116632"/>
            <a:ext cx="9144000" cy="0"/>
          </a:xfrm>
          <a:prstGeom prst="line">
            <a:avLst/>
          </a:prstGeom>
          <a:ln w="57150">
            <a:solidFill>
              <a:srgbClr val="7565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0" y="6309320"/>
            <a:ext cx="9144000" cy="432048"/>
          </a:xfrm>
          <a:prstGeom prst="rect">
            <a:avLst/>
          </a:prstGeom>
          <a:solidFill>
            <a:srgbClr val="756575"/>
          </a:solidFill>
          <a:ln>
            <a:solidFill>
              <a:srgbClr val="7565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Номер слайда 27"/>
          <p:cNvSpPr txBox="1">
            <a:spLocks/>
          </p:cNvSpPr>
          <p:nvPr/>
        </p:nvSpPr>
        <p:spPr>
          <a:xfrm>
            <a:off x="6996533" y="634278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>
                <a:solidFill>
                  <a:srgbClr val="B2D5DB"/>
                </a:solidFill>
                <a:latin typeface="Arial Narrow" pitchFamily="34" charset="0"/>
              </a:rPr>
              <a:t>18</a:t>
            </a:r>
            <a:endParaRPr lang="ru-RU" sz="2000" dirty="0">
              <a:solidFill>
                <a:srgbClr val="B2D5DB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302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34" y="249631"/>
            <a:ext cx="9144000" cy="667190"/>
          </a:xfrm>
        </p:spPr>
        <p:txBody>
          <a:bodyPr>
            <a:noAutofit/>
          </a:bodyPr>
          <a:lstStyle/>
          <a:p>
            <a:pPr algn="l"/>
            <a:r>
              <a:rPr lang="ru-RU" sz="2800" b="1" dirty="0">
                <a:solidFill>
                  <a:srgbClr val="4E434E"/>
                </a:solidFill>
                <a:latin typeface="Arial Narrow" pitchFamily="34" charset="0"/>
              </a:rPr>
              <a:t>ИЗМЕНЕНИЯ РАСХОДОВ СИЛОВЫХ </a:t>
            </a:r>
            <a:r>
              <a:rPr lang="ru-RU" sz="2800" b="1" dirty="0" smtClean="0">
                <a:solidFill>
                  <a:srgbClr val="4E434E"/>
                </a:solidFill>
                <a:latin typeface="Arial Narrow" pitchFamily="34" charset="0"/>
              </a:rPr>
              <a:t>СТРУКТУР НА 2018 ГОД</a:t>
            </a:r>
            <a:endParaRPr lang="ru-RU" sz="2800" b="1" dirty="0">
              <a:solidFill>
                <a:srgbClr val="4E434E"/>
              </a:solidFill>
              <a:latin typeface="Arial Narrow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BB545-C463-428B-A8F5-13C3233A13EF}" type="slidenum">
              <a:rPr lang="ru-RU" smtClean="0"/>
              <a:t>19</a:t>
            </a:fld>
            <a:endParaRPr lang="ru-RU"/>
          </a:p>
        </p:txBody>
      </p:sp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77978505"/>
              </p:ext>
            </p:extLst>
          </p:nvPr>
        </p:nvGraphicFramePr>
        <p:xfrm>
          <a:off x="323528" y="1116630"/>
          <a:ext cx="8363272" cy="5000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Заголовок 1"/>
          <p:cNvSpPr txBox="1">
            <a:spLocks/>
          </p:cNvSpPr>
          <p:nvPr/>
        </p:nvSpPr>
        <p:spPr>
          <a:xfrm>
            <a:off x="5580112" y="1096969"/>
            <a:ext cx="1656184" cy="7247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 smtClean="0">
                <a:latin typeface="Arial Narrow" panose="020B0606020202030204" pitchFamily="34" charset="0"/>
                <a:ea typeface="+mn-ea"/>
                <a:cs typeface="+mn-cs"/>
              </a:rPr>
              <a:t>1 192 </a:t>
            </a:r>
          </a:p>
          <a:p>
            <a:pPr algn="ctr"/>
            <a:r>
              <a:rPr lang="ru-RU" sz="1600" b="1" dirty="0" smtClean="0">
                <a:latin typeface="Arial Narrow" panose="020B0606020202030204" pitchFamily="34" charset="0"/>
                <a:ea typeface="+mn-ea"/>
                <a:cs typeface="+mn-cs"/>
              </a:rPr>
              <a:t>МЛРД. ТЕНГЕ</a:t>
            </a:r>
            <a:endParaRPr lang="ru-RU" sz="1600" b="1" dirty="0"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5486400" y="1287731"/>
            <a:ext cx="3657600" cy="4782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24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0" y="116632"/>
            <a:ext cx="9144000" cy="0"/>
          </a:xfrm>
          <a:prstGeom prst="line">
            <a:avLst/>
          </a:prstGeom>
          <a:ln w="57150">
            <a:solidFill>
              <a:srgbClr val="7565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0" y="6309320"/>
            <a:ext cx="9144000" cy="432048"/>
          </a:xfrm>
          <a:prstGeom prst="rect">
            <a:avLst/>
          </a:prstGeom>
          <a:solidFill>
            <a:srgbClr val="756575"/>
          </a:solidFill>
          <a:ln>
            <a:solidFill>
              <a:srgbClr val="7565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Номер слайда 27"/>
          <p:cNvSpPr txBox="1">
            <a:spLocks/>
          </p:cNvSpPr>
          <p:nvPr/>
        </p:nvSpPr>
        <p:spPr>
          <a:xfrm>
            <a:off x="6996533" y="634278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>
                <a:solidFill>
                  <a:srgbClr val="B2D5DB"/>
                </a:solidFill>
                <a:latin typeface="Arial Narrow" pitchFamily="34" charset="0"/>
              </a:rPr>
              <a:t>19</a:t>
            </a:r>
            <a:endParaRPr lang="ru-RU" sz="2000" dirty="0">
              <a:solidFill>
                <a:srgbClr val="B2D5DB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746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 algn="l">
              <a:lnSpc>
                <a:spcPts val="4800"/>
              </a:lnSpc>
            </a:pPr>
            <a:r>
              <a:rPr lang="ru-RU" b="1" dirty="0" smtClean="0">
                <a:solidFill>
                  <a:srgbClr val="4E434E"/>
                </a:solidFill>
                <a:latin typeface="Arial Narrow" pitchFamily="34" charset="0"/>
              </a:rPr>
              <a:t>ИЗМЕНЕНИЕ ПОСТУПЛЕНИЙ </a:t>
            </a:r>
            <a:br>
              <a:rPr lang="ru-RU" b="1" dirty="0" smtClean="0">
                <a:solidFill>
                  <a:srgbClr val="4E434E"/>
                </a:solidFill>
                <a:latin typeface="Arial Narrow" pitchFamily="34" charset="0"/>
              </a:rPr>
            </a:br>
            <a:r>
              <a:rPr lang="ru-RU" b="1" dirty="0" smtClean="0">
                <a:solidFill>
                  <a:srgbClr val="4E434E"/>
                </a:solidFill>
                <a:latin typeface="Arial Narrow" pitchFamily="34" charset="0"/>
              </a:rPr>
              <a:t>В 2018 ГОДУ</a:t>
            </a:r>
            <a:endParaRPr lang="ru-RU" b="1" dirty="0">
              <a:solidFill>
                <a:srgbClr val="4E434E"/>
              </a:solidFill>
              <a:latin typeface="Arial Narrow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188640"/>
            <a:ext cx="9144000" cy="0"/>
          </a:xfrm>
          <a:prstGeom prst="line">
            <a:avLst/>
          </a:prstGeom>
          <a:ln w="57150">
            <a:solidFill>
              <a:srgbClr val="7565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0" y="6309320"/>
            <a:ext cx="9144000" cy="432048"/>
          </a:xfrm>
          <a:prstGeom prst="rect">
            <a:avLst/>
          </a:prstGeom>
          <a:solidFill>
            <a:srgbClr val="756575"/>
          </a:solidFill>
          <a:ln>
            <a:solidFill>
              <a:srgbClr val="7565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Номер слайда 27"/>
          <p:cNvSpPr>
            <a:spLocks noGrp="1"/>
          </p:cNvSpPr>
          <p:nvPr>
            <p:ph type="sldNum" sz="quarter" idx="12"/>
          </p:nvPr>
        </p:nvSpPr>
        <p:spPr>
          <a:xfrm>
            <a:off x="6948264" y="6340100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z="2000">
                <a:solidFill>
                  <a:srgbClr val="B2D5DB"/>
                </a:solidFill>
                <a:latin typeface="Arial Narrow" pitchFamily="34" charset="0"/>
              </a:rPr>
              <a:pPr/>
              <a:t>2</a:t>
            </a:fld>
            <a:endParaRPr lang="ru-RU" sz="2000" dirty="0">
              <a:solidFill>
                <a:srgbClr val="B2D5DB"/>
              </a:solidFill>
              <a:latin typeface="Arial Narrow" pitchFamily="34" charset="0"/>
            </a:endParaRPr>
          </a:p>
        </p:txBody>
      </p:sp>
      <p:graphicFrame>
        <p:nvGraphicFramePr>
          <p:cNvPr id="27" name="Диаграмма 26"/>
          <p:cNvGraphicFramePr/>
          <p:nvPr>
            <p:extLst>
              <p:ext uri="{D42A27DB-BD31-4B8C-83A1-F6EECF244321}">
                <p14:modId xmlns:p14="http://schemas.microsoft.com/office/powerpoint/2010/main" val="855250451"/>
              </p:ext>
            </p:extLst>
          </p:nvPr>
        </p:nvGraphicFramePr>
        <p:xfrm>
          <a:off x="0" y="1556792"/>
          <a:ext cx="8820472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3" name="Прямоугольник 32"/>
          <p:cNvSpPr/>
          <p:nvPr/>
        </p:nvSpPr>
        <p:spPr>
          <a:xfrm>
            <a:off x="996072" y="2534132"/>
            <a:ext cx="12241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4E434E"/>
                </a:solidFill>
                <a:latin typeface="Arial Narrow" pitchFamily="34" charset="0"/>
              </a:rPr>
              <a:t>9 799,3</a:t>
            </a:r>
            <a:endParaRPr lang="ru-RU" sz="24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6732240" y="2564910"/>
            <a:ext cx="11521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4E434E"/>
                </a:solidFill>
                <a:latin typeface="Arial Narrow" pitchFamily="34" charset="0"/>
              </a:rPr>
              <a:t>8 759,7</a:t>
            </a:r>
            <a:endParaRPr lang="ru-RU" sz="2400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3863588" y="2553477"/>
            <a:ext cx="12241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4E434E"/>
                </a:solidFill>
                <a:latin typeface="Arial Narrow" pitchFamily="34" charset="0"/>
              </a:rPr>
              <a:t>8 578,3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279844" y="2924944"/>
            <a:ext cx="12241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Arial Narrow" pitchFamily="34" charset="0"/>
              </a:rPr>
              <a:t>+181,4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6120680"/>
          </a:xfrm>
        </p:spPr>
        <p:txBody>
          <a:bodyPr>
            <a:noAutofit/>
          </a:bodyPr>
          <a:lstStyle/>
          <a:p>
            <a:pPr>
              <a:lnSpc>
                <a:spcPts val="4800"/>
              </a:lnSpc>
            </a:pPr>
            <a:r>
              <a:rPr lang="ru-RU" sz="5400" b="1" dirty="0">
                <a:solidFill>
                  <a:srgbClr val="4E434E"/>
                </a:solidFill>
                <a:latin typeface="Arial Narrow" pitchFamily="34" charset="0"/>
              </a:rPr>
              <a:t>СПАСИБО ЗА ВНИМАНИЕ!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188640"/>
            <a:ext cx="9144000" cy="0"/>
          </a:xfrm>
          <a:prstGeom prst="line">
            <a:avLst/>
          </a:prstGeom>
          <a:ln w="57150">
            <a:solidFill>
              <a:srgbClr val="7565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0" y="6309320"/>
            <a:ext cx="9144000" cy="432048"/>
          </a:xfrm>
          <a:prstGeom prst="rect">
            <a:avLst/>
          </a:prstGeom>
          <a:solidFill>
            <a:srgbClr val="756575"/>
          </a:solidFill>
          <a:ln>
            <a:solidFill>
              <a:srgbClr val="7565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Номер слайда 27"/>
          <p:cNvSpPr>
            <a:spLocks noGrp="1"/>
          </p:cNvSpPr>
          <p:nvPr>
            <p:ph type="sldNum" sz="quarter" idx="12"/>
          </p:nvPr>
        </p:nvSpPr>
        <p:spPr>
          <a:xfrm>
            <a:off x="6948264" y="6309322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z="2000">
                <a:solidFill>
                  <a:srgbClr val="B2D5DB"/>
                </a:solidFill>
                <a:latin typeface="Arial Narrow" pitchFamily="34" charset="0"/>
              </a:rPr>
              <a:pPr/>
              <a:t>20</a:t>
            </a:fld>
            <a:endParaRPr lang="ru-RU" sz="2000" dirty="0">
              <a:solidFill>
                <a:srgbClr val="B2D5DB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 algn="l">
              <a:lnSpc>
                <a:spcPts val="4800"/>
              </a:lnSpc>
            </a:pPr>
            <a:r>
              <a:rPr lang="ru-RU" b="1" dirty="0" smtClean="0">
                <a:solidFill>
                  <a:srgbClr val="4E434E"/>
                </a:solidFill>
                <a:latin typeface="Arial Narrow" pitchFamily="34" charset="0"/>
              </a:rPr>
              <a:t>ИЗМЕНЕНИЕ</a:t>
            </a:r>
            <a:br>
              <a:rPr lang="ru-RU" b="1" dirty="0" smtClean="0">
                <a:solidFill>
                  <a:srgbClr val="4E434E"/>
                </a:solidFill>
                <a:latin typeface="Arial Narrow" pitchFamily="34" charset="0"/>
              </a:rPr>
            </a:br>
            <a:r>
              <a:rPr lang="ru-RU" b="1" dirty="0" smtClean="0">
                <a:solidFill>
                  <a:srgbClr val="4E434E"/>
                </a:solidFill>
                <a:latin typeface="Arial Narrow" pitchFamily="34" charset="0"/>
              </a:rPr>
              <a:t>МАКРОПОКАЗАТЕЛЕЙ</a:t>
            </a:r>
            <a:endParaRPr lang="ru-RU" b="1" dirty="0">
              <a:solidFill>
                <a:srgbClr val="4E434E"/>
              </a:solidFill>
              <a:latin typeface="Arial Narrow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188640"/>
            <a:ext cx="9144000" cy="0"/>
          </a:xfrm>
          <a:prstGeom prst="line">
            <a:avLst/>
          </a:prstGeom>
          <a:ln w="57150">
            <a:solidFill>
              <a:srgbClr val="7565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Скругленный прямоугольник 5"/>
          <p:cNvSpPr/>
          <p:nvPr/>
        </p:nvSpPr>
        <p:spPr>
          <a:xfrm>
            <a:off x="164853" y="1823552"/>
            <a:ext cx="2016224" cy="2016224"/>
          </a:xfrm>
          <a:prstGeom prst="roundRect">
            <a:avLst/>
          </a:prstGeom>
          <a:gradFill flip="none" rotWithShape="1">
            <a:gsLst>
              <a:gs pos="0">
                <a:srgbClr val="4E434E">
                  <a:tint val="66000"/>
                  <a:satMod val="160000"/>
                </a:srgbClr>
              </a:gs>
              <a:gs pos="50000">
                <a:srgbClr val="4E434E">
                  <a:tint val="44500"/>
                  <a:satMod val="160000"/>
                </a:srgbClr>
              </a:gs>
              <a:gs pos="100000">
                <a:srgbClr val="4E434E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397101" y="1823552"/>
            <a:ext cx="2016224" cy="2016224"/>
          </a:xfrm>
          <a:prstGeom prst="roundRect">
            <a:avLst/>
          </a:prstGeom>
          <a:gradFill flip="none" rotWithShape="1">
            <a:gsLst>
              <a:gs pos="0">
                <a:srgbClr val="8C999E">
                  <a:tint val="66000"/>
                  <a:satMod val="160000"/>
                </a:srgbClr>
              </a:gs>
              <a:gs pos="50000">
                <a:srgbClr val="8C999E">
                  <a:tint val="44500"/>
                  <a:satMod val="160000"/>
                </a:srgbClr>
              </a:gs>
              <a:gs pos="100000">
                <a:srgbClr val="8C999E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629349" y="1823552"/>
            <a:ext cx="2016224" cy="2016224"/>
          </a:xfrm>
          <a:prstGeom prst="roundRect">
            <a:avLst/>
          </a:prstGeom>
          <a:gradFill flip="none" rotWithShape="1">
            <a:gsLst>
              <a:gs pos="0">
                <a:srgbClr val="B2D5DB">
                  <a:tint val="66000"/>
                  <a:satMod val="160000"/>
                </a:srgbClr>
              </a:gs>
              <a:gs pos="50000">
                <a:srgbClr val="B2D5DB">
                  <a:tint val="44500"/>
                  <a:satMod val="160000"/>
                </a:srgbClr>
              </a:gs>
              <a:gs pos="100000">
                <a:srgbClr val="B2D5DB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861597" y="1823552"/>
            <a:ext cx="2016224" cy="2016224"/>
          </a:xfrm>
          <a:prstGeom prst="roundRect">
            <a:avLst/>
          </a:prstGeom>
          <a:gradFill flip="none" rotWithShape="1">
            <a:gsLst>
              <a:gs pos="0">
                <a:srgbClr val="9E889D">
                  <a:tint val="66000"/>
                  <a:satMod val="160000"/>
                </a:srgbClr>
              </a:gs>
              <a:gs pos="50000">
                <a:srgbClr val="9E889D">
                  <a:tint val="44500"/>
                  <a:satMod val="160000"/>
                </a:srgbClr>
              </a:gs>
              <a:gs pos="100000">
                <a:srgbClr val="9E889D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08869" y="2327614"/>
            <a:ext cx="17281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4E434E"/>
                </a:solidFill>
                <a:latin typeface="Arial Narrow" pitchFamily="34" charset="0"/>
              </a:rPr>
              <a:t>57 206,7</a:t>
            </a:r>
            <a:endParaRPr lang="ru-RU" sz="36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541117" y="2327614"/>
            <a:ext cx="17281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4E434E"/>
                </a:solidFill>
                <a:latin typeface="Arial Narrow" pitchFamily="34" charset="0"/>
              </a:rPr>
              <a:t>5,0-7,0</a:t>
            </a:r>
            <a:endParaRPr lang="ru-RU" sz="36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773365" y="2327614"/>
            <a:ext cx="17281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4E434E"/>
                </a:solidFill>
                <a:latin typeface="Arial Narrow" pitchFamily="34" charset="0"/>
              </a:rPr>
              <a:t>340</a:t>
            </a:r>
            <a:endParaRPr lang="ru-RU" sz="36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7005613" y="2327614"/>
            <a:ext cx="17281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4E434E"/>
                </a:solidFill>
                <a:latin typeface="Arial Narrow" pitchFamily="34" charset="0"/>
              </a:rPr>
              <a:t>55</a:t>
            </a:r>
            <a:endParaRPr lang="ru-RU" sz="3600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308869" y="3047688"/>
            <a:ext cx="1656184" cy="0"/>
          </a:xfrm>
          <a:prstGeom prst="line">
            <a:avLst/>
          </a:prstGeom>
          <a:ln w="25400">
            <a:solidFill>
              <a:srgbClr val="4E43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7077621" y="3047688"/>
            <a:ext cx="1656184" cy="0"/>
          </a:xfrm>
          <a:prstGeom prst="line">
            <a:avLst/>
          </a:prstGeom>
          <a:ln w="25400">
            <a:solidFill>
              <a:srgbClr val="4E43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4845373" y="3047688"/>
            <a:ext cx="1656184" cy="0"/>
          </a:xfrm>
          <a:prstGeom prst="line">
            <a:avLst/>
          </a:prstGeom>
          <a:ln w="25400">
            <a:solidFill>
              <a:srgbClr val="4E43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613125" y="3047688"/>
            <a:ext cx="1656184" cy="0"/>
          </a:xfrm>
          <a:prstGeom prst="line">
            <a:avLst/>
          </a:prstGeom>
          <a:ln w="25400">
            <a:solidFill>
              <a:srgbClr val="4E43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308869" y="3119702"/>
            <a:ext cx="16561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4E434E"/>
                </a:solidFill>
                <a:latin typeface="Arial Narrow" pitchFamily="34" charset="0"/>
              </a:rPr>
              <a:t>ОБЪЕМ ВВП, МЛРД. ТЕНГЕ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7077621" y="3119702"/>
            <a:ext cx="16561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4E434E"/>
                </a:solidFill>
                <a:latin typeface="Arial Narrow" pitchFamily="34" charset="0"/>
              </a:rPr>
              <a:t>ЦЕНА НА НЕФТЬ, </a:t>
            </a:r>
            <a:r>
              <a:rPr lang="en-US" b="1" dirty="0">
                <a:solidFill>
                  <a:srgbClr val="4E434E"/>
                </a:solidFill>
                <a:latin typeface="Arial Narrow" pitchFamily="34" charset="0"/>
              </a:rPr>
              <a:t>$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4845373" y="3119702"/>
            <a:ext cx="16561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4E434E"/>
                </a:solidFill>
                <a:latin typeface="Arial Narrow" pitchFamily="34" charset="0"/>
              </a:rPr>
              <a:t>СР. ГОДОВОЙ КУРС ТЕНГЕ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2613125" y="3119702"/>
            <a:ext cx="16561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4E434E"/>
                </a:solidFill>
                <a:latin typeface="Arial Narrow" pitchFamily="34" charset="0"/>
              </a:rPr>
              <a:t>СР. ГОДОВАЯ ИНФЛЯЦИЯ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0" y="6309320"/>
            <a:ext cx="9144000" cy="432048"/>
          </a:xfrm>
          <a:prstGeom prst="rect">
            <a:avLst/>
          </a:prstGeom>
          <a:solidFill>
            <a:srgbClr val="756575"/>
          </a:solidFill>
          <a:ln>
            <a:solidFill>
              <a:srgbClr val="7565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Номер слайда 27"/>
          <p:cNvSpPr>
            <a:spLocks noGrp="1"/>
          </p:cNvSpPr>
          <p:nvPr>
            <p:ph type="sldNum" sz="quarter" idx="12"/>
          </p:nvPr>
        </p:nvSpPr>
        <p:spPr>
          <a:xfrm>
            <a:off x="6948264" y="6323402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z="2000">
                <a:solidFill>
                  <a:srgbClr val="B2D5DB"/>
                </a:solidFill>
                <a:latin typeface="Arial Narrow" pitchFamily="34" charset="0"/>
              </a:rPr>
              <a:pPr/>
              <a:t>3</a:t>
            </a:fld>
            <a:endParaRPr lang="ru-RU" sz="2000" dirty="0">
              <a:solidFill>
                <a:srgbClr val="B2D5DB"/>
              </a:solidFill>
              <a:latin typeface="Arial Narrow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15516" y="4090293"/>
            <a:ext cx="201622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4E434E"/>
                </a:solidFill>
                <a:latin typeface="Arial Narrow" pitchFamily="34" charset="0"/>
              </a:rPr>
              <a:t>Прогноз по объему ВВП вырос на        1 300,6 млрд. тенге. Реальный прирост к 2017 году составит 3,8%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6958944" y="4086288"/>
            <a:ext cx="20162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4E434E"/>
                </a:solidFill>
                <a:latin typeface="Arial Narrow" pitchFamily="34" charset="0"/>
              </a:rPr>
              <a:t>Прогноз мировой цены на нефть увеличен на </a:t>
            </a:r>
            <a:br>
              <a:rPr lang="ru-RU" b="1" dirty="0">
                <a:solidFill>
                  <a:srgbClr val="4E434E"/>
                </a:solidFill>
                <a:latin typeface="Arial Narrow" pitchFamily="34" charset="0"/>
              </a:rPr>
            </a:br>
            <a:r>
              <a:rPr lang="ru-RU" b="1" dirty="0">
                <a:solidFill>
                  <a:srgbClr val="4E434E"/>
                </a:solidFill>
                <a:latin typeface="Arial Narrow" pitchFamily="34" charset="0"/>
              </a:rPr>
              <a:t>10 долл. США за баррель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728985" y="4090293"/>
            <a:ext cx="20162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4E434E"/>
                </a:solidFill>
                <a:latin typeface="Arial Narrow" pitchFamily="34" charset="0"/>
              </a:rPr>
              <a:t>Среднегодовой  курс сохранен на ранее утвержденном уровне</a:t>
            </a: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2468122" y="4090299"/>
            <a:ext cx="20162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4E434E"/>
                </a:solidFill>
                <a:latin typeface="Arial Narrow" pitchFamily="34" charset="0"/>
              </a:rPr>
              <a:t>Среднегодовой  уровень сохранен в ранее заданном коридоре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274638"/>
            <a:ext cx="9130133" cy="1138138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rgbClr val="4E434E"/>
                </a:solidFill>
                <a:latin typeface="Arial Narrow" pitchFamily="34" charset="0"/>
              </a:rPr>
              <a:t>НАПРАВЛЕНИЯ УВЕЛИЧЕНИЯ </a:t>
            </a:r>
            <a:br>
              <a:rPr lang="ru-RU" b="1" dirty="0" smtClean="0">
                <a:solidFill>
                  <a:srgbClr val="4E434E"/>
                </a:solidFill>
                <a:latin typeface="Arial Narrow" pitchFamily="34" charset="0"/>
              </a:rPr>
            </a:br>
            <a:r>
              <a:rPr lang="ru-RU" b="1" dirty="0" smtClean="0">
                <a:solidFill>
                  <a:srgbClr val="4E434E"/>
                </a:solidFill>
                <a:latin typeface="Arial Narrow" pitchFamily="34" charset="0"/>
              </a:rPr>
              <a:t>РАСХОДОВ В 2018 ГОДУ</a:t>
            </a:r>
            <a:endParaRPr lang="ru-RU" b="1" dirty="0">
              <a:solidFill>
                <a:srgbClr val="4E434E"/>
              </a:solidFill>
              <a:latin typeface="Arial Narrow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188640"/>
            <a:ext cx="9144000" cy="0"/>
          </a:xfrm>
          <a:prstGeom prst="line">
            <a:avLst/>
          </a:prstGeom>
          <a:ln w="57150">
            <a:solidFill>
              <a:srgbClr val="7565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0" y="6309320"/>
            <a:ext cx="9144000" cy="432048"/>
          </a:xfrm>
          <a:prstGeom prst="rect">
            <a:avLst/>
          </a:prstGeom>
          <a:solidFill>
            <a:srgbClr val="756575"/>
          </a:solidFill>
          <a:ln>
            <a:solidFill>
              <a:srgbClr val="7565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Номер слайда 27"/>
          <p:cNvSpPr>
            <a:spLocks noGrp="1"/>
          </p:cNvSpPr>
          <p:nvPr>
            <p:ph type="sldNum" sz="quarter" idx="12"/>
          </p:nvPr>
        </p:nvSpPr>
        <p:spPr>
          <a:xfrm>
            <a:off x="6996533" y="6342783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z="2000">
                <a:solidFill>
                  <a:srgbClr val="B2D5DB"/>
                </a:solidFill>
                <a:latin typeface="Arial Narrow" pitchFamily="34" charset="0"/>
              </a:rPr>
              <a:pPr/>
              <a:t>4</a:t>
            </a:fld>
            <a:endParaRPr lang="ru-RU" sz="2000" dirty="0">
              <a:solidFill>
                <a:srgbClr val="B2D5DB"/>
              </a:solidFill>
              <a:latin typeface="Arial Narrow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0798984"/>
              </p:ext>
            </p:extLst>
          </p:nvPr>
        </p:nvGraphicFramePr>
        <p:xfrm>
          <a:off x="251521" y="1282629"/>
          <a:ext cx="8640960" cy="47513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6131"/>
                <a:gridCol w="6535181"/>
                <a:gridCol w="1379648"/>
              </a:tblGrid>
              <a:tr h="493544"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4E434E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rgbClr val="4E434E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solidFill>
                          <a:srgbClr val="4E434E"/>
                        </a:solidFill>
                        <a:latin typeface="Arial Narrow" pitchFamily="34" charset="0"/>
                      </a:endParaRPr>
                    </a:p>
                    <a:p>
                      <a:pPr algn="r"/>
                      <a:r>
                        <a:rPr lang="ru-RU" sz="1400" dirty="0" smtClean="0">
                          <a:solidFill>
                            <a:srgbClr val="4E434E"/>
                          </a:solidFill>
                          <a:latin typeface="Arial Narrow" pitchFamily="34" charset="0"/>
                        </a:rPr>
                        <a:t>МЛРД. ТЕНГЕ</a:t>
                      </a:r>
                      <a:endParaRPr lang="ru-RU" sz="1400" dirty="0">
                        <a:solidFill>
                          <a:srgbClr val="4E434E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8091">
                <a:tc gridSpan="2">
                  <a:txBody>
                    <a:bodyPr/>
                    <a:lstStyle/>
                    <a:p>
                      <a:pPr algn="l"/>
                      <a:r>
                        <a:rPr lang="ru-RU" sz="2400" b="1" dirty="0" smtClean="0">
                          <a:solidFill>
                            <a:srgbClr val="4E434E"/>
                          </a:solidFill>
                          <a:latin typeface="Arial Narrow" pitchFamily="34" charset="0"/>
                        </a:rPr>
                        <a:t>ВСЕГО,</a:t>
                      </a:r>
                      <a:r>
                        <a:rPr lang="ru-RU" sz="2400" b="1" baseline="0" dirty="0" smtClean="0">
                          <a:solidFill>
                            <a:srgbClr val="4E434E"/>
                          </a:solidFill>
                          <a:latin typeface="Arial Narrow" pitchFamily="34" charset="0"/>
                        </a:rPr>
                        <a:t> в том числе:</a:t>
                      </a:r>
                      <a:endParaRPr lang="ru-RU" sz="2400" b="1" dirty="0" smtClean="0">
                        <a:solidFill>
                          <a:srgbClr val="4E434E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C4C7">
                        <a:alpha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58775" indent="0" algn="just">
                        <a:lnSpc>
                          <a:spcPct val="120000"/>
                        </a:lnSpc>
                        <a:buFont typeface="Arial" pitchFamily="34" charset="0"/>
                        <a:buNone/>
                      </a:pPr>
                      <a:endParaRPr lang="ru-RU" i="1" dirty="0">
                        <a:solidFill>
                          <a:srgbClr val="4E434E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C4C7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4E434E"/>
                          </a:solidFill>
                          <a:latin typeface="Arial Narrow" pitchFamily="34" charset="0"/>
                        </a:rPr>
                        <a:t>417,0</a:t>
                      </a:r>
                      <a:endParaRPr lang="ru-RU" sz="2400" b="1" dirty="0">
                        <a:solidFill>
                          <a:srgbClr val="4E434E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C4C7">
                        <a:alpha val="40000"/>
                      </a:srgbClr>
                    </a:solidFill>
                  </a:tcPr>
                </a:tc>
              </a:tr>
              <a:tr h="144016">
                <a:tc gridSpan="2">
                  <a:txBody>
                    <a:bodyPr/>
                    <a:lstStyle/>
                    <a:p>
                      <a:pPr algn="l"/>
                      <a:endParaRPr lang="ru-RU" sz="400" b="1" dirty="0" smtClean="0">
                        <a:solidFill>
                          <a:srgbClr val="4E434E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" b="1" dirty="0">
                        <a:solidFill>
                          <a:srgbClr val="4E434E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20668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rgbClr val="4E434E"/>
                          </a:solidFill>
                          <a:latin typeface="Arial Narrow" pitchFamily="34" charset="0"/>
                        </a:rPr>
                        <a:t>1.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C4C7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b="1" dirty="0" smtClean="0">
                          <a:solidFill>
                            <a:srgbClr val="4E434E"/>
                          </a:solidFill>
                          <a:latin typeface="Arial Narrow" pitchFamily="34" charset="0"/>
                        </a:rPr>
                        <a:t>РЕАЛИЗАЦИЯ ПОСЛАНИЙ ГЛАВЫ ГОСУДАРСТВА:</a:t>
                      </a:r>
                    </a:p>
                    <a:p>
                      <a:pPr marL="358775" indent="0" algn="just">
                        <a:lnSpc>
                          <a:spcPct val="120000"/>
                        </a:lnSpc>
                        <a:buFont typeface="Arial" pitchFamily="34" charset="0"/>
                        <a:buNone/>
                      </a:pPr>
                      <a:r>
                        <a:rPr lang="ru-RU" sz="1700" i="1" dirty="0" smtClean="0">
                          <a:solidFill>
                            <a:srgbClr val="4E434E"/>
                          </a:solidFill>
                          <a:latin typeface="Arial Narrow" pitchFamily="34" charset="0"/>
                        </a:rPr>
                        <a:t>«Третья модернизация Казахстана: глобальная конкурентоспособность»</a:t>
                      </a:r>
                    </a:p>
                    <a:p>
                      <a:pPr marL="358775" indent="0" algn="just">
                        <a:lnSpc>
                          <a:spcPct val="120000"/>
                        </a:lnSpc>
                        <a:buFont typeface="Arial" pitchFamily="34" charset="0"/>
                        <a:buNone/>
                      </a:pPr>
                      <a:r>
                        <a:rPr lang="ru-RU" sz="1700" i="1" dirty="0" smtClean="0">
                          <a:solidFill>
                            <a:srgbClr val="4E434E"/>
                          </a:solidFill>
                          <a:latin typeface="Arial Narrow" pitchFamily="34" charset="0"/>
                        </a:rPr>
                        <a:t>«Новые возможности развития в условиях четвертой промышленной революции»</a:t>
                      </a:r>
                      <a:endParaRPr lang="ru-RU" sz="1700" i="1" dirty="0">
                        <a:solidFill>
                          <a:srgbClr val="4E434E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C4C7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rgbClr val="4E434E"/>
                          </a:solidFill>
                          <a:latin typeface="Arial Narrow" pitchFamily="34" charset="0"/>
                        </a:rPr>
                        <a:t>292,</a:t>
                      </a:r>
                      <a:r>
                        <a:rPr lang="ru-RU" sz="2200" b="1" dirty="0" smtClean="0">
                          <a:solidFill>
                            <a:srgbClr val="4E434E"/>
                          </a:solidFill>
                          <a:latin typeface="Arial Narrow" pitchFamily="34" charset="0"/>
                        </a:rPr>
                        <a:t>5</a:t>
                      </a:r>
                      <a:endParaRPr lang="ru-RU" sz="2200" b="1" dirty="0">
                        <a:solidFill>
                          <a:srgbClr val="4E434E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C4C7">
                        <a:alpha val="40000"/>
                      </a:srgbClr>
                    </a:solidFill>
                  </a:tcPr>
                </a:tc>
              </a:tr>
              <a:tr h="165326">
                <a:tc>
                  <a:txBody>
                    <a:bodyPr/>
                    <a:lstStyle/>
                    <a:p>
                      <a:pPr algn="ctr"/>
                      <a:endParaRPr lang="ru-RU" sz="400" b="1" dirty="0">
                        <a:solidFill>
                          <a:srgbClr val="4E434E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" b="1" kern="1200" dirty="0" smtClean="0">
                        <a:solidFill>
                          <a:srgbClr val="4E434E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00" b="1" dirty="0" smtClean="0">
                        <a:solidFill>
                          <a:srgbClr val="4E434E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11602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rgbClr val="4E434E"/>
                          </a:solidFill>
                          <a:latin typeface="Arial Narrow" pitchFamily="34" charset="0"/>
                        </a:rPr>
                        <a:t>2.</a:t>
                      </a:r>
                      <a:endParaRPr lang="ru-RU" sz="2200" b="1" dirty="0">
                        <a:solidFill>
                          <a:srgbClr val="4E434E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C4C7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200" b="1" kern="1200" dirty="0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РЕАЛИЗАЦИЯ ПЯТИ СОЦИАЛЬНЫХ ИНИЦИАТИВ ПРЕЗИДЕНТА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C4C7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1" dirty="0" smtClean="0">
                          <a:solidFill>
                            <a:srgbClr val="4E434E"/>
                          </a:solidFill>
                          <a:latin typeface="Arial Narrow" pitchFamily="34" charset="0"/>
                        </a:rPr>
                        <a:t>25,1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C4C7">
                        <a:alpha val="40000"/>
                      </a:srgbClr>
                    </a:solidFill>
                  </a:tcPr>
                </a:tc>
              </a:tr>
              <a:tr h="152696">
                <a:tc>
                  <a:txBody>
                    <a:bodyPr/>
                    <a:lstStyle/>
                    <a:p>
                      <a:pPr algn="ctr"/>
                      <a:endParaRPr lang="ru-RU" sz="400" b="1" dirty="0">
                        <a:solidFill>
                          <a:srgbClr val="4E434E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400" b="1" kern="1200" dirty="0" smtClean="0">
                        <a:solidFill>
                          <a:srgbClr val="4E434E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00" b="1" dirty="0" smtClean="0">
                        <a:solidFill>
                          <a:srgbClr val="4E434E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6592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rgbClr val="4E434E"/>
                          </a:solidFill>
                          <a:latin typeface="Arial Narrow" pitchFamily="34" charset="0"/>
                        </a:rPr>
                        <a:t>3.</a:t>
                      </a:r>
                      <a:endParaRPr lang="ru-RU" sz="2200" b="1" dirty="0">
                        <a:solidFill>
                          <a:srgbClr val="4E434E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C4C7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ru-RU" sz="2200" b="1" kern="1200" dirty="0" smtClean="0">
                          <a:solidFill>
                            <a:srgbClr val="4E434E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РЕАЛИЗАЦИЯ РАНЕЕ ПРИНЯТЫХ ОБЯЗАТЕЛЬСТВ СТРАНЫ И ПОРУЧЕНИЙ ПРЕЗИДЕНТА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C4C7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1" dirty="0" smtClean="0">
                          <a:solidFill>
                            <a:srgbClr val="4E434E"/>
                          </a:solidFill>
                          <a:latin typeface="Arial Narrow" pitchFamily="34" charset="0"/>
                        </a:rPr>
                        <a:t>99,4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C4C7">
                        <a:alpha val="4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9"/>
            <a:ext cx="9144000" cy="1084317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rgbClr val="4E434E"/>
                </a:solidFill>
                <a:latin typeface="Arial Narrow" pitchFamily="34" charset="0"/>
              </a:rPr>
              <a:t>РАСХОДЫ ПО РЕАЛИЗАЦИИ ПОСЛАНИЙ ГЛАВЫ ГОСУДАРСТВА</a:t>
            </a:r>
            <a:endParaRPr lang="ru-RU" b="1" dirty="0">
              <a:solidFill>
                <a:srgbClr val="4E434E"/>
              </a:solidFill>
              <a:latin typeface="Arial Narrow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188640"/>
            <a:ext cx="9144000" cy="0"/>
          </a:xfrm>
          <a:prstGeom prst="line">
            <a:avLst/>
          </a:prstGeom>
          <a:ln w="57150">
            <a:solidFill>
              <a:srgbClr val="7565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0" y="6309320"/>
            <a:ext cx="9144000" cy="432048"/>
          </a:xfrm>
          <a:prstGeom prst="rect">
            <a:avLst/>
          </a:prstGeom>
          <a:solidFill>
            <a:srgbClr val="756575"/>
          </a:solidFill>
          <a:ln>
            <a:solidFill>
              <a:srgbClr val="7565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Номер слайда 27"/>
          <p:cNvSpPr>
            <a:spLocks noGrp="1"/>
          </p:cNvSpPr>
          <p:nvPr>
            <p:ph type="sldNum" sz="quarter" idx="12"/>
          </p:nvPr>
        </p:nvSpPr>
        <p:spPr>
          <a:xfrm>
            <a:off x="6974904" y="6322108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z="2000">
                <a:solidFill>
                  <a:srgbClr val="B2D5DB"/>
                </a:solidFill>
                <a:latin typeface="Arial Narrow" pitchFamily="34" charset="0"/>
              </a:rPr>
              <a:pPr/>
              <a:t>5</a:t>
            </a:fld>
            <a:endParaRPr lang="ru-RU" sz="2000" dirty="0">
              <a:solidFill>
                <a:srgbClr val="B2D5DB"/>
              </a:solidFill>
              <a:latin typeface="Arial Narrow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339752" y="5517238"/>
            <a:ext cx="4536504" cy="718333"/>
          </a:xfrm>
          <a:prstGeom prst="roundRect">
            <a:avLst/>
          </a:prstGeom>
          <a:gradFill flip="none" rotWithShape="1">
            <a:gsLst>
              <a:gs pos="0">
                <a:srgbClr val="8C999E">
                  <a:tint val="66000"/>
                  <a:satMod val="160000"/>
                </a:srgbClr>
              </a:gs>
              <a:gs pos="50000">
                <a:srgbClr val="8C999E">
                  <a:tint val="44500"/>
                  <a:satMod val="160000"/>
                </a:srgbClr>
              </a:gs>
              <a:gs pos="100000">
                <a:srgbClr val="8C999E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339758" y="5589240"/>
            <a:ext cx="447597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4E434E"/>
                </a:solidFill>
                <a:latin typeface="Arial Narrow" pitchFamily="34" charset="0"/>
              </a:rPr>
              <a:t>МЕРОПРИЯТИЯ ПО ПРОТИВОДЕЙСТИВЮ КИБЕРУГРОЗАМ - 71,3 </a:t>
            </a:r>
            <a:r>
              <a:rPr lang="ru-RU" b="1" dirty="0">
                <a:solidFill>
                  <a:srgbClr val="4E434E"/>
                </a:solidFill>
                <a:latin typeface="Arial Narrow" pitchFamily="34" charset="0"/>
              </a:rPr>
              <a:t>млрд. тенге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9512" y="1556799"/>
            <a:ext cx="4176464" cy="3888431"/>
          </a:xfrm>
          <a:prstGeom prst="roundRect">
            <a:avLst/>
          </a:prstGeom>
          <a:gradFill flip="none" rotWithShape="1">
            <a:gsLst>
              <a:gs pos="0">
                <a:srgbClr val="8C999E">
                  <a:tint val="66000"/>
                  <a:satMod val="160000"/>
                </a:srgbClr>
              </a:gs>
              <a:gs pos="50000">
                <a:srgbClr val="8C999E">
                  <a:tint val="44500"/>
                  <a:satMod val="160000"/>
                </a:srgbClr>
              </a:gs>
              <a:gs pos="100000">
                <a:srgbClr val="8C999E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89425" y="1720961"/>
            <a:ext cx="38467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4E434E"/>
                </a:solidFill>
                <a:latin typeface="Arial Narrow" pitchFamily="34" charset="0"/>
              </a:rPr>
              <a:t>РАЗВИТИЕ ЧЕЛОВЕЧЕСКОГО КАПИТАЛА</a:t>
            </a:r>
            <a:endParaRPr lang="ru-RU" sz="2000" i="1" dirty="0">
              <a:solidFill>
                <a:srgbClr val="4E434E"/>
              </a:solidFill>
              <a:latin typeface="Arial Narrow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31950" y="2518201"/>
            <a:ext cx="3571199" cy="2939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700" dirty="0">
                <a:solidFill>
                  <a:srgbClr val="4E434E"/>
                </a:solidFill>
                <a:latin typeface="Arial Narrow" pitchFamily="34" charset="0"/>
              </a:rPr>
              <a:t> повышение заработной платы учителей</a:t>
            </a:r>
          </a:p>
          <a:p>
            <a:pPr>
              <a:buFont typeface="Arial" pitchFamily="34" charset="0"/>
              <a:buChar char="•"/>
            </a:pPr>
            <a:endParaRPr lang="ru-RU" sz="800" dirty="0">
              <a:solidFill>
                <a:srgbClr val="4E434E"/>
              </a:solidFill>
              <a:latin typeface="Arial Narrow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700" dirty="0">
                <a:solidFill>
                  <a:srgbClr val="4E434E"/>
                </a:solidFill>
                <a:latin typeface="Arial Narrow" pitchFamily="34" charset="0"/>
              </a:rPr>
              <a:t> развитие Назарбаев Университета</a:t>
            </a:r>
          </a:p>
          <a:p>
            <a:pPr>
              <a:buFont typeface="Arial" pitchFamily="34" charset="0"/>
              <a:buChar char="•"/>
            </a:pPr>
            <a:endParaRPr lang="ru-RU" sz="800" dirty="0" smtClean="0">
              <a:solidFill>
                <a:srgbClr val="4E434E"/>
              </a:solidFill>
              <a:latin typeface="Arial Narrow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700" dirty="0" smtClean="0">
                <a:solidFill>
                  <a:srgbClr val="4E434E"/>
                </a:solidFill>
                <a:latin typeface="Arial Narrow" pitchFamily="34" charset="0"/>
              </a:rPr>
              <a:t> новое </a:t>
            </a:r>
            <a:r>
              <a:rPr lang="ru-RU" sz="1700" dirty="0">
                <a:solidFill>
                  <a:srgbClr val="4E434E"/>
                </a:solidFill>
                <a:latin typeface="Arial Narrow" pitchFamily="34" charset="0"/>
              </a:rPr>
              <a:t>пособие лицам, осуществляющим уход за </a:t>
            </a:r>
            <a:r>
              <a:rPr lang="ru-RU" sz="1700" dirty="0" smtClean="0">
                <a:solidFill>
                  <a:srgbClr val="4E434E"/>
                </a:solidFill>
                <a:latin typeface="Arial Narrow" pitchFamily="34" charset="0"/>
              </a:rPr>
              <a:t>инвалидами</a:t>
            </a:r>
          </a:p>
          <a:p>
            <a:pPr>
              <a:buFont typeface="Arial" pitchFamily="34" charset="0"/>
              <a:buChar char="•"/>
            </a:pPr>
            <a:endParaRPr lang="ru-RU" sz="800" dirty="0">
              <a:solidFill>
                <a:srgbClr val="4E434E"/>
              </a:solidFill>
              <a:latin typeface="Arial Narrow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700" dirty="0">
                <a:solidFill>
                  <a:srgbClr val="4E434E"/>
                </a:solidFill>
                <a:latin typeface="Arial Narrow" pitchFamily="34" charset="0"/>
              </a:rPr>
              <a:t> развитие социальной инфраструктуры</a:t>
            </a:r>
          </a:p>
          <a:p>
            <a:pPr>
              <a:buFont typeface="Arial" pitchFamily="34" charset="0"/>
              <a:buChar char="•"/>
            </a:pPr>
            <a:endParaRPr lang="ru-RU" sz="800" dirty="0">
              <a:solidFill>
                <a:srgbClr val="4E434E"/>
              </a:solidFill>
              <a:latin typeface="Arial Narrow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700" dirty="0">
                <a:solidFill>
                  <a:srgbClr val="4E434E"/>
                </a:solidFill>
                <a:latin typeface="Arial Narrow" pitchFamily="34" charset="0"/>
              </a:rPr>
              <a:t> мероприятия в рамках </a:t>
            </a:r>
            <a:r>
              <a:rPr lang="ru-RU" sz="1700" dirty="0" err="1">
                <a:solidFill>
                  <a:srgbClr val="4E434E"/>
                </a:solidFill>
                <a:latin typeface="Arial Narrow" pitchFamily="34" charset="0"/>
              </a:rPr>
              <a:t>Рухани</a:t>
            </a:r>
            <a:r>
              <a:rPr lang="ru-RU" sz="1700" dirty="0">
                <a:solidFill>
                  <a:srgbClr val="4E434E"/>
                </a:solidFill>
                <a:latin typeface="Arial Narrow" pitchFamily="34" charset="0"/>
              </a:rPr>
              <a:t> </a:t>
            </a:r>
            <a:r>
              <a:rPr lang="ru-RU" sz="1700" dirty="0" err="1">
                <a:solidFill>
                  <a:srgbClr val="4E434E"/>
                </a:solidFill>
                <a:latin typeface="Arial Narrow" pitchFamily="34" charset="0"/>
              </a:rPr>
              <a:t>Жангыру</a:t>
            </a:r>
            <a:r>
              <a:rPr lang="ru-RU" sz="1700" dirty="0">
                <a:solidFill>
                  <a:srgbClr val="4E434E"/>
                </a:solidFill>
                <a:latin typeface="Arial Narrow" pitchFamily="34" charset="0"/>
              </a:rPr>
              <a:t> и поддержке этнических казахов за рубежом</a:t>
            </a:r>
            <a:endParaRPr lang="ru-RU" sz="17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795108" y="2547308"/>
            <a:ext cx="54855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4E434E"/>
                </a:solidFill>
                <a:latin typeface="Arial Narrow" pitchFamily="34" charset="0"/>
              </a:rPr>
              <a:t>61,8</a:t>
            </a:r>
          </a:p>
          <a:p>
            <a:pPr algn="ctr"/>
            <a:endParaRPr lang="ru-RU" sz="800" b="1" dirty="0">
              <a:solidFill>
                <a:srgbClr val="4E434E"/>
              </a:solidFill>
              <a:latin typeface="Arial Narrow" pitchFamily="34" charset="0"/>
            </a:endParaRPr>
          </a:p>
          <a:p>
            <a:pPr algn="ctr"/>
            <a:endParaRPr lang="ru-RU" sz="800" b="1" dirty="0">
              <a:solidFill>
                <a:srgbClr val="4E434E"/>
              </a:solidFill>
            </a:endParaRPr>
          </a:p>
          <a:p>
            <a:pPr algn="ctr"/>
            <a:endParaRPr lang="ru-RU" sz="900" b="1" dirty="0">
              <a:solidFill>
                <a:srgbClr val="4E434E"/>
              </a:solidFill>
              <a:latin typeface="Arial Narrow" pitchFamily="34" charset="0"/>
            </a:endParaRPr>
          </a:p>
          <a:p>
            <a:pPr algn="ctr"/>
            <a:r>
              <a:rPr lang="ru-RU" sz="1600" b="1" dirty="0">
                <a:solidFill>
                  <a:srgbClr val="4E434E"/>
                </a:solidFill>
                <a:latin typeface="Arial Narrow" pitchFamily="34" charset="0"/>
              </a:rPr>
              <a:t>31,7</a:t>
            </a:r>
          </a:p>
          <a:p>
            <a:pPr algn="ctr"/>
            <a:endParaRPr lang="ru-RU" sz="1100" b="1" dirty="0">
              <a:solidFill>
                <a:srgbClr val="4E434E"/>
              </a:solidFill>
              <a:latin typeface="Arial Narrow" pitchFamily="34" charset="0"/>
            </a:endParaRPr>
          </a:p>
          <a:p>
            <a:pPr algn="ctr"/>
            <a:r>
              <a:rPr lang="ru-RU" sz="1600" b="1" dirty="0" smtClean="0">
                <a:solidFill>
                  <a:srgbClr val="4E434E"/>
                </a:solidFill>
                <a:latin typeface="Arial Narrow" pitchFamily="34" charset="0"/>
              </a:rPr>
              <a:t>2,7</a:t>
            </a:r>
            <a:endParaRPr lang="ru-RU" sz="1600" b="1" dirty="0">
              <a:solidFill>
                <a:srgbClr val="4E434E"/>
              </a:solidFill>
              <a:latin typeface="Arial Narrow" pitchFamily="34" charset="0"/>
            </a:endParaRPr>
          </a:p>
          <a:p>
            <a:pPr algn="ctr"/>
            <a:endParaRPr lang="ru-RU" sz="1100" b="1" dirty="0" smtClean="0">
              <a:solidFill>
                <a:srgbClr val="4E434E"/>
              </a:solidFill>
              <a:latin typeface="Arial Narrow" pitchFamily="34" charset="0"/>
            </a:endParaRPr>
          </a:p>
          <a:p>
            <a:pPr algn="ctr"/>
            <a:endParaRPr lang="ru-RU" sz="1100" b="1" dirty="0">
              <a:solidFill>
                <a:srgbClr val="4E434E"/>
              </a:solidFill>
              <a:latin typeface="Arial Narrow" pitchFamily="34" charset="0"/>
            </a:endParaRPr>
          </a:p>
          <a:p>
            <a:pPr algn="ctr"/>
            <a:r>
              <a:rPr lang="ru-RU" sz="1600" b="1" dirty="0" smtClean="0">
                <a:solidFill>
                  <a:srgbClr val="4E434E"/>
                </a:solidFill>
                <a:latin typeface="Arial Narrow" pitchFamily="34" charset="0"/>
              </a:rPr>
              <a:t>6,8</a:t>
            </a:r>
            <a:endParaRPr lang="ru-RU" sz="1600" b="1" dirty="0">
              <a:solidFill>
                <a:srgbClr val="4E434E"/>
              </a:solidFill>
              <a:latin typeface="Arial Narrow" pitchFamily="34" charset="0"/>
            </a:endParaRPr>
          </a:p>
          <a:p>
            <a:pPr algn="ctr"/>
            <a:endParaRPr lang="ru-RU" sz="1400" b="1" dirty="0">
              <a:solidFill>
                <a:srgbClr val="4E434E"/>
              </a:solidFill>
              <a:latin typeface="Arial Narrow" pitchFamily="34" charset="0"/>
            </a:endParaRPr>
          </a:p>
          <a:p>
            <a:pPr algn="ctr"/>
            <a:endParaRPr lang="ru-RU" sz="800" b="1" dirty="0">
              <a:solidFill>
                <a:srgbClr val="4E434E"/>
              </a:solidFill>
              <a:latin typeface="Arial Narrow" pitchFamily="34" charset="0"/>
            </a:endParaRPr>
          </a:p>
          <a:p>
            <a:pPr algn="ctr"/>
            <a:r>
              <a:rPr lang="ru-RU" sz="1600" b="1" dirty="0">
                <a:solidFill>
                  <a:srgbClr val="4E434E"/>
                </a:solidFill>
                <a:latin typeface="Arial Narrow" pitchFamily="34" charset="0"/>
              </a:rPr>
              <a:t>2,3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762916" y="2069015"/>
            <a:ext cx="6291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i="1" dirty="0">
                <a:solidFill>
                  <a:srgbClr val="4E434E"/>
                </a:solidFill>
                <a:latin typeface="Arial Narrow" pitchFamily="34" charset="0"/>
              </a:rPr>
              <a:t>млрд. тенге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655483" y="1536899"/>
            <a:ext cx="4320480" cy="3960440"/>
          </a:xfrm>
          <a:prstGeom prst="roundRect">
            <a:avLst/>
          </a:prstGeom>
          <a:gradFill flip="none" rotWithShape="1">
            <a:gsLst>
              <a:gs pos="0">
                <a:srgbClr val="8C999E">
                  <a:tint val="66000"/>
                  <a:satMod val="160000"/>
                </a:srgbClr>
              </a:gs>
              <a:gs pos="50000">
                <a:srgbClr val="8C999E">
                  <a:tint val="44500"/>
                  <a:satMod val="160000"/>
                </a:srgbClr>
              </a:gs>
              <a:gs pos="100000">
                <a:srgbClr val="8C999E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701665" y="1713002"/>
            <a:ext cx="414913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4E434E"/>
                </a:solidFill>
                <a:latin typeface="Arial Narrow" pitchFamily="34" charset="0"/>
              </a:rPr>
              <a:t>ЭКОНОМИЧЕСКОЕ </a:t>
            </a:r>
          </a:p>
          <a:p>
            <a:pPr algn="ctr"/>
            <a:r>
              <a:rPr lang="ru-RU" sz="2000" b="1" dirty="0">
                <a:solidFill>
                  <a:srgbClr val="4E434E"/>
                </a:solidFill>
                <a:latin typeface="Arial Narrow" pitchFamily="34" charset="0"/>
              </a:rPr>
              <a:t>РАЗВИТИЕ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757705" y="2564904"/>
            <a:ext cx="3694344" cy="2416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700" dirty="0">
                <a:solidFill>
                  <a:srgbClr val="4E434E"/>
                </a:solidFill>
                <a:latin typeface="Arial Narrow" pitchFamily="34" charset="0"/>
              </a:rPr>
              <a:t> обеспечение питьевой водой СНП</a:t>
            </a:r>
          </a:p>
          <a:p>
            <a:pPr>
              <a:buFont typeface="Arial" pitchFamily="34" charset="0"/>
              <a:buChar char="•"/>
            </a:pPr>
            <a:endParaRPr lang="ru-RU" sz="800" dirty="0">
              <a:solidFill>
                <a:srgbClr val="4E434E"/>
              </a:solidFill>
              <a:latin typeface="Arial Narrow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700" dirty="0">
                <a:solidFill>
                  <a:srgbClr val="4E434E"/>
                </a:solidFill>
                <a:latin typeface="Arial Narrow" pitchFamily="34" charset="0"/>
              </a:rPr>
              <a:t> развитие дорог местного </a:t>
            </a:r>
            <a:r>
              <a:rPr lang="ru-RU" sz="1700" dirty="0" smtClean="0">
                <a:solidFill>
                  <a:srgbClr val="4E434E"/>
                </a:solidFill>
                <a:latin typeface="Arial Narrow" pitchFamily="34" charset="0"/>
              </a:rPr>
              <a:t>значения</a:t>
            </a:r>
          </a:p>
          <a:p>
            <a:endParaRPr lang="ru-RU" sz="800" dirty="0">
              <a:solidFill>
                <a:srgbClr val="4E434E"/>
              </a:solidFill>
              <a:latin typeface="Arial Narrow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1700" dirty="0" smtClean="0">
                <a:solidFill>
                  <a:srgbClr val="4E434E"/>
                </a:solidFill>
                <a:latin typeface="Arial Narrow" pitchFamily="34" charset="0"/>
              </a:rPr>
              <a:t> строительство </a:t>
            </a:r>
            <a:r>
              <a:rPr lang="ru-RU" sz="1700" dirty="0">
                <a:solidFill>
                  <a:srgbClr val="4E434E"/>
                </a:solidFill>
                <a:latin typeface="Arial Narrow" pitchFamily="34" charset="0"/>
              </a:rPr>
              <a:t>ИКИ в рамках Н</a:t>
            </a:r>
            <a:r>
              <a:rPr lang="kk-KZ" sz="1700" dirty="0">
                <a:solidFill>
                  <a:srgbClr val="4E434E"/>
                </a:solidFill>
                <a:latin typeface="Arial Narrow" pitchFamily="34" charset="0"/>
              </a:rPr>
              <a:t>ұ</a:t>
            </a:r>
            <a:r>
              <a:rPr lang="ru-RU" sz="1700" dirty="0" err="1">
                <a:solidFill>
                  <a:srgbClr val="4E434E"/>
                </a:solidFill>
                <a:latin typeface="Arial Narrow" pitchFamily="34" charset="0"/>
              </a:rPr>
              <a:t>рлы</a:t>
            </a:r>
            <a:r>
              <a:rPr lang="ru-RU" sz="1700" dirty="0">
                <a:solidFill>
                  <a:srgbClr val="4E434E"/>
                </a:solidFill>
                <a:latin typeface="Arial Narrow" pitchFamily="34" charset="0"/>
              </a:rPr>
              <a:t> </a:t>
            </a:r>
            <a:r>
              <a:rPr lang="ru-RU" sz="1700" dirty="0" err="1">
                <a:solidFill>
                  <a:srgbClr val="4E434E"/>
                </a:solidFill>
                <a:latin typeface="Arial Narrow" pitchFamily="34" charset="0"/>
              </a:rPr>
              <a:t>Жер</a:t>
            </a:r>
            <a:endParaRPr lang="ru-RU" sz="1700" dirty="0">
              <a:solidFill>
                <a:srgbClr val="4E434E"/>
              </a:solidFill>
              <a:latin typeface="Arial Narrow" pitchFamily="34" charset="0"/>
            </a:endParaRPr>
          </a:p>
          <a:p>
            <a:pPr>
              <a:buFont typeface="Arial" pitchFamily="34" charset="0"/>
              <a:buChar char="•"/>
            </a:pPr>
            <a:endParaRPr lang="ru-RU" sz="800" dirty="0">
              <a:solidFill>
                <a:srgbClr val="4E434E"/>
              </a:solidFill>
              <a:latin typeface="Arial Narrow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700" dirty="0">
                <a:solidFill>
                  <a:srgbClr val="4E434E"/>
                </a:solidFill>
                <a:latin typeface="Arial Narrow" pitchFamily="34" charset="0"/>
              </a:rPr>
              <a:t> развитие АПК и аграрной науки</a:t>
            </a:r>
          </a:p>
          <a:p>
            <a:endParaRPr lang="ru-RU" sz="800" dirty="0">
              <a:solidFill>
                <a:srgbClr val="4E434E"/>
              </a:solidFill>
              <a:latin typeface="Arial Narrow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700" dirty="0">
                <a:solidFill>
                  <a:srgbClr val="4E434E"/>
                </a:solidFill>
                <a:latin typeface="Arial Narrow" pitchFamily="34" charset="0"/>
              </a:rPr>
              <a:t> развитие транспортно-логистической инфраструктуры</a:t>
            </a:r>
            <a:endParaRPr lang="ru-RU" sz="17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8227397" y="2571294"/>
            <a:ext cx="881113" cy="2231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4E434E"/>
                </a:solidFill>
                <a:latin typeface="Arial Narrow" pitchFamily="34" charset="0"/>
              </a:rPr>
              <a:t>30,9</a:t>
            </a:r>
          </a:p>
          <a:p>
            <a:pPr algn="ctr"/>
            <a:endParaRPr lang="ru-RU" sz="800" b="1" dirty="0">
              <a:solidFill>
                <a:srgbClr val="4E434E"/>
              </a:solidFill>
              <a:latin typeface="Arial Narrow" pitchFamily="34" charset="0"/>
            </a:endParaRPr>
          </a:p>
          <a:p>
            <a:pPr algn="ctr"/>
            <a:r>
              <a:rPr lang="ru-RU" sz="1600" b="1" dirty="0">
                <a:solidFill>
                  <a:srgbClr val="4E434E"/>
                </a:solidFill>
                <a:latin typeface="Arial Narrow" pitchFamily="34" charset="0"/>
              </a:rPr>
              <a:t>29,2</a:t>
            </a:r>
          </a:p>
          <a:p>
            <a:pPr algn="ctr"/>
            <a:endParaRPr lang="ru-RU" sz="1100" b="1" dirty="0">
              <a:solidFill>
                <a:srgbClr val="4E434E"/>
              </a:solidFill>
              <a:latin typeface="Arial Narrow" pitchFamily="34" charset="0"/>
            </a:endParaRPr>
          </a:p>
          <a:p>
            <a:pPr algn="ctr"/>
            <a:r>
              <a:rPr lang="ru-RU" sz="1600" b="1" dirty="0" smtClean="0">
                <a:solidFill>
                  <a:srgbClr val="4E434E"/>
                </a:solidFill>
                <a:latin typeface="Arial Narrow" pitchFamily="34" charset="0"/>
              </a:rPr>
              <a:t>31,5</a:t>
            </a:r>
            <a:endParaRPr lang="ru-RU" sz="1600" b="1" dirty="0">
              <a:solidFill>
                <a:srgbClr val="4E434E"/>
              </a:solidFill>
              <a:latin typeface="Arial Narrow" pitchFamily="34" charset="0"/>
            </a:endParaRPr>
          </a:p>
          <a:p>
            <a:pPr algn="ctr"/>
            <a:endParaRPr lang="ru-RU" sz="1200" b="1" dirty="0" smtClean="0">
              <a:solidFill>
                <a:srgbClr val="4E434E"/>
              </a:solidFill>
              <a:latin typeface="Arial Narrow" pitchFamily="34" charset="0"/>
            </a:endParaRPr>
          </a:p>
          <a:p>
            <a:pPr algn="ctr"/>
            <a:endParaRPr lang="ru-RU" sz="1200" b="1" dirty="0">
              <a:solidFill>
                <a:srgbClr val="4E434E"/>
              </a:solidFill>
              <a:latin typeface="Arial Narrow" pitchFamily="34" charset="0"/>
            </a:endParaRPr>
          </a:p>
          <a:p>
            <a:pPr algn="ctr"/>
            <a:r>
              <a:rPr lang="ru-RU" sz="1600" b="1" dirty="0" smtClean="0">
                <a:solidFill>
                  <a:srgbClr val="4E434E"/>
                </a:solidFill>
                <a:latin typeface="Arial Narrow" pitchFamily="34" charset="0"/>
              </a:rPr>
              <a:t>15,6</a:t>
            </a:r>
            <a:endParaRPr lang="ru-RU" sz="1600" b="1" dirty="0">
              <a:solidFill>
                <a:srgbClr val="4E434E"/>
              </a:solidFill>
              <a:latin typeface="Arial Narrow" pitchFamily="34" charset="0"/>
            </a:endParaRPr>
          </a:p>
          <a:p>
            <a:pPr algn="ctr"/>
            <a:endParaRPr lang="ru-RU" sz="1200" b="1" dirty="0" smtClean="0">
              <a:solidFill>
                <a:srgbClr val="4E434E"/>
              </a:solidFill>
              <a:latin typeface="Arial Narrow" pitchFamily="34" charset="0"/>
            </a:endParaRPr>
          </a:p>
          <a:p>
            <a:pPr algn="ctr"/>
            <a:r>
              <a:rPr lang="ru-RU" sz="1600" b="1" dirty="0" smtClean="0">
                <a:solidFill>
                  <a:srgbClr val="4E434E"/>
                </a:solidFill>
                <a:latin typeface="Arial Narrow" pitchFamily="34" charset="0"/>
              </a:rPr>
              <a:t>41,8</a:t>
            </a:r>
            <a:endParaRPr lang="ru-RU" sz="1600" b="1" dirty="0">
              <a:solidFill>
                <a:srgbClr val="4E434E"/>
              </a:solidFill>
              <a:latin typeface="Arial Narrow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326760" y="2024553"/>
            <a:ext cx="7200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i="1" dirty="0">
                <a:solidFill>
                  <a:srgbClr val="4E434E"/>
                </a:solidFill>
                <a:latin typeface="Arial Narrow" pitchFamily="34" charset="0"/>
              </a:rPr>
              <a:t>млрд. тенге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Прямая соединительная линия 14"/>
          <p:cNvCxnSpPr/>
          <p:nvPr/>
        </p:nvCxnSpPr>
        <p:spPr>
          <a:xfrm>
            <a:off x="0" y="188640"/>
            <a:ext cx="9144000" cy="0"/>
          </a:xfrm>
          <a:prstGeom prst="line">
            <a:avLst/>
          </a:prstGeom>
          <a:ln w="57150">
            <a:solidFill>
              <a:srgbClr val="7565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0" y="6309320"/>
            <a:ext cx="9144000" cy="432048"/>
          </a:xfrm>
          <a:prstGeom prst="rect">
            <a:avLst/>
          </a:prstGeom>
          <a:solidFill>
            <a:srgbClr val="756575"/>
          </a:solidFill>
          <a:ln>
            <a:solidFill>
              <a:srgbClr val="7565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00640" y="332656"/>
            <a:ext cx="9043363" cy="879694"/>
          </a:xfrm>
          <a:prstGeom prst="rect">
            <a:avLst/>
          </a:prstGeom>
        </p:spPr>
        <p:txBody>
          <a:bodyPr vert="horz" lIns="80510" tIns="40255" rIns="80510" bIns="40255" rtlCol="0" anchor="ctr">
            <a:noAutofit/>
          </a:bodyPr>
          <a:lstStyle>
            <a:lvl1pPr algn="ctr" defTabSz="96734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34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914400"/>
            <a:r>
              <a:rPr lang="ru-RU" sz="4000" b="1" dirty="0">
                <a:solidFill>
                  <a:srgbClr val="4E434E"/>
                </a:solidFill>
                <a:latin typeface="Arial Narrow" pitchFamily="34" charset="0"/>
              </a:rPr>
              <a:t>ПОВЫШЕНИЕ ЗАРАБОТНОЙ ПЛАТЫ УЧИТЕЛЕЙ 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/>
          </p:nvPr>
        </p:nvGraphicFramePr>
        <p:xfrm>
          <a:off x="2868158" y="2450842"/>
          <a:ext cx="3031694" cy="1115395"/>
        </p:xfrm>
        <a:graphic>
          <a:graphicData uri="http://schemas.openxmlformats.org/drawingml/2006/table">
            <a:tbl>
              <a:tblPr/>
              <a:tblGrid>
                <a:gridCol w="3031694"/>
              </a:tblGrid>
              <a:tr h="11153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algn="l" fontAlgn="t"/>
                      <a:endParaRPr lang="ru-RU" sz="1200" u="none" strike="noStrike" kern="1200" baseline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6434" marR="8386" marT="8386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/>
          </p:nvPr>
        </p:nvGraphicFramePr>
        <p:xfrm>
          <a:off x="100638" y="4394009"/>
          <a:ext cx="3661820" cy="654141"/>
        </p:xfrm>
        <a:graphic>
          <a:graphicData uri="http://schemas.openxmlformats.org/drawingml/2006/table">
            <a:tbl>
              <a:tblPr/>
              <a:tblGrid>
                <a:gridCol w="3661820"/>
              </a:tblGrid>
              <a:tr h="6541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algn="l" fontAlgn="t"/>
                      <a:endParaRPr lang="ru-RU" sz="1200" u="none" strike="noStrike" kern="1200" baseline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6434" marR="8386" marT="8386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/>
          </p:nvPr>
        </p:nvGraphicFramePr>
        <p:xfrm>
          <a:off x="4821922" y="4402602"/>
          <a:ext cx="3638186" cy="651985"/>
        </p:xfrm>
        <a:graphic>
          <a:graphicData uri="http://schemas.openxmlformats.org/drawingml/2006/table">
            <a:tbl>
              <a:tblPr/>
              <a:tblGrid>
                <a:gridCol w="3638186"/>
              </a:tblGrid>
              <a:tr h="6519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algn="l" fontAlgn="t"/>
                      <a:r>
                        <a:rPr lang="ru-RU" sz="12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. </a:t>
                      </a:r>
                    </a:p>
                  </a:txBody>
                  <a:tcPr marL="226434" marR="8386" marT="8386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/>
          </p:nvPr>
        </p:nvGraphicFramePr>
        <p:xfrm>
          <a:off x="100638" y="5477524"/>
          <a:ext cx="2188858" cy="707511"/>
        </p:xfrm>
        <a:graphic>
          <a:graphicData uri="http://schemas.openxmlformats.org/drawingml/2006/table">
            <a:tbl>
              <a:tblPr/>
              <a:tblGrid>
                <a:gridCol w="2188858"/>
              </a:tblGrid>
              <a:tr h="7075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algn="l" fontAlgn="t"/>
                      <a:endParaRPr lang="ru-RU" sz="120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6434" marR="8386" marT="8386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/>
          </p:nvPr>
        </p:nvGraphicFramePr>
        <p:xfrm>
          <a:off x="4863687" y="5528319"/>
          <a:ext cx="2406903" cy="707510"/>
        </p:xfrm>
        <a:graphic>
          <a:graphicData uri="http://schemas.openxmlformats.org/drawingml/2006/table">
            <a:tbl>
              <a:tblPr/>
              <a:tblGrid>
                <a:gridCol w="2406903"/>
              </a:tblGrid>
              <a:tr h="7075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algn="l" fontAlgn="t"/>
                      <a:endParaRPr lang="ru-RU" sz="1200" u="none" strike="noStrike" kern="1200" baseline="0" dirty="0" smtClean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6434" marR="8386" marT="8386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>
            <p:extLst/>
          </p:nvPr>
        </p:nvGraphicFramePr>
        <p:xfrm>
          <a:off x="6023683" y="2388651"/>
          <a:ext cx="2996497" cy="1311736"/>
        </p:xfrm>
        <a:graphic>
          <a:graphicData uri="http://schemas.openxmlformats.org/drawingml/2006/table">
            <a:tbl>
              <a:tblPr/>
              <a:tblGrid>
                <a:gridCol w="2996497"/>
              </a:tblGrid>
              <a:tr h="13117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algn="just" fontAlgn="t"/>
                      <a:endParaRPr lang="ru-RU" sz="1200" u="none" strike="noStrike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6434" marR="8386" marT="8386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0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86600" y="6355302"/>
            <a:ext cx="2057400" cy="340084"/>
          </a:xfrm>
        </p:spPr>
        <p:txBody>
          <a:bodyPr/>
          <a:lstStyle/>
          <a:p>
            <a:r>
              <a:rPr lang="ru-RU" sz="2000" dirty="0" smtClean="0">
                <a:solidFill>
                  <a:srgbClr val="B2D5DB"/>
                </a:solidFill>
                <a:latin typeface="Arial Narrow" panose="020B0606020202030204" pitchFamily="34" charset="0"/>
              </a:rPr>
              <a:t>6</a:t>
            </a:r>
            <a:endParaRPr lang="ru-RU" sz="2000" dirty="0">
              <a:solidFill>
                <a:srgbClr val="B2D5DB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8680458"/>
              </p:ext>
            </p:extLst>
          </p:nvPr>
        </p:nvGraphicFramePr>
        <p:xfrm>
          <a:off x="250411" y="1359796"/>
          <a:ext cx="8542767" cy="4780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1351"/>
                <a:gridCol w="3245548"/>
                <a:gridCol w="3295868"/>
              </a:tblGrid>
              <a:tr h="684332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80510" marR="80510" marT="40255" marB="4025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6734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ДОПЛАТЫ ЗА ПРЕПОДАВАНИЕ ПО ПРОГРАММАМ ОБНОВЛЕННОГО СОДЕРЖАНИЯ</a:t>
                      </a:r>
                    </a:p>
                  </a:txBody>
                  <a:tcPr marL="80510" marR="80510" marT="40255" marB="4025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889D"/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ctr"/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ДОПЛАТЫ ЗА ПЕДАГОГИЧЕСКОЕ МАСТЕРСТВО </a:t>
                      </a:r>
                    </a:p>
                    <a:p>
                      <a:pPr marL="45720" algn="ctr"/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(НОВЫЕ КВАЛИФИКАЦИОННЫЕ КАТЕГОРИИ)</a:t>
                      </a:r>
                    </a:p>
                  </a:txBody>
                  <a:tcPr marL="80510" marR="80510" marT="40255" marB="4025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889D"/>
                    </a:solidFill>
                  </a:tcPr>
                </a:tc>
              </a:tr>
              <a:tr h="2392647">
                <a:tc>
                  <a:txBody>
                    <a:bodyPr/>
                    <a:lstStyle/>
                    <a:p>
                      <a:pPr marL="0" marR="0" indent="0" algn="l" defTabSz="96734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solidFill>
                            <a:srgbClr val="756575"/>
                          </a:solidFill>
                          <a:latin typeface="Arial Narrow" panose="020B0606020202030204" pitchFamily="34" charset="0"/>
                        </a:rPr>
                        <a:t>РАЗМЕРЫ И УСЛОВИЯ ПОЛУЧЕНИЯ ДОПЛАТЫ</a:t>
                      </a:r>
                    </a:p>
                    <a:p>
                      <a:endParaRPr lang="ru-RU" sz="1300" dirty="0">
                        <a:solidFill>
                          <a:srgbClr val="756575"/>
                        </a:solidFill>
                      </a:endParaRPr>
                    </a:p>
                  </a:txBody>
                  <a:tcPr marL="80510" marR="80510" marT="40255" marB="402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E434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b="1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30 %</a:t>
                      </a:r>
                      <a:r>
                        <a:rPr lang="ru-RU" sz="13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от должностного оклада всем учителям, преподающим </a:t>
                      </a:r>
                      <a:r>
                        <a:rPr lang="ru-RU" sz="1300" b="1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по программам обновленного содержания</a:t>
                      </a:r>
                      <a:r>
                        <a:rPr lang="ru-RU" sz="13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  <a:p>
                      <a:pPr algn="l" fontAlgn="t"/>
                      <a:r>
                        <a:rPr lang="ru-RU" sz="13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с января 2018 года – в 1, 2, 5, 7 классах;</a:t>
                      </a:r>
                    </a:p>
                    <a:p>
                      <a:pPr algn="l" fontAlgn="t"/>
                      <a:r>
                        <a:rPr lang="ru-RU" sz="13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с сентября 2018 года – в 3, 6, 8 классах;</a:t>
                      </a:r>
                    </a:p>
                    <a:p>
                      <a:pPr algn="l" fontAlgn="t"/>
                      <a:r>
                        <a:rPr lang="ru-RU" sz="13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с сентября 2019 года – в 4, 9, 10 классах;</a:t>
                      </a:r>
                    </a:p>
                    <a:p>
                      <a:pPr algn="l" fontAlgn="t"/>
                      <a:r>
                        <a:rPr lang="ru-RU" sz="13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с сентября 2020 года – в 11 классах. </a:t>
                      </a:r>
                    </a:p>
                    <a:p>
                      <a:endParaRPr lang="ru-RU" sz="1300" dirty="0"/>
                    </a:p>
                  </a:txBody>
                  <a:tcPr marL="80510" marR="80510" marT="40255" marB="402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E434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300" b="1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От 30 до 50 %</a:t>
                      </a:r>
                      <a:r>
                        <a:rPr lang="ru-RU" sz="13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от должностного оклада учителям школ в зависимости от категории </a:t>
                      </a:r>
                      <a:r>
                        <a:rPr lang="ru-RU" sz="1300" b="1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по новой сетке квалификаций</a:t>
                      </a:r>
                      <a:r>
                        <a:rPr lang="ru-RU" sz="13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  <a:p>
                      <a:pPr algn="just" fontAlgn="t"/>
                      <a:r>
                        <a:rPr lang="ru-RU" sz="13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50 % от должностного оклада – педагогам-мастерам;</a:t>
                      </a:r>
                    </a:p>
                    <a:p>
                      <a:pPr algn="just" fontAlgn="t"/>
                      <a:r>
                        <a:rPr lang="ru-RU" sz="13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40 % от должностного оклада – педагогам-исследователям;</a:t>
                      </a:r>
                    </a:p>
                    <a:p>
                      <a:pPr algn="just" fontAlgn="t"/>
                      <a:r>
                        <a:rPr lang="ru-RU" sz="13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35 % от должностного оклада – педагогам-экспертам;</a:t>
                      </a:r>
                    </a:p>
                    <a:p>
                      <a:pPr algn="just" fontAlgn="t"/>
                      <a:r>
                        <a:rPr lang="ru-RU" sz="13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30 % от должностного оклада – педагогам модераторам.</a:t>
                      </a:r>
                    </a:p>
                  </a:txBody>
                  <a:tcPr marL="80510" marR="80510" marT="40255" marB="402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E434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17677">
                <a:tc>
                  <a:txBody>
                    <a:bodyPr/>
                    <a:lstStyle/>
                    <a:p>
                      <a:pPr marL="0" marR="0" indent="0" algn="l" defTabSz="96734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solidFill>
                            <a:srgbClr val="756575"/>
                          </a:solidFill>
                          <a:latin typeface="Arial Narrow" panose="020B0606020202030204" pitchFamily="34" charset="0"/>
                        </a:rPr>
                        <a:t>КОЛИЧЕСТВО ПОЛУЧАТЕЛЕЙ</a:t>
                      </a:r>
                    </a:p>
                    <a:p>
                      <a:endParaRPr lang="ru-RU" sz="1300" dirty="0">
                        <a:solidFill>
                          <a:srgbClr val="756575"/>
                        </a:solidFill>
                      </a:endParaRPr>
                    </a:p>
                  </a:txBody>
                  <a:tcPr marL="80510" marR="80510" marT="40255" marB="402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E434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E434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в 2018 году – 224 485 педагогических ставок;</a:t>
                      </a:r>
                    </a:p>
                    <a:p>
                      <a:pPr algn="l" fontAlgn="t"/>
                      <a:r>
                        <a:rPr lang="ru-RU" sz="13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в 2019 году – 340 218 педагогических ставок;</a:t>
                      </a:r>
                    </a:p>
                    <a:p>
                      <a:pPr algn="l" fontAlgn="t"/>
                      <a:r>
                        <a:rPr lang="ru-RU" sz="13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в 2020 году – 349 744 педагогических ставок. </a:t>
                      </a:r>
                    </a:p>
                  </a:txBody>
                  <a:tcPr marL="80510" marR="80510" marT="40255" marB="402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E434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E434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в 2018 году – 58 575 педагогических ставок;</a:t>
                      </a:r>
                    </a:p>
                    <a:p>
                      <a:pPr algn="l" fontAlgn="t"/>
                      <a:r>
                        <a:rPr lang="ru-RU" sz="13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в 2019 году – 64 420 педагогических ставок;</a:t>
                      </a:r>
                    </a:p>
                    <a:p>
                      <a:pPr algn="l" fontAlgn="t"/>
                      <a:r>
                        <a:rPr lang="ru-RU" sz="13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в 2020 году – 128 839 педагогических ставок</a:t>
                      </a:r>
                      <a:endParaRPr lang="ru-RU" sz="1300" dirty="0"/>
                    </a:p>
                  </a:txBody>
                  <a:tcPr marL="80510" marR="80510" marT="40255" marB="402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E434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E434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85607">
                <a:tc>
                  <a:txBody>
                    <a:bodyPr/>
                    <a:lstStyle/>
                    <a:p>
                      <a:pPr marL="0" marR="0" indent="0" algn="l" defTabSz="96734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solidFill>
                            <a:srgbClr val="756575"/>
                          </a:solidFill>
                          <a:latin typeface="Arial Narrow" panose="020B0606020202030204" pitchFamily="34" charset="0"/>
                        </a:rPr>
                        <a:t>ДОПОЛНИТЕЛЬНАЯ ПОТРЕБНОСТЬ В СРЕДСТВАХ</a:t>
                      </a:r>
                    </a:p>
                    <a:p>
                      <a:endParaRPr lang="ru-RU" sz="1300" dirty="0">
                        <a:solidFill>
                          <a:srgbClr val="756575"/>
                        </a:solidFill>
                      </a:endParaRPr>
                    </a:p>
                  </a:txBody>
                  <a:tcPr marL="80510" marR="80510" marT="40255" marB="402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E434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2018 год – 55,5 млрд. тенге;</a:t>
                      </a:r>
                    </a:p>
                    <a:p>
                      <a:pPr algn="l" fontAlgn="t"/>
                      <a:r>
                        <a:rPr lang="ru-RU" sz="13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2019 год – 93,1 млрд. тенге;</a:t>
                      </a:r>
                    </a:p>
                    <a:p>
                      <a:pPr algn="l" fontAlgn="t"/>
                      <a:r>
                        <a:rPr lang="ru-RU" sz="13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2020 год – 123 млрд. тенге.</a:t>
                      </a:r>
                    </a:p>
                  </a:txBody>
                  <a:tcPr marL="80510" marR="80510" marT="40255" marB="402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E434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2018 год – 6,1 млрд. тенге;</a:t>
                      </a:r>
                    </a:p>
                    <a:p>
                      <a:pPr algn="l" fontAlgn="t"/>
                      <a:r>
                        <a:rPr lang="ru-RU" sz="13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2019 год – 33,9 млрд. тенге;</a:t>
                      </a:r>
                    </a:p>
                    <a:p>
                      <a:pPr algn="l" fontAlgn="t"/>
                      <a:r>
                        <a:rPr lang="ru-RU" sz="13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2020 год – 62,4 млрд. тенге.</a:t>
                      </a:r>
                    </a:p>
                    <a:p>
                      <a:endParaRPr lang="ru-RU" sz="1300" dirty="0"/>
                    </a:p>
                  </a:txBody>
                  <a:tcPr marL="80510" marR="80510" marT="40255" marB="402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E434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128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Прямая соединительная линия 14"/>
          <p:cNvCxnSpPr/>
          <p:nvPr/>
        </p:nvCxnSpPr>
        <p:spPr>
          <a:xfrm>
            <a:off x="0" y="188640"/>
            <a:ext cx="9144000" cy="0"/>
          </a:xfrm>
          <a:prstGeom prst="line">
            <a:avLst/>
          </a:prstGeom>
          <a:ln w="57150">
            <a:solidFill>
              <a:srgbClr val="7565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0" y="6309320"/>
            <a:ext cx="9144000" cy="432048"/>
          </a:xfrm>
          <a:prstGeom prst="rect">
            <a:avLst/>
          </a:prstGeom>
          <a:solidFill>
            <a:srgbClr val="756575"/>
          </a:solidFill>
          <a:ln>
            <a:solidFill>
              <a:srgbClr val="7565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/>
          </p:nvPr>
        </p:nvGraphicFramePr>
        <p:xfrm>
          <a:off x="100638" y="4394009"/>
          <a:ext cx="3661820" cy="654141"/>
        </p:xfrm>
        <a:graphic>
          <a:graphicData uri="http://schemas.openxmlformats.org/drawingml/2006/table">
            <a:tbl>
              <a:tblPr/>
              <a:tblGrid>
                <a:gridCol w="3661820"/>
              </a:tblGrid>
              <a:tr h="6541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algn="l" fontAlgn="t"/>
                      <a:endParaRPr lang="ru-RU" sz="1200" u="none" strike="noStrike" kern="1200" baseline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6434" marR="8386" marT="8386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/>
          </p:nvPr>
        </p:nvGraphicFramePr>
        <p:xfrm>
          <a:off x="100638" y="5477524"/>
          <a:ext cx="2188858" cy="707511"/>
        </p:xfrm>
        <a:graphic>
          <a:graphicData uri="http://schemas.openxmlformats.org/drawingml/2006/table">
            <a:tbl>
              <a:tblPr/>
              <a:tblGrid>
                <a:gridCol w="2188858"/>
              </a:tblGrid>
              <a:tr h="7075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algn="l" fontAlgn="t"/>
                      <a:endParaRPr lang="ru-RU" sz="120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6434" marR="8386" marT="8386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/>
          </p:nvPr>
        </p:nvGraphicFramePr>
        <p:xfrm>
          <a:off x="4863687" y="5528319"/>
          <a:ext cx="2406903" cy="707510"/>
        </p:xfrm>
        <a:graphic>
          <a:graphicData uri="http://schemas.openxmlformats.org/drawingml/2006/table">
            <a:tbl>
              <a:tblPr/>
              <a:tblGrid>
                <a:gridCol w="2406903"/>
              </a:tblGrid>
              <a:tr h="7075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algn="l" fontAlgn="t"/>
                      <a:endParaRPr lang="ru-RU" sz="1200" u="none" strike="noStrike" kern="1200" baseline="0" dirty="0" smtClean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6434" marR="8386" marT="8386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0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86600" y="6355302"/>
            <a:ext cx="2057400" cy="340084"/>
          </a:xfrm>
        </p:spPr>
        <p:txBody>
          <a:bodyPr/>
          <a:lstStyle/>
          <a:p>
            <a:r>
              <a:rPr lang="ru-RU" sz="2000" dirty="0" smtClean="0">
                <a:solidFill>
                  <a:srgbClr val="B2D5DB"/>
                </a:solidFill>
                <a:latin typeface="Arial Narrow" panose="020B0606020202030204" pitchFamily="34" charset="0"/>
              </a:rPr>
              <a:t>7</a:t>
            </a:r>
            <a:endParaRPr lang="ru-RU" sz="2000" dirty="0">
              <a:solidFill>
                <a:srgbClr val="B2D5DB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160" y="208224"/>
            <a:ext cx="91118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ru-RU" sz="4000" b="1" dirty="0">
                <a:solidFill>
                  <a:srgbClr val="4E434E"/>
                </a:solidFill>
                <a:latin typeface="Arial Narrow" pitchFamily="34" charset="0"/>
                <a:ea typeface="+mj-ea"/>
                <a:cs typeface="+mj-cs"/>
              </a:rPr>
              <a:t>НОВОЕ ПОСОБИЕ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ru-RU" sz="2000" b="1" dirty="0">
                <a:solidFill>
                  <a:srgbClr val="4E434E"/>
                </a:solidFill>
                <a:latin typeface="Arial Narrow" pitchFamily="34" charset="0"/>
                <a:ea typeface="+mj-ea"/>
                <a:cs typeface="+mj-cs"/>
              </a:rPr>
              <a:t>лицам, осуществляющим уход за </a:t>
            </a:r>
            <a:r>
              <a:rPr lang="ru-RU" sz="2000" b="1" dirty="0" smtClean="0">
                <a:solidFill>
                  <a:srgbClr val="4E434E"/>
                </a:solidFill>
                <a:latin typeface="Arial Narrow" pitchFamily="34" charset="0"/>
                <a:ea typeface="+mj-ea"/>
                <a:cs typeface="+mj-cs"/>
              </a:rPr>
              <a:t>инвалидами </a:t>
            </a:r>
            <a:r>
              <a:rPr lang="ru-RU" sz="2000" b="1" dirty="0">
                <a:solidFill>
                  <a:srgbClr val="4E434E"/>
                </a:solidFill>
                <a:latin typeface="Arial Narrow" pitchFamily="34" charset="0"/>
                <a:ea typeface="+mj-ea"/>
                <a:cs typeface="+mj-cs"/>
              </a:rPr>
              <a:t>1-ой группы с детства старше 18 лет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788024" y="1493955"/>
            <a:ext cx="4201886" cy="369332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/>
          <a:p>
            <a:pPr algn="just"/>
            <a:r>
              <a:rPr lang="ru-RU" b="1" u="sng" dirty="0">
                <a:solidFill>
                  <a:srgbClr val="4E434E"/>
                </a:solidFill>
                <a:latin typeface="Arial Narrow" panose="020B0606020202030204" pitchFamily="34" charset="0"/>
              </a:rPr>
              <a:t>РАСЧЕТ:</a:t>
            </a:r>
          </a:p>
        </p:txBody>
      </p:sp>
      <p:graphicFrame>
        <p:nvGraphicFramePr>
          <p:cNvPr id="25" name="Таблица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2206521"/>
              </p:ext>
            </p:extLst>
          </p:nvPr>
        </p:nvGraphicFramePr>
        <p:xfrm>
          <a:off x="4860032" y="1998011"/>
          <a:ext cx="4032448" cy="1416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6392"/>
                <a:gridCol w="1393028"/>
                <a:gridCol w="1393028"/>
              </a:tblGrid>
              <a:tr h="708235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Численность</a:t>
                      </a:r>
                      <a:r>
                        <a:rPr lang="ru-RU" sz="1400" b="0" baseline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, чел.</a:t>
                      </a:r>
                      <a:endParaRPr lang="ru-RU" sz="1400" b="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889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Размер</a:t>
                      </a:r>
                      <a:endParaRPr lang="ru-RU" sz="1400" b="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889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Сумма, млн.</a:t>
                      </a:r>
                      <a:r>
                        <a:rPr lang="ru-RU" sz="1400" b="0" baseline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тенге</a:t>
                      </a:r>
                      <a:endParaRPr lang="ru-RU" sz="1400" b="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889D"/>
                    </a:solidFill>
                  </a:tcPr>
                </a:tc>
              </a:tr>
              <a:tr h="7082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4E434E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14 891</a:t>
                      </a:r>
                      <a:endParaRPr lang="ru-RU" sz="1600" b="1" kern="1200" dirty="0">
                        <a:solidFill>
                          <a:srgbClr val="4E434E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rgbClr val="4E434E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1,05 МРЗП или 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rgbClr val="4E434E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29 699 тенге</a:t>
                      </a:r>
                      <a:endParaRPr lang="ru-RU" sz="1600" b="1" kern="1200" dirty="0">
                        <a:solidFill>
                          <a:srgbClr val="4E434E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rgbClr val="4E434E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2 653</a:t>
                      </a:r>
                      <a:endParaRPr lang="ru-RU" sz="1600" b="1" kern="1200" dirty="0">
                        <a:solidFill>
                          <a:srgbClr val="4E434E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323528" y="2760174"/>
            <a:ext cx="4129878" cy="1920526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ru-RU" b="1" u="sng" dirty="0">
                <a:solidFill>
                  <a:srgbClr val="4E434E"/>
                </a:solidFill>
                <a:latin typeface="Arial Narrow" panose="020B0606020202030204" pitchFamily="34" charset="0"/>
              </a:rPr>
              <a:t>ЭФФЕКТ:</a:t>
            </a:r>
          </a:p>
          <a:p>
            <a:pPr algn="just">
              <a:lnSpc>
                <a:spcPct val="110000"/>
              </a:lnSpc>
            </a:pPr>
            <a:r>
              <a:rPr lang="ru-RU" dirty="0">
                <a:solidFill>
                  <a:srgbClr val="4E434E"/>
                </a:solidFill>
                <a:latin typeface="Arial Narrow" panose="020B0606020202030204" pitchFamily="34" charset="0"/>
              </a:rPr>
              <a:t>Введение данного пособия позволит увеличить доходы семей, осуществляющих уход за инвалидом 1-группы с детства, производить пенсионные отчисления в Единый накопительный пенсионный фонд.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3528" y="1580482"/>
            <a:ext cx="4129878" cy="701731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ru-RU" b="1" u="sng" dirty="0" smtClean="0">
                <a:solidFill>
                  <a:srgbClr val="4E434E"/>
                </a:solidFill>
                <a:latin typeface="Arial Narrow" panose="020B0606020202030204" pitchFamily="34" charset="0"/>
              </a:rPr>
              <a:t>СРОК:</a:t>
            </a:r>
            <a:endParaRPr lang="ru-RU" b="1" u="sng" dirty="0">
              <a:solidFill>
                <a:srgbClr val="4E434E"/>
              </a:solidFill>
              <a:latin typeface="Arial Narrow" panose="020B0606020202030204" pitchFamily="34" charset="0"/>
            </a:endParaRPr>
          </a:p>
          <a:p>
            <a:pPr algn="just">
              <a:lnSpc>
                <a:spcPct val="110000"/>
              </a:lnSpc>
            </a:pPr>
            <a:r>
              <a:rPr lang="ru-RU" dirty="0" smtClean="0">
                <a:solidFill>
                  <a:srgbClr val="4E434E"/>
                </a:solidFill>
                <a:latin typeface="Arial Narrow" panose="020B0606020202030204" pitchFamily="34" charset="0"/>
              </a:rPr>
              <a:t>Вводится в действие с 1 июля 2018 года</a:t>
            </a:r>
            <a:endParaRPr lang="ru-RU" dirty="0">
              <a:solidFill>
                <a:srgbClr val="4E434E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00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467145876"/>
              </p:ext>
            </p:extLst>
          </p:nvPr>
        </p:nvGraphicFramePr>
        <p:xfrm>
          <a:off x="0" y="1753595"/>
          <a:ext cx="9044458" cy="46773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0" y="6456578"/>
            <a:ext cx="9144000" cy="284790"/>
          </a:xfrm>
          <a:prstGeom prst="rect">
            <a:avLst/>
          </a:prstGeom>
          <a:solidFill>
            <a:srgbClr val="756575"/>
          </a:solidFill>
          <a:ln>
            <a:solidFill>
              <a:srgbClr val="7565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0" y="116632"/>
            <a:ext cx="9144000" cy="0"/>
          </a:xfrm>
          <a:prstGeom prst="line">
            <a:avLst/>
          </a:prstGeom>
          <a:ln w="57150">
            <a:solidFill>
              <a:srgbClr val="7565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Заголовок 1"/>
          <p:cNvSpPr txBox="1">
            <a:spLocks/>
          </p:cNvSpPr>
          <p:nvPr/>
        </p:nvSpPr>
        <p:spPr>
          <a:xfrm>
            <a:off x="100640" y="245050"/>
            <a:ext cx="9043363" cy="879694"/>
          </a:xfrm>
          <a:prstGeom prst="rect">
            <a:avLst/>
          </a:prstGeom>
        </p:spPr>
        <p:txBody>
          <a:bodyPr vert="horz" lIns="80510" tIns="40255" rIns="80510" bIns="40255" rtlCol="0" anchor="ctr">
            <a:noAutofit/>
          </a:bodyPr>
          <a:lstStyle>
            <a:lvl1pPr algn="ctr" defTabSz="96734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34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914400"/>
            <a:r>
              <a:rPr lang="ru-RU" sz="3600" b="1" dirty="0">
                <a:solidFill>
                  <a:srgbClr val="4E434E"/>
                </a:solidFill>
                <a:latin typeface="Arial Narrow" pitchFamily="34" charset="0"/>
              </a:rPr>
              <a:t>ОБЕСПЕЧЕНИЕ ПИТЬЕВОЙ ВОДОЙ СЕЛЬСКИХ НАСЕЛЕННЫХ ПУНКТОВ</a:t>
            </a: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/>
          </p:nvPr>
        </p:nvGraphicFramePr>
        <p:xfrm>
          <a:off x="100638" y="5477524"/>
          <a:ext cx="2188858" cy="707511"/>
        </p:xfrm>
        <a:graphic>
          <a:graphicData uri="http://schemas.openxmlformats.org/drawingml/2006/table">
            <a:tbl>
              <a:tblPr/>
              <a:tblGrid>
                <a:gridCol w="2188858"/>
              </a:tblGrid>
              <a:tr h="7075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algn="l" fontAlgn="t"/>
                      <a:endParaRPr lang="ru-RU" sz="120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6434" marR="8386" marT="8386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86600" y="6401284"/>
            <a:ext cx="2057400" cy="340084"/>
          </a:xfrm>
        </p:spPr>
        <p:txBody>
          <a:bodyPr/>
          <a:lstStyle/>
          <a:p>
            <a:r>
              <a:rPr lang="ru-RU" sz="1800" dirty="0" smtClean="0">
                <a:solidFill>
                  <a:srgbClr val="B2D5DB"/>
                </a:solidFill>
                <a:latin typeface="Arial Narrow" panose="020B0606020202030204" pitchFamily="34" charset="0"/>
              </a:rPr>
              <a:t>8</a:t>
            </a:r>
            <a:endParaRPr lang="ru-RU" sz="1800" dirty="0">
              <a:solidFill>
                <a:srgbClr val="B2D5DB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3" name="Прямая со стрелкой 2"/>
          <p:cNvCxnSpPr/>
          <p:nvPr/>
        </p:nvCxnSpPr>
        <p:spPr>
          <a:xfrm>
            <a:off x="3197041" y="5288539"/>
            <a:ext cx="792088" cy="0"/>
          </a:xfrm>
          <a:prstGeom prst="straightConnector1">
            <a:avLst/>
          </a:prstGeom>
          <a:ln w="28575">
            <a:solidFill>
              <a:srgbClr val="9E889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3162877" y="3560347"/>
            <a:ext cx="792088" cy="0"/>
          </a:xfrm>
          <a:prstGeom prst="straightConnector1">
            <a:avLst/>
          </a:prstGeom>
          <a:ln w="28575">
            <a:solidFill>
              <a:srgbClr val="8C999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3162877" y="4208419"/>
            <a:ext cx="792088" cy="0"/>
          </a:xfrm>
          <a:prstGeom prst="straightConnector1">
            <a:avLst/>
          </a:prstGeom>
          <a:ln w="28575">
            <a:solidFill>
              <a:srgbClr val="B2D5D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000859" y="4870882"/>
            <a:ext cx="1116124" cy="400110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9E889D"/>
                </a:solidFill>
                <a:latin typeface="Arial Narrow" panose="020B0606020202030204" pitchFamily="34" charset="0"/>
              </a:rPr>
              <a:t>+23,1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969193" y="3790762"/>
            <a:ext cx="1116124" cy="400110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B2D5DB"/>
                </a:solidFill>
                <a:latin typeface="Arial Narrow" panose="020B0606020202030204" pitchFamily="34" charset="0"/>
              </a:rPr>
              <a:t>+7,8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969193" y="3144970"/>
            <a:ext cx="1116124" cy="400110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8C999E"/>
                </a:solidFill>
                <a:latin typeface="Arial Narrow" panose="020B0606020202030204" pitchFamily="34" charset="0"/>
              </a:rPr>
              <a:t>+2,6</a:t>
            </a:r>
            <a:endParaRPr lang="ru-RU" sz="2000" b="1" dirty="0">
              <a:solidFill>
                <a:srgbClr val="8C999E"/>
              </a:solidFill>
              <a:latin typeface="Arial Narrow" panose="020B060602020203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899592" y="2509730"/>
            <a:ext cx="1837445" cy="6506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 Narrow" pitchFamily="34" charset="0"/>
              </a:rPr>
              <a:t>66,5</a:t>
            </a:r>
            <a:endParaRPr lang="ru-RU" sz="2800" b="1" dirty="0">
              <a:solidFill>
                <a:srgbClr val="C00000"/>
              </a:solidFill>
              <a:latin typeface="Arial Narrow" pitchFamily="34" charset="0"/>
            </a:endParaRPr>
          </a:p>
          <a:p>
            <a:pPr algn="ctr"/>
            <a:r>
              <a:rPr lang="ru-RU" b="1" dirty="0">
                <a:solidFill>
                  <a:srgbClr val="C00000"/>
                </a:solidFill>
                <a:latin typeface="Arial Narrow" pitchFamily="34" charset="0"/>
              </a:rPr>
              <a:t>млрд. тенге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4146301" y="1247097"/>
            <a:ext cx="1837445" cy="6506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 Narrow" pitchFamily="34" charset="0"/>
              </a:rPr>
              <a:t>100,0</a:t>
            </a:r>
            <a:endParaRPr lang="ru-RU" sz="2800" b="1" dirty="0">
              <a:solidFill>
                <a:srgbClr val="C00000"/>
              </a:solidFill>
              <a:latin typeface="Arial Narrow" pitchFamily="34" charset="0"/>
            </a:endParaRPr>
          </a:p>
          <a:p>
            <a:pPr algn="ctr"/>
            <a:r>
              <a:rPr lang="ru-RU" b="1" dirty="0">
                <a:solidFill>
                  <a:srgbClr val="C00000"/>
                </a:solidFill>
                <a:latin typeface="Arial Narrow" pitchFamily="34" charset="0"/>
              </a:rPr>
              <a:t>млрд. тенге</a:t>
            </a:r>
          </a:p>
        </p:txBody>
      </p:sp>
      <p:sp>
        <p:nvSpPr>
          <p:cNvPr id="28" name="TextBox 20"/>
          <p:cNvSpPr txBox="1"/>
          <p:nvPr/>
        </p:nvSpPr>
        <p:spPr>
          <a:xfrm>
            <a:off x="2823675" y="1967217"/>
            <a:ext cx="1116124" cy="523220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b="1" u="sng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+33,5</a:t>
            </a:r>
            <a:endParaRPr lang="ru-RU" sz="2800" b="1" u="sng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Правая фигурная скобка 8"/>
          <p:cNvSpPr/>
          <p:nvPr/>
        </p:nvSpPr>
        <p:spPr>
          <a:xfrm>
            <a:off x="2536734" y="3957848"/>
            <a:ext cx="181261" cy="199143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авая фигурная скобка 28"/>
          <p:cNvSpPr/>
          <p:nvPr/>
        </p:nvSpPr>
        <p:spPr>
          <a:xfrm>
            <a:off x="5802485" y="2683996"/>
            <a:ext cx="181261" cy="326528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0"/>
          <p:cNvSpPr txBox="1"/>
          <p:nvPr/>
        </p:nvSpPr>
        <p:spPr>
          <a:xfrm rot="16200000">
            <a:off x="222228" y="3465691"/>
            <a:ext cx="1116124" cy="369332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b="1" dirty="0" smtClean="0">
                <a:solidFill>
                  <a:srgbClr val="4E434E"/>
                </a:solidFill>
                <a:latin typeface="Arial Narrow" panose="020B0606020202030204" pitchFamily="34" charset="0"/>
              </a:rPr>
              <a:t>МБ</a:t>
            </a:r>
            <a:endParaRPr lang="ru-RU" sz="1800" b="1" dirty="0">
              <a:solidFill>
                <a:srgbClr val="4E434E"/>
              </a:solidFill>
              <a:latin typeface="Arial Narrow" panose="020B0606020202030204" pitchFamily="34" charset="0"/>
            </a:endParaRPr>
          </a:p>
        </p:txBody>
      </p:sp>
      <p:sp>
        <p:nvSpPr>
          <p:cNvPr id="31" name="TextBox 20"/>
          <p:cNvSpPr txBox="1"/>
          <p:nvPr/>
        </p:nvSpPr>
        <p:spPr>
          <a:xfrm rot="5400000">
            <a:off x="2285532" y="5527229"/>
            <a:ext cx="1116124" cy="369332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b="1" dirty="0" smtClean="0">
                <a:solidFill>
                  <a:srgbClr val="4E434E"/>
                </a:solidFill>
                <a:latin typeface="Arial Narrow" panose="020B0606020202030204" pitchFamily="34" charset="0"/>
              </a:rPr>
              <a:t>РБ</a:t>
            </a:r>
            <a:endParaRPr lang="ru-RU" sz="1800" b="1" dirty="0">
              <a:solidFill>
                <a:srgbClr val="4E434E"/>
              </a:solidFill>
              <a:latin typeface="Arial Narrow" panose="020B0606020202030204" pitchFamily="34" charset="0"/>
            </a:endParaRPr>
          </a:p>
        </p:txBody>
      </p:sp>
      <p:sp>
        <p:nvSpPr>
          <p:cNvPr id="32" name="TextBox 20"/>
          <p:cNvSpPr txBox="1"/>
          <p:nvPr/>
        </p:nvSpPr>
        <p:spPr>
          <a:xfrm rot="5400000">
            <a:off x="5519719" y="4411105"/>
            <a:ext cx="1116124" cy="369332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b="1" dirty="0" smtClean="0">
                <a:solidFill>
                  <a:srgbClr val="4E434E"/>
                </a:solidFill>
                <a:latin typeface="Arial Narrow" panose="020B0606020202030204" pitchFamily="34" charset="0"/>
              </a:rPr>
              <a:t>РБ</a:t>
            </a:r>
            <a:endParaRPr lang="ru-RU" sz="1800" b="1" dirty="0">
              <a:solidFill>
                <a:srgbClr val="4E434E"/>
              </a:solidFill>
              <a:latin typeface="Arial Narrow" panose="020B0606020202030204" pitchFamily="34" charset="0"/>
            </a:endParaRPr>
          </a:p>
        </p:txBody>
      </p:sp>
      <p:sp>
        <p:nvSpPr>
          <p:cNvPr id="33" name="TextBox 20"/>
          <p:cNvSpPr txBox="1"/>
          <p:nvPr/>
        </p:nvSpPr>
        <p:spPr>
          <a:xfrm rot="16200000">
            <a:off x="3556238" y="1905953"/>
            <a:ext cx="1116124" cy="369332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b="1" dirty="0" smtClean="0">
                <a:solidFill>
                  <a:srgbClr val="4E434E"/>
                </a:solidFill>
                <a:latin typeface="Arial Narrow" panose="020B0606020202030204" pitchFamily="34" charset="0"/>
              </a:rPr>
              <a:t>МБ</a:t>
            </a:r>
            <a:endParaRPr lang="ru-RU" sz="1800" b="1" dirty="0">
              <a:solidFill>
                <a:srgbClr val="4E434E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43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50775633"/>
              </p:ext>
            </p:extLst>
          </p:nvPr>
        </p:nvGraphicFramePr>
        <p:xfrm>
          <a:off x="-108519" y="1936086"/>
          <a:ext cx="9202202" cy="41572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0" y="6309320"/>
            <a:ext cx="9144000" cy="432048"/>
          </a:xfrm>
          <a:prstGeom prst="rect">
            <a:avLst/>
          </a:prstGeom>
          <a:solidFill>
            <a:srgbClr val="756575"/>
          </a:solidFill>
          <a:ln>
            <a:solidFill>
              <a:srgbClr val="7565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0" y="188640"/>
            <a:ext cx="9144000" cy="0"/>
          </a:xfrm>
          <a:prstGeom prst="line">
            <a:avLst/>
          </a:prstGeom>
          <a:ln w="57150">
            <a:solidFill>
              <a:srgbClr val="7565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Заголовок 1"/>
          <p:cNvSpPr txBox="1">
            <a:spLocks/>
          </p:cNvSpPr>
          <p:nvPr/>
        </p:nvSpPr>
        <p:spPr>
          <a:xfrm>
            <a:off x="50320" y="174778"/>
            <a:ext cx="9043363" cy="879694"/>
          </a:xfrm>
          <a:prstGeom prst="rect">
            <a:avLst/>
          </a:prstGeom>
        </p:spPr>
        <p:txBody>
          <a:bodyPr vert="horz" lIns="80510" tIns="40255" rIns="80510" bIns="40255" rtlCol="0" anchor="ctr">
            <a:noAutofit/>
          </a:bodyPr>
          <a:lstStyle>
            <a:lvl1pPr algn="ctr" defTabSz="96734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34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914400"/>
            <a:r>
              <a:rPr lang="ru-RU" sz="4000" b="1" dirty="0">
                <a:solidFill>
                  <a:srgbClr val="4E434E"/>
                </a:solidFill>
                <a:latin typeface="Arial Narrow" pitchFamily="34" charset="0"/>
              </a:rPr>
              <a:t>РАЗВИТИЕ ДОРОГ МЕСТНОГО ЗНАЧЕНИЯ</a:t>
            </a:r>
          </a:p>
        </p:txBody>
      </p:sp>
      <p:sp>
        <p:nvSpPr>
          <p:cNvPr id="20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86600" y="6355302"/>
            <a:ext cx="2057400" cy="340084"/>
          </a:xfrm>
        </p:spPr>
        <p:txBody>
          <a:bodyPr/>
          <a:lstStyle/>
          <a:p>
            <a:r>
              <a:rPr lang="ru-RU" sz="1800" dirty="0" smtClean="0">
                <a:solidFill>
                  <a:srgbClr val="B2D5DB"/>
                </a:solidFill>
                <a:latin typeface="Arial Narrow" panose="020B0606020202030204" pitchFamily="34" charset="0"/>
              </a:rPr>
              <a:t>9</a:t>
            </a:r>
            <a:endParaRPr lang="ru-RU" sz="1800" dirty="0">
              <a:solidFill>
                <a:srgbClr val="B2D5DB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31" name="Прямая со стрелкой 30"/>
          <p:cNvCxnSpPr/>
          <p:nvPr/>
        </p:nvCxnSpPr>
        <p:spPr>
          <a:xfrm>
            <a:off x="2885719" y="4797153"/>
            <a:ext cx="792088" cy="0"/>
          </a:xfrm>
          <a:prstGeom prst="straightConnector1">
            <a:avLst/>
          </a:prstGeom>
          <a:ln w="28575">
            <a:solidFill>
              <a:srgbClr val="B2D5D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665703" y="4397043"/>
            <a:ext cx="1116124" cy="400110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B2D5DB"/>
                </a:solidFill>
                <a:latin typeface="Arial Narrow" panose="020B0606020202030204" pitchFamily="34" charset="0"/>
              </a:rPr>
              <a:t>+29,2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611560" y="3138784"/>
            <a:ext cx="1837445" cy="6506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Arial Narrow" pitchFamily="34" charset="0"/>
              </a:rPr>
              <a:t>58,5 </a:t>
            </a:r>
          </a:p>
          <a:p>
            <a:pPr algn="ctr"/>
            <a:r>
              <a:rPr lang="ru-RU" b="1" dirty="0">
                <a:solidFill>
                  <a:srgbClr val="C00000"/>
                </a:solidFill>
                <a:latin typeface="Arial Narrow" pitchFamily="34" charset="0"/>
              </a:rPr>
              <a:t>млрд. тенге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3923928" y="1375464"/>
            <a:ext cx="1837445" cy="6506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Arial Narrow" pitchFamily="34" charset="0"/>
              </a:rPr>
              <a:t>116,9 </a:t>
            </a:r>
          </a:p>
          <a:p>
            <a:pPr algn="ctr"/>
            <a:r>
              <a:rPr lang="ru-RU" b="1" dirty="0">
                <a:solidFill>
                  <a:srgbClr val="C00000"/>
                </a:solidFill>
                <a:latin typeface="Arial Narrow" pitchFamily="34" charset="0"/>
              </a:rPr>
              <a:t>млрд. тенге</a:t>
            </a:r>
          </a:p>
        </p:txBody>
      </p:sp>
      <p:sp>
        <p:nvSpPr>
          <p:cNvPr id="36" name="TextBox 20"/>
          <p:cNvSpPr txBox="1"/>
          <p:nvPr/>
        </p:nvSpPr>
        <p:spPr>
          <a:xfrm>
            <a:off x="2665703" y="1718247"/>
            <a:ext cx="1116124" cy="523220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b="1" u="sng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+58,4</a:t>
            </a: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2885719" y="3343329"/>
            <a:ext cx="792088" cy="0"/>
          </a:xfrm>
          <a:prstGeom prst="straightConnector1">
            <a:avLst/>
          </a:prstGeom>
          <a:ln w="28575">
            <a:solidFill>
              <a:srgbClr val="8C999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665703" y="2943219"/>
            <a:ext cx="1116124" cy="400110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8C999E"/>
                </a:solidFill>
                <a:latin typeface="Arial Narrow" panose="020B0606020202030204" pitchFamily="34" charset="0"/>
              </a:rPr>
              <a:t>+29,2</a:t>
            </a:r>
          </a:p>
        </p:txBody>
      </p:sp>
      <p:sp>
        <p:nvSpPr>
          <p:cNvPr id="25" name="Правая фигурная скобка 24"/>
          <p:cNvSpPr/>
          <p:nvPr/>
        </p:nvSpPr>
        <p:spPr>
          <a:xfrm>
            <a:off x="2247927" y="4892270"/>
            <a:ext cx="146530" cy="80455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авая фигурная скобка 25"/>
          <p:cNvSpPr/>
          <p:nvPr/>
        </p:nvSpPr>
        <p:spPr>
          <a:xfrm>
            <a:off x="5580112" y="4020463"/>
            <a:ext cx="181261" cy="167635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Левая фигурная скобка 26"/>
          <p:cNvSpPr/>
          <p:nvPr/>
        </p:nvSpPr>
        <p:spPr>
          <a:xfrm>
            <a:off x="3968725" y="2194723"/>
            <a:ext cx="190593" cy="177932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" name="Левая фигурная скобка 27"/>
          <p:cNvSpPr/>
          <p:nvPr/>
        </p:nvSpPr>
        <p:spPr>
          <a:xfrm>
            <a:off x="640862" y="3982383"/>
            <a:ext cx="169982" cy="90988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" name="TextBox 20"/>
          <p:cNvSpPr txBox="1"/>
          <p:nvPr/>
        </p:nvSpPr>
        <p:spPr>
          <a:xfrm rot="16200000">
            <a:off x="-131168" y="4326227"/>
            <a:ext cx="1116124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 smtClean="0">
                <a:solidFill>
                  <a:srgbClr val="4E434E"/>
                </a:solidFill>
                <a:latin typeface="Arial Narrow" panose="020B0606020202030204" pitchFamily="34" charset="0"/>
              </a:rPr>
              <a:t>МБ</a:t>
            </a:r>
            <a:endParaRPr lang="ru-RU" sz="1600" b="1" dirty="0">
              <a:solidFill>
                <a:srgbClr val="4E434E"/>
              </a:solidFill>
              <a:latin typeface="Arial Narrow" panose="020B0606020202030204" pitchFamily="34" charset="0"/>
            </a:endParaRPr>
          </a:p>
        </p:txBody>
      </p:sp>
      <p:sp>
        <p:nvSpPr>
          <p:cNvPr id="30" name="TextBox 20"/>
          <p:cNvSpPr txBox="1"/>
          <p:nvPr/>
        </p:nvSpPr>
        <p:spPr>
          <a:xfrm rot="16200000">
            <a:off x="3265204" y="2546175"/>
            <a:ext cx="1116124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 smtClean="0">
                <a:solidFill>
                  <a:srgbClr val="4E434E"/>
                </a:solidFill>
                <a:latin typeface="Arial Narrow" panose="020B0606020202030204" pitchFamily="34" charset="0"/>
              </a:rPr>
              <a:t>МБ</a:t>
            </a:r>
            <a:endParaRPr lang="ru-RU" sz="1600" b="1" dirty="0">
              <a:solidFill>
                <a:srgbClr val="4E434E"/>
              </a:solidFill>
              <a:latin typeface="Arial Narrow" panose="020B0606020202030204" pitchFamily="34" charset="0"/>
            </a:endParaRPr>
          </a:p>
        </p:txBody>
      </p:sp>
      <p:sp>
        <p:nvSpPr>
          <p:cNvPr id="34" name="TextBox 20"/>
          <p:cNvSpPr txBox="1"/>
          <p:nvPr/>
        </p:nvSpPr>
        <p:spPr>
          <a:xfrm rot="5400000">
            <a:off x="5298640" y="5158477"/>
            <a:ext cx="1116124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 smtClean="0">
                <a:solidFill>
                  <a:srgbClr val="4E434E"/>
                </a:solidFill>
                <a:latin typeface="Arial Narrow" panose="020B0606020202030204" pitchFamily="34" charset="0"/>
              </a:rPr>
              <a:t>РБ</a:t>
            </a:r>
            <a:endParaRPr lang="ru-RU" sz="1600" b="1" dirty="0">
              <a:solidFill>
                <a:srgbClr val="4E434E"/>
              </a:solidFill>
              <a:latin typeface="Arial Narrow" panose="020B0606020202030204" pitchFamily="34" charset="0"/>
            </a:endParaRPr>
          </a:p>
        </p:txBody>
      </p:sp>
      <p:sp>
        <p:nvSpPr>
          <p:cNvPr id="38" name="TextBox 20"/>
          <p:cNvSpPr txBox="1"/>
          <p:nvPr/>
        </p:nvSpPr>
        <p:spPr>
          <a:xfrm rot="5400000">
            <a:off x="1985810" y="5230264"/>
            <a:ext cx="1116124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 smtClean="0">
                <a:solidFill>
                  <a:srgbClr val="4E434E"/>
                </a:solidFill>
                <a:latin typeface="Arial Narrow" panose="020B0606020202030204" pitchFamily="34" charset="0"/>
              </a:rPr>
              <a:t>РБ</a:t>
            </a:r>
            <a:endParaRPr lang="ru-RU" sz="1600" b="1" dirty="0">
              <a:solidFill>
                <a:srgbClr val="4E434E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05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1750</TotalTime>
  <Words>1160</Words>
  <Application>Microsoft Office PowerPoint</Application>
  <PresentationFormat>Экран (4:3)</PresentationFormat>
  <Paragraphs>358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Arial</vt:lpstr>
      <vt:lpstr>Arial Narrow</vt:lpstr>
      <vt:lpstr>Calibri</vt:lpstr>
      <vt:lpstr>Тема Office</vt:lpstr>
      <vt:lpstr> ПРОЕКТ УТОЧНЕНИЯ РЕСПУБЛИКАНСКОГО БЮДЖЕТА НА 2018 ГОД</vt:lpstr>
      <vt:lpstr>ИЗМЕНЕНИЕ ПОСТУПЛЕНИЙ  В 2018 ГОДУ</vt:lpstr>
      <vt:lpstr>ИЗМЕНЕНИЕ МАКРОПОКАЗАТЕЛЕЙ</vt:lpstr>
      <vt:lpstr>НАПРАВЛЕНИЯ УВЕЛИЧЕНИЯ  РАСХОДОВ В 2018 ГОДУ</vt:lpstr>
      <vt:lpstr>РАСХОДЫ ПО РЕАЛИЗАЦИИ ПОСЛАНИЙ ГЛАВЫ ГОСУДАРСТВА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РАСХОДЫ ПО РЕАЛИЗАЦИИ ПЯТИ СОЦИАЛЬНЫХ ИНИЦИАТИВ</vt:lpstr>
      <vt:lpstr>Презентация PowerPoint</vt:lpstr>
      <vt:lpstr>ОБЕСПЕЧЕНИЕ ЖИЛЬЕМ  ВОЕННОСЛУЖАЩИХ</vt:lpstr>
      <vt:lpstr>РАЗВИТИЕ ГОРОДОВ АСТАНА И АЛМАТЫ</vt:lpstr>
      <vt:lpstr>ПАРАМЕТРЫ РЕСПУБЛИКАНСКОГО БЮДЖЕТА НА 2018 ГОД</vt:lpstr>
      <vt:lpstr>ИЗМЕНЕНИЯ РАСХОДОВ СОЦИАЛЬНОГО БЛОКА НА 2018 ГОД</vt:lpstr>
      <vt:lpstr>ИЗМЕНЕНИЯ РАСХОДОВ РЕАЛЬНОГО СЕКТОРА НА 2018 ГОД</vt:lpstr>
      <vt:lpstr>ИЗМЕНЕНИЯ РАСХОДОВ СИЛОВЫХ СТРУКТУР НА 2018 ГОД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УТОЧНЕНИЯ РЕСПУБЛИКАНСКОГО БЮДЖЕТА НА 2018 ГОД</dc:title>
  <dc:creator>Администратор</dc:creator>
  <cp:lastModifiedBy>Назым Маман</cp:lastModifiedBy>
  <cp:revision>317</cp:revision>
  <cp:lastPrinted>2018-04-09T05:03:56Z</cp:lastPrinted>
  <dcterms:created xsi:type="dcterms:W3CDTF">2018-03-30T09:26:02Z</dcterms:created>
  <dcterms:modified xsi:type="dcterms:W3CDTF">2018-04-09T05:50:21Z</dcterms:modified>
</cp:coreProperties>
</file>