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4084" r:id="rId1"/>
  </p:sldMasterIdLst>
  <p:notesMasterIdLst>
    <p:notesMasterId r:id="rId15"/>
  </p:notesMasterIdLst>
  <p:handoutMasterIdLst>
    <p:handoutMasterId r:id="rId16"/>
  </p:handoutMasterIdLst>
  <p:sldIdLst>
    <p:sldId id="256" r:id="rId2"/>
    <p:sldId id="602" r:id="rId3"/>
    <p:sldId id="604" r:id="rId4"/>
    <p:sldId id="605" r:id="rId5"/>
    <p:sldId id="597" r:id="rId6"/>
    <p:sldId id="608" r:id="rId7"/>
    <p:sldId id="610" r:id="rId8"/>
    <p:sldId id="606" r:id="rId9"/>
    <p:sldId id="579" r:id="rId10"/>
    <p:sldId id="600" r:id="rId11"/>
    <p:sldId id="599" r:id="rId12"/>
    <p:sldId id="603" r:id="rId13"/>
    <p:sldId id="433" r:id="rId14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  <p15:guide id="3" orient="horz" pos="2932">
          <p15:clr>
            <a:srgbClr val="A4A3A4"/>
          </p15:clr>
        </p15:guide>
        <p15:guide id="4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cco2" initials="RDM" lastIdx="32" clrIdx="0"/>
  <p:cmAuthor id="1" name="Rocco De Miglio" initials="RDM" lastIdx="15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5396" autoAdjust="0"/>
  </p:normalViewPr>
  <p:slideViewPr>
    <p:cSldViewPr>
      <p:cViewPr>
        <p:scale>
          <a:sx n="79" d="100"/>
          <a:sy n="79" d="100"/>
        </p:scale>
        <p:origin x="-17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394"/>
    </p:cViewPr>
  </p:sorterViewPr>
  <p:notesViewPr>
    <p:cSldViewPr>
      <p:cViewPr varScale="1">
        <p:scale>
          <a:sx n="67" d="100"/>
          <a:sy n="67" d="100"/>
        </p:scale>
        <p:origin x="-3154" y="-86"/>
      </p:cViewPr>
      <p:guideLst>
        <p:guide orient="horz" pos="3127"/>
        <p:guide orient="horz" pos="3131"/>
        <p:guide pos="214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9_Balances\21.07.16\Energy%20balances%20analysis%202000-14%2022.07.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9_Balances\21.07.16\Energy%20balances%20analysis%202000-14%2022.07.1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9_Balances\21.07.16\Energy%20balances%20analysis%202000-14%2022.07.1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1_PhD\Data\Data%2014.12.15\LAST%20RESULTS\Results%20analysis%202011-2013%2017.08.16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4_Presentations\Energy%20subsidi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575587045488875E-2"/>
          <c:y val="0"/>
          <c:w val="0.95709323496725074"/>
          <c:h val="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31</c:v>
                </c:pt>
                <c:pt idx="1">
                  <c:v>16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26</c:v>
                </c:pt>
                <c:pt idx="1">
                  <c:v>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</c:v>
                </c:pt>
                <c:pt idx="1">
                  <c:v>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18</c:v>
                </c:pt>
                <c:pt idx="1">
                  <c:v>12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Wind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7</c:v>
                </c:pt>
                <c:pt idx="1">
                  <c:v>13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4</c:v>
                </c:pt>
                <c:pt idx="1">
                  <c:v>29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Sheet1!$H$2:$H$3</c:f>
              <c:numCache>
                <c:formatCode>General</c:formatCode>
                <c:ptCount val="2"/>
                <c:pt idx="0">
                  <c:v>7</c:v>
                </c:pt>
                <c:pt idx="1">
                  <c:v>4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Flex. Capacity</c:v>
                </c:pt>
              </c:strCache>
            </c:strRef>
          </c:tx>
          <c:spPr>
            <a:solidFill>
              <a:srgbClr val="FF69D8"/>
            </a:solidFill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Sheet1!$I$2:$I$3</c:f>
              <c:numCache>
                <c:formatCode>General</c:formatCode>
                <c:ptCount val="2"/>
                <c:pt idx="0">
                  <c:v>2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3"/>
        <c:overlap val="100"/>
        <c:axId val="5535616"/>
        <c:axId val="5537152"/>
      </c:barChart>
      <c:catAx>
        <c:axId val="5535616"/>
        <c:scaling>
          <c:orientation val="minMax"/>
        </c:scaling>
        <c:delete val="1"/>
        <c:axPos val="b"/>
        <c:majorTickMark val="none"/>
        <c:minorTickMark val="none"/>
        <c:tickLblPos val="nextTo"/>
        <c:crossAx val="5537152"/>
        <c:crosses val="autoZero"/>
        <c:auto val="1"/>
        <c:lblAlgn val="ctr"/>
        <c:lblOffset val="100"/>
        <c:noMultiLvlLbl val="0"/>
      </c:catAx>
      <c:valAx>
        <c:axId val="5537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356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90980029096683E-2"/>
          <c:y val="1.917754602309037E-2"/>
          <c:w val="0.90761803994180668"/>
          <c:h val="0.819014702986623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24m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35m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47m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62m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79m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99m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24</c:v>
                </c:pt>
                <c:pt idx="1">
                  <c:v>35</c:v>
                </c:pt>
                <c:pt idx="2">
                  <c:v>47</c:v>
                </c:pt>
                <c:pt idx="3">
                  <c:v>62</c:v>
                </c:pt>
                <c:pt idx="4">
                  <c:v>79</c:v>
                </c:pt>
                <c:pt idx="5">
                  <c:v>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-25"/>
        <c:axId val="33338112"/>
        <c:axId val="33340800"/>
      </c:barChart>
      <c:catAx>
        <c:axId val="3333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3340800"/>
        <c:crosses val="autoZero"/>
        <c:auto val="1"/>
        <c:lblAlgn val="ctr"/>
        <c:lblOffset val="100"/>
        <c:noMultiLvlLbl val="0"/>
      </c:catAx>
      <c:valAx>
        <c:axId val="33340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338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ru-RU" b="0"/>
              <a:t>Тренд первичной поставки энергии в Казахстане, тысяч тонн нефтяного эквивалента</a:t>
            </a:r>
            <a:endParaRPr lang="en-US" b="0"/>
          </a:p>
        </c:rich>
      </c:tx>
      <c:layout>
        <c:manualLayout>
          <c:xMode val="edge"/>
          <c:yMode val="edge"/>
          <c:x val="0.1232697629556311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10146032456532"/>
          <c:y val="0.16391040530380346"/>
          <c:w val="0.82773032711938466"/>
          <c:h val="0.5695697121997737"/>
        </c:manualLayout>
      </c:layout>
      <c:areaChart>
        <c:grouping val="stacked"/>
        <c:varyColors val="0"/>
        <c:ser>
          <c:idx val="0"/>
          <c:order val="0"/>
          <c:tx>
            <c:strRef>
              <c:f>Analysis!$P$2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chemeClr val="tx1"/>
            </a:solidFill>
          </c:spPr>
          <c:cat>
            <c:numRef>
              <c:f>Analysis!$A$3:$A$17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Analysis!$P$3:$P$17</c:f>
              <c:numCache>
                <c:formatCode>0</c:formatCode>
                <c:ptCount val="15"/>
                <c:pt idx="0">
                  <c:v>23363.197431257693</c:v>
                </c:pt>
                <c:pt idx="1">
                  <c:v>22883.092774443649</c:v>
                </c:pt>
                <c:pt idx="2">
                  <c:v>22682.365374677524</c:v>
                </c:pt>
                <c:pt idx="3">
                  <c:v>25189.55160065378</c:v>
                </c:pt>
                <c:pt idx="4">
                  <c:v>26968.9988347217</c:v>
                </c:pt>
                <c:pt idx="5">
                  <c:v>27330.164779067545</c:v>
                </c:pt>
                <c:pt idx="6">
                  <c:v>29018.311594296352</c:v>
                </c:pt>
                <c:pt idx="7">
                  <c:v>31014.297385783899</c:v>
                </c:pt>
                <c:pt idx="8">
                  <c:v>31712.474119231865</c:v>
                </c:pt>
                <c:pt idx="9">
                  <c:v>30436.293175551735</c:v>
                </c:pt>
                <c:pt idx="10">
                  <c:v>33031.591303955291</c:v>
                </c:pt>
                <c:pt idx="11">
                  <c:v>33733.745135043464</c:v>
                </c:pt>
                <c:pt idx="12">
                  <c:v>35413.450993981074</c:v>
                </c:pt>
                <c:pt idx="13">
                  <c:v>35702.557750262727</c:v>
                </c:pt>
                <c:pt idx="14">
                  <c:v>34495.562731776066</c:v>
                </c:pt>
              </c:numCache>
            </c:numRef>
          </c:val>
        </c:ser>
        <c:ser>
          <c:idx val="1"/>
          <c:order val="1"/>
          <c:tx>
            <c:strRef>
              <c:f>Analysis!$Q$2</c:f>
              <c:strCache>
                <c:ptCount val="1"/>
                <c:pt idx="0">
                  <c:v>Crude Oil and oil products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cat>
            <c:numRef>
              <c:f>Analysis!$A$3:$A$17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Analysis!$Q$3:$Q$17</c:f>
              <c:numCache>
                <c:formatCode>0</c:formatCode>
                <c:ptCount val="15"/>
                <c:pt idx="0">
                  <c:v>6485.8956072812252</c:v>
                </c:pt>
                <c:pt idx="1">
                  <c:v>8131.6428647152434</c:v>
                </c:pt>
                <c:pt idx="2">
                  <c:v>8738.3921228249073</c:v>
                </c:pt>
                <c:pt idx="3">
                  <c:v>9488.6948805797256</c:v>
                </c:pt>
                <c:pt idx="4">
                  <c:v>10159.663626426875</c:v>
                </c:pt>
                <c:pt idx="5">
                  <c:v>8382.8384408139791</c:v>
                </c:pt>
                <c:pt idx="6">
                  <c:v>11279.693863810069</c:v>
                </c:pt>
                <c:pt idx="7">
                  <c:v>12611.275935320533</c:v>
                </c:pt>
                <c:pt idx="8">
                  <c:v>12967.26781049967</c:v>
                </c:pt>
                <c:pt idx="9">
                  <c:v>10276.283824161666</c:v>
                </c:pt>
                <c:pt idx="10">
                  <c:v>10897.434029592994</c:v>
                </c:pt>
                <c:pt idx="11">
                  <c:v>12267.519046766047</c:v>
                </c:pt>
                <c:pt idx="12">
                  <c:v>14114.743813652418</c:v>
                </c:pt>
                <c:pt idx="13">
                  <c:v>14601.876402025398</c:v>
                </c:pt>
                <c:pt idx="14">
                  <c:v>14239.167598165677</c:v>
                </c:pt>
              </c:numCache>
            </c:numRef>
          </c:val>
        </c:ser>
        <c:ser>
          <c:idx val="2"/>
          <c:order val="2"/>
          <c:tx>
            <c:strRef>
              <c:f>Analysis!$R$2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cat>
            <c:numRef>
              <c:f>Analysis!$A$3:$A$17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Analysis!$R$3:$R$17</c:f>
              <c:numCache>
                <c:formatCode>0</c:formatCode>
                <c:ptCount val="15"/>
                <c:pt idx="0">
                  <c:v>6504.1472008842302</c:v>
                </c:pt>
                <c:pt idx="1">
                  <c:v>5947.9431644869101</c:v>
                </c:pt>
                <c:pt idx="2">
                  <c:v>9785.8846453273272</c:v>
                </c:pt>
                <c:pt idx="3">
                  <c:v>11818.799710334875</c:v>
                </c:pt>
                <c:pt idx="4">
                  <c:v>12642.191744945269</c:v>
                </c:pt>
                <c:pt idx="5">
                  <c:v>14835.662385079135</c:v>
                </c:pt>
                <c:pt idx="6">
                  <c:v>14992.282839488491</c:v>
                </c:pt>
                <c:pt idx="7">
                  <c:v>15009.14983382878</c:v>
                </c:pt>
                <c:pt idx="8">
                  <c:v>16644.912514785614</c:v>
                </c:pt>
                <c:pt idx="9">
                  <c:v>15168.321047999998</c:v>
                </c:pt>
                <c:pt idx="10">
                  <c:v>16022.025432999999</c:v>
                </c:pt>
                <c:pt idx="11">
                  <c:v>16967.977761000002</c:v>
                </c:pt>
                <c:pt idx="12">
                  <c:v>19185.178092000002</c:v>
                </c:pt>
                <c:pt idx="13">
                  <c:v>17120.899854688068</c:v>
                </c:pt>
                <c:pt idx="14">
                  <c:v>19978.366683932076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666304"/>
        <c:axId val="153667840"/>
      </c:areaChart>
      <c:catAx>
        <c:axId val="15366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3667840"/>
        <c:crosses val="autoZero"/>
        <c:auto val="1"/>
        <c:lblAlgn val="ctr"/>
        <c:lblOffset val="100"/>
        <c:noMultiLvlLbl val="0"/>
      </c:catAx>
      <c:valAx>
        <c:axId val="153667840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153666304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2.5588420038515709E-2"/>
          <c:y val="0.87242311374285442"/>
          <c:w val="0.97441152371958673"/>
          <c:h val="0.1191948821606886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/>
            </a:pPr>
            <a:r>
              <a:rPr lang="ru-RU" sz="1100" b="0" dirty="0"/>
              <a:t>Эффективность</a:t>
            </a:r>
            <a:r>
              <a:rPr lang="ru-RU" sz="1100" b="0" baseline="0" dirty="0"/>
              <a:t> производства </a:t>
            </a:r>
            <a:r>
              <a:rPr lang="ru-RU" sz="1100" b="0" baseline="0" dirty="0" smtClean="0"/>
              <a:t>электроэнергии в 2011 г. </a:t>
            </a:r>
          </a:p>
          <a:p>
            <a:pPr>
              <a:defRPr sz="1100" b="0"/>
            </a:pPr>
            <a:r>
              <a:rPr lang="ru-RU" sz="1100" b="0" baseline="0" dirty="0" smtClean="0"/>
              <a:t>(чистая генерация/расход топлив)</a:t>
            </a:r>
            <a:endParaRPr lang="en-US" sz="1100" b="0" dirty="0"/>
          </a:p>
        </c:rich>
      </c:tx>
      <c:layout>
        <c:manualLayout>
          <c:xMode val="edge"/>
          <c:yMode val="edge"/>
          <c:x val="0.23509257867713221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3085739282589675E-2"/>
          <c:y val="0.16231983602467176"/>
          <c:w val="0.85492979315566497"/>
          <c:h val="0.6986721247744324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GDP!$AK$27:$AO$27</c:f>
              <c:strCache>
                <c:ptCount val="5"/>
                <c:pt idx="0">
                  <c:v>Kazakhstan</c:v>
                </c:pt>
                <c:pt idx="1">
                  <c:v>Germany</c:v>
                </c:pt>
                <c:pt idx="2">
                  <c:v>Norway</c:v>
                </c:pt>
                <c:pt idx="3">
                  <c:v>Canada</c:v>
                </c:pt>
                <c:pt idx="4">
                  <c:v>World</c:v>
                </c:pt>
              </c:strCache>
            </c:strRef>
          </c:cat>
          <c:val>
            <c:numRef>
              <c:f>GDP!$AK$29:$AO$29</c:f>
              <c:numCache>
                <c:formatCode>0.00</c:formatCode>
                <c:ptCount val="5"/>
                <c:pt idx="0">
                  <c:v>0.30726315142177285</c:v>
                </c:pt>
                <c:pt idx="1">
                  <c:v>0.41899999999999998</c:v>
                </c:pt>
                <c:pt idx="2">
                  <c:v>0.97399999999999998</c:v>
                </c:pt>
                <c:pt idx="3">
                  <c:v>0.58799999999999997</c:v>
                </c:pt>
                <c:pt idx="4" formatCode="0.000">
                  <c:v>0.41499999999999998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196224"/>
        <c:axId val="156202112"/>
      </c:barChart>
      <c:catAx>
        <c:axId val="156196224"/>
        <c:scaling>
          <c:orientation val="minMax"/>
        </c:scaling>
        <c:delete val="0"/>
        <c:axPos val="b"/>
        <c:majorTickMark val="out"/>
        <c:minorTickMark val="none"/>
        <c:tickLblPos val="nextTo"/>
        <c:crossAx val="156202112"/>
        <c:crosses val="autoZero"/>
        <c:auto val="1"/>
        <c:lblAlgn val="ctr"/>
        <c:lblOffset val="100"/>
        <c:noMultiLvlLbl val="0"/>
      </c:catAx>
      <c:valAx>
        <c:axId val="15620211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56196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/>
            </a:pPr>
            <a:r>
              <a:rPr lang="ru-RU" sz="1200" b="0"/>
              <a:t>Энергоемкость ВВП Казахстана, тнэ/тысячу долларов</a:t>
            </a:r>
            <a:r>
              <a:rPr lang="ru-RU" sz="1200" b="0" baseline="0"/>
              <a:t> США в ценах 2005 г.</a:t>
            </a:r>
            <a:endParaRPr lang="en-US" sz="1200" b="0"/>
          </a:p>
        </c:rich>
      </c:tx>
      <c:layout>
        <c:manualLayout>
          <c:xMode val="edge"/>
          <c:yMode val="edge"/>
          <c:x val="0.15979177602799649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3085739282589675E-2"/>
          <c:y val="0.2088079615048119"/>
          <c:w val="0.87635870516185477"/>
          <c:h val="0.67521216097987746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dLbls>
            <c:dLbl>
              <c:idx val="0"/>
              <c:layout>
                <c:manualLayout>
                  <c:x val="-9.850648271550572E-3"/>
                  <c:y val="-3.7525381340607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925324135775286E-3"/>
                  <c:y val="-3.3772843206546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62662067887643E-3"/>
                  <c:y val="-1.1257614402182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3879862036629286E-3"/>
                  <c:y val="-2.2515228804364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462662067887643E-3"/>
                  <c:y val="-7.50507626812150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7.3879862036629286E-3"/>
                  <c:y val="-4.5030457608729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4626620678877332E-3"/>
                  <c:y val="-4.5030457608729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9.0296566042244012E-17"/>
                  <c:y val="-2.2515228804364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4626620678875528E-3"/>
                  <c:y val="-3.377284320654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-1.8762690670303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4.925324135775286E-3"/>
                  <c:y val="-3.0020305072486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"/>
                  <c:y val="-7.50507626812150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Analysis!$A$262:$A$276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Analysis!$F$262:$F$276</c:f>
              <c:numCache>
                <c:formatCode>0.00</c:formatCode>
                <c:ptCount val="15"/>
                <c:pt idx="0">
                  <c:v>1.0697432718492821</c:v>
                </c:pt>
                <c:pt idx="1">
                  <c:v>1.062780045319234</c:v>
                </c:pt>
                <c:pt idx="2">
                  <c:v>0.96503929137339728</c:v>
                </c:pt>
                <c:pt idx="3">
                  <c:v>0.99088028862694255</c:v>
                </c:pt>
                <c:pt idx="4">
                  <c:v>0.96548278190469394</c:v>
                </c:pt>
                <c:pt idx="5">
                  <c:v>0.90728454124580982</c:v>
                </c:pt>
                <c:pt idx="6">
                  <c:v>0.89599264429372105</c:v>
                </c:pt>
                <c:pt idx="7">
                  <c:v>0.86966479753676307</c:v>
                </c:pt>
                <c:pt idx="8">
                  <c:v>0.881225638699762</c:v>
                </c:pt>
                <c:pt idx="9">
                  <c:v>0.79332274802160652</c:v>
                </c:pt>
                <c:pt idx="10">
                  <c:v>0.79614601545428165</c:v>
                </c:pt>
                <c:pt idx="11">
                  <c:v>0.7759149854080104</c:v>
                </c:pt>
                <c:pt idx="12">
                  <c:v>0.80564370775118654</c:v>
                </c:pt>
                <c:pt idx="13">
                  <c:v>0.74303198116725189</c:v>
                </c:pt>
                <c:pt idx="14">
                  <c:v>0.72793569698638316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995136"/>
        <c:axId val="151996672"/>
      </c:lineChart>
      <c:catAx>
        <c:axId val="15199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1996672"/>
        <c:crosses val="autoZero"/>
        <c:auto val="1"/>
        <c:lblAlgn val="ctr"/>
        <c:lblOffset val="100"/>
        <c:noMultiLvlLbl val="0"/>
      </c:catAx>
      <c:valAx>
        <c:axId val="15199667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519951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ru-RU" b="0"/>
              <a:t>Средняя цена для потребителей, долларов США /ГДж</a:t>
            </a:r>
            <a:endParaRPr lang="en-US" b="0"/>
          </a:p>
        </c:rich>
      </c:tx>
      <c:layout>
        <c:manualLayout>
          <c:xMode val="edge"/>
          <c:yMode val="edge"/>
          <c:x val="0.14072222222222222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716907261592301"/>
          <c:y val="0.15788203557888597"/>
          <c:w val="0.86227537182852143"/>
          <c:h val="0.37389636445623686"/>
        </c:manualLayout>
      </c:layout>
      <c:barChart>
        <c:barDir val="col"/>
        <c:grouping val="clustered"/>
        <c:varyColors val="0"/>
        <c:ser>
          <c:idx val="0"/>
          <c:order val="0"/>
          <c:tx>
            <c:v>Казахстан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Prices!$A$25:$A$29</c:f>
              <c:strCache>
                <c:ptCount val="5"/>
                <c:pt idx="0">
                  <c:v>Центральное отопление</c:v>
                </c:pt>
                <c:pt idx="1">
                  <c:v>Газ</c:v>
                </c:pt>
                <c:pt idx="2">
                  <c:v>Электроэнергия</c:v>
                </c:pt>
                <c:pt idx="3">
                  <c:v>Сжиженный газ</c:v>
                </c:pt>
                <c:pt idx="4">
                  <c:v>Уголь</c:v>
                </c:pt>
              </c:strCache>
            </c:strRef>
          </c:cat>
          <c:val>
            <c:numRef>
              <c:f>Prices!$C$19:$C$23</c:f>
              <c:numCache>
                <c:formatCode>0.0</c:formatCode>
                <c:ptCount val="5"/>
                <c:pt idx="0">
                  <c:v>4.5844344846663265</c:v>
                </c:pt>
                <c:pt idx="1">
                  <c:v>2.1073196870492299</c:v>
                </c:pt>
                <c:pt idx="2">
                  <c:v>19.044384554145942</c:v>
                </c:pt>
                <c:pt idx="3">
                  <c:v>14.458536560961203</c:v>
                </c:pt>
                <c:pt idx="4">
                  <c:v>2.5236416674178308</c:v>
                </c:pt>
              </c:numCache>
            </c:numRef>
          </c:val>
        </c:ser>
        <c:ser>
          <c:idx val="1"/>
          <c:order val="1"/>
          <c:tx>
            <c:v>ЕС-28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Prices!$A$25:$A$29</c:f>
              <c:strCache>
                <c:ptCount val="5"/>
                <c:pt idx="0">
                  <c:v>Центральное отопление</c:v>
                </c:pt>
                <c:pt idx="1">
                  <c:v>Газ</c:v>
                </c:pt>
                <c:pt idx="2">
                  <c:v>Электроэнергия</c:v>
                </c:pt>
                <c:pt idx="3">
                  <c:v>Сжиженный газ</c:v>
                </c:pt>
                <c:pt idx="4">
                  <c:v>Уголь</c:v>
                </c:pt>
              </c:strCache>
            </c:strRef>
          </c:cat>
          <c:val>
            <c:numRef>
              <c:f>Prices!$D$19:$D$23</c:f>
              <c:numCache>
                <c:formatCode>0.0</c:formatCode>
                <c:ptCount val="5"/>
                <c:pt idx="1">
                  <c:v>23.8127124636563</c:v>
                </c:pt>
                <c:pt idx="2">
                  <c:v>76.17753821658377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110976"/>
        <c:axId val="152112512"/>
      </c:barChart>
      <c:catAx>
        <c:axId val="152110976"/>
        <c:scaling>
          <c:orientation val="minMax"/>
        </c:scaling>
        <c:delete val="0"/>
        <c:axPos val="b"/>
        <c:majorTickMark val="out"/>
        <c:minorTickMark val="none"/>
        <c:tickLblPos val="nextTo"/>
        <c:crossAx val="152112512"/>
        <c:crosses val="autoZero"/>
        <c:auto val="1"/>
        <c:lblAlgn val="ctr"/>
        <c:lblOffset val="100"/>
        <c:noMultiLvlLbl val="0"/>
      </c:catAx>
      <c:valAx>
        <c:axId val="15211251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521109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148316853682924"/>
          <c:y val="0.88368245031597792"/>
          <c:w val="0.29290418348578551"/>
          <c:h val="9.1122018188455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ru-RU" b="0" dirty="0"/>
              <a:t>Субсидии</a:t>
            </a:r>
            <a:r>
              <a:rPr lang="ru-RU" b="0" baseline="0" dirty="0"/>
              <a:t> на </a:t>
            </a:r>
            <a:r>
              <a:rPr lang="ru-RU" b="0" baseline="0" dirty="0" smtClean="0"/>
              <a:t>топлива в Казахстане, </a:t>
            </a:r>
            <a:r>
              <a:rPr lang="ru-RU" b="0" baseline="0" dirty="0"/>
              <a:t>млрд </a:t>
            </a:r>
            <a:r>
              <a:rPr lang="ru-RU" b="0" baseline="0" dirty="0" err="1"/>
              <a:t>долл</a:t>
            </a:r>
            <a:r>
              <a:rPr lang="ru-RU" b="0" baseline="0" dirty="0"/>
              <a:t> США</a:t>
            </a:r>
            <a:endParaRPr lang="en-US" b="0" dirty="0"/>
          </a:p>
        </c:rich>
      </c:tx>
      <c:layout>
        <c:manualLayout>
          <c:xMode val="edge"/>
          <c:yMode val="edge"/>
          <c:x val="0.16934675537176155"/>
          <c:y val="2.369669135861781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9002405949256338E-2"/>
          <c:y val="0.1162153689122193"/>
          <c:w val="0.77026290463692038"/>
          <c:h val="0.767804753572470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Sheet1!$A$8:$A$11</c:f>
              <c:strCache>
                <c:ptCount val="4"/>
                <c:pt idx="0">
                  <c:v>Нефтепродукты</c:v>
                </c:pt>
                <c:pt idx="1">
                  <c:v>Природный газ</c:v>
                </c:pt>
                <c:pt idx="2">
                  <c:v>Уголь</c:v>
                </c:pt>
                <c:pt idx="3">
                  <c:v>Электроэнергия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0.41</c:v>
                </c:pt>
                <c:pt idx="1">
                  <c:v>0.21</c:v>
                </c:pt>
                <c:pt idx="2">
                  <c:v>0.47</c:v>
                </c:pt>
                <c:pt idx="3">
                  <c:v>0.73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Sheet1!$A$8:$A$11</c:f>
              <c:strCache>
                <c:ptCount val="4"/>
                <c:pt idx="0">
                  <c:v>Нефтепродукты</c:v>
                </c:pt>
                <c:pt idx="1">
                  <c:v>Природный газ</c:v>
                </c:pt>
                <c:pt idx="2">
                  <c:v>Уголь</c:v>
                </c:pt>
                <c:pt idx="3">
                  <c:v>Электроэнергия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2.0299999999999998</c:v>
                </c:pt>
                <c:pt idx="1">
                  <c:v>0.22</c:v>
                </c:pt>
                <c:pt idx="2">
                  <c:v>0.38</c:v>
                </c:pt>
                <c:pt idx="3">
                  <c:v>1.69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Sheet1!$A$8:$A$11</c:f>
              <c:strCache>
                <c:ptCount val="4"/>
                <c:pt idx="0">
                  <c:v>Нефтепродукты</c:v>
                </c:pt>
                <c:pt idx="1">
                  <c:v>Природный газ</c:v>
                </c:pt>
                <c:pt idx="2">
                  <c:v>Уголь</c:v>
                </c:pt>
                <c:pt idx="3">
                  <c:v>Электроэнергия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3.19</c:v>
                </c:pt>
                <c:pt idx="1">
                  <c:v>0.33</c:v>
                </c:pt>
                <c:pt idx="2">
                  <c:v>0.57999999999999996</c:v>
                </c:pt>
                <c:pt idx="3">
                  <c:v>1.75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142976"/>
        <c:axId val="152144512"/>
      </c:barChart>
      <c:catAx>
        <c:axId val="152142976"/>
        <c:scaling>
          <c:orientation val="minMax"/>
        </c:scaling>
        <c:delete val="0"/>
        <c:axPos val="b"/>
        <c:majorTickMark val="out"/>
        <c:minorTickMark val="none"/>
        <c:tickLblPos val="nextTo"/>
        <c:crossAx val="152144512"/>
        <c:crosses val="autoZero"/>
        <c:auto val="1"/>
        <c:lblAlgn val="ctr"/>
        <c:lblOffset val="100"/>
        <c:noMultiLvlLbl val="0"/>
      </c:catAx>
      <c:valAx>
        <c:axId val="152144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21429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0.42391</cdr:x>
      <cdr:y>0.19075</cdr:y>
    </cdr:from>
    <cdr:to>
      <cdr:x>0.58696</cdr:x>
      <cdr:y>0.95373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71800" y="1066800"/>
          <a:ext cx="1143000" cy="426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0.375</cdr:x>
      <cdr:y>0.16314</cdr:y>
    </cdr:from>
    <cdr:to>
      <cdr:x>0.63542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43200" y="990612"/>
          <a:ext cx="1905000" cy="50815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rPr>
            <a:t>Гибкие мощности</a:t>
          </a:r>
          <a:endParaRPr lang="en-US" sz="1600" b="1" dirty="0" smtClean="0">
            <a:solidFill>
              <a:srgbClr val="FF33CC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endParaRPr lang="en-US" sz="10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r>
            <a:rPr lang="ru-RU" sz="1600" b="1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  <a:t>Солнечная</a:t>
          </a:r>
          <a:endParaRPr lang="en-US" sz="1600" b="1" dirty="0" smtClean="0">
            <a:ln>
              <a:solidFill>
                <a:schemeClr val="accent6">
                  <a:lumMod val="75000"/>
                </a:schemeClr>
              </a:solidFill>
            </a:ln>
            <a:solidFill>
              <a:schemeClr val="accent6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endParaRPr lang="en-US" sz="2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r>
            <a: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Ветряная</a:t>
          </a:r>
          <a:endParaRPr lang="en-US" sz="1600" b="1" dirty="0" smtClean="0">
            <a:solidFill>
              <a:schemeClr val="tx2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endParaRPr lang="en-US" sz="8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r>
            <a:rPr lang="ru-RU" sz="1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Гидро</a:t>
          </a:r>
          <a:endParaRPr lang="en-US" sz="1600" b="1" dirty="0" smtClean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endParaRPr lang="en-US" sz="8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r>
            <a:rPr lang="ru-RU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Ядерная</a:t>
          </a:r>
          <a:endParaRPr lang="en-US" sz="1600" b="1" dirty="0" smtClean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endParaRPr lang="en-US" sz="16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r>
            <a:rPr lang="ru-RU" sz="16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Газ</a:t>
          </a:r>
          <a:endParaRPr lang="en-US" sz="1600" b="1" dirty="0" smtClean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endParaRPr lang="en-US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Уголь</a:t>
          </a:r>
          <a:endParaRPr lang="en-US" sz="1600" b="1" dirty="0" smtClean="0">
            <a:solidFill>
              <a:schemeClr val="tx1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0.22532</cdr:x>
      <cdr:y>0.16122</cdr:y>
    </cdr:from>
    <cdr:to>
      <cdr:x>0.3399</cdr:x>
      <cdr:y>0.99785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548344" y="775070"/>
          <a:ext cx="787350" cy="4022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dirty="0" smtClean="0">
              <a:solidFill>
                <a:schemeClr val="bg1"/>
              </a:solidFill>
            </a:rPr>
            <a:t>7%</a:t>
          </a:r>
        </a:p>
        <a:p xmlns:a="http://schemas.openxmlformats.org/drawingml/2006/main">
          <a:pPr algn="ctr"/>
          <a:r>
            <a:rPr lang="en-US" sz="1800" dirty="0" smtClean="0"/>
            <a:t>4%</a:t>
          </a:r>
        </a:p>
        <a:p xmlns:a="http://schemas.openxmlformats.org/drawingml/2006/main">
          <a:pPr algn="ctr"/>
          <a:r>
            <a:rPr lang="en-US" sz="1800" dirty="0" smtClean="0">
              <a:solidFill>
                <a:schemeClr val="bg1"/>
              </a:solidFill>
            </a:rPr>
            <a:t>7%</a:t>
          </a:r>
        </a:p>
        <a:p xmlns:a="http://schemas.openxmlformats.org/drawingml/2006/main">
          <a:pPr algn="ctr"/>
          <a:endParaRPr lang="en-US" sz="1800" dirty="0" smtClean="0"/>
        </a:p>
        <a:p xmlns:a="http://schemas.openxmlformats.org/drawingml/2006/main">
          <a:pPr algn="ctr"/>
          <a:r>
            <a:rPr lang="en-US" sz="1800" dirty="0" smtClean="0">
              <a:solidFill>
                <a:schemeClr val="bg1"/>
              </a:solidFill>
            </a:rPr>
            <a:t>18%</a:t>
          </a:r>
        </a:p>
        <a:p xmlns:a="http://schemas.openxmlformats.org/drawingml/2006/main">
          <a:pPr algn="ctr"/>
          <a:endParaRPr lang="en-US" sz="1800" dirty="0" smtClean="0">
            <a:solidFill>
              <a:schemeClr val="bg1"/>
            </a:solidFill>
          </a:endParaRPr>
        </a:p>
        <a:p xmlns:a="http://schemas.openxmlformats.org/drawingml/2006/main">
          <a:pPr algn="ctr"/>
          <a:endParaRPr lang="en-US" sz="500" dirty="0">
            <a:solidFill>
              <a:schemeClr val="bg1"/>
            </a:solidFill>
          </a:endParaRPr>
        </a:p>
        <a:p xmlns:a="http://schemas.openxmlformats.org/drawingml/2006/main">
          <a:pPr algn="ctr"/>
          <a:r>
            <a:rPr lang="en-US" sz="1800" dirty="0" smtClean="0">
              <a:solidFill>
                <a:schemeClr val="bg1"/>
              </a:solidFill>
            </a:rPr>
            <a:t>5%</a:t>
          </a:r>
        </a:p>
        <a:p xmlns:a="http://schemas.openxmlformats.org/drawingml/2006/main">
          <a:pPr algn="ctr"/>
          <a:endParaRPr lang="en-US" sz="1800" dirty="0" smtClean="0"/>
        </a:p>
        <a:p xmlns:a="http://schemas.openxmlformats.org/drawingml/2006/main">
          <a:pPr algn="ctr"/>
          <a:endParaRPr lang="en-US" sz="1200" dirty="0" smtClean="0"/>
        </a:p>
        <a:p xmlns:a="http://schemas.openxmlformats.org/drawingml/2006/main">
          <a:pPr algn="ctr"/>
          <a:r>
            <a:rPr lang="en-US" sz="1800" dirty="0" smtClean="0"/>
            <a:t>26%</a:t>
          </a:r>
        </a:p>
        <a:p xmlns:a="http://schemas.openxmlformats.org/drawingml/2006/main">
          <a:pPr algn="ctr"/>
          <a:endParaRPr lang="en-US" sz="1800" dirty="0" smtClean="0"/>
        </a:p>
        <a:p xmlns:a="http://schemas.openxmlformats.org/drawingml/2006/main">
          <a:pPr algn="ctr"/>
          <a:endParaRPr lang="en-US" sz="1800" dirty="0"/>
        </a:p>
        <a:p xmlns:a="http://schemas.openxmlformats.org/drawingml/2006/main">
          <a:pPr algn="ctr"/>
          <a:endParaRPr lang="en-US" sz="900" dirty="0" smtClean="0"/>
        </a:p>
        <a:p xmlns:a="http://schemas.openxmlformats.org/drawingml/2006/main">
          <a:pPr algn="ctr"/>
          <a:r>
            <a:rPr lang="en-US" sz="1800" dirty="0" smtClean="0">
              <a:solidFill>
                <a:schemeClr val="bg1"/>
              </a:solidFill>
            </a:rPr>
            <a:t>31%</a:t>
          </a:r>
          <a:endParaRPr lang="en-US" sz="1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0.70659</cdr:x>
      <cdr:y>0.14624</cdr:y>
    </cdr:from>
    <cdr:to>
      <cdr:x>0.80956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855390" y="703062"/>
          <a:ext cx="707625" cy="4104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dirty="0" smtClean="0"/>
            <a:t>7%</a:t>
          </a:r>
        </a:p>
        <a:p xmlns:a="http://schemas.openxmlformats.org/drawingml/2006/main">
          <a:pPr algn="ctr"/>
          <a:r>
            <a:rPr lang="en-US" sz="1800" dirty="0" smtClean="0">
              <a:solidFill>
                <a:schemeClr val="bg1"/>
              </a:solidFill>
            </a:rPr>
            <a:t>4%</a:t>
          </a:r>
        </a:p>
        <a:p xmlns:a="http://schemas.openxmlformats.org/drawingml/2006/main">
          <a:pPr algn="ctr"/>
          <a:endParaRPr lang="en-US" sz="1800" dirty="0"/>
        </a:p>
        <a:p xmlns:a="http://schemas.openxmlformats.org/drawingml/2006/main">
          <a:pPr algn="ctr"/>
          <a:r>
            <a:rPr lang="en-US" sz="1800" dirty="0" smtClean="0"/>
            <a:t>29%</a:t>
          </a:r>
        </a:p>
        <a:p xmlns:a="http://schemas.openxmlformats.org/drawingml/2006/main">
          <a:pPr algn="ctr"/>
          <a:endParaRPr lang="en-US" sz="1800" dirty="0" smtClean="0"/>
        </a:p>
        <a:p xmlns:a="http://schemas.openxmlformats.org/drawingml/2006/main">
          <a:pPr algn="ctr"/>
          <a:endParaRPr lang="ru-RU" sz="1800" dirty="0" smtClean="0">
            <a:solidFill>
              <a:schemeClr val="bg1"/>
            </a:solidFill>
          </a:endParaRPr>
        </a:p>
        <a:p xmlns:a="http://schemas.openxmlformats.org/drawingml/2006/main">
          <a:pPr algn="ctr"/>
          <a:r>
            <a:rPr lang="en-US" sz="1800" dirty="0" smtClean="0">
              <a:solidFill>
                <a:schemeClr val="bg1"/>
              </a:solidFill>
            </a:rPr>
            <a:t>13%</a:t>
          </a:r>
        </a:p>
        <a:p xmlns:a="http://schemas.openxmlformats.org/drawingml/2006/main">
          <a:pPr algn="ctr"/>
          <a:endParaRPr lang="en-US" sz="1800" dirty="0" smtClean="0">
            <a:solidFill>
              <a:schemeClr val="bg1"/>
            </a:solidFill>
          </a:endParaRPr>
        </a:p>
        <a:p xmlns:a="http://schemas.openxmlformats.org/drawingml/2006/main">
          <a:pPr algn="ctr"/>
          <a:endParaRPr lang="en-US" sz="500" dirty="0">
            <a:solidFill>
              <a:schemeClr val="bg1"/>
            </a:solidFill>
          </a:endParaRPr>
        </a:p>
        <a:p xmlns:a="http://schemas.openxmlformats.org/drawingml/2006/main">
          <a:pPr algn="ctr"/>
          <a:r>
            <a:rPr lang="en-US" sz="1800" dirty="0" smtClean="0">
              <a:solidFill>
                <a:schemeClr val="bg1"/>
              </a:solidFill>
            </a:rPr>
            <a:t>12%</a:t>
          </a:r>
        </a:p>
        <a:p xmlns:a="http://schemas.openxmlformats.org/drawingml/2006/main">
          <a:pPr algn="ctr"/>
          <a:endParaRPr lang="en-US" sz="800" dirty="0" smtClean="0">
            <a:solidFill>
              <a:schemeClr val="bg1"/>
            </a:solidFill>
          </a:endParaRPr>
        </a:p>
        <a:p xmlns:a="http://schemas.openxmlformats.org/drawingml/2006/main">
          <a:pPr algn="ctr"/>
          <a:r>
            <a:rPr lang="en-US" sz="1800" dirty="0" smtClean="0">
              <a:solidFill>
                <a:schemeClr val="bg1"/>
              </a:solidFill>
            </a:rPr>
            <a:t>4%</a:t>
          </a:r>
          <a:endParaRPr lang="en-US" sz="1800" dirty="0" smtClean="0"/>
        </a:p>
        <a:p xmlns:a="http://schemas.openxmlformats.org/drawingml/2006/main">
          <a:pPr algn="ctr"/>
          <a:r>
            <a:rPr lang="en-US" sz="1800" dirty="0" smtClean="0"/>
            <a:t>15%</a:t>
          </a:r>
          <a:endParaRPr lang="ru-RU" sz="1800" dirty="0">
            <a:solidFill>
              <a:schemeClr val="bg1"/>
            </a:solidFill>
          </a:endParaRPr>
        </a:p>
        <a:p xmlns:a="http://schemas.openxmlformats.org/drawingml/2006/main">
          <a:pPr algn="ctr"/>
          <a:endParaRPr lang="ru-RU" sz="1800" dirty="0" smtClean="0">
            <a:solidFill>
              <a:schemeClr val="bg1"/>
            </a:solidFill>
          </a:endParaRPr>
        </a:p>
        <a:p xmlns:a="http://schemas.openxmlformats.org/drawingml/2006/main">
          <a:pPr algn="ctr"/>
          <a:r>
            <a:rPr lang="en-US" sz="1800" dirty="0" smtClean="0">
              <a:solidFill>
                <a:schemeClr val="bg1"/>
              </a:solidFill>
            </a:rPr>
            <a:t>16%</a:t>
          </a:r>
          <a:endParaRPr lang="en-US" sz="1800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0.06141</cdr:x>
      <cdr:y>0.61538</cdr:y>
    </cdr:from>
    <cdr:to>
      <cdr:x>0.16377</cdr:x>
      <cdr:y>0.69231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600" y="2438400"/>
          <a:ext cx="381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474" cy="497046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9" y="1"/>
            <a:ext cx="2950474" cy="497046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54A287D7-02D7-4FCD-9565-3192FAD510C0}" type="datetimeFigureOut">
              <a:rPr lang="it-IT" smtClean="0"/>
              <a:pPr/>
              <a:t>25/10/2016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2155"/>
            <a:ext cx="2950474" cy="497046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9" y="9442155"/>
            <a:ext cx="2950474" cy="497046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6D00AC5A-821D-4F88-8455-115646774FC5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2059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474" cy="497046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9" y="1"/>
            <a:ext cx="2950474" cy="497046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4C9E5C6B-E462-4954-8CDF-E89E6D524D24}" type="datetimeFigureOut">
              <a:rPr lang="it-IT" smtClean="0"/>
              <a:pPr/>
              <a:t>25/10/2016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1"/>
            <a:ext cx="5447030" cy="4473416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5"/>
            <a:ext cx="2950474" cy="497046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9" y="9442155"/>
            <a:ext cx="2950474" cy="497046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B0A13B25-F211-4230-B83F-5F4C4FB5C3F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78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13B25-F211-4230-B83F-5F4C4FB5C3FB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1605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1pPr>
            <a:lvl2pPr marL="758058" indent="-291561"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2pPr>
            <a:lvl3pPr marL="1166245" indent="-233248"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3pPr>
            <a:lvl4pPr marL="1632742" indent="-233248"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4pPr>
            <a:lvl5pPr marL="2099240" indent="-233248"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5pPr>
            <a:lvl6pPr marL="2565738" indent="-233248" defTabSz="4664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6pPr>
            <a:lvl7pPr marL="3032236" indent="-233248" defTabSz="4664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7pPr>
            <a:lvl8pPr marL="3498733" indent="-233248" defTabSz="4664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8pPr>
            <a:lvl9pPr marL="3965232" indent="-233248" defTabSz="4664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9pPr>
          </a:lstStyle>
          <a:p>
            <a:pPr eaLnBrk="1" hangingPunct="1"/>
            <a:fld id="{AE665039-5FAB-4D20-9BBE-6EECCCDFBF1B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0246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1pPr>
            <a:lvl2pPr marL="758058" indent="-291561"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2pPr>
            <a:lvl3pPr marL="1166245" indent="-233248"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3pPr>
            <a:lvl4pPr marL="1632742" indent="-233248"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4pPr>
            <a:lvl5pPr marL="2099240" indent="-233248"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5pPr>
            <a:lvl6pPr marL="2565738" indent="-233248" defTabSz="4664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6pPr>
            <a:lvl7pPr marL="3032236" indent="-233248" defTabSz="4664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7pPr>
            <a:lvl8pPr marL="3498733" indent="-233248" defTabSz="4664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8pPr>
            <a:lvl9pPr marL="3965232" indent="-233248" defTabSz="4664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9pPr>
          </a:lstStyle>
          <a:p>
            <a:pPr eaLnBrk="1" hangingPunct="1"/>
            <a:fld id="{AE665039-5FAB-4D20-9BBE-6EECCCDFBF1B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0246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13B25-F211-4230-B83F-5F4C4FB5C3FB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1488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1pPr>
            <a:lvl2pPr marL="758058" indent="-291561"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2pPr>
            <a:lvl3pPr marL="1166245" indent="-233248"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3pPr>
            <a:lvl4pPr marL="1632742" indent="-233248"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4pPr>
            <a:lvl5pPr marL="2099240" indent="-233248"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5pPr>
            <a:lvl6pPr marL="2565738" indent="-233248" defTabSz="4664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6pPr>
            <a:lvl7pPr marL="3032236" indent="-233248" defTabSz="4664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7pPr>
            <a:lvl8pPr marL="3498733" indent="-233248" defTabSz="4664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8pPr>
            <a:lvl9pPr marL="3965232" indent="-233248" defTabSz="4664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9pPr>
          </a:lstStyle>
          <a:p>
            <a:pPr eaLnBrk="1" hangingPunct="1"/>
            <a:fld id="{AE665039-5FAB-4D20-9BBE-6EECCCDFBF1B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0246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1pPr>
            <a:lvl2pPr marL="758058" indent="-291561"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2pPr>
            <a:lvl3pPr marL="1166245" indent="-233248"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3pPr>
            <a:lvl4pPr marL="1632742" indent="-233248"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4pPr>
            <a:lvl5pPr marL="2099240" indent="-233248"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5pPr>
            <a:lvl6pPr marL="2565738" indent="-233248" defTabSz="4664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6pPr>
            <a:lvl7pPr marL="3032236" indent="-233248" defTabSz="4664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7pPr>
            <a:lvl8pPr marL="3498733" indent="-233248" defTabSz="4664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8pPr>
            <a:lvl9pPr marL="3965232" indent="-233248" defTabSz="4664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9pPr>
          </a:lstStyle>
          <a:p>
            <a:pPr eaLnBrk="1" hangingPunct="1"/>
            <a:fld id="{AE665039-5FAB-4D20-9BBE-6EECCCDFBF1B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0246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1pPr>
            <a:lvl2pPr marL="758058" indent="-291561"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2pPr>
            <a:lvl3pPr marL="1166245" indent="-233248"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3pPr>
            <a:lvl4pPr marL="1632742" indent="-233248"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4pPr>
            <a:lvl5pPr marL="2099240" indent="-233248"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5pPr>
            <a:lvl6pPr marL="2565738" indent="-233248" defTabSz="4664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6pPr>
            <a:lvl7pPr marL="3032236" indent="-233248" defTabSz="4664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7pPr>
            <a:lvl8pPr marL="3498733" indent="-233248" defTabSz="4664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8pPr>
            <a:lvl9pPr marL="3965232" indent="-233248" defTabSz="4664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9pPr>
          </a:lstStyle>
          <a:p>
            <a:pPr eaLnBrk="1" hangingPunct="1"/>
            <a:fld id="{AE665039-5FAB-4D20-9BBE-6EECCCDFBF1B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0246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1pPr>
            <a:lvl2pPr marL="758058" indent="-291561"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2pPr>
            <a:lvl3pPr marL="1166245" indent="-233248"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3pPr>
            <a:lvl4pPr marL="1632742" indent="-233248"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4pPr>
            <a:lvl5pPr marL="2099240" indent="-233248"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5pPr>
            <a:lvl6pPr marL="2565738" indent="-233248" defTabSz="4664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6pPr>
            <a:lvl7pPr marL="3032236" indent="-233248" defTabSz="4664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7pPr>
            <a:lvl8pPr marL="3498733" indent="-233248" defTabSz="4664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8pPr>
            <a:lvl9pPr marL="3965232" indent="-233248" defTabSz="4664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9pPr>
          </a:lstStyle>
          <a:p>
            <a:pPr eaLnBrk="1" hangingPunct="1"/>
            <a:fld id="{AE665039-5FAB-4D20-9BBE-6EECCCDFBF1B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0246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1pPr>
            <a:lvl2pPr marL="758202" indent="-291616"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2pPr>
            <a:lvl3pPr marL="1166464" indent="-233292"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3pPr>
            <a:lvl4pPr marL="1633050" indent="-233292"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4pPr>
            <a:lvl5pPr marL="2099636" indent="-233292"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5pPr>
            <a:lvl6pPr marL="2566221" indent="-233292" defTabSz="466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6pPr>
            <a:lvl7pPr marL="3032806" indent="-233292" defTabSz="466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7pPr>
            <a:lvl8pPr marL="3499392" indent="-233292" defTabSz="466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8pPr>
            <a:lvl9pPr marL="3965978" indent="-233292" defTabSz="466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9pPr>
          </a:lstStyle>
          <a:p>
            <a:pPr eaLnBrk="1" hangingPunct="1"/>
            <a:fld id="{AE665039-5FAB-4D20-9BBE-6EECCCDFBF1B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9154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1pPr>
            <a:lvl2pPr marL="758202" indent="-291616"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2pPr>
            <a:lvl3pPr marL="1166464" indent="-233292"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3pPr>
            <a:lvl4pPr marL="1633050" indent="-233292"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4pPr>
            <a:lvl5pPr marL="2099636" indent="-233292"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5pPr>
            <a:lvl6pPr marL="2566221" indent="-233292" defTabSz="466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6pPr>
            <a:lvl7pPr marL="3032806" indent="-233292" defTabSz="466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7pPr>
            <a:lvl8pPr marL="3499392" indent="-233292" defTabSz="466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8pPr>
            <a:lvl9pPr marL="3965978" indent="-233292" defTabSz="466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9pPr>
          </a:lstStyle>
          <a:p>
            <a:pPr eaLnBrk="1" hangingPunct="1"/>
            <a:fld id="{AE665039-5FAB-4D20-9BBE-6EECCCDFBF1B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9154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1pPr>
            <a:lvl2pPr marL="758058" indent="-291561"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2pPr>
            <a:lvl3pPr marL="1166245" indent="-233248"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3pPr>
            <a:lvl4pPr marL="1632742" indent="-233248"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4pPr>
            <a:lvl5pPr marL="2099240" indent="-233248"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5pPr>
            <a:lvl6pPr marL="2565738" indent="-233248" defTabSz="4664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6pPr>
            <a:lvl7pPr marL="3032236" indent="-233248" defTabSz="4664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7pPr>
            <a:lvl8pPr marL="3498733" indent="-233248" defTabSz="4664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8pPr>
            <a:lvl9pPr marL="3965232" indent="-233248" defTabSz="4664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9pPr>
          </a:lstStyle>
          <a:p>
            <a:pPr eaLnBrk="1" hangingPunct="1"/>
            <a:fld id="{AE665039-5FAB-4D20-9BBE-6EECCCDFBF1B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0246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1pPr>
            <a:lvl2pPr marL="758058" indent="-291561"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2pPr>
            <a:lvl3pPr marL="1166245" indent="-233248"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3pPr>
            <a:lvl4pPr marL="1632742" indent="-233248"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4pPr>
            <a:lvl5pPr marL="2099240" indent="-233248" eaLnBrk="0" hangingPunct="0"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5pPr>
            <a:lvl6pPr marL="2565738" indent="-233248" defTabSz="4664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6pPr>
            <a:lvl7pPr marL="3032236" indent="-233248" defTabSz="4664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7pPr>
            <a:lvl8pPr marL="3498733" indent="-233248" defTabSz="4664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8pPr>
            <a:lvl9pPr marL="3965232" indent="-233248" defTabSz="4664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  <a:ea typeface="MS PGothic" pitchFamily="34" charset="-128"/>
              </a:defRPr>
            </a:lvl9pPr>
          </a:lstStyle>
          <a:p>
            <a:pPr eaLnBrk="1" hangingPunct="1"/>
            <a:fld id="{AE665039-5FAB-4D20-9BBE-6EECCCDFBF1B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0246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5BA4-8579-421A-8C85-433F5156BF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78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5BA4-8579-421A-8C85-433F5156BF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9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5BA4-8579-421A-8C85-433F5156BF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5BA4-8579-421A-8C85-433F5156BF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0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5BA4-8579-421A-8C85-433F5156BF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5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5BA4-8579-421A-8C85-433F5156BF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6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5BA4-8579-421A-8C85-433F5156BF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32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5BA4-8579-421A-8C85-433F5156BF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5BA4-8579-421A-8C85-433F5156BF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73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5BA4-8579-421A-8C85-433F5156BF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77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5BA4-8579-421A-8C85-433F5156BF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8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D5BA4-8579-421A-8C85-433F5156BF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6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876620"/>
            <a:ext cx="1312665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 descr="Untitle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866" y="5432229"/>
            <a:ext cx="893134" cy="143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Users\EeePC\Documents\Mama\NU\brand_book_eng_NU(20) - копия - коп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15875"/>
            <a:ext cx="84137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554461"/>
            <a:ext cx="7704856" cy="259228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Глобальные тренды инвестиций в будущую энергетику. Барьеры и возможности для Казахстана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1400" y="2924944"/>
            <a:ext cx="6588224" cy="1008112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Мажилис Парламента Республики Казахстан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 «Законодательное обеспечение реализации целей устойчивого развития и Парижского Соглашения»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" y="65236"/>
            <a:ext cx="1962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89512" y="422108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Байгарин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Канат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Вице-Президент по инновациям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Nazarbayev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Астана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11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3314" y="-28336"/>
            <a:ext cx="7488254" cy="118763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Тенденции в Казахстане. Энергоемкость экономики</a:t>
            </a:r>
            <a:endParaRPr lang="it-IT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5BA4-8579-421A-8C85-433F5156BF0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1" name="Picture 6" descr="C:\Users\EeePC\Documents\Mama\NU\brand_book_eng_NU(20) - копия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15875"/>
            <a:ext cx="84137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" y="65236"/>
            <a:ext cx="1962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4088" y="1196752"/>
            <a:ext cx="3610496" cy="304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Энергоемкость ВВП в Казахстане </a:t>
            </a:r>
            <a:r>
              <a:rPr lang="ru-RU" sz="1600" dirty="0" smtClean="0"/>
              <a:t>снизилась </a:t>
            </a:r>
            <a:r>
              <a:rPr lang="ru-RU" sz="1600" dirty="0" smtClean="0"/>
              <a:t>на 32% </a:t>
            </a:r>
            <a:r>
              <a:rPr lang="ru-RU" sz="1600" dirty="0" smtClean="0"/>
              <a:t>за период 2000-2014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Анализ секторальных энергоемкостей показал, что за период 2000-2014 произошло </a:t>
            </a:r>
            <a:r>
              <a:rPr lang="ru-RU" sz="1600" b="1" dirty="0" smtClean="0"/>
              <a:t>снижение энергоемкости нефтегазовой отрасли</a:t>
            </a:r>
            <a:r>
              <a:rPr lang="ru-RU" sz="1600" dirty="0" smtClean="0"/>
              <a:t>,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повышение энергоемкости сектора электроэнергетики и тепла, сектора услуг и транспорта</a:t>
            </a:r>
            <a:endParaRPr lang="ru-RU" sz="7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966484"/>
              </p:ext>
            </p:extLst>
          </p:nvPr>
        </p:nvGraphicFramePr>
        <p:xfrm>
          <a:off x="63051" y="1052736"/>
          <a:ext cx="5157021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505" name="Rectangle 21504"/>
          <p:cNvSpPr/>
          <p:nvPr/>
        </p:nvSpPr>
        <p:spPr>
          <a:xfrm>
            <a:off x="-8796" y="6403084"/>
            <a:ext cx="9066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A. </a:t>
            </a:r>
            <a:r>
              <a:rPr lang="en-US" sz="1200" dirty="0" err="1" smtClean="0"/>
              <a:t>Kerimray</a:t>
            </a:r>
            <a:r>
              <a:rPr lang="en-US" sz="1200" dirty="0" smtClean="0"/>
              <a:t>, I. </a:t>
            </a:r>
            <a:r>
              <a:rPr lang="en-US" sz="1200" dirty="0" err="1" smtClean="0"/>
              <a:t>Kolyagin</a:t>
            </a:r>
            <a:r>
              <a:rPr lang="en-US" sz="1200" dirty="0" smtClean="0"/>
              <a:t>, B. </a:t>
            </a:r>
            <a:r>
              <a:rPr lang="en-US" sz="1200" dirty="0" err="1" smtClean="0"/>
              <a:t>Suleimenov</a:t>
            </a:r>
            <a:r>
              <a:rPr lang="en-US" sz="1200" dirty="0" smtClean="0"/>
              <a:t> (2016). Energy </a:t>
            </a:r>
            <a:r>
              <a:rPr lang="en-US" sz="1200" dirty="0"/>
              <a:t>intensity of Kazakhstan: Uncertainties, Trends and Decomposition </a:t>
            </a:r>
            <a:r>
              <a:rPr lang="en-US" sz="1200" dirty="0" smtClean="0"/>
              <a:t>analysis. Submitted to “Energy Efficiency”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79512" y="4422540"/>
            <a:ext cx="4030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Топливно-энергетический баланс Назарбаев Университета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4984938"/>
            <a:ext cx="851840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Улучшение энергетической статистики, анализ и мониторинг секторальных индикаторов </a:t>
            </a:r>
            <a:r>
              <a:rPr lang="ru-RU" dirty="0" err="1" smtClean="0"/>
              <a:t>энергоэффективности</a:t>
            </a:r>
            <a:r>
              <a:rPr lang="ru-RU" dirty="0" smtClean="0"/>
              <a:t> играют важную роль в формировании и выполнении политик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128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78001" y="-36844"/>
            <a:ext cx="6099224" cy="1213809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Цены на энергию как один из барьеров для экономии энергии и ВИЭ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5BA4-8579-421A-8C85-433F5156BF0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1" name="Picture 6" descr="C:\Users\EeePC\Documents\Mama\NU\brand_book_eng_NU(20) - копия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15875"/>
            <a:ext cx="84137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" y="65236"/>
            <a:ext cx="1962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688103"/>
              </p:ext>
            </p:extLst>
          </p:nvPr>
        </p:nvGraphicFramePr>
        <p:xfrm>
          <a:off x="179512" y="1179801"/>
          <a:ext cx="396044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12957" y="1179801"/>
            <a:ext cx="4872481" cy="273921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Средняя цена на электроэнергию в Казахстане в 4 раза ниже чем в </a:t>
            </a:r>
            <a:r>
              <a:rPr lang="ru-RU" sz="1400" dirty="0" smtClean="0"/>
              <a:t>ЕС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Регулируемые цены на энергию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Согласно докладу </a:t>
            </a:r>
            <a:r>
              <a:rPr lang="en-US" sz="1400" dirty="0" smtClean="0"/>
              <a:t>OECD </a:t>
            </a:r>
            <a:r>
              <a:rPr lang="ru-RU" sz="1400" dirty="0" smtClean="0"/>
              <a:t>в Казахстане энергетический сектор субсидируется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Недостаточные инвестиции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прогрессивное устаревание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энергетической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инфраструктуры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Отпуск цен на энергию может повлиять на бедные и уязвимые слои населения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Низкие цены на энергию являются барьером для экономии энергии и инвестициям в </a:t>
            </a:r>
            <a:r>
              <a:rPr lang="ru-RU" sz="1400" dirty="0" smtClean="0"/>
              <a:t>энергетику</a:t>
            </a:r>
            <a:endParaRPr lang="ru-RU" sz="1400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620229"/>
              </p:ext>
            </p:extLst>
          </p:nvPr>
        </p:nvGraphicFramePr>
        <p:xfrm>
          <a:off x="23509" y="3777526"/>
          <a:ext cx="423711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467544" y="6460413"/>
            <a:ext cx="8643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OECD, 2014</a:t>
            </a:r>
          </a:p>
        </p:txBody>
      </p:sp>
      <p:sp>
        <p:nvSpPr>
          <p:cNvPr id="3" name="Rectangle 2"/>
          <p:cNvSpPr/>
          <p:nvPr/>
        </p:nvSpPr>
        <p:spPr>
          <a:xfrm>
            <a:off x="4212957" y="4072146"/>
            <a:ext cx="4811543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Некоторые рекомендации</a:t>
            </a:r>
            <a:r>
              <a:rPr lang="en-US" sz="1400" dirty="0" smtClean="0"/>
              <a:t> </a:t>
            </a:r>
            <a:r>
              <a:rPr lang="ru-RU" sz="1400" dirty="0" smtClean="0"/>
              <a:t>отчета </a:t>
            </a:r>
            <a:r>
              <a:rPr lang="en-US" sz="1400" dirty="0" smtClean="0"/>
              <a:t>OECD (2014):</a:t>
            </a:r>
            <a:endParaRPr lang="ru-RU" sz="1400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Постепенное </a:t>
            </a:r>
            <a:r>
              <a:rPr lang="ru-RU" sz="1400" b="1" dirty="0"/>
              <a:t>уменьшение </a:t>
            </a:r>
            <a:r>
              <a:rPr lang="ru-RU" sz="1400" b="1" dirty="0" smtClean="0"/>
              <a:t>субсиди</a:t>
            </a:r>
            <a:r>
              <a:rPr lang="ru-RU" sz="1400" b="1" dirty="0"/>
              <a:t>й</a:t>
            </a:r>
            <a:r>
              <a:rPr lang="ru-RU" sz="1400" b="1" dirty="0" smtClean="0"/>
              <a:t> </a:t>
            </a:r>
            <a:r>
              <a:rPr lang="ru-RU" sz="1400" dirty="0"/>
              <a:t>для производства и распределения энергии. </a:t>
            </a:r>
            <a:r>
              <a:rPr lang="ru-RU" sz="1400" b="1" dirty="0"/>
              <a:t>Использование экономии для увеличения социальных трансфертов</a:t>
            </a:r>
            <a:r>
              <a:rPr lang="ru-RU" sz="1400" dirty="0"/>
              <a:t>, ориентированных на домашних хозяйств с низким уровнем доходов, которые могут быть затронуты повышением цен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Любая </a:t>
            </a:r>
            <a:r>
              <a:rPr lang="ru-RU" sz="1400" dirty="0"/>
              <a:t>политика отмены субсидий должна сопровождаться </a:t>
            </a:r>
            <a:r>
              <a:rPr lang="ru-RU" sz="1400" b="1" dirty="0"/>
              <a:t>минимальными мерами по повышению </a:t>
            </a:r>
            <a:r>
              <a:rPr lang="ru-RU" sz="1400" b="1" dirty="0" err="1"/>
              <a:t>энергоэффективности</a:t>
            </a:r>
            <a:r>
              <a:rPr lang="ru-RU" sz="1400" b="1" dirty="0"/>
              <a:t>, такими как теплоизоляция </a:t>
            </a:r>
            <a:r>
              <a:rPr lang="ru-RU" sz="1400" b="1" dirty="0" smtClean="0"/>
              <a:t>зданий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252560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31" y="-301396"/>
            <a:ext cx="9121760" cy="1238088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Выводы, заключение</a:t>
            </a:r>
            <a:endParaRPr lang="it-IT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5BA4-8579-421A-8C85-433F5156BF0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1" name="Picture 6" descr="C:\Users\EeePC\Documents\Mama\NU\brand_book_eng_NU(20) - копия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15875"/>
            <a:ext cx="84137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" y="65236"/>
            <a:ext cx="1962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980727"/>
            <a:ext cx="8693260" cy="54168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Чистые </a:t>
            </a:r>
            <a:r>
              <a:rPr lang="ru-RU" sz="1600" b="1" dirty="0" smtClean="0"/>
              <a:t>технологии</a:t>
            </a:r>
            <a:r>
              <a:rPr lang="ru-RU" sz="1600" b="1" dirty="0" smtClean="0"/>
              <a:t> </a:t>
            </a:r>
            <a:r>
              <a:rPr lang="ru-RU" sz="1600" b="1" dirty="0" smtClean="0"/>
              <a:t>– общемировая тенденция как в развитых так и в развивающихся странах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Парижское соглашение требует амбициозных целей для снижения выбросов ПГ </a:t>
            </a:r>
            <a:r>
              <a:rPr lang="ru-RU" sz="1600" dirty="0" smtClean="0"/>
              <a:t>и безотлагательных действий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Инвестиции в </a:t>
            </a:r>
            <a:r>
              <a:rPr lang="ru-RU" sz="1600" b="1" dirty="0" err="1" smtClean="0"/>
              <a:t>энергоэффективность</a:t>
            </a:r>
            <a:r>
              <a:rPr lang="ru-RU" sz="1600" b="1" dirty="0" smtClean="0"/>
              <a:t> </a:t>
            </a:r>
            <a:r>
              <a:rPr lang="ru-RU" sz="1600" b="1" dirty="0" smtClean="0"/>
              <a:t>в секторах конечного потребления, транспорт, здания играют существенную роль в снижение глобальных выбросов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700" dirty="0"/>
          </a:p>
          <a:p>
            <a:r>
              <a:rPr lang="ru-RU" sz="1600" b="1" dirty="0" smtClean="0"/>
              <a:t>В </a:t>
            </a:r>
            <a:r>
              <a:rPr lang="ru-RU" sz="1600" b="1" dirty="0"/>
              <a:t>Казахстане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За 2000-2014 </a:t>
            </a:r>
            <a:r>
              <a:rPr lang="ru-RU" sz="1600" b="1" dirty="0"/>
              <a:t>существенного прогресса в переходе на чистую энергетики не наблюдалось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Улучшение энергетической статистики</a:t>
            </a:r>
            <a:r>
              <a:rPr lang="ru-RU" sz="1600" dirty="0"/>
              <a:t>, индикаторов </a:t>
            </a:r>
            <a:r>
              <a:rPr lang="ru-RU" sz="1600" dirty="0" err="1"/>
              <a:t>энергоэффективности</a:t>
            </a:r>
            <a:r>
              <a:rPr lang="ru-RU" sz="1600" dirty="0"/>
              <a:t>, мониторинг – является неотъемлемой частью успешного энергетического планирования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Экономия энергии по всех секторах экономики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Цены на энергию играют важную роль во внедрении чистых технологий и повышении </a:t>
            </a:r>
            <a:r>
              <a:rPr lang="ru-RU" sz="1600" dirty="0" err="1" smtClean="0"/>
              <a:t>энергоэффективности</a:t>
            </a:r>
            <a:endParaRPr lang="ru-RU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err="1" smtClean="0"/>
              <a:t>Метология</a:t>
            </a:r>
            <a:r>
              <a:rPr lang="ru-RU" sz="1600" dirty="0" smtClean="0"/>
              <a:t> </a:t>
            </a:r>
            <a:r>
              <a:rPr lang="ru-RU" sz="1600" dirty="0" err="1" smtClean="0"/>
              <a:t>тарифообразования</a:t>
            </a:r>
            <a:endParaRPr lang="ru-RU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Эффективные финансовые механизмы для энергосбережения и </a:t>
            </a:r>
            <a:r>
              <a:rPr lang="ru-RU" sz="1600" dirty="0" err="1" smtClean="0"/>
              <a:t>энергоэффективности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Переход на газ, чистые угольные технологии, </a:t>
            </a:r>
            <a:r>
              <a:rPr lang="ru-RU" sz="1600" dirty="0" smtClean="0"/>
              <a:t>альтернативные </a:t>
            </a:r>
            <a:r>
              <a:rPr lang="ru-RU" sz="1600" dirty="0"/>
              <a:t>источники </a:t>
            </a:r>
            <a:r>
              <a:rPr lang="ru-RU" sz="1600" dirty="0" smtClean="0"/>
              <a:t>тепла, автономные источники электроэнергии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Поддержка инновационные механизмов оплаты за чистую энергию как </a:t>
            </a:r>
            <a:r>
              <a:rPr lang="en-US" sz="1600" b="1" dirty="0" smtClean="0"/>
              <a:t>Pay as you </a:t>
            </a:r>
            <a:r>
              <a:rPr lang="en-US" sz="1600" b="1" dirty="0" smtClean="0"/>
              <a:t>go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84354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88640"/>
            <a:ext cx="8964488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900" b="1" dirty="0" smtClean="0"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endParaRPr lang="ru-RU" sz="3900" b="1" dirty="0"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endParaRPr lang="ru-RU" sz="3900" b="1" dirty="0" smtClean="0"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endParaRPr lang="ru-RU" sz="3900" b="1" dirty="0"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3900" b="1" dirty="0" smtClean="0"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Рахмет!</a:t>
            </a:r>
            <a:endParaRPr lang="en-US" sz="3900" b="1" dirty="0"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sz="2000" dirty="0" smtClean="0"/>
          </a:p>
          <a:p>
            <a:pPr marL="0" indent="0" algn="r">
              <a:buNone/>
            </a:pPr>
            <a:endParaRPr lang="en-US" sz="2000" dirty="0"/>
          </a:p>
          <a:p>
            <a:pPr marL="0" indent="0" algn="r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6963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240" y="-1"/>
            <a:ext cx="9096360" cy="860425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Парижское соглашение</a:t>
            </a:r>
            <a:endParaRPr lang="it-IT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5BA4-8579-421A-8C85-433F5156BF0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1" name="Picture 6" descr="C:\Users\EeePC\Documents\Mama\NU\brand_book_eng_NU(20) - копия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15875"/>
            <a:ext cx="84137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" y="65236"/>
            <a:ext cx="1962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722" y="2420888"/>
            <a:ext cx="522922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1202" y="1052736"/>
            <a:ext cx="9037398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191 стран подписали Соглашение</a:t>
            </a:r>
          </a:p>
          <a:p>
            <a:r>
              <a:rPr lang="ru-RU" dirty="0"/>
              <a:t>«</a:t>
            </a:r>
            <a:r>
              <a:rPr lang="ru-RU" b="1" dirty="0"/>
              <a:t>Сдержать увеличение глобальной средней температуры значительно ниже 2 °C доиндустриального </a:t>
            </a:r>
            <a:r>
              <a:rPr lang="ru-RU" b="1" dirty="0" smtClean="0"/>
              <a:t>уровня…»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6701" y="6093296"/>
            <a:ext cx="4420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МГИЭК (2014)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399074" y="2095422"/>
            <a:ext cx="4272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Глобальные выбросы от сжигания топлива и цемента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22239" y="2420888"/>
            <a:ext cx="3923722" cy="3416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При сценарии бизнес как обычно, </a:t>
            </a:r>
            <a:r>
              <a:rPr lang="ru-RU" dirty="0"/>
              <a:t>мир </a:t>
            </a:r>
            <a:r>
              <a:rPr lang="ru-RU" dirty="0" smtClean="0"/>
              <a:t>превысит цель 2˚С к </a:t>
            </a:r>
            <a:r>
              <a:rPr lang="ru-RU" dirty="0"/>
              <a:t>середине </a:t>
            </a:r>
            <a:r>
              <a:rPr lang="ru-RU" dirty="0" smtClean="0"/>
              <a:t>века</a:t>
            </a:r>
          </a:p>
          <a:p>
            <a:endParaRPr lang="ru-RU" dirty="0" smtClean="0"/>
          </a:p>
          <a:p>
            <a:r>
              <a:rPr lang="ru-RU" b="1" dirty="0" smtClean="0"/>
              <a:t>Для удержания изменения температуры в </a:t>
            </a:r>
            <a:r>
              <a:rPr lang="ru-RU" b="1" dirty="0"/>
              <a:t>2˚</a:t>
            </a:r>
            <a:r>
              <a:rPr lang="ru-RU" b="1" dirty="0" smtClean="0"/>
              <a:t>С необходимо снижение выбросов от сжигания топлива на 60% к 2050 году</a:t>
            </a:r>
            <a:endParaRPr lang="ru-RU" b="1" dirty="0"/>
          </a:p>
          <a:p>
            <a:endParaRPr lang="ru-RU" dirty="0" smtClean="0"/>
          </a:p>
          <a:p>
            <a:r>
              <a:rPr lang="ru-RU" b="1" dirty="0" smtClean="0"/>
              <a:t>Выполнение цели </a:t>
            </a:r>
            <a:r>
              <a:rPr lang="ru-RU" b="1" dirty="0"/>
              <a:t>2˚</a:t>
            </a:r>
            <a:r>
              <a:rPr lang="ru-RU" b="1" dirty="0" smtClean="0"/>
              <a:t>С означает нулевые выбросы от сжигания топлива к 2070 году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16374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19469" y="65236"/>
            <a:ext cx="6293125" cy="8604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технологий в глобальные кумулятивные снижения СО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для удержания изменения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температуры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2˚С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5BA4-8579-421A-8C85-433F5156BF0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1" name="Picture 6" descr="C:\Users\EeePC\Documents\Mama\NU\brand_book_eng_NU(20) - копия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15875"/>
            <a:ext cx="84137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" y="65236"/>
            <a:ext cx="1962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1" y="1086778"/>
            <a:ext cx="5508103" cy="349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48854" y="1240590"/>
            <a:ext cx="3469746" cy="45243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38% от снижения глобального снижения СО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вносит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энергоэффективность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и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электроэффективность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в конечном потреблении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30% возобновляемые источники энергии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13% улавливание и захоронение углерода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10% переход на другие виды топлива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8% атомные станции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7" y="4833143"/>
            <a:ext cx="56007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262625" y="2570148"/>
            <a:ext cx="1915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38% </a:t>
            </a:r>
            <a:r>
              <a:rPr lang="ru-RU" sz="1200" dirty="0" err="1" smtClean="0">
                <a:solidFill>
                  <a:schemeClr val="bg1"/>
                </a:solidFill>
              </a:rPr>
              <a:t>энергоэффективность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20515" y="3007984"/>
            <a:ext cx="755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30% ВИЭ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117199" y="6556702"/>
            <a:ext cx="4280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МЭА (2015). Перспективы энергетических технологий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33493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19469" y="65236"/>
            <a:ext cx="6293125" cy="8604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Глобальные инвестиции (2016-2050) 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удержания изменения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температуры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2˚С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5BA4-8579-421A-8C85-433F5156BF0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" name="Picture 6" descr="C:\Users\EeePC\Documents\Mama\NU\brand_book_eng_NU(20) - копия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15875"/>
            <a:ext cx="84137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" y="65236"/>
            <a:ext cx="1962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4211960" y="2636912"/>
            <a:ext cx="0" cy="648072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002756" y="3940386"/>
            <a:ext cx="5976663" cy="23544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сценария 2˚С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потребует дополнительных инвестиций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 от кумулятивного глобального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ВВП - 40,5 трлн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долл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США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часть инвестиций в секторах конечного потребления энергии</a:t>
            </a:r>
          </a:p>
          <a:p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Почти половина 18,6 трлн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долл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США потребуется на транспортный сектор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Широкомасштабное использование электромобилей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11,2 трлн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США на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модернизацию зданий и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энергоэффективные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устройства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10,6 трлн на электроэнергетику и промышленность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15" y="1285000"/>
            <a:ext cx="8010644" cy="253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3637" y="3886526"/>
            <a:ext cx="2679772" cy="24622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Экономия от затрат на топливо </a:t>
            </a:r>
            <a:r>
              <a:rPr lang="ru-RU" sz="1400" dirty="0" smtClean="0"/>
              <a:t>составит 115 трлн </a:t>
            </a:r>
            <a:r>
              <a:rPr lang="ru-RU" sz="1400" dirty="0" err="1" smtClean="0"/>
              <a:t>долл</a:t>
            </a:r>
            <a:r>
              <a:rPr lang="ru-RU" sz="1400" dirty="0" smtClean="0"/>
              <a:t> США в сценарии 2˚С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Общая чистая экономия с учетом затрат на инвестиции составит 31 трлн </a:t>
            </a:r>
            <a:r>
              <a:rPr lang="ru-RU" sz="1400" b="1" dirty="0" err="1" smtClean="0"/>
              <a:t>долл</a:t>
            </a:r>
            <a:r>
              <a:rPr lang="ru-RU" sz="1400" b="1" dirty="0" smtClean="0"/>
              <a:t> США </a:t>
            </a:r>
            <a:r>
              <a:rPr lang="ru-RU" sz="1400" dirty="0"/>
              <a:t>в сценарии 2˚</a:t>
            </a:r>
            <a:r>
              <a:rPr lang="ru-RU" sz="1400" dirty="0" smtClean="0"/>
              <a:t>С (при ставке диск. 3%)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Экономия от затрат на топливо покрывает все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</a:rPr>
              <a:t>доп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 инвестиции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1800" y="6450034"/>
            <a:ext cx="4280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МЭА (2015). Перспективы энергетических технологий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64758" y="1008001"/>
            <a:ext cx="8800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Дополнительные инвестиции 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˚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 экономия топлива 2016-2050 (по сравнению с базовым сценарием ), трлн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долл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США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390688" y="2552625"/>
            <a:ext cx="1224136" cy="126762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372200" y="1700808"/>
            <a:ext cx="72008" cy="218571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540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5656" y="0"/>
            <a:ext cx="7097835" cy="1317743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Глобальные инвестиции в возобновляемые источники энергии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исторические данные)</a:t>
            </a:r>
            <a:endParaRPr lang="it-IT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5BA4-8579-421A-8C85-433F5156BF0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1" name="Picture 6" descr="C:\Users\EeePC\Documents\Mama\NU\brand_book_eng_NU(20) - копия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15875"/>
            <a:ext cx="84137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" y="65236"/>
            <a:ext cx="1962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513929"/>
            <a:ext cx="42005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249960"/>
            <a:ext cx="50461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Глобальные новые инвестиции в ВИЭ по типу экономик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1419236"/>
            <a:ext cx="3682504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 2015 году инвестиции в ВИЭ в </a:t>
            </a:r>
            <a:r>
              <a:rPr lang="ru-RU" b="1" dirty="0" smtClean="0"/>
              <a:t>развивающихся странах превысили объем инвестиций в развитых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702" y="3664732"/>
            <a:ext cx="34290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255607" y="3083791"/>
            <a:ext cx="3722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Глобальные новые генерирующие мощности в 2015 г. 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04851" y="4969657"/>
            <a:ext cx="4680520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53% глобальных новых генерирующих мощностей </a:t>
            </a:r>
            <a:r>
              <a:rPr lang="ru-RU" dirty="0" smtClean="0"/>
              <a:t>в </a:t>
            </a:r>
            <a:r>
              <a:rPr lang="ru-RU" dirty="0"/>
              <a:t>2015 г.</a:t>
            </a:r>
            <a:r>
              <a:rPr lang="ru-RU" dirty="0" smtClean="0"/>
              <a:t>  составляли </a:t>
            </a:r>
            <a:r>
              <a:rPr lang="ru-RU" b="1" dirty="0" smtClean="0"/>
              <a:t>ВИЭ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Из них 48% ветряные электростанции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42% солнечная </a:t>
            </a:r>
            <a:r>
              <a:rPr lang="ru-RU" dirty="0" err="1" smtClean="0"/>
              <a:t>фотовальтаика</a:t>
            </a:r>
            <a:endParaRPr lang="ru-RU" dirty="0" smtClean="0"/>
          </a:p>
          <a:p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30099" y="4292722"/>
            <a:ext cx="30394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Bloomberg New Energy Finance, UNEP (2016)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597227" y="6280052"/>
            <a:ext cx="30394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Bloomberg New Energy Finance, UNEP (2016)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4078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8" y="22045"/>
            <a:ext cx="6292837" cy="980728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лобальная структура производства электроэнергии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2015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2040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гг.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008578"/>
              </p:ext>
            </p:extLst>
          </p:nvPr>
        </p:nvGraphicFramePr>
        <p:xfrm>
          <a:off x="1034327" y="866414"/>
          <a:ext cx="6871614" cy="4807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7062" y="1285778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2015:</a:t>
            </a: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6,418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ГВт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1766" y="1285779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2040:</a:t>
            </a: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13, 464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ГВт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50223"/>
            <a:ext cx="701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Источник </a:t>
            </a:r>
            <a:r>
              <a:rPr lang="en-US" sz="1400" dirty="0" smtClean="0"/>
              <a:t>: </a:t>
            </a:r>
            <a:r>
              <a:rPr lang="en-US" sz="1400" i="1" dirty="0" smtClean="0"/>
              <a:t>Bloomberg New Energy Finance: The Future of Energy Summit 2016</a:t>
            </a:r>
            <a:endParaRPr lang="en-US" sz="1400" i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" y="65236"/>
            <a:ext cx="1962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C:\Users\EeePC\Documents\Mama\NU\brand_book_eng_NU(20) - копия -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15875"/>
            <a:ext cx="84137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95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193877" y="2131280"/>
            <a:ext cx="8367713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Clr>
                <a:schemeClr val="tx2"/>
              </a:buClr>
            </a:pPr>
            <a:endParaRPr lang="it-IT" i="1" dirty="0">
              <a:solidFill>
                <a:schemeClr val="tx2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5736" y="65236"/>
            <a:ext cx="5863244" cy="93597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Рынок автономных солнечных панелей. Финансовый механизм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 as you go</a:t>
            </a:r>
            <a:endParaRPr lang="it-IT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6" descr="C:\Users\EeePC\Documents\Mama\NU\brand_book_eng_NU(20) - копия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15875"/>
            <a:ext cx="84137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" y="65236"/>
            <a:ext cx="1962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522072" y="3933056"/>
            <a:ext cx="3621928" cy="6031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Прогноз количества </a:t>
            </a:r>
            <a:r>
              <a:rPr lang="ru-RU" sz="1200" dirty="0" smtClean="0"/>
              <a:t> продаж автономных солнечных панелей</a:t>
            </a:r>
            <a:endParaRPr lang="en-US" sz="1200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746424895"/>
              </p:ext>
            </p:extLst>
          </p:nvPr>
        </p:nvGraphicFramePr>
        <p:xfrm>
          <a:off x="5627703" y="4234638"/>
          <a:ext cx="3516297" cy="2080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070527" y="6559298"/>
            <a:ext cx="4994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en-US" sz="1000" i="1" dirty="0" smtClean="0"/>
              <a:t>Bloomberg New Energy Finance: The Future of Energy Summit 2016</a:t>
            </a:r>
            <a:endParaRPr lang="en-US" sz="1000" i="1" dirty="0"/>
          </a:p>
        </p:txBody>
      </p:sp>
      <p:sp>
        <p:nvSpPr>
          <p:cNvPr id="2" name="Rectangle 1"/>
          <p:cNvSpPr/>
          <p:nvPr/>
        </p:nvSpPr>
        <p:spPr>
          <a:xfrm>
            <a:off x="159051" y="1052736"/>
            <a:ext cx="5349053" cy="47705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smtClean="0"/>
              <a:t>Платежная </a:t>
            </a:r>
            <a:r>
              <a:rPr lang="ru-RU" sz="1600" dirty="0" smtClean="0"/>
              <a:t>модель</a:t>
            </a:r>
            <a:r>
              <a:rPr lang="ru-RU" sz="1600" dirty="0"/>
              <a:t> 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Pay-As-You-Go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распределенная система оплаты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К</a:t>
            </a:r>
            <a:r>
              <a:rPr lang="ru-RU" sz="1600" b="1" dirty="0" smtClean="0"/>
              <a:t>лиенты </a:t>
            </a:r>
            <a:r>
              <a:rPr lang="ru-RU" sz="1600" b="1" dirty="0"/>
              <a:t>могут получить в пользование солнечный комплект, внеся авансовую плату </a:t>
            </a:r>
            <a:endParaRPr lang="ru-RU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Клиенты </a:t>
            </a:r>
            <a:r>
              <a:rPr lang="ru-RU" sz="1600" b="1" dirty="0" smtClean="0"/>
              <a:t>вносят ежемесячные платежи </a:t>
            </a:r>
            <a:r>
              <a:rPr lang="ru-RU" sz="1600" b="1" dirty="0"/>
              <a:t>с использованием </a:t>
            </a:r>
            <a:r>
              <a:rPr lang="ru-RU" sz="1600" b="1" dirty="0" smtClean="0"/>
              <a:t>их мобильных телефонов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Процесс погашения долга за один "солнечный" комплект занимает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1-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3 года, после чего электричество поступает владельцу устройства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бесплатно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Мобильная платформа способна </a:t>
            </a:r>
            <a:r>
              <a:rPr lang="ru-RU" sz="1600" dirty="0" smtClean="0"/>
              <a:t>связывать клиентов, </a:t>
            </a:r>
            <a:r>
              <a:rPr lang="ru-RU" sz="1600" dirty="0"/>
              <a:t>оборудование, </a:t>
            </a:r>
            <a:r>
              <a:rPr lang="ru-RU" sz="1600" dirty="0" smtClean="0"/>
              <a:t>поддержку </a:t>
            </a:r>
            <a:r>
              <a:rPr lang="ru-RU" sz="1600" dirty="0"/>
              <a:t>и </a:t>
            </a:r>
            <a:r>
              <a:rPr lang="ru-RU" sz="1600" dirty="0" smtClean="0"/>
              <a:t>оплату таким </a:t>
            </a:r>
            <a:r>
              <a:rPr lang="ru-RU" sz="1600" dirty="0"/>
              <a:t>образом, </a:t>
            </a:r>
            <a:r>
              <a:rPr lang="ru-RU" sz="1600" dirty="0" smtClean="0"/>
              <a:t>что приносит пользу </a:t>
            </a:r>
            <a:r>
              <a:rPr lang="ru-RU" sz="1600" dirty="0"/>
              <a:t>как </a:t>
            </a:r>
            <a:r>
              <a:rPr lang="ru-RU" sz="1600" dirty="0" smtClean="0"/>
              <a:t>клиенту так и провайдеру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Бизнес модель </a:t>
            </a:r>
            <a:r>
              <a:rPr lang="en-US" sz="1600" b="1" dirty="0" smtClean="0"/>
              <a:t>Pay as you go</a:t>
            </a:r>
            <a:r>
              <a:rPr lang="ru-RU" sz="1600" b="1" dirty="0" smtClean="0"/>
              <a:t> </a:t>
            </a:r>
            <a:r>
              <a:rPr lang="en-US" sz="1600" b="1" dirty="0" smtClean="0"/>
              <a:t> </a:t>
            </a:r>
            <a:r>
              <a:rPr lang="ru-RU" sz="1600" b="1" dirty="0" smtClean="0"/>
              <a:t>адаптирована к потребностям </a:t>
            </a:r>
            <a:r>
              <a:rPr lang="ru-RU" sz="1600" b="1" dirty="0"/>
              <a:t>сельских домохозяйств и </a:t>
            </a:r>
            <a:r>
              <a:rPr lang="ru-RU" sz="1600" b="1" dirty="0" smtClean="0"/>
              <a:t>их платежеспособности</a:t>
            </a:r>
            <a:endParaRPr lang="ru-RU" sz="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96752"/>
            <a:ext cx="2196910" cy="24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3846" y="6366141"/>
            <a:ext cx="4613966" cy="468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https://www.pwc.com/gx/en/energy-utilities-mining/pdf/electricity-beyond-grid.pdf</a:t>
            </a:r>
          </a:p>
        </p:txBody>
      </p:sp>
    </p:spTree>
    <p:extLst>
      <p:ext uri="{BB962C8B-B14F-4D97-AF65-F5344CB8AC3E}">
        <p14:creationId xmlns:p14="http://schemas.microsoft.com/office/powerpoint/2010/main" val="1927670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193877" y="2131280"/>
            <a:ext cx="8367713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Clr>
                <a:schemeClr val="tx2"/>
              </a:buClr>
            </a:pPr>
            <a:endParaRPr lang="it-IT" i="1" dirty="0">
              <a:solidFill>
                <a:schemeClr val="tx2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33092" y="-1875"/>
            <a:ext cx="6934224" cy="876139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Возобновляемые источники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 для отдаленных сельских местностей	</a:t>
            </a:r>
            <a:endParaRPr lang="it-IT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6" descr="C:\Users\EeePC\Documents\Mama\NU\brand_book_eng_NU(20) - копия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15875"/>
            <a:ext cx="84137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" y="65236"/>
            <a:ext cx="1962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719" y="980728"/>
            <a:ext cx="911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46% населения Казахстана живет в сельской местности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Один из приоритетов Государства – развитие сельского хозяйства и экономики села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3913" y="4892266"/>
            <a:ext cx="8748212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Поддерживающие </a:t>
            </a:r>
            <a:r>
              <a:rPr lang="ru-RU" sz="1600" b="1" dirty="0" smtClean="0"/>
              <a:t>политики </a:t>
            </a:r>
          </a:p>
          <a:p>
            <a:endParaRPr lang="ru-RU" sz="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Создание </a:t>
            </a:r>
            <a:r>
              <a:rPr lang="ru-RU" sz="1600" b="1" dirty="0" smtClean="0"/>
              <a:t>благоприятных условий для децентрализованных проектов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Развитие микро-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заемов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и механизмов оплаты (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pay as you go)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22" y="6491084"/>
            <a:ext cx="64908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https://www.pwc.com/gx/en/energy-utilities-mining/pdf/electricity-beyond-grid.pdf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22" y="1916832"/>
            <a:ext cx="3144592" cy="172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79912" y="1640906"/>
            <a:ext cx="4918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Развитие интегрированных систем </a:t>
            </a:r>
            <a:r>
              <a:rPr lang="ru-RU" dirty="0"/>
              <a:t>ВИЭ для децентрализованной (автономной) поставки электроэнергии для отдаленных местностей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Развитие </a:t>
            </a:r>
            <a:r>
              <a:rPr lang="ru-RU" dirty="0"/>
              <a:t>технологий </a:t>
            </a:r>
            <a:r>
              <a:rPr lang="ru-RU" b="1" dirty="0" smtClean="0"/>
              <a:t>аккумулирования </a:t>
            </a:r>
            <a:r>
              <a:rPr lang="ru-RU" b="1" dirty="0"/>
              <a:t>энергии (батарей) является решающей силой</a:t>
            </a:r>
            <a:r>
              <a:rPr lang="ru-RU" dirty="0"/>
              <a:t>  которая обеспечит коренной перелом в </a:t>
            </a:r>
            <a:r>
              <a:rPr lang="ru-RU" b="1" dirty="0"/>
              <a:t>развитии децентрализованной энергетики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Автономные системы и мини-сети обладают потенциалом чтобы заполнить </a:t>
            </a:r>
            <a:r>
              <a:rPr lang="ru-RU" b="1" dirty="0"/>
              <a:t>пробелы в инфраструктуре сетей умнее и быстрее.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1949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240" y="-28336"/>
            <a:ext cx="9121760" cy="1238088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Тенденции в Казахстане. Потребление энергии</a:t>
            </a:r>
            <a:endParaRPr lang="it-IT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5BA4-8579-421A-8C85-433F5156BF0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1" name="Picture 6" descr="C:\Users\EeePC\Documents\Mama\NU\brand_book_eng_NU(20) - копия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15875"/>
            <a:ext cx="84137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" y="65236"/>
            <a:ext cx="1962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0032" y="1159298"/>
            <a:ext cx="4258569" cy="25853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Потребление энергии в среднем росло на 5% в год с 2000 года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Уголь остался основным источником энергии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Доля угля уменьшилась с 63% в 2000 до 49% в 2014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Развитие газовой инфраструктуры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Доля газа увеличилась с </a:t>
            </a:r>
            <a:r>
              <a:rPr lang="en-US" sz="1600" dirty="0" smtClean="0"/>
              <a:t>17</a:t>
            </a:r>
            <a:r>
              <a:rPr lang="en-US" sz="1600" dirty="0"/>
              <a:t>% </a:t>
            </a:r>
            <a:r>
              <a:rPr lang="ru-RU" sz="1600" dirty="0" smtClean="0"/>
              <a:t>в </a:t>
            </a:r>
            <a:r>
              <a:rPr lang="en-US" sz="1600" dirty="0" smtClean="0"/>
              <a:t>2000 </a:t>
            </a:r>
            <a:r>
              <a:rPr lang="ru-RU" sz="1600" dirty="0" smtClean="0"/>
              <a:t>до</a:t>
            </a:r>
            <a:r>
              <a:rPr lang="en-US" sz="1600" dirty="0" smtClean="0"/>
              <a:t> </a:t>
            </a:r>
            <a:r>
              <a:rPr lang="en-US" sz="1600" dirty="0"/>
              <a:t>25% </a:t>
            </a:r>
            <a:r>
              <a:rPr lang="ru-RU" sz="1600" dirty="0" smtClean="0"/>
              <a:t>в </a:t>
            </a:r>
            <a:r>
              <a:rPr lang="en-US" sz="1600" dirty="0" smtClean="0"/>
              <a:t>2014</a:t>
            </a:r>
            <a:endParaRPr lang="en-US" sz="1600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3639935"/>
              </p:ext>
            </p:extLst>
          </p:nvPr>
        </p:nvGraphicFramePr>
        <p:xfrm>
          <a:off x="28237" y="936782"/>
          <a:ext cx="4831795" cy="3030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0080706"/>
              </p:ext>
            </p:extLst>
          </p:nvPr>
        </p:nvGraphicFramePr>
        <p:xfrm>
          <a:off x="4788024" y="3933056"/>
          <a:ext cx="420528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3993681"/>
            <a:ext cx="4030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Топливно-энергетический баланс Назарбаев Университета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4860032" y="6525344"/>
            <a:ext cx="18229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World Energy Council (2016)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1" y="4566010"/>
            <a:ext cx="3958904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Эффективность производства электроэнергии в Казахстане на 25% ниже среднемировой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38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40722</TotalTime>
  <Words>1114</Words>
  <Application>Microsoft Office PowerPoint</Application>
  <PresentationFormat>On-screen Show (4:3)</PresentationFormat>
  <Paragraphs>244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Глобальные тренды инвестиций в будущую энергетику. Барьеры и возможности для Казахстана</vt:lpstr>
      <vt:lpstr>Парижское соглашение</vt:lpstr>
      <vt:lpstr>Вклад технологий в глобальные кумулятивные снижения СО2 необходимые для удержания изменения температуры в 2˚С</vt:lpstr>
      <vt:lpstr>Глобальные инвестиции (2016-2050) для удержания изменения температуры в 2˚С</vt:lpstr>
      <vt:lpstr>Глобальные инвестиции в возобновляемые источники энергии (исторические данные)</vt:lpstr>
      <vt:lpstr>Глобальная структура производства электроэнергии 2015 и 2040 гг.</vt:lpstr>
      <vt:lpstr>Рынок автономных солнечных панелей. Финансовый механизм pay as you go</vt:lpstr>
      <vt:lpstr>Возобновляемые источники энергии для отдаленных сельских местностей </vt:lpstr>
      <vt:lpstr>               Тенденции в Казахстане. Потребление энергии</vt:lpstr>
      <vt:lpstr>               Тенденции в Казахстане. Энергоемкость экономики</vt:lpstr>
      <vt:lpstr>Цены на энергию как один из барьеров для экономии энергии и ВИЭ</vt:lpstr>
      <vt:lpstr>Выводы, заключение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 domestic mitigation policies in Kazakhstan: a technical economic evaluation</dc:title>
  <dc:creator>user</dc:creator>
  <cp:lastModifiedBy>user</cp:lastModifiedBy>
  <cp:revision>1303</cp:revision>
  <cp:lastPrinted>2016-10-24T10:23:57Z</cp:lastPrinted>
  <dcterms:created xsi:type="dcterms:W3CDTF">2013-06-10T10:36:14Z</dcterms:created>
  <dcterms:modified xsi:type="dcterms:W3CDTF">2016-10-25T07:51:25Z</dcterms:modified>
</cp:coreProperties>
</file>