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660" r:id="rId5"/>
  </p:sldMasterIdLst>
  <p:notesMasterIdLst>
    <p:notesMasterId r:id="rId14"/>
  </p:notesMasterIdLst>
  <p:handoutMasterIdLst>
    <p:handoutMasterId r:id="rId15"/>
  </p:handoutMasterIdLst>
  <p:sldIdLst>
    <p:sldId id="284" r:id="rId6"/>
    <p:sldId id="337" r:id="rId7"/>
    <p:sldId id="317" r:id="rId8"/>
    <p:sldId id="340" r:id="rId9"/>
    <p:sldId id="335" r:id="rId10"/>
    <p:sldId id="339" r:id="rId11"/>
    <p:sldId id="271" r:id="rId12"/>
    <p:sldId id="327" r:id="rId13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1674" y="-6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36617685-4C30-4B7B-84F7-62854A70D5DF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895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895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0DC551CF-A806-4402-967F-CF503A1A4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90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210D8512-FCA4-4DFF-B02A-DD2B9E0D76D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6DD215CB-BE5B-4C04-9733-19808FB4B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9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 txBox="1">
            <a:spLocks noGrp="1" noChangeArrowheads="1"/>
          </p:cNvSpPr>
          <p:nvPr/>
        </p:nvSpPr>
        <p:spPr bwMode="auto">
          <a:xfrm>
            <a:off x="3815374" y="9370321"/>
            <a:ext cx="2914153" cy="48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625" tIns="45491" rIns="90625" bIns="45491" anchor="b"/>
          <a:lstStyle>
            <a:lvl1pPr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1A92D08A-FE4A-4AC1-997B-7BE7FA08E772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15373" y="9370321"/>
            <a:ext cx="2918831" cy="49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625" tIns="45491" rIns="90625" bIns="45491" anchor="b"/>
          <a:lstStyle>
            <a:lvl1pPr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355F35-6594-449A-A511-DE379CC508B9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0" y="9370321"/>
            <a:ext cx="2920390" cy="49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625" tIns="45491" rIns="90625" bIns="45491" anchor="b"/>
          <a:lstStyle>
            <a:lvl1pPr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0" y="0"/>
            <a:ext cx="2920390" cy="49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625" tIns="45491" rIns="90625" bIns="45491"/>
          <a:lstStyle>
            <a:lvl1pPr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3815373" y="0"/>
            <a:ext cx="2918831" cy="49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625" tIns="45491" rIns="90625" bIns="45491"/>
          <a:lstStyle>
            <a:lvl1pPr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38263" algn="l"/>
                <a:tab pos="1787525" algn="l"/>
                <a:tab pos="2233613" algn="l"/>
                <a:tab pos="2682875" algn="l"/>
                <a:tab pos="3128963" algn="l"/>
                <a:tab pos="3578225" algn="l"/>
                <a:tab pos="4025900" algn="l"/>
                <a:tab pos="4473575" algn="l"/>
                <a:tab pos="4921250" algn="l"/>
                <a:tab pos="5368925" algn="l"/>
                <a:tab pos="5816600" algn="l"/>
                <a:tab pos="6264275" algn="l"/>
                <a:tab pos="6711950" algn="l"/>
                <a:tab pos="7161213" algn="l"/>
                <a:tab pos="7607300" algn="l"/>
                <a:tab pos="8056563" algn="l"/>
                <a:tab pos="8502650" algn="l"/>
                <a:tab pos="8951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859122" y="738479"/>
            <a:ext cx="5017520" cy="36986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267" tIns="45135" rIns="90267" bIns="4513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800" dirty="0"/>
          </a:p>
        </p:txBody>
      </p:sp>
      <p:sp>
        <p:nvSpPr>
          <p:cNvPr id="3380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5136" y="4685948"/>
            <a:ext cx="5385492" cy="44387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24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9AFD8E0-5B1B-466C-A1DC-99968CF5DFF8}" type="slidenum">
              <a:rPr lang="ru-RU" altLang="ru-RU" smtClean="0">
                <a:solidFill>
                  <a:srgbClr val="000000"/>
                </a:solidFill>
                <a:latin typeface="PT Sans"/>
              </a:rPr>
              <a:pPr/>
              <a:t>2</a:t>
            </a:fld>
            <a:endParaRPr lang="ru-RU" altLang="ru-RU" smtClean="0">
              <a:solidFill>
                <a:srgbClr val="000000"/>
              </a:solidFill>
              <a:latin typeface="PT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DFA5B-8606-4949-9B85-F42D6544D1A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7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DFA5B-8606-4949-9B85-F42D6544D1A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7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2" name="Picture 4" descr="C:\Users\Gulfia.Malikkyzy\Desktop\Доценко\Презентации\30.01.2018 - совещание в Алматы по ПЦФ\фоны\abstract-arrow-wallpaper-1920x108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0"/>
            <a:ext cx="9139386" cy="51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2" name="Picture 4" descr="C:\Users\Gulfia.Malikkyzy\Desktop\Доценко\Презентации\30.01.2018 - совещание в Алматы по ПЦФ\фоны\abstract-arrow-wallpaper-1920x108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0"/>
            <a:ext cx="9139386" cy="51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4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ulfia.Malikkyzy\Desktop\Доценко\Презентации\13.02.2018 - коллегия МОН РК\фоны\niceimage.ru-45548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479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68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17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8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44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1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6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ulfia.Malikkyzy\Desktop\Доценко\Презентации\13.02.2018 - коллегия МОН РК\фоны\niceimage.ru-45548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58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4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98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2" name="Picture 4" descr="C:\Users\Gulfia.Malikkyzy\Desktop\Доценко\Презентации\30.01.2018 - совещание в Алматы по ПЦФ\фоны\abstract-arrow-wallpaper-1920x108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0"/>
            <a:ext cx="9139386" cy="51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ulfia.Malikkyzy\Desktop\Доценко\Презентации\13.02.2018 - коллегия МОН РК\фоны\niceimage.ru-45548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8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83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00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9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48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8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9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11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3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37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2" name="Picture 4" descr="C:\Users\Gulfia.Malikkyzy\Desktop\Доценко\Презентации\30.01.2018 - совещание в Алматы по ПЦФ\фоны\abstract-arrow-wallpaper-1920x108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0"/>
            <a:ext cx="9139386" cy="51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9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ulfia.Malikkyzy\Desktop\Доценко\Презентации\13.02.2018 - коллегия МОН РК\фоны\niceimage.ru-45548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9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26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47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3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6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72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41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25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6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13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 descr="C:\Users\Gulfia.Malikkyzy\Desktop\Доценко\Презентации\30.01.2018 - совещание в Алматы по ПЦФ\фоны\fon1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b="3665"/>
          <a:stretch/>
        </p:blipFill>
        <p:spPr bwMode="auto">
          <a:xfrm>
            <a:off x="0" y="-1"/>
            <a:ext cx="916533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6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ulfia.Malikkyzy\Desktop\Доценко\Презентации\13.02.2018 - коллегия МОН РК\фоны\niceimage.ru-45548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4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65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0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46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894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83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09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26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9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3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ulfia.Malikkyzy\Desktop\Доценко\Презентации\13.02.2018 - коллегия МОН РК\napr-logos-science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590" b="28811"/>
          <a:stretch/>
        </p:blipFill>
        <p:spPr bwMode="auto">
          <a:xfrm>
            <a:off x="4283968" y="555526"/>
            <a:ext cx="4860032" cy="45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ulfia.Malikkyzy\Desktop\Доценко\Презентации\13.02.2018 - коллегия МОН РК\napr-logos-science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590" b="28811"/>
          <a:stretch/>
        </p:blipFill>
        <p:spPr bwMode="auto">
          <a:xfrm flipH="1">
            <a:off x="0" y="1635646"/>
            <a:ext cx="3715863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3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Gulfia.Malikkyzy\Desktop\Доценко\Презентации\13.02.2018 - коллегия МОН РК\ScienceHealth - копия (2)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9" b="11578"/>
          <a:stretch/>
        </p:blipFill>
        <p:spPr bwMode="auto">
          <a:xfrm>
            <a:off x="0" y="2499742"/>
            <a:ext cx="2447256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Gulfia.Malikkyzy\Desktop\Доценко\Презентации\30.01.2018 - совещание в Алматы по ПЦФ\фоны\fon15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5" b="3665"/>
          <a:stretch/>
        </p:blipFill>
        <p:spPr bwMode="auto">
          <a:xfrm>
            <a:off x="0" y="-1"/>
            <a:ext cx="916533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4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371600" y="374650"/>
            <a:ext cx="777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3714750" y="24114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723528" y="2018998"/>
            <a:ext cx="792088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«Актуальные вопросы коммерциализации результатов научной и (или) научно-технической деятельности»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9" name="Text Box 22"/>
          <p:cNvSpPr txBox="1">
            <a:spLocks noChangeArrowheads="1"/>
          </p:cNvSpPr>
          <p:nvPr/>
        </p:nvSpPr>
        <p:spPr bwMode="auto">
          <a:xfrm>
            <a:off x="2176463" y="2965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8" name="Text Box 7"/>
          <p:cNvSpPr txBox="1">
            <a:spLocks noChangeArrowheads="1"/>
          </p:cNvSpPr>
          <p:nvPr/>
        </p:nvSpPr>
        <p:spPr bwMode="auto">
          <a:xfrm>
            <a:off x="1476375" y="-39662"/>
            <a:ext cx="5929313" cy="811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kk-KZ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Қазақстан Республикасы  </a:t>
            </a:r>
          </a:p>
          <a:p>
            <a:pPr algn="ctr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kk-KZ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Білім және ғылым </a:t>
            </a:r>
            <a:r>
              <a:rPr lang="kk-KZ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министрлігі</a:t>
            </a:r>
            <a:endParaRPr lang="kk-KZ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1470"/>
            <a:ext cx="1362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3" name="Line 2"/>
          <p:cNvSpPr>
            <a:spLocks noChangeShapeType="1"/>
          </p:cNvSpPr>
          <p:nvPr/>
        </p:nvSpPr>
        <p:spPr bwMode="auto">
          <a:xfrm>
            <a:off x="0" y="843558"/>
            <a:ext cx="9144000" cy="12700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25" name="Picture 2" descr="http://til-audit.kz/media/images/organizations/14368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470"/>
            <a:ext cx="86409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483568" y="4443413"/>
            <a:ext cx="6400800" cy="449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altLang="en-GB" sz="15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Астана, </a:t>
            </a:r>
            <a:r>
              <a:rPr lang="ru-RU" altLang="en-GB" sz="15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27 ноября 2018 г.</a:t>
            </a:r>
            <a:endParaRPr lang="ru-RU" altLang="en-GB" sz="15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29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79912" y="1491630"/>
            <a:ext cx="5045402" cy="31683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3" tIns="40817" rIns="81633" bIns="40817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Закона РК были приняты: </a:t>
            </a:r>
          </a:p>
          <a:p>
            <a:pPr indent="248622" algn="just"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коммерциализации результатов научной и (или) научно-технической деятельности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248622" algn="just">
              <a:buFont typeface="Arial" pitchFamily="34" charset="0"/>
              <a:buChar char="•"/>
              <a:defRPr/>
            </a:pPr>
            <a:endPara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48622" algn="just">
              <a:buFont typeface="Arial" pitchFamily="34" charset="0"/>
              <a:buChar char="•"/>
              <a:defRPr/>
            </a:pP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проектов коммерциализации результатов научной и (или) научно-технической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indent="248622" algn="just">
              <a:buFont typeface="Arial" pitchFamily="34" charset="0"/>
              <a:buChar char="•"/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48622" algn="just"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подготовке, переподготовке кадров и повышению квалификации в области коммерциализации результатов научной и (или) научно-технической деятельности</a:t>
            </a:r>
          </a:p>
          <a:p>
            <a:pPr indent="248622" algn="just">
              <a:buFont typeface="Arial" pitchFamily="34" charset="0"/>
              <a:buChar char="•"/>
              <a:defRPr/>
            </a:pPr>
            <a:endParaRPr lang="ru-RU" sz="1100" dirty="0"/>
          </a:p>
        </p:txBody>
      </p:sp>
      <p:sp>
        <p:nvSpPr>
          <p:cNvPr id="7" name="Пятиугольник 43"/>
          <p:cNvSpPr/>
          <p:nvPr/>
        </p:nvSpPr>
        <p:spPr>
          <a:xfrm>
            <a:off x="246032" y="1491630"/>
            <a:ext cx="3201253" cy="3168352"/>
          </a:xfrm>
          <a:custGeom>
            <a:avLst/>
            <a:gdLst>
              <a:gd name="connsiteX0" fmla="*/ 0 w 1694166"/>
              <a:gd name="connsiteY0" fmla="*/ 0 h 1512168"/>
              <a:gd name="connsiteX1" fmla="*/ 1420706 w 1694166"/>
              <a:gd name="connsiteY1" fmla="*/ 0 h 1512168"/>
              <a:gd name="connsiteX2" fmla="*/ 1694166 w 1694166"/>
              <a:gd name="connsiteY2" fmla="*/ 756084 h 1512168"/>
              <a:gd name="connsiteX3" fmla="*/ 1420706 w 1694166"/>
              <a:gd name="connsiteY3" fmla="*/ 1512168 h 1512168"/>
              <a:gd name="connsiteX4" fmla="*/ 0 w 1694166"/>
              <a:gd name="connsiteY4" fmla="*/ 1512168 h 1512168"/>
              <a:gd name="connsiteX5" fmla="*/ 0 w 1694166"/>
              <a:gd name="connsiteY5" fmla="*/ 0 h 1512168"/>
              <a:gd name="connsiteX0" fmla="*/ 0 w 1420706"/>
              <a:gd name="connsiteY0" fmla="*/ 0 h 1512168"/>
              <a:gd name="connsiteX1" fmla="*/ 1420706 w 1420706"/>
              <a:gd name="connsiteY1" fmla="*/ 0 h 1512168"/>
              <a:gd name="connsiteX2" fmla="*/ 1409159 w 1420706"/>
              <a:gd name="connsiteY2" fmla="*/ 684832 h 1512168"/>
              <a:gd name="connsiteX3" fmla="*/ 1420706 w 1420706"/>
              <a:gd name="connsiteY3" fmla="*/ 1512168 h 1512168"/>
              <a:gd name="connsiteX4" fmla="*/ 0 w 1420706"/>
              <a:gd name="connsiteY4" fmla="*/ 1512168 h 1512168"/>
              <a:gd name="connsiteX5" fmla="*/ 0 w 1420706"/>
              <a:gd name="connsiteY5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0706" h="1512168">
                <a:moveTo>
                  <a:pt x="0" y="0"/>
                </a:moveTo>
                <a:lnTo>
                  <a:pt x="1420706" y="0"/>
                </a:lnTo>
                <a:lnTo>
                  <a:pt x="1409159" y="684832"/>
                </a:lnTo>
                <a:lnTo>
                  <a:pt x="1420706" y="1512168"/>
                </a:lnTo>
                <a:lnTo>
                  <a:pt x="0" y="151216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3" tIns="40817" rIns="81633" bIns="40817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14" indent="192397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РК «О коммерциализации результатов научной и (или) научно-технической деятельности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31 октября 2015 года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сопутствующие подзаконные акты</a:t>
            </a:r>
          </a:p>
          <a:p>
            <a:pPr marL="3514" indent="192397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14" indent="192397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займе между Республикой Казахстан и МБРР (ратифицировано 2 февраля 2016 г.)</a:t>
            </a:r>
          </a:p>
          <a:p>
            <a:pPr marL="3514" indent="192397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ru-RU" sz="1500" dirty="0">
              <a:solidFill>
                <a:prstClr val="black"/>
              </a:solidFill>
              <a:latin typeface="PT Sans"/>
            </a:endParaRPr>
          </a:p>
          <a:p>
            <a:pPr algn="just">
              <a:lnSpc>
                <a:spcPct val="90000"/>
              </a:lnSpc>
              <a:defRPr/>
            </a:pPr>
            <a:endParaRPr lang="ru-RU" altLang="ru-RU" sz="1500" dirty="0">
              <a:solidFill>
                <a:prstClr val="black"/>
              </a:solidFill>
              <a:latin typeface="PT Sans"/>
            </a:endParaRPr>
          </a:p>
          <a:p>
            <a:pPr algn="just">
              <a:defRPr/>
            </a:pPr>
            <a:endParaRPr lang="ru-RU" sz="1100" dirty="0">
              <a:solidFill>
                <a:prstClr val="black"/>
              </a:solidFill>
              <a:latin typeface="PT Sans"/>
            </a:endParaRPr>
          </a:p>
        </p:txBody>
      </p:sp>
      <p:sp>
        <p:nvSpPr>
          <p:cNvPr id="4102" name="Номер слайда 12"/>
          <p:cNvSpPr txBox="1">
            <a:spLocks/>
          </p:cNvSpPr>
          <p:nvPr/>
        </p:nvSpPr>
        <p:spPr bwMode="auto">
          <a:xfrm>
            <a:off x="6286380" y="4767054"/>
            <a:ext cx="2057064" cy="2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7" rIns="81633" bIns="40817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  <a:latin typeface="PT Sans"/>
            </a:endParaRPr>
          </a:p>
        </p:txBody>
      </p:sp>
      <p:sp>
        <p:nvSpPr>
          <p:cNvPr id="12" name="Заголовок 15"/>
          <p:cNvSpPr txBox="1">
            <a:spLocks/>
          </p:cNvSpPr>
          <p:nvPr/>
        </p:nvSpPr>
        <p:spPr bwMode="auto">
          <a:xfrm>
            <a:off x="600897" y="859193"/>
            <a:ext cx="8224417" cy="47020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lIns="81609" tIns="40806" rIns="81609" bIns="40806" anchor="b"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700" kern="1200">
                <a:solidFill>
                  <a:schemeClr val="tx1"/>
                </a:solidFill>
                <a:latin typeface="PT Sans" pitchFamily="34" charset="-52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PT San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PT San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PT San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PT Sans"/>
              </a:defRPr>
            </a:lvl5pPr>
            <a:lvl6pPr marL="7373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74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1205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940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b="1" kern="1300" dirty="0">
                <a:solidFill>
                  <a:srgbClr val="3750B9"/>
                </a:solidFill>
                <a:latin typeface="PT Sans"/>
              </a:rPr>
              <a:t>Шаг № 64</a:t>
            </a:r>
            <a:r>
              <a:rPr lang="en-US" altLang="ru-RU" sz="1400" b="1" kern="1300" dirty="0">
                <a:solidFill>
                  <a:srgbClr val="3750B9"/>
                </a:solidFill>
              </a:rPr>
              <a:t>. </a:t>
            </a:r>
            <a:r>
              <a:rPr lang="ru-RU" sz="1400" b="1" kern="1300" dirty="0">
                <a:solidFill>
                  <a:srgbClr val="3750B9"/>
                </a:solidFill>
                <a:latin typeface="PT Sans"/>
              </a:rPr>
              <a:t>Разработка Закона «О коммерциализации результатов научной и (или) научно-технической деятельности</a:t>
            </a:r>
            <a:r>
              <a:rPr lang="ru-RU" altLang="ru-RU" sz="1400" b="1" kern="1300" dirty="0">
                <a:solidFill>
                  <a:srgbClr val="3750B9"/>
                </a:solidFill>
                <a:latin typeface="PT Sans"/>
              </a:rPr>
              <a:t>»</a:t>
            </a:r>
          </a:p>
        </p:txBody>
      </p:sp>
      <p:grpSp>
        <p:nvGrpSpPr>
          <p:cNvPr id="4105" name="Группа 12"/>
          <p:cNvGrpSpPr>
            <a:grpSpLocks/>
          </p:cNvGrpSpPr>
          <p:nvPr/>
        </p:nvGrpSpPr>
        <p:grpSpPr bwMode="auto">
          <a:xfrm>
            <a:off x="602817" y="59559"/>
            <a:ext cx="8222497" cy="653628"/>
            <a:chOff x="996950" y="614363"/>
            <a:chExt cx="13208000" cy="1358900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2615955" y="827088"/>
              <a:ext cx="439445" cy="102235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7469" tIns="73736" rIns="147469" bIns="73736" anchor="ctr"/>
            <a:lstStyle/>
            <a:p>
              <a:pPr algn="ctr">
                <a:defRPr/>
              </a:pPr>
              <a:endParaRPr lang="ru-RU" dirty="0">
                <a:latin typeface="PT Sans"/>
              </a:endParaRPr>
            </a:p>
          </p:txBody>
        </p:sp>
        <p:sp>
          <p:nvSpPr>
            <p:cNvPr id="17" name="Прямоугольник 9"/>
            <p:cNvSpPr/>
            <p:nvPr/>
          </p:nvSpPr>
          <p:spPr>
            <a:xfrm>
              <a:off x="3169502" y="830263"/>
              <a:ext cx="11035448" cy="102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7469" tIns="75580" rIns="147469" bIns="7373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Нормативно-правовое обеспечение</a:t>
              </a:r>
            </a:p>
          </p:txBody>
        </p:sp>
        <p:pic>
          <p:nvPicPr>
            <p:cNvPr id="4109" name="Рисунок 6" descr="Ger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950" y="614363"/>
              <a:ext cx="1387475" cy="135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11149" indent="-158134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32536" indent="-126507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85551" indent="-126507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138565" indent="-126507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391580" indent="-1265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44594" indent="-1265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897609" indent="-1265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150623" indent="-1265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898989"/>
                </a:solidFill>
                <a:latin typeface="PT Sans"/>
              </a:rPr>
              <a:t>2</a:t>
            </a:r>
            <a:endParaRPr lang="ru-RU" altLang="ru-RU" dirty="0" smtClean="0">
              <a:solidFill>
                <a:srgbClr val="898989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9465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7" y="269948"/>
            <a:ext cx="8925197" cy="592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КОММЕРЦИАЛИЗАЦИЯ РЕЗУЛЬТАТОВ НАУЧНОЙ И (ИЛИ) НАУЧНО-ТЕХНИЧЕСКОЙ ДЕЯТЕЛЬНОСТИ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188834"/>
              </p:ext>
            </p:extLst>
          </p:nvPr>
        </p:nvGraphicFramePr>
        <p:xfrm>
          <a:off x="195942" y="1052241"/>
          <a:ext cx="8631284" cy="226269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66852"/>
                <a:gridCol w="1077686"/>
                <a:gridCol w="1058091"/>
                <a:gridCol w="1136469"/>
                <a:gridCol w="1165860"/>
                <a:gridCol w="802931"/>
                <a:gridCol w="823395"/>
              </a:tblGrid>
              <a:tr h="700190">
                <a:tc rowSpan="2"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latin typeface="Arial" pitchFamily="34" charset="0"/>
                          <a:cs typeface="Arial" pitchFamily="34" charset="0"/>
                        </a:rPr>
                        <a:t>Грантовое</a:t>
                      </a: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 финансирование</a:t>
                      </a:r>
                    </a:p>
                    <a:p>
                      <a:pPr algn="ctr"/>
                      <a:r>
                        <a:rPr lang="ru-RU" sz="1300" b="0" dirty="0" smtClean="0">
                          <a:latin typeface="Arial" pitchFamily="34" charset="0"/>
                          <a:cs typeface="Arial" pitchFamily="34" charset="0"/>
                        </a:rPr>
                        <a:t>(млн.</a:t>
                      </a:r>
                      <a:r>
                        <a:rPr lang="ru-RU" sz="13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тг</a:t>
                      </a:r>
                      <a:r>
                        <a:rPr lang="ru-RU" sz="1300" b="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3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3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latin typeface="Arial" pitchFamily="34" charset="0"/>
                          <a:cs typeface="Arial" pitchFamily="34" charset="0"/>
                        </a:rPr>
                        <a:t>Софинансирование</a:t>
                      </a: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 со стороны бизнеса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latin typeface="Arial" pitchFamily="34" charset="0"/>
                          <a:cs typeface="Arial" pitchFamily="34" charset="0"/>
                        </a:rPr>
                        <a:t>(млн. </a:t>
                      </a:r>
                      <a:r>
                        <a:rPr lang="ru-RU" sz="1300" b="0" dirty="0" err="1" smtClean="0">
                          <a:latin typeface="Arial" pitchFamily="34" charset="0"/>
                          <a:cs typeface="Arial" pitchFamily="34" charset="0"/>
                        </a:rPr>
                        <a:t>тг</a:t>
                      </a:r>
                      <a:r>
                        <a:rPr lang="ru-RU" sz="1300" b="0" dirty="0" smtClean="0"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</a:p>
                  </a:txBody>
                  <a:tcPr marL="117260" marR="117260" marT="58630" marB="5863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проектов</a:t>
                      </a:r>
                    </a:p>
                  </a:txBody>
                  <a:tcPr marL="117260" marR="117260" marT="58630" marB="5863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380">
                <a:tc vMerge="1">
                  <a:txBody>
                    <a:bodyPr/>
                    <a:lstStyle/>
                    <a:p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6347" marR="156347" marT="78173" marB="78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</a:tr>
              <a:tr h="38147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Фонд науки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4 700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17260" marR="117260" marT="58630" marB="58630" anchor="ctr"/>
                </a:tc>
              </a:tr>
              <a:tr h="53884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Проект «Стимулирование продуктивных инноваций»</a:t>
                      </a:r>
                      <a:endParaRPr lang="ru-RU" sz="13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3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smtClean="0"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</a:tr>
              <a:tr h="31538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Итого: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latin typeface="Arial" pitchFamily="34" charset="0"/>
                          <a:cs typeface="Arial" pitchFamily="34" charset="0"/>
                        </a:rPr>
                        <a:t>28 000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3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smtClean="0">
                          <a:latin typeface="Arial" pitchFamily="34" charset="0"/>
                          <a:cs typeface="Arial" pitchFamily="34" charset="0"/>
                        </a:rPr>
                        <a:t>200 </a:t>
                      </a:r>
                      <a:r>
                        <a:rPr lang="ru-RU" sz="13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smtClean="0">
                          <a:latin typeface="Arial" pitchFamily="34" charset="0"/>
                          <a:cs typeface="Arial" pitchFamily="34" charset="0"/>
                        </a:rPr>
                        <a:t>(12%)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009267"/>
              </p:ext>
            </p:extLst>
          </p:nvPr>
        </p:nvGraphicFramePr>
        <p:xfrm>
          <a:off x="166552" y="3410088"/>
          <a:ext cx="8670472" cy="148498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06040"/>
                <a:gridCol w="1110344"/>
                <a:gridCol w="986245"/>
                <a:gridCol w="1136469"/>
                <a:gridCol w="1165860"/>
                <a:gridCol w="802931"/>
                <a:gridCol w="862583"/>
              </a:tblGrid>
              <a:tr h="311570">
                <a:tc rowSpan="2">
                  <a:txBody>
                    <a:bodyPr/>
                    <a:lstStyle/>
                    <a:p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«Консорциумы производственного сектора»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0" dirty="0" smtClean="0">
                          <a:latin typeface="Arial" pitchFamily="34" charset="0"/>
                          <a:cs typeface="Arial" pitchFamily="34" charset="0"/>
                        </a:rPr>
                        <a:t>(млн. </a:t>
                      </a:r>
                      <a:r>
                        <a:rPr lang="ru-RU" sz="1300" b="0" dirty="0" err="1" smtClean="0">
                          <a:latin typeface="Arial" pitchFamily="34" charset="0"/>
                          <a:cs typeface="Arial" pitchFamily="34" charset="0"/>
                        </a:rPr>
                        <a:t>тг</a:t>
                      </a:r>
                      <a:r>
                        <a:rPr lang="ru-RU" sz="1300" b="0" dirty="0" smtClean="0"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3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6347" marR="156347" marT="78173" marB="7817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6347" marR="156347" marT="78173" marB="7817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380">
                <a:tc vMerge="1">
                  <a:txBody>
                    <a:bodyPr/>
                    <a:lstStyle/>
                    <a:p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6347" marR="156347" marT="78173" marB="78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</a:tr>
              <a:tr h="53884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Проект «Стимулирование продуктивных инноваций»</a:t>
                      </a:r>
                      <a:endParaRPr lang="ru-RU" sz="13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1 318 </a:t>
                      </a: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latin typeface="Arial" pitchFamily="34" charset="0"/>
                          <a:cs typeface="Arial" pitchFamily="34" charset="0"/>
                        </a:rPr>
                        <a:t>782,5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latin typeface="Arial" pitchFamily="34" charset="0"/>
                          <a:cs typeface="Arial" pitchFamily="34" charset="0"/>
                        </a:rPr>
                        <a:t>212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</a:tr>
              <a:tr h="31538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Итого: 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3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latin typeface="Arial" pitchFamily="34" charset="0"/>
                          <a:cs typeface="Arial" pitchFamily="34" charset="0"/>
                        </a:rPr>
                        <a:t>850 (25%)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260" marR="117260" marT="58630" marB="5863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>
          <a:xfrm>
            <a:off x="6974904" y="483518"/>
            <a:ext cx="2133600" cy="27384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ru-RU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93"/>
            <a:ext cx="8229600" cy="565547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ПЕРВЫЕ РЕЗУЛЬТАТЫ КОММЕРЦИАЛИЗАЦИИ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440"/>
            <a:ext cx="8856984" cy="367240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Реализуемые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подпроекты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являются приоритетными для экономики Казахстана по таким направлениям, как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АПК,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БИО, IT, ВИЭ, строительство, машиностроение и т.д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180975" indent="2667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34 проектов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запустили производство и имеют контракты на продажу/оказание услуг на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общую сумму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около 600 млн.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тенге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266700" algn="just">
              <a:spcBef>
                <a:spcPts val="0"/>
              </a:spcBef>
              <a:buFont typeface="Wingdings" pitchFamily="2" charset="2"/>
              <a:buChar char="Ø"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2667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проектов получили патент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или осуществили процесс регистрации заявки на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патент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180975" indent="266700" algn="just">
              <a:spcBef>
                <a:spcPts val="0"/>
              </a:spcBef>
              <a:buFont typeface="Wingdings" pitchFamily="2" charset="2"/>
              <a:buChar char="Ø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180975" indent="2667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9 проектов подписали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лицензионное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соглашение</a:t>
            </a:r>
          </a:p>
          <a:p>
            <a:pPr marL="180975" indent="266700" algn="just">
              <a:spcBef>
                <a:spcPts val="0"/>
              </a:spcBef>
              <a:buFont typeface="Wingdings" pitchFamily="2" charset="2"/>
              <a:buChar char="Ø"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2667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рамках реализации проектов опубликованы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28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международных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публикаций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180975" indent="266700" algn="just">
              <a:spcBef>
                <a:spcPts val="0"/>
              </a:spcBef>
              <a:buFont typeface="Wingdings" pitchFamily="2" charset="2"/>
              <a:buChar char="Ø"/>
            </a:pPr>
            <a:endParaRPr lang="ru-RU" sz="1800" dirty="0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6902896" y="4659982"/>
            <a:ext cx="2133600" cy="27384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ru-RU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B19B0651-EE4F-4900-A07F-96A6BFA9D0F0}" type="slidenum">
              <a:rPr lang="ru-RU" b="1" smtClean="0">
                <a:solidFill>
                  <a:srgbClr val="0070C0"/>
                </a:solidFill>
              </a:rPr>
              <a:pPr/>
              <a:t>4</a:t>
            </a:fld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267494"/>
            <a:ext cx="2133600" cy="273844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5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470"/>
            <a:ext cx="7668344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flipV="1">
            <a:off x="7668344" y="47600"/>
            <a:ext cx="697924" cy="72395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51520" y="58738"/>
            <a:ext cx="7765786" cy="7128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447675" algn="l"/>
                <a:tab pos="2600325" algn="l"/>
              </a:tabLst>
              <a:defRPr sz="200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85725"/>
            <a:r>
              <a:rPr lang="ru-RU" sz="2200" b="1" dirty="0"/>
              <a:t>О ХОДЕ РЕАЛИЗАЦИИ ПРОЕКТА «СТИМУЛИРОВАНИЕ ПРОДУКТИВНЫХ ИННОВАЦИЙ»</a:t>
            </a:r>
          </a:p>
        </p:txBody>
      </p: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251520" y="806350"/>
            <a:ext cx="8714369" cy="234627"/>
            <a:chOff x="611560" y="1324356"/>
            <a:chExt cx="3016510" cy="196747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611560" y="1324356"/>
              <a:ext cx="3016510" cy="1967474"/>
            </a:xfrm>
            <a:prstGeom prst="foldedCorner">
              <a:avLst/>
            </a:prstGeom>
            <a:noFill/>
            <a:ln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29"/>
            <p:cNvSpPr>
              <a:spLocks noChangeArrowheads="1"/>
            </p:cNvSpPr>
            <p:nvPr/>
          </p:nvSpPr>
          <p:spPr bwMode="auto">
            <a:xfrm>
              <a:off x="611560" y="1421070"/>
              <a:ext cx="2967183" cy="160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ru-RU" altLang="ru-RU" sz="2100" b="1" dirty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-190" y="1417328"/>
            <a:ext cx="2100557" cy="2128300"/>
            <a:chOff x="385885" y="1451454"/>
            <a:chExt cx="3242185" cy="1967474"/>
          </a:xfrm>
        </p:grpSpPr>
        <p:sp>
          <p:nvSpPr>
            <p:cNvPr id="29" name="Загнутый угол 28"/>
            <p:cNvSpPr/>
            <p:nvPr/>
          </p:nvSpPr>
          <p:spPr>
            <a:xfrm>
              <a:off x="611560" y="1451454"/>
              <a:ext cx="3016510" cy="1967474"/>
            </a:xfrm>
            <a:prstGeom prst="foldedCorner">
              <a:avLst/>
            </a:prstGeom>
            <a:noFill/>
            <a:ln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endParaRPr lang="ru-RU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Прямоугольник 29"/>
            <p:cNvSpPr>
              <a:spLocks noChangeArrowheads="1"/>
            </p:cNvSpPr>
            <p:nvPr/>
          </p:nvSpPr>
          <p:spPr bwMode="auto">
            <a:xfrm>
              <a:off x="385885" y="1742682"/>
              <a:ext cx="2967183" cy="32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None/>
              </a:pPr>
              <a:endParaRPr lang="ru-RU" alt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2" name="Загнутый угол 31"/>
          <p:cNvSpPr/>
          <p:nvPr/>
        </p:nvSpPr>
        <p:spPr bwMode="auto">
          <a:xfrm>
            <a:off x="4608704" y="1417327"/>
            <a:ext cx="1965319" cy="1585206"/>
          </a:xfrm>
          <a:prstGeom prst="foldedCorner">
            <a:avLst/>
          </a:prstGeom>
          <a:noFill/>
          <a:ln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ru-RU" sz="15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Загнутый угол 41"/>
          <p:cNvSpPr/>
          <p:nvPr/>
        </p:nvSpPr>
        <p:spPr bwMode="auto">
          <a:xfrm>
            <a:off x="6750902" y="1411222"/>
            <a:ext cx="2233649" cy="1591311"/>
          </a:xfrm>
          <a:prstGeom prst="foldedCorner">
            <a:avLst/>
          </a:prstGeom>
          <a:noFill/>
          <a:ln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ru-RU" sz="15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4" name="Группа 43"/>
          <p:cNvGrpSpPr>
            <a:grpSpLocks/>
          </p:cNvGrpSpPr>
          <p:nvPr/>
        </p:nvGrpSpPr>
        <p:grpSpPr bwMode="auto">
          <a:xfrm>
            <a:off x="2313704" y="1421491"/>
            <a:ext cx="4150615" cy="1848154"/>
            <a:chOff x="611560" y="1324356"/>
            <a:chExt cx="6070831" cy="1967474"/>
          </a:xfrm>
        </p:grpSpPr>
        <p:sp>
          <p:nvSpPr>
            <p:cNvPr id="45" name="Загнутый угол 44"/>
            <p:cNvSpPr/>
            <p:nvPr/>
          </p:nvSpPr>
          <p:spPr>
            <a:xfrm>
              <a:off x="611560" y="1324356"/>
              <a:ext cx="3016510" cy="1967474"/>
            </a:xfrm>
            <a:prstGeom prst="foldedCorner">
              <a:avLst/>
            </a:prstGeom>
            <a:noFill/>
            <a:ln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Прямоугольник 45"/>
            <p:cNvSpPr>
              <a:spLocks noChangeArrowheads="1"/>
            </p:cNvSpPr>
            <p:nvPr/>
          </p:nvSpPr>
          <p:spPr bwMode="auto">
            <a:xfrm>
              <a:off x="4018490" y="1423922"/>
              <a:ext cx="2663901" cy="31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ru-RU" altLang="ru-RU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0" name="Стрелка вниз 49"/>
          <p:cNvSpPr/>
          <p:nvPr/>
        </p:nvSpPr>
        <p:spPr>
          <a:xfrm>
            <a:off x="799177" y="771550"/>
            <a:ext cx="660352" cy="58886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2956291" y="771550"/>
            <a:ext cx="660352" cy="58886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5203379" y="828464"/>
            <a:ext cx="660352" cy="58886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7518888" y="817883"/>
            <a:ext cx="660352" cy="58886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2406" y="1493515"/>
            <a:ext cx="1706969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altLang="ru-RU" sz="1600" dirty="0" smtClean="0">
                <a:latin typeface="Segoe UI" pitchFamily="34" charset="0"/>
                <a:cs typeface="Segoe UI" pitchFamily="34" charset="0"/>
              </a:rPr>
              <a:t>Гранты </a:t>
            </a:r>
            <a:r>
              <a:rPr lang="ru-RU" altLang="ru-RU" sz="1600" dirty="0">
                <a:latin typeface="Segoe UI" pitchFamily="34" charset="0"/>
                <a:cs typeface="Segoe UI" pitchFamily="34" charset="0"/>
              </a:rPr>
              <a:t>для </a:t>
            </a:r>
            <a:r>
              <a:rPr lang="ru-RU" altLang="ru-RU" sz="1600" dirty="0" err="1">
                <a:latin typeface="Segoe UI" pitchFamily="34" charset="0"/>
                <a:cs typeface="Segoe UI" pitchFamily="34" charset="0"/>
              </a:rPr>
              <a:t>PhD</a:t>
            </a:r>
            <a:r>
              <a:rPr lang="ru-RU" altLang="ru-RU" sz="1600" dirty="0">
                <a:latin typeface="Segoe UI" pitchFamily="34" charset="0"/>
                <a:cs typeface="Segoe UI" pitchFamily="34" charset="0"/>
              </a:rPr>
              <a:t> на проведение совместных исследований, тренингов, внедрение научных разработок в производство</a:t>
            </a:r>
          </a:p>
        </p:txBody>
      </p:sp>
      <p:grpSp>
        <p:nvGrpSpPr>
          <p:cNvPr id="37" name="Группа 27"/>
          <p:cNvGrpSpPr>
            <a:grpSpLocks/>
          </p:cNvGrpSpPr>
          <p:nvPr/>
        </p:nvGrpSpPr>
        <p:grpSpPr bwMode="auto">
          <a:xfrm>
            <a:off x="295910" y="3867894"/>
            <a:ext cx="1593465" cy="1008112"/>
            <a:chOff x="611560" y="1324356"/>
            <a:chExt cx="3016510" cy="1967474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611560" y="1324356"/>
              <a:ext cx="3016510" cy="1967474"/>
            </a:xfrm>
            <a:prstGeom prst="foldedCorner">
              <a:avLst/>
            </a:prstGeom>
            <a:noFill/>
            <a:ln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Прямоугольник 29"/>
            <p:cNvSpPr>
              <a:spLocks noChangeArrowheads="1"/>
            </p:cNvSpPr>
            <p:nvPr/>
          </p:nvSpPr>
          <p:spPr bwMode="auto">
            <a:xfrm>
              <a:off x="611560" y="1421070"/>
              <a:ext cx="2967183" cy="160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ru-RU" altLang="ru-RU" sz="2100" b="1" dirty="0"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26129" y="3968949"/>
            <a:ext cx="1706969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altLang="ru-RU" sz="1400" dirty="0" smtClean="0">
                <a:latin typeface="Segoe UI" pitchFamily="34" charset="0"/>
                <a:cs typeface="Segoe UI" pitchFamily="34" charset="0"/>
              </a:rPr>
              <a:t>членами МСНК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altLang="ru-RU" sz="1400" dirty="0" smtClean="0">
                <a:latin typeface="Segoe UI" pitchFamily="34" charset="0"/>
                <a:cs typeface="Segoe UI" pitchFamily="34" charset="0"/>
              </a:rPr>
              <a:t>одобрены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altLang="ru-RU" sz="1400" dirty="0" smtClean="0">
                <a:latin typeface="Segoe UI" pitchFamily="34" charset="0"/>
                <a:cs typeface="Segoe UI" pitchFamily="34" charset="0"/>
              </a:rPr>
              <a:t>12 </a:t>
            </a:r>
            <a:r>
              <a:rPr lang="ru-RU" altLang="ru-RU" sz="1400" dirty="0" err="1" smtClean="0">
                <a:latin typeface="Segoe UI" pitchFamily="34" charset="0"/>
                <a:cs typeface="Segoe UI" pitchFamily="34" charset="0"/>
              </a:rPr>
              <a:t>подпроектов</a:t>
            </a:r>
            <a:endParaRPr lang="ru-RU" altLang="ru-RU" sz="1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3043691" y="3282714"/>
            <a:ext cx="448786" cy="322265"/>
          </a:xfrm>
          <a:prstGeom prst="downArrow">
            <a:avLst>
              <a:gd name="adj1" fmla="val 10437"/>
              <a:gd name="adj2" fmla="val 3991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01163" y="1654472"/>
            <a:ext cx="1820709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sz="1600" dirty="0">
                <a:latin typeface="Segoe UI" pitchFamily="34" charset="0"/>
                <a:cs typeface="Segoe UI" pitchFamily="34" charset="0"/>
              </a:rPr>
              <a:t>Сеть офисов трансферта технологий в крупных казахстанских университетах </a:t>
            </a:r>
          </a:p>
        </p:txBody>
      </p:sp>
      <p:grpSp>
        <p:nvGrpSpPr>
          <p:cNvPr id="43" name="Группа 27"/>
          <p:cNvGrpSpPr>
            <a:grpSpLocks/>
          </p:cNvGrpSpPr>
          <p:nvPr/>
        </p:nvGrpSpPr>
        <p:grpSpPr bwMode="auto">
          <a:xfrm>
            <a:off x="2219066" y="3672300"/>
            <a:ext cx="2180350" cy="1287475"/>
            <a:chOff x="611560" y="1324356"/>
            <a:chExt cx="3016510" cy="1967474"/>
          </a:xfrm>
        </p:grpSpPr>
        <p:sp>
          <p:nvSpPr>
            <p:cNvPr id="47" name="Загнутый угол 46"/>
            <p:cNvSpPr/>
            <p:nvPr/>
          </p:nvSpPr>
          <p:spPr>
            <a:xfrm>
              <a:off x="611560" y="1324356"/>
              <a:ext cx="3016510" cy="1967474"/>
            </a:xfrm>
            <a:prstGeom prst="foldedCorner">
              <a:avLst/>
            </a:prstGeom>
            <a:noFill/>
            <a:ln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8" name="Прямоугольник 29"/>
            <p:cNvSpPr>
              <a:spLocks noChangeArrowheads="1"/>
            </p:cNvSpPr>
            <p:nvPr/>
          </p:nvSpPr>
          <p:spPr bwMode="auto">
            <a:xfrm>
              <a:off x="611560" y="1421070"/>
              <a:ext cx="2967183" cy="160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ru-RU" altLang="ru-RU" sz="2100" b="1" dirty="0"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2301163" y="3917449"/>
            <a:ext cx="2026728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Segoe UI" pitchFamily="34" charset="0"/>
                <a:cs typeface="Segoe UI" pitchFamily="34" charset="0"/>
              </a:rPr>
              <a:t>Обучение ученых </a:t>
            </a:r>
            <a:r>
              <a:rPr lang="ru-RU" altLang="ru-RU" sz="1400" dirty="0" err="1" smtClean="0">
                <a:latin typeface="Segoe UI" pitchFamily="34" charset="0"/>
                <a:cs typeface="Segoe UI" pitchFamily="34" charset="0"/>
              </a:rPr>
              <a:t>английскокму</a:t>
            </a:r>
            <a:r>
              <a:rPr lang="ru-RU" altLang="ru-RU" sz="1400" dirty="0" smtClean="0">
                <a:latin typeface="Segoe UI" pitchFamily="34" charset="0"/>
                <a:cs typeface="Segoe UI" pitchFamily="34" charset="0"/>
              </a:rPr>
              <a:t> языку и поэтапный </a:t>
            </a:r>
            <a:r>
              <a:rPr lang="ru-RU" altLang="ru-RU" sz="1400" dirty="0">
                <a:latin typeface="Segoe UI" pitchFamily="34" charset="0"/>
                <a:cs typeface="Segoe UI" pitchFamily="34" charset="0"/>
              </a:rPr>
              <a:t>переход на </a:t>
            </a:r>
            <a:r>
              <a:rPr lang="ru-RU" altLang="ru-RU" sz="1400" dirty="0" smtClean="0">
                <a:latin typeface="Segoe UI" pitchFamily="34" charset="0"/>
                <a:cs typeface="Segoe UI" pitchFamily="34" charset="0"/>
              </a:rPr>
              <a:t>английский язык</a:t>
            </a:r>
            <a:endParaRPr lang="ru-RU" altLang="ru-RU" sz="1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1" name="Стрелка вниз 50"/>
          <p:cNvSpPr/>
          <p:nvPr/>
        </p:nvSpPr>
        <p:spPr>
          <a:xfrm>
            <a:off x="898801" y="3545307"/>
            <a:ext cx="448786" cy="322265"/>
          </a:xfrm>
          <a:prstGeom prst="downArrow">
            <a:avLst>
              <a:gd name="adj1" fmla="val 10437"/>
              <a:gd name="adj2" fmla="val 3991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35134" y="1654472"/>
            <a:ext cx="17291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Формирование венчурного </a:t>
            </a:r>
            <a:r>
              <a:rPr lang="ru-RU" sz="1600" dirty="0"/>
              <a:t>фонда раннего финансирования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93051" y="3484018"/>
            <a:ext cx="205678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/>
              <a:t>Принят Закон «О внесении изменений и дополнений в некоторые законодательные акты Республики Казахстан по вопросам венчурного финансирования</a:t>
            </a:r>
            <a:r>
              <a:rPr lang="ru-RU" sz="1300" dirty="0" smtClean="0"/>
              <a:t>»</a:t>
            </a:r>
            <a:endParaRPr lang="ru-RU" sz="1300" dirty="0"/>
          </a:p>
        </p:txBody>
      </p:sp>
      <p:grpSp>
        <p:nvGrpSpPr>
          <p:cNvPr id="52" name="Группа 27"/>
          <p:cNvGrpSpPr>
            <a:grpSpLocks/>
          </p:cNvGrpSpPr>
          <p:nvPr/>
        </p:nvGrpSpPr>
        <p:grpSpPr bwMode="auto">
          <a:xfrm>
            <a:off x="4605145" y="3481660"/>
            <a:ext cx="2180350" cy="1497432"/>
            <a:chOff x="611560" y="1324356"/>
            <a:chExt cx="3016510" cy="1967474"/>
          </a:xfrm>
        </p:grpSpPr>
        <p:sp>
          <p:nvSpPr>
            <p:cNvPr id="53" name="Загнутый угол 52"/>
            <p:cNvSpPr/>
            <p:nvPr/>
          </p:nvSpPr>
          <p:spPr>
            <a:xfrm>
              <a:off x="611560" y="1324356"/>
              <a:ext cx="3016510" cy="1967474"/>
            </a:xfrm>
            <a:prstGeom prst="foldedCorner">
              <a:avLst/>
            </a:prstGeom>
            <a:noFill/>
            <a:ln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4" name="Прямоугольник 29"/>
            <p:cNvSpPr>
              <a:spLocks noChangeArrowheads="1"/>
            </p:cNvSpPr>
            <p:nvPr/>
          </p:nvSpPr>
          <p:spPr bwMode="auto">
            <a:xfrm>
              <a:off x="611560" y="1421070"/>
              <a:ext cx="2967183" cy="160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ru-RU" altLang="ru-RU" sz="2100" b="1" dirty="0"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55" name="Стрелка вниз 54"/>
          <p:cNvSpPr/>
          <p:nvPr/>
        </p:nvSpPr>
        <p:spPr>
          <a:xfrm>
            <a:off x="5366970" y="3025245"/>
            <a:ext cx="448786" cy="418601"/>
          </a:xfrm>
          <a:prstGeom prst="downArrow">
            <a:avLst>
              <a:gd name="adj1" fmla="val 10437"/>
              <a:gd name="adj2" fmla="val 3991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85495" y="1515019"/>
            <a:ext cx="1956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Совершенствование системы координации национальной инновационной системы</a:t>
            </a:r>
          </a:p>
        </p:txBody>
      </p:sp>
      <p:grpSp>
        <p:nvGrpSpPr>
          <p:cNvPr id="56" name="Группа 27"/>
          <p:cNvGrpSpPr>
            <a:grpSpLocks/>
          </p:cNvGrpSpPr>
          <p:nvPr/>
        </p:nvGrpSpPr>
        <p:grpSpPr bwMode="auto">
          <a:xfrm>
            <a:off x="6954755" y="3455941"/>
            <a:ext cx="2017441" cy="1493479"/>
            <a:chOff x="611560" y="1324356"/>
            <a:chExt cx="3016510" cy="1967474"/>
          </a:xfrm>
        </p:grpSpPr>
        <p:sp>
          <p:nvSpPr>
            <p:cNvPr id="57" name="Загнутый угол 56"/>
            <p:cNvSpPr/>
            <p:nvPr/>
          </p:nvSpPr>
          <p:spPr>
            <a:xfrm>
              <a:off x="611560" y="1324356"/>
              <a:ext cx="3016510" cy="1967474"/>
            </a:xfrm>
            <a:prstGeom prst="foldedCorner">
              <a:avLst/>
            </a:prstGeom>
            <a:noFill/>
            <a:ln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8" name="Прямоугольник 29"/>
            <p:cNvSpPr>
              <a:spLocks noChangeArrowheads="1"/>
            </p:cNvSpPr>
            <p:nvPr/>
          </p:nvSpPr>
          <p:spPr bwMode="auto">
            <a:xfrm>
              <a:off x="611560" y="1421070"/>
              <a:ext cx="2967183" cy="160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ru-RU" altLang="ru-RU" sz="2100" b="1" dirty="0"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038612" y="3420292"/>
            <a:ext cx="183408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/>
              <a:t>С</a:t>
            </a:r>
            <a:r>
              <a:rPr lang="ru-RU" sz="1300" dirty="0" smtClean="0"/>
              <a:t>оздание </a:t>
            </a:r>
            <a:r>
              <a:rPr lang="ru-RU" sz="1300" dirty="0"/>
              <a:t>Инновационной обсерватории, по осуществлению мониторинга инновационной активности</a:t>
            </a:r>
          </a:p>
        </p:txBody>
      </p:sp>
      <p:sp>
        <p:nvSpPr>
          <p:cNvPr id="59" name="Стрелка вниз 58"/>
          <p:cNvSpPr/>
          <p:nvPr/>
        </p:nvSpPr>
        <p:spPr>
          <a:xfrm>
            <a:off x="7714685" y="3025244"/>
            <a:ext cx="448786" cy="418601"/>
          </a:xfrm>
          <a:prstGeom prst="downArrow">
            <a:avLst>
              <a:gd name="adj1" fmla="val 10437"/>
              <a:gd name="adj2" fmla="val 3991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7" y="269948"/>
            <a:ext cx="8925197" cy="592200"/>
          </a:xfrm>
        </p:spPr>
        <p:txBody>
          <a:bodyPr>
            <a:noAutofit/>
          </a:bodyPr>
          <a:lstStyle/>
          <a:p>
            <a:pPr lvl="0" indent="450850" fontAlgn="base">
              <a:spcAft>
                <a:spcPct val="0"/>
              </a:spcAft>
              <a:tabLst>
                <a:tab pos="381000" algn="l"/>
                <a:tab pos="561975" algn="l"/>
              </a:tabLst>
            </a:pPr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Офисов коммерциализации технологии при ВУЗах, отобранные в рамках проекта Всемирного Банка</a:t>
            </a: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979493"/>
              </p:ext>
            </p:extLst>
          </p:nvPr>
        </p:nvGraphicFramePr>
        <p:xfrm>
          <a:off x="323528" y="987574"/>
          <a:ext cx="8568952" cy="392186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59829"/>
                <a:gridCol w="8109123"/>
              </a:tblGrid>
              <a:tr h="262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Казахский национальный аграрный университет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Северо-Казахстанский государственный университет имени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Козыбаева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Восточно-Казахстанский государственный технический университет имени Д.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Серикбаева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Казахский национальный университет имени аль-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Фараби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Западно-Казахстанский государственный университет имени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Утемисова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Казахский агротехнический университет имени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С.Сейфуллина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Евразийский национальный университет имени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Л.Н.Гумилева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Карагандинский государственный технический университет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Южно-Казахстанский государственный университет имени М.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Ауэзова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Казахский национальный технический университет имени К.И.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Сатпаева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8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91616"/>
            <a:ext cx="7668344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flipV="1">
            <a:off x="7668344" y="191616"/>
            <a:ext cx="697924" cy="72395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51520" y="195486"/>
            <a:ext cx="7765786" cy="7128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447675" algn="l"/>
                <a:tab pos="2600325" algn="l"/>
              </a:tabLst>
              <a:defRPr sz="200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85725"/>
            <a:r>
              <a:rPr lang="ru-RU" sz="2200" b="1" dirty="0"/>
              <a:t>МЕХАНИЗМЫ И МЕРЫ РЕАЛИЗАЦИИ </a:t>
            </a:r>
            <a:endParaRPr lang="ru-RU" sz="2200" b="1" dirty="0" smtClean="0"/>
          </a:p>
          <a:p>
            <a:pPr marL="85725"/>
            <a:r>
              <a:rPr lang="ru-RU" sz="2200" b="1" dirty="0" smtClean="0"/>
              <a:t>НОВЫХ </a:t>
            </a:r>
            <a:r>
              <a:rPr lang="ru-RU" sz="2200" b="1" dirty="0"/>
              <a:t>ИНИЦИАТИВ </a:t>
            </a:r>
            <a:r>
              <a:rPr lang="ru-RU" sz="2200" b="1" dirty="0" smtClean="0"/>
              <a:t>В </a:t>
            </a:r>
            <a:r>
              <a:rPr lang="ru-RU" sz="2200" b="1" dirty="0"/>
              <a:t>СФЕРЕ НАУКИ</a:t>
            </a:r>
          </a:p>
        </p:txBody>
      </p: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115617" y="1150691"/>
            <a:ext cx="6984776" cy="754638"/>
            <a:chOff x="611560" y="1324356"/>
            <a:chExt cx="3016510" cy="196747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611560" y="1324356"/>
              <a:ext cx="3016510" cy="1967474"/>
            </a:xfrm>
            <a:prstGeom prst="foldedCorner">
              <a:avLst/>
            </a:prstGeom>
            <a:noFill/>
            <a:ln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29"/>
            <p:cNvSpPr>
              <a:spLocks noChangeArrowheads="1"/>
            </p:cNvSpPr>
            <p:nvPr/>
          </p:nvSpPr>
          <p:spPr bwMode="auto">
            <a:xfrm>
              <a:off x="611560" y="1421069"/>
              <a:ext cx="2967183" cy="1757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100" b="1" dirty="0">
                  <a:latin typeface="Segoe UI" pitchFamily="34" charset="0"/>
                  <a:cs typeface="Segoe UI" pitchFamily="34" charset="0"/>
                </a:rPr>
                <a:t>Внедрение инноваций и результатов НТД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100" b="1" dirty="0">
                  <a:latin typeface="Segoe UI" pitchFamily="34" charset="0"/>
                  <a:cs typeface="Segoe UI" pitchFamily="34" charset="0"/>
                </a:rPr>
                <a:t>в реальный сектор </a:t>
              </a:r>
            </a:p>
          </p:txBody>
        </p:sp>
      </p:grpSp>
      <p:sp>
        <p:nvSpPr>
          <p:cNvPr id="21" name="Стрелка вниз 20"/>
          <p:cNvSpPr/>
          <p:nvPr/>
        </p:nvSpPr>
        <p:spPr>
          <a:xfrm>
            <a:off x="5213933" y="1905329"/>
            <a:ext cx="660352" cy="54857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179513" y="2499742"/>
            <a:ext cx="2160239" cy="2320710"/>
            <a:chOff x="611560" y="1385353"/>
            <a:chExt cx="3016510" cy="4448445"/>
          </a:xfrm>
        </p:grpSpPr>
        <p:sp>
          <p:nvSpPr>
            <p:cNvPr id="29" name="Загнутый угол 28"/>
            <p:cNvSpPr/>
            <p:nvPr/>
          </p:nvSpPr>
          <p:spPr>
            <a:xfrm>
              <a:off x="611560" y="1385353"/>
              <a:ext cx="3016510" cy="4448445"/>
            </a:xfrm>
            <a:prstGeom prst="foldedCorner">
              <a:avLst/>
            </a:prstGeom>
            <a:noFill/>
            <a:ln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5000"/>
                </a:lnSpc>
                <a:defRPr/>
              </a:pPr>
              <a:endParaRPr lang="ru-RU" sz="17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Прямоугольник 29"/>
            <p:cNvSpPr>
              <a:spLocks noChangeArrowheads="1"/>
            </p:cNvSpPr>
            <p:nvPr/>
          </p:nvSpPr>
          <p:spPr bwMode="auto">
            <a:xfrm>
              <a:off x="611560" y="1583476"/>
              <a:ext cx="2967183" cy="412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75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Научные исследования необходимо ориентировать </a:t>
              </a:r>
              <a:br>
                <a:rPr lang="ru-RU" altLang="ru-RU" sz="175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75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на </a:t>
              </a:r>
              <a:r>
                <a:rPr lang="ru-RU" altLang="ru-RU" sz="175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достижение конечных результатов</a:t>
              </a:r>
              <a:r>
                <a:rPr lang="ru-RU" altLang="ru-RU" sz="175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ru-RU" altLang="ru-RU" sz="175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ru-RU" altLang="ru-RU" sz="175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75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для внедрения </a:t>
              </a:r>
              <a:br>
                <a:rPr lang="ru-RU" altLang="ru-RU" sz="175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75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производство</a:t>
              </a:r>
              <a:endParaRPr lang="ru-RU" altLang="ru-RU" sz="17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4608005" y="2507548"/>
            <a:ext cx="2052227" cy="2312904"/>
            <a:chOff x="611560" y="1324354"/>
            <a:chExt cx="3016510" cy="4254618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611560" y="1324354"/>
              <a:ext cx="3016510" cy="4254618"/>
            </a:xfrm>
            <a:prstGeom prst="foldedCorner">
              <a:avLst/>
            </a:prstGeom>
            <a:noFill/>
            <a:ln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5000"/>
                </a:lnSpc>
                <a:defRPr/>
              </a:pPr>
              <a:endParaRPr lang="ru-RU" sz="17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Прямоугольник 32"/>
            <p:cNvSpPr>
              <a:spLocks noChangeArrowheads="1"/>
            </p:cNvSpPr>
            <p:nvPr/>
          </p:nvSpPr>
          <p:spPr bwMode="auto">
            <a:xfrm>
              <a:off x="660887" y="1437675"/>
              <a:ext cx="2967183" cy="385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700" b="1" dirty="0" err="1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Софинансирова-ние</a:t>
              </a:r>
              <a:r>
                <a:rPr lang="ru-RU" altLang="ru-RU" sz="17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altLang="ru-RU" sz="17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со стороны частного сектора всех прикладных </a:t>
              </a:r>
              <a:r>
                <a:rPr lang="ru-RU" altLang="ru-RU" sz="17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НИОКР, </a:t>
              </a:r>
              <a:r>
                <a:rPr lang="ru-RU" altLang="ru-RU" sz="17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активное </a:t>
              </a:r>
              <a:r>
                <a:rPr lang="ru-RU" altLang="ru-RU" sz="17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вовлечение </a:t>
              </a:r>
              <a:r>
                <a:rPr lang="ru-RU" altLang="ru-RU" sz="17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бизнеса </a:t>
              </a:r>
              <a:endParaRPr lang="ru-RU" altLang="ru-RU" sz="1700" dirty="0" smtClean="0"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700" dirty="0" smtClean="0">
                  <a:latin typeface="Segoe UI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науку</a:t>
              </a:r>
              <a:endParaRPr lang="ru-RU" altLang="ru-RU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6804248" y="2507547"/>
            <a:ext cx="2160239" cy="2312903"/>
            <a:chOff x="611560" y="1324356"/>
            <a:chExt cx="3016510" cy="3356487"/>
          </a:xfrm>
        </p:grpSpPr>
        <p:sp>
          <p:nvSpPr>
            <p:cNvPr id="42" name="Загнутый угол 41"/>
            <p:cNvSpPr/>
            <p:nvPr/>
          </p:nvSpPr>
          <p:spPr>
            <a:xfrm>
              <a:off x="611560" y="1324356"/>
              <a:ext cx="3016510" cy="3356487"/>
            </a:xfrm>
            <a:prstGeom prst="foldedCorner">
              <a:avLst/>
            </a:prstGeom>
            <a:noFill/>
            <a:ln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5000"/>
                </a:lnSpc>
                <a:defRPr/>
              </a:pPr>
              <a:endParaRPr lang="ru-RU" sz="17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Прямоугольник 42"/>
            <p:cNvSpPr>
              <a:spLocks noChangeArrowheads="1"/>
            </p:cNvSpPr>
            <p:nvPr/>
          </p:nvSpPr>
          <p:spPr bwMode="auto">
            <a:xfrm>
              <a:off x="660887" y="1544676"/>
              <a:ext cx="2967183" cy="3123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7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Реализация </a:t>
              </a:r>
              <a:r>
                <a:rPr lang="ru-RU" altLang="ru-RU" sz="1700" dirty="0" err="1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грантовых</a:t>
              </a:r>
              <a:r>
                <a:rPr lang="ru-RU" altLang="ru-RU" sz="17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программ </a:t>
              </a:r>
              <a:r>
                <a:rPr lang="ru-RU" altLang="ru-RU" sz="17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«Консорциумы </a:t>
              </a:r>
              <a:r>
                <a:rPr lang="ru-RU" altLang="ru-RU" sz="17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производственного </a:t>
              </a:r>
              <a:r>
                <a:rPr lang="ru-RU" altLang="ru-RU" sz="17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сектора</a:t>
              </a:r>
              <a:r>
                <a:rPr lang="ru-RU" altLang="ru-RU" sz="17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» и «Консорциумы </a:t>
              </a:r>
              <a:r>
                <a:rPr lang="ru-RU" altLang="ru-RU" sz="17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инклюзивных инноваций</a:t>
              </a:r>
              <a:r>
                <a:rPr lang="ru-RU" altLang="ru-RU" sz="17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»</a:t>
              </a:r>
              <a:endParaRPr lang="ru-RU" altLang="ru-RU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Группа 43"/>
          <p:cNvGrpSpPr>
            <a:grpSpLocks/>
          </p:cNvGrpSpPr>
          <p:nvPr/>
        </p:nvGrpSpPr>
        <p:grpSpPr bwMode="auto">
          <a:xfrm>
            <a:off x="2483768" y="2507548"/>
            <a:ext cx="1944216" cy="2312903"/>
            <a:chOff x="611560" y="1324356"/>
            <a:chExt cx="3016510" cy="4254619"/>
          </a:xfrm>
        </p:grpSpPr>
        <p:sp>
          <p:nvSpPr>
            <p:cNvPr id="45" name="Загнутый угол 44"/>
            <p:cNvSpPr/>
            <p:nvPr/>
          </p:nvSpPr>
          <p:spPr>
            <a:xfrm>
              <a:off x="611560" y="1324356"/>
              <a:ext cx="3016510" cy="4254619"/>
            </a:xfrm>
            <a:prstGeom prst="foldedCorner">
              <a:avLst/>
            </a:prstGeom>
            <a:noFill/>
            <a:ln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5000"/>
                </a:lnSpc>
                <a:defRPr/>
              </a:pPr>
              <a:endParaRPr lang="ru-RU" sz="17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Прямоугольник 45"/>
            <p:cNvSpPr>
              <a:spLocks noChangeArrowheads="1"/>
            </p:cNvSpPr>
            <p:nvPr/>
          </p:nvSpPr>
          <p:spPr bwMode="auto">
            <a:xfrm>
              <a:off x="611560" y="1746847"/>
              <a:ext cx="2967184" cy="344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700" b="1" dirty="0" err="1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Коммерциали-зация</a:t>
              </a:r>
              <a:r>
                <a:rPr lang="ru-RU" altLang="ru-RU" sz="17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РНТД.  </a:t>
              </a:r>
              <a:r>
                <a:rPr lang="ru-RU" altLang="ru-RU" sz="17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Реализация </a:t>
              </a:r>
              <a:r>
                <a:rPr lang="ru-RU" altLang="ru-RU" sz="17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проекта </a:t>
              </a:r>
              <a:r>
                <a:rPr lang="ru-RU" altLang="ru-RU" sz="17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«</a:t>
              </a:r>
              <a:r>
                <a:rPr lang="ru-RU" altLang="ru-RU" sz="1700" dirty="0" err="1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Стимулиро-вание</a:t>
              </a:r>
              <a:r>
                <a:rPr lang="ru-RU" altLang="ru-RU" sz="17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altLang="ru-RU" sz="17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продуктивных инноваций» </a:t>
              </a:r>
            </a:p>
          </p:txBody>
        </p:sp>
      </p:grpSp>
      <p:sp>
        <p:nvSpPr>
          <p:cNvPr id="50" name="Стрелка вниз 49"/>
          <p:cNvSpPr/>
          <p:nvPr/>
        </p:nvSpPr>
        <p:spPr>
          <a:xfrm>
            <a:off x="1237066" y="1917047"/>
            <a:ext cx="660352" cy="54857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7400954" y="1924401"/>
            <a:ext cx="660352" cy="54857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3109804" y="1924401"/>
            <a:ext cx="660352" cy="54857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350466"/>
            <a:ext cx="2133600" cy="273844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7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100 CuadroTexto"/>
          <p:cNvSpPr txBox="1">
            <a:spLocks noChangeArrowheads="1"/>
          </p:cNvSpPr>
          <p:nvPr/>
        </p:nvSpPr>
        <p:spPr bwMode="auto">
          <a:xfrm>
            <a:off x="1331640" y="1923678"/>
            <a:ext cx="7344816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kk-KZ" altLang="ru-RU" sz="3500" b="1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СПАСИБО ЗА ВНИМАНИЕ!</a:t>
            </a:r>
            <a:endParaRPr lang="en-US" altLang="ru-RU" sz="3500" b="1" dirty="0">
              <a:solidFill>
                <a:schemeClr val="tx2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57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526</Words>
  <Application>Microsoft Office PowerPoint</Application>
  <PresentationFormat>Экран (16:9)</PresentationFormat>
  <Paragraphs>129</Paragraphs>
  <Slides>8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Тема Office</vt:lpstr>
      <vt:lpstr>2_Тема Office</vt:lpstr>
      <vt:lpstr>3_Тема Office</vt:lpstr>
      <vt:lpstr>4_Тема Office</vt:lpstr>
      <vt:lpstr>1_Тема Office</vt:lpstr>
      <vt:lpstr>Презентация PowerPoint</vt:lpstr>
      <vt:lpstr>Презентация PowerPoint</vt:lpstr>
      <vt:lpstr>КОММЕРЦИАЛИЗАЦИЯ РЕЗУЛЬТАТОВ НАУЧНОЙ И (ИЛИ) НАУЧНО-ТЕХНИЧЕСКОЙ ДЕЯТЕЛЬНОСТИ</vt:lpstr>
      <vt:lpstr>ПЕРВЫЕ РЕЗУЛЬТАТЫ КОММЕРЦИАЛИЗАЦИИ</vt:lpstr>
      <vt:lpstr>Презентация PowerPoint</vt:lpstr>
      <vt:lpstr>Список Офисов коммерциализации технологии при ВУЗах, отобранные в рамках проекта Всемирного Банка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Гульфия Маликкызы</dc:creator>
  <cp:lastModifiedBy>Асель Сембиева Айтмахановна</cp:lastModifiedBy>
  <cp:revision>275</cp:revision>
  <cp:lastPrinted>2018-11-26T13:05:05Z</cp:lastPrinted>
  <dcterms:created xsi:type="dcterms:W3CDTF">2018-02-13T04:13:15Z</dcterms:created>
  <dcterms:modified xsi:type="dcterms:W3CDTF">2018-11-27T03:17:02Z</dcterms:modified>
</cp:coreProperties>
</file>