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</p:sldMasterIdLst>
  <p:sldIdLst>
    <p:sldId id="256" r:id="rId3"/>
    <p:sldId id="257" r:id="rId4"/>
    <p:sldId id="262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Количество проб допинг-</a:t>
            </a:r>
            <a:r>
              <a:rPr lang="ru-RU" sz="2000" b="1" baseline="0" dirty="0"/>
              <a:t> контроля по основным видам спорта, </a:t>
            </a:r>
            <a:endParaRPr lang="ru-RU" sz="2000" b="1" baseline="0" dirty="0" smtClean="0"/>
          </a:p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baseline="0" dirty="0" smtClean="0"/>
              <a:t>2013-2018 </a:t>
            </a:r>
            <a:r>
              <a:rPr lang="ru-RU" sz="2000" b="1" baseline="0" dirty="0" err="1"/>
              <a:t>гг</a:t>
            </a:r>
            <a:endParaRPr lang="ru-RU" sz="2000" b="1" dirty="0"/>
          </a:p>
        </c:rich>
      </c:tx>
      <c:layout>
        <c:manualLayout>
          <c:xMode val="edge"/>
          <c:yMode val="edge"/>
          <c:x val="0.10607782722811822"/>
          <c:y val="1.4593212478552572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Лист1!$C$5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Лист1!$B$6:$B$15</c:f>
              <c:strCache>
                <c:ptCount val="10"/>
                <c:pt idx="0">
                  <c:v>Тяжелая атлетика </c:v>
                </c:pt>
                <c:pt idx="1">
                  <c:v>Бокс</c:v>
                </c:pt>
                <c:pt idx="2">
                  <c:v>Борьба </c:v>
                </c:pt>
                <c:pt idx="3">
                  <c:v>Дзюдо </c:v>
                </c:pt>
                <c:pt idx="4">
                  <c:v>Легкая атлетика </c:v>
                </c:pt>
                <c:pt idx="5">
                  <c:v>Водные виды спорта</c:v>
                </c:pt>
                <c:pt idx="6">
                  <c:v>Велоспорт </c:v>
                </c:pt>
                <c:pt idx="7">
                  <c:v>Гребля на каное/каик</c:v>
                </c:pt>
                <c:pt idx="8">
                  <c:v>Зимние виды спорта</c:v>
                </c:pt>
                <c:pt idx="9">
                  <c:v>Другие виды спорта</c:v>
                </c:pt>
              </c:strCache>
            </c:strRef>
          </c:cat>
          <c:val>
            <c:numRef>
              <c:f>Лист1!$C$6:$C$15</c:f>
              <c:numCache>
                <c:formatCode>General</c:formatCode>
                <c:ptCount val="10"/>
                <c:pt idx="0">
                  <c:v>2553</c:v>
                </c:pt>
                <c:pt idx="1">
                  <c:v>1176</c:v>
                </c:pt>
                <c:pt idx="2">
                  <c:v>1121</c:v>
                </c:pt>
                <c:pt idx="3">
                  <c:v>1137</c:v>
                </c:pt>
                <c:pt idx="4">
                  <c:v>1746</c:v>
                </c:pt>
                <c:pt idx="5">
                  <c:v>1091</c:v>
                </c:pt>
                <c:pt idx="6">
                  <c:v>1387</c:v>
                </c:pt>
                <c:pt idx="7">
                  <c:v>1566</c:v>
                </c:pt>
                <c:pt idx="8">
                  <c:v>2517</c:v>
                </c:pt>
                <c:pt idx="9">
                  <c:v>7489</c:v>
                </c:pt>
              </c:numCache>
            </c:numRef>
          </c:val>
        </c:ser>
        <c:dLbls>
          <c:showVal val="1"/>
        </c:dLbls>
        <c:shape val="box"/>
        <c:axId val="133522176"/>
        <c:axId val="135941504"/>
        <c:axId val="0"/>
      </c:bar3DChart>
      <c:catAx>
        <c:axId val="133522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941504"/>
        <c:crosses val="autoZero"/>
        <c:auto val="1"/>
        <c:lblAlgn val="ctr"/>
        <c:lblOffset val="100"/>
      </c:catAx>
      <c:valAx>
        <c:axId val="135941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52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Количество выявленных случаев использования допинга,</a:t>
            </a:r>
            <a:r>
              <a:rPr lang="ru-RU" sz="2000" b="1" baseline="0" dirty="0"/>
              <a:t> 2013-2018</a:t>
            </a:r>
            <a:endParaRPr lang="ru-RU" sz="2000" b="1" dirty="0"/>
          </a:p>
        </c:rich>
      </c:tx>
      <c:layout>
        <c:manualLayout>
          <c:xMode val="edge"/>
          <c:yMode val="edge"/>
          <c:x val="0.18494290727378934"/>
          <c:y val="3.1963470319634701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006600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rgbClr val="006600">
                  <a:alpha val="76000"/>
                </a:srgbClr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5"/>
            <c:spPr>
              <a:solidFill>
                <a:srgbClr val="006600">
                  <a:alpha val="75000"/>
                </a:srgb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8.4541062801932378E-3"/>
                  <c:y val="-2.04304974699736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69565217391308E-2"/>
                  <c:y val="-3.5023709948526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618357487922701E-3"/>
                  <c:y val="-2.62677824613946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700483091787443E-2"/>
                  <c:y val="-1.75118549742630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830917874396135E-3"/>
                  <c:y val="-4.08609949399472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4541062801932378E-3"/>
                  <c:y val="-2.04304974699736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Лист1!$B$30:$B$35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Лист1!$C$30:$C$35</c:f>
              <c:numCache>
                <c:formatCode>General</c:formatCode>
                <c:ptCount val="6"/>
                <c:pt idx="0">
                  <c:v>40</c:v>
                </c:pt>
                <c:pt idx="1">
                  <c:v>33</c:v>
                </c:pt>
                <c:pt idx="2">
                  <c:v>33</c:v>
                </c:pt>
                <c:pt idx="3">
                  <c:v>85</c:v>
                </c:pt>
                <c:pt idx="4">
                  <c:v>27</c:v>
                </c:pt>
                <c:pt idx="5">
                  <c:v>45</c:v>
                </c:pt>
              </c:numCache>
            </c:numRef>
          </c:val>
        </c:ser>
        <c:dLbls>
          <c:showVal val="1"/>
        </c:dLbls>
        <c:shape val="box"/>
        <c:axId val="125094912"/>
        <c:axId val="138257152"/>
        <c:axId val="0"/>
      </c:bar3DChart>
      <c:catAx>
        <c:axId val="125094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57152"/>
        <c:crosses val="autoZero"/>
        <c:auto val="1"/>
        <c:lblAlgn val="ctr"/>
        <c:lblOffset val="100"/>
      </c:catAx>
      <c:valAx>
        <c:axId val="138257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09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/>
              <a:t>Распределение допинга по категориям, 2013-2018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538647342995182E-2"/>
          <c:y val="0.21033484413300002"/>
          <c:w val="0.84842995169082136"/>
          <c:h val="0.67030738591210337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8733521186105923"/>
                  <c:y val="-0.1140551996217864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793432175493152E-2"/>
                  <c:y val="-0.2426703183841150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29300643439638"/>
                  <c:y val="3.9601245496486859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Лист1!$B$49:$B$51</c:f>
              <c:strCache>
                <c:ptCount val="3"/>
                <c:pt idx="0">
                  <c:v>Анаболические стероиды</c:v>
                </c:pt>
                <c:pt idx="1">
                  <c:v>Мочегонные средства</c:v>
                </c:pt>
                <c:pt idx="2">
                  <c:v>Другие </c:v>
                </c:pt>
              </c:strCache>
            </c:strRef>
          </c:cat>
          <c:val>
            <c:numRef>
              <c:f>Лист1!$C$49:$C$51</c:f>
              <c:numCache>
                <c:formatCode>General</c:formatCode>
                <c:ptCount val="3"/>
                <c:pt idx="0">
                  <c:v>131</c:v>
                </c:pt>
                <c:pt idx="1">
                  <c:v>31</c:v>
                </c:pt>
                <c:pt idx="2">
                  <c:v>101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03368182656105E-2"/>
          <c:y val="0.87611189905609632"/>
          <c:w val="0.92229654403567451"/>
          <c:h val="9.904338044700934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51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2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88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1833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731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14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41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6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28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916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979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04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74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685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42718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150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9568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122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90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52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56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83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85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9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57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61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12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7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C6DC4D-C147-4D33-BC2B-0282F5AB2A44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601FE7-1611-40AB-8DAC-C4BC77420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10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АНТИДОПИНГОВАЯ ПРОГРАММА В РЕСПУБЛИКЕ КАЗАХСТАН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012" y="535841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sz="1600" dirty="0" err="1" smtClean="0">
                <a:solidFill>
                  <a:schemeClr val="bg1"/>
                </a:solidFill>
              </a:rPr>
              <a:t>Бакашева</a:t>
            </a:r>
            <a:r>
              <a:rPr lang="ru-RU" sz="1600" dirty="0" smtClean="0">
                <a:solidFill>
                  <a:schemeClr val="bg1"/>
                </a:solidFill>
              </a:rPr>
              <a:t> М.К.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РГКП «Национальный антидопинговый центр» Комитета по делам спорта и физической культуры Министерства культуры и спорта Республики Казахстан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</a:rPr>
              <a:t>г</a:t>
            </a:r>
            <a:r>
              <a:rPr lang="ru-RU" sz="1600" dirty="0" smtClean="0">
                <a:solidFill>
                  <a:schemeClr val="bg1"/>
                </a:solidFill>
              </a:rPr>
              <a:t>. Астана, 11 декабря 2018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2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80" y="78658"/>
            <a:ext cx="12012974" cy="6272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ПРОВЕДЕНИЕ ОБРАЗОВАТЕЛЬНЫХ МЕРОПРИЯТИЙ СРЕДИ СПОРТСМЕНОВ, ТРЕНЕРОВ, ВРАЧЕЙ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7900482"/>
              </p:ext>
            </p:extLst>
          </p:nvPr>
        </p:nvGraphicFramePr>
        <p:xfrm>
          <a:off x="1404553" y="1687154"/>
          <a:ext cx="9686235" cy="4870351"/>
        </p:xfrm>
        <a:graphic>
          <a:graphicData uri="http://schemas.openxmlformats.org/drawingml/2006/table">
            <a:tbl>
              <a:tblPr firstRow="1" firstCol="1" bandRow="1"/>
              <a:tblGrid>
                <a:gridCol w="3228745"/>
                <a:gridCol w="3228745"/>
                <a:gridCol w="3228745"/>
              </a:tblGrid>
              <a:tr h="1365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Годы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проведенных мероприятий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людей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1345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3105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1245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1266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1873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1711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10545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134780" y="6501702"/>
            <a:ext cx="12101465" cy="35629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9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19" y="57504"/>
            <a:ext cx="11965858" cy="6677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58" y="211003"/>
            <a:ext cx="4145639" cy="2755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014" y="603431"/>
            <a:ext cx="4067467" cy="270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19" y="3436199"/>
            <a:ext cx="4153094" cy="275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77540" y="3601055"/>
            <a:ext cx="4581525" cy="3054350"/>
          </a:xfrm>
          <a:prstGeom prst="rect">
            <a:avLst/>
          </a:prstGeom>
        </p:spPr>
      </p:pic>
      <p:pic>
        <p:nvPicPr>
          <p:cNvPr id="8" name="Picture 4" descr="C:\Users\user\Desktop\Новая папка\IMG-20150527-WA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714" y="97313"/>
            <a:ext cx="4273990" cy="320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1926" y="3132661"/>
            <a:ext cx="4487501" cy="33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6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35" y="78659"/>
            <a:ext cx="12083845" cy="6266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  <a:cs typeface="Arial" panose="020B0604020202020204" pitchFamily="34" charset="0"/>
              </a:rPr>
              <a:t>ДОПИНГ-КОНТРОЛЬ, статистика</a:t>
            </a:r>
            <a:endParaRPr lang="ru-RU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0672080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90535" y="6427960"/>
            <a:ext cx="12101465" cy="2806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7" y="68826"/>
            <a:ext cx="12101465" cy="63591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ДОПИНГ-КОНТРОЛЬ, статистика</a:t>
            </a:r>
            <a:endParaRPr lang="ru-RU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1929512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90535" y="6427959"/>
            <a:ext cx="12101465" cy="2963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5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6" y="98323"/>
            <a:ext cx="12076908" cy="62139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ДОПИНГ-КОНТРОЛЬ, статистика 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5054433"/>
              </p:ext>
            </p:extLst>
          </p:nvPr>
        </p:nvGraphicFramePr>
        <p:xfrm>
          <a:off x="985685" y="1690688"/>
          <a:ext cx="9819968" cy="388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90535" y="6427959"/>
            <a:ext cx="12101465" cy="3169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7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48" y="231496"/>
            <a:ext cx="11724238" cy="5991854"/>
          </a:xfrm>
          <a:prstGeom prst="rect">
            <a:avLst/>
          </a:prstGeom>
          <a:ln>
            <a:solidFill>
              <a:schemeClr val="bg1">
                <a:alpha val="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ДОПИНГ-КОНТРОЛЬ, статистика,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2013-2018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7824926"/>
              </p:ext>
            </p:extLst>
          </p:nvPr>
        </p:nvGraphicFramePr>
        <p:xfrm>
          <a:off x="1288025" y="1895300"/>
          <a:ext cx="9497961" cy="3551771"/>
        </p:xfrm>
        <a:graphic>
          <a:graphicData uri="http://schemas.openxmlformats.org/drawingml/2006/table">
            <a:tbl>
              <a:tblPr firstRow="1" firstCol="1" bandRow="1"/>
              <a:tblGrid>
                <a:gridCol w="4399057"/>
                <a:gridCol w="5098904"/>
              </a:tblGrid>
              <a:tr h="10270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категория возраста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количество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случаев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допинга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14 лет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14-16 лет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16-24 лет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158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св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24 лет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90535" y="6427960"/>
            <a:ext cx="12101465" cy="3366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ЖАРЫСТА АДАЛ БОЛ!</a:t>
            </a:r>
            <a:endParaRPr lang="ru-RU" sz="1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4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164</Words>
  <Application>Microsoft Office PowerPoint</Application>
  <PresentationFormat>Произвольный</PresentationFormat>
  <Paragraphs>65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Сектор</vt:lpstr>
      <vt:lpstr>АНТИДОПИНГОВАЯ ПРОГРАММА В РЕСПУБЛИКЕ КАЗАХСТАН</vt:lpstr>
      <vt:lpstr>ПРОВЕДЕНИЕ ОБРАЗОВАТЕЛЬНЫХ МЕРОПРИЯТИЙ СРЕДИ СПОРТСМЕНОВ, ТРЕНЕРОВ, ВРАЧЕЙ</vt:lpstr>
      <vt:lpstr>Слайд 3</vt:lpstr>
      <vt:lpstr>ДОПИНГ-КОНТРОЛЬ, статистика</vt:lpstr>
      <vt:lpstr>ДОПИНГ-КОНТРОЛЬ, статистика</vt:lpstr>
      <vt:lpstr>ДОПИНГ-КОНТРОЛЬ, статистика </vt:lpstr>
      <vt:lpstr>ДОПИНГ-КОНТРОЛЬ, статистика,  2013-2018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АНТИДОПИНГОВАЯ ПРОГРАММА В РЕСПУБЛИКЕ КАЗАХСТАН</dc:title>
  <dc:creator>1</dc:creator>
  <cp:lastModifiedBy>a.zeinelova</cp:lastModifiedBy>
  <cp:revision>15</cp:revision>
  <dcterms:created xsi:type="dcterms:W3CDTF">2018-11-28T15:25:42Z</dcterms:created>
  <dcterms:modified xsi:type="dcterms:W3CDTF">2018-12-07T09:01:46Z</dcterms:modified>
</cp:coreProperties>
</file>