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7" r:id="rId1"/>
    <p:sldMasterId id="2147483681" r:id="rId2"/>
  </p:sldMasterIdLst>
  <p:notesMasterIdLst>
    <p:notesMasterId r:id="rId22"/>
  </p:notesMasterIdLst>
  <p:sldIdLst>
    <p:sldId id="280" r:id="rId3"/>
    <p:sldId id="282" r:id="rId4"/>
    <p:sldId id="283" r:id="rId5"/>
    <p:sldId id="258" r:id="rId6"/>
    <p:sldId id="259" r:id="rId7"/>
    <p:sldId id="285" r:id="rId8"/>
    <p:sldId id="271" r:id="rId9"/>
    <p:sldId id="287" r:id="rId10"/>
    <p:sldId id="288" r:id="rId11"/>
    <p:sldId id="278" r:id="rId12"/>
    <p:sldId id="266" r:id="rId13"/>
    <p:sldId id="281" r:id="rId14"/>
    <p:sldId id="270" r:id="rId15"/>
    <p:sldId id="269" r:id="rId16"/>
    <p:sldId id="274" r:id="rId17"/>
    <p:sldId id="275" r:id="rId18"/>
    <p:sldId id="276" r:id="rId19"/>
    <p:sldId id="277" r:id="rId20"/>
    <p:sldId id="268" r:id="rId21"/>
  </p:sldIdLst>
  <p:sldSz cx="9144000" cy="6858000" type="screen4x3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F9FF"/>
    <a:srgbClr val="ACD3FE"/>
    <a:srgbClr val="78CEF4"/>
    <a:srgbClr val="99CCFF"/>
    <a:srgbClr val="CCECFF"/>
    <a:srgbClr val="7BB9FD"/>
    <a:srgbClr val="FEF7FF"/>
    <a:srgbClr val="8CE0E0"/>
    <a:srgbClr val="F7CAFF"/>
    <a:srgbClr val="FFED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1" autoAdjust="0"/>
    <p:restoredTop sz="94660"/>
  </p:normalViewPr>
  <p:slideViewPr>
    <p:cSldViewPr>
      <p:cViewPr>
        <p:scale>
          <a:sx n="80" d="100"/>
          <a:sy n="80" d="100"/>
        </p:scale>
        <p:origin x="-996" y="-5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yegizbayev.d\Desktop\&#1057;&#1061;&#1052;&#1040;&#1064;&#1048;&#1053;&#1054;&#1057;&#1058;&#1056;&#1054;&#1045;&#1053;&#1048;&#1045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yegizbayev.d\Desktop\&#1057;&#1061;&#1052;&#1040;&#1064;&#1048;&#1053;&#1054;&#1057;&#1058;&#1056;&#1054;&#1045;&#1053;&#1048;&#1045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yegizbayev.d\Desktop\&#1057;&#1061;&#1052;&#1040;&#1064;&#1048;&#1053;&#1054;&#1057;&#1058;&#1056;&#1054;&#1045;&#1053;&#1048;&#1045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yegizbayev.d\Desktop\&#1057;&#1061;&#1052;&#1040;&#1064;&#1048;&#1053;&#1054;&#1057;&#1058;&#1056;&#1054;&#1045;&#1053;&#1048;&#104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Комбайны - 36,5 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 тенге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Лист1!$P$6</c:f>
              <c:strCache>
                <c:ptCount val="1"/>
                <c:pt idx="0">
                  <c:v>Стран СНГ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3</c:v>
              </c:pt>
              <c:pt idx="1">
                <c:v>6</c:v>
              </c:pt>
              <c:pt idx="2">
                <c:v>9</c:v>
              </c:pt>
              <c:pt idx="3">
                <c:v>12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Лист1!$P$6:$AC$6</c:f>
              <c:numCache>
                <c:formatCode>#,##0</c:formatCode>
                <c:ptCount val="4"/>
                <c:pt idx="0">
                  <c:v>548</c:v>
                </c:pt>
                <c:pt idx="1">
                  <c:v>846.56857142857154</c:v>
                </c:pt>
                <c:pt idx="2">
                  <c:v>1143.8361904761905</c:v>
                </c:pt>
                <c:pt idx="3">
                  <c:v>1441.1038095238096</c:v>
                </c:pt>
              </c:numCache>
              <c:extLst/>
            </c:numRef>
          </c:val>
        </c:ser>
        <c:ser>
          <c:idx val="1"/>
          <c:order val="1"/>
          <c:tx>
            <c:strRef>
              <c:f>Лист1!$P$24</c:f>
              <c:strCache>
                <c:ptCount val="1"/>
                <c:pt idx="0">
                  <c:v>Стран ДЗ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3</c:v>
              </c:pt>
              <c:pt idx="1">
                <c:v>6</c:v>
              </c:pt>
              <c:pt idx="2">
                <c:v>9</c:v>
              </c:pt>
              <c:pt idx="3">
                <c:v>12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Лист1!$P$7:$AC$7</c:f>
              <c:numCache>
                <c:formatCode>#,##0</c:formatCode>
                <c:ptCount val="4"/>
                <c:pt idx="0">
                  <c:v>366</c:v>
                </c:pt>
                <c:pt idx="1">
                  <c:v>274.2</c:v>
                </c:pt>
                <c:pt idx="2">
                  <c:v>182.8</c:v>
                </c:pt>
                <c:pt idx="3">
                  <c:v>91.4</c:v>
                </c:pt>
              </c:numCache>
              <c:extLst/>
            </c:numRef>
          </c:val>
        </c:ser>
        <c:ser>
          <c:idx val="2"/>
          <c:order val="2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4.412207493418369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914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5.882943324557817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1121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6.373188601604298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1327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2139579917974609E-3"/>
                  <c:y val="-6.373188601604298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1533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3</c:v>
              </c:pt>
              <c:pt idx="1">
                <c:v>6</c:v>
              </c:pt>
              <c:pt idx="2">
                <c:v>9</c:v>
              </c:pt>
              <c:pt idx="3">
                <c:v>12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Лист1!$P$8:$AC$8</c:f>
              <c:numCache>
                <c:formatCode>General</c:formatCode>
                <c:ptCount val="4"/>
                <c:pt idx="0" formatCode="#,##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  <c:extLst/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88551424"/>
        <c:axId val="88552960"/>
      </c:barChart>
      <c:catAx>
        <c:axId val="8855142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one"/>
        <c:crossAx val="88552960"/>
        <c:crosses val="autoZero"/>
        <c:auto val="1"/>
        <c:lblAlgn val="ctr"/>
        <c:lblOffset val="100"/>
        <c:noMultiLvlLbl val="0"/>
      </c:catAx>
      <c:valAx>
        <c:axId val="8855296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one"/>
        <c:crossAx val="88551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Трактора - 113,3 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 тенге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Лист1!$P$14</c:f>
              <c:strCache>
                <c:ptCount val="1"/>
                <c:pt idx="0">
                  <c:v>Стран СНГ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3</c:v>
              </c:pt>
              <c:pt idx="1">
                <c:v>6</c:v>
              </c:pt>
              <c:pt idx="2">
                <c:v>9</c:v>
              </c:pt>
              <c:pt idx="3">
                <c:v>12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Лист1!$P$14:$AC$14</c:f>
              <c:numCache>
                <c:formatCode>#,##0</c:formatCode>
                <c:ptCount val="4"/>
                <c:pt idx="0">
                  <c:v>2008</c:v>
                </c:pt>
                <c:pt idx="1">
                  <c:v>3500.8992957746486</c:v>
                </c:pt>
                <c:pt idx="2">
                  <c:v>4992.9070422535215</c:v>
                </c:pt>
                <c:pt idx="3">
                  <c:v>6484.9147887323898</c:v>
                </c:pt>
              </c:numCache>
              <c:extLst/>
            </c:numRef>
          </c:val>
        </c:ser>
        <c:ser>
          <c:idx val="1"/>
          <c:order val="1"/>
          <c:tx>
            <c:strRef>
              <c:f>Лист1!$P$15</c:f>
              <c:strCache>
                <c:ptCount val="1"/>
                <c:pt idx="0">
                  <c:v>Стран ДЗ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3</c:v>
              </c:pt>
              <c:pt idx="1">
                <c:v>6</c:v>
              </c:pt>
              <c:pt idx="2">
                <c:v>9</c:v>
              </c:pt>
              <c:pt idx="3">
                <c:v>12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Лист1!$P$15:$AC$15</c:f>
              <c:numCache>
                <c:formatCode>#,##0</c:formatCode>
                <c:ptCount val="4"/>
                <c:pt idx="0">
                  <c:v>1339</c:v>
                </c:pt>
                <c:pt idx="1">
                  <c:v>1004.0999999999999</c:v>
                </c:pt>
                <c:pt idx="2">
                  <c:v>669.40000000000009</c:v>
                </c:pt>
                <c:pt idx="3">
                  <c:v>334.70000000000005</c:v>
                </c:pt>
              </c:numCache>
              <c:extLst/>
            </c:numRef>
          </c:val>
        </c:ser>
        <c:ser>
          <c:idx val="2"/>
          <c:order val="2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4.3845852865132845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3 347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2198705054283993E-3"/>
                  <c:y val="-4.3845852865132755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4 505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4397410108568021E-3"/>
                  <c:y val="-4.871761429459203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5 662</a:t>
                    </a:r>
                    <a:endParaRPr lang="en-US" b="1" dirty="0">
                      <a:solidFill>
                        <a:schemeClr val="accent5">
                          <a:lumMod val="7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2198705054282792E-3"/>
                  <c:y val="-6.3332898582969546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6 823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3</c:v>
              </c:pt>
              <c:pt idx="1">
                <c:v>6</c:v>
              </c:pt>
              <c:pt idx="2">
                <c:v>9</c:v>
              </c:pt>
              <c:pt idx="3">
                <c:v>12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Лист1!$P$16:$AC$16</c:f>
              <c:numCache>
                <c:formatCode>General</c:formatCode>
                <c:ptCount val="4"/>
                <c:pt idx="0" formatCode="#,##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  <c:extLst/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88600576"/>
        <c:axId val="88602112"/>
      </c:barChart>
      <c:catAx>
        <c:axId val="8860057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one"/>
        <c:crossAx val="88602112"/>
        <c:crosses val="autoZero"/>
        <c:auto val="1"/>
        <c:lblAlgn val="ctr"/>
        <c:lblOffset val="100"/>
        <c:noMultiLvlLbl val="0"/>
      </c:catAx>
      <c:valAx>
        <c:axId val="886021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one"/>
        <c:crossAx val="88600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Сеялки - 8,1 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тенге</a:t>
            </a:r>
            <a:endParaRPr lang="ru-RU" sz="1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Лист1!$P$23</c:f>
              <c:strCache>
                <c:ptCount val="1"/>
                <c:pt idx="0">
                  <c:v>Стран СНГ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3</c:v>
              </c:pt>
              <c:pt idx="1">
                <c:v>6</c:v>
              </c:pt>
              <c:pt idx="2">
                <c:v>9</c:v>
              </c:pt>
              <c:pt idx="3">
                <c:v>12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Лист1!$P$23:$AC$23</c:f>
              <c:numCache>
                <c:formatCode>#,##0</c:formatCode>
                <c:ptCount val="4"/>
                <c:pt idx="0">
                  <c:v>822</c:v>
                </c:pt>
                <c:pt idx="1">
                  <c:v>1020.65</c:v>
                </c:pt>
                <c:pt idx="2">
                  <c:v>1219.3</c:v>
                </c:pt>
                <c:pt idx="3">
                  <c:v>1417.95</c:v>
                </c:pt>
              </c:numCache>
              <c:extLst/>
            </c:numRef>
          </c:val>
        </c:ser>
        <c:ser>
          <c:idx val="1"/>
          <c:order val="1"/>
          <c:tx>
            <c:strRef>
              <c:f>Лист1!$P$24</c:f>
              <c:strCache>
                <c:ptCount val="1"/>
                <c:pt idx="0">
                  <c:v>Стран ДЗ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3</c:v>
              </c:pt>
              <c:pt idx="1">
                <c:v>6</c:v>
              </c:pt>
              <c:pt idx="2">
                <c:v>9</c:v>
              </c:pt>
              <c:pt idx="3">
                <c:v>12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Лист1!$P$24:$AC$24</c:f>
              <c:numCache>
                <c:formatCode>#,##0</c:formatCode>
                <c:ptCount val="4"/>
                <c:pt idx="0">
                  <c:v>548</c:v>
                </c:pt>
                <c:pt idx="1">
                  <c:v>411</c:v>
                </c:pt>
                <c:pt idx="2">
                  <c:v>274</c:v>
                </c:pt>
                <c:pt idx="3">
                  <c:v>137</c:v>
                </c:pt>
              </c:numCache>
              <c:extLst/>
            </c:numRef>
          </c:val>
        </c:ser>
        <c:ser>
          <c:idx val="2"/>
          <c:order val="2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2228357452579464E-3"/>
                  <c:y val="-3.896729010495474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1 370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4.870911263119339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1 432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5.358002389431273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1 493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1816927889119758E-16"/>
                  <c:y val="-5.358002389431273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1 555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3</c:v>
              </c:pt>
              <c:pt idx="1">
                <c:v>6</c:v>
              </c:pt>
              <c:pt idx="2">
                <c:v>9</c:v>
              </c:pt>
              <c:pt idx="3">
                <c:v>12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Лист1!$P$25:$AC$25</c:f>
              <c:numCache>
                <c:formatCode>General</c:formatCode>
                <c:ptCount val="4"/>
                <c:pt idx="0" formatCode="#,##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  <c:extLst/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89784704"/>
        <c:axId val="89786240"/>
      </c:barChart>
      <c:catAx>
        <c:axId val="8978470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one"/>
        <c:crossAx val="89786240"/>
        <c:crosses val="autoZero"/>
        <c:auto val="1"/>
        <c:lblAlgn val="ctr"/>
        <c:lblOffset val="100"/>
        <c:noMultiLvlLbl val="0"/>
      </c:catAx>
      <c:valAx>
        <c:axId val="8978624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one"/>
        <c:crossAx val="89784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навесное</a:t>
            </a:r>
            <a:r>
              <a:rPr lang="ru-RU" sz="1200" baseline="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оборудование</a:t>
            </a:r>
          </a:p>
          <a:p>
            <a:pPr>
              <a:defRPr sz="1200" b="1" i="0" u="none" strike="noStrike" kern="1200" cap="all" spc="120" normalizeH="0" baseline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aseline="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- 9,4 млрд. тенге</a:t>
            </a:r>
            <a:endParaRPr lang="ru-RU" sz="1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9373384817282455"/>
          <c:y val="1.1324142401090722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Лист1!$P$32</c:f>
              <c:strCache>
                <c:ptCount val="1"/>
                <c:pt idx="0">
                  <c:v>Стран СНГ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3</c:v>
              </c:pt>
              <c:pt idx="1">
                <c:v>6</c:v>
              </c:pt>
              <c:pt idx="2">
                <c:v>9</c:v>
              </c:pt>
              <c:pt idx="3">
                <c:v>12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Лист1!$P$32:$AC$32</c:f>
              <c:numCache>
                <c:formatCode>#,##0</c:formatCode>
                <c:ptCount val="4"/>
                <c:pt idx="0">
                  <c:v>1696</c:v>
                </c:pt>
                <c:pt idx="1">
                  <c:v>2406.6666666666633</c:v>
                </c:pt>
                <c:pt idx="2">
                  <c:v>3116.8309178744007</c:v>
                </c:pt>
                <c:pt idx="3">
                  <c:v>3826.9951690821272</c:v>
                </c:pt>
              </c:numCache>
              <c:extLst/>
            </c:numRef>
          </c:val>
        </c:ser>
        <c:ser>
          <c:idx val="1"/>
          <c:order val="1"/>
          <c:tx>
            <c:strRef>
              <c:f>Лист1!$P$33</c:f>
              <c:strCache>
                <c:ptCount val="1"/>
                <c:pt idx="0">
                  <c:v>Стран ДЗ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3</c:v>
              </c:pt>
              <c:pt idx="1">
                <c:v>6</c:v>
              </c:pt>
              <c:pt idx="2">
                <c:v>9</c:v>
              </c:pt>
              <c:pt idx="3">
                <c:v>12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Лист1!$P$33:$AC$33</c:f>
              <c:numCache>
                <c:formatCode>#,##0</c:formatCode>
                <c:ptCount val="4"/>
                <c:pt idx="0">
                  <c:v>1131</c:v>
                </c:pt>
                <c:pt idx="1">
                  <c:v>848.1</c:v>
                </c:pt>
                <c:pt idx="2">
                  <c:v>565.4</c:v>
                </c:pt>
                <c:pt idx="3">
                  <c:v>282.7</c:v>
                </c:pt>
              </c:numCache>
              <c:extLst/>
            </c:numRef>
          </c:val>
        </c:ser>
        <c:ser>
          <c:idx val="2"/>
          <c:order val="2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5555555555555558E-3"/>
                  <c:y val="-4.6296296296296419E-2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2 827</a:t>
                    </a:r>
                    <a:endParaRPr lang="en-US" b="1" dirty="0">
                      <a:solidFill>
                        <a:schemeClr val="accent5">
                          <a:lumMod val="50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7777777777777835E-3"/>
                  <c:y val="-5.092592592592605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3 255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4.166666666666666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3 682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0185067526416028E-16"/>
                  <c:y val="-5.555555555555546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4 110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3</c:v>
              </c:pt>
              <c:pt idx="1">
                <c:v>6</c:v>
              </c:pt>
              <c:pt idx="2">
                <c:v>9</c:v>
              </c:pt>
              <c:pt idx="3">
                <c:v>12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Лист1!$P$34:$AC$34</c:f>
              <c:numCache>
                <c:formatCode>General</c:formatCode>
                <c:ptCount val="4"/>
                <c:pt idx="0" formatCode="#,##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  <c:extLst/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93061504"/>
        <c:axId val="93063040"/>
      </c:barChart>
      <c:catAx>
        <c:axId val="9306150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one"/>
        <c:crossAx val="93063040"/>
        <c:crosses val="autoZero"/>
        <c:auto val="1"/>
        <c:lblAlgn val="ctr"/>
        <c:lblOffset val="100"/>
        <c:noMultiLvlLbl val="0"/>
      </c:catAx>
      <c:valAx>
        <c:axId val="9306304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one"/>
        <c:crossAx val="93061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4271" y="0"/>
            <a:ext cx="4302231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190AB-E038-49D8-8110-E8A61E55D987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71382"/>
            <a:ext cx="794258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02231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4271" y="6456219"/>
            <a:ext cx="4302231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2024D-AF8A-49BE-8D94-EEAFCB7A9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117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871" indent="-28571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879" indent="-22857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030" indent="-22857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183" indent="-22857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334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486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639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5789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92D473A-678A-4365-B25A-E94B956F2CE7}" type="slidenum">
              <a:rPr lang="ru-RU" altLang="ru-RU" smtClean="0"/>
              <a:pPr/>
              <a:t>0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580358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829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3716" indent="-286044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4177" indent="-22883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1850" indent="-22883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9521" indent="-22883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7191" indent="-2288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4862" indent="-2288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32534" indent="-2288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90205" indent="-2288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EC50883-BC0A-4845-8A52-CDE096E77F92}" type="slidenum">
              <a:rPr lang="ru-RU" altLang="ru-RU">
                <a:solidFill>
                  <a:srgbClr val="000000"/>
                </a:solidFill>
              </a:rPr>
              <a:pPr/>
              <a:t>14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894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829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3716" indent="-286044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4177" indent="-22883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1850" indent="-22883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9521" indent="-22883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7191" indent="-2288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4862" indent="-2288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32534" indent="-2288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90205" indent="-2288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EC50883-BC0A-4845-8A52-CDE096E77F92}" type="slidenum">
              <a:rPr lang="ru-RU" altLang="ru-RU">
                <a:solidFill>
                  <a:srgbClr val="000000"/>
                </a:solidFill>
              </a:rPr>
              <a:pPr/>
              <a:t>15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183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829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3716" indent="-286044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4177" indent="-22883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1850" indent="-22883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9521" indent="-22883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7191" indent="-2288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4862" indent="-2288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32534" indent="-2288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90205" indent="-2288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EC50883-BC0A-4845-8A52-CDE096E77F92}" type="slidenum">
              <a:rPr lang="ru-RU" altLang="ru-RU">
                <a:solidFill>
                  <a:srgbClr val="000000"/>
                </a:solidFill>
              </a:rPr>
              <a:pPr/>
              <a:t>16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5647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40223" y="5258311"/>
            <a:ext cx="6239901" cy="2440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94840" y="9409885"/>
            <a:ext cx="85283" cy="183042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116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2024D-AF8A-49BE-8D94-EEAFCB7A9C4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209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2024D-AF8A-49BE-8D94-EEAFCB7A9C4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209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2024D-AF8A-49BE-8D94-EEAFCB7A9C4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209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405" indent="-280926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3702" indent="-22473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3183" indent="-22473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2663" indent="-22473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2144" indent="-22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1625" indent="-22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1105" indent="-22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0587" indent="-22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02EC4E-4F69-4EE8-8C6B-9A7E40967AD4}" type="slidenum">
              <a:rPr lang="ru-RU" altLang="ru-RU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altLang="ru-RU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19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405" indent="-280926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3702" indent="-22473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3183" indent="-22473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2663" indent="-22473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2144" indent="-22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1625" indent="-22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1105" indent="-22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0587" indent="-22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02EC4E-4F69-4EE8-8C6B-9A7E40967AD4}" type="slidenum">
              <a:rPr lang="ru-RU" altLang="ru-RU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19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7336" indent="-283592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4365" indent="-226872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8111" indent="-226872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1856" indent="-226872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5603" indent="-2268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9349" indent="-2268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3094" indent="-2268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6841" indent="-2268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02EC4E-4F69-4EE8-8C6B-9A7E40967AD4}" type="slidenum">
              <a:rPr lang="ru-RU" altLang="ru-RU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altLang="ru-RU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388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57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35013" indent="-2825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31888" indent="-22542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584325" indent="-22542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36763" indent="-22542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493963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51163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08363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65563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2BB06C7-4F61-4343-A8FA-01BA6498A94B}" type="slidenum">
              <a:rPr lang="ru-RU" altLang="ru-RU" smtClean="0">
                <a:solidFill>
                  <a:srgbClr val="000000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altLang="ru-RU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974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42261" y="5298924"/>
            <a:ext cx="6263432" cy="2459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20089" y="9482561"/>
            <a:ext cx="85605" cy="184455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877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5196D-AEFA-4DE4-95AD-C91E2E6154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12/5/2016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512C5-459F-433F-AEEC-14184CDC5B3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02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4A364-7B3E-4295-9679-B2B7931C6E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12/5/2016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90D17-DA88-4A53-95C0-2DCFD273BB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3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9D8EB-43C1-440B-9858-6B831E00991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12/5/2016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14B-8500-4EFD-AED8-232C4FE503E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718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276D-6179-4E9B-A8FD-D372A2EC75D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12/5/2016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F7F6-08BE-44CF-B29C-E35DD360EDA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785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F46F-0E7D-4040-BF2D-2CC83C96A6CC}" type="datetime1">
              <a:rPr lang="en-US" smtClean="0"/>
              <a:t>12/5/2016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50"/>
              </a:spcBef>
            </a:pPr>
            <a:fld id="{81D60167-4931-47E6-BA6A-407CBD079E47}" type="slidenum">
              <a:rPr lang="ru-RU" spc="40" smtClean="0"/>
              <a:t>‹#›</a:t>
            </a:fld>
            <a:endParaRPr lang="ru-RU" spc="40" dirty="0"/>
          </a:p>
        </p:txBody>
      </p:sp>
    </p:spTree>
    <p:extLst>
      <p:ext uri="{BB962C8B-B14F-4D97-AF65-F5344CB8AC3E}">
        <p14:creationId xmlns:p14="http://schemas.microsoft.com/office/powerpoint/2010/main" val="3938240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02A9-0DFA-4F7B-B4B2-EB701FA6C2FA}" type="datetime1">
              <a:rPr lang="en-US" smtClean="0"/>
              <a:t>12/5/2016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50"/>
              </a:spcBef>
            </a:pPr>
            <a:fld id="{81D60167-4931-47E6-BA6A-407CBD079E47}" type="slidenum">
              <a:rPr lang="ru-RU" spc="40" smtClean="0"/>
              <a:t>‹#›</a:t>
            </a:fld>
            <a:endParaRPr lang="ru-RU" spc="40" dirty="0"/>
          </a:p>
        </p:txBody>
      </p:sp>
    </p:spTree>
    <p:extLst>
      <p:ext uri="{BB962C8B-B14F-4D97-AF65-F5344CB8AC3E}">
        <p14:creationId xmlns:p14="http://schemas.microsoft.com/office/powerpoint/2010/main" val="1340673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D56A-C65F-4E32-BD9B-2CD09E3EA0D8}" type="datetime1">
              <a:rPr lang="en-US" smtClean="0"/>
              <a:t>12/5/2016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50"/>
              </a:spcBef>
            </a:pPr>
            <a:fld id="{81D60167-4931-47E6-BA6A-407CBD079E47}" type="slidenum">
              <a:rPr lang="ru-RU" spc="40" smtClean="0"/>
              <a:t>‹#›</a:t>
            </a:fld>
            <a:endParaRPr lang="ru-RU" spc="40" dirty="0"/>
          </a:p>
        </p:txBody>
      </p:sp>
    </p:spTree>
    <p:extLst>
      <p:ext uri="{BB962C8B-B14F-4D97-AF65-F5344CB8AC3E}">
        <p14:creationId xmlns:p14="http://schemas.microsoft.com/office/powerpoint/2010/main" val="3277950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430E-478B-4872-AAE0-DE96FD8CED83}" type="datetime1">
              <a:rPr lang="en-US" smtClean="0"/>
              <a:t>12/5/2016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50"/>
              </a:spcBef>
            </a:pPr>
            <a:fld id="{81D60167-4931-47E6-BA6A-407CBD079E47}" type="slidenum">
              <a:rPr lang="ru-RU" spc="40" smtClean="0"/>
              <a:t>‹#›</a:t>
            </a:fld>
            <a:endParaRPr lang="ru-RU" spc="40" dirty="0"/>
          </a:p>
        </p:txBody>
      </p:sp>
    </p:spTree>
    <p:extLst>
      <p:ext uri="{BB962C8B-B14F-4D97-AF65-F5344CB8AC3E}">
        <p14:creationId xmlns:p14="http://schemas.microsoft.com/office/powerpoint/2010/main" val="1850317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FE21BD-99B2-433C-9ADD-15B5B0BA23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12/5/2016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C41958-3DF8-4B03-AB92-ADDCB0E623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704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B3B1E7-E358-4B19-B290-C7642F41EF2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12/5/2016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12B55-6AB4-40F1-83D5-8F4CF660627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430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0071-3B1E-4BC0-A5BB-9867B2631588}" type="datetime1">
              <a:rPr lang="en-US" smtClean="0"/>
              <a:t>12/5/2016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50"/>
              </a:spcBef>
            </a:pPr>
            <a:fld id="{81D60167-4931-47E6-BA6A-407CBD079E47}" type="slidenum">
              <a:rPr lang="ru-RU" spc="40" smtClean="0"/>
              <a:t>‹#›</a:t>
            </a:fld>
            <a:endParaRPr lang="ru-RU" spc="40" dirty="0"/>
          </a:p>
        </p:txBody>
      </p:sp>
    </p:spTree>
    <p:extLst>
      <p:ext uri="{BB962C8B-B14F-4D97-AF65-F5344CB8AC3E}">
        <p14:creationId xmlns:p14="http://schemas.microsoft.com/office/powerpoint/2010/main" val="390565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9992F-EE63-4EAA-B64B-398106B1EE8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12/5/2016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1F82D-109E-4F56-B10B-515509E9012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0494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38A6-596A-4D63-BB3B-DB67E9CB64F5}" type="datetime1">
              <a:rPr lang="en-US" smtClean="0"/>
              <a:t>12/5/2016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50"/>
              </a:spcBef>
            </a:pPr>
            <a:fld id="{81D60167-4931-47E6-BA6A-407CBD079E47}" type="slidenum">
              <a:rPr lang="ru-RU" spc="40" smtClean="0"/>
              <a:t>‹#›</a:t>
            </a:fld>
            <a:endParaRPr lang="ru-RU" spc="40" dirty="0"/>
          </a:p>
        </p:txBody>
      </p:sp>
    </p:spTree>
    <p:extLst>
      <p:ext uri="{BB962C8B-B14F-4D97-AF65-F5344CB8AC3E}">
        <p14:creationId xmlns:p14="http://schemas.microsoft.com/office/powerpoint/2010/main" val="22069386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54C2-0999-4536-ACAB-74C85F9F8486}" type="datetime1">
              <a:rPr lang="en-US" smtClean="0"/>
              <a:t>12/5/2016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50"/>
              </a:spcBef>
            </a:pPr>
            <a:fld id="{81D60167-4931-47E6-BA6A-407CBD079E47}" type="slidenum">
              <a:rPr lang="ru-RU" spc="40" smtClean="0"/>
              <a:t>‹#›</a:t>
            </a:fld>
            <a:endParaRPr lang="ru-RU" spc="40" dirty="0"/>
          </a:p>
        </p:txBody>
      </p:sp>
    </p:spTree>
    <p:extLst>
      <p:ext uri="{BB962C8B-B14F-4D97-AF65-F5344CB8AC3E}">
        <p14:creationId xmlns:p14="http://schemas.microsoft.com/office/powerpoint/2010/main" val="3966840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42310-AD62-4DC8-A34D-EC9D40FFFE8C}" type="datetime1">
              <a:rPr lang="en-US" smtClean="0"/>
              <a:t>12/5/2016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50"/>
              </a:spcBef>
            </a:pPr>
            <a:fld id="{81D60167-4931-47E6-BA6A-407CBD079E47}" type="slidenum">
              <a:rPr lang="ru-RU" spc="40" smtClean="0"/>
              <a:t>‹#›</a:t>
            </a:fld>
            <a:endParaRPr lang="ru-RU" spc="40" dirty="0"/>
          </a:p>
        </p:txBody>
      </p:sp>
    </p:spTree>
    <p:extLst>
      <p:ext uri="{BB962C8B-B14F-4D97-AF65-F5344CB8AC3E}">
        <p14:creationId xmlns:p14="http://schemas.microsoft.com/office/powerpoint/2010/main" val="26328866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E6340-C5AB-40D1-B0B0-7A3F38D30DD7}" type="datetime1">
              <a:rPr lang="en-US" smtClean="0"/>
              <a:t>12/5/2016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F0F0F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450"/>
              </a:spcBef>
            </a:pPr>
            <a:fld id="{81D60167-4931-47E6-BA6A-407CBD079E47}" type="slidenum">
              <a:rPr spc="40" dirty="0"/>
              <a:t>‹#›</a:t>
            </a:fld>
            <a:endParaRPr spc="4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4961F-FDD0-4B62-A8EA-B8E516D278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12/5/2016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8151B-DC49-48BE-9665-2CEF23E0B5F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71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89B30-749C-436B-B329-C8A7AC79024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12/5/2016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877CD-8479-4FE1-8B5C-657CE74EF6C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06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42343-887C-42AE-A56A-433E696549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12/5/2016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41D57-7276-4D35-8CB3-F2F7F29C3BA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7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C3C4E-EBA9-46C4-BC66-0F481914D9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12/5/2016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41958-3DF8-4B03-AB92-ADDCB0E623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05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20DFA-C538-4837-B3A3-2CB1506D8E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12/5/2016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12B55-6AB4-40F1-83D5-8F4CF66062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70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A97E7-58D4-4D4A-87E2-D2FB3DCB9E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12/5/2016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F6E38-320E-4BBE-9E69-67558B97669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51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A4035-1DC8-4F9F-8666-0037550BF2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12/5/2016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E79E9-8EA2-44D0-8604-E4A89B88FAE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03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CB452E-2C6E-4916-BED5-E197D179081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12/5/2016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73D9C8-F4EC-416E-9AD0-0BEF1163044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02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EA626-E923-48CA-845F-30A98C40D291}" type="datetime1">
              <a:rPr lang="en-US" smtClean="0"/>
              <a:t>12/5/2016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25400">
              <a:lnSpc>
                <a:spcPct val="100000"/>
              </a:lnSpc>
              <a:spcBef>
                <a:spcPts val="450"/>
              </a:spcBef>
            </a:pPr>
            <a:fld id="{81D60167-4931-47E6-BA6A-407CBD079E47}" type="slidenum">
              <a:rPr lang="ru-RU" spc="40" smtClean="0"/>
              <a:t>‹#›</a:t>
            </a:fld>
            <a:endParaRPr lang="ru-RU" spc="40" dirty="0"/>
          </a:p>
        </p:txBody>
      </p:sp>
    </p:spTree>
    <p:extLst>
      <p:ext uri="{BB962C8B-B14F-4D97-AF65-F5344CB8AC3E}">
        <p14:creationId xmlns:p14="http://schemas.microsoft.com/office/powerpoint/2010/main" val="420458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10" Type="http://schemas.openxmlformats.org/officeDocument/2006/relationships/chart" Target="../charts/chart4.xml"/><Relationship Id="rId4" Type="http://schemas.openxmlformats.org/officeDocument/2006/relationships/notesSlide" Target="../notesSlides/notesSlide9.xml"/><Relationship Id="rId9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539750" y="1524000"/>
            <a:ext cx="8353425" cy="4032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новых направлениях государственной поддержки агропромышленного комплекса и перспективах повышения конкурентоспособности отечественного агробизнеса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TextBox 13"/>
          <p:cNvSpPr txBox="1">
            <a:spLocks noChangeArrowheads="1"/>
          </p:cNvSpPr>
          <p:nvPr/>
        </p:nvSpPr>
        <p:spPr bwMode="auto">
          <a:xfrm>
            <a:off x="0" y="188913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сельского хозяйства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816447" y="1085850"/>
            <a:ext cx="360045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830158" y="1301750"/>
            <a:ext cx="568801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71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155575" y="731838"/>
            <a:ext cx="8813800" cy="1560512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 sz="14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ru-RU" dirty="0" smtClean="0">
                <a:solidFill>
                  <a:schemeClr val="bg1"/>
                </a:solidFill>
              </a:rPr>
              <a:t>Смена приоритетов кредитной </a:t>
            </a:r>
            <a:r>
              <a:rPr lang="ru-RU" dirty="0">
                <a:solidFill>
                  <a:schemeClr val="bg1"/>
                </a:solidFill>
              </a:rPr>
              <a:t>политики </a:t>
            </a:r>
            <a:r>
              <a:rPr lang="ru-RU" altLang="ru-RU" dirty="0">
                <a:solidFill>
                  <a:schemeClr val="bg1"/>
                </a:solidFill>
              </a:rPr>
              <a:t>АО «НУХ «КазАгро</a:t>
            </a:r>
            <a:r>
              <a:rPr lang="ru-RU" altLang="ru-RU" dirty="0" smtClean="0">
                <a:solidFill>
                  <a:schemeClr val="bg1"/>
                </a:solidFill>
              </a:rPr>
              <a:t>» на:</a:t>
            </a:r>
          </a:p>
          <a:p>
            <a:pPr marL="87313" indent="-87313" algn="l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chemeClr val="bg1"/>
                </a:solidFill>
              </a:rPr>
              <a:t>микрокредитование МСБ;</a:t>
            </a:r>
          </a:p>
          <a:p>
            <a:pPr marL="87313" indent="-87313" algn="l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chemeClr val="bg1"/>
                </a:solidFill>
              </a:rPr>
              <a:t>финансирование сельхозкооперативов;</a:t>
            </a:r>
          </a:p>
          <a:p>
            <a:pPr marL="87313" indent="-87313" algn="l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chemeClr val="bg1"/>
                </a:solidFill>
              </a:rPr>
              <a:t>лизинг доступной техники стран СНГ и отечественного производства с заключением соглашений по увеличению локализации;</a:t>
            </a:r>
          </a:p>
          <a:p>
            <a:pPr marL="87313" indent="-87313" algn="l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chemeClr val="bg1"/>
                </a:solidFill>
              </a:rPr>
              <a:t>привязку кредитования СХТП к загрузке перерабатывающих предприятий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6" name="TextBox 6"/>
          <p:cNvSpPr txBox="1">
            <a:spLocks noChangeArrowheads="1"/>
          </p:cNvSpPr>
          <p:nvPr/>
        </p:nvSpPr>
        <p:spPr bwMode="auto">
          <a:xfrm>
            <a:off x="192088" y="4540250"/>
            <a:ext cx="4065587" cy="1074738"/>
          </a:xfrm>
          <a:prstGeom prst="rect">
            <a:avLst/>
          </a:prstGeom>
          <a:ln w="19050"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Через КазАгро выдано 203 млрд. тенге для 15 тыс. заемщиков. </a:t>
            </a:r>
          </a:p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В среднем </a:t>
            </a:r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50</a:t>
            </a:r>
            <a:r>
              <a:rPr lang="ru-RU" alt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% прямого </a:t>
            </a:r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финансирования приходится на 1% заемщиков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6"/>
          <p:cNvSpPr txBox="1">
            <a:spLocks noChangeArrowheads="1"/>
          </p:cNvSpPr>
          <p:nvPr/>
        </p:nvSpPr>
        <p:spPr bwMode="auto">
          <a:xfrm>
            <a:off x="155575" y="3356992"/>
            <a:ext cx="8813800" cy="72707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 sz="14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ru-RU" dirty="0" smtClean="0">
                <a:solidFill>
                  <a:schemeClr val="bg1"/>
                </a:solidFill>
              </a:rPr>
              <a:t>Расширение фондирования КТ, МФО, лизинговых компаний и БВУ с условием увеличения количества конечных заемщиков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7" name="TextBox 6"/>
          <p:cNvSpPr txBox="1">
            <a:spLocks noChangeArrowheads="1"/>
          </p:cNvSpPr>
          <p:nvPr/>
        </p:nvSpPr>
        <p:spPr bwMode="auto">
          <a:xfrm>
            <a:off x="155575" y="2492896"/>
            <a:ext cx="8813800" cy="72707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 sz="14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ru-RU" dirty="0" smtClean="0">
                <a:solidFill>
                  <a:schemeClr val="bg1"/>
                </a:solidFill>
              </a:rPr>
              <a:t>Обеспечение автоматизации, прозрачности и упрощения процесса принятия и </a:t>
            </a:r>
            <a:r>
              <a:rPr lang="ru-RU" dirty="0">
                <a:solidFill>
                  <a:schemeClr val="bg1"/>
                </a:solidFill>
              </a:rPr>
              <a:t>рассмотрения заявок </a:t>
            </a:r>
            <a:r>
              <a:rPr lang="ru-RU" dirty="0" smtClean="0">
                <a:solidFill>
                  <a:schemeClr val="bg1"/>
                </a:solidFill>
              </a:rPr>
              <a:t>СХТП в </a:t>
            </a:r>
            <a:r>
              <a:rPr lang="ru-RU" dirty="0">
                <a:solidFill>
                  <a:schemeClr val="bg1"/>
                </a:solidFill>
              </a:rPr>
              <a:t>электронном </a:t>
            </a:r>
            <a:r>
              <a:rPr lang="ru-RU" dirty="0" smtClean="0">
                <a:solidFill>
                  <a:schemeClr val="bg1"/>
                </a:solidFill>
              </a:rPr>
              <a:t>формате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560213" y="4032250"/>
            <a:ext cx="113883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150000"/>
              </a:lnSpc>
              <a:defRPr/>
            </a:pPr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2015 год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6442568" y="4033838"/>
            <a:ext cx="1138838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150000"/>
              </a:lnSpc>
              <a:defRPr/>
            </a:pPr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2021 год</a:t>
            </a:r>
          </a:p>
        </p:txBody>
      </p:sp>
      <p:sp>
        <p:nvSpPr>
          <p:cNvPr id="52" name="TextBox 6"/>
          <p:cNvSpPr txBox="1">
            <a:spLocks noChangeArrowheads="1"/>
          </p:cNvSpPr>
          <p:nvPr/>
        </p:nvSpPr>
        <p:spPr bwMode="auto">
          <a:xfrm>
            <a:off x="4857750" y="4540250"/>
            <a:ext cx="4100513" cy="1074738"/>
          </a:xfrm>
          <a:prstGeom prst="rect">
            <a:avLst/>
          </a:prstGeom>
          <a:ln w="19050"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Будет выдано 300 млрд. тенге </a:t>
            </a:r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/>
            </a:r>
            <a:b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</a:br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для </a:t>
            </a:r>
            <a:r>
              <a:rPr lang="ru-RU" alt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25 тыс. </a:t>
            </a:r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заемщиков с равномерным распределением кредитов между заемщиками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3" name="TextBox 6"/>
          <p:cNvSpPr txBox="1">
            <a:spLocks noChangeArrowheads="1"/>
          </p:cNvSpPr>
          <p:nvPr/>
        </p:nvSpPr>
        <p:spPr bwMode="auto">
          <a:xfrm>
            <a:off x="201613" y="5762625"/>
            <a:ext cx="4065587" cy="755650"/>
          </a:xfrm>
          <a:prstGeom prst="rect">
            <a:avLst/>
          </a:prstGeom>
          <a:ln w="19050"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Через КТ выдано 35 </a:t>
            </a:r>
            <a:r>
              <a:rPr lang="ru-RU" alt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млрд. тенге </a:t>
            </a:r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/>
            </a:r>
            <a:b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</a:br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для 3,3 </a:t>
            </a:r>
            <a:r>
              <a:rPr lang="ru-RU" alt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тыс. </a:t>
            </a:r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участников. </a:t>
            </a:r>
            <a:b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</a:br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Всего участников КТ – 12,5 тыс. 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6"/>
          <p:cNvSpPr txBox="1">
            <a:spLocks noChangeArrowheads="1"/>
          </p:cNvSpPr>
          <p:nvPr/>
        </p:nvSpPr>
        <p:spPr bwMode="auto">
          <a:xfrm>
            <a:off x="4857750" y="5762625"/>
            <a:ext cx="4100513" cy="755650"/>
          </a:xfrm>
          <a:prstGeom prst="rect">
            <a:avLst/>
          </a:prstGeom>
          <a:ln w="19050"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Будет выдано 70 </a:t>
            </a:r>
            <a:r>
              <a:rPr lang="ru-RU" alt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млрд. тенге </a:t>
            </a:r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/>
            </a:r>
            <a:b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</a:br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для 8 </a:t>
            </a:r>
            <a:r>
              <a:rPr lang="ru-RU" alt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тыс. </a:t>
            </a:r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участников (рост в 2,5 раза). </a:t>
            </a:r>
            <a:b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</a:br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Количество участников – 20 тыс.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Прямая со стрелкой 55"/>
          <p:cNvCxnSpPr>
            <a:stCxn id="36" idx="3"/>
            <a:endCxn id="52" idx="1"/>
          </p:cNvCxnSpPr>
          <p:nvPr/>
        </p:nvCxnSpPr>
        <p:spPr>
          <a:xfrm>
            <a:off x="4257675" y="5078413"/>
            <a:ext cx="600075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53" idx="3"/>
            <a:endCxn id="54" idx="1"/>
          </p:cNvCxnSpPr>
          <p:nvPr/>
        </p:nvCxnSpPr>
        <p:spPr>
          <a:xfrm>
            <a:off x="4267200" y="6140450"/>
            <a:ext cx="59055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0" y="5709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КРЕДИТНАЯ ПОЛИТИКА АО «НУХ «КАЗАГРО»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83349"/>
            <a:ext cx="2133600" cy="365125"/>
          </a:xfrm>
        </p:spPr>
        <p:txBody>
          <a:bodyPr/>
          <a:lstStyle/>
          <a:p>
            <a:pPr>
              <a:defRPr/>
            </a:pPr>
            <a:fld id="{03B12B55-6AB4-40F1-83D5-8F4CF6606274}" type="slidenum">
              <a:rPr lang="ru-RU" sz="1600" b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9</a:t>
            </a:fld>
            <a:endParaRPr lang="ru-RU" sz="1600" b="1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1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064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ПОВЫШЕНИЕ ЭФФЕКТИВНОСТИ ЖИВОТНОВОДСТВА НА 40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%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20972" y="3542456"/>
            <a:ext cx="5830922" cy="175260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55600" indent="-3556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175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молока с 1,2 до 1,8 млн. т</a:t>
            </a:r>
          </a:p>
          <a:p>
            <a:pPr marL="355600" indent="-3556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175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мяса птицы с 146 до 220 тыс. т</a:t>
            </a:r>
          </a:p>
          <a:p>
            <a:pPr marL="355600" indent="-3556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175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говядины с  416 до 500 тыс. т</a:t>
            </a:r>
          </a:p>
          <a:p>
            <a:pPr marL="355600" indent="-3556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175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баранины с 144 до 180 тыс. т</a:t>
            </a:r>
          </a:p>
          <a:p>
            <a:pPr marL="355600" indent="-3556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175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свинины с 1,2 до 1,8 млн. т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20972" y="2264031"/>
            <a:ext cx="5830923" cy="114799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55600" indent="-3556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говядины с 6,5 до 70 тыс. т. </a:t>
            </a:r>
          </a:p>
          <a:p>
            <a:pPr marL="355600" indent="-3556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баранины с 100 до 10 000 т.</a:t>
            </a:r>
          </a:p>
          <a:p>
            <a:pPr marL="355600" indent="-3556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свинины с 2 до 10 тыс. т.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20974" y="757005"/>
            <a:ext cx="5830923" cy="1376595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55600" indent="-3556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175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комбикормов в 2 раза  с 1,2 до  2,5 млн. га</a:t>
            </a:r>
          </a:p>
          <a:p>
            <a:pPr marL="355600" indent="-3556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175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площади обводненных пастбищ в 1,4 раза </a:t>
            </a:r>
            <a:br>
              <a:rPr lang="ru-RU" sz="175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75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47 до 65 млн. га</a:t>
            </a:r>
          </a:p>
          <a:p>
            <a:pPr marL="355600" indent="-3556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175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доли племенных животных в  2 раза</a:t>
            </a:r>
            <a:endParaRPr lang="ru-RU" sz="175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28600" y="757005"/>
            <a:ext cx="2620930" cy="137659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УВЕЛИЧЕНИЕ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ПРОИЗВОДСТВА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7311" y="2281006"/>
            <a:ext cx="2620930" cy="113101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0805" marR="5080" indent="-78740" algn="ctr">
              <a:lnSpc>
                <a:spcPct val="105600"/>
              </a:lnSpc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УВЕЛИЧЕНИЕ</a:t>
            </a:r>
          </a:p>
          <a:p>
            <a:pPr marL="90805" marR="5080" indent="-78740" algn="ctr">
              <a:lnSpc>
                <a:spcPct val="1056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ЭКСПОРТА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7311" y="3559431"/>
            <a:ext cx="2632219" cy="170336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0805" marR="5080" indent="-78740" algn="ctr">
              <a:lnSpc>
                <a:spcPct val="105600"/>
              </a:lnSpc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УВЕЛИЧЕНИЕ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ПЕРЕРАБОТКИ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20972" y="5428310"/>
            <a:ext cx="5830923" cy="12192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55600" indent="-3556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мяса птицы с 161 до 80 тыс. т.</a:t>
            </a:r>
          </a:p>
          <a:p>
            <a:pPr marL="355600" indent="-3556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мясных изделий с 38 до 13 тыс. т.</a:t>
            </a:r>
          </a:p>
          <a:p>
            <a:pPr marL="355600" indent="-3556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молпродукты с 29 до 20  тыс. т.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17311" y="5410200"/>
            <a:ext cx="2632219" cy="12192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0805" marR="5080" indent="-78740" algn="ctr">
              <a:lnSpc>
                <a:spcPct val="105600"/>
              </a:lnSpc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СНИЖЕНИЕ ИМПОРТА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>
          <a:xfrm>
            <a:off x="6889739" y="6526742"/>
            <a:ext cx="2133600" cy="365125"/>
          </a:xfrm>
        </p:spPr>
        <p:txBody>
          <a:bodyPr/>
          <a:lstStyle/>
          <a:p>
            <a:pPr marL="25400">
              <a:lnSpc>
                <a:spcPct val="100000"/>
              </a:lnSpc>
              <a:spcBef>
                <a:spcPts val="450"/>
              </a:spcBef>
            </a:pPr>
            <a:fld id="{81D60167-4931-47E6-BA6A-407CBD079E47}" type="slidenum">
              <a:rPr lang="ru-RU" spc="40" smtClean="0">
                <a:solidFill>
                  <a:schemeClr val="tx2">
                    <a:lumMod val="75000"/>
                  </a:schemeClr>
                </a:solidFill>
              </a:rPr>
              <a:t>10</a:t>
            </a:fld>
            <a:endParaRPr lang="ru-RU" spc="4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34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3179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ПОВЫШЕНИЕ ЭФФЕКТИВНОСТИ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РАСТЕНИЕВОДСТВА НА 30%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47785" y="2674558"/>
            <a:ext cx="5830924" cy="2418286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55600" indent="-355600" algn="just">
              <a:spcBef>
                <a:spcPts val="300"/>
              </a:spcBef>
              <a:buFont typeface="Arial" pitchFamily="34" charset="0"/>
              <a:buChar char="•"/>
            </a:pPr>
            <a:r>
              <a:rPr lang="ru-RU" sz="175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сахарной свеклы на 1 074 тыс. т.             </a:t>
            </a:r>
          </a:p>
          <a:p>
            <a:pPr marL="355600" indent="-355600" algn="just">
              <a:spcBef>
                <a:spcPts val="300"/>
              </a:spcBef>
              <a:buFont typeface="Arial" pitchFamily="34" charset="0"/>
              <a:buChar char="•"/>
            </a:pPr>
            <a:r>
              <a:rPr lang="ru-RU" sz="175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овса на 236 тыс. т.</a:t>
            </a:r>
          </a:p>
          <a:p>
            <a:pPr marL="355600" indent="-355600" algn="just">
              <a:spcBef>
                <a:spcPts val="300"/>
              </a:spcBef>
              <a:buFont typeface="Arial" pitchFamily="34" charset="0"/>
              <a:buChar char="•"/>
            </a:pPr>
            <a:r>
              <a:rPr lang="ru-RU" sz="175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масла растительного на 481 тыс. т.          </a:t>
            </a:r>
          </a:p>
          <a:p>
            <a:pPr marL="355600" indent="-355600" algn="just">
              <a:spcBef>
                <a:spcPts val="300"/>
              </a:spcBef>
              <a:buFont typeface="Arial" pitchFamily="34" charset="0"/>
              <a:buChar char="•"/>
            </a:pPr>
            <a:r>
              <a:rPr lang="ru-RU" sz="175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кукурузы на 257 тыс. т.</a:t>
            </a:r>
          </a:p>
          <a:p>
            <a:pPr marL="355600" indent="-355600" algn="just">
              <a:spcBef>
                <a:spcPts val="300"/>
              </a:spcBef>
              <a:buFont typeface="Arial" pitchFamily="34" charset="0"/>
              <a:buChar char="•"/>
            </a:pPr>
            <a:r>
              <a:rPr lang="ru-RU" sz="175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ячменя на 1,2 млн. т.              </a:t>
            </a:r>
          </a:p>
          <a:p>
            <a:pPr marL="355600" indent="-355600" algn="just">
              <a:spcBef>
                <a:spcPts val="300"/>
              </a:spcBef>
              <a:buFont typeface="Arial" pitchFamily="34" charset="0"/>
              <a:buChar char="•"/>
            </a:pPr>
            <a:r>
              <a:rPr lang="ru-RU" sz="175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сахара на 107 тыс. т.</a:t>
            </a:r>
          </a:p>
          <a:p>
            <a:pPr marL="355600" indent="-355600" algn="just">
              <a:spcBef>
                <a:spcPts val="300"/>
              </a:spcBef>
              <a:buFont typeface="Arial" pitchFamily="34" charset="0"/>
              <a:buChar char="•"/>
            </a:pPr>
            <a:r>
              <a:rPr lang="ru-RU" sz="175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масличных  на 1 млн. т.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47786" y="5252806"/>
            <a:ext cx="5830923" cy="137659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55600" indent="-3556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масла растительного с 160 до 80  тыс. т.</a:t>
            </a:r>
          </a:p>
          <a:p>
            <a:pPr marL="355600" indent="-3556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плодоовощной продукции с  99 до 62 тыс. т. </a:t>
            </a:r>
          </a:p>
          <a:p>
            <a:pPr marL="355600" indent="-3556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сахар с 185 до 75 тыс. т.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47785" y="609603"/>
            <a:ext cx="5791414" cy="1904997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55600" indent="-355600" algn="just">
              <a:spcBef>
                <a:spcPts val="300"/>
              </a:spcBef>
              <a:buFont typeface="Arial" pitchFamily="34" charset="0"/>
              <a:buChar char="•"/>
            </a:pPr>
            <a:r>
              <a:rPr lang="ru-RU" sz="17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увеличение внесения минудобрений в 1,5 раза с 11 до 16%</a:t>
            </a:r>
          </a:p>
          <a:p>
            <a:pPr marL="355600" indent="-355600" algn="just">
              <a:spcBef>
                <a:spcPts val="300"/>
              </a:spcBef>
              <a:buFont typeface="Arial" pitchFamily="34" charset="0"/>
              <a:buChar char="•"/>
            </a:pPr>
            <a:r>
              <a:rPr lang="ru-RU" sz="17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применения качественных  семян  в 2 раза с  3 до  6%</a:t>
            </a:r>
          </a:p>
          <a:p>
            <a:pPr marL="355600" indent="-355600" algn="just">
              <a:spcBef>
                <a:spcPts val="300"/>
              </a:spcBef>
              <a:buFont typeface="Arial" pitchFamily="34" charset="0"/>
              <a:buChar char="•"/>
            </a:pPr>
            <a:r>
              <a:rPr lang="ru-RU" sz="17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рост темпов обновления  техники в 2  раза с 1,5 до 3%</a:t>
            </a:r>
            <a:endParaRPr lang="ru-RU" sz="175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28600" y="609602"/>
            <a:ext cx="2589177" cy="190499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СОКРАЩЕНИЕ ПШЕНИЦЫ И УВЕЛИЧЕНИЕ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ДР. КУЛЬТУР НА </a:t>
            </a:r>
            <a:b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2,3 МЛН. ГА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0010" y="2674556"/>
            <a:ext cx="2620930" cy="24182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0805" marR="5080" indent="-78740" algn="ctr">
              <a:lnSpc>
                <a:spcPct val="105600"/>
              </a:lnSpc>
            </a:pPr>
            <a:r>
              <a:rPr lang="ru-RU" sz="1900" b="1" dirty="0">
                <a:latin typeface="Arial" pitchFamily="34" charset="0"/>
                <a:cs typeface="Arial" pitchFamily="34" charset="0"/>
              </a:rPr>
              <a:t>УВЕЛИЧЕНИЕ  ПРОИЗВОДСТВА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28600" y="5252806"/>
            <a:ext cx="2622340" cy="137659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0805" marR="5080" indent="-78740" algn="ctr">
              <a:lnSpc>
                <a:spcPct val="105600"/>
              </a:lnSpc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СНИЖЕНИЕ ИМПОРТА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>
          <a:xfrm>
            <a:off x="6941955" y="6498519"/>
            <a:ext cx="2133600" cy="365125"/>
          </a:xfrm>
        </p:spPr>
        <p:txBody>
          <a:bodyPr/>
          <a:lstStyle/>
          <a:p>
            <a:pPr marL="25400">
              <a:lnSpc>
                <a:spcPct val="100000"/>
              </a:lnSpc>
              <a:spcBef>
                <a:spcPts val="450"/>
              </a:spcBef>
            </a:pPr>
            <a:fld id="{81D60167-4931-47E6-BA6A-407CBD079E47}" type="slidenum">
              <a:rPr lang="ru-RU" spc="40" smtClean="0">
                <a:solidFill>
                  <a:schemeClr val="tx2">
                    <a:lumMod val="75000"/>
                  </a:schemeClr>
                </a:solidFill>
              </a:rPr>
              <a:t>11</a:t>
            </a:fld>
            <a:endParaRPr lang="ru-RU" spc="4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74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89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1" y="1621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2251892"/>
              </p:ext>
            </p:extLst>
          </p:nvPr>
        </p:nvGraphicFramePr>
        <p:xfrm>
          <a:off x="325002" y="1094989"/>
          <a:ext cx="4163680" cy="2023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2408693"/>
              </p:ext>
            </p:extLst>
          </p:nvPr>
        </p:nvGraphicFramePr>
        <p:xfrm>
          <a:off x="4625354" y="1095196"/>
          <a:ext cx="4156034" cy="2038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8539988"/>
              </p:ext>
            </p:extLst>
          </p:nvPr>
        </p:nvGraphicFramePr>
        <p:xfrm>
          <a:off x="335887" y="3260063"/>
          <a:ext cx="4152210" cy="2261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4420440"/>
              </p:ext>
            </p:extLst>
          </p:nvPr>
        </p:nvGraphicFramePr>
        <p:xfrm>
          <a:off x="4609929" y="3260306"/>
          <a:ext cx="4175150" cy="2279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778703" y="1490597"/>
            <a:ext cx="962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год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62292" y="3592016"/>
            <a:ext cx="962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год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2001" y="1524855"/>
            <a:ext cx="962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год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0181" y="3517098"/>
            <a:ext cx="962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год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23"/>
          <p:cNvSpPr>
            <a:spLocks noChangeArrowheads="1"/>
          </p:cNvSpPr>
          <p:nvPr/>
        </p:nvSpPr>
        <p:spPr bwMode="auto">
          <a:xfrm>
            <a:off x="118921" y="6080322"/>
            <a:ext cx="90419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87313" lvl="1" algn="ctr"/>
            <a:r>
              <a:rPr lang="ru-RU" alt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приобретении техники из </a:t>
            </a:r>
            <a:r>
              <a:rPr lang="ru-RU" alt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 СНГ </a:t>
            </a:r>
            <a:r>
              <a:rPr lang="ru-RU" alt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ту </a:t>
            </a:r>
            <a:r>
              <a:rPr lang="ru-RU" alt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 сумму </a:t>
            </a:r>
            <a:r>
              <a:rPr lang="ru-RU" alt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приобрести больше </a:t>
            </a:r>
            <a:r>
              <a:rPr lang="ru-RU" alt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50-70</a:t>
            </a:r>
            <a:r>
              <a:rPr lang="ru-RU" alt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%. </a:t>
            </a:r>
          </a:p>
        </p:txBody>
      </p:sp>
      <p:grpSp>
        <p:nvGrpSpPr>
          <p:cNvPr id="28" name="Группа 27"/>
          <p:cNvGrpSpPr/>
          <p:nvPr/>
        </p:nvGrpSpPr>
        <p:grpSpPr>
          <a:xfrm>
            <a:off x="593030" y="2921570"/>
            <a:ext cx="3600812" cy="283731"/>
            <a:chOff x="727042" y="2908909"/>
            <a:chExt cx="3417328" cy="287530"/>
          </a:xfrm>
        </p:grpSpPr>
        <p:sp>
          <p:nvSpPr>
            <p:cNvPr id="20" name="TextBox 19"/>
            <p:cNvSpPr txBox="1"/>
            <p:nvPr/>
          </p:nvSpPr>
          <p:spPr>
            <a:xfrm>
              <a:off x="727042" y="2908909"/>
              <a:ext cx="667305" cy="280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1200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40/60</a:t>
              </a:r>
              <a:endParaRPr lang="ru-RU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43717" y="2911183"/>
              <a:ext cx="667305" cy="280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1200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30/70</a:t>
              </a:r>
              <a:endParaRPr lang="ru-RU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574039" y="2913457"/>
              <a:ext cx="667305" cy="280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1200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20/80</a:t>
              </a:r>
              <a:endParaRPr lang="ru-RU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77065" y="2915731"/>
              <a:ext cx="667305" cy="280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1200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10/90</a:t>
              </a:r>
              <a:endParaRPr lang="ru-RU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4880702" y="2937492"/>
            <a:ext cx="3600812" cy="283731"/>
            <a:chOff x="727042" y="2908909"/>
            <a:chExt cx="3417328" cy="287530"/>
          </a:xfrm>
        </p:grpSpPr>
        <p:sp>
          <p:nvSpPr>
            <p:cNvPr id="45" name="TextBox 44"/>
            <p:cNvSpPr txBox="1"/>
            <p:nvPr/>
          </p:nvSpPr>
          <p:spPr>
            <a:xfrm>
              <a:off x="727042" y="2908909"/>
              <a:ext cx="667305" cy="280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1200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40/60</a:t>
              </a:r>
              <a:endParaRPr lang="ru-RU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643717" y="2911183"/>
              <a:ext cx="667305" cy="280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1200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30/70</a:t>
              </a:r>
              <a:endParaRPr lang="ru-RU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574039" y="2913457"/>
              <a:ext cx="667305" cy="280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1200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20/80</a:t>
              </a:r>
              <a:endParaRPr lang="ru-RU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477065" y="2915731"/>
              <a:ext cx="667305" cy="280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1200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10/90</a:t>
              </a:r>
              <a:endParaRPr lang="ru-RU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608953" y="5325850"/>
            <a:ext cx="3600812" cy="283731"/>
            <a:chOff x="727042" y="2908909"/>
            <a:chExt cx="3417328" cy="287530"/>
          </a:xfrm>
        </p:grpSpPr>
        <p:sp>
          <p:nvSpPr>
            <p:cNvPr id="50" name="TextBox 49"/>
            <p:cNvSpPr txBox="1"/>
            <p:nvPr/>
          </p:nvSpPr>
          <p:spPr>
            <a:xfrm>
              <a:off x="727042" y="2908909"/>
              <a:ext cx="667305" cy="280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1200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40/60</a:t>
              </a:r>
              <a:endParaRPr lang="ru-RU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643717" y="2911183"/>
              <a:ext cx="667305" cy="280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1200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30/70</a:t>
              </a:r>
              <a:endParaRPr lang="ru-RU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574039" y="2913457"/>
              <a:ext cx="667305" cy="280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1200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20/80</a:t>
              </a:r>
              <a:endParaRPr lang="ru-RU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477065" y="2915731"/>
              <a:ext cx="667305" cy="280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1200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10/90</a:t>
              </a:r>
              <a:endParaRPr lang="ru-RU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4894351" y="5339498"/>
            <a:ext cx="3600812" cy="283731"/>
            <a:chOff x="727042" y="2908909"/>
            <a:chExt cx="3417328" cy="287530"/>
          </a:xfrm>
        </p:grpSpPr>
        <p:sp>
          <p:nvSpPr>
            <p:cNvPr id="55" name="TextBox 54"/>
            <p:cNvSpPr txBox="1"/>
            <p:nvPr/>
          </p:nvSpPr>
          <p:spPr>
            <a:xfrm>
              <a:off x="727042" y="2908909"/>
              <a:ext cx="667305" cy="280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1200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40/60</a:t>
              </a:r>
              <a:endParaRPr lang="ru-RU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643717" y="2911183"/>
              <a:ext cx="667305" cy="280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1200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30/70</a:t>
              </a:r>
              <a:endParaRPr lang="ru-RU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574039" y="2913457"/>
              <a:ext cx="667305" cy="280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1200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20/80</a:t>
              </a:r>
              <a:endParaRPr lang="ru-RU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477065" y="2915731"/>
              <a:ext cx="667305" cy="280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1200" b="1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10/90</a:t>
              </a:r>
              <a:endParaRPr lang="ru-RU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3605059" y="5492159"/>
            <a:ext cx="985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 ДЗ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553218" y="5625581"/>
            <a:ext cx="93662" cy="74451"/>
          </a:xfrm>
          <a:prstGeom prst="rect">
            <a:avLst/>
          </a:prstGeom>
          <a:solidFill>
            <a:srgbClr val="8FCA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630915" y="5494434"/>
            <a:ext cx="1118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 СНГ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579074" y="5627856"/>
            <a:ext cx="93662" cy="7445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93030" y="152400"/>
            <a:ext cx="80937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МЕРЫ</a:t>
            </a:r>
          </a:p>
          <a:p>
            <a:pPr algn="ctr">
              <a:defRPr/>
            </a:pPr>
            <a:r>
              <a:rPr lang="ru-RU" sz="20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повышению технической вооруженности субъектов АПК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82534"/>
            <a:ext cx="2057400" cy="365125"/>
          </a:xfrm>
        </p:spPr>
        <p:txBody>
          <a:bodyPr/>
          <a:lstStyle/>
          <a:p>
            <a:pPr>
              <a:defRPr/>
            </a:pPr>
            <a:fld id="{5CC41958-3DF8-4B03-AB92-ADDCB0E623D4}" type="slidenum">
              <a:rPr lang="ru-RU" sz="1600" b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12</a:t>
            </a:fld>
            <a:endParaRPr lang="ru-RU" sz="16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71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68245" y="3526977"/>
            <a:ext cx="2474959" cy="714830"/>
          </a:xfrm>
          <a:prstGeom prst="roundRect">
            <a:avLst>
              <a:gd name="adj" fmla="val 897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внешних рынков, поиск экспортных ниш </a:t>
            </a:r>
            <a:b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СХТП</a:t>
            </a:r>
            <a:endParaRPr lang="ru-RU" sz="1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8244" y="4405091"/>
            <a:ext cx="2474959" cy="714830"/>
          </a:xfrm>
          <a:prstGeom prst="roundRect">
            <a:avLst>
              <a:gd name="adj" fmla="val 897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продвижение зонтичных брендов, включая </a:t>
            </a:r>
            <a:b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 Organic Food</a:t>
            </a:r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65714" y="914533"/>
            <a:ext cx="2612571" cy="1030853"/>
          </a:xfrm>
          <a:prstGeom prst="roundRect">
            <a:avLst>
              <a:gd name="adj" fmla="val 818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spcAft>
                <a:spcPts val="600"/>
              </a:spcAft>
              <a:defRPr/>
            </a:pPr>
            <a:r>
              <a:rPr lang="ru-RU" altLang="ru-RU" sz="14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ЭКСПОРТНЫЙ ЦЕНТР АПК</a:t>
            </a:r>
          </a:p>
          <a:p>
            <a:pPr marL="0" lvl="1" algn="ctr">
              <a:spcAft>
                <a:spcPts val="600"/>
              </a:spcAft>
              <a:defRPr/>
            </a:pPr>
            <a:r>
              <a:rPr lang="ru-RU" altLang="ru-RU" sz="14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базе</a:t>
            </a:r>
            <a:endParaRPr lang="en-US" altLang="ru-RU" sz="1400" kern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Aft>
                <a:spcPts val="600"/>
              </a:spcAft>
              <a:defRPr/>
            </a:pPr>
            <a:r>
              <a:rPr lang="ru-RU" altLang="ru-RU" sz="14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ПРОДКОРПОРАЦИИ</a:t>
            </a:r>
            <a:endParaRPr lang="en-US" altLang="ru-RU" sz="1400" b="1" kern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5841" y="1805617"/>
            <a:ext cx="1905000" cy="565032"/>
          </a:xfrm>
          <a:prstGeom prst="roundRect">
            <a:avLst>
              <a:gd name="adj" fmla="val 818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defRPr/>
            </a:pPr>
            <a:r>
              <a:rPr lang="en-US" altLang="ru-RU" sz="14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KAZNEX</a:t>
            </a:r>
            <a:endParaRPr lang="ru-RU" altLang="ru-RU" sz="1400" b="1" kern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defRPr/>
            </a:pPr>
            <a:r>
              <a:rPr lang="ru-RU" altLang="ru-RU" sz="14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экспортный блок</a:t>
            </a:r>
            <a:endParaRPr lang="en-US" altLang="ru-RU" sz="1400" kern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0924" y="1418255"/>
            <a:ext cx="14026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</a:t>
            </a:r>
            <a:endParaRPr lang="ru-RU" sz="12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Соединительная линия уступом 19"/>
          <p:cNvCxnSpPr>
            <a:stCxn id="15" idx="3"/>
            <a:endCxn id="10" idx="1"/>
          </p:cNvCxnSpPr>
          <p:nvPr/>
        </p:nvCxnSpPr>
        <p:spPr>
          <a:xfrm flipV="1">
            <a:off x="2020841" y="1429960"/>
            <a:ext cx="1244873" cy="658173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268244" y="5301348"/>
            <a:ext cx="2474959" cy="714830"/>
          </a:xfrm>
          <a:prstGeom prst="roundRect">
            <a:avLst>
              <a:gd name="adj" fmla="val 897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торговые миссии, выставки, ярмарки за рубежом </a:t>
            </a:r>
            <a:b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СХТП</a:t>
            </a:r>
            <a:endParaRPr lang="ru-RU" sz="1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334518" y="4405091"/>
            <a:ext cx="2474959" cy="714830"/>
          </a:xfrm>
          <a:prstGeom prst="roundRect">
            <a:avLst>
              <a:gd name="adj" fmla="val 897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контрактация с зарубежными покупателями и торговыми сетями</a:t>
            </a:r>
            <a:endParaRPr lang="ru-RU" sz="1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414791" y="4405091"/>
            <a:ext cx="2474959" cy="714830"/>
          </a:xfrm>
          <a:prstGeom prst="roundRect">
            <a:avLst>
              <a:gd name="adj" fmla="val 897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возмещение 50% затрат СХТП на рекламу и логистику (экспортные гранты)</a:t>
            </a:r>
            <a:endParaRPr lang="ru-RU" sz="1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334518" y="3526977"/>
            <a:ext cx="2474959" cy="714830"/>
          </a:xfrm>
          <a:prstGeom prst="roundRect">
            <a:avLst>
              <a:gd name="adj" fmla="val 897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поиск покупателей и определение требований к продукции</a:t>
            </a:r>
            <a:endParaRPr lang="ru-RU" sz="1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015341" y="2139306"/>
            <a:ext cx="3113316" cy="710920"/>
          </a:xfrm>
          <a:prstGeom prst="roundRect">
            <a:avLst>
              <a:gd name="adj" fmla="val 818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defRPr/>
            </a:pPr>
            <a:r>
              <a:rPr lang="ru-RU" altLang="ru-RU" sz="14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зарубежные представительства на целевых рынках</a:t>
            </a:r>
          </a:p>
          <a:p>
            <a:pPr marL="0" lvl="1" algn="ctr">
              <a:defRPr/>
            </a:pPr>
            <a:r>
              <a:rPr lang="ru-RU" altLang="ru-RU" sz="1200" i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настоящее время в РФ)</a:t>
            </a:r>
            <a:endParaRPr lang="en-US" altLang="ru-RU" sz="1200" i="1" kern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Прямая со стрелкой 40"/>
          <p:cNvCxnSpPr>
            <a:stCxn id="10" idx="2"/>
            <a:endCxn id="39" idx="0"/>
          </p:cNvCxnSpPr>
          <p:nvPr/>
        </p:nvCxnSpPr>
        <p:spPr>
          <a:xfrm flipH="1">
            <a:off x="4571999" y="1945386"/>
            <a:ext cx="1" cy="1939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кругленный прямоугольник 41"/>
          <p:cNvSpPr/>
          <p:nvPr/>
        </p:nvSpPr>
        <p:spPr>
          <a:xfrm>
            <a:off x="7102088" y="1805617"/>
            <a:ext cx="1905000" cy="565032"/>
          </a:xfrm>
          <a:prstGeom prst="roundRect">
            <a:avLst>
              <a:gd name="adj" fmla="val 818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defRPr/>
            </a:pPr>
            <a:r>
              <a:rPr lang="ru-RU" altLang="ru-RU" sz="14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«КазАгроГарант»</a:t>
            </a:r>
            <a:endParaRPr lang="en-US" altLang="ru-RU" sz="1400" kern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Соединительная линия уступом 42"/>
          <p:cNvCxnSpPr>
            <a:stCxn id="42" idx="1"/>
            <a:endCxn id="10" idx="3"/>
          </p:cNvCxnSpPr>
          <p:nvPr/>
        </p:nvCxnSpPr>
        <p:spPr>
          <a:xfrm rot="10800000">
            <a:off x="5878286" y="1429961"/>
            <a:ext cx="1223803" cy="658173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Скругленный прямоугольник 46"/>
          <p:cNvSpPr/>
          <p:nvPr/>
        </p:nvSpPr>
        <p:spPr>
          <a:xfrm>
            <a:off x="3334518" y="5301348"/>
            <a:ext cx="2474959" cy="714830"/>
          </a:xfrm>
          <a:prstGeom prst="roundRect">
            <a:avLst>
              <a:gd name="adj" fmla="val 897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форвардный закуп у СХТП и экспорт – создание </a:t>
            </a:r>
            <a:r>
              <a:rPr lang="ru-RU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ЭКСПОРТНЫХ КАНАЛОВ</a:t>
            </a:r>
            <a:endParaRPr lang="ru-RU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414791" y="3526977"/>
            <a:ext cx="2474959" cy="714830"/>
          </a:xfrm>
          <a:prstGeom prst="roundRect">
            <a:avLst>
              <a:gd name="adj" fmla="val 897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торговое финансирование и страхование экспортных контрактов СХТП</a:t>
            </a:r>
            <a:endParaRPr lang="ru-RU" sz="1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7739358" y="5370294"/>
            <a:ext cx="1281775" cy="565032"/>
          </a:xfrm>
          <a:prstGeom prst="roundRect">
            <a:avLst>
              <a:gd name="adj" fmla="val 818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defRPr/>
            </a:pPr>
            <a:r>
              <a:rPr lang="ru-RU" altLang="ru-RU" sz="14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СЕТЬ </a:t>
            </a:r>
            <a:br>
              <a:rPr lang="ru-RU" altLang="ru-RU" sz="14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4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ОРЦ / ТЛЦ</a:t>
            </a:r>
            <a:endParaRPr lang="en-US" altLang="ru-RU" sz="1400" kern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025135" y="5370294"/>
            <a:ext cx="1281775" cy="565032"/>
          </a:xfrm>
          <a:prstGeom prst="roundRect">
            <a:avLst>
              <a:gd name="adj" fmla="val 818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defRPr/>
            </a:pPr>
            <a:r>
              <a:rPr lang="ru-RU" altLang="ru-RU" sz="14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СХТП</a:t>
            </a:r>
            <a:endParaRPr lang="en-US" altLang="ru-RU" sz="1400" kern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48500" y="3439889"/>
            <a:ext cx="2725330" cy="2670628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192422" y="3439889"/>
            <a:ext cx="2725330" cy="2670628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6289605" y="3439889"/>
            <a:ext cx="2725330" cy="1767121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2397" y="3193025"/>
            <a:ext cx="21993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сервисная поддержка СХТП</a:t>
            </a:r>
            <a:endParaRPr lang="ru-RU" sz="12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349560" y="3193025"/>
            <a:ext cx="23995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экспортные каналы для СХТП</a:t>
            </a:r>
            <a:endParaRPr lang="ru-RU" sz="12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476970" y="3193025"/>
            <a:ext cx="2332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финансовая поддержка СХТП</a:t>
            </a:r>
            <a:endParaRPr lang="ru-RU" sz="12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660578" y="6087858"/>
            <a:ext cx="3442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крупных экспортных партий и экспорт по налаженным каналам сбыта</a:t>
            </a:r>
            <a:endParaRPr lang="ru-RU" sz="12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Прямая со стрелкой 83"/>
          <p:cNvCxnSpPr>
            <a:stCxn id="26" idx="2"/>
            <a:endCxn id="23" idx="0"/>
          </p:cNvCxnSpPr>
          <p:nvPr/>
        </p:nvCxnSpPr>
        <p:spPr>
          <a:xfrm>
            <a:off x="4571998" y="4241807"/>
            <a:ext cx="0" cy="163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23" idx="2"/>
            <a:endCxn id="47" idx="0"/>
          </p:cNvCxnSpPr>
          <p:nvPr/>
        </p:nvCxnSpPr>
        <p:spPr>
          <a:xfrm>
            <a:off x="4571998" y="5119921"/>
            <a:ext cx="0" cy="181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8" idx="3"/>
            <a:endCxn id="57" idx="1"/>
          </p:cNvCxnSpPr>
          <p:nvPr/>
        </p:nvCxnSpPr>
        <p:spPr>
          <a:xfrm>
            <a:off x="7306910" y="5652810"/>
            <a:ext cx="432448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267514" y="1412067"/>
            <a:ext cx="15741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новый функционал</a:t>
            </a:r>
            <a:endParaRPr lang="ru-RU" sz="12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Соединительная линия уступом 32"/>
          <p:cNvCxnSpPr/>
          <p:nvPr/>
        </p:nvCxnSpPr>
        <p:spPr>
          <a:xfrm rot="10800000" flipV="1">
            <a:off x="2020843" y="1550566"/>
            <a:ext cx="1244872" cy="689968"/>
          </a:xfrm>
          <a:prstGeom prst="bentConnector3">
            <a:avLst>
              <a:gd name="adj1" fmla="val 39798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0" y="5709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ЦЕЛЕНАПРАВЛЕННАЯ ЭКСПОРТНАЯ ПОЛИТИКА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0512" y="6475291"/>
            <a:ext cx="2133600" cy="365125"/>
          </a:xfrm>
        </p:spPr>
        <p:txBody>
          <a:bodyPr/>
          <a:lstStyle/>
          <a:p>
            <a:fld id="{3F7CF7F6-08BE-44CF-B29C-E35DD360EDAE}" type="slidenum">
              <a:rPr lang="ru-RU" sz="1600" b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13</a:t>
            </a:fld>
            <a:endParaRPr lang="ru-RU" sz="16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97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667000" y="3376742"/>
            <a:ext cx="6302828" cy="2643057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55600" indent="-3556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в оборот 610 тыс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га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земель регулярного орошения</a:t>
            </a:r>
          </a:p>
          <a:p>
            <a:pPr marL="355600" indent="-3556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в оборот 368 тыс. га земель лиманного орошения</a:t>
            </a:r>
          </a:p>
          <a:p>
            <a:pPr marL="355600" indent="-3556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Реконструкция 13 тыс. га коллекторно-дренажной сети</a:t>
            </a:r>
          </a:p>
          <a:p>
            <a:pPr marL="355600" indent="-3556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Реконструкция 42 аварийных и строительство 22 новых водохранилищ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4428" y="3376742"/>
            <a:ext cx="2536372" cy="26430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ВОВЛЕЧЕНИЕ В ОБОРОТ ОРОШАЕМЫХ ЗЕМЕЛЬ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67000" y="804255"/>
            <a:ext cx="6302828" cy="2167545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55600" indent="-3556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Широкомасштабное почвенное обследование сельскохозяйственных земель и земель запаса</a:t>
            </a:r>
          </a:p>
          <a:p>
            <a:pPr marL="355600" indent="-3556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новой кадастровой стоимости земель с/х назначения</a:t>
            </a:r>
          </a:p>
          <a:p>
            <a:pPr marL="355600" indent="-3556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реальной базы данных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4427" y="804255"/>
            <a:ext cx="2536373" cy="216754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РАЦИОНАЛЬНОЕ ИСПОЛЬЗОВАНИЕ ЗЕМЕЛЬНЫХ РЕСУРСОВ</a:t>
            </a:r>
            <a:endParaRPr lang="en-US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19"/>
          <p:cNvSpPr txBox="1"/>
          <p:nvPr/>
        </p:nvSpPr>
        <p:spPr>
          <a:xfrm>
            <a:off x="0" y="76200"/>
            <a:ext cx="91440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ГОСРЕГУЛИРОВАНИЯ АПК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836228" y="6447319"/>
            <a:ext cx="2133600" cy="365125"/>
          </a:xfrm>
        </p:spPr>
        <p:txBody>
          <a:bodyPr/>
          <a:lstStyle/>
          <a:p>
            <a:pPr>
              <a:defRPr/>
            </a:pPr>
            <a:fld id="{03B12B55-6AB4-40F1-83D5-8F4CF6606274}" type="slidenum">
              <a:rPr lang="ru-RU" sz="1600" b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14</a:t>
            </a:fld>
            <a:endParaRPr lang="ru-RU" sz="16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41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90632" y="4091894"/>
            <a:ext cx="2324099" cy="105753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b="1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0631" y="5267060"/>
            <a:ext cx="2324100" cy="105656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ПИЩЕВАЯ БЕЗОПАСНОСТЬ</a:t>
            </a:r>
            <a:endParaRPr lang="en-US" b="1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14600" y="4091894"/>
            <a:ext cx="6542313" cy="1057539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закрепление обязанности СХТП по проведению химических обработок против особо опасных, вредных и карантинных организмов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14600" y="5267061"/>
            <a:ext cx="6542313" cy="1057539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актуализация, разработка и унификация НПА и НТД в области техрегулирования безопасности пищевой продукции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4600" y="571579"/>
            <a:ext cx="6585855" cy="340631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усиление ответственности владельцев скота за не проведение ветмероприятий</a:t>
            </a:r>
          </a:p>
          <a:p>
            <a:pPr marL="1778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оценки эффективности деятельности ветеринарных подразделений МИО</a:t>
            </a:r>
          </a:p>
          <a:p>
            <a:pPr marL="1778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прямой подчиненности отделов ветеринарии районов управлениям ветеринарии области</a:t>
            </a:r>
          </a:p>
          <a:p>
            <a:pPr marL="1778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требований к ветеринарным организациям, созданным МИО</a:t>
            </a:r>
          </a:p>
          <a:p>
            <a:pPr marL="1778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установление подотчетности ветврачей СХТП перед райотделами ветеринарии МИО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0631" y="571579"/>
            <a:ext cx="2331088" cy="333011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ВЕТЕРИНАРИЯ</a:t>
            </a:r>
            <a:endParaRPr lang="en-US" b="1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9"/>
          <p:cNvSpPr txBox="1"/>
          <p:nvPr/>
        </p:nvSpPr>
        <p:spPr>
          <a:xfrm>
            <a:off x="0" y="73223"/>
            <a:ext cx="91440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ГОСРЕГУЛИРОВАНИЯ АПК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0631" y="4435997"/>
            <a:ext cx="2331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ФИТОСАНИТАРИЯ</a:t>
            </a:r>
            <a:endParaRPr lang="en-US" b="1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20491" y="6442228"/>
            <a:ext cx="2133600" cy="365125"/>
          </a:xfrm>
        </p:spPr>
        <p:txBody>
          <a:bodyPr/>
          <a:lstStyle/>
          <a:p>
            <a:pPr>
              <a:defRPr/>
            </a:pPr>
            <a:fld id="{03B12B55-6AB4-40F1-83D5-8F4CF6606274}" type="slidenum">
              <a:rPr lang="ru-RU" sz="1600" b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15</a:t>
            </a:fld>
            <a:endParaRPr lang="ru-RU" sz="16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4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2596241" y="2798460"/>
            <a:ext cx="6373586" cy="174171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indent="-177800" algn="just">
              <a:spcBef>
                <a:spcPts val="300"/>
              </a:spcBef>
              <a:buFont typeface="Arial" pitchFamily="34" charset="0"/>
              <a:buChar char="•"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двух агроцентров на базе КазАТУ им. Сейфуллина и КазНАУ</a:t>
            </a:r>
          </a:p>
          <a:p>
            <a:pPr marL="177800" indent="-177800" algn="just">
              <a:spcBef>
                <a:spcPts val="300"/>
              </a:spcBef>
              <a:buFont typeface="Arial" pitchFamily="34" charset="0"/>
              <a:buChar char="•"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НИОКР по заказам производителей</a:t>
            </a:r>
          </a:p>
          <a:p>
            <a:pPr marL="177800" indent="-177800" algn="just">
              <a:spcBef>
                <a:spcPts val="300"/>
              </a:spcBef>
              <a:buFont typeface="Arial" pitchFamily="34" charset="0"/>
              <a:buChar char="•"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Трансферт передовых апробированных технологий</a:t>
            </a:r>
          </a:p>
          <a:p>
            <a:pPr marL="177800" indent="-177800" algn="just">
              <a:spcBef>
                <a:spcPts val="300"/>
              </a:spcBef>
              <a:buFont typeface="Arial" pitchFamily="34" charset="0"/>
              <a:buChar char="•"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Передача знаний производителям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96241" y="4724400"/>
            <a:ext cx="6373586" cy="1782007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indent="-177800" algn="just">
              <a:spcBef>
                <a:spcPts val="300"/>
              </a:spcBef>
              <a:buFont typeface="Arial" pitchFamily="34" charset="0"/>
              <a:buChar char="•"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проекта нового Закона РК «О личном подсобном хозяйстве»</a:t>
            </a:r>
          </a:p>
          <a:p>
            <a:pPr marL="177800" indent="-177800" algn="just">
              <a:spcBef>
                <a:spcPts val="300"/>
              </a:spcBef>
              <a:buFont typeface="Arial" pitchFamily="34" charset="0"/>
              <a:buChar char="•"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Внесение изменений и дополнений в Земельный, Налоговый, Экологический и Предпринимательский кодексы</a:t>
            </a:r>
          </a:p>
          <a:p>
            <a:pPr marL="177800" indent="-177800" algn="just">
              <a:spcBef>
                <a:spcPts val="300"/>
              </a:spcBef>
              <a:buFont typeface="Arial" pitchFamily="34" charset="0"/>
              <a:buChar char="•"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Внесение изменений и дополнений в отраслевые Законы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3283" y="2761054"/>
            <a:ext cx="2324100" cy="183468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ИНТЕГРАЦИЯ НАУКИ, ОБРАЗОВАНИЯ И ПРОИЗВОДСТВА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4170" y="4724400"/>
            <a:ext cx="2324100" cy="178200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НОРМАТИВНЫХ ПРАВОВЫХ АКТОВ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96241" y="474699"/>
            <a:ext cx="6373586" cy="211610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indent="-177800" algn="just">
              <a:spcBef>
                <a:spcPts val="30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стандартов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производства, оборота и сертификации органической   продукции  в  соответствии  с  международными нормами</a:t>
            </a:r>
          </a:p>
          <a:p>
            <a:pPr marL="177800" indent="-177800" algn="just">
              <a:spcBef>
                <a:spcPts val="30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лабораторий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сертификации органической продукции по  международным нормам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2399" y="474699"/>
            <a:ext cx="2324100" cy="211610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600" b="1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9"/>
          <p:cNvSpPr txBox="1"/>
          <p:nvPr/>
        </p:nvSpPr>
        <p:spPr>
          <a:xfrm>
            <a:off x="0" y="74954"/>
            <a:ext cx="91440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ГОСРЕГУЛИРОВАНИЯ АПК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3283" y="974860"/>
            <a:ext cx="2286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ПРОДВИЖЕНИЕ КАЗАХСТАНСКОГО БРЕНДА </a:t>
            </a:r>
          </a:p>
          <a:p>
            <a:pPr algn="ctr"/>
            <a:r>
              <a:rPr lang="ru-RU" sz="16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ОРГАНИЧЕСКОЙ ПРОДУКЦИИ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36227" y="6526163"/>
            <a:ext cx="2133600" cy="365125"/>
          </a:xfrm>
        </p:spPr>
        <p:txBody>
          <a:bodyPr/>
          <a:lstStyle/>
          <a:p>
            <a:pPr>
              <a:defRPr/>
            </a:pPr>
            <a:fld id="{03B12B55-6AB4-40F1-83D5-8F4CF6606274}" type="slidenum">
              <a:rPr lang="ru-RU" sz="1600" b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16</a:t>
            </a:fld>
            <a:endParaRPr lang="ru-RU" sz="16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4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89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" name="think-cell Slide" r:id="rId5" imgW="353" imgH="353" progId="TCLayout.ActiveDocument.1">
                  <p:embed/>
                </p:oleObj>
              </mc:Choice>
              <mc:Fallback>
                <p:oleObj name="think-cell Slide" r:id="rId5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9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970622"/>
              </p:ext>
            </p:extLst>
          </p:nvPr>
        </p:nvGraphicFramePr>
        <p:xfrm>
          <a:off x="141518" y="693954"/>
          <a:ext cx="8904507" cy="5956296"/>
        </p:xfrm>
        <a:graphic>
          <a:graphicData uri="http://schemas.openxmlformats.org/drawingml/2006/table">
            <a:tbl>
              <a:tblPr/>
              <a:tblGrid>
                <a:gridCol w="500736"/>
                <a:gridCol w="2256432"/>
                <a:gridCol w="848359"/>
                <a:gridCol w="848359"/>
                <a:gridCol w="848359"/>
                <a:gridCol w="848359"/>
                <a:gridCol w="848359"/>
                <a:gridCol w="952772"/>
                <a:gridCol w="952772"/>
              </a:tblGrid>
              <a:tr h="1838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№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НАПРАВЛЕНИЯ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ГПР АПК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ИТОГО 2017-2019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ИТОГО 2017-2021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</a:tr>
              <a:tr h="183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8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Растениеводство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50 574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53 362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55 545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64 688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69 216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159 481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293 385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Животноводство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69 524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75 829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81 101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67 158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71 731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226 454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365 343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3.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Переработка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6 360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6 808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8 073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8 881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13 168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30 122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4.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Финансовые инструменты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76 377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75 147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72 962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52 471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56 144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224 486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333 101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5.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Уставной </a:t>
                      </a:r>
                      <a:r>
                        <a:rPr lang="ru-RU" sz="1400" b="0" i="0" u="none" strike="noStrike" dirty="0" smtClean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капитал</a:t>
                      </a:r>
                    </a:p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АО </a:t>
                      </a:r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«КазАгро»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19 220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24 141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43 361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6.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Кредитование на ВПР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60 000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60 000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60 000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60 000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60 000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180 000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300 000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7.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Ветеринария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24 357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23 920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24 155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42 921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45 926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72 432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161 279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8.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Фитосанитария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28 956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28 387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29 567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16 893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18 075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86 910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121 878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9.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Земельные отношения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5 447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5 447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5 447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13 607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14 559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16 341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44 507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10.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Научное и кадровое обеспечение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2 403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461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461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4 620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5 643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3 325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13 588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76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ИТОГО АПК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323 998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329 361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329 238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349 651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374 316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982 597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1 706 564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1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1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        в т.ч</a:t>
                      </a:r>
                      <a:r>
                        <a:rPr lang="ru-RU" sz="1400" b="0" i="1" u="none" strike="noStrike" dirty="0" smtClean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. субсидии </a:t>
                      </a:r>
                      <a:r>
                        <a:rPr lang="ru-RU" sz="1400" b="0" i="1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АПК</a:t>
                      </a:r>
                    </a:p>
                  </a:txBody>
                  <a:tcPr marL="8149" marR="8149" marT="8149" marB="0" anchor="ctr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223 314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231 530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231 310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182 390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195 971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686 154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1 064 515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90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РБ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170 765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166 015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160 932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171 681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183 792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497 712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853 185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90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МБ (ТОХ)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153 233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163 346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168 306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177 970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190 525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484 885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853 380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11.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Управление водными ресурсами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26 751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21 872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14 063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15 469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16 552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62 686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94 707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76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350 749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351 233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343 301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365 120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390 868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1 045 283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1 801 271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90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ЧАСТНЫЕ ИНВЕСТИЦИИ</a:t>
                      </a:r>
                    </a:p>
                  </a:txBody>
                  <a:tcPr marL="8149" marR="8149" marT="8149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253 413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295 320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340 285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387 150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427 350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889 018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1 703 518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90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СПРАВОЧНО: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90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АГРОБИЗНЕС 2020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323 998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329 361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329 238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982 597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982 597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9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49" marR="8149" marT="8149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РБ</a:t>
                      </a:r>
                    </a:p>
                  </a:txBody>
                  <a:tcPr marL="8149" marR="8149" marT="8149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170 765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166 015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160 932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497 712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497 712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9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49" marR="8149" marT="8149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МБ (ТОХ)</a:t>
                      </a:r>
                    </a:p>
                  </a:txBody>
                  <a:tcPr marL="8149" marR="8149" marT="8149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153 233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163 346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168 306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484 885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484 885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76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ГПУВР</a:t>
                      </a:r>
                    </a:p>
                  </a:txBody>
                  <a:tcPr marL="8149" marR="8149" marT="8149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26 751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21 872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14 063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Arial" panose="020B0604020202020204" pitchFamily="34" charset="0"/>
                        </a:rPr>
                        <a:t>62 686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62 686</a:t>
                      </a:r>
                    </a:p>
                  </a:txBody>
                  <a:tcPr marL="8149" marR="8149" marT="8149" marB="0" anchor="ctr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34200" y="6553200"/>
            <a:ext cx="2133600" cy="365125"/>
          </a:xfrm>
        </p:spPr>
        <p:txBody>
          <a:bodyPr/>
          <a:lstStyle/>
          <a:p>
            <a:pPr>
              <a:defRPr/>
            </a:pPr>
            <a:fld id="{5CC41958-3DF8-4B03-AB92-ADDCB0E623D4}" type="slidenum">
              <a:rPr lang="ru-RU" sz="1600" b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17</a:t>
            </a:fld>
            <a:endParaRPr lang="ru-RU" sz="16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19"/>
          <p:cNvSpPr txBox="1"/>
          <p:nvPr/>
        </p:nvSpPr>
        <p:spPr>
          <a:xfrm>
            <a:off x="1" y="76200"/>
            <a:ext cx="914400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ФИНАНСОВОЕ ОБЕСПЕЧЕНИЕ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ГОСУДАРСТВЕННОЙ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РАЗВИТИЯ АПК РК НА 2017-2021, тыс. тенге</a:t>
            </a:r>
            <a:endParaRPr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99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987357" y="628767"/>
            <a:ext cx="7470843" cy="62432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54125"/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УВЕЛИЧЕНИЕ 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1,3 РАЗА 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ВАЛОВОГО  ВЫПУСКА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СЕЛЬХОЗПРОДУКЦИИ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3,3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4,3 Т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РЛН.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ТЕНГЕ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90599" y="1356877"/>
            <a:ext cx="7467601" cy="624323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257300" indent="-3175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РОСТ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50%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ПРОИЗВОДИТЕЛЬНОСТИ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ТРУДА</a:t>
            </a:r>
          </a:p>
          <a:p>
            <a:pPr marL="1257300" indent="-3175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1,2 МЛН. ДО 1,9 МЛН.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ТЕНГЕ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90599" y="2099932"/>
            <a:ext cx="7467601" cy="62432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254125"/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РОСТ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17%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ЭКСПОРТА  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2,1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2,5 МЛРД. ДОЛЛ. США</a:t>
            </a:r>
          </a:p>
          <a:p>
            <a:pPr marL="1254125"/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СОКРАЩЕНИЕ 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17%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ИМПОРТА 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3,4ДО 2,8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МЛРД.ДОЛЛ.США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90599" y="2849035"/>
            <a:ext cx="7467601" cy="624323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252538" indent="1588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РАСШИРЕНИЕ 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40%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ПЛОЩАДИ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ОРОШАЕМЫХ  ЗЕМЕЛЬ 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  1,4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 МЛН ГА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90599" y="3623989"/>
            <a:ext cx="7467601" cy="62432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254125"/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РАСШИРЕНИЕ 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7 РАЗ 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ОХВАТА  СХТП  МЕРАМИ ГОСПОДДЕРЖКИ</a:t>
            </a:r>
          </a:p>
          <a:p>
            <a:pPr marL="893763" indent="360363"/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67 ДО 500 ТЫС.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СХТП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990599" y="4394358"/>
            <a:ext cx="7467601" cy="624323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254125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ВОВЛЕЧЕНИЕ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БОЛЕЕ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500 ТЫСЯЧ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ЛПХ, МЕЛКИХ К(Ф)Х  В  СИСТЕМУ  СБЫТА  ПРОДУКЦИИ  ЧЕРЕЗ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КООПЕРАТИВЫ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990599" y="5158679"/>
            <a:ext cx="7467601" cy="62432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54125"/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УВЕЛИЧЕНИЕ ДОЛИ ПЕРЕРАБОТКИ СЕЛЬХОЗПРОДУКЦИИ  И ЗАГРУЗКИ  ПРЕДПРИЯТИЙ  ПО  ПЕРЕРАБОТКЕ 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1,3 РАЗА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87356" y="5907782"/>
            <a:ext cx="7470843" cy="624323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254125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РОСТ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БОЛЕЕ ЧЕМ В 3 РАЗА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ОБЪЕМОВ ЧАСТНЫХ ИНВЕСТИЦИЙ В ОТРАСЛЬ 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 134 МЛРД.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ТЕНГЕ ДО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427 МЛРД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ТЕНГЕ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5709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ЭФФЕКТ ОТ РЕАЛИЗАЦИИ  ПРОГРАММЫ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Номер слайда 2"/>
          <p:cNvSpPr>
            <a:spLocks noGrp="1"/>
          </p:cNvSpPr>
          <p:nvPr>
            <p:ph type="sldNum" sz="quarter" idx="7"/>
          </p:nvPr>
        </p:nvSpPr>
        <p:spPr>
          <a:xfrm>
            <a:off x="6934200" y="6564381"/>
            <a:ext cx="2057400" cy="215444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Выноска со стрелкой вправо 1"/>
          <p:cNvSpPr/>
          <p:nvPr/>
        </p:nvSpPr>
        <p:spPr>
          <a:xfrm>
            <a:off x="97465" y="628767"/>
            <a:ext cx="1807535" cy="5903338"/>
          </a:xfrm>
          <a:prstGeom prst="rightArrowCallout">
            <a:avLst>
              <a:gd name="adj1" fmla="val 326596"/>
              <a:gd name="adj2" fmla="val 163298"/>
              <a:gd name="adj3" fmla="val 27321"/>
              <a:gd name="adj4" fmla="val 7078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180975" algn="l"/>
              </a:tabLst>
            </a:pPr>
            <a:endParaRPr lang="ru-RU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465" y="2971993"/>
            <a:ext cx="18075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180975" algn="l"/>
              </a:tabLs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ОЖИДАЕМЫЙ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180975" algn="l"/>
              </a:tabLst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ЭФФЕКТ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180975" algn="l"/>
              </a:tabLs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2021 ГОДУ </a:t>
            </a:r>
          </a:p>
        </p:txBody>
      </p:sp>
    </p:spTree>
    <p:extLst>
      <p:ext uri="{BB962C8B-B14F-4D97-AF65-F5344CB8AC3E}">
        <p14:creationId xmlns:p14="http://schemas.microsoft.com/office/powerpoint/2010/main" val="239111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0" y="73223"/>
            <a:ext cx="91440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0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ОСНОВНЫЕ СДЕРЖИВАЮЩИЕ ФАКТОРЫ РАЗВИТИЯ АПК</a:t>
            </a:r>
            <a:endParaRPr sz="2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52500" y="516750"/>
            <a:ext cx="8638998" cy="1609625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R="5080" algn="ctr">
              <a:lnSpc>
                <a:spcPct val="107700"/>
              </a:lnSpc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 ИСПОЛЬЗУЕТСЯ ОГРОМНЫЙ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РЕСУРС ЛПХ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МЕЛКИХ К(Ф)Х </a:t>
            </a:r>
          </a:p>
          <a:p>
            <a:pPr marR="5080" algn="ctr">
              <a:lnSpc>
                <a:spcPct val="107700"/>
              </a:lnSpc>
              <a:spcAft>
                <a:spcPts val="600"/>
              </a:spcAft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ИЗ-ЗА НЕРЕШЁННОСТИ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ВОПРОСОВ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ЗАГОТОВКИ 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СБЫТА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ПРОДУКЦИИ</a:t>
            </a:r>
          </a:p>
          <a:p>
            <a:pPr marR="5080" algn="ctr">
              <a:lnSpc>
                <a:spcPct val="107700"/>
              </a:lnSpc>
            </a:pP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ИМИ 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ПРОИЗВОДИТСЯ  </a:t>
            </a:r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70-90% 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МОЛОКА, МЯСА,  КАРТОФЕЛЯ, ПЛОДОВ  И ОВОЩЕЙ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52501" y="2379846"/>
            <a:ext cx="8638998" cy="160962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</a:pPr>
            <a:r>
              <a:rPr lang="ru-RU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НИЗКАЯ ДОЛЯ ПЕРЕРАБОТКИ ПРОДУКЦИИ</a:t>
            </a:r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i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ПЕРЕРАБАТЫВАЕТСЯ </a:t>
            </a:r>
            <a:r>
              <a:rPr lang="ru-RU" sz="1400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МЕНЕЕ</a:t>
            </a:r>
            <a:r>
              <a:rPr lang="ru-RU" sz="1400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30% </a:t>
            </a:r>
            <a:r>
              <a:rPr lang="ru-RU" sz="1400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МЯСА, </a:t>
            </a:r>
            <a:r>
              <a:rPr lang="ru-RU" sz="1400" i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МОЛОКА, ПЛОДОВ </a:t>
            </a:r>
            <a:r>
              <a:rPr lang="ru-RU" sz="1400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ОВОЩЕЙ</a:t>
            </a:r>
          </a:p>
          <a:p>
            <a:pPr algn="ctr"/>
            <a:r>
              <a:rPr lang="ru-RU" sz="1400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ЭТОМ ВСЕ ПЕРЕРАБАТЫВАЮЩИЕ  ЗАВОДЫ </a:t>
            </a:r>
            <a:r>
              <a:rPr lang="ru-RU" sz="1400" i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403 ЕД.) </a:t>
            </a:r>
            <a:r>
              <a:rPr lang="ru-RU" sz="1400" i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ЗАГРУЖЕНЫ НА</a:t>
            </a:r>
            <a:r>
              <a:rPr lang="ru-RU" sz="1400" b="1" i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20-60%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52500" y="4242942"/>
            <a:ext cx="8638999" cy="231025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6510" marR="5080" indent="2540" algn="ctr">
              <a:lnSpc>
                <a:spcPct val="107700"/>
              </a:lnSpc>
              <a:spcAft>
                <a:spcPts val="600"/>
              </a:spcAft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ИЗБЫТОК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ПРОИЗВОДСТВА ПШЕНИЦЫ  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6510" marR="5080" indent="2540" algn="ctr">
              <a:lnSpc>
                <a:spcPct val="107700"/>
              </a:lnSpc>
              <a:spcAft>
                <a:spcPts val="600"/>
              </a:spcAft>
            </a:pP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ЕЖЕГОДНЫЙ 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ПЕРЕХОДЯЩИЙ ОСТАТОК </a:t>
            </a:r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2-3 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МЛН. </a:t>
            </a:r>
            <a:r>
              <a:rPr lang="ru-RU" sz="1400" b="1" i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</a:t>
            </a:r>
            <a:endParaRPr lang="ru-RU" sz="1400" i="1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6510" marR="5080" indent="2540" algn="ctr">
              <a:lnSpc>
                <a:spcPct val="107700"/>
              </a:lnSpc>
              <a:spcAft>
                <a:spcPts val="600"/>
              </a:spcAft>
            </a:pPr>
            <a:r>
              <a:rPr lang="ru-RU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НЕДОСТАТОК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ПРОИЗВОДСТВА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КОМБИКОРМОВ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(1,3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МЛН. Т)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16510" marR="5080" indent="2540" algn="ctr">
              <a:lnSpc>
                <a:spcPct val="107700"/>
              </a:lnSpc>
              <a:spcAft>
                <a:spcPts val="600"/>
              </a:spcAft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ЯЧМЕНЯ, КУКУРУЗЫ, КОРМОВЫХ И МАСЛИЧНЫХ  КУЛЬТУР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(2,7 МЛН.Т)</a:t>
            </a:r>
          </a:p>
          <a:p>
            <a:pPr marL="16510" marR="5080" indent="2540" algn="ctr">
              <a:lnSpc>
                <a:spcPct val="107700"/>
              </a:lnSpc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СДЕРЖИВАЕТ 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РАЗВИТИЕ ЖИВОТНОВОДСТВА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>
          <a:xfrm>
            <a:off x="6934200" y="6492875"/>
            <a:ext cx="2133600" cy="365125"/>
          </a:xfrm>
        </p:spPr>
        <p:txBody>
          <a:bodyPr/>
          <a:lstStyle/>
          <a:p>
            <a:pPr marL="25400">
              <a:lnSpc>
                <a:spcPct val="100000"/>
              </a:lnSpc>
              <a:spcBef>
                <a:spcPts val="450"/>
              </a:spcBef>
            </a:pPr>
            <a:fld id="{81D60167-4931-47E6-BA6A-407CBD079E47}" type="slidenum">
              <a:rPr lang="ru-RU" spc="40" smtClean="0">
                <a:solidFill>
                  <a:schemeClr val="tx2">
                    <a:lumMod val="75000"/>
                  </a:schemeClr>
                </a:solidFill>
              </a:rPr>
              <a:t>1</a:t>
            </a:fld>
            <a:endParaRPr lang="ru-RU" spc="4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61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0" y="73223"/>
            <a:ext cx="91440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0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ОСНОВНЫЕ СДЕРЖИВАЮЩИЕ ФАКТОРЫ РАЗВИТИЯ АПК</a:t>
            </a:r>
            <a:endParaRPr sz="2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28600" y="498575"/>
            <a:ext cx="8686800" cy="2168425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Aft>
                <a:spcPts val="600"/>
              </a:spcAft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НИЗКИЙ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УРОВЕНЬ ЭКСПОРТА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(МЕНЕЕ  5%)</a:t>
            </a:r>
          </a:p>
          <a:p>
            <a:pPr algn="ctr"/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МЯСА, ЖИВОГО СКОТА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ЗЕРНОБОБОВЫХ,</a:t>
            </a:r>
          </a:p>
          <a:p>
            <a:pPr algn="ctr">
              <a:spcAft>
                <a:spcPts val="600"/>
              </a:spcAft>
            </a:pP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ОБЪЕМЫ 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ПРОИЗВОДСТВА  КОТОРЫХ  ПРЕВЫШАЮТ  ВНУТРЕННИЕ 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ПОТРЕБНОСТИ</a:t>
            </a:r>
          </a:p>
          <a:p>
            <a:pPr algn="ctr">
              <a:spcAft>
                <a:spcPts val="600"/>
              </a:spcAft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ВЫСОКАЯ  ДОЛЯ ИМПОРТА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40 ДО 90%)</a:t>
            </a:r>
          </a:p>
          <a:p>
            <a:pPr algn="ctr"/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ПРОДУКЦИИ, КОТОРУЮ 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ПРОИЗВОДИТЬ В СТРАНЕ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САХАРА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ОВОЩНЫХ КОНСЕРВОВ, 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МЯСНЫХ И МОЛПРОДУКТОВ,</a:t>
            </a:r>
          </a:p>
          <a:p>
            <a:pPr algn="ctr"/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РАСТИТЕЛЬНОГО МАСЛА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МЯСА ПТИЦЫ</a:t>
            </a:r>
            <a:endParaRPr lang="ru-RU" sz="14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28600" y="2820302"/>
            <a:ext cx="8686800" cy="100686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510" marR="5080" indent="2540" algn="ctr">
              <a:lnSpc>
                <a:spcPct val="107700"/>
              </a:lnSpc>
            </a:pP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НЕВОСТРЕБОВАННАЯ, СЛАБАЯ АГРОНАУКА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ОТСУТСТВИЕ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СИСТЕМЫ ТРАНСФЕРТА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МИРОВЫХ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АГРОТЕХНОЛОГИЙ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28600" y="3980473"/>
            <a:ext cx="8686800" cy="1095145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Aft>
                <a:spcPts val="60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НИЗКАЯ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ДОСТУПНОСТЬ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ГОСПОДДЕРЖКИ</a:t>
            </a:r>
          </a:p>
          <a:p>
            <a:pPr algn="ctr"/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СРЕДНЕМ </a:t>
            </a:r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ПРЯМОГО КРЕДИТОВАНИЯ КАЗАГРО ПРИХОДИТСЯ НА </a:t>
            </a:r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ЗАЕМЩИКОВ</a:t>
            </a:r>
          </a:p>
          <a:p>
            <a:pPr algn="ctr"/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 ПОЛУЧАЮТ ТОЛЬКО 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СХТП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28600" y="5228920"/>
            <a:ext cx="8686800" cy="100686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510" marR="5080" indent="2540" algn="ctr">
              <a:lnSpc>
                <a:spcPct val="107700"/>
              </a:lnSpc>
            </a:pP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САЛЬДО</a:t>
            </a:r>
          </a:p>
          <a:p>
            <a:pPr marL="16510" marR="5080" indent="2540" algn="ctr">
              <a:lnSpc>
                <a:spcPct val="107700"/>
              </a:lnSpc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ЭКСПОРТА (2,1) – ИМПОРТА (3,4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16510" marR="5080" indent="2540" algn="ctr">
              <a:lnSpc>
                <a:spcPct val="107700"/>
              </a:lnSpc>
            </a:pP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МИНУС 1,3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МЛРД. ДОЛЛ.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США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>
          <a:xfrm>
            <a:off x="6934200" y="6492875"/>
            <a:ext cx="2133600" cy="365125"/>
          </a:xfrm>
        </p:spPr>
        <p:txBody>
          <a:bodyPr/>
          <a:lstStyle/>
          <a:p>
            <a:pPr marL="25400">
              <a:lnSpc>
                <a:spcPct val="100000"/>
              </a:lnSpc>
              <a:spcBef>
                <a:spcPts val="450"/>
              </a:spcBef>
            </a:pPr>
            <a:fld id="{81D60167-4931-47E6-BA6A-407CBD079E47}" type="slidenum">
              <a:rPr lang="ru-RU" spc="40" smtClean="0">
                <a:solidFill>
                  <a:schemeClr val="tx2">
                    <a:lumMod val="75000"/>
                  </a:schemeClr>
                </a:solidFill>
              </a:rPr>
              <a:t>2</a:t>
            </a:fld>
            <a:endParaRPr lang="ru-RU" spc="4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71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Скругленный прямоугольник 41"/>
          <p:cNvSpPr/>
          <p:nvPr/>
        </p:nvSpPr>
        <p:spPr>
          <a:xfrm>
            <a:off x="1608139" y="5200814"/>
            <a:ext cx="7383463" cy="59038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970" marR="5080" indent="-1905" algn="ctr">
              <a:lnSpc>
                <a:spcPct val="73800"/>
              </a:lnSpc>
            </a:pPr>
            <a:r>
              <a:rPr lang="ru-RU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СОВЕРШЕНСТВОВАНИЕ  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ГОСУДАРСТВЕННОГО РЕГУЛИРОВАНИЯ </a:t>
            </a:r>
            <a:r>
              <a:rPr lang="ru-RU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АПК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579555" y="1471066"/>
            <a:ext cx="7383463" cy="58633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СЕЛЬХОЗКООПЕРАЦИЯ ДЛЯ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БОЛЕЕ 500 ТЫСЯЧ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ЛПХ И МЕЛКИХ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К(Ф)Х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0" y="73223"/>
            <a:ext cx="91440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ЦЕЛИ И </a:t>
            </a:r>
            <a:r>
              <a:rPr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ДАЧИ ГОСУДАРСТВЕННОЙ </a:t>
            </a:r>
            <a:r>
              <a:rPr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ПРОГРАММЫ</a:t>
            </a: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598605" y="4424731"/>
            <a:ext cx="7383463" cy="52826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indent="-635" algn="ctr">
              <a:lnSpc>
                <a:spcPct val="101000"/>
              </a:lnSpc>
            </a:pPr>
            <a:r>
              <a:rPr lang="ru-RU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ЦЕЛЕНАПРАВЛЕННАЯ ЭКСПОРТНАЯ 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ПОЛИТИКА</a:t>
            </a:r>
            <a:r>
              <a:rPr lang="ru-RU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ПРОДВИЖЕНИЕ БРЕНДА 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ОРГАНИЧЕСКОЙ ПРОДУКЦИИ</a:t>
            </a:r>
            <a:endParaRPr lang="ru-RU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1608130" y="2209801"/>
            <a:ext cx="7383463" cy="685799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ЭФФЕКТИВНОСТЬ И ДОСТУПНОСТЬ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ГОСПОДДЕРЖКИ 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 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МАКСИМАЛЬНЫМ ОХВАТОМ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СХТП</a:t>
            </a: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1608131" y="3830106"/>
            <a:ext cx="7383463" cy="43709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ПОВЫШЕНИЕ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ЭФФЕКТИВНОСТИ РАСТЕНИЕВОДСТВА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30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1608139" y="3073624"/>
            <a:ext cx="7383463" cy="50777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" marR="5080" indent="-5080" algn="ctr">
              <a:lnSpc>
                <a:spcPts val="1370"/>
              </a:lnSpc>
            </a:pPr>
            <a:r>
              <a:rPr lang="ru-RU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ПОВЫШЕНИЕ 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ЭФФЕКТИВНОСТИ ЖИВОТНОВОДСТВА </a:t>
            </a:r>
            <a:r>
              <a:rPr lang="ru-RU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40</a:t>
            </a:r>
            <a:r>
              <a:rPr lang="ru-RU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1608138" y="506199"/>
            <a:ext cx="7383464" cy="66845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ПРОИЗВОДСТВА </a:t>
            </a:r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ВОСТРЕБОВАННОЙ НА РЫНКАХ КОНКУРЕНТОСПОСОБНОЙ ПРОДУКЦИИ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223506" y="506200"/>
            <a:ext cx="1148094" cy="6640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>
              <a:defRPr/>
            </a:pPr>
            <a:r>
              <a:rPr lang="ru-RU" alt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</a:p>
        </p:txBody>
      </p:sp>
      <p:sp>
        <p:nvSpPr>
          <p:cNvPr id="90" name="Скругленный прямоугольник 89"/>
          <p:cNvSpPr/>
          <p:nvPr/>
        </p:nvSpPr>
        <p:spPr>
          <a:xfrm rot="16200000">
            <a:off x="-1516618" y="3055380"/>
            <a:ext cx="4628349" cy="114809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>
              <a:defRPr/>
            </a:pP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>
          <a:xfrm>
            <a:off x="6934200" y="6467190"/>
            <a:ext cx="2133600" cy="365125"/>
          </a:xfrm>
        </p:spPr>
        <p:txBody>
          <a:bodyPr/>
          <a:lstStyle/>
          <a:p>
            <a:pPr marL="25400">
              <a:lnSpc>
                <a:spcPct val="100000"/>
              </a:lnSpc>
              <a:spcBef>
                <a:spcPts val="450"/>
              </a:spcBef>
            </a:pPr>
            <a:fld id="{81D60167-4931-47E6-BA6A-407CBD079E47}" type="slidenum">
              <a:rPr lang="ru-RU" spc="40" smtClean="0">
                <a:solidFill>
                  <a:schemeClr val="tx2">
                    <a:lumMod val="75000"/>
                  </a:schemeClr>
                </a:solidFill>
              </a:rPr>
              <a:t>3</a:t>
            </a:fld>
            <a:endParaRPr lang="ru-RU" spc="4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166712" y="5160654"/>
            <a:ext cx="8793759" cy="152821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КОНЦЕПТУАЛЬНЫЙ ПОДХОД ГОСПРОГРАММЫ</a:t>
            </a:r>
          </a:p>
          <a:p>
            <a:pPr algn="ctr">
              <a:spcAft>
                <a:spcPts val="600"/>
              </a:spcAft>
            </a:pP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МАСШТАБНОЕ РАЗВИТИЕ КООПЕРАТИВОВ ДЛЯ ИСПОЛЬЗОВАНИЯ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ПОТЕНЦИАЛА ЛПХ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МЕЛКИХ К(Ф)Х КАК ОБЪЕКТИВНОГО  ФАКТОРА РОСТА  ПРОИЗВОДСТВА  И УРОВНЯ  ЖИЗНИ НА СЕЛЕ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ЧЕРЕЗ  КООПЕРАТИВЫ  В  СЕЛО 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ПОСТУПИТ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300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МЛРД. ТЕНГЕ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КАК ВЫРУЧКА  ЗА СЕЛЬХОЗПРОДУКЦИЮ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553200" y="3630427"/>
            <a:ext cx="2392959" cy="139423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553200" y="450847"/>
            <a:ext cx="2392960" cy="2745013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199091" y="3992787"/>
            <a:ext cx="1876702" cy="1025017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196798" y="1992029"/>
            <a:ext cx="1878996" cy="186953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221506" y="437675"/>
            <a:ext cx="1878996" cy="142151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506043" y="437675"/>
            <a:ext cx="1634961" cy="459152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52400" y="437675"/>
            <a:ext cx="1627631" cy="458698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  <p:sp>
        <p:nvSpPr>
          <p:cNvPr id="10" name="object 10"/>
          <p:cNvSpPr txBox="1"/>
          <p:nvPr/>
        </p:nvSpPr>
        <p:spPr>
          <a:xfrm>
            <a:off x="0" y="73223"/>
            <a:ext cx="913803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0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СЕЛЬХОЗКООПЕРАЦИЯ ДЛЯ СБЫТА </a:t>
            </a:r>
            <a:r>
              <a:rPr sz="20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 </a:t>
            </a:r>
            <a:r>
              <a:rPr sz="20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ПЕРЕРАБОТКИ  ПРОДУКЦИИ</a:t>
            </a:r>
            <a:endParaRPr sz="2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09800" y="626382"/>
            <a:ext cx="1880108" cy="115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sz="14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ПРОДУКЦИЯ:</a:t>
            </a:r>
            <a:endParaRPr sz="14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8255" algn="ctr">
              <a:spcBef>
                <a:spcPts val="5"/>
              </a:spcBef>
            </a:pPr>
            <a:r>
              <a:rPr sz="1400" i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-МОЛОКО</a:t>
            </a:r>
            <a:endParaRPr lang="ru-RU" sz="1400" i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8255" algn="ctr">
              <a:spcBef>
                <a:spcPts val="5"/>
              </a:spcBef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-МЯСО</a:t>
            </a:r>
          </a:p>
          <a:p>
            <a:pPr marL="25400" algn="ctr"/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-ПЛОДЫ</a:t>
            </a:r>
          </a:p>
          <a:p>
            <a:pPr marL="25400" algn="ctr"/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-ОВОЩИ</a:t>
            </a:r>
            <a:endParaRPr sz="1400" i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42988" y="605061"/>
            <a:ext cx="2196211" cy="743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105000"/>
              </a:lnSpc>
            </a:pPr>
            <a:r>
              <a:rPr sz="16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ПРЕДПРИЯТИЯ </a:t>
            </a:r>
            <a:r>
              <a:rPr sz="16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ПО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6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ПЕРЕРАБОТКЕ  </a:t>
            </a:r>
            <a:r>
              <a:rPr sz="1400" i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(ЗАГРУЗКА%)</a:t>
            </a:r>
            <a:endParaRPr sz="14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743120"/>
              </p:ext>
            </p:extLst>
          </p:nvPr>
        </p:nvGraphicFramePr>
        <p:xfrm>
          <a:off x="6553200" y="1496165"/>
          <a:ext cx="2392960" cy="10055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5465"/>
                <a:gridCol w="717495"/>
              </a:tblGrid>
              <a:tr h="220621">
                <a:tc>
                  <a:txBody>
                    <a:bodyPr/>
                    <a:lstStyle/>
                    <a:p>
                      <a:pPr marL="31750">
                        <a:lnSpc>
                          <a:spcPts val="1270"/>
                        </a:lnSpc>
                      </a:pPr>
                      <a:r>
                        <a:rPr sz="1400" i="1" spc="-105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ru-RU" sz="1400" i="1" spc="-105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spc="-105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МОЛОКА</a:t>
                      </a:r>
                      <a:r>
                        <a:rPr sz="1400" i="1" spc="-15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spc="-4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i="1" spc="-45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152</a:t>
                      </a:r>
                      <a:r>
                        <a:rPr lang="ru-RU" sz="1400" i="1" spc="-45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spc="-45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lang="ru-RU" sz="1400" i="1" spc="-45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1400" i="1" spc="-45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70"/>
                        </a:lnSpc>
                      </a:pPr>
                      <a:r>
                        <a:rPr sz="14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64%</a:t>
                      </a:r>
                      <a:endParaRPr sz="140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6269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i="1" spc="-12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ru-RU" sz="1400" i="1" spc="-12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spc="-12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ПЛОДОВ  </a:t>
                      </a:r>
                      <a:r>
                        <a:rPr sz="1400" i="1" spc="-2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i="1" spc="-25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lang="ru-RU" sz="1400" i="1" spc="-13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spc="-114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ЕД</a:t>
                      </a:r>
                      <a:r>
                        <a:rPr sz="1400" i="1" spc="-114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24%</a:t>
                      </a:r>
                      <a:endParaRPr sz="140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26034" marB="0"/>
                </a:tc>
              </a:tr>
              <a:tr h="2627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400" i="1" spc="-13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ru-RU" sz="1400" i="1" spc="-13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spc="-13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МЯСА </a:t>
                      </a:r>
                      <a:r>
                        <a:rPr sz="1400" i="1" spc="-5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i="1" spc="-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148</a:t>
                      </a:r>
                      <a:r>
                        <a:rPr lang="ru-RU" sz="1400" i="1" spc="-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spc="-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ЕД</a:t>
                      </a:r>
                      <a:r>
                        <a:rPr sz="1400" i="1" spc="-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2476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4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61%</a:t>
                      </a:r>
                      <a:endParaRPr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24765" marB="0"/>
                </a:tc>
              </a:tr>
              <a:tr h="25953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i="1" spc="-105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ru-RU" sz="1400" i="1" spc="-105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spc="-105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ОВОЩЕЙ </a:t>
                      </a:r>
                      <a:r>
                        <a:rPr sz="1400" i="1" spc="-5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i="1" spc="-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ru-RU" sz="1400" i="1" spc="6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spc="-114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ЕД</a:t>
                      </a:r>
                      <a:r>
                        <a:rPr sz="1400" i="1" spc="-114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36%</a:t>
                      </a:r>
                      <a:endParaRPr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26034" marB="0"/>
                </a:tc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152400" y="1588464"/>
            <a:ext cx="1627630" cy="5668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b="1" dirty="0">
                <a:solidFill>
                  <a:schemeClr val="bg1"/>
                </a:solidFill>
                <a:latin typeface="Arial"/>
                <a:cs typeface="Arial"/>
              </a:rPr>
              <a:t>ЛПХ </a:t>
            </a:r>
            <a:r>
              <a:rPr sz="1600" dirty="0">
                <a:solidFill>
                  <a:schemeClr val="bg1"/>
                </a:solidFill>
                <a:latin typeface="Arial"/>
                <a:cs typeface="Arial"/>
              </a:rPr>
              <a:t>И МЕЛКИЕ</a:t>
            </a:r>
          </a:p>
          <a:p>
            <a:pPr marL="53340" algn="ctr">
              <a:lnSpc>
                <a:spcPct val="100000"/>
              </a:lnSpc>
              <a:spcBef>
                <a:spcPts val="95"/>
              </a:spcBef>
            </a:pPr>
            <a:r>
              <a:rPr b="1" dirty="0">
                <a:solidFill>
                  <a:schemeClr val="bg1"/>
                </a:solidFill>
                <a:latin typeface="Arial"/>
                <a:cs typeface="Arial"/>
              </a:rPr>
              <a:t>К(Ф)Х</a:t>
            </a:r>
            <a:endParaRPr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02639" y="1585517"/>
            <a:ext cx="1638365" cy="87972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R="29209" algn="ctr">
              <a:lnSpc>
                <a:spcPts val="2665"/>
              </a:lnSpc>
            </a:pPr>
            <a:r>
              <a:rPr lang="ru-RU" b="1" dirty="0" smtClean="0">
                <a:solidFill>
                  <a:schemeClr val="bg1"/>
                </a:solidFill>
                <a:latin typeface="Arial"/>
                <a:cs typeface="Arial"/>
              </a:rPr>
              <a:t>СХК</a:t>
            </a:r>
          </a:p>
          <a:p>
            <a:pPr marR="5080" algn="ctr">
              <a:lnSpc>
                <a:spcPts val="1645"/>
              </a:lnSpc>
            </a:pPr>
            <a:r>
              <a:rPr sz="1600" i="1" dirty="0" smtClean="0">
                <a:solidFill>
                  <a:schemeClr val="bg1"/>
                </a:solidFill>
                <a:latin typeface="Arial"/>
                <a:cs typeface="Arial"/>
              </a:rPr>
              <a:t>(</a:t>
            </a:r>
            <a:r>
              <a:rPr sz="1600" i="1" dirty="0">
                <a:solidFill>
                  <a:schemeClr val="bg1"/>
                </a:solidFill>
                <a:latin typeface="Arial"/>
                <a:cs typeface="Arial"/>
              </a:rPr>
              <a:t>НЕ МЕНЕЕ</a:t>
            </a:r>
            <a:endParaRPr sz="16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59"/>
              </a:spcBef>
            </a:pPr>
            <a:r>
              <a:rPr sz="1600" i="1" dirty="0">
                <a:solidFill>
                  <a:schemeClr val="bg1"/>
                </a:solidFill>
                <a:latin typeface="Arial"/>
                <a:cs typeface="Arial"/>
              </a:rPr>
              <a:t>20 ЧЛЕНОВ</a:t>
            </a:r>
            <a:r>
              <a:rPr sz="1600" i="1" dirty="0" smtClean="0">
                <a:solidFill>
                  <a:schemeClr val="bg1"/>
                </a:solidFill>
                <a:latin typeface="Arial"/>
                <a:cs typeface="Arial"/>
              </a:rPr>
              <a:t>)</a:t>
            </a:r>
            <a:endParaRPr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2400" y="2921540"/>
            <a:ext cx="1631243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b="1" dirty="0">
                <a:solidFill>
                  <a:schemeClr val="bg1"/>
                </a:solidFill>
                <a:latin typeface="Arial"/>
                <a:cs typeface="Arial"/>
              </a:rPr>
              <a:t>БОЛЕЕ 500 ТЫС.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642988" y="2529960"/>
            <a:ext cx="2196211" cy="489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5700"/>
              </a:lnSpc>
            </a:pPr>
            <a:r>
              <a:rPr sz="15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ПОВЫШЕНИЕ ЗАГРУЗКИ  В 1,3 </a:t>
            </a:r>
            <a:r>
              <a:rPr sz="15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РАЗА</a:t>
            </a:r>
            <a:endParaRPr sz="1500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96674" y="2067567"/>
            <a:ext cx="1868526" cy="1767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65" algn="ctr">
              <a:lnSpc>
                <a:spcPts val="1675"/>
              </a:lnSpc>
              <a:spcAft>
                <a:spcPts val="600"/>
              </a:spcAft>
            </a:pPr>
            <a:r>
              <a:rPr sz="14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УСЛУГИ:</a:t>
            </a:r>
            <a:endParaRPr sz="14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170815">
              <a:lnSpc>
                <a:spcPts val="1375"/>
              </a:lnSpc>
              <a:tabLst>
                <a:tab pos="243204" algn="l"/>
              </a:tabLst>
            </a:pP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- </a:t>
            </a:r>
            <a:r>
              <a:rPr sz="1400" i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ВЕТЕРИНАРИЯ</a:t>
            </a:r>
            <a:endParaRPr sz="14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262890" indent="-73660">
              <a:lnSpc>
                <a:spcPct val="100000"/>
              </a:lnSpc>
              <a:spcBef>
                <a:spcPts val="10"/>
              </a:spcBef>
              <a:buClr>
                <a:srgbClr val="2A2428"/>
              </a:buClr>
              <a:buFont typeface="Arial"/>
              <a:buChar char="-"/>
              <a:tabLst>
                <a:tab pos="263525" algn="l"/>
              </a:tabLst>
            </a:pP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400" i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ОСЕМЕНЕНИЕ</a:t>
            </a:r>
            <a:endParaRPr sz="14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4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- </a:t>
            </a:r>
            <a:r>
              <a:rPr sz="1400" i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КОРМОЗАГОТОВКА</a:t>
            </a:r>
            <a:endParaRPr sz="14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25400" algn="ctr">
              <a:lnSpc>
                <a:spcPct val="100000"/>
              </a:lnSpc>
              <a:spcBef>
                <a:spcPts val="10"/>
              </a:spcBef>
            </a:pPr>
            <a:r>
              <a:rPr sz="1400" i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-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400" i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АГРОХИМИЯ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25400" algn="ctr">
              <a:lnSpc>
                <a:spcPct val="100000"/>
              </a:lnSpc>
              <a:spcBef>
                <a:spcPts val="10"/>
              </a:spcBef>
            </a:pP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- </a:t>
            </a:r>
            <a:r>
              <a:rPr sz="1400" i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ОБОРУДОВАНИЕ</a:t>
            </a:r>
            <a:endParaRPr sz="14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R="6350" algn="ctr">
              <a:lnSpc>
                <a:spcPct val="100000"/>
              </a:lnSpc>
              <a:spcBef>
                <a:spcPts val="30"/>
              </a:spcBef>
            </a:pPr>
            <a:r>
              <a:rPr sz="1400" i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-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400" i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ТЕХНИКА</a:t>
            </a:r>
            <a:endParaRPr sz="14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25400" algn="ctr">
              <a:lnSpc>
                <a:spcPct val="100000"/>
              </a:lnSpc>
              <a:spcBef>
                <a:spcPts val="30"/>
              </a:spcBef>
            </a:pPr>
            <a:r>
              <a:rPr sz="1400" i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-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400" i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ЛОГИСТИКА</a:t>
            </a:r>
            <a:endParaRPr sz="14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02638" y="2926722"/>
            <a:ext cx="1638365" cy="8155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0" algn="ctr">
              <a:lnSpc>
                <a:spcPct val="105700"/>
              </a:lnSpc>
            </a:pPr>
            <a:r>
              <a:rPr b="1" dirty="0">
                <a:solidFill>
                  <a:schemeClr val="bg1"/>
                </a:solidFill>
                <a:latin typeface="Arial"/>
                <a:cs typeface="Arial"/>
              </a:rPr>
              <a:t>БОЛЕЕ 1200  </a:t>
            </a:r>
            <a:r>
              <a:rPr sz="1600" i="1" dirty="0">
                <a:solidFill>
                  <a:schemeClr val="bg1"/>
                </a:solidFill>
                <a:latin typeface="Arial"/>
                <a:cs typeface="Arial"/>
              </a:rPr>
              <a:t>(</a:t>
            </a:r>
            <a:r>
              <a:rPr sz="1600" i="1" dirty="0" smtClean="0">
                <a:solidFill>
                  <a:schemeClr val="bg1"/>
                </a:solidFill>
                <a:latin typeface="Arial"/>
                <a:cs typeface="Arial"/>
              </a:rPr>
              <a:t>УВЕЛИЧЕНИЕ  </a:t>
            </a:r>
            <a:r>
              <a:rPr sz="1600" i="1" dirty="0">
                <a:solidFill>
                  <a:schemeClr val="bg1"/>
                </a:solidFill>
                <a:latin typeface="Arial"/>
                <a:cs typeface="Arial"/>
              </a:rPr>
              <a:t>В 2,5 РАЗА)</a:t>
            </a:r>
            <a:endParaRPr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98967" y="4240911"/>
            <a:ext cx="1888016" cy="4437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100000"/>
              </a:lnSpc>
            </a:pPr>
            <a:r>
              <a:rPr sz="14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КРЕДИТЫ</a:t>
            </a:r>
            <a:endParaRPr sz="14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sz="1400" i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(НОВЫЙ ПОДХОД)</a:t>
            </a:r>
            <a:endParaRPr sz="14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553200" y="4029038"/>
            <a:ext cx="237058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99900"/>
              </a:lnSpc>
            </a:pPr>
            <a:r>
              <a:rPr sz="16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ТОРГОВЛЯ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12700" marR="5080" indent="-635" algn="ctr">
              <a:lnSpc>
                <a:spcPct val="99900"/>
              </a:lnSpc>
            </a:pPr>
            <a:r>
              <a:rPr sz="1400" i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СНИЖЕНИЕ ТОРГОВОЙ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400" i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НАЦЕНКИ  </a:t>
            </a:r>
            <a:r>
              <a:rPr sz="1400" i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НА 15-20%</a:t>
            </a:r>
            <a:endParaRPr sz="14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3" name="Стрелка вправо 42"/>
          <p:cNvSpPr/>
          <p:nvPr/>
        </p:nvSpPr>
        <p:spPr>
          <a:xfrm>
            <a:off x="6161623" y="1005111"/>
            <a:ext cx="398441" cy="402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>
          <a:xfrm>
            <a:off x="6990319" y="6496668"/>
            <a:ext cx="2133600" cy="365125"/>
          </a:xfrm>
        </p:spPr>
        <p:txBody>
          <a:bodyPr/>
          <a:lstStyle/>
          <a:p>
            <a:pPr marL="25400">
              <a:lnSpc>
                <a:spcPct val="100000"/>
              </a:lnSpc>
              <a:spcBef>
                <a:spcPts val="450"/>
              </a:spcBef>
            </a:pPr>
            <a:fld id="{81D60167-4931-47E6-BA6A-407CBD079E47}" type="slidenum">
              <a:rPr lang="ru-RU" smtClean="0">
                <a:solidFill>
                  <a:schemeClr val="tx2">
                    <a:lumMod val="75000"/>
                  </a:schemeClr>
                </a:solidFill>
              </a:rPr>
              <a:t>4</a:t>
            </a:fld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7" name="Стрелка вправо 36"/>
          <p:cNvSpPr/>
          <p:nvPr/>
        </p:nvSpPr>
        <p:spPr>
          <a:xfrm rot="5400000">
            <a:off x="7561647" y="3218482"/>
            <a:ext cx="398441" cy="402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>
            <a:off x="6154759" y="4261598"/>
            <a:ext cx="398441" cy="402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право 44"/>
          <p:cNvSpPr/>
          <p:nvPr/>
        </p:nvSpPr>
        <p:spPr>
          <a:xfrm>
            <a:off x="1811611" y="1005111"/>
            <a:ext cx="398441" cy="402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право 45"/>
          <p:cNvSpPr/>
          <p:nvPr/>
        </p:nvSpPr>
        <p:spPr>
          <a:xfrm>
            <a:off x="4104197" y="1005111"/>
            <a:ext cx="398441" cy="402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право 46"/>
          <p:cNvSpPr/>
          <p:nvPr/>
        </p:nvSpPr>
        <p:spPr>
          <a:xfrm rot="10800000">
            <a:off x="1805571" y="2569463"/>
            <a:ext cx="398441" cy="402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право 51"/>
          <p:cNvSpPr/>
          <p:nvPr/>
        </p:nvSpPr>
        <p:spPr>
          <a:xfrm rot="10800000">
            <a:off x="1790645" y="4261598"/>
            <a:ext cx="398441" cy="402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право 52"/>
          <p:cNvSpPr/>
          <p:nvPr/>
        </p:nvSpPr>
        <p:spPr>
          <a:xfrm rot="10800000">
            <a:off x="4097359" y="4261598"/>
            <a:ext cx="398441" cy="402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право 53"/>
          <p:cNvSpPr/>
          <p:nvPr/>
        </p:nvSpPr>
        <p:spPr>
          <a:xfrm rot="10800000">
            <a:off x="4097359" y="2569463"/>
            <a:ext cx="398441" cy="402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Скругленный прямоугольник 29"/>
          <p:cNvSpPr/>
          <p:nvPr/>
        </p:nvSpPr>
        <p:spPr>
          <a:xfrm>
            <a:off x="252500" y="1066801"/>
            <a:ext cx="8638998" cy="1371599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R="5080" algn="ctr">
              <a:lnSpc>
                <a:spcPct val="107700"/>
              </a:lnSpc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2015 ГОД</a:t>
            </a:r>
          </a:p>
          <a:p>
            <a:pPr marR="5080" algn="ctr">
              <a:lnSpc>
                <a:spcPct val="107700"/>
              </a:lnSpc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67 ТЫС.ПОЛУЧАТЕЛЕЙ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marR="5080" algn="ctr">
              <a:lnSpc>
                <a:spcPct val="107700"/>
              </a:lnSpc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НА 1 ТЕНГЕ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СУБСИДИЙ 7,5 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ТЕНГЕ ПРОДУКЦИИ</a:t>
            </a:r>
          </a:p>
          <a:p>
            <a:pPr marR="5080" algn="ctr">
              <a:lnSpc>
                <a:spcPct val="107700"/>
              </a:lnSpc>
            </a:pPr>
            <a:endParaRPr lang="ru-RU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81076" y="2733775"/>
            <a:ext cx="8638998" cy="160962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</a:pPr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 56 ВИДОВ</a:t>
            </a:r>
          </a:p>
          <a:p>
            <a:pPr algn="ctr">
              <a:spcAft>
                <a:spcPts val="600"/>
              </a:spcAft>
            </a:pPr>
            <a:r>
              <a:rPr lang="ru-RU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ИСКЛЮЧЕНИЕ  </a:t>
            </a:r>
            <a:r>
              <a:rPr lang="ru-RU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ВИДОВ</a:t>
            </a:r>
          </a:p>
          <a:p>
            <a:pPr algn="ctr">
              <a:spcAft>
                <a:spcPts val="600"/>
              </a:spcAft>
            </a:pPr>
            <a:r>
              <a:rPr lang="ru-RU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ИЗМЕНЕНИЕКРИТЕРИЕВ  </a:t>
            </a:r>
            <a:r>
              <a:rPr lang="ru-RU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 </a:t>
            </a:r>
            <a:r>
              <a:rPr lang="ru-RU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ВИДОВ</a:t>
            </a:r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52500" y="4648200"/>
            <a:ext cx="8638999" cy="12954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6510" marR="5080" indent="2540" algn="ctr">
              <a:lnSpc>
                <a:spcPct val="107700"/>
              </a:lnSpc>
              <a:spcAft>
                <a:spcPts val="60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2021 ГОД</a:t>
            </a:r>
          </a:p>
          <a:p>
            <a:pPr marL="16510" marR="5080" indent="2540" algn="ctr">
              <a:lnSpc>
                <a:spcPct val="107700"/>
              </a:lnSpc>
              <a:spcAft>
                <a:spcPts val="600"/>
              </a:spcAft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500 ТЫС. ПОЛУЧАТЕЛЕЙ,  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6510" marR="5080" indent="2540" algn="ctr">
              <a:lnSpc>
                <a:spcPct val="107700"/>
              </a:lnSpc>
              <a:spcAft>
                <a:spcPts val="600"/>
              </a:spcAft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 ТЕНГЕ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СУБСИДИЙ 13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ТЕНГЕ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ПРОДУКЦИИ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>
          <a:xfrm>
            <a:off x="6934200" y="6492875"/>
            <a:ext cx="2133600" cy="365125"/>
          </a:xfrm>
        </p:spPr>
        <p:txBody>
          <a:bodyPr/>
          <a:lstStyle/>
          <a:p>
            <a:pPr marL="25400">
              <a:lnSpc>
                <a:spcPct val="100000"/>
              </a:lnSpc>
              <a:spcBef>
                <a:spcPts val="450"/>
              </a:spcBef>
            </a:pPr>
            <a:fld id="{81D60167-4931-47E6-BA6A-407CBD079E47}" type="slidenum">
              <a:rPr lang="ru-RU" spc="40" smtClean="0">
                <a:solidFill>
                  <a:schemeClr val="tx2">
                    <a:lumMod val="75000"/>
                  </a:schemeClr>
                </a:solidFill>
              </a:rPr>
              <a:t>5</a:t>
            </a:fld>
            <a:endParaRPr lang="ru-RU" spc="4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2501" y="206514"/>
            <a:ext cx="86389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ЭФФЕКТИВНОСТЬ И ДОСТУПНОСТЬ  ГОСПОДДЕРЖКИ  С  МАКСИМАЛЬНЫМ ОХВАТОМ СХТП</a:t>
            </a:r>
          </a:p>
        </p:txBody>
      </p:sp>
    </p:spTree>
    <p:extLst>
      <p:ext uri="{BB962C8B-B14F-4D97-AF65-F5344CB8AC3E}">
        <p14:creationId xmlns:p14="http://schemas.microsoft.com/office/powerpoint/2010/main" val="213650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611779"/>
            <a:ext cx="2133600" cy="246221"/>
          </a:xfrm>
        </p:spPr>
        <p:txBody>
          <a:bodyPr/>
          <a:lstStyle/>
          <a:p>
            <a:pPr algn="r"/>
            <a:fld id="{B19B0651-EE4F-4900-A07F-96A6BFA9D0F0}" type="slidenum">
              <a:rPr lang="ru-RU" sz="1600" b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6</a:t>
            </a:fld>
            <a:endParaRPr lang="ru-RU" sz="16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0" y="-762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ИЗМЕНЕНИЕ СУБСИДИРОВАНИЯ МЯСНОГО СКОТОВОДСТВА, 2017 ГОД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440484"/>
              </p:ext>
            </p:extLst>
          </p:nvPr>
        </p:nvGraphicFramePr>
        <p:xfrm>
          <a:off x="152400" y="228601"/>
          <a:ext cx="8839199" cy="666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147"/>
                <a:gridCol w="1518653"/>
                <a:gridCol w="762000"/>
                <a:gridCol w="685800"/>
                <a:gridCol w="2538663"/>
                <a:gridCol w="966537"/>
                <a:gridCol w="661736"/>
                <a:gridCol w="1395663"/>
              </a:tblGrid>
              <a:tr h="263347">
                <a:tc row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Действующая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схема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Предлагаемая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схема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Ожидаемый эффект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70586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Направление 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Норматив, тыс. </a:t>
                      </a:r>
                      <a:r>
                        <a:rPr lang="ru-RU" sz="11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тг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Сумма, 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млрд.  </a:t>
                      </a:r>
                      <a:r>
                        <a:rPr lang="ru-RU" sz="9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тг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Критерий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Норматив, 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тыс. </a:t>
                      </a:r>
                      <a:r>
                        <a:rPr lang="ru-RU" sz="11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тг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Сумма, </a:t>
                      </a:r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млрд.  </a:t>
                      </a:r>
                      <a:r>
                        <a:rPr lang="ru-RU" sz="10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тг</a:t>
                      </a:r>
                      <a:endParaRPr lang="ru-RU" sz="10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58445">
                <a:tc rowSpan="5"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Селекционно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-племенная работа племенного КРС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20 за маточную голову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4,3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Базовый</a:t>
                      </a:r>
                    </a:p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(за маточную голову)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4,5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Ориентация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на конечный результат.</a:t>
                      </a:r>
                    </a:p>
                    <a:p>
                      <a:pPr algn="ctr"/>
                      <a:r>
                        <a:rPr lang="ru-RU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Увеличение 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выхода приплода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с 68 до 78%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Дополнит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ельные: 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(при выходе приплода 50-60%)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(при выходе приплода 60-70%)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(при выходе приплода 70% и выше)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445">
                <a:tc rowSpan="5"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Селекционно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-племенная работа товарного КРС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20 за маточную голову</a:t>
                      </a:r>
                    </a:p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14,3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Базовый </a:t>
                      </a:r>
                    </a:p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(за маточную голову)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11,2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Дополнит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ельные: 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(при выходе приплода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50-60%)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(при выходе приплода 60-70%)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445"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(при выходе приплода 70% и выше)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44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Покупка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отеч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племенного КРС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154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6,3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Без изменений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154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6,3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Поддержка</a:t>
                      </a:r>
                    </a:p>
                    <a:p>
                      <a:pPr algn="ctr"/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отечественных репродукторов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44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Покупка заруб. племенного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КРС 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118-200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2,0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Исключается 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 rowSpan="7"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Производство говядины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 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тн</a:t>
                      </a:r>
                      <a:endParaRPr lang="ru-RU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(от</a:t>
                      </a:r>
                      <a:r>
                        <a:rPr lang="ru-RU" sz="105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3000 скотомест)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7,1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откорм от 3000 гол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гол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5,1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Увеличение:</a:t>
                      </a:r>
                      <a:r>
                        <a:rPr lang="ru-RU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- объема в 7 раз </a:t>
                      </a:r>
                      <a:r>
                        <a:rPr lang="ru-RU" sz="1100" baseline="0" dirty="0" smtClean="0">
                          <a:latin typeface="Arial" pitchFamily="34" charset="0"/>
                          <a:cs typeface="Arial" pitchFamily="34" charset="0"/>
                        </a:rPr>
                        <a:t>(в 4 раза за счет СХК и в 2,6 раз за счет увеличения охвата)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- получателей в 3 раза  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откорм 2500-3000 гол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 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170 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тн</a:t>
                      </a:r>
                      <a:endParaRPr lang="ru-RU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(от 3000 скотомест)</a:t>
                      </a:r>
                      <a:endParaRPr lang="ru-RU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откорм 2000-2500 гол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 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238"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откорм 1500-2000 гол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 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 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тн</a:t>
                      </a:r>
                      <a:endParaRPr lang="ru-RU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(откорм 400 гол)</a:t>
                      </a:r>
                      <a:endParaRPr kumimoji="0" lang="ru-RU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откорм 1000-1500 гол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 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откорм 100-1000 гол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 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639"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Кооперативы по убою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 гол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34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Содержание быков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гол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0,5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Без изменений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104 гол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0,5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44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Продажа бычков на ОП от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3000 гол</a:t>
                      </a:r>
                      <a:endParaRPr lang="ru-RU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 гол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1,9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Исключается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347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36,4</a:t>
                      </a:r>
                      <a:endParaRPr lang="ru-RU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27,6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39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629400"/>
            <a:ext cx="2133600" cy="246221"/>
          </a:xfrm>
        </p:spPr>
        <p:txBody>
          <a:bodyPr/>
          <a:lstStyle/>
          <a:p>
            <a:pPr algn="r"/>
            <a:fld id="{B19B0651-EE4F-4900-A07F-96A6BFA9D0F0}" type="slidenum">
              <a:rPr lang="ru-RU" sz="1600" b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7</a:t>
            </a:fld>
            <a:endParaRPr lang="ru-RU" sz="16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0" y="-3375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ИЗМЕНЕНИЕ СУБСИДИРОВАНИЯ ОВЦЕВОДСТВА, 2017 ГОД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075035"/>
              </p:ext>
            </p:extLst>
          </p:nvPr>
        </p:nvGraphicFramePr>
        <p:xfrm>
          <a:off x="152401" y="228600"/>
          <a:ext cx="8839199" cy="6286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147"/>
                <a:gridCol w="1518653"/>
                <a:gridCol w="762000"/>
                <a:gridCol w="685800"/>
                <a:gridCol w="2538663"/>
                <a:gridCol w="966537"/>
                <a:gridCol w="762000"/>
                <a:gridCol w="1295399"/>
              </a:tblGrid>
              <a:tr h="246616">
                <a:tc row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Действующая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схема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Предлагаемая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схема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Ожидаемый эффект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83625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Направление 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Норматив,</a:t>
                      </a:r>
                      <a:r>
                        <a:rPr lang="ru-RU" sz="11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тг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Сумма, 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млрд.  </a:t>
                      </a:r>
                      <a:r>
                        <a:rPr lang="ru-RU" sz="9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тг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Критерий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Норматив, </a:t>
                      </a:r>
                    </a:p>
                    <a:p>
                      <a:pPr algn="ctr"/>
                      <a:r>
                        <a:rPr lang="ru-RU" sz="11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тг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Сумма, </a:t>
                      </a:r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млрд.  </a:t>
                      </a:r>
                      <a:r>
                        <a:rPr lang="ru-RU" sz="10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тг</a:t>
                      </a:r>
                      <a:endParaRPr lang="ru-RU" sz="10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04434">
                <a:tc rowSpan="3"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Селекционно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-племенная работа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племенных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овец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1500 за маточную голову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тонкорунное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000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3,1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/>
                      <a:r>
                        <a:rPr lang="ru-RU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Увеличение </a:t>
                      </a:r>
                    </a:p>
                    <a:p>
                      <a:pPr marL="0" indent="9525" algn="ctr">
                        <a:buFontTx/>
                        <a:buChar char="-"/>
                      </a:pPr>
                      <a:r>
                        <a:rPr lang="ru-RU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получателей</a:t>
                      </a:r>
                    </a:p>
                    <a:p>
                      <a:pPr marL="0" indent="9525" algn="ctr">
                        <a:buFontTx/>
                        <a:buNone/>
                      </a:pPr>
                      <a:r>
                        <a:rPr lang="ru-RU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в 1,3 раза</a:t>
                      </a:r>
                    </a:p>
                    <a:p>
                      <a:pPr marL="0" indent="9525" algn="ctr">
                        <a:buFontTx/>
                        <a:buChar char="-"/>
                      </a:pPr>
                      <a:r>
                        <a:rPr lang="ru-RU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продуктивности 18 до 19,2 кг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2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Полутонкорунное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 </a:t>
                      </a: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каракуль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800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1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полугрубошерстные и грубошерстные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600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261">
                <a:tc rowSpan="3"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Селекционно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-племенная работа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товарных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овец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1500 за маточную голову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тонкорунное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400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261"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полутонкорунное и каракуль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300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7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полугрубошерстные и грубошерстные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200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6616">
                <a:tc rowSpan="3"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Покупка племенных овец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8 000 гол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0,9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тонкорунное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ru-RU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 000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0,7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261">
                <a:tc vMerge="1">
                  <a:txBody>
                    <a:bodyPr/>
                    <a:lstStyle/>
                    <a:p>
                      <a:pPr algn="l"/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полутонкорунное и каракуль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000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671">
                <a:tc vMerge="1">
                  <a:txBody>
                    <a:bodyPr/>
                    <a:lstStyle/>
                    <a:p>
                      <a:pPr algn="l"/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полугрубошерстные и грубошерстные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000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261">
                <a:tc rowSpan="3"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Производство баранины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 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кг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0,7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Производство ягнятины: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0,7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indent="0"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Увеличение:</a:t>
                      </a:r>
                      <a:r>
                        <a:rPr lang="ru-RU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indent="0" algn="ctr">
                        <a:buFontTx/>
                        <a:buChar char="-"/>
                      </a:pP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объема в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10 раз</a:t>
                      </a:r>
                      <a:endParaRPr lang="ru-RU" sz="11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- получателей в 1,3 раза  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5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сельхозформирования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500 гол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4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 кг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кооперативы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500 гол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2000"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Тонкая шерсть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130 кг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(качество от 60-64)</a:t>
                      </a:r>
                    </a:p>
                    <a:p>
                      <a:pPr algn="ctr"/>
                      <a:endParaRPr lang="ru-RU" sz="12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0,2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качество от 60-64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150 кг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0,4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Увеличение: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объема в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1,6 раз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получателей в 3,6 раз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загрузка ПОШ в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раза (с 1,2 до 2,7 тыс. </a:t>
                      </a:r>
                      <a:r>
                        <a:rPr kumimoji="0" lang="ru-RU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тн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9600">
                <a:tc vMerge="1"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качество от 50-60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 кг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67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Искусственное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осеменение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921 гол</a:t>
                      </a:r>
                      <a:endParaRPr lang="ru-RU" sz="12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0,2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Без изменений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921 гол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0,2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6616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4,9</a:t>
                      </a:r>
                      <a:endParaRPr lang="ru-RU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5,1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55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Стрелка вправо 25"/>
          <p:cNvSpPr/>
          <p:nvPr/>
        </p:nvSpPr>
        <p:spPr>
          <a:xfrm>
            <a:off x="3740224" y="6235468"/>
            <a:ext cx="831776" cy="21499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3733800" y="5410200"/>
            <a:ext cx="831776" cy="21499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34200" y="6422606"/>
            <a:ext cx="2133600" cy="365125"/>
          </a:xfrm>
        </p:spPr>
        <p:txBody>
          <a:bodyPr/>
          <a:lstStyle/>
          <a:p>
            <a:pPr>
              <a:defRPr/>
            </a:pPr>
            <a:fld id="{03B12B55-6AB4-40F1-83D5-8F4CF6606274}" type="slidenum">
              <a:rPr lang="ru-RU" sz="1600" b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8</a:t>
            </a:fld>
            <a:endParaRPr lang="ru-RU" sz="16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0" y="5709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СУБСИДИРОВАНИЕ В 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РАСТЕНИЕВОДСТВЕ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762000"/>
            <a:ext cx="3359224" cy="286232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 sz="1200" kern="0" dirty="0" smtClean="0">
                <a:solidFill>
                  <a:schemeClr val="accent1">
                    <a:lumMod val="50000"/>
                  </a:schemeClr>
                </a:solidFill>
              </a:rPr>
              <a:t>Гектарная субсидия</a:t>
            </a:r>
          </a:p>
          <a:p>
            <a:pPr algn="l">
              <a:defRPr/>
            </a:pPr>
            <a:r>
              <a:rPr lang="ru-RU" sz="1200" b="0" kern="0" dirty="0" smtClean="0">
                <a:solidFill>
                  <a:schemeClr val="accent1">
                    <a:lumMod val="50000"/>
                  </a:schemeClr>
                </a:solidFill>
              </a:rPr>
              <a:t>субсидирование </a:t>
            </a:r>
            <a:r>
              <a:rPr lang="ru-RU" sz="1200" b="0" kern="0" dirty="0">
                <a:solidFill>
                  <a:schemeClr val="accent1">
                    <a:lumMod val="50000"/>
                  </a:schemeClr>
                </a:solidFill>
              </a:rPr>
              <a:t>на 1 </a:t>
            </a:r>
            <a:r>
              <a:rPr lang="ru-RU" sz="1200" b="0" kern="0" dirty="0" smtClean="0">
                <a:solidFill>
                  <a:schemeClr val="accent1">
                    <a:lumMod val="50000"/>
                  </a:schemeClr>
                </a:solidFill>
              </a:rPr>
              <a:t>га:</a:t>
            </a:r>
          </a:p>
          <a:p>
            <a:pPr indent="263525" algn="just">
              <a:defRPr/>
            </a:pPr>
            <a:r>
              <a:rPr lang="ru-RU" sz="1200" b="0" kern="0" dirty="0" smtClean="0">
                <a:solidFill>
                  <a:schemeClr val="accent1">
                    <a:lumMod val="50000"/>
                  </a:schemeClr>
                </a:solidFill>
              </a:rPr>
              <a:t>зерновых </a:t>
            </a:r>
            <a:r>
              <a:rPr lang="ru-RU" sz="1200" b="0" kern="0" dirty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ru-RU" sz="1200" b="0" kern="0" dirty="0" smtClean="0">
                <a:solidFill>
                  <a:schemeClr val="accent1">
                    <a:lumMod val="50000"/>
                  </a:schemeClr>
                </a:solidFill>
              </a:rPr>
              <a:t>зернобобовых</a:t>
            </a:r>
          </a:p>
          <a:p>
            <a:pPr indent="263525" algn="just">
              <a:defRPr/>
            </a:pPr>
            <a:r>
              <a:rPr lang="ru-RU" sz="1200" b="0" kern="0" dirty="0">
                <a:solidFill>
                  <a:schemeClr val="accent1">
                    <a:lumMod val="50000"/>
                  </a:schemeClr>
                </a:solidFill>
              </a:rPr>
              <a:t>масличных культур</a:t>
            </a:r>
          </a:p>
          <a:p>
            <a:pPr indent="263525" algn="just">
              <a:defRPr/>
            </a:pPr>
            <a:r>
              <a:rPr lang="ru-RU" sz="1200" b="0" kern="0" dirty="0">
                <a:solidFill>
                  <a:schemeClr val="accent1">
                    <a:lumMod val="50000"/>
                  </a:schemeClr>
                </a:solidFill>
              </a:rPr>
              <a:t>к</a:t>
            </a:r>
            <a:r>
              <a:rPr lang="ru-RU" sz="1200" b="0" kern="0" dirty="0" smtClean="0">
                <a:solidFill>
                  <a:schemeClr val="accent1">
                    <a:lumMod val="50000"/>
                  </a:schemeClr>
                </a:solidFill>
              </a:rPr>
              <a:t>ормовых культур</a:t>
            </a:r>
            <a:endParaRPr lang="ru-RU" sz="1200" b="0" kern="0" dirty="0">
              <a:solidFill>
                <a:schemeClr val="accent1">
                  <a:lumMod val="50000"/>
                </a:schemeClr>
              </a:solidFill>
            </a:endParaRPr>
          </a:p>
          <a:p>
            <a:pPr indent="263525" algn="just">
              <a:defRPr/>
            </a:pPr>
            <a:r>
              <a:rPr lang="ru-RU" sz="1200" b="0" kern="0" dirty="0">
                <a:solidFill>
                  <a:schemeClr val="accent1">
                    <a:lumMod val="50000"/>
                  </a:schemeClr>
                </a:solidFill>
              </a:rPr>
              <a:t>овощей защищенного грунта</a:t>
            </a:r>
          </a:p>
          <a:p>
            <a:pPr indent="263525" algn="just">
              <a:defRPr/>
            </a:pPr>
            <a:r>
              <a:rPr lang="ru-RU" sz="1200" b="0" kern="0" dirty="0" smtClean="0">
                <a:solidFill>
                  <a:schemeClr val="accent1">
                    <a:lumMod val="50000"/>
                  </a:schemeClr>
                </a:solidFill>
              </a:rPr>
              <a:t>сахарной свеклы</a:t>
            </a:r>
          </a:p>
          <a:p>
            <a:pPr indent="263525" algn="just">
              <a:defRPr/>
            </a:pPr>
            <a:r>
              <a:rPr lang="ru-RU" sz="1200" b="0" kern="0" dirty="0">
                <a:solidFill>
                  <a:schemeClr val="accent1">
                    <a:lumMod val="50000"/>
                  </a:schemeClr>
                </a:solidFill>
              </a:rPr>
              <a:t>кукурузы на зерно</a:t>
            </a:r>
          </a:p>
          <a:p>
            <a:pPr indent="263525" algn="just">
              <a:defRPr/>
            </a:pPr>
            <a:r>
              <a:rPr lang="ru-RU" sz="1200" b="0" kern="0" dirty="0" smtClean="0">
                <a:solidFill>
                  <a:schemeClr val="accent1">
                    <a:lumMod val="50000"/>
                  </a:schemeClr>
                </a:solidFill>
              </a:rPr>
              <a:t>хлопчатника</a:t>
            </a:r>
          </a:p>
          <a:p>
            <a:pPr indent="263525" algn="just">
              <a:defRPr/>
            </a:pPr>
            <a:r>
              <a:rPr lang="ru-RU" sz="1200" b="0" kern="0" dirty="0" smtClean="0">
                <a:solidFill>
                  <a:schemeClr val="accent1">
                    <a:lumMod val="50000"/>
                  </a:schemeClr>
                </a:solidFill>
              </a:rPr>
              <a:t>риса  </a:t>
            </a:r>
          </a:p>
          <a:p>
            <a:pPr indent="263525" algn="just">
              <a:defRPr/>
            </a:pPr>
            <a:r>
              <a:rPr lang="ru-RU" sz="1200" b="0" kern="0" dirty="0" smtClean="0">
                <a:solidFill>
                  <a:schemeClr val="accent1">
                    <a:lumMod val="50000"/>
                  </a:schemeClr>
                </a:solidFill>
              </a:rPr>
              <a:t>картофеля</a:t>
            </a:r>
          </a:p>
          <a:p>
            <a:pPr indent="263525" algn="just">
              <a:defRPr/>
            </a:pPr>
            <a:r>
              <a:rPr lang="ru-RU" sz="1200" b="0" kern="0" dirty="0" smtClean="0">
                <a:solidFill>
                  <a:schemeClr val="accent1">
                    <a:lumMod val="50000"/>
                  </a:schemeClr>
                </a:solidFill>
              </a:rPr>
              <a:t>овощебахчевых </a:t>
            </a:r>
            <a:r>
              <a:rPr lang="ru-RU" sz="1200" b="0" kern="0" dirty="0">
                <a:solidFill>
                  <a:schemeClr val="accent1">
                    <a:lumMod val="50000"/>
                  </a:schemeClr>
                </a:solidFill>
              </a:rPr>
              <a:t>открытого </a:t>
            </a:r>
            <a:r>
              <a:rPr lang="ru-RU" sz="1200" b="0" kern="0" dirty="0" smtClean="0">
                <a:solidFill>
                  <a:schemeClr val="accent1">
                    <a:lumMod val="50000"/>
                  </a:schemeClr>
                </a:solidFill>
              </a:rPr>
              <a:t>грунта</a:t>
            </a:r>
          </a:p>
          <a:p>
            <a:pPr indent="263525" algn="just">
              <a:defRPr/>
            </a:pPr>
            <a:endParaRPr lang="kk-KZ" sz="1200" b="0" kern="0" dirty="0">
              <a:solidFill>
                <a:schemeClr val="accent1">
                  <a:lumMod val="50000"/>
                </a:schemeClr>
              </a:solidFill>
            </a:endParaRPr>
          </a:p>
          <a:p>
            <a:pPr indent="263525" algn="just">
              <a:defRPr/>
            </a:pPr>
            <a:r>
              <a:rPr lang="kk-KZ" sz="1200" b="0" kern="0" dirty="0" smtClean="0">
                <a:solidFill>
                  <a:schemeClr val="accent1">
                    <a:lumMod val="50000"/>
                  </a:schemeClr>
                </a:solidFill>
              </a:rPr>
              <a:t>2017г. общая сумма 26,3 млрд. тенге</a:t>
            </a:r>
          </a:p>
          <a:p>
            <a:pPr indent="263525" algn="just">
              <a:defRPr/>
            </a:pPr>
            <a:r>
              <a:rPr lang="ru-RU" sz="1200" b="0" kern="0" dirty="0" smtClean="0">
                <a:solidFill>
                  <a:schemeClr val="accent1">
                    <a:lumMod val="50000"/>
                  </a:schemeClr>
                </a:solidFill>
              </a:rPr>
              <a:t>Охват 10 млн. га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1412" y="304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Действующая схема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762000"/>
            <a:ext cx="4038600" cy="330859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indent="268288" algn="just">
              <a:defRPr/>
            </a:pPr>
            <a:r>
              <a:rPr lang="ru-RU" sz="1100" kern="0" dirty="0" smtClean="0">
                <a:solidFill>
                  <a:schemeClr val="accent1">
                    <a:lumMod val="50000"/>
                  </a:schemeClr>
                </a:solidFill>
              </a:rPr>
              <a:t>Исключить субсидирование пшеницы</a:t>
            </a:r>
          </a:p>
          <a:p>
            <a:pPr indent="268288" algn="just">
              <a:defRPr/>
            </a:pPr>
            <a:r>
              <a:rPr lang="ru-RU" sz="1100" b="0" kern="0" dirty="0" smtClean="0">
                <a:solidFill>
                  <a:schemeClr val="accent1">
                    <a:lumMod val="50000"/>
                  </a:schemeClr>
                </a:solidFill>
              </a:rPr>
              <a:t>Осуществлять господдержку:</a:t>
            </a:r>
          </a:p>
          <a:p>
            <a:pPr indent="268288" algn="just">
              <a:defRPr/>
            </a:pPr>
            <a:r>
              <a:rPr lang="ru-RU" sz="1100" b="0" kern="0" dirty="0" smtClean="0">
                <a:solidFill>
                  <a:schemeClr val="accent1">
                    <a:lumMod val="50000"/>
                  </a:schemeClr>
                </a:solidFill>
              </a:rPr>
              <a:t>зерновых и </a:t>
            </a:r>
            <a:r>
              <a:rPr lang="ru-RU" sz="1100" b="0" kern="0" dirty="0" err="1" smtClean="0">
                <a:solidFill>
                  <a:schemeClr val="accent1">
                    <a:lumMod val="50000"/>
                  </a:schemeClr>
                </a:solidFill>
              </a:rPr>
              <a:t>зернобовых</a:t>
            </a:r>
            <a:r>
              <a:rPr lang="ru-RU" sz="1100" b="0" kern="0" dirty="0" smtClean="0">
                <a:solidFill>
                  <a:schemeClr val="accent1">
                    <a:lumMod val="50000"/>
                  </a:schemeClr>
                </a:solidFill>
              </a:rPr>
              <a:t> (ячменя, овса и кукурузы на зерно) </a:t>
            </a:r>
            <a:r>
              <a:rPr lang="ru-RU" sz="1100" kern="0" dirty="0" smtClean="0">
                <a:solidFill>
                  <a:schemeClr val="accent1">
                    <a:lumMod val="50000"/>
                  </a:schemeClr>
                </a:solidFill>
              </a:rPr>
              <a:t>путем кредитования ВПР</a:t>
            </a:r>
          </a:p>
          <a:p>
            <a:pPr indent="268288" algn="just">
              <a:defRPr/>
            </a:pPr>
            <a:r>
              <a:rPr lang="ru-RU" sz="1100" b="0" kern="0" dirty="0" smtClean="0">
                <a:solidFill>
                  <a:schemeClr val="accent1">
                    <a:lumMod val="50000"/>
                  </a:schemeClr>
                </a:solidFill>
              </a:rPr>
              <a:t>масличных культур, сахарной свеклы </a:t>
            </a:r>
            <a:r>
              <a:rPr lang="ru-RU" sz="1100" kern="0" dirty="0" smtClean="0">
                <a:solidFill>
                  <a:schemeClr val="accent1">
                    <a:lumMod val="50000"/>
                  </a:schemeClr>
                </a:solidFill>
              </a:rPr>
              <a:t>субсидированием за  тонну сданной продукции </a:t>
            </a:r>
            <a:r>
              <a:rPr lang="ru-RU" sz="1100" kern="0" dirty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ru-RU" sz="1100" kern="0" dirty="0" smtClean="0">
                <a:solidFill>
                  <a:schemeClr val="accent1">
                    <a:lumMod val="50000"/>
                  </a:schemeClr>
                </a:solidFill>
              </a:rPr>
              <a:t>кредитованием ВПР:</a:t>
            </a:r>
          </a:p>
          <a:p>
            <a:pPr indent="268288" algn="just">
              <a:defRPr/>
            </a:pPr>
            <a:r>
              <a:rPr lang="ru-RU" sz="1100" b="0" kern="0" dirty="0" smtClean="0">
                <a:solidFill>
                  <a:schemeClr val="accent1">
                    <a:lumMod val="50000"/>
                  </a:schemeClr>
                </a:solidFill>
              </a:rPr>
              <a:t>оставить </a:t>
            </a:r>
            <a:r>
              <a:rPr lang="ru-RU" sz="1100" kern="0" dirty="0">
                <a:solidFill>
                  <a:schemeClr val="accent1">
                    <a:lumMod val="50000"/>
                  </a:schemeClr>
                </a:solidFill>
              </a:rPr>
              <a:t>субсидирование на 1 га кормовых</a:t>
            </a:r>
            <a:r>
              <a:rPr lang="ru-RU" sz="1100" b="0" kern="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100" b="0" kern="0" dirty="0" smtClean="0">
                <a:solidFill>
                  <a:schemeClr val="accent1">
                    <a:lumMod val="50000"/>
                  </a:schemeClr>
                </a:solidFill>
              </a:rPr>
              <a:t>культур (многолетние травы, однолетние и силосные культуры);</a:t>
            </a:r>
          </a:p>
          <a:p>
            <a:pPr indent="268288" algn="just">
              <a:defRPr/>
            </a:pPr>
            <a:r>
              <a:rPr lang="ru-RU" sz="1100" b="0" kern="0" dirty="0" smtClean="0">
                <a:solidFill>
                  <a:schemeClr val="accent1">
                    <a:lumMod val="50000"/>
                  </a:schemeClr>
                </a:solidFill>
              </a:rPr>
              <a:t>хлопчатник и риса: </a:t>
            </a:r>
            <a:r>
              <a:rPr lang="ru-RU" sz="1100" kern="0" dirty="0" smtClean="0">
                <a:solidFill>
                  <a:schemeClr val="accent1">
                    <a:lumMod val="50000"/>
                  </a:schemeClr>
                </a:solidFill>
              </a:rPr>
              <a:t>50% норматива за 1 га и 50% за 1 тонну сданной продукции;</a:t>
            </a:r>
          </a:p>
          <a:p>
            <a:pPr indent="268288" algn="just">
              <a:defRPr/>
            </a:pPr>
            <a:r>
              <a:rPr lang="ru-RU" sz="1100" b="0" kern="0" dirty="0">
                <a:solidFill>
                  <a:schemeClr val="accent1">
                    <a:lumMod val="50000"/>
                  </a:schemeClr>
                </a:solidFill>
              </a:rPr>
              <a:t>овощебахчевых открытого </a:t>
            </a:r>
            <a:r>
              <a:rPr lang="ru-RU" sz="1100" b="0" kern="0" dirty="0" smtClean="0">
                <a:solidFill>
                  <a:schemeClr val="accent1">
                    <a:lumMod val="50000"/>
                  </a:schemeClr>
                </a:solidFill>
              </a:rPr>
              <a:t>грунта выплатой базовых субсидий (удобрения, пестициды, семена) </a:t>
            </a:r>
            <a:endParaRPr lang="ru-RU" sz="1100" b="0" kern="0" dirty="0">
              <a:solidFill>
                <a:schemeClr val="accent1">
                  <a:lumMod val="50000"/>
                </a:schemeClr>
              </a:solidFill>
            </a:endParaRPr>
          </a:p>
          <a:p>
            <a:pPr indent="268288" algn="just">
              <a:defRPr/>
            </a:pPr>
            <a:endParaRPr lang="ru-RU" sz="1100" kern="0" dirty="0">
              <a:solidFill>
                <a:schemeClr val="accent1">
                  <a:lumMod val="50000"/>
                </a:schemeClr>
              </a:solidFill>
            </a:endParaRPr>
          </a:p>
          <a:p>
            <a:pPr indent="268288" algn="just">
              <a:defRPr/>
            </a:pPr>
            <a:r>
              <a:rPr lang="kk-KZ" sz="1100" b="0" kern="0" dirty="0">
                <a:solidFill>
                  <a:schemeClr val="accent1">
                    <a:lumMod val="50000"/>
                  </a:schemeClr>
                </a:solidFill>
              </a:rPr>
              <a:t>2017 г. общая сумма 88,1 млрд. тенге:</a:t>
            </a:r>
          </a:p>
          <a:p>
            <a:pPr indent="268288" algn="just">
              <a:defRPr/>
            </a:pPr>
            <a:r>
              <a:rPr lang="kk-KZ" sz="1100" b="0" kern="0" dirty="0">
                <a:solidFill>
                  <a:schemeClr val="accent1">
                    <a:lumMod val="50000"/>
                  </a:schemeClr>
                </a:solidFill>
              </a:rPr>
              <a:t>субсидиии 28,1 млрд. тенге;</a:t>
            </a:r>
          </a:p>
          <a:p>
            <a:pPr indent="268288" algn="just">
              <a:defRPr/>
            </a:pPr>
            <a:r>
              <a:rPr lang="kk-KZ" sz="1100" b="0" kern="0" dirty="0">
                <a:solidFill>
                  <a:schemeClr val="accent1">
                    <a:lumMod val="50000"/>
                  </a:schemeClr>
                </a:solidFill>
              </a:rPr>
              <a:t>кредитов на ВПР 60 млрд. тенге. Увеличение посевов зерновых и зернобобовых культур (за исключением пшеницы) до 3 млн. га, масличных  до 2,3 млн. га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79089" y="304800"/>
            <a:ext cx="2624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Предлагаемая схема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4198203"/>
            <a:ext cx="3359224" cy="8309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kk-KZ" sz="1200" b="0" dirty="0" smtClean="0">
                <a:solidFill>
                  <a:schemeClr val="accent1">
                    <a:lumMod val="50000"/>
                  </a:schemeClr>
                </a:solidFill>
              </a:rPr>
              <a:t>Субсидирование </a:t>
            </a:r>
            <a:r>
              <a:rPr lang="ru-RU" sz="1200" b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200" b="0" dirty="0">
                <a:solidFill>
                  <a:schemeClr val="accent1">
                    <a:lumMod val="50000"/>
                  </a:schemeClr>
                </a:solidFill>
              </a:rPr>
              <a:t>стоимости минеральных </a:t>
            </a:r>
            <a:r>
              <a:rPr lang="ru-RU" sz="1200" b="0" dirty="0" smtClean="0">
                <a:solidFill>
                  <a:schemeClr val="accent1">
                    <a:lumMod val="50000"/>
                  </a:schemeClr>
                </a:solidFill>
              </a:rPr>
              <a:t>удобрений</a:t>
            </a:r>
          </a:p>
          <a:p>
            <a:pPr algn="l"/>
            <a:r>
              <a:rPr lang="ru-RU" sz="1200" b="0" dirty="0" smtClean="0">
                <a:solidFill>
                  <a:schemeClr val="accent1">
                    <a:lumMod val="50000"/>
                  </a:schemeClr>
                </a:solidFill>
              </a:rPr>
              <a:t>Общая сумма 16,1 </a:t>
            </a:r>
            <a:r>
              <a:rPr lang="ru-RU" sz="1200" b="0" dirty="0" err="1" smtClean="0">
                <a:solidFill>
                  <a:schemeClr val="accent1">
                    <a:lumMod val="50000"/>
                  </a:schemeClr>
                </a:solidFill>
              </a:rPr>
              <a:t>млрд.тенге</a:t>
            </a:r>
            <a:r>
              <a:rPr lang="ru-RU" sz="1200" b="0" dirty="0" smtClean="0">
                <a:solidFill>
                  <a:schemeClr val="accent1">
                    <a:lumMod val="50000"/>
                  </a:schemeClr>
                </a:solidFill>
              </a:rPr>
              <a:t>, охват 3 млн. га </a:t>
            </a:r>
            <a:endParaRPr lang="ru-RU" sz="1200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6019800"/>
            <a:ext cx="3359224" cy="6463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100" b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ru-RU" sz="1200" dirty="0"/>
              <a:t>Субсидирование развития </a:t>
            </a:r>
            <a:r>
              <a:rPr lang="ru-RU" sz="1200" dirty="0" smtClean="0"/>
              <a:t>семеноводства</a:t>
            </a:r>
          </a:p>
          <a:p>
            <a:pPr algn="l"/>
            <a:r>
              <a:rPr lang="ru-RU" sz="1200" dirty="0"/>
              <a:t>Общая сумма </a:t>
            </a:r>
            <a:r>
              <a:rPr lang="ru-RU" sz="1200" dirty="0" smtClean="0"/>
              <a:t>4,2 </a:t>
            </a:r>
            <a:r>
              <a:rPr lang="ru-RU" sz="1200" dirty="0" err="1"/>
              <a:t>млрд.тенге</a:t>
            </a:r>
            <a:r>
              <a:rPr lang="ru-RU" sz="1200" dirty="0"/>
              <a:t>, охват </a:t>
            </a:r>
            <a:r>
              <a:rPr lang="ru-RU" sz="1200" dirty="0" smtClean="0"/>
              <a:t>0,6  млн. га засеяны семенами 1 репродукции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4576" y="5181600"/>
            <a:ext cx="3359224" cy="6463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100" b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ru-RU" sz="1200" dirty="0"/>
              <a:t> Субсидирование стоимости </a:t>
            </a:r>
            <a:r>
              <a:rPr lang="ru-RU" sz="1200" dirty="0" smtClean="0"/>
              <a:t>гербицидов</a:t>
            </a:r>
          </a:p>
          <a:p>
            <a:pPr algn="l"/>
            <a:r>
              <a:rPr lang="ru-RU" sz="1200" dirty="0"/>
              <a:t>Общая сумма </a:t>
            </a:r>
            <a:r>
              <a:rPr lang="ru-RU" sz="1200" dirty="0" smtClean="0"/>
              <a:t>21,1  </a:t>
            </a:r>
            <a:r>
              <a:rPr lang="ru-RU" sz="1200" dirty="0"/>
              <a:t>млрд</a:t>
            </a:r>
            <a:r>
              <a:rPr lang="ru-RU" sz="1200" dirty="0" smtClean="0"/>
              <a:t>. тенге</a:t>
            </a:r>
            <a:r>
              <a:rPr lang="ru-RU" sz="1200" dirty="0"/>
              <a:t>, охват 12 </a:t>
            </a:r>
            <a:r>
              <a:rPr lang="ru-RU" sz="1200" dirty="0">
                <a:solidFill>
                  <a:schemeClr val="tx1"/>
                </a:solidFill>
              </a:rPr>
              <a:t>млн</a:t>
            </a:r>
            <a:r>
              <a:rPr lang="ru-RU" sz="1200" dirty="0"/>
              <a:t>. га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1" y="4197055"/>
            <a:ext cx="4039200" cy="76944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ru-RU" sz="1100" b="0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</a:rPr>
              <a:t>Установление </a:t>
            </a:r>
            <a:r>
              <a:rPr lang="ru-RU" sz="1100" b="0" dirty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</a:rPr>
              <a:t>норм субсидий </a:t>
            </a:r>
            <a:r>
              <a:rPr lang="ru-RU" sz="1100" b="0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</a:rPr>
              <a:t>на удобрения в </a:t>
            </a:r>
            <a:r>
              <a:rPr lang="ru-RU" sz="1100" b="0" dirty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</a:rPr>
              <a:t>абсолютном выражении (</a:t>
            </a:r>
            <a:r>
              <a:rPr lang="ru-RU" sz="1100" b="0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</a:rPr>
              <a:t>тенге) вне </a:t>
            </a:r>
            <a:r>
              <a:rPr lang="ru-RU" sz="1100" b="0" dirty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</a:rPr>
              <a:t>зависимости от страны </a:t>
            </a:r>
            <a:r>
              <a:rPr lang="ru-RU" sz="1100" b="0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</a:rPr>
              <a:t>происхождения</a:t>
            </a:r>
          </a:p>
          <a:p>
            <a:pPr algn="l"/>
            <a:r>
              <a:rPr lang="ru-RU" sz="1100" b="0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</a:rPr>
              <a:t>Общая </a:t>
            </a:r>
            <a:r>
              <a:rPr lang="ru-RU" sz="1100" b="0" dirty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</a:rPr>
              <a:t>сумма </a:t>
            </a:r>
            <a:r>
              <a:rPr lang="ru-RU" sz="1100" b="0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</a:rPr>
              <a:t>14,3 </a:t>
            </a:r>
            <a:r>
              <a:rPr lang="ru-RU" sz="1100" b="0" dirty="0" err="1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</a:rPr>
              <a:t>млрд.тенге</a:t>
            </a:r>
            <a:r>
              <a:rPr lang="ru-RU" sz="1100" b="0" dirty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</a:rPr>
              <a:t>, охват </a:t>
            </a:r>
            <a:r>
              <a:rPr lang="ru-RU" sz="1100" b="0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</a:rPr>
              <a:t>4,2  </a:t>
            </a:r>
            <a:r>
              <a:rPr lang="ru-RU" sz="1100" b="0" dirty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</a:rPr>
              <a:t>млн. га</a:t>
            </a:r>
            <a:endParaRPr lang="ru-RU" sz="1100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56532" y="5936159"/>
            <a:ext cx="4039200" cy="76944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/>
            <a:r>
              <a:rPr lang="ru-RU" sz="1100" b="0" dirty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Субсидирование оригинальных, элитных семян, семян первой репродукции</a:t>
            </a:r>
            <a:r>
              <a:rPr lang="ru-RU" sz="1100" b="0" dirty="0">
                <a:solidFill>
                  <a:prstClr val="white"/>
                </a:solidFill>
              </a:rPr>
              <a:t> </a:t>
            </a:r>
            <a:r>
              <a:rPr lang="ru-RU" sz="1100" b="0" dirty="0">
                <a:solidFill>
                  <a:schemeClr val="accent1">
                    <a:lumMod val="50000"/>
                  </a:schemeClr>
                </a:solidFill>
              </a:rPr>
              <a:t> (гибридов) и элитных </a:t>
            </a:r>
            <a:r>
              <a:rPr lang="ru-RU" sz="1100" b="0" dirty="0" smtClean="0">
                <a:solidFill>
                  <a:schemeClr val="accent1">
                    <a:lumMod val="50000"/>
                  </a:schemeClr>
                </a:solidFill>
              </a:rPr>
              <a:t>саженцев</a:t>
            </a:r>
          </a:p>
          <a:p>
            <a:pPr lvl="0" algn="l"/>
            <a:r>
              <a:rPr lang="ru-RU" sz="1100" b="0" dirty="0" smtClean="0">
                <a:solidFill>
                  <a:schemeClr val="accent1">
                    <a:lumMod val="50000"/>
                  </a:schemeClr>
                </a:solidFill>
              </a:rPr>
              <a:t>Общая </a:t>
            </a:r>
            <a:r>
              <a:rPr lang="ru-RU" sz="1100" b="0" dirty="0">
                <a:solidFill>
                  <a:schemeClr val="accent1">
                    <a:lumMod val="50000"/>
                  </a:schemeClr>
                </a:solidFill>
              </a:rPr>
              <a:t>сумма </a:t>
            </a:r>
            <a:r>
              <a:rPr lang="ru-RU" sz="1100" b="0" dirty="0" smtClean="0">
                <a:solidFill>
                  <a:schemeClr val="accent1">
                    <a:lumMod val="50000"/>
                  </a:schemeClr>
                </a:solidFill>
              </a:rPr>
              <a:t>8,5  </a:t>
            </a:r>
            <a:r>
              <a:rPr lang="ru-RU" sz="1100" b="0" dirty="0" err="1">
                <a:solidFill>
                  <a:schemeClr val="accent1">
                    <a:lumMod val="50000"/>
                  </a:schemeClr>
                </a:solidFill>
              </a:rPr>
              <a:t>млрд.тенге</a:t>
            </a:r>
            <a:r>
              <a:rPr lang="ru-RU" sz="1100" b="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100" b="0" dirty="0" smtClean="0">
                <a:solidFill>
                  <a:schemeClr val="accent1">
                    <a:lumMod val="50000"/>
                  </a:schemeClr>
                </a:solidFill>
              </a:rPr>
              <a:t>увеличение в 2,5 раз площадей засеянных элитными семенами </a:t>
            </a:r>
            <a:endParaRPr lang="ru-RU" sz="1100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5181600"/>
            <a:ext cx="4039200" cy="6001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ru-RU" sz="1100" b="0" dirty="0" smtClean="0">
                <a:solidFill>
                  <a:schemeClr val="accent1">
                    <a:lumMod val="50000"/>
                  </a:schemeClr>
                </a:solidFill>
              </a:rPr>
              <a:t>Субсидирование пестицидов путем расширения перечня видов (фунгициды, инсектициды, дефолианты и др.)</a:t>
            </a:r>
          </a:p>
          <a:p>
            <a:pPr algn="l"/>
            <a:r>
              <a:rPr lang="ru-RU" sz="1100" b="0" dirty="0" smtClean="0">
                <a:solidFill>
                  <a:schemeClr val="accent1">
                    <a:lumMod val="50000"/>
                  </a:schemeClr>
                </a:solidFill>
              </a:rPr>
              <a:t>Общая сумма 18,7  млрд. тенге, охват 13,4 млн. га</a:t>
            </a:r>
          </a:p>
        </p:txBody>
      </p:sp>
      <p:sp>
        <p:nvSpPr>
          <p:cNvPr id="20" name="Стрелка вправо 19"/>
          <p:cNvSpPr/>
          <p:nvPr/>
        </p:nvSpPr>
        <p:spPr>
          <a:xfrm>
            <a:off x="3740225" y="2071007"/>
            <a:ext cx="831776" cy="21499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3740225" y="4509407"/>
            <a:ext cx="831776" cy="21499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14417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</TotalTime>
  <Words>2639</Words>
  <Application>Microsoft Office PowerPoint</Application>
  <PresentationFormat>Экран (4:3)</PresentationFormat>
  <Paragraphs>731</Paragraphs>
  <Slides>19</Slides>
  <Notes>13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1_Тема Office</vt:lpstr>
      <vt:lpstr>Тема Office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Сарсенбиева Алмагуль</cp:lastModifiedBy>
  <cp:revision>166</cp:revision>
  <cp:lastPrinted>2016-11-26T08:23:25Z</cp:lastPrinted>
  <dcterms:created xsi:type="dcterms:W3CDTF">2016-11-24T18:24:44Z</dcterms:created>
  <dcterms:modified xsi:type="dcterms:W3CDTF">2016-12-05T06:07:03Z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2016-11-24T00:00:00Z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2016-11-24T00:00:00Z</vt:filetime>
  </property>
</Properties>
</file>