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1" r:id="rId1"/>
  </p:sldMasterIdLst>
  <p:notesMasterIdLst>
    <p:notesMasterId r:id="rId19"/>
  </p:notesMasterIdLst>
  <p:sldIdLst>
    <p:sldId id="309" r:id="rId2"/>
    <p:sldId id="260" r:id="rId3"/>
    <p:sldId id="291" r:id="rId4"/>
    <p:sldId id="297" r:id="rId5"/>
    <p:sldId id="290" r:id="rId6"/>
    <p:sldId id="299" r:id="rId7"/>
    <p:sldId id="292" r:id="rId8"/>
    <p:sldId id="293" r:id="rId9"/>
    <p:sldId id="295" r:id="rId10"/>
    <p:sldId id="294" r:id="rId11"/>
    <p:sldId id="312" r:id="rId12"/>
    <p:sldId id="296" r:id="rId13"/>
    <p:sldId id="300" r:id="rId14"/>
    <p:sldId id="301" r:id="rId15"/>
    <p:sldId id="303" r:id="rId16"/>
    <p:sldId id="313" r:id="rId17"/>
    <p:sldId id="311" r:id="rId18"/>
  </p:sldIdLst>
  <p:sldSz cx="17068800" cy="9601200"/>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75" userDrawn="1">
          <p15:clr>
            <a:srgbClr val="A4A3A4"/>
          </p15:clr>
        </p15:guide>
        <p15:guide id="2" pos="17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64522"/>
    <a:srgbClr val="DC6ECF"/>
    <a:srgbClr val="F5F268"/>
    <a:srgbClr val="46DA62"/>
    <a:srgbClr val="F1756B"/>
    <a:srgbClr val="7266CC"/>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1" autoAdjust="0"/>
    <p:restoredTop sz="93279" autoAdjust="0"/>
  </p:normalViewPr>
  <p:slideViewPr>
    <p:cSldViewPr>
      <p:cViewPr>
        <p:scale>
          <a:sx n="75" d="100"/>
          <a:sy n="75" d="100"/>
        </p:scale>
        <p:origin x="-456" y="-174"/>
      </p:cViewPr>
      <p:guideLst>
        <p:guide orient="horz" pos="575"/>
        <p:guide pos="179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29838" cy="498852"/>
          </a:xfrm>
          <a:prstGeom prst="rect">
            <a:avLst/>
          </a:prstGeom>
        </p:spPr>
        <p:txBody>
          <a:bodyPr vert="horz" lIns="95437" tIns="47719" rIns="95437" bIns="47719" rtlCol="0"/>
          <a:lstStyle>
            <a:lvl1pPr algn="l">
              <a:defRPr sz="1300"/>
            </a:lvl1pPr>
          </a:lstStyle>
          <a:p>
            <a:endParaRPr lang="ru-RU"/>
          </a:p>
        </p:txBody>
      </p:sp>
      <p:sp>
        <p:nvSpPr>
          <p:cNvPr id="3" name="Дата 2"/>
          <p:cNvSpPr>
            <a:spLocks noGrp="1"/>
          </p:cNvSpPr>
          <p:nvPr>
            <p:ph type="dt" idx="1"/>
          </p:nvPr>
        </p:nvSpPr>
        <p:spPr>
          <a:xfrm>
            <a:off x="3829762" y="1"/>
            <a:ext cx="2929838" cy="498852"/>
          </a:xfrm>
          <a:prstGeom prst="rect">
            <a:avLst/>
          </a:prstGeom>
        </p:spPr>
        <p:txBody>
          <a:bodyPr vert="horz" lIns="95437" tIns="47719" rIns="95437" bIns="47719" rtlCol="0"/>
          <a:lstStyle>
            <a:lvl1pPr algn="r">
              <a:defRPr sz="1300"/>
            </a:lvl1pPr>
          </a:lstStyle>
          <a:p>
            <a:fld id="{6956D735-BE84-4406-8468-D32AA0F260F1}" type="datetimeFigureOut">
              <a:rPr lang="ru-RU" smtClean="0"/>
              <a:t>06.05.2019</a:t>
            </a:fld>
            <a:endParaRPr lang="ru-RU"/>
          </a:p>
        </p:txBody>
      </p:sp>
      <p:sp>
        <p:nvSpPr>
          <p:cNvPr id="4" name="Образ слайда 3"/>
          <p:cNvSpPr>
            <a:spLocks noGrp="1" noRot="1" noChangeAspect="1"/>
          </p:cNvSpPr>
          <p:nvPr>
            <p:ph type="sldImg" idx="2"/>
          </p:nvPr>
        </p:nvSpPr>
        <p:spPr>
          <a:xfrm>
            <a:off x="400050" y="1243013"/>
            <a:ext cx="5961063" cy="3354387"/>
          </a:xfrm>
          <a:prstGeom prst="rect">
            <a:avLst/>
          </a:prstGeom>
          <a:noFill/>
          <a:ln w="12700">
            <a:solidFill>
              <a:prstClr val="black"/>
            </a:solidFill>
          </a:ln>
        </p:spPr>
        <p:txBody>
          <a:bodyPr vert="horz" lIns="95437" tIns="47719" rIns="95437" bIns="47719" rtlCol="0" anchor="ctr"/>
          <a:lstStyle/>
          <a:p>
            <a:endParaRPr lang="ru-RU"/>
          </a:p>
        </p:txBody>
      </p:sp>
      <p:sp>
        <p:nvSpPr>
          <p:cNvPr id="5" name="Заметки 4"/>
          <p:cNvSpPr>
            <a:spLocks noGrp="1"/>
          </p:cNvSpPr>
          <p:nvPr>
            <p:ph type="body" sz="quarter" idx="3"/>
          </p:nvPr>
        </p:nvSpPr>
        <p:spPr>
          <a:xfrm>
            <a:off x="676117" y="4784836"/>
            <a:ext cx="5408930" cy="3914864"/>
          </a:xfrm>
          <a:prstGeom prst="rect">
            <a:avLst/>
          </a:prstGeom>
        </p:spPr>
        <p:txBody>
          <a:bodyPr vert="horz" lIns="95437" tIns="47719" rIns="95437" bIns="47719"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43663"/>
            <a:ext cx="2929838" cy="498852"/>
          </a:xfrm>
          <a:prstGeom prst="rect">
            <a:avLst/>
          </a:prstGeom>
        </p:spPr>
        <p:txBody>
          <a:bodyPr vert="horz" lIns="95437" tIns="47719" rIns="95437" bIns="47719" rtlCol="0" anchor="b"/>
          <a:lstStyle>
            <a:lvl1pPr algn="l">
              <a:defRPr sz="1300"/>
            </a:lvl1pPr>
          </a:lstStyle>
          <a:p>
            <a:endParaRPr lang="ru-RU"/>
          </a:p>
        </p:txBody>
      </p:sp>
      <p:sp>
        <p:nvSpPr>
          <p:cNvPr id="7" name="Номер слайда 6"/>
          <p:cNvSpPr>
            <a:spLocks noGrp="1"/>
          </p:cNvSpPr>
          <p:nvPr>
            <p:ph type="sldNum" sz="quarter" idx="5"/>
          </p:nvPr>
        </p:nvSpPr>
        <p:spPr>
          <a:xfrm>
            <a:off x="3829762" y="9443663"/>
            <a:ext cx="2929838" cy="498852"/>
          </a:xfrm>
          <a:prstGeom prst="rect">
            <a:avLst/>
          </a:prstGeom>
        </p:spPr>
        <p:txBody>
          <a:bodyPr vert="horz" lIns="95437" tIns="47719" rIns="95437" bIns="47719" rtlCol="0" anchor="b"/>
          <a:lstStyle>
            <a:lvl1pPr algn="r">
              <a:defRPr sz="1300"/>
            </a:lvl1pPr>
          </a:lstStyle>
          <a:p>
            <a:fld id="{C0E22193-13F0-4E18-8BC5-AE515EA0FBD7}" type="slidenum">
              <a:rPr lang="ru-RU" smtClean="0"/>
              <a:t>‹#›</a:t>
            </a:fld>
            <a:endParaRPr lang="ru-RU"/>
          </a:p>
        </p:txBody>
      </p:sp>
    </p:spTree>
    <p:extLst>
      <p:ext uri="{BB962C8B-B14F-4D97-AF65-F5344CB8AC3E}">
        <p14:creationId xmlns:p14="http://schemas.microsoft.com/office/powerpoint/2010/main" val="2815546062"/>
      </p:ext>
    </p:extLst>
  </p:cSld>
  <p:clrMap bg1="lt1" tx1="dk1" bg2="lt2" tx2="dk2" accent1="accent1" accent2="accent2" accent3="accent3" accent4="accent4" accent5="accent5" accent6="accent6" hlink="hlink" folHlink="folHlink"/>
  <p:notesStyle>
    <a:lvl1pPr marL="0" algn="l" defTabSz="1279702" rtl="0" eaLnBrk="1" latinLnBrk="0" hangingPunct="1">
      <a:defRPr sz="1680" kern="1200">
        <a:solidFill>
          <a:schemeClr val="tx1"/>
        </a:solidFill>
        <a:latin typeface="+mn-lt"/>
        <a:ea typeface="+mn-ea"/>
        <a:cs typeface="+mn-cs"/>
      </a:defRPr>
    </a:lvl1pPr>
    <a:lvl2pPr marL="639850" algn="l" defTabSz="1279702" rtl="0" eaLnBrk="1" latinLnBrk="0" hangingPunct="1">
      <a:defRPr sz="1680" kern="1200">
        <a:solidFill>
          <a:schemeClr val="tx1"/>
        </a:solidFill>
        <a:latin typeface="+mn-lt"/>
        <a:ea typeface="+mn-ea"/>
        <a:cs typeface="+mn-cs"/>
      </a:defRPr>
    </a:lvl2pPr>
    <a:lvl3pPr marL="1279702" algn="l" defTabSz="1279702" rtl="0" eaLnBrk="1" latinLnBrk="0" hangingPunct="1">
      <a:defRPr sz="1680" kern="1200">
        <a:solidFill>
          <a:schemeClr val="tx1"/>
        </a:solidFill>
        <a:latin typeface="+mn-lt"/>
        <a:ea typeface="+mn-ea"/>
        <a:cs typeface="+mn-cs"/>
      </a:defRPr>
    </a:lvl3pPr>
    <a:lvl4pPr marL="1919553" algn="l" defTabSz="1279702" rtl="0" eaLnBrk="1" latinLnBrk="0" hangingPunct="1">
      <a:defRPr sz="1680" kern="1200">
        <a:solidFill>
          <a:schemeClr val="tx1"/>
        </a:solidFill>
        <a:latin typeface="+mn-lt"/>
        <a:ea typeface="+mn-ea"/>
        <a:cs typeface="+mn-cs"/>
      </a:defRPr>
    </a:lvl4pPr>
    <a:lvl5pPr marL="2559403" algn="l" defTabSz="1279702" rtl="0" eaLnBrk="1" latinLnBrk="0" hangingPunct="1">
      <a:defRPr sz="1680" kern="1200">
        <a:solidFill>
          <a:schemeClr val="tx1"/>
        </a:solidFill>
        <a:latin typeface="+mn-lt"/>
        <a:ea typeface="+mn-ea"/>
        <a:cs typeface="+mn-cs"/>
      </a:defRPr>
    </a:lvl5pPr>
    <a:lvl6pPr marL="3199254" algn="l" defTabSz="1279702" rtl="0" eaLnBrk="1" latinLnBrk="0" hangingPunct="1">
      <a:defRPr sz="1680" kern="1200">
        <a:solidFill>
          <a:schemeClr val="tx1"/>
        </a:solidFill>
        <a:latin typeface="+mn-lt"/>
        <a:ea typeface="+mn-ea"/>
        <a:cs typeface="+mn-cs"/>
      </a:defRPr>
    </a:lvl6pPr>
    <a:lvl7pPr marL="3839106" algn="l" defTabSz="1279702" rtl="0" eaLnBrk="1" latinLnBrk="0" hangingPunct="1">
      <a:defRPr sz="1680" kern="1200">
        <a:solidFill>
          <a:schemeClr val="tx1"/>
        </a:solidFill>
        <a:latin typeface="+mn-lt"/>
        <a:ea typeface="+mn-ea"/>
        <a:cs typeface="+mn-cs"/>
      </a:defRPr>
    </a:lvl7pPr>
    <a:lvl8pPr marL="4478956" algn="l" defTabSz="1279702" rtl="0" eaLnBrk="1" latinLnBrk="0" hangingPunct="1">
      <a:defRPr sz="1680" kern="1200">
        <a:solidFill>
          <a:schemeClr val="tx1"/>
        </a:solidFill>
        <a:latin typeface="+mn-lt"/>
        <a:ea typeface="+mn-ea"/>
        <a:cs typeface="+mn-cs"/>
      </a:defRPr>
    </a:lvl8pPr>
    <a:lvl9pPr marL="5118807" algn="l" defTabSz="1279702"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t>2</a:t>
            </a:fld>
            <a:endParaRPr lang="ru-RU"/>
          </a:p>
        </p:txBody>
      </p:sp>
    </p:spTree>
    <p:extLst>
      <p:ext uri="{BB962C8B-B14F-4D97-AF65-F5344CB8AC3E}">
        <p14:creationId xmlns:p14="http://schemas.microsoft.com/office/powerpoint/2010/main" val="192515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t>5</a:t>
            </a:fld>
            <a:endParaRPr lang="ru-RU"/>
          </a:p>
        </p:txBody>
      </p:sp>
    </p:spTree>
    <p:extLst>
      <p:ext uri="{BB962C8B-B14F-4D97-AF65-F5344CB8AC3E}">
        <p14:creationId xmlns:p14="http://schemas.microsoft.com/office/powerpoint/2010/main" val="167226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0E22193-13F0-4E18-8BC5-AE515EA0FBD7}" type="slidenum">
              <a:rPr lang="ru-RU" smtClean="0"/>
              <a:t>6</a:t>
            </a:fld>
            <a:endParaRPr lang="ru-RU"/>
          </a:p>
        </p:txBody>
      </p:sp>
    </p:spTree>
    <p:extLst>
      <p:ext uri="{BB962C8B-B14F-4D97-AF65-F5344CB8AC3E}">
        <p14:creationId xmlns:p14="http://schemas.microsoft.com/office/powerpoint/2010/main" val="1828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96875" y="1241425"/>
            <a:ext cx="5967413" cy="33575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E22193-13F0-4E18-8BC5-AE515EA0FBD7}" type="slidenum">
              <a:rPr lang="ru-RU" smtClean="0"/>
              <a:t>7</a:t>
            </a:fld>
            <a:endParaRPr lang="ru-RU"/>
          </a:p>
        </p:txBody>
      </p:sp>
    </p:spTree>
    <p:extLst>
      <p:ext uri="{BB962C8B-B14F-4D97-AF65-F5344CB8AC3E}">
        <p14:creationId xmlns:p14="http://schemas.microsoft.com/office/powerpoint/2010/main" val="68134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3600" y="1571308"/>
            <a:ext cx="12801600" cy="3342640"/>
          </a:xfrm>
        </p:spPr>
        <p:txBody>
          <a:bodyPr anchor="b"/>
          <a:lstStyle>
            <a:lvl1pPr algn="ctr">
              <a:defRPr sz="8400"/>
            </a:lvl1pPr>
          </a:lstStyle>
          <a:p>
            <a:r>
              <a:rPr lang="ru-RU" smtClean="0"/>
              <a:t>Образец заголовка</a:t>
            </a:r>
            <a:endParaRPr lang="ru-RU"/>
          </a:p>
        </p:txBody>
      </p:sp>
      <p:sp>
        <p:nvSpPr>
          <p:cNvPr id="3" name="Подзаголовок 2"/>
          <p:cNvSpPr>
            <a:spLocks noGrp="1"/>
          </p:cNvSpPr>
          <p:nvPr>
            <p:ph type="subTitle" idx="1"/>
          </p:nvPr>
        </p:nvSpPr>
        <p:spPr>
          <a:xfrm>
            <a:off x="2133600" y="5042853"/>
            <a:ext cx="12801600" cy="2318067"/>
          </a:xfrm>
        </p:spPr>
        <p:txBody>
          <a:bodyPr/>
          <a:lstStyle>
            <a:lvl1pPr marL="0" indent="0" algn="ctr">
              <a:buNone/>
              <a:defRPr sz="3360"/>
            </a:lvl1pPr>
            <a:lvl2pPr marL="640190" indent="0" algn="ctr">
              <a:buNone/>
              <a:defRPr sz="2800"/>
            </a:lvl2pPr>
            <a:lvl3pPr marL="1280384" indent="0" algn="ctr">
              <a:buNone/>
              <a:defRPr sz="2521"/>
            </a:lvl3pPr>
            <a:lvl4pPr marL="1920574" indent="0" algn="ctr">
              <a:buNone/>
              <a:defRPr sz="2240"/>
            </a:lvl4pPr>
            <a:lvl5pPr marL="2560768" indent="0" algn="ctr">
              <a:buNone/>
              <a:defRPr sz="2240"/>
            </a:lvl5pPr>
            <a:lvl6pPr marL="3200958" indent="0" algn="ctr">
              <a:buNone/>
              <a:defRPr sz="2240"/>
            </a:lvl6pPr>
            <a:lvl7pPr marL="3841152" indent="0" algn="ctr">
              <a:buNone/>
              <a:defRPr sz="2240"/>
            </a:lvl7pPr>
            <a:lvl8pPr marL="4481342" indent="0" algn="ctr">
              <a:buNone/>
              <a:defRPr sz="2240"/>
            </a:lvl8pPr>
            <a:lvl9pPr marL="5121532" indent="0" algn="ctr">
              <a:buNone/>
              <a:defRPr sz="224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http://ppt.prtxt.ru</a:t>
            </a:r>
            <a:endParaRPr lang="en-US"/>
          </a:p>
        </p:txBody>
      </p:sp>
      <p:sp>
        <p:nvSpPr>
          <p:cNvPr id="5" name="Нижний колонтитул 4"/>
          <p:cNvSpPr>
            <a:spLocks noGrp="1"/>
          </p:cNvSpPr>
          <p:nvPr>
            <p:ph type="ftr" sz="quarter" idx="11"/>
          </p:nvPr>
        </p:nvSpPr>
        <p:spPr/>
        <p:txBody>
          <a:bodyPr/>
          <a:lstStyle/>
          <a:p>
            <a:r>
              <a:rPr lang="en-US" smtClean="0"/>
              <a:t>Company Logo</a:t>
            </a:r>
            <a:endParaRPr lang="ru-RU"/>
          </a:p>
        </p:txBody>
      </p:sp>
      <p:sp>
        <p:nvSpPr>
          <p:cNvPr id="6" name="Номер слайда 5"/>
          <p:cNvSpPr>
            <a:spLocks noGrp="1"/>
          </p:cNvSpPr>
          <p:nvPr>
            <p:ph type="sldNum" sz="quarter" idx="12"/>
          </p:nvPr>
        </p:nvSpPr>
        <p:spPr/>
        <p:txBody>
          <a:bodyPr/>
          <a:lstStyle/>
          <a:p>
            <a:fld id="{D56CBB40-41B9-453D-9DDC-E1FC53B39534}" type="slidenum">
              <a:rPr lang="en-US" smtClean="0"/>
              <a:pPr/>
              <a:t>‹#›</a:t>
            </a:fld>
            <a:endParaRPr lang="en-US"/>
          </a:p>
        </p:txBody>
      </p:sp>
    </p:spTree>
    <p:extLst>
      <p:ext uri="{BB962C8B-B14F-4D97-AF65-F5344CB8AC3E}">
        <p14:creationId xmlns:p14="http://schemas.microsoft.com/office/powerpoint/2010/main" val="228831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68EEE01E-D122-4235-B676-3FE542210DF1}" type="slidenum">
              <a:rPr lang="en-US" smtClean="0"/>
              <a:pPr/>
              <a:t>‹#›</a:t>
            </a:fld>
            <a:endParaRPr lang="en-US"/>
          </a:p>
        </p:txBody>
      </p:sp>
    </p:spTree>
    <p:extLst>
      <p:ext uri="{BB962C8B-B14F-4D97-AF65-F5344CB8AC3E}">
        <p14:creationId xmlns:p14="http://schemas.microsoft.com/office/powerpoint/2010/main" val="196527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2214860" y="511175"/>
            <a:ext cx="3680460" cy="813657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3480" y="511175"/>
            <a:ext cx="10828020" cy="813657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B74DCD5F-8754-444D-AE98-272B729A7637}" type="slidenum">
              <a:rPr lang="en-US" smtClean="0"/>
              <a:pPr/>
              <a:t>‹#›</a:t>
            </a:fld>
            <a:endParaRPr lang="en-US"/>
          </a:p>
        </p:txBody>
      </p:sp>
    </p:spTree>
    <p:extLst>
      <p:ext uri="{BB962C8B-B14F-4D97-AF65-F5344CB8AC3E}">
        <p14:creationId xmlns:p14="http://schemas.microsoft.com/office/powerpoint/2010/main" val="260278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FDB1EA86-A01B-43F5-BC15-46237CFAAA87}" type="slidenum">
              <a:rPr lang="en-US" smtClean="0"/>
              <a:pPr/>
              <a:t>‹#›</a:t>
            </a:fld>
            <a:endParaRPr lang="en-US"/>
          </a:p>
        </p:txBody>
      </p:sp>
    </p:spTree>
    <p:extLst>
      <p:ext uri="{BB962C8B-B14F-4D97-AF65-F5344CB8AC3E}">
        <p14:creationId xmlns:p14="http://schemas.microsoft.com/office/powerpoint/2010/main" val="30149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4592" y="2393635"/>
            <a:ext cx="14721840" cy="3993832"/>
          </a:xfrm>
        </p:spPr>
        <p:txBody>
          <a:bodyPr anchor="b"/>
          <a:lstStyle>
            <a:lvl1pPr>
              <a:defRPr sz="8400"/>
            </a:lvl1pPr>
          </a:lstStyle>
          <a:p>
            <a:r>
              <a:rPr lang="ru-RU" smtClean="0"/>
              <a:t>Образец заголовка</a:t>
            </a:r>
            <a:endParaRPr lang="ru-RU"/>
          </a:p>
        </p:txBody>
      </p:sp>
      <p:sp>
        <p:nvSpPr>
          <p:cNvPr id="3" name="Текст 2"/>
          <p:cNvSpPr>
            <a:spLocks noGrp="1"/>
          </p:cNvSpPr>
          <p:nvPr>
            <p:ph type="body" idx="1"/>
          </p:nvPr>
        </p:nvSpPr>
        <p:spPr>
          <a:xfrm>
            <a:off x="1164592" y="6425250"/>
            <a:ext cx="14721840" cy="2100262"/>
          </a:xfrm>
        </p:spPr>
        <p:txBody>
          <a:bodyPr/>
          <a:lstStyle>
            <a:lvl1pPr marL="0" indent="0">
              <a:buNone/>
              <a:defRPr sz="3360">
                <a:solidFill>
                  <a:schemeClr val="tx1">
                    <a:tint val="75000"/>
                  </a:schemeClr>
                </a:solidFill>
              </a:defRPr>
            </a:lvl1pPr>
            <a:lvl2pPr marL="640190" indent="0">
              <a:buNone/>
              <a:defRPr sz="2800">
                <a:solidFill>
                  <a:schemeClr val="tx1">
                    <a:tint val="75000"/>
                  </a:schemeClr>
                </a:solidFill>
              </a:defRPr>
            </a:lvl2pPr>
            <a:lvl3pPr marL="1280384" indent="0">
              <a:buNone/>
              <a:defRPr sz="2521">
                <a:solidFill>
                  <a:schemeClr val="tx1">
                    <a:tint val="75000"/>
                  </a:schemeClr>
                </a:solidFill>
              </a:defRPr>
            </a:lvl3pPr>
            <a:lvl4pPr marL="1920574" indent="0">
              <a:buNone/>
              <a:defRPr sz="2240">
                <a:solidFill>
                  <a:schemeClr val="tx1">
                    <a:tint val="75000"/>
                  </a:schemeClr>
                </a:solidFill>
              </a:defRPr>
            </a:lvl4pPr>
            <a:lvl5pPr marL="2560768" indent="0">
              <a:buNone/>
              <a:defRPr sz="2240">
                <a:solidFill>
                  <a:schemeClr val="tx1">
                    <a:tint val="75000"/>
                  </a:schemeClr>
                </a:solidFill>
              </a:defRPr>
            </a:lvl5pPr>
            <a:lvl6pPr marL="3200958" indent="0">
              <a:buNone/>
              <a:defRPr sz="2240">
                <a:solidFill>
                  <a:schemeClr val="tx1">
                    <a:tint val="75000"/>
                  </a:schemeClr>
                </a:solidFill>
              </a:defRPr>
            </a:lvl6pPr>
            <a:lvl7pPr marL="3841152" indent="0">
              <a:buNone/>
              <a:defRPr sz="2240">
                <a:solidFill>
                  <a:schemeClr val="tx1">
                    <a:tint val="75000"/>
                  </a:schemeClr>
                </a:solidFill>
              </a:defRPr>
            </a:lvl7pPr>
            <a:lvl8pPr marL="4481342" indent="0">
              <a:buNone/>
              <a:defRPr sz="2240">
                <a:solidFill>
                  <a:schemeClr val="tx1">
                    <a:tint val="75000"/>
                  </a:schemeClr>
                </a:solidFill>
              </a:defRPr>
            </a:lvl8pPr>
            <a:lvl9pPr marL="5121532" indent="0">
              <a:buNone/>
              <a:defRPr sz="224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http://ppt.prtxt.ru</a:t>
            </a:r>
            <a:endParaRPr lang="en-US" dirty="0"/>
          </a:p>
        </p:txBody>
      </p:sp>
      <p:sp>
        <p:nvSpPr>
          <p:cNvPr id="5" name="Нижний колонтитул 4"/>
          <p:cNvSpPr>
            <a:spLocks noGrp="1"/>
          </p:cNvSpPr>
          <p:nvPr>
            <p:ph type="ftr" sz="quarter" idx="11"/>
          </p:nvPr>
        </p:nvSpPr>
        <p:spPr/>
        <p:txBody>
          <a:bodyPr/>
          <a:lstStyle/>
          <a:p>
            <a:r>
              <a:rPr lang="en-US" smtClean="0"/>
              <a:t>Company Logo</a:t>
            </a:r>
            <a:endParaRPr lang="en-US"/>
          </a:p>
        </p:txBody>
      </p:sp>
      <p:sp>
        <p:nvSpPr>
          <p:cNvPr id="6" name="Номер слайда 5"/>
          <p:cNvSpPr>
            <a:spLocks noGrp="1"/>
          </p:cNvSpPr>
          <p:nvPr>
            <p:ph type="sldNum" sz="quarter" idx="12"/>
          </p:nvPr>
        </p:nvSpPr>
        <p:spPr/>
        <p:txBody>
          <a:bodyPr/>
          <a:lstStyle/>
          <a:p>
            <a:fld id="{F8A7907A-064A-4B1E-8122-B240B374D341}" type="slidenum">
              <a:rPr lang="en-US" smtClean="0"/>
              <a:pPr/>
              <a:t>‹#›</a:t>
            </a:fld>
            <a:endParaRPr lang="en-US"/>
          </a:p>
        </p:txBody>
      </p:sp>
    </p:spTree>
    <p:extLst>
      <p:ext uri="{BB962C8B-B14F-4D97-AF65-F5344CB8AC3E}">
        <p14:creationId xmlns:p14="http://schemas.microsoft.com/office/powerpoint/2010/main" val="99297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173481" y="2555875"/>
            <a:ext cx="7254240"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641081" y="2555875"/>
            <a:ext cx="7254240" cy="60918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http://ppt.prtxt.ru</a:t>
            </a:r>
            <a:endParaRPr lang="en-US" dirty="0"/>
          </a:p>
        </p:txBody>
      </p:sp>
      <p:sp>
        <p:nvSpPr>
          <p:cNvPr id="6" name="Нижний колонтитул 5"/>
          <p:cNvSpPr>
            <a:spLocks noGrp="1"/>
          </p:cNvSpPr>
          <p:nvPr>
            <p:ph type="ftr" sz="quarter" idx="11"/>
          </p:nvPr>
        </p:nvSpPr>
        <p:spPr/>
        <p:txBody>
          <a:bodyPr/>
          <a:lstStyle/>
          <a:p>
            <a:r>
              <a:rPr lang="en-US" smtClean="0"/>
              <a:t>Company Logo</a:t>
            </a:r>
            <a:endParaRPr lang="en-US"/>
          </a:p>
        </p:txBody>
      </p:sp>
      <p:sp>
        <p:nvSpPr>
          <p:cNvPr id="7" name="Номер слайда 6"/>
          <p:cNvSpPr>
            <a:spLocks noGrp="1"/>
          </p:cNvSpPr>
          <p:nvPr>
            <p:ph type="sldNum" sz="quarter" idx="12"/>
          </p:nvPr>
        </p:nvSpPr>
        <p:spPr/>
        <p:txBody>
          <a:bodyPr/>
          <a:lstStyle/>
          <a:p>
            <a:fld id="{AAF95CEC-F197-4BA9-B469-B3EF4EAF764B}" type="slidenum">
              <a:rPr lang="en-US" smtClean="0"/>
              <a:pPr/>
              <a:t>‹#›</a:t>
            </a:fld>
            <a:endParaRPr lang="en-US"/>
          </a:p>
        </p:txBody>
      </p:sp>
    </p:spTree>
    <p:extLst>
      <p:ext uri="{BB962C8B-B14F-4D97-AF65-F5344CB8AC3E}">
        <p14:creationId xmlns:p14="http://schemas.microsoft.com/office/powerpoint/2010/main" val="348108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704" y="511177"/>
            <a:ext cx="14721840" cy="1855788"/>
          </a:xfrm>
        </p:spPr>
        <p:txBody>
          <a:bodyPr/>
          <a:lstStyle/>
          <a:p>
            <a:r>
              <a:rPr lang="ru-RU" smtClean="0"/>
              <a:t>Образец заголовка</a:t>
            </a:r>
            <a:endParaRPr lang="ru-RU"/>
          </a:p>
        </p:txBody>
      </p:sp>
      <p:sp>
        <p:nvSpPr>
          <p:cNvPr id="3" name="Текст 2"/>
          <p:cNvSpPr>
            <a:spLocks noGrp="1"/>
          </p:cNvSpPr>
          <p:nvPr>
            <p:ph type="body" idx="1"/>
          </p:nvPr>
        </p:nvSpPr>
        <p:spPr>
          <a:xfrm>
            <a:off x="1175704" y="2353628"/>
            <a:ext cx="7220902" cy="1153477"/>
          </a:xfrm>
        </p:spPr>
        <p:txBody>
          <a:bodyPr anchor="b"/>
          <a:lstStyle>
            <a:lvl1pPr marL="0" indent="0">
              <a:buNone/>
              <a:defRPr sz="3360" b="1"/>
            </a:lvl1pPr>
            <a:lvl2pPr marL="640190" indent="0">
              <a:buNone/>
              <a:defRPr sz="2800" b="1"/>
            </a:lvl2pPr>
            <a:lvl3pPr marL="1280384" indent="0">
              <a:buNone/>
              <a:defRPr sz="2521" b="1"/>
            </a:lvl3pPr>
            <a:lvl4pPr marL="1920574" indent="0">
              <a:buNone/>
              <a:defRPr sz="2240" b="1"/>
            </a:lvl4pPr>
            <a:lvl5pPr marL="2560768" indent="0">
              <a:buNone/>
              <a:defRPr sz="2240" b="1"/>
            </a:lvl5pPr>
            <a:lvl6pPr marL="3200958" indent="0">
              <a:buNone/>
              <a:defRPr sz="2240" b="1"/>
            </a:lvl6pPr>
            <a:lvl7pPr marL="3841152" indent="0">
              <a:buNone/>
              <a:defRPr sz="2240" b="1"/>
            </a:lvl7pPr>
            <a:lvl8pPr marL="4481342" indent="0">
              <a:buNone/>
              <a:defRPr sz="2240" b="1"/>
            </a:lvl8pPr>
            <a:lvl9pPr marL="5121532" indent="0">
              <a:buNone/>
              <a:defRPr sz="2240" b="1"/>
            </a:lvl9pPr>
          </a:lstStyle>
          <a:p>
            <a:pPr lvl="0"/>
            <a:r>
              <a:rPr lang="ru-RU" smtClean="0"/>
              <a:t>Образец текста</a:t>
            </a:r>
          </a:p>
        </p:txBody>
      </p:sp>
      <p:sp>
        <p:nvSpPr>
          <p:cNvPr id="4" name="Объект 3"/>
          <p:cNvSpPr>
            <a:spLocks noGrp="1"/>
          </p:cNvSpPr>
          <p:nvPr>
            <p:ph sz="half" idx="2"/>
          </p:nvPr>
        </p:nvSpPr>
        <p:spPr>
          <a:xfrm>
            <a:off x="1175704" y="3507105"/>
            <a:ext cx="7220902" cy="51584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8641081" y="2353628"/>
            <a:ext cx="7256463" cy="1153477"/>
          </a:xfrm>
        </p:spPr>
        <p:txBody>
          <a:bodyPr anchor="b"/>
          <a:lstStyle>
            <a:lvl1pPr marL="0" indent="0">
              <a:buNone/>
              <a:defRPr sz="3360" b="1"/>
            </a:lvl1pPr>
            <a:lvl2pPr marL="640190" indent="0">
              <a:buNone/>
              <a:defRPr sz="2800" b="1"/>
            </a:lvl2pPr>
            <a:lvl3pPr marL="1280384" indent="0">
              <a:buNone/>
              <a:defRPr sz="2521" b="1"/>
            </a:lvl3pPr>
            <a:lvl4pPr marL="1920574" indent="0">
              <a:buNone/>
              <a:defRPr sz="2240" b="1"/>
            </a:lvl4pPr>
            <a:lvl5pPr marL="2560768" indent="0">
              <a:buNone/>
              <a:defRPr sz="2240" b="1"/>
            </a:lvl5pPr>
            <a:lvl6pPr marL="3200958" indent="0">
              <a:buNone/>
              <a:defRPr sz="2240" b="1"/>
            </a:lvl6pPr>
            <a:lvl7pPr marL="3841152" indent="0">
              <a:buNone/>
              <a:defRPr sz="2240" b="1"/>
            </a:lvl7pPr>
            <a:lvl8pPr marL="4481342" indent="0">
              <a:buNone/>
              <a:defRPr sz="2240" b="1"/>
            </a:lvl8pPr>
            <a:lvl9pPr marL="5121532" indent="0">
              <a:buNone/>
              <a:defRPr sz="2240" b="1"/>
            </a:lvl9pPr>
          </a:lstStyle>
          <a:p>
            <a:pPr lvl="0"/>
            <a:r>
              <a:rPr lang="ru-RU" smtClean="0"/>
              <a:t>Образец текста</a:t>
            </a:r>
          </a:p>
        </p:txBody>
      </p:sp>
      <p:sp>
        <p:nvSpPr>
          <p:cNvPr id="6" name="Объект 5"/>
          <p:cNvSpPr>
            <a:spLocks noGrp="1"/>
          </p:cNvSpPr>
          <p:nvPr>
            <p:ph sz="quarter" idx="4"/>
          </p:nvPr>
        </p:nvSpPr>
        <p:spPr>
          <a:xfrm>
            <a:off x="8641081" y="3507105"/>
            <a:ext cx="7256463" cy="51584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http://ppt.prtxt.ru</a:t>
            </a:r>
            <a:endParaRPr lang="en-US" dirty="0"/>
          </a:p>
        </p:txBody>
      </p:sp>
      <p:sp>
        <p:nvSpPr>
          <p:cNvPr id="8" name="Нижний колонтитул 7"/>
          <p:cNvSpPr>
            <a:spLocks noGrp="1"/>
          </p:cNvSpPr>
          <p:nvPr>
            <p:ph type="ftr" sz="quarter" idx="11"/>
          </p:nvPr>
        </p:nvSpPr>
        <p:spPr/>
        <p:txBody>
          <a:bodyPr/>
          <a:lstStyle/>
          <a:p>
            <a:r>
              <a:rPr lang="en-US" smtClean="0"/>
              <a:t>Company Logo</a:t>
            </a:r>
            <a:endParaRPr lang="en-US"/>
          </a:p>
        </p:txBody>
      </p:sp>
      <p:sp>
        <p:nvSpPr>
          <p:cNvPr id="9" name="Номер слайда 8"/>
          <p:cNvSpPr>
            <a:spLocks noGrp="1"/>
          </p:cNvSpPr>
          <p:nvPr>
            <p:ph type="sldNum" sz="quarter" idx="12"/>
          </p:nvPr>
        </p:nvSpPr>
        <p:spPr/>
        <p:txBody>
          <a:bodyPr/>
          <a:lstStyle/>
          <a:p>
            <a:fld id="{2A6ECCE6-B214-46E2-BD24-3C447EA06E8E}" type="slidenum">
              <a:rPr lang="en-US" smtClean="0"/>
              <a:pPr/>
              <a:t>‹#›</a:t>
            </a:fld>
            <a:endParaRPr lang="en-US"/>
          </a:p>
        </p:txBody>
      </p:sp>
    </p:spTree>
    <p:extLst>
      <p:ext uri="{BB962C8B-B14F-4D97-AF65-F5344CB8AC3E}">
        <p14:creationId xmlns:p14="http://schemas.microsoft.com/office/powerpoint/2010/main" val="362982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http://ppt.prtxt.ru</a:t>
            </a:r>
            <a:endParaRPr lang="en-US" dirty="0"/>
          </a:p>
        </p:txBody>
      </p:sp>
      <p:sp>
        <p:nvSpPr>
          <p:cNvPr id="4" name="Нижний колонтитул 3"/>
          <p:cNvSpPr>
            <a:spLocks noGrp="1"/>
          </p:cNvSpPr>
          <p:nvPr>
            <p:ph type="ftr" sz="quarter" idx="11"/>
          </p:nvPr>
        </p:nvSpPr>
        <p:spPr/>
        <p:txBody>
          <a:bodyPr/>
          <a:lstStyle/>
          <a:p>
            <a:r>
              <a:rPr lang="en-US" smtClean="0"/>
              <a:t>Company Logo</a:t>
            </a:r>
            <a:endParaRPr lang="en-US"/>
          </a:p>
        </p:txBody>
      </p:sp>
      <p:sp>
        <p:nvSpPr>
          <p:cNvPr id="5" name="Номер слайда 4"/>
          <p:cNvSpPr>
            <a:spLocks noGrp="1"/>
          </p:cNvSpPr>
          <p:nvPr>
            <p:ph type="sldNum" sz="quarter" idx="12"/>
          </p:nvPr>
        </p:nvSpPr>
        <p:spPr/>
        <p:txBody>
          <a:bodyPr/>
          <a:lstStyle/>
          <a:p>
            <a:fld id="{68229F36-FF5C-4EAA-8F52-F73966351553}" type="slidenum">
              <a:rPr lang="en-US" smtClean="0"/>
              <a:pPr/>
              <a:t>‹#›</a:t>
            </a:fld>
            <a:endParaRPr lang="en-US"/>
          </a:p>
        </p:txBody>
      </p:sp>
    </p:spTree>
    <p:extLst>
      <p:ext uri="{BB962C8B-B14F-4D97-AF65-F5344CB8AC3E}">
        <p14:creationId xmlns:p14="http://schemas.microsoft.com/office/powerpoint/2010/main" val="414069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http://ppt.prtxt.ru</a:t>
            </a:r>
            <a:endParaRPr lang="en-US" dirty="0"/>
          </a:p>
        </p:txBody>
      </p:sp>
      <p:sp>
        <p:nvSpPr>
          <p:cNvPr id="3" name="Нижний колонтитул 2"/>
          <p:cNvSpPr>
            <a:spLocks noGrp="1"/>
          </p:cNvSpPr>
          <p:nvPr>
            <p:ph type="ftr" sz="quarter" idx="11"/>
          </p:nvPr>
        </p:nvSpPr>
        <p:spPr/>
        <p:txBody>
          <a:bodyPr/>
          <a:lstStyle/>
          <a:p>
            <a:r>
              <a:rPr lang="en-US" smtClean="0"/>
              <a:t>Company Logo</a:t>
            </a:r>
            <a:endParaRPr lang="en-US"/>
          </a:p>
        </p:txBody>
      </p:sp>
      <p:sp>
        <p:nvSpPr>
          <p:cNvPr id="4" name="Номер слайда 3"/>
          <p:cNvSpPr>
            <a:spLocks noGrp="1"/>
          </p:cNvSpPr>
          <p:nvPr>
            <p:ph type="sldNum" sz="quarter" idx="12"/>
          </p:nvPr>
        </p:nvSpPr>
        <p:spPr/>
        <p:txBody>
          <a:bodyPr/>
          <a:lstStyle/>
          <a:p>
            <a:fld id="{74990C04-E96B-466C-82E9-15BA4325A9CC}" type="slidenum">
              <a:rPr lang="en-US" smtClean="0"/>
              <a:pPr/>
              <a:t>‹#›</a:t>
            </a:fld>
            <a:endParaRPr lang="en-US"/>
          </a:p>
        </p:txBody>
      </p:sp>
    </p:spTree>
    <p:extLst>
      <p:ext uri="{BB962C8B-B14F-4D97-AF65-F5344CB8AC3E}">
        <p14:creationId xmlns:p14="http://schemas.microsoft.com/office/powerpoint/2010/main" val="300100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708" y="640080"/>
            <a:ext cx="5505133" cy="2240280"/>
          </a:xfrm>
        </p:spPr>
        <p:txBody>
          <a:bodyPr anchor="b"/>
          <a:lstStyle>
            <a:lvl1pPr>
              <a:defRPr sz="4480"/>
            </a:lvl1pPr>
          </a:lstStyle>
          <a:p>
            <a:r>
              <a:rPr lang="ru-RU" smtClean="0"/>
              <a:t>Образец заголовка</a:t>
            </a:r>
            <a:endParaRPr lang="ru-RU"/>
          </a:p>
        </p:txBody>
      </p:sp>
      <p:sp>
        <p:nvSpPr>
          <p:cNvPr id="3" name="Объект 2"/>
          <p:cNvSpPr>
            <a:spLocks noGrp="1"/>
          </p:cNvSpPr>
          <p:nvPr>
            <p:ph idx="1"/>
          </p:nvPr>
        </p:nvSpPr>
        <p:spPr>
          <a:xfrm>
            <a:off x="7256467" y="1382400"/>
            <a:ext cx="864108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175708" y="2880360"/>
            <a:ext cx="5505133" cy="5336223"/>
          </a:xfrm>
        </p:spPr>
        <p:txBody>
          <a:bodyPr/>
          <a:lstStyle>
            <a:lvl1pPr marL="0" indent="0">
              <a:buNone/>
              <a:defRPr sz="2240"/>
            </a:lvl1pPr>
            <a:lvl2pPr marL="640190" indent="0">
              <a:buNone/>
              <a:defRPr sz="1961"/>
            </a:lvl2pPr>
            <a:lvl3pPr marL="1280384" indent="0">
              <a:buNone/>
              <a:defRPr sz="1680"/>
            </a:lvl3pPr>
            <a:lvl4pPr marL="1920574" indent="0">
              <a:buNone/>
              <a:defRPr sz="1401"/>
            </a:lvl4pPr>
            <a:lvl5pPr marL="2560768" indent="0">
              <a:buNone/>
              <a:defRPr sz="1401"/>
            </a:lvl5pPr>
            <a:lvl6pPr marL="3200958" indent="0">
              <a:buNone/>
              <a:defRPr sz="1401"/>
            </a:lvl6pPr>
            <a:lvl7pPr marL="3841152" indent="0">
              <a:buNone/>
              <a:defRPr sz="1401"/>
            </a:lvl7pPr>
            <a:lvl8pPr marL="4481342" indent="0">
              <a:buNone/>
              <a:defRPr sz="1401"/>
            </a:lvl8pPr>
            <a:lvl9pPr marL="5121532" indent="0">
              <a:buNone/>
              <a:defRPr sz="1401"/>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http://ppt.prtxt.ru</a:t>
            </a:r>
            <a:endParaRPr lang="en-US" dirty="0"/>
          </a:p>
        </p:txBody>
      </p:sp>
      <p:sp>
        <p:nvSpPr>
          <p:cNvPr id="6" name="Нижний колонтитул 5"/>
          <p:cNvSpPr>
            <a:spLocks noGrp="1"/>
          </p:cNvSpPr>
          <p:nvPr>
            <p:ph type="ftr" sz="quarter" idx="11"/>
          </p:nvPr>
        </p:nvSpPr>
        <p:spPr/>
        <p:txBody>
          <a:bodyPr/>
          <a:lstStyle/>
          <a:p>
            <a:r>
              <a:rPr lang="en-US" smtClean="0"/>
              <a:t>Company Logo</a:t>
            </a:r>
            <a:endParaRPr lang="en-US"/>
          </a:p>
        </p:txBody>
      </p:sp>
      <p:sp>
        <p:nvSpPr>
          <p:cNvPr id="7" name="Номер слайда 6"/>
          <p:cNvSpPr>
            <a:spLocks noGrp="1"/>
          </p:cNvSpPr>
          <p:nvPr>
            <p:ph type="sldNum" sz="quarter" idx="12"/>
          </p:nvPr>
        </p:nvSpPr>
        <p:spPr/>
        <p:txBody>
          <a:bodyPr/>
          <a:lstStyle/>
          <a:p>
            <a:fld id="{6ABE621D-1F53-48FA-A227-CE82D8A19077}" type="slidenum">
              <a:rPr lang="en-US" smtClean="0"/>
              <a:pPr/>
              <a:t>‹#›</a:t>
            </a:fld>
            <a:endParaRPr lang="en-US"/>
          </a:p>
        </p:txBody>
      </p:sp>
    </p:spTree>
    <p:extLst>
      <p:ext uri="{BB962C8B-B14F-4D97-AF65-F5344CB8AC3E}">
        <p14:creationId xmlns:p14="http://schemas.microsoft.com/office/powerpoint/2010/main" val="368281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708" y="640080"/>
            <a:ext cx="5505133" cy="2240280"/>
          </a:xfrm>
        </p:spPr>
        <p:txBody>
          <a:bodyPr anchor="b"/>
          <a:lstStyle>
            <a:lvl1pPr>
              <a:defRPr sz="4480"/>
            </a:lvl1pPr>
          </a:lstStyle>
          <a:p>
            <a:r>
              <a:rPr lang="ru-RU" smtClean="0"/>
              <a:t>Образец заголовка</a:t>
            </a:r>
            <a:endParaRPr lang="ru-RU"/>
          </a:p>
        </p:txBody>
      </p:sp>
      <p:sp>
        <p:nvSpPr>
          <p:cNvPr id="3" name="Рисунок 2"/>
          <p:cNvSpPr>
            <a:spLocks noGrp="1"/>
          </p:cNvSpPr>
          <p:nvPr>
            <p:ph type="pic" idx="1"/>
          </p:nvPr>
        </p:nvSpPr>
        <p:spPr>
          <a:xfrm>
            <a:off x="7256467" y="1382400"/>
            <a:ext cx="8641081" cy="6823075"/>
          </a:xfrm>
        </p:spPr>
        <p:txBody>
          <a:bodyPr/>
          <a:lstStyle>
            <a:lvl1pPr marL="0" indent="0">
              <a:buNone/>
              <a:defRPr sz="4480"/>
            </a:lvl1pPr>
            <a:lvl2pPr marL="640190" indent="0">
              <a:buNone/>
              <a:defRPr sz="3920"/>
            </a:lvl2pPr>
            <a:lvl3pPr marL="1280384" indent="0">
              <a:buNone/>
              <a:defRPr sz="3360"/>
            </a:lvl3pPr>
            <a:lvl4pPr marL="1920574" indent="0">
              <a:buNone/>
              <a:defRPr sz="2800"/>
            </a:lvl4pPr>
            <a:lvl5pPr marL="2560768" indent="0">
              <a:buNone/>
              <a:defRPr sz="2800"/>
            </a:lvl5pPr>
            <a:lvl6pPr marL="3200958" indent="0">
              <a:buNone/>
              <a:defRPr sz="2800"/>
            </a:lvl6pPr>
            <a:lvl7pPr marL="3841152" indent="0">
              <a:buNone/>
              <a:defRPr sz="2800"/>
            </a:lvl7pPr>
            <a:lvl8pPr marL="4481342" indent="0">
              <a:buNone/>
              <a:defRPr sz="2800"/>
            </a:lvl8pPr>
            <a:lvl9pPr marL="5121532" indent="0">
              <a:buNone/>
              <a:defRPr sz="2800"/>
            </a:lvl9pPr>
          </a:lstStyle>
          <a:p>
            <a:endParaRPr lang="ru-RU"/>
          </a:p>
        </p:txBody>
      </p:sp>
      <p:sp>
        <p:nvSpPr>
          <p:cNvPr id="4" name="Текст 3"/>
          <p:cNvSpPr>
            <a:spLocks noGrp="1"/>
          </p:cNvSpPr>
          <p:nvPr>
            <p:ph type="body" sz="half" idx="2"/>
          </p:nvPr>
        </p:nvSpPr>
        <p:spPr>
          <a:xfrm>
            <a:off x="1175708" y="2880360"/>
            <a:ext cx="5505133" cy="5336223"/>
          </a:xfrm>
        </p:spPr>
        <p:txBody>
          <a:bodyPr/>
          <a:lstStyle>
            <a:lvl1pPr marL="0" indent="0">
              <a:buNone/>
              <a:defRPr sz="2240"/>
            </a:lvl1pPr>
            <a:lvl2pPr marL="640190" indent="0">
              <a:buNone/>
              <a:defRPr sz="1961"/>
            </a:lvl2pPr>
            <a:lvl3pPr marL="1280384" indent="0">
              <a:buNone/>
              <a:defRPr sz="1680"/>
            </a:lvl3pPr>
            <a:lvl4pPr marL="1920574" indent="0">
              <a:buNone/>
              <a:defRPr sz="1401"/>
            </a:lvl4pPr>
            <a:lvl5pPr marL="2560768" indent="0">
              <a:buNone/>
              <a:defRPr sz="1401"/>
            </a:lvl5pPr>
            <a:lvl6pPr marL="3200958" indent="0">
              <a:buNone/>
              <a:defRPr sz="1401"/>
            </a:lvl6pPr>
            <a:lvl7pPr marL="3841152" indent="0">
              <a:buNone/>
              <a:defRPr sz="1401"/>
            </a:lvl7pPr>
            <a:lvl8pPr marL="4481342" indent="0">
              <a:buNone/>
              <a:defRPr sz="1401"/>
            </a:lvl8pPr>
            <a:lvl9pPr marL="5121532" indent="0">
              <a:buNone/>
              <a:defRPr sz="1401"/>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http://ppt.prtxt.ru</a:t>
            </a:r>
            <a:endParaRPr lang="en-US" dirty="0"/>
          </a:p>
        </p:txBody>
      </p:sp>
      <p:sp>
        <p:nvSpPr>
          <p:cNvPr id="6" name="Нижний колонтитул 5"/>
          <p:cNvSpPr>
            <a:spLocks noGrp="1"/>
          </p:cNvSpPr>
          <p:nvPr>
            <p:ph type="ftr" sz="quarter" idx="11"/>
          </p:nvPr>
        </p:nvSpPr>
        <p:spPr/>
        <p:txBody>
          <a:bodyPr/>
          <a:lstStyle/>
          <a:p>
            <a:r>
              <a:rPr lang="en-US" smtClean="0"/>
              <a:t>Company Logo</a:t>
            </a:r>
            <a:endParaRPr lang="en-US"/>
          </a:p>
        </p:txBody>
      </p:sp>
      <p:sp>
        <p:nvSpPr>
          <p:cNvPr id="7" name="Номер слайда 6"/>
          <p:cNvSpPr>
            <a:spLocks noGrp="1"/>
          </p:cNvSpPr>
          <p:nvPr>
            <p:ph type="sldNum" sz="quarter" idx="12"/>
          </p:nvPr>
        </p:nvSpPr>
        <p:spPr/>
        <p:txBody>
          <a:bodyPr/>
          <a:lstStyle/>
          <a:p>
            <a:fld id="{CEF17416-844D-4CCC-BF17-1A881DD6B9AB}" type="slidenum">
              <a:rPr lang="en-US" smtClean="0"/>
              <a:pPr/>
              <a:t>‹#›</a:t>
            </a:fld>
            <a:endParaRPr lang="en-US"/>
          </a:p>
        </p:txBody>
      </p:sp>
    </p:spTree>
    <p:extLst>
      <p:ext uri="{BB962C8B-B14F-4D97-AF65-F5344CB8AC3E}">
        <p14:creationId xmlns:p14="http://schemas.microsoft.com/office/powerpoint/2010/main" val="308691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483" y="511177"/>
            <a:ext cx="14721840" cy="1855788"/>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173483" y="2555875"/>
            <a:ext cx="14721840" cy="60918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173481" y="8898895"/>
            <a:ext cx="3840480" cy="511175"/>
          </a:xfrm>
          <a:prstGeom prst="rect">
            <a:avLst/>
          </a:prstGeom>
        </p:spPr>
        <p:txBody>
          <a:bodyPr vert="horz" lIns="91440" tIns="45720" rIns="91440" bIns="45720" rtlCol="0" anchor="ctr"/>
          <a:lstStyle>
            <a:lvl1pPr algn="l">
              <a:defRPr sz="1680">
                <a:solidFill>
                  <a:schemeClr val="tx1">
                    <a:tint val="75000"/>
                  </a:schemeClr>
                </a:solidFill>
              </a:defRPr>
            </a:lvl1pPr>
          </a:lstStyle>
          <a:p>
            <a:r>
              <a:rPr lang="ru-RU" smtClean="0"/>
              <a:t>http://ppt.prtxt.ru</a:t>
            </a:r>
            <a:endParaRPr lang="en-US" dirty="0"/>
          </a:p>
        </p:txBody>
      </p:sp>
      <p:sp>
        <p:nvSpPr>
          <p:cNvPr id="5" name="Нижний колонтитул 4"/>
          <p:cNvSpPr>
            <a:spLocks noGrp="1"/>
          </p:cNvSpPr>
          <p:nvPr>
            <p:ph type="ftr" sz="quarter" idx="3"/>
          </p:nvPr>
        </p:nvSpPr>
        <p:spPr>
          <a:xfrm>
            <a:off x="5654043" y="8898895"/>
            <a:ext cx="576072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r>
              <a:rPr lang="en-US" smtClean="0"/>
              <a:t>Company Logo</a:t>
            </a:r>
            <a:endParaRPr lang="en-US"/>
          </a:p>
        </p:txBody>
      </p:sp>
      <p:sp>
        <p:nvSpPr>
          <p:cNvPr id="6" name="Номер слайда 5"/>
          <p:cNvSpPr>
            <a:spLocks noGrp="1"/>
          </p:cNvSpPr>
          <p:nvPr>
            <p:ph type="sldNum" sz="quarter" idx="4"/>
          </p:nvPr>
        </p:nvSpPr>
        <p:spPr>
          <a:xfrm>
            <a:off x="12054841" y="8898895"/>
            <a:ext cx="384048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EBB09950-3D90-4290-93AE-4C2EACCB271E}" type="slidenum">
              <a:rPr lang="en-US" smtClean="0"/>
              <a:pPr/>
              <a:t>‹#›</a:t>
            </a:fld>
            <a:endParaRPr lang="en-US"/>
          </a:p>
        </p:txBody>
      </p:sp>
    </p:spTree>
    <p:extLst>
      <p:ext uri="{BB962C8B-B14F-4D97-AF65-F5344CB8AC3E}">
        <p14:creationId xmlns:p14="http://schemas.microsoft.com/office/powerpoint/2010/main" val="10870640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280384"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95" indent="-320095" algn="l" defTabSz="1280384" rtl="0" eaLnBrk="1" latinLnBrk="0" hangingPunct="1">
        <a:lnSpc>
          <a:spcPct val="90000"/>
        </a:lnSpc>
        <a:spcBef>
          <a:spcPts val="1401"/>
        </a:spcBef>
        <a:buFont typeface="Arial" panose="020B0604020202020204" pitchFamily="34" charset="0"/>
        <a:buChar char="•"/>
        <a:defRPr sz="3920" kern="1200">
          <a:solidFill>
            <a:schemeClr val="tx1"/>
          </a:solidFill>
          <a:latin typeface="+mn-lt"/>
          <a:ea typeface="+mn-ea"/>
          <a:cs typeface="+mn-cs"/>
        </a:defRPr>
      </a:lvl1pPr>
      <a:lvl2pPr marL="960287" indent="-320095" algn="l" defTabSz="1280384"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479" indent="-320095" algn="l" defTabSz="1280384"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671"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4pPr>
      <a:lvl5pPr marL="2880863"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5pPr>
      <a:lvl6pPr marL="3521053"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6pPr>
      <a:lvl7pPr marL="4161245"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7pPr>
      <a:lvl8pPr marL="4801437"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8pPr>
      <a:lvl9pPr marL="5441629" indent="-320095" algn="l" defTabSz="1280384" rtl="0" eaLnBrk="1" latinLnBrk="0" hangingPunct="1">
        <a:lnSpc>
          <a:spcPct val="90000"/>
        </a:lnSpc>
        <a:spcBef>
          <a:spcPts val="700"/>
        </a:spcBef>
        <a:buFont typeface="Arial" panose="020B0604020202020204" pitchFamily="34" charset="0"/>
        <a:buChar char="•"/>
        <a:defRPr sz="2521" kern="1200">
          <a:solidFill>
            <a:schemeClr val="tx1"/>
          </a:solidFill>
          <a:latin typeface="+mn-lt"/>
          <a:ea typeface="+mn-ea"/>
          <a:cs typeface="+mn-cs"/>
        </a:defRPr>
      </a:lvl9pPr>
    </p:bodyStyle>
    <p:otherStyle>
      <a:defPPr>
        <a:defRPr lang="ru-RU"/>
      </a:defPPr>
      <a:lvl1pPr marL="0" algn="l" defTabSz="1280384" rtl="0" eaLnBrk="1" latinLnBrk="0" hangingPunct="1">
        <a:defRPr sz="2521" kern="1200">
          <a:solidFill>
            <a:schemeClr val="tx1"/>
          </a:solidFill>
          <a:latin typeface="+mn-lt"/>
          <a:ea typeface="+mn-ea"/>
          <a:cs typeface="+mn-cs"/>
        </a:defRPr>
      </a:lvl1pPr>
      <a:lvl2pPr marL="640190" algn="l" defTabSz="1280384" rtl="0" eaLnBrk="1" latinLnBrk="0" hangingPunct="1">
        <a:defRPr sz="2521" kern="1200">
          <a:solidFill>
            <a:schemeClr val="tx1"/>
          </a:solidFill>
          <a:latin typeface="+mn-lt"/>
          <a:ea typeface="+mn-ea"/>
          <a:cs typeface="+mn-cs"/>
        </a:defRPr>
      </a:lvl2pPr>
      <a:lvl3pPr marL="1280384" algn="l" defTabSz="1280384" rtl="0" eaLnBrk="1" latinLnBrk="0" hangingPunct="1">
        <a:defRPr sz="2521" kern="1200">
          <a:solidFill>
            <a:schemeClr val="tx1"/>
          </a:solidFill>
          <a:latin typeface="+mn-lt"/>
          <a:ea typeface="+mn-ea"/>
          <a:cs typeface="+mn-cs"/>
        </a:defRPr>
      </a:lvl3pPr>
      <a:lvl4pPr marL="1920574" algn="l" defTabSz="1280384" rtl="0" eaLnBrk="1" latinLnBrk="0" hangingPunct="1">
        <a:defRPr sz="2521" kern="1200">
          <a:solidFill>
            <a:schemeClr val="tx1"/>
          </a:solidFill>
          <a:latin typeface="+mn-lt"/>
          <a:ea typeface="+mn-ea"/>
          <a:cs typeface="+mn-cs"/>
        </a:defRPr>
      </a:lvl4pPr>
      <a:lvl5pPr marL="2560768" algn="l" defTabSz="1280384" rtl="0" eaLnBrk="1" latinLnBrk="0" hangingPunct="1">
        <a:defRPr sz="2521" kern="1200">
          <a:solidFill>
            <a:schemeClr val="tx1"/>
          </a:solidFill>
          <a:latin typeface="+mn-lt"/>
          <a:ea typeface="+mn-ea"/>
          <a:cs typeface="+mn-cs"/>
        </a:defRPr>
      </a:lvl5pPr>
      <a:lvl6pPr marL="3200958" algn="l" defTabSz="1280384" rtl="0" eaLnBrk="1" latinLnBrk="0" hangingPunct="1">
        <a:defRPr sz="2521" kern="1200">
          <a:solidFill>
            <a:schemeClr val="tx1"/>
          </a:solidFill>
          <a:latin typeface="+mn-lt"/>
          <a:ea typeface="+mn-ea"/>
          <a:cs typeface="+mn-cs"/>
        </a:defRPr>
      </a:lvl6pPr>
      <a:lvl7pPr marL="3841152" algn="l" defTabSz="1280384" rtl="0" eaLnBrk="1" latinLnBrk="0" hangingPunct="1">
        <a:defRPr sz="2521" kern="1200">
          <a:solidFill>
            <a:schemeClr val="tx1"/>
          </a:solidFill>
          <a:latin typeface="+mn-lt"/>
          <a:ea typeface="+mn-ea"/>
          <a:cs typeface="+mn-cs"/>
        </a:defRPr>
      </a:lvl7pPr>
      <a:lvl8pPr marL="4481342" algn="l" defTabSz="1280384" rtl="0" eaLnBrk="1" latinLnBrk="0" hangingPunct="1">
        <a:defRPr sz="2521" kern="1200">
          <a:solidFill>
            <a:schemeClr val="tx1"/>
          </a:solidFill>
          <a:latin typeface="+mn-lt"/>
          <a:ea typeface="+mn-ea"/>
          <a:cs typeface="+mn-cs"/>
        </a:defRPr>
      </a:lvl8pPr>
      <a:lvl9pPr marL="5121532" algn="l" defTabSz="1280384" rtl="0" eaLnBrk="1" latinLnBrk="0" hangingPunct="1">
        <a:defRPr sz="25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jpg"/><Relationship Id="rId1" Type="http://schemas.openxmlformats.org/officeDocument/2006/relationships/slideLayout" Target="../slideLayouts/slideLayout6.xml"/><Relationship Id="rId5" Type="http://schemas.openxmlformats.org/officeDocument/2006/relationships/image" Target="../media/image36.jp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jpg"/><Relationship Id="rId1" Type="http://schemas.openxmlformats.org/officeDocument/2006/relationships/slideLayout" Target="../slideLayouts/slideLayout6.xml"/><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8.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8.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 y="8654546"/>
            <a:ext cx="17068800" cy="9466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0" name="Rectangle 2"/>
          <p:cNvSpPr>
            <a:spLocks noGrp="1" noChangeArrowheads="1"/>
          </p:cNvSpPr>
          <p:nvPr>
            <p:ph type="ctrTitle"/>
          </p:nvPr>
        </p:nvSpPr>
        <p:spPr>
          <a:xfrm>
            <a:off x="4234267" y="4292173"/>
            <a:ext cx="8581466" cy="1919809"/>
          </a:xfrm>
        </p:spPr>
        <p:txBody>
          <a:bodyPr>
            <a:normAutofit/>
          </a:bodyPr>
          <a:lstStyle/>
          <a:p>
            <a:pPr algn="ctr"/>
            <a:r>
              <a:rPr lang="ru-RU" sz="5400" b="1" dirty="0">
                <a:solidFill>
                  <a:schemeClr val="accent5">
                    <a:lumMod val="75000"/>
                  </a:schemeClr>
                </a:solidFill>
                <a:effectLst>
                  <a:outerShdw blurRad="38100" dist="38100" dir="2700000" algn="tl">
                    <a:srgbClr val="000000">
                      <a:alpha val="43137"/>
                    </a:srgbClr>
                  </a:outerShdw>
                </a:effectLst>
                <a:latin typeface="+mn-lt"/>
              </a:rPr>
              <a:t>ПОДДЕРЖКА ГОСУДАРСТВА </a:t>
            </a:r>
            <a:br>
              <a:rPr lang="ru-RU" sz="5400" b="1" dirty="0">
                <a:solidFill>
                  <a:schemeClr val="accent5">
                    <a:lumMod val="75000"/>
                  </a:schemeClr>
                </a:solidFill>
                <a:effectLst>
                  <a:outerShdw blurRad="38100" dist="38100" dir="2700000" algn="tl">
                    <a:srgbClr val="000000">
                      <a:alpha val="43137"/>
                    </a:srgbClr>
                  </a:outerShdw>
                </a:effectLst>
                <a:latin typeface="+mn-lt"/>
              </a:rPr>
            </a:br>
            <a:r>
              <a:rPr lang="ru-RU" sz="5400" b="1" dirty="0">
                <a:solidFill>
                  <a:schemeClr val="accent5">
                    <a:lumMod val="75000"/>
                  </a:schemeClr>
                </a:solidFill>
                <a:effectLst>
                  <a:outerShdw blurRad="38100" dist="38100" dir="2700000" algn="tl">
                    <a:srgbClr val="000000">
                      <a:alpha val="43137"/>
                    </a:srgbClr>
                  </a:outerShdw>
                </a:effectLst>
                <a:latin typeface="+mn-lt"/>
              </a:rPr>
              <a:t>В ЖИВОТНОВОДСТВЕ</a:t>
            </a:r>
            <a:endParaRPr lang="en-US" sz="11500" b="1" dirty="0">
              <a:solidFill>
                <a:schemeClr val="accent5">
                  <a:lumMod val="75000"/>
                </a:schemeClr>
              </a:solidFill>
              <a:effectLst>
                <a:outerShdw blurRad="38100" dist="38100" dir="2700000" algn="tl">
                  <a:srgbClr val="000000">
                    <a:alpha val="43137"/>
                  </a:srgbClr>
                </a:outerShdw>
              </a:effectLst>
              <a:latin typeface="+mn-lt"/>
            </a:endParaRPr>
          </a:p>
        </p:txBody>
      </p:sp>
      <p:sp>
        <p:nvSpPr>
          <p:cNvPr id="3" name="Прямоугольник 2"/>
          <p:cNvSpPr/>
          <p:nvPr/>
        </p:nvSpPr>
        <p:spPr>
          <a:xfrm>
            <a:off x="10910664" y="511622"/>
            <a:ext cx="5251131" cy="1715213"/>
          </a:xfrm>
          <a:prstGeom prst="rect">
            <a:avLst/>
          </a:prstGeom>
        </p:spPr>
        <p:txBody>
          <a:bodyPr wrap="square">
            <a:spAutoFit/>
          </a:bodyPr>
          <a:lstStyle/>
          <a:p>
            <a:pPr algn="ctr">
              <a:lnSpc>
                <a:spcPct val="107000"/>
              </a:lnSpc>
              <a:spcAft>
                <a:spcPts val="1120"/>
              </a:spcAft>
            </a:pPr>
            <a:r>
              <a:rPr lang="kk-KZ" b="1" dirty="0" smtClean="0">
                <a:latin typeface="+mj-lt"/>
              </a:rPr>
              <a:t>ФИЛИАЛ «АУЧНО-ИННОВАЦИОННЫЙ ЦЕНТР ЖИВОТНОВОДСТВА» </a:t>
            </a:r>
            <a:r>
              <a:rPr lang="kk-KZ" b="1" dirty="0">
                <a:latin typeface="+mj-lt"/>
              </a:rPr>
              <a:t>ТОО </a:t>
            </a:r>
            <a:r>
              <a:rPr lang="kk-KZ" b="1" dirty="0" smtClean="0">
                <a:latin typeface="+mj-lt"/>
              </a:rPr>
              <a:t>«КАЗАХСКИЙ НАУЧНО-ИССЛЕДОВАТЕЛЬСКИЙ ИНСТИТУТ ЖИВОТНОВОДСТВА И КОРМОПРОИЗВОДСТВА»</a:t>
            </a:r>
            <a:endParaRPr lang="ru-RU" b="1" dirty="0">
              <a:latin typeface="+mj-lt"/>
            </a:endParaRPr>
          </a:p>
          <a:p>
            <a:pPr algn="ctr">
              <a:lnSpc>
                <a:spcPct val="107000"/>
              </a:lnSpc>
              <a:spcAft>
                <a:spcPts val="1120"/>
              </a:spcAft>
            </a:pPr>
            <a:r>
              <a:rPr lang="ru-RU" b="1" dirty="0" smtClean="0">
                <a:latin typeface="+mj-lt"/>
                <a:ea typeface="Calibri" panose="020F0502020204030204" pitchFamily="34" charset="0"/>
                <a:cs typeface="Times New Roman" panose="02020603050405020304" pitchFamily="18" charset="0"/>
              </a:rPr>
              <a:t> </a:t>
            </a:r>
            <a:endParaRPr lang="ru-RU" b="1" dirty="0">
              <a:latin typeface="+mj-lt"/>
              <a:ea typeface="Calibri" panose="020F0502020204030204" pitchFamily="34" charset="0"/>
              <a:cs typeface="Times New Roman" panose="02020603050405020304" pitchFamily="18" charset="0"/>
            </a:endParaRPr>
          </a:p>
        </p:txBody>
      </p:sp>
      <p:sp>
        <p:nvSpPr>
          <p:cNvPr id="8" name="Прямоугольник 7"/>
          <p:cNvSpPr/>
          <p:nvPr/>
        </p:nvSpPr>
        <p:spPr>
          <a:xfrm>
            <a:off x="2701752" y="768152"/>
            <a:ext cx="4244002" cy="1263551"/>
          </a:xfrm>
          <a:prstGeom prst="rect">
            <a:avLst/>
          </a:prstGeom>
        </p:spPr>
        <p:txBody>
          <a:bodyPr wrap="square">
            <a:spAutoFit/>
          </a:bodyPr>
          <a:lstStyle/>
          <a:p>
            <a:pPr algn="ctr">
              <a:lnSpc>
                <a:spcPct val="107000"/>
              </a:lnSpc>
              <a:spcAft>
                <a:spcPts val="1120"/>
              </a:spcAft>
            </a:pPr>
            <a:r>
              <a:rPr lang="ru-RU" b="1" dirty="0" smtClean="0">
                <a:latin typeface="+mj-lt"/>
              </a:rPr>
              <a:t>МИНИСТЕРСТВО  СЕЛЬСКОГО  ХОЗЯЙСТВА </a:t>
            </a:r>
          </a:p>
          <a:p>
            <a:pPr algn="ctr">
              <a:lnSpc>
                <a:spcPct val="107000"/>
              </a:lnSpc>
              <a:spcAft>
                <a:spcPts val="1120"/>
              </a:spcAft>
            </a:pPr>
            <a:r>
              <a:rPr lang="kk-KZ" b="1" dirty="0" smtClean="0">
                <a:latin typeface="+mj-lt"/>
              </a:rPr>
              <a:t>РЕСПУБЛИКИ КАЗАХСТАН</a:t>
            </a:r>
            <a:endParaRPr lang="ru-RU" b="1" dirty="0">
              <a:latin typeface="+mj-lt"/>
            </a:endParaRPr>
          </a:p>
          <a:p>
            <a:pPr algn="ctr">
              <a:lnSpc>
                <a:spcPct val="107000"/>
              </a:lnSpc>
              <a:spcAft>
                <a:spcPts val="1120"/>
              </a:spcAft>
            </a:pPr>
            <a:endParaRPr lang="ru-RU" b="1" dirty="0">
              <a:solidFill>
                <a:schemeClr val="bg1"/>
              </a:solidFill>
              <a:latin typeface="+mj-lt"/>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backgroundRemoval t="4734" b="98817" l="2454" r="100000"/>
                    </a14:imgEffect>
                  </a14:imgLayer>
                </a14:imgProps>
              </a:ext>
              <a:ext uri="{28A0092B-C50C-407E-A947-70E740481C1C}">
                <a14:useLocalDpi xmlns:a14="http://schemas.microsoft.com/office/drawing/2010/main" val="0"/>
              </a:ext>
            </a:extLst>
          </a:blip>
          <a:stretch>
            <a:fillRect/>
          </a:stretch>
        </p:blipFill>
        <p:spPr>
          <a:xfrm>
            <a:off x="678502" y="192088"/>
            <a:ext cx="1663210" cy="1724435"/>
          </a:xfrm>
          <a:prstGeom prst="rect">
            <a:avLst/>
          </a:prstGeom>
        </p:spPr>
      </p:pic>
      <p:sp>
        <p:nvSpPr>
          <p:cNvPr id="2" name="Прямоугольник 1"/>
          <p:cNvSpPr/>
          <p:nvPr/>
        </p:nvSpPr>
        <p:spPr>
          <a:xfrm>
            <a:off x="7489703" y="8940604"/>
            <a:ext cx="1764778" cy="369332"/>
          </a:xfrm>
          <a:prstGeom prst="rect">
            <a:avLst/>
          </a:prstGeom>
        </p:spPr>
        <p:txBody>
          <a:bodyPr wrap="none">
            <a:spAutoFit/>
          </a:bodyPr>
          <a:lstStyle/>
          <a:p>
            <a:pPr algn="r"/>
            <a:r>
              <a:rPr lang="kk-KZ" b="1" dirty="0">
                <a:solidFill>
                  <a:schemeClr val="bg1"/>
                </a:solidFill>
              </a:rPr>
              <a:t>Астана </a:t>
            </a:r>
            <a:r>
              <a:rPr lang="kk-KZ" b="1" dirty="0" smtClean="0">
                <a:solidFill>
                  <a:schemeClr val="bg1"/>
                </a:solidFill>
              </a:rPr>
              <a:t>2019 г.</a:t>
            </a:r>
          </a:p>
        </p:txBody>
      </p:sp>
      <p:grpSp>
        <p:nvGrpSpPr>
          <p:cNvPr id="4" name="Группа 3"/>
          <p:cNvGrpSpPr/>
          <p:nvPr/>
        </p:nvGrpSpPr>
        <p:grpSpPr>
          <a:xfrm>
            <a:off x="72161" y="2311978"/>
            <a:ext cx="16826472" cy="6339903"/>
            <a:chOff x="72162" y="2377625"/>
            <a:chExt cx="12463760" cy="4696114"/>
          </a:xfrm>
        </p:grpSpPr>
        <p:pic>
          <p:nvPicPr>
            <p:cNvPr id="1028" name="Picture 4" descr="ÐÐ°ÑÑÐ¸Ð½ÐºÐ¸ Ð¿Ð¾ Ð·Ð°Ð¿ÑÐ¾ÑÑ ÐºÐ¾ÑÐ¾Ð²Ð° Ð³ÐµÑÐµÑÐ¾Ñ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63" y="2568352"/>
              <a:ext cx="2065043" cy="20650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ÐÐ°ÑÑÐ¸Ð½ÐºÐ¸ Ð¿Ð¾ Ð·Ð°Ð¿ÑÐ¾ÑÑ ÐºÐ¾ÑÐ¾Ð²Ð° Ð°Ð½Ð³Ñ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4343" y="2377625"/>
              <a:ext cx="1905561" cy="12232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ÐÐ°ÑÑÐ¸Ð½ÐºÐ¸ Ð¿Ð¾ Ð·Ð°Ð¿ÑÐ¾ÑÑ ÐºÐ¾ÑÐ¾Ð²Ð° Ð³Ð¾Ð»ÑÑÐ¸Ð½"/>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7041" y="2389268"/>
              <a:ext cx="2133103" cy="12116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ÐÐ°ÑÑÐ¸Ð½ÐºÐ¸ Ð¿Ð¾ Ð·Ð°Ð¿ÑÐ¾ÑÑ ÐºÐ¾ÑÐ¾Ð²Ð° Ð¾Ð±ÑÐ°Ðº"/>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7281" y="2389268"/>
              <a:ext cx="2153961" cy="12116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ÐÐ°ÑÑÐ¸Ð½ÐºÐ¸ Ð¿Ð¾ Ð·Ð°Ð¿ÑÐ¾ÑÑ ÐºÑÑÑ"/>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1242" y="2389267"/>
              <a:ext cx="2095241" cy="12127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ÐÐ°ÑÑÐ¸Ð½ÐºÐ¸ Ð¿Ð¾ Ð·Ð°Ð¿ÑÐ¾ÑÑ ÑÐ¹ÑÐ°"/>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06483" y="2389266"/>
              <a:ext cx="2019341" cy="12116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ÐÐ°ÑÑÐ¸Ð½ÐºÐ¸ Ð¿Ð¾ Ð·Ð°Ð¿ÑÐ¾ÑÑ ÑÐ²Ð¸Ð½ÑÐ¸"/>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33688" y="3588217"/>
              <a:ext cx="2002234" cy="85234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ÐÐ°ÑÑÐ¸Ð½ÐºÐ¸ Ð¿Ð¾ Ð·Ð°Ð¿ÑÐ¾ÑÑ Ð±Ð°ÑÐ°Ð½Ñ"/>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33688" y="4453215"/>
              <a:ext cx="2002233" cy="12664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ÐÐ°ÑÑÐ¸Ð½ÐºÐ¸ Ð¿Ð¾ Ð·Ð°Ð¿ÑÐ¾ÑÑ Ð»Ð¾ÑÐ°Ð´Ð¸"/>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33688" y="5753949"/>
              <a:ext cx="1992136" cy="131979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ÐÐ°ÑÑÐ¸Ð½ÐºÐ¸ Ð¿Ð¾ Ð·Ð°Ð¿ÑÐ¾ÑÑ Ð²ÐµÑÐ±Ð»ÑÐ´Ñ"/>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65045" y="5727875"/>
              <a:ext cx="2041437" cy="134586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ÐÐ°ÑÑÐ¸Ð½ÐºÐ¸ Ð¿Ð¾ Ð·Ð°Ð¿ÑÐ¾ÑÑ Ð¼Ð°ÑÐ°Ð»Ñ"/>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62" y="5677048"/>
              <a:ext cx="2065043" cy="138185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ÐÐ°ÑÑÐ¸Ð½ÐºÐ¸ Ð¿Ð¾ Ð·Ð°Ð¿ÑÐ¾ÑÑ Ð¿ÑÐµÐ»Ñ"/>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97041" y="5669273"/>
              <a:ext cx="2408168" cy="138916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ÐÐ°ÑÑÐ¸Ð½ÐºÐ¸ Ð¿Ð¾ Ð·Ð°Ð¿ÑÐ¾ÑÑ Ð¿ÑÐµÐ»Ñ"/>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3067" y="5677520"/>
              <a:ext cx="1963974" cy="138091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ÐÐ°ÑÑÐ¸Ð½ÐºÐ¸ Ð¿Ð¾ Ð·Ð°Ð¿ÑÐ¾ÑÑ ÐºÐ¾Ð·Ñ"/>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94761" y="5704097"/>
              <a:ext cx="1970283" cy="1359751"/>
            </a:xfrm>
            <a:prstGeom prst="rect">
              <a:avLst/>
            </a:prstGeom>
            <a:noFill/>
            <a:extLst>
              <a:ext uri="{909E8E84-426E-40DD-AFC4-6F175D3DCCD1}">
                <a14:hiddenFill xmlns:a14="http://schemas.microsoft.com/office/drawing/2010/main">
                  <a:solidFill>
                    <a:srgbClr val="FFFFFF"/>
                  </a:solidFill>
                </a14:hiddenFill>
              </a:ext>
            </a:extLst>
          </p:spPr>
        </p:pic>
        <p:pic>
          <p:nvPicPr>
            <p:cNvPr id="24" name="Рисунок 23"/>
            <p:cNvPicPr>
              <a:picLocks noChangeAspect="1"/>
            </p:cNvPicPr>
            <p:nvPr/>
          </p:nvPicPr>
          <p:blipFill rotWithShape="1">
            <a:blip r:embed="rId18" cstate="print">
              <a:extLst>
                <a:ext uri="{28A0092B-C50C-407E-A947-70E740481C1C}">
                  <a14:useLocalDpi xmlns:a14="http://schemas.microsoft.com/office/drawing/2010/main" val="0"/>
                </a:ext>
              </a:extLst>
            </a:blip>
            <a:srcRect t="18926" b="3582"/>
            <a:stretch/>
          </p:blipFill>
          <p:spPr>
            <a:xfrm>
              <a:off x="76394" y="4637053"/>
              <a:ext cx="2056672" cy="1027643"/>
            </a:xfrm>
            <a:prstGeom prst="rect">
              <a:avLst/>
            </a:prstGeom>
          </p:spPr>
        </p:pic>
      </p:grpSp>
    </p:spTree>
    <p:extLst>
      <p:ext uri="{BB962C8B-B14F-4D97-AF65-F5344CB8AC3E}">
        <p14:creationId xmlns:p14="http://schemas.microsoft.com/office/powerpoint/2010/main" val="1142990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8826" r="-222"/>
          <a:stretch/>
        </p:blipFill>
        <p:spPr>
          <a:xfrm>
            <a:off x="1179251" y="0"/>
            <a:ext cx="3071235" cy="1344216"/>
          </a:xfrm>
          <a:prstGeom prst="rect">
            <a:avLst/>
          </a:prstGeom>
        </p:spPr>
      </p:pic>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12347" y="-24231"/>
            <a:ext cx="17081147" cy="1368447"/>
          </a:xfrm>
          <a:prstGeom prst="rect">
            <a:avLst/>
          </a:prstGeom>
        </p:spPr>
      </p:pic>
      <p:sp>
        <p:nvSpPr>
          <p:cNvPr id="96258" name="Rectangle 2"/>
          <p:cNvSpPr>
            <a:spLocks noGrp="1" noChangeArrowheads="1"/>
          </p:cNvSpPr>
          <p:nvPr>
            <p:ph type="title"/>
          </p:nvPr>
        </p:nvSpPr>
        <p:spPr>
          <a:xfrm>
            <a:off x="6037458" y="328573"/>
            <a:ext cx="9193686" cy="655603"/>
          </a:xfrm>
        </p:spPr>
        <p:txBody>
          <a:bodyPr>
            <a:noAutofit/>
          </a:bodyPr>
          <a:lstStyle/>
          <a:p>
            <a:r>
              <a:rPr lang="ru-RU"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СУБСИДИРОВАНИЕ ОВЦЕВОДСТВА</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181472" y="1880082"/>
            <a:ext cx="5904656" cy="400238"/>
          </a:xfrm>
          <a:prstGeom prst="rect">
            <a:avLst/>
          </a:prstGeom>
        </p:spPr>
        <p:txBody>
          <a:bodyPr wrap="square">
            <a:spAutoFit/>
          </a:bodyPr>
          <a:lstStyle/>
          <a:p>
            <a:pPr algn="just"/>
            <a:r>
              <a:rPr lang="ru-RU" sz="2001" b="1" dirty="0">
                <a:solidFill>
                  <a:srgbClr val="0070C0"/>
                </a:solidFill>
                <a:latin typeface="Arial" panose="020B0604020202020204" pitchFamily="34" charset="0"/>
                <a:ea typeface="Times New Roman" panose="02020603050405020304" pitchFamily="18" charset="0"/>
                <a:cs typeface="Arial" panose="020B0604020202020204" pitchFamily="34" charset="0"/>
              </a:rPr>
              <a:t>Ведение селекционной и племенной работы</a:t>
            </a:r>
            <a:endParaRPr lang="ru-RU" sz="2001" b="1" dirty="0">
              <a:solidFill>
                <a:srgbClr val="0070C0"/>
              </a:solidFill>
              <a:latin typeface="Arial" panose="020B0604020202020204" pitchFamily="34" charset="0"/>
              <a:cs typeface="Arial" panose="020B0604020202020204" pitchFamily="34" charset="0"/>
            </a:endParaRPr>
          </a:p>
        </p:txBody>
      </p:sp>
      <p:sp>
        <p:nvSpPr>
          <p:cNvPr id="8" name="Прямоугольник 7"/>
          <p:cNvSpPr/>
          <p:nvPr/>
        </p:nvSpPr>
        <p:spPr>
          <a:xfrm>
            <a:off x="253480" y="2352328"/>
            <a:ext cx="3755067" cy="369332"/>
          </a:xfrm>
          <a:prstGeom prst="rect">
            <a:avLst/>
          </a:prstGeom>
        </p:spPr>
        <p:txBody>
          <a:bodyPr wrap="none">
            <a:spAutoFit/>
          </a:bodyPr>
          <a:lstStyle/>
          <a:p>
            <a:r>
              <a:rPr lang="ru-RU" b="1" dirty="0">
                <a:latin typeface="Arial" panose="020B0604020202020204" pitchFamily="34" charset="0"/>
                <a:ea typeface="Times New Roman" panose="02020603050405020304" pitchFamily="18" charset="0"/>
                <a:cs typeface="Arial" panose="020B0604020202020204" pitchFamily="34" charset="0"/>
              </a:rPr>
              <a:t>Товарное маточное поголовье </a:t>
            </a:r>
            <a:endParaRPr lang="ru-RU" b="1" dirty="0">
              <a:latin typeface="Arial" panose="020B0604020202020204" pitchFamily="34" charset="0"/>
              <a:cs typeface="Arial" panose="020B0604020202020204" pitchFamily="34" charset="0"/>
            </a:endParaRPr>
          </a:p>
        </p:txBody>
      </p:sp>
      <p:sp>
        <p:nvSpPr>
          <p:cNvPr id="15" name="Прямоугольник 14"/>
          <p:cNvSpPr/>
          <p:nvPr/>
        </p:nvSpPr>
        <p:spPr>
          <a:xfrm>
            <a:off x="253480" y="4143236"/>
            <a:ext cx="3888437" cy="369332"/>
          </a:xfrm>
          <a:prstGeom prst="rect">
            <a:avLst/>
          </a:prstGeom>
        </p:spPr>
        <p:txBody>
          <a:bodyPr wrap="none">
            <a:spAutoFit/>
          </a:bodyPr>
          <a:lstStyle/>
          <a:p>
            <a:r>
              <a:rPr lang="ru-RU" b="1" dirty="0">
                <a:latin typeface="Arial" panose="020B0604020202020204" pitchFamily="34" charset="0"/>
                <a:ea typeface="Times New Roman" panose="02020603050405020304" pitchFamily="18" charset="0"/>
                <a:cs typeface="Arial" panose="020B0604020202020204" pitchFamily="34" charset="0"/>
              </a:rPr>
              <a:t>Племенное маточное поголовье</a:t>
            </a:r>
            <a:endParaRPr lang="ru-RU" b="1" dirty="0">
              <a:latin typeface="Arial" panose="020B0604020202020204" pitchFamily="34" charset="0"/>
              <a:cs typeface="Arial" panose="020B0604020202020204" pitchFamily="34" charset="0"/>
            </a:endParaRPr>
          </a:p>
        </p:txBody>
      </p:sp>
      <p:sp>
        <p:nvSpPr>
          <p:cNvPr id="21" name="Прямоугольник 20"/>
          <p:cNvSpPr/>
          <p:nvPr/>
        </p:nvSpPr>
        <p:spPr>
          <a:xfrm>
            <a:off x="253480" y="5952728"/>
            <a:ext cx="4831183" cy="707886"/>
          </a:xfrm>
          <a:prstGeom prst="rect">
            <a:avLst/>
          </a:prstGeom>
        </p:spPr>
        <p:txBody>
          <a:bodyPr wrap="square">
            <a:spAutoFit/>
          </a:bodyPr>
          <a:lstStyle/>
          <a:p>
            <a:r>
              <a:rPr lang="ru-RU" sz="2000" b="1" dirty="0">
                <a:solidFill>
                  <a:srgbClr val="0070C0"/>
                </a:solidFill>
              </a:rPr>
              <a:t>Приобретение племенных баранов-производителей </a:t>
            </a:r>
          </a:p>
        </p:txBody>
      </p:sp>
      <p:sp>
        <p:nvSpPr>
          <p:cNvPr id="4" name="Прямоугольник 3"/>
          <p:cNvSpPr/>
          <p:nvPr/>
        </p:nvSpPr>
        <p:spPr>
          <a:xfrm>
            <a:off x="4506200" y="2352328"/>
            <a:ext cx="1617559" cy="400110"/>
          </a:xfrm>
          <a:prstGeom prst="rect">
            <a:avLst/>
          </a:prstGeom>
        </p:spPr>
        <p:txBody>
          <a:bodyPr wrap="none">
            <a:spAutoFit/>
          </a:bodyPr>
          <a:lstStyle/>
          <a:p>
            <a:pPr algn="ctr"/>
            <a:r>
              <a:rPr lang="ru-RU" sz="2000" b="1" dirty="0" smtClean="0">
                <a:solidFill>
                  <a:srgbClr val="C00000"/>
                </a:solidFill>
              </a:rPr>
              <a:t>1 500 </a:t>
            </a:r>
            <a:r>
              <a:rPr lang="ru-RU" sz="2000" b="1" dirty="0" err="1">
                <a:solidFill>
                  <a:srgbClr val="C00000"/>
                </a:solidFill>
              </a:rPr>
              <a:t>тг</a:t>
            </a:r>
            <a:r>
              <a:rPr lang="ru-RU" sz="2000" b="1" dirty="0">
                <a:solidFill>
                  <a:srgbClr val="C00000"/>
                </a:solidFill>
              </a:rPr>
              <a:t>/гол</a:t>
            </a:r>
            <a:endParaRPr lang="ru-RU" sz="2000" b="1" dirty="0">
              <a:solidFill>
                <a:srgbClr val="C00000"/>
              </a:solidFill>
              <a:latin typeface="Arial" panose="020B0604020202020204" pitchFamily="34" charset="0"/>
              <a:cs typeface="Arial" panose="020B0604020202020204" pitchFamily="34" charset="0"/>
            </a:endParaRPr>
          </a:p>
        </p:txBody>
      </p:sp>
      <p:sp>
        <p:nvSpPr>
          <p:cNvPr id="42" name="Прямоугольник 41"/>
          <p:cNvSpPr/>
          <p:nvPr/>
        </p:nvSpPr>
        <p:spPr>
          <a:xfrm>
            <a:off x="4506199" y="4102769"/>
            <a:ext cx="1617559" cy="400110"/>
          </a:xfrm>
          <a:prstGeom prst="rect">
            <a:avLst/>
          </a:prstGeom>
        </p:spPr>
        <p:txBody>
          <a:bodyPr wrap="none">
            <a:spAutoFit/>
          </a:bodyPr>
          <a:lstStyle/>
          <a:p>
            <a:pPr algn="ctr"/>
            <a:r>
              <a:rPr lang="ru-RU" sz="2000" b="1" dirty="0" smtClean="0">
                <a:solidFill>
                  <a:srgbClr val="C00000"/>
                </a:solidFill>
              </a:rPr>
              <a:t>2 500 </a:t>
            </a:r>
            <a:r>
              <a:rPr lang="ru-RU" sz="2000" b="1" dirty="0" err="1">
                <a:solidFill>
                  <a:srgbClr val="C00000"/>
                </a:solidFill>
              </a:rPr>
              <a:t>тг</a:t>
            </a:r>
            <a:r>
              <a:rPr lang="ru-RU" sz="2000" b="1" dirty="0">
                <a:solidFill>
                  <a:srgbClr val="C00000"/>
                </a:solidFill>
              </a:rPr>
              <a:t>/гол</a:t>
            </a:r>
            <a:endParaRPr lang="ru-RU" sz="2000" b="1" dirty="0">
              <a:solidFill>
                <a:srgbClr val="C00000"/>
              </a:solidFill>
              <a:latin typeface="Arial" panose="020B0604020202020204" pitchFamily="34" charset="0"/>
              <a:cs typeface="Arial" panose="020B0604020202020204" pitchFamily="34" charset="0"/>
            </a:endParaRPr>
          </a:p>
        </p:txBody>
      </p:sp>
      <p:sp>
        <p:nvSpPr>
          <p:cNvPr id="5" name="Прямоугольник 4"/>
          <p:cNvSpPr/>
          <p:nvPr/>
        </p:nvSpPr>
        <p:spPr>
          <a:xfrm>
            <a:off x="4506200" y="6317123"/>
            <a:ext cx="1763863" cy="400110"/>
          </a:xfrm>
          <a:prstGeom prst="rect">
            <a:avLst/>
          </a:prstGeom>
        </p:spPr>
        <p:txBody>
          <a:bodyPr wrap="square">
            <a:spAutoFit/>
          </a:bodyPr>
          <a:lstStyle/>
          <a:p>
            <a:r>
              <a:rPr lang="ru-RU" sz="2000" dirty="0" smtClean="0">
                <a:latin typeface="Arial" panose="020B0604020202020204" pitchFamily="34" charset="0"/>
                <a:ea typeface="Times New Roman" panose="02020603050405020304" pitchFamily="18" charset="0"/>
                <a:cs typeface="Arial" panose="020B0604020202020204" pitchFamily="34" charset="0"/>
              </a:rPr>
              <a:t> </a:t>
            </a:r>
            <a:r>
              <a:rPr lang="ru-RU"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8 000 </a:t>
            </a:r>
            <a:r>
              <a:rPr lang="ru-RU"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/гол</a:t>
            </a:r>
            <a:r>
              <a:rPr lang="ru-RU"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endParaRPr lang="ru-RU" sz="2000" dirty="0">
              <a:solidFill>
                <a:srgbClr val="C00000"/>
              </a:solidFill>
              <a:latin typeface="Arial" panose="020B0604020202020204" pitchFamily="34" charset="0"/>
              <a:cs typeface="Arial" panose="020B0604020202020204" pitchFamily="34" charset="0"/>
            </a:endParaRPr>
          </a:p>
        </p:txBody>
      </p:sp>
      <p:sp>
        <p:nvSpPr>
          <p:cNvPr id="13" name="Прямоугольник 12"/>
          <p:cNvSpPr/>
          <p:nvPr/>
        </p:nvSpPr>
        <p:spPr>
          <a:xfrm>
            <a:off x="253480" y="6672808"/>
            <a:ext cx="5832648" cy="707886"/>
          </a:xfrm>
          <a:prstGeom prst="rect">
            <a:avLst/>
          </a:prstGeom>
        </p:spPr>
        <p:txBody>
          <a:bodyPr wrap="square">
            <a:spAutoFit/>
          </a:bodyPr>
          <a:lstStyle/>
          <a:p>
            <a:pPr algn="just"/>
            <a:r>
              <a:rPr lang="ru-RU" sz="2000" b="1" dirty="0">
                <a:solidFill>
                  <a:srgbClr val="0070C0"/>
                </a:solidFill>
              </a:rPr>
              <a:t>Приобретение племенного маточного поголовья коз</a:t>
            </a:r>
          </a:p>
        </p:txBody>
      </p:sp>
      <p:sp>
        <p:nvSpPr>
          <p:cNvPr id="14" name="Прямоугольник 13"/>
          <p:cNvSpPr/>
          <p:nvPr/>
        </p:nvSpPr>
        <p:spPr>
          <a:xfrm>
            <a:off x="4525599" y="7104856"/>
            <a:ext cx="1920569" cy="400110"/>
          </a:xfrm>
          <a:prstGeom prst="rect">
            <a:avLst/>
          </a:prstGeom>
        </p:spPr>
        <p:txBody>
          <a:bodyPr wrap="square">
            <a:spAutoFit/>
          </a:bodyPr>
          <a:lstStyle/>
          <a:p>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40 000 </a:t>
            </a:r>
            <a:r>
              <a:rPr lang="ru-RU"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/гол</a:t>
            </a:r>
          </a:p>
        </p:txBody>
      </p:sp>
      <p:sp>
        <p:nvSpPr>
          <p:cNvPr id="7" name="Прямоугольник 6"/>
          <p:cNvSpPr/>
          <p:nvPr/>
        </p:nvSpPr>
        <p:spPr>
          <a:xfrm>
            <a:off x="7094240" y="6079901"/>
            <a:ext cx="9974560" cy="1384995"/>
          </a:xfrm>
          <a:prstGeom prst="rect">
            <a:avLst/>
          </a:prstGeom>
        </p:spPr>
        <p:txBody>
          <a:bodyPr wrap="square">
            <a:spAutoFit/>
          </a:bodyPr>
          <a:lstStyle/>
          <a:p>
            <a:pPr algn="just"/>
            <a:r>
              <a:rPr lang="ru-RU" sz="1400" dirty="0"/>
              <a:t>1) наличие регистрации поголовья в ИБСПР на момент подачи заявки;</a:t>
            </a:r>
          </a:p>
          <a:p>
            <a:pPr algn="just"/>
            <a:r>
              <a:rPr lang="ru-RU" sz="1400" dirty="0"/>
              <a:t>2) возраст приобретенного поголовья (при приобретении внутри страны - на момент даты продажи, указанный в племенном свидетельстве; при импорте - на момент постановки скота на </a:t>
            </a:r>
            <a:r>
              <a:rPr lang="ru-RU" sz="1400" dirty="0" err="1"/>
              <a:t>карантинирование</a:t>
            </a:r>
            <a:r>
              <a:rPr lang="ru-RU" sz="1400" dirty="0"/>
              <a:t> у продавца (экспортера)):</a:t>
            </a:r>
          </a:p>
          <a:p>
            <a:pPr algn="just"/>
            <a:r>
              <a:rPr lang="ru-RU" sz="1400" dirty="0"/>
              <a:t>бараны-производители – от 6 до 18 месяцев включительно;</a:t>
            </a:r>
          </a:p>
          <a:p>
            <a:pPr algn="just"/>
            <a:r>
              <a:rPr lang="ru-RU" sz="1400" dirty="0"/>
              <a:t>маточное поголовье коз – от 6 до 18 месяцев включительно.</a:t>
            </a:r>
          </a:p>
        </p:txBody>
      </p:sp>
      <p:sp>
        <p:nvSpPr>
          <p:cNvPr id="20" name="Номер слайда 1"/>
          <p:cNvSpPr txBox="1">
            <a:spLocks/>
          </p:cNvSpPr>
          <p:nvPr/>
        </p:nvSpPr>
        <p:spPr>
          <a:xfrm>
            <a:off x="15447168"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10</a:t>
            </a:r>
            <a:endParaRPr lang="en-US" sz="2800" b="1" dirty="0">
              <a:solidFill>
                <a:schemeClr val="accent5">
                  <a:lumMod val="75000"/>
                </a:schemeClr>
              </a:solidFill>
              <a:latin typeface="+mn-lt"/>
            </a:endParaRPr>
          </a:p>
        </p:txBody>
      </p:sp>
      <p:cxnSp>
        <p:nvCxnSpPr>
          <p:cNvPr id="22" name="Прямая соединительная линия 21"/>
          <p:cNvCxnSpPr/>
          <p:nvPr/>
        </p:nvCxnSpPr>
        <p:spPr>
          <a:xfrm>
            <a:off x="6518176" y="2049423"/>
            <a:ext cx="0" cy="682764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3" name="Прямоугольник 22"/>
          <p:cNvSpPr/>
          <p:nvPr/>
        </p:nvSpPr>
        <p:spPr>
          <a:xfrm>
            <a:off x="9642996" y="1376154"/>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24" name="TextBox 23"/>
          <p:cNvSpPr txBox="1"/>
          <p:nvPr/>
        </p:nvSpPr>
        <p:spPr>
          <a:xfrm>
            <a:off x="1405608" y="1376154"/>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sp>
        <p:nvSpPr>
          <p:cNvPr id="2" name="Прямоугольник 1"/>
          <p:cNvSpPr/>
          <p:nvPr/>
        </p:nvSpPr>
        <p:spPr>
          <a:xfrm>
            <a:off x="7097793" y="1895535"/>
            <a:ext cx="5901103" cy="307777"/>
          </a:xfrm>
          <a:prstGeom prst="rect">
            <a:avLst/>
          </a:prstGeom>
        </p:spPr>
        <p:txBody>
          <a:bodyPr wrap="none">
            <a:spAutoFit/>
          </a:bodyPr>
          <a:lstStyle/>
          <a:p>
            <a:r>
              <a:rPr lang="ru-RU" sz="1400" dirty="0"/>
              <a:t>Наличие регистрации животных в ИБСПР на момент подачи заявки.</a:t>
            </a:r>
          </a:p>
        </p:txBody>
      </p:sp>
      <p:sp>
        <p:nvSpPr>
          <p:cNvPr id="9" name="Прямоугольник 8"/>
          <p:cNvSpPr/>
          <p:nvPr/>
        </p:nvSpPr>
        <p:spPr>
          <a:xfrm>
            <a:off x="7022232" y="2280320"/>
            <a:ext cx="10081120" cy="1815882"/>
          </a:xfrm>
          <a:prstGeom prst="rect">
            <a:avLst/>
          </a:prstGeom>
        </p:spPr>
        <p:txBody>
          <a:bodyPr wrap="square">
            <a:spAutoFit/>
          </a:bodyPr>
          <a:lstStyle/>
          <a:p>
            <a:pPr algn="just"/>
            <a:r>
              <a:rPr lang="ru-RU" sz="1400" dirty="0"/>
              <a:t>1) наличие у маточного поголовья статуса племенного животного, присвоенного Республиканской палатой;</a:t>
            </a:r>
          </a:p>
          <a:p>
            <a:pPr algn="just"/>
            <a:r>
              <a:rPr lang="ru-RU" sz="1400" dirty="0"/>
              <a:t>2) использование искусственного осеменения маточного поголовья и (или) использование в воспроизводстве и замена на ранее не использованных в породном преобразовании племенных баранов-производителей (собственных или на условиях аренды) в соответствии со следующими требованиями:</a:t>
            </a:r>
          </a:p>
          <a:p>
            <a:pPr algn="just"/>
            <a:r>
              <a:rPr lang="ru-RU" sz="1400" dirty="0"/>
              <a:t>- не менее одного барана-производителя на двадцать пять голов маточного поголовья при вольной случке и/или не менее одного барана-производителя на триста голов маточного поголовья при искусственном осеменении;</a:t>
            </a:r>
          </a:p>
          <a:p>
            <a:pPr algn="just"/>
            <a:r>
              <a:rPr lang="ru-RU" sz="1400" dirty="0"/>
              <a:t>- использование барана-производителя не более двух случных сезонов подряд;</a:t>
            </a:r>
          </a:p>
          <a:p>
            <a:pPr algn="just"/>
            <a:r>
              <a:rPr lang="ru-RU" sz="1400" dirty="0"/>
              <a:t>- возрастом племенных баранов-производителей на 1 сентября текущего года не менее 12 месяцев.</a:t>
            </a:r>
          </a:p>
        </p:txBody>
      </p:sp>
      <p:sp>
        <p:nvSpPr>
          <p:cNvPr id="10" name="Прямоугольник 9"/>
          <p:cNvSpPr/>
          <p:nvPr/>
        </p:nvSpPr>
        <p:spPr>
          <a:xfrm>
            <a:off x="6990728" y="4136266"/>
            <a:ext cx="10078072" cy="1600438"/>
          </a:xfrm>
          <a:prstGeom prst="rect">
            <a:avLst/>
          </a:prstGeom>
        </p:spPr>
        <p:txBody>
          <a:bodyPr wrap="square">
            <a:spAutoFit/>
          </a:bodyPr>
          <a:lstStyle/>
          <a:p>
            <a:pPr algn="just"/>
            <a:r>
              <a:rPr lang="ru-RU" sz="1400" dirty="0"/>
              <a:t>Использование искусственного осеменения маточного поголовья и (или) использование в воспроизводстве и замена на ранее не использованных в породном преобразовании племенных баранов-производителей (собственных или на условиях аренды) в соответствии со следующими требованиями:</a:t>
            </a:r>
          </a:p>
          <a:p>
            <a:pPr algn="just"/>
            <a:r>
              <a:rPr lang="ru-RU" sz="1400" dirty="0"/>
              <a:t>- не менее одного барана-производителя на двадцать пять голов маточного поголовья при вольной случке и/или не менее одного барана-производителя на триста голов маточного поголовья при искусственном осеменении;</a:t>
            </a:r>
          </a:p>
          <a:p>
            <a:pPr algn="just"/>
            <a:r>
              <a:rPr lang="ru-RU" sz="1400" dirty="0"/>
              <a:t>- использование барана-производителя не более двух случных сезонов подряд;</a:t>
            </a:r>
          </a:p>
          <a:p>
            <a:pPr algn="just"/>
            <a:r>
              <a:rPr lang="ru-RU" sz="1400" dirty="0"/>
              <a:t>- возрастом племенных баранов-производителей на 1 сентября текущего года не менее 12 месяцев.</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216" y="2352653"/>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9210" y="4214717"/>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782" y="6168752"/>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64784" y="7536904"/>
            <a:ext cx="5865360" cy="523220"/>
          </a:xfrm>
          <a:prstGeom prst="rect">
            <a:avLst/>
          </a:prstGeom>
        </p:spPr>
        <p:txBody>
          <a:bodyPr wrap="square">
            <a:spAutoFit/>
          </a:bodyPr>
          <a:lstStyle/>
          <a:p>
            <a:r>
              <a:rPr lang="ru-RU" sz="1400" i="1" dirty="0"/>
              <a:t>с 20 января до 20 декабря текущего года (заявка подается в течение шести месяцев с момента приобретения)</a:t>
            </a:r>
          </a:p>
        </p:txBody>
      </p:sp>
      <p:sp>
        <p:nvSpPr>
          <p:cNvPr id="12" name="Прямоугольник 11"/>
          <p:cNvSpPr/>
          <p:nvPr/>
        </p:nvSpPr>
        <p:spPr>
          <a:xfrm>
            <a:off x="1237348" y="4492823"/>
            <a:ext cx="3768660" cy="307777"/>
          </a:xfrm>
          <a:prstGeom prst="rect">
            <a:avLst/>
          </a:prstGeom>
        </p:spPr>
        <p:txBody>
          <a:bodyPr wrap="none">
            <a:spAutoFit/>
          </a:bodyPr>
          <a:lstStyle/>
          <a:p>
            <a:r>
              <a:rPr lang="ru-RU" sz="1400" i="1" dirty="0"/>
              <a:t>с 1 сентября до 1 декабря текущего года</a:t>
            </a:r>
          </a:p>
        </p:txBody>
      </p:sp>
      <p:sp>
        <p:nvSpPr>
          <p:cNvPr id="17" name="Прямоугольник 16"/>
          <p:cNvSpPr/>
          <p:nvPr/>
        </p:nvSpPr>
        <p:spPr>
          <a:xfrm>
            <a:off x="1309356" y="2761249"/>
            <a:ext cx="3768660" cy="307777"/>
          </a:xfrm>
          <a:prstGeom prst="rect">
            <a:avLst/>
          </a:prstGeom>
        </p:spPr>
        <p:txBody>
          <a:bodyPr wrap="none">
            <a:spAutoFit/>
          </a:bodyPr>
          <a:lstStyle/>
          <a:p>
            <a:r>
              <a:rPr lang="ru-RU" sz="1400" i="1" dirty="0"/>
              <a:t>с 1 сентября до 1 декабря текущего года</a:t>
            </a:r>
          </a:p>
        </p:txBody>
      </p:sp>
    </p:spTree>
    <p:extLst>
      <p:ext uri="{BB962C8B-B14F-4D97-AF65-F5344CB8AC3E}">
        <p14:creationId xmlns:p14="http://schemas.microsoft.com/office/powerpoint/2010/main" val="3095981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p:cNvSpPr/>
          <p:nvPr/>
        </p:nvSpPr>
        <p:spPr>
          <a:xfrm>
            <a:off x="37456" y="1848272"/>
            <a:ext cx="5904656" cy="400110"/>
          </a:xfrm>
          <a:prstGeom prst="rect">
            <a:avLst/>
          </a:prstGeom>
        </p:spPr>
        <p:txBody>
          <a:bodyPr wrap="square">
            <a:spAutoFit/>
          </a:bodyPr>
          <a:lstStyle/>
          <a:p>
            <a:pPr algn="ctr"/>
            <a:r>
              <a:rPr lang="ru-RU" sz="2000" b="1" dirty="0">
                <a:solidFill>
                  <a:srgbClr val="0070C0"/>
                </a:solidFill>
              </a:rPr>
              <a:t>Удешевление стоимости реализации </a:t>
            </a:r>
            <a:r>
              <a:rPr lang="ru-RU" sz="2000" b="1" dirty="0" smtClean="0">
                <a:solidFill>
                  <a:srgbClr val="0070C0"/>
                </a:solidFill>
              </a:rPr>
              <a:t>ягнят</a:t>
            </a:r>
            <a:endPar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8" name="Прямоугольник 27"/>
          <p:cNvSpPr/>
          <p:nvPr/>
        </p:nvSpPr>
        <p:spPr>
          <a:xfrm>
            <a:off x="181472" y="4977709"/>
            <a:ext cx="6912768" cy="461665"/>
          </a:xfrm>
          <a:prstGeom prst="rect">
            <a:avLst/>
          </a:prstGeom>
        </p:spPr>
        <p:txBody>
          <a:bodyPr wrap="square">
            <a:spAutoFit/>
          </a:bodyPr>
          <a:lstStyle/>
          <a:p>
            <a:r>
              <a:rPr lang="ru-RU" b="1" dirty="0">
                <a:solidFill>
                  <a:srgbClr val="0070C0"/>
                </a:solidFill>
              </a:rPr>
              <a:t>Удешевление </a:t>
            </a:r>
            <a:r>
              <a:rPr lang="ru-RU" b="1" dirty="0" smtClean="0">
                <a:solidFill>
                  <a:srgbClr val="0070C0"/>
                </a:solidFill>
              </a:rPr>
              <a:t>производства тонкой </a:t>
            </a:r>
            <a:r>
              <a:rPr lang="ru-RU" b="1" dirty="0">
                <a:solidFill>
                  <a:srgbClr val="0070C0"/>
                </a:solidFill>
              </a:rPr>
              <a:t>и полутонкой </a:t>
            </a:r>
            <a:r>
              <a:rPr lang="ru-RU" b="1" dirty="0" smtClean="0">
                <a:solidFill>
                  <a:srgbClr val="0070C0"/>
                </a:solidFill>
              </a:rPr>
              <a:t>шерсти</a:t>
            </a:r>
            <a:endParaRPr lang="ru-RU" sz="2400" b="1" i="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
        <p:nvSpPr>
          <p:cNvPr id="29" name="Прямоугольник 28"/>
          <p:cNvSpPr/>
          <p:nvPr/>
        </p:nvSpPr>
        <p:spPr>
          <a:xfrm>
            <a:off x="149115" y="7189638"/>
            <a:ext cx="6513077" cy="923330"/>
          </a:xfrm>
          <a:prstGeom prst="rect">
            <a:avLst/>
          </a:prstGeom>
        </p:spPr>
        <p:txBody>
          <a:bodyPr wrap="square">
            <a:spAutoFit/>
          </a:bodyPr>
          <a:lstStyle/>
          <a:p>
            <a:pPr algn="just"/>
            <a:r>
              <a:rPr lang="ru-RU" b="1" dirty="0">
                <a:solidFill>
                  <a:srgbClr val="0070C0"/>
                </a:solidFill>
              </a:rPr>
              <a:t>Организация искусственного осеменения маточного поголовья овец в хозяйствах и сельскохозяйственных кооперативах </a:t>
            </a:r>
          </a:p>
        </p:txBody>
      </p:sp>
      <p:sp>
        <p:nvSpPr>
          <p:cNvPr id="30" name="Прямоугольник 29"/>
          <p:cNvSpPr/>
          <p:nvPr/>
        </p:nvSpPr>
        <p:spPr>
          <a:xfrm>
            <a:off x="181472" y="3216424"/>
            <a:ext cx="6621166" cy="646331"/>
          </a:xfrm>
          <a:prstGeom prst="rect">
            <a:avLst/>
          </a:prstGeom>
        </p:spPr>
        <p:txBody>
          <a:bodyPr wrap="square">
            <a:spAutoFit/>
          </a:bodyPr>
          <a:lstStyle/>
          <a:p>
            <a:pPr algn="just"/>
            <a:r>
              <a:rPr lang="ru-RU" b="1" dirty="0">
                <a:solidFill>
                  <a:srgbClr val="0070C0"/>
                </a:solidFill>
              </a:rPr>
              <a:t>Содержание племенного барана-производителя, используемых для воспроизводства товарной отары</a:t>
            </a:r>
          </a:p>
        </p:txBody>
      </p:sp>
      <p:sp>
        <p:nvSpPr>
          <p:cNvPr id="32" name="Прямоугольник 31"/>
          <p:cNvSpPr/>
          <p:nvPr/>
        </p:nvSpPr>
        <p:spPr>
          <a:xfrm>
            <a:off x="2341712" y="5367366"/>
            <a:ext cx="4561377" cy="400238"/>
          </a:xfrm>
          <a:prstGeom prst="rect">
            <a:avLst/>
          </a:prstGeom>
        </p:spPr>
        <p:txBody>
          <a:bodyPr wrap="none">
            <a:spAutoFit/>
          </a:bodyPr>
          <a:lstStyle/>
          <a:p>
            <a:r>
              <a:rPr lang="ru-RU" sz="1601" dirty="0"/>
              <a:t>качество шерсти от </a:t>
            </a:r>
            <a:r>
              <a:rPr lang="ru-RU" sz="2001" b="1" dirty="0">
                <a:solidFill>
                  <a:srgbClr val="C00000"/>
                </a:solidFill>
              </a:rPr>
              <a:t>60</a:t>
            </a:r>
            <a:r>
              <a:rPr lang="ru-RU" sz="1601" dirty="0">
                <a:solidFill>
                  <a:srgbClr val="C00000"/>
                </a:solidFill>
              </a:rPr>
              <a:t> </a:t>
            </a:r>
            <a:r>
              <a:rPr lang="ru-RU" sz="1601" dirty="0"/>
              <a:t>качества – </a:t>
            </a:r>
            <a:r>
              <a:rPr lang="ru-RU" sz="2001" b="1" dirty="0">
                <a:solidFill>
                  <a:srgbClr val="C00000"/>
                </a:solidFill>
              </a:rPr>
              <a:t>150 </a:t>
            </a:r>
            <a:r>
              <a:rPr lang="ru-RU" sz="2001" b="1" dirty="0" err="1">
                <a:solidFill>
                  <a:srgbClr val="C00000"/>
                </a:solidFill>
              </a:rPr>
              <a:t>тг</a:t>
            </a:r>
            <a:r>
              <a:rPr lang="ru-RU" sz="2001" b="1" dirty="0">
                <a:solidFill>
                  <a:srgbClr val="C00000"/>
                </a:solidFill>
              </a:rPr>
              <a:t>/кг</a:t>
            </a:r>
            <a:endParaRPr lang="ru-RU" sz="1601" b="1" dirty="0">
              <a:solidFill>
                <a:srgbClr val="C00000"/>
              </a:solidFill>
              <a:latin typeface="Arial" panose="020B0604020202020204" pitchFamily="34" charset="0"/>
              <a:cs typeface="Arial" panose="020B0604020202020204" pitchFamily="34" charset="0"/>
            </a:endParaRPr>
          </a:p>
        </p:txBody>
      </p:sp>
      <p:sp>
        <p:nvSpPr>
          <p:cNvPr id="33" name="Прямоугольник 32"/>
          <p:cNvSpPr/>
          <p:nvPr/>
        </p:nvSpPr>
        <p:spPr>
          <a:xfrm>
            <a:off x="2341712" y="5768514"/>
            <a:ext cx="4561377" cy="400238"/>
          </a:xfrm>
          <a:prstGeom prst="rect">
            <a:avLst/>
          </a:prstGeom>
        </p:spPr>
        <p:txBody>
          <a:bodyPr wrap="none">
            <a:spAutoFit/>
          </a:bodyPr>
          <a:lstStyle/>
          <a:p>
            <a:r>
              <a:rPr lang="ru-RU" sz="1601" dirty="0"/>
              <a:t>качество шерсти от </a:t>
            </a:r>
            <a:r>
              <a:rPr lang="ru-RU" sz="2001" b="1" dirty="0">
                <a:solidFill>
                  <a:srgbClr val="C00000"/>
                </a:solidFill>
              </a:rPr>
              <a:t>50</a:t>
            </a:r>
            <a:r>
              <a:rPr lang="ru-RU" sz="1601" dirty="0">
                <a:solidFill>
                  <a:srgbClr val="C00000"/>
                </a:solidFill>
              </a:rPr>
              <a:t> </a:t>
            </a:r>
            <a:r>
              <a:rPr lang="ru-RU" sz="1601" dirty="0"/>
              <a:t>качества – </a:t>
            </a:r>
            <a:r>
              <a:rPr lang="ru-RU" sz="2001" b="1" dirty="0">
                <a:solidFill>
                  <a:srgbClr val="C00000"/>
                </a:solidFill>
              </a:rPr>
              <a:t>100 </a:t>
            </a:r>
            <a:r>
              <a:rPr lang="ru-RU" sz="2001" b="1" dirty="0" err="1">
                <a:solidFill>
                  <a:srgbClr val="C00000"/>
                </a:solidFill>
              </a:rPr>
              <a:t>тг</a:t>
            </a:r>
            <a:r>
              <a:rPr lang="ru-RU" sz="2001" b="1" dirty="0">
                <a:solidFill>
                  <a:srgbClr val="C00000"/>
                </a:solidFill>
              </a:rPr>
              <a:t>/кг</a:t>
            </a:r>
            <a:endParaRPr lang="ru-RU" sz="1601" b="1" dirty="0">
              <a:solidFill>
                <a:srgbClr val="C00000"/>
              </a:solidFill>
              <a:latin typeface="Arial" panose="020B0604020202020204" pitchFamily="34" charset="0"/>
              <a:cs typeface="Arial" panose="020B0604020202020204" pitchFamily="34" charset="0"/>
            </a:endParaRPr>
          </a:p>
        </p:txBody>
      </p:sp>
      <p:sp>
        <p:nvSpPr>
          <p:cNvPr id="9" name="Прямоугольник 8"/>
          <p:cNvSpPr/>
          <p:nvPr/>
        </p:nvSpPr>
        <p:spPr>
          <a:xfrm>
            <a:off x="7382272" y="1829688"/>
            <a:ext cx="9690472" cy="738664"/>
          </a:xfrm>
          <a:prstGeom prst="rect">
            <a:avLst/>
          </a:prstGeom>
        </p:spPr>
        <p:txBody>
          <a:bodyPr wrap="square">
            <a:spAutoFit/>
          </a:bodyPr>
          <a:lstStyle/>
          <a:p>
            <a:pPr algn="just"/>
            <a:r>
              <a:rPr lang="ru-RU" sz="1400" dirty="0"/>
              <a:t>1) возраст ягнят на момент реализации не более пятнадцати месяцев;</a:t>
            </a:r>
          </a:p>
          <a:p>
            <a:pPr algn="just"/>
            <a:r>
              <a:rPr lang="ru-RU" sz="1400" dirty="0"/>
              <a:t>2) убой ягнят на специализированном мясокомбинате или в убойных пунктах с мощностью 200 голов в смену, имеющее заключение специальной комиссии или реализация в живом виде оператору.</a:t>
            </a:r>
          </a:p>
        </p:txBody>
      </p:sp>
      <p:sp>
        <p:nvSpPr>
          <p:cNvPr id="11" name="Прямоугольник 10"/>
          <p:cNvSpPr/>
          <p:nvPr/>
        </p:nvSpPr>
        <p:spPr>
          <a:xfrm>
            <a:off x="7166248" y="7320880"/>
            <a:ext cx="9433048" cy="954107"/>
          </a:xfrm>
          <a:prstGeom prst="rect">
            <a:avLst/>
          </a:prstGeom>
        </p:spPr>
        <p:txBody>
          <a:bodyPr wrap="square">
            <a:spAutoFit/>
          </a:bodyPr>
          <a:lstStyle/>
          <a:p>
            <a:pPr algn="just"/>
            <a:r>
              <a:rPr lang="ru-RU" sz="1400" dirty="0"/>
              <a:t>1) наличие договора по оказанию услуг по искусственному осеменению маточного поголовья овец в хозяйствах и сельскохозяйственных кооперативах;</a:t>
            </a:r>
          </a:p>
          <a:p>
            <a:pPr algn="just"/>
            <a:r>
              <a:rPr lang="ru-RU" sz="1400" dirty="0"/>
              <a:t>2) наличие акта об осеменении маточного поголовья овец, по форме 2 согласно приложению 2 к настоящим критериям.</a:t>
            </a:r>
          </a:p>
        </p:txBody>
      </p:sp>
      <p:sp>
        <p:nvSpPr>
          <p:cNvPr id="18" name="Номер слайда 1"/>
          <p:cNvSpPr txBox="1">
            <a:spLocks/>
          </p:cNvSpPr>
          <p:nvPr/>
        </p:nvSpPr>
        <p:spPr>
          <a:xfrm>
            <a:off x="15447168"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11</a:t>
            </a:r>
            <a:endParaRPr lang="en-US" sz="2800" b="1" dirty="0">
              <a:solidFill>
                <a:schemeClr val="accent5">
                  <a:lumMod val="75000"/>
                </a:schemeClr>
              </a:solidFill>
              <a:latin typeface="+mn-lt"/>
            </a:endParaRPr>
          </a:p>
        </p:txBody>
      </p:sp>
      <p:pic>
        <p:nvPicPr>
          <p:cNvPr id="20" name="Рисунок 19"/>
          <p:cNvPicPr>
            <a:picLocks noChangeAspect="1"/>
          </p:cNvPicPr>
          <p:nvPr/>
        </p:nvPicPr>
        <p:blipFill rotWithShape="1">
          <a:blip r:embed="rId2">
            <a:extLst>
              <a:ext uri="{28A0092B-C50C-407E-A947-70E740481C1C}">
                <a14:useLocalDpi xmlns:a14="http://schemas.microsoft.com/office/drawing/2010/main" val="0"/>
              </a:ext>
            </a:extLst>
          </a:blip>
          <a:srcRect l="8826" r="-222"/>
          <a:stretch/>
        </p:blipFill>
        <p:spPr>
          <a:xfrm>
            <a:off x="1333600" y="120080"/>
            <a:ext cx="2952328" cy="1296144"/>
          </a:xfrm>
          <a:prstGeom prst="rect">
            <a:avLst/>
          </a:prstGeom>
        </p:spPr>
      </p:pic>
      <p:pic>
        <p:nvPicPr>
          <p:cNvPr id="21" name="Рисунок 20"/>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12347" y="-24231"/>
            <a:ext cx="17081147" cy="1440455"/>
          </a:xfrm>
          <a:prstGeom prst="rect">
            <a:avLst/>
          </a:prstGeom>
        </p:spPr>
      </p:pic>
      <p:sp>
        <p:nvSpPr>
          <p:cNvPr id="22" name="Rectangle 2"/>
          <p:cNvSpPr>
            <a:spLocks noGrp="1" noChangeArrowheads="1"/>
          </p:cNvSpPr>
          <p:nvPr>
            <p:ph type="title"/>
          </p:nvPr>
        </p:nvSpPr>
        <p:spPr>
          <a:xfrm>
            <a:off x="6037458" y="336104"/>
            <a:ext cx="9193686" cy="655603"/>
          </a:xfrm>
        </p:spPr>
        <p:txBody>
          <a:bodyPr>
            <a:noAutofit/>
          </a:bodyPr>
          <a:lstStyle/>
          <a:p>
            <a:r>
              <a:rPr lang="ru-RU"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СУБСИДИРОВАНИЕ ОВЦЕВОДСТВА</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23" name="Прямая соединительная линия 22"/>
          <p:cNvCxnSpPr/>
          <p:nvPr/>
        </p:nvCxnSpPr>
        <p:spPr>
          <a:xfrm>
            <a:off x="6878216" y="1776264"/>
            <a:ext cx="0" cy="682764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9" name="Прямоугольник 18"/>
          <p:cNvSpPr/>
          <p:nvPr/>
        </p:nvSpPr>
        <p:spPr>
          <a:xfrm>
            <a:off x="9642996" y="1416224"/>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24" name="TextBox 23"/>
          <p:cNvSpPr txBox="1"/>
          <p:nvPr/>
        </p:nvSpPr>
        <p:spPr>
          <a:xfrm>
            <a:off x="1597307" y="1376154"/>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sp>
        <p:nvSpPr>
          <p:cNvPr id="3" name="Прямоугольник 2"/>
          <p:cNvSpPr/>
          <p:nvPr/>
        </p:nvSpPr>
        <p:spPr>
          <a:xfrm>
            <a:off x="5222032" y="2136304"/>
            <a:ext cx="1617559" cy="400110"/>
          </a:xfrm>
          <a:prstGeom prst="rect">
            <a:avLst/>
          </a:prstGeom>
        </p:spPr>
        <p:txBody>
          <a:bodyPr wrap="none">
            <a:spAutoFit/>
          </a:bodyPr>
          <a:lstStyle/>
          <a:p>
            <a:pPr lvl="0" algn="ctr"/>
            <a:r>
              <a:rPr lang="ru-RU" sz="2000" b="1" dirty="0">
                <a:solidFill>
                  <a:srgbClr val="C00000"/>
                </a:solidFill>
              </a:rPr>
              <a:t>3 000 </a:t>
            </a:r>
            <a:r>
              <a:rPr lang="ru-RU" sz="2000" b="1" dirty="0" err="1">
                <a:solidFill>
                  <a:srgbClr val="C00000"/>
                </a:solidFill>
              </a:rPr>
              <a:t>тг</a:t>
            </a:r>
            <a:r>
              <a:rPr lang="ru-RU" sz="2000" b="1" dirty="0">
                <a:solidFill>
                  <a:srgbClr val="C00000"/>
                </a:solidFill>
              </a:rPr>
              <a:t>/гол</a:t>
            </a:r>
            <a:endPar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Прямоугольник 3"/>
          <p:cNvSpPr/>
          <p:nvPr/>
        </p:nvSpPr>
        <p:spPr>
          <a:xfrm>
            <a:off x="7344816" y="3216424"/>
            <a:ext cx="9758536" cy="1600438"/>
          </a:xfrm>
          <a:prstGeom prst="rect">
            <a:avLst/>
          </a:prstGeom>
        </p:spPr>
        <p:txBody>
          <a:bodyPr wrap="square">
            <a:spAutoFit/>
          </a:bodyPr>
          <a:lstStyle/>
          <a:p>
            <a:r>
              <a:rPr lang="ru-RU" sz="1400" dirty="0"/>
              <a:t>1) наличие у оператора маточного поголовья от 3000 голов на момент подачи заявки;</a:t>
            </a:r>
          </a:p>
          <a:p>
            <a:r>
              <a:rPr lang="ru-RU" sz="1400" dirty="0"/>
              <a:t>2) наличие договора оператора с товарными хозяйствами по аренде племенных баранов-производителей в отаре;</a:t>
            </a:r>
          </a:p>
          <a:p>
            <a:r>
              <a:rPr lang="ru-RU" sz="1400" dirty="0"/>
              <a:t>3) наличие регистрации поголовья в ИБСПР на момент подачи заявки;</a:t>
            </a:r>
          </a:p>
          <a:p>
            <a:r>
              <a:rPr lang="ru-RU" sz="1400" dirty="0"/>
              <a:t>4) использование племенных баранов-производителей не более двух случных сезонов в данной отаре;</a:t>
            </a:r>
          </a:p>
          <a:p>
            <a:r>
              <a:rPr lang="ru-RU" sz="1400" dirty="0"/>
              <a:t>5) не менее одного барана-производителя на двадцать пять голов маточного поголовья при вольной случке, или не менее одного барана-</a:t>
            </a:r>
          </a:p>
          <a:p>
            <a:r>
              <a:rPr lang="ru-RU" sz="1400" dirty="0"/>
              <a:t>производителя на триста голов маточного поголовья при искусственном осеменении. </a:t>
            </a:r>
          </a:p>
        </p:txBody>
      </p:sp>
      <p:sp>
        <p:nvSpPr>
          <p:cNvPr id="5" name="Прямоугольник 4"/>
          <p:cNvSpPr/>
          <p:nvPr/>
        </p:nvSpPr>
        <p:spPr>
          <a:xfrm>
            <a:off x="329057" y="2261736"/>
            <a:ext cx="6549159" cy="738664"/>
          </a:xfrm>
          <a:prstGeom prst="rect">
            <a:avLst/>
          </a:prstGeom>
        </p:spPr>
        <p:txBody>
          <a:bodyPr wrap="square">
            <a:spAutoFit/>
          </a:bodyPr>
          <a:lstStyle/>
          <a:p>
            <a:r>
              <a:rPr lang="ru-RU" sz="1400" i="1" dirty="0"/>
              <a:t>с 20 января до 20 декабря текущего года</a:t>
            </a:r>
          </a:p>
          <a:p>
            <a:r>
              <a:rPr lang="ru-RU" sz="1400" i="1" dirty="0"/>
              <a:t>(заявка подается в течение трех месяцев с момента получения оплаты за реализованную продукцию)</a:t>
            </a:r>
          </a:p>
        </p:txBody>
      </p:sp>
      <p:sp>
        <p:nvSpPr>
          <p:cNvPr id="25" name="Прямоугольник 24"/>
          <p:cNvSpPr/>
          <p:nvPr/>
        </p:nvSpPr>
        <p:spPr>
          <a:xfrm>
            <a:off x="5078016" y="3792488"/>
            <a:ext cx="1760225" cy="400110"/>
          </a:xfrm>
          <a:prstGeom prst="rect">
            <a:avLst/>
          </a:prstGeom>
        </p:spPr>
        <p:txBody>
          <a:bodyPr wrap="none">
            <a:spAutoFit/>
          </a:bodyPr>
          <a:lstStyle/>
          <a:p>
            <a:pPr lvl="0" algn="ctr"/>
            <a:r>
              <a:rPr lang="ru-RU" sz="2000" b="1" dirty="0" smtClean="0">
                <a:solidFill>
                  <a:srgbClr val="C00000"/>
                </a:solidFill>
              </a:rPr>
              <a:t>10 </a:t>
            </a:r>
            <a:r>
              <a:rPr lang="ru-RU" sz="2000" b="1" dirty="0">
                <a:solidFill>
                  <a:srgbClr val="C00000"/>
                </a:solidFill>
              </a:rPr>
              <a:t>000 </a:t>
            </a:r>
            <a:r>
              <a:rPr lang="ru-RU" sz="2000" b="1" dirty="0" err="1">
                <a:solidFill>
                  <a:srgbClr val="C00000"/>
                </a:solidFill>
              </a:rPr>
              <a:t>тг</a:t>
            </a:r>
            <a:r>
              <a:rPr lang="ru-RU" sz="2000" b="1" dirty="0">
                <a:solidFill>
                  <a:srgbClr val="C00000"/>
                </a:solidFill>
              </a:rPr>
              <a:t>/гол</a:t>
            </a:r>
            <a:endPar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Прямоугольник 5"/>
          <p:cNvSpPr/>
          <p:nvPr/>
        </p:nvSpPr>
        <p:spPr>
          <a:xfrm>
            <a:off x="7416824" y="4997460"/>
            <a:ext cx="8534400" cy="523220"/>
          </a:xfrm>
          <a:prstGeom prst="rect">
            <a:avLst/>
          </a:prstGeom>
        </p:spPr>
        <p:txBody>
          <a:bodyPr>
            <a:spAutoFit/>
          </a:bodyPr>
          <a:lstStyle/>
          <a:p>
            <a:r>
              <a:rPr lang="ru-RU" sz="1400" dirty="0"/>
              <a:t>1) реализация тонкой и полутонкой шерсти на предприятия первичной переработки шерсти;</a:t>
            </a:r>
          </a:p>
          <a:p>
            <a:r>
              <a:rPr lang="ru-RU" sz="1400" dirty="0"/>
              <a:t>2) наличие оценки качества шерсти.</a:t>
            </a:r>
          </a:p>
        </p:txBody>
      </p:sp>
      <p:sp>
        <p:nvSpPr>
          <p:cNvPr id="26" name="Прямоугольник 25"/>
          <p:cNvSpPr/>
          <p:nvPr/>
        </p:nvSpPr>
        <p:spPr>
          <a:xfrm>
            <a:off x="5116642" y="7824936"/>
            <a:ext cx="1617558" cy="400110"/>
          </a:xfrm>
          <a:prstGeom prst="rect">
            <a:avLst/>
          </a:prstGeom>
        </p:spPr>
        <p:txBody>
          <a:bodyPr wrap="none">
            <a:spAutoFit/>
          </a:bodyPr>
          <a:lstStyle/>
          <a:p>
            <a:pPr lvl="0" algn="ctr"/>
            <a:r>
              <a:rPr lang="ru-RU" sz="2000" b="1" dirty="0" smtClean="0">
                <a:solidFill>
                  <a:srgbClr val="C00000"/>
                </a:solidFill>
              </a:rPr>
              <a:t>1 </a:t>
            </a:r>
            <a:r>
              <a:rPr lang="ru-RU" sz="2000" b="1" dirty="0">
                <a:solidFill>
                  <a:srgbClr val="C00000"/>
                </a:solidFill>
              </a:rPr>
              <a:t>000 </a:t>
            </a:r>
            <a:r>
              <a:rPr lang="ru-RU" sz="2000" b="1" dirty="0" err="1">
                <a:solidFill>
                  <a:srgbClr val="C00000"/>
                </a:solidFill>
              </a:rPr>
              <a:t>тг</a:t>
            </a:r>
            <a:r>
              <a:rPr lang="ru-RU" sz="2000" b="1" dirty="0">
                <a:solidFill>
                  <a:srgbClr val="C00000"/>
                </a:solidFill>
              </a:rPr>
              <a:t>/гол</a:t>
            </a:r>
            <a:endPar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Прямоугольник 6"/>
          <p:cNvSpPr/>
          <p:nvPr/>
        </p:nvSpPr>
        <p:spPr>
          <a:xfrm>
            <a:off x="325488" y="4008512"/>
            <a:ext cx="3768660" cy="307777"/>
          </a:xfrm>
          <a:prstGeom prst="rect">
            <a:avLst/>
          </a:prstGeom>
        </p:spPr>
        <p:txBody>
          <a:bodyPr wrap="none">
            <a:spAutoFit/>
          </a:bodyPr>
          <a:lstStyle/>
          <a:p>
            <a:r>
              <a:rPr lang="ru-RU" sz="1400" i="1" dirty="0"/>
              <a:t>с 1 сентября до 1 декабря текущего года</a:t>
            </a:r>
          </a:p>
        </p:txBody>
      </p:sp>
      <p:sp>
        <p:nvSpPr>
          <p:cNvPr id="8" name="Прямоугольник 7"/>
          <p:cNvSpPr/>
          <p:nvPr/>
        </p:nvSpPr>
        <p:spPr>
          <a:xfrm>
            <a:off x="261726" y="6096744"/>
            <a:ext cx="6400466" cy="738664"/>
          </a:xfrm>
          <a:prstGeom prst="rect">
            <a:avLst/>
          </a:prstGeom>
        </p:spPr>
        <p:txBody>
          <a:bodyPr wrap="square">
            <a:spAutoFit/>
          </a:bodyPr>
          <a:lstStyle/>
          <a:p>
            <a:r>
              <a:rPr lang="ru-RU" sz="1400" i="1" dirty="0"/>
              <a:t>с 20 января до 20 декабря текущего года</a:t>
            </a:r>
          </a:p>
          <a:p>
            <a:r>
              <a:rPr lang="ru-RU" sz="1400" i="1" dirty="0"/>
              <a:t>(заявка подается в течение трех месяцев с момента получения оплаты за реализованную продукцию)</a:t>
            </a:r>
          </a:p>
        </p:txBody>
      </p:sp>
      <p:sp>
        <p:nvSpPr>
          <p:cNvPr id="13" name="Прямоугольник 12"/>
          <p:cNvSpPr/>
          <p:nvPr/>
        </p:nvSpPr>
        <p:spPr>
          <a:xfrm>
            <a:off x="396919" y="8121098"/>
            <a:ext cx="3261277" cy="307777"/>
          </a:xfrm>
          <a:prstGeom prst="rect">
            <a:avLst/>
          </a:prstGeom>
        </p:spPr>
        <p:txBody>
          <a:bodyPr wrap="none">
            <a:spAutoFit/>
          </a:bodyPr>
          <a:lstStyle/>
          <a:p>
            <a:r>
              <a:rPr lang="ru-RU" sz="1400" i="1" dirty="0"/>
              <a:t>с 1 мая до 1 декабря текущего года</a:t>
            </a:r>
          </a:p>
        </p:txBody>
      </p:sp>
    </p:spTree>
    <p:extLst>
      <p:ext uri="{BB962C8B-B14F-4D97-AF65-F5344CB8AC3E}">
        <p14:creationId xmlns:p14="http://schemas.microsoft.com/office/powerpoint/2010/main" val="1491559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973" r="595"/>
          <a:stretch/>
        </p:blipFill>
        <p:spPr>
          <a:xfrm>
            <a:off x="1333600" y="24120"/>
            <a:ext cx="2952328" cy="1248088"/>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12347" y="-24231"/>
            <a:ext cx="17081147" cy="1176375"/>
          </a:xfrm>
          <a:prstGeom prst="rect">
            <a:avLst/>
          </a:prstGeom>
        </p:spPr>
      </p:pic>
      <p:sp>
        <p:nvSpPr>
          <p:cNvPr id="96258" name="Rectangle 2"/>
          <p:cNvSpPr>
            <a:spLocks noGrp="1" noChangeArrowheads="1"/>
          </p:cNvSpPr>
          <p:nvPr>
            <p:ph type="title"/>
          </p:nvPr>
        </p:nvSpPr>
        <p:spPr>
          <a:xfrm>
            <a:off x="6601442" y="339976"/>
            <a:ext cx="8194509" cy="655603"/>
          </a:xfrm>
        </p:spPr>
        <p:txBody>
          <a:bodyPr>
            <a:normAutofit/>
          </a:bodyPr>
          <a:lstStyle/>
          <a:p>
            <a: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СУБСИДИРОВАНИЕ КОНЕВОДСТВА</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Прямоугольник 20"/>
          <p:cNvSpPr/>
          <p:nvPr/>
        </p:nvSpPr>
        <p:spPr>
          <a:xfrm>
            <a:off x="162402" y="1632248"/>
            <a:ext cx="6067741" cy="708143"/>
          </a:xfrm>
          <a:prstGeom prst="rect">
            <a:avLst/>
          </a:prstGeom>
        </p:spPr>
        <p:txBody>
          <a:bodyPr wrap="square">
            <a:spAutoFit/>
          </a:bodyPr>
          <a:lstStyle/>
          <a:p>
            <a:r>
              <a:rPr lang="ru-RU" sz="2001" b="1" dirty="0">
                <a:solidFill>
                  <a:srgbClr val="0070C0"/>
                </a:solidFill>
              </a:rPr>
              <a:t>Приобретение племенных </a:t>
            </a:r>
            <a:r>
              <a:rPr lang="ru-RU" sz="2001" b="1" dirty="0" smtClean="0">
                <a:solidFill>
                  <a:srgbClr val="0070C0"/>
                </a:solidFill>
              </a:rPr>
              <a:t>жеребцов производителей </a:t>
            </a:r>
            <a:r>
              <a:rPr lang="ru-RU" sz="2001" b="1" dirty="0">
                <a:solidFill>
                  <a:srgbClr val="0070C0"/>
                </a:solidFill>
              </a:rPr>
              <a:t>продуктивного направления</a:t>
            </a:r>
          </a:p>
        </p:txBody>
      </p:sp>
      <p:sp>
        <p:nvSpPr>
          <p:cNvPr id="74" name="Прямоугольник 73"/>
          <p:cNvSpPr/>
          <p:nvPr/>
        </p:nvSpPr>
        <p:spPr>
          <a:xfrm>
            <a:off x="325488" y="5028561"/>
            <a:ext cx="6336704" cy="708143"/>
          </a:xfrm>
          <a:prstGeom prst="rect">
            <a:avLst/>
          </a:prstGeom>
        </p:spPr>
        <p:txBody>
          <a:bodyPr wrap="square">
            <a:spAutoFit/>
          </a:bodyPr>
          <a:lstStyle/>
          <a:p>
            <a:pPr algn="just"/>
            <a:r>
              <a:rPr lang="ru-RU" sz="2001" b="1" dirty="0">
                <a:solidFill>
                  <a:srgbClr val="0070C0"/>
                </a:solidFill>
              </a:rPr>
              <a:t>Удешевление стоимости производства и переработки кобыльего молока</a:t>
            </a:r>
            <a:endParaRPr lang="ru-RU" sz="2001"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Прямоугольник 9"/>
          <p:cNvSpPr/>
          <p:nvPr/>
        </p:nvSpPr>
        <p:spPr>
          <a:xfrm>
            <a:off x="4474031" y="2280320"/>
            <a:ext cx="2332177" cy="461665"/>
          </a:xfrm>
          <a:prstGeom prst="rect">
            <a:avLst/>
          </a:prstGeom>
        </p:spPr>
        <p:txBody>
          <a:bodyPr wrap="none">
            <a:spAutoFit/>
          </a:bodyPr>
          <a:lstStyle/>
          <a:p>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100 000 </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/гол</a:t>
            </a:r>
            <a:r>
              <a:rPr lang="ru-RU" sz="24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endParaRPr lang="ru-RU" sz="2400" dirty="0">
              <a:solidFill>
                <a:srgbClr val="C00000"/>
              </a:solidFill>
            </a:endParaRPr>
          </a:p>
        </p:txBody>
      </p:sp>
      <p:sp>
        <p:nvSpPr>
          <p:cNvPr id="3" name="Прямоугольник 2"/>
          <p:cNvSpPr/>
          <p:nvPr/>
        </p:nvSpPr>
        <p:spPr>
          <a:xfrm>
            <a:off x="7238256" y="1758261"/>
            <a:ext cx="9721080" cy="954107"/>
          </a:xfrm>
          <a:prstGeom prst="rect">
            <a:avLst/>
          </a:prstGeom>
        </p:spPr>
        <p:txBody>
          <a:bodyPr wrap="square">
            <a:spAutoFit/>
          </a:bodyPr>
          <a:lstStyle/>
          <a:p>
            <a:pPr algn="just"/>
            <a:r>
              <a:rPr lang="ru-RU" sz="1400" dirty="0"/>
              <a:t>1) наличие регистрации поголовья в ИБСПР на момент подачи заявки;</a:t>
            </a:r>
          </a:p>
          <a:p>
            <a:pPr algn="just"/>
            <a:r>
              <a:rPr lang="ru-RU" sz="1400" dirty="0"/>
              <a:t>2) возраст приобретенного поголовья (при приобретении внутри страны - на момент даты продажи, указанный в племенном свидетельстве; при импорте - на момент постановки скота на </a:t>
            </a:r>
            <a:r>
              <a:rPr lang="ru-RU" sz="1400" dirty="0" err="1"/>
              <a:t>карантинирование</a:t>
            </a:r>
            <a:r>
              <a:rPr lang="ru-RU" sz="1400" dirty="0"/>
              <a:t> у продавца (экспортера)) – от 18 до 60 месяцев включительно.</a:t>
            </a:r>
          </a:p>
        </p:txBody>
      </p:sp>
      <p:sp>
        <p:nvSpPr>
          <p:cNvPr id="11" name="Прямоугольник 10"/>
          <p:cNvSpPr/>
          <p:nvPr/>
        </p:nvSpPr>
        <p:spPr>
          <a:xfrm>
            <a:off x="7166248" y="5016624"/>
            <a:ext cx="9793088" cy="1384995"/>
          </a:xfrm>
          <a:prstGeom prst="rect">
            <a:avLst/>
          </a:prstGeom>
        </p:spPr>
        <p:txBody>
          <a:bodyPr wrap="square">
            <a:spAutoFit/>
          </a:bodyPr>
          <a:lstStyle/>
          <a:p>
            <a:pPr algn="just"/>
            <a:r>
              <a:rPr lang="ru-RU" sz="1400" dirty="0"/>
              <a:t>1) наличие регистрации поголовья в ИБСПР на момент подачи заявки; </a:t>
            </a:r>
          </a:p>
          <a:p>
            <a:pPr algn="just"/>
            <a:r>
              <a:rPr lang="ru-RU" sz="1400" dirty="0"/>
              <a:t>2) наличие собственного маточного поголовья старше трех лет не менее 30 голов;</a:t>
            </a:r>
          </a:p>
          <a:p>
            <a:pPr algn="just"/>
            <a:r>
              <a:rPr lang="ru-RU" sz="1400" dirty="0"/>
              <a:t>3) реализация молока на молокоперерабатывающее предприятие или цех по переработке молока, имеющий учетный номер;</a:t>
            </a:r>
          </a:p>
          <a:p>
            <a:pPr algn="just"/>
            <a:r>
              <a:rPr lang="ru-RU" sz="1400" dirty="0"/>
              <a:t>4) годовой объем производства кобыльего молока на 1 голову дойной кобылы не должна превышать 750 килограмм.</a:t>
            </a:r>
          </a:p>
        </p:txBody>
      </p:sp>
      <p:sp>
        <p:nvSpPr>
          <p:cNvPr id="12" name="TextBox 11"/>
          <p:cNvSpPr txBox="1"/>
          <p:nvPr/>
        </p:nvSpPr>
        <p:spPr>
          <a:xfrm>
            <a:off x="5006008" y="5592688"/>
            <a:ext cx="1656184" cy="461665"/>
          </a:xfrm>
          <a:prstGeom prst="rect">
            <a:avLst/>
          </a:prstGeom>
          <a:noFill/>
        </p:spPr>
        <p:txBody>
          <a:bodyPr wrap="square" rtlCol="0">
            <a:spAutoFit/>
          </a:bodyPr>
          <a:lstStyle/>
          <a:p>
            <a:r>
              <a:rPr lang="ru-RU" sz="2400" b="1" dirty="0" smtClean="0">
                <a:solidFill>
                  <a:srgbClr val="C00000"/>
                </a:solidFill>
              </a:rPr>
              <a:t>60 </a:t>
            </a:r>
            <a:r>
              <a:rPr lang="ru-RU" sz="2400" b="1" dirty="0" err="1" smtClean="0">
                <a:solidFill>
                  <a:srgbClr val="C00000"/>
                </a:solidFill>
              </a:rPr>
              <a:t>тг</a:t>
            </a:r>
            <a:r>
              <a:rPr lang="ru-RU" sz="2400" b="1" dirty="0" smtClean="0">
                <a:solidFill>
                  <a:srgbClr val="C00000"/>
                </a:solidFill>
              </a:rPr>
              <a:t>/кг</a:t>
            </a:r>
            <a:endParaRPr lang="ru-RU" sz="2400" b="1" dirty="0">
              <a:solidFill>
                <a:srgbClr val="C00000"/>
              </a:solidFill>
            </a:endParaRPr>
          </a:p>
        </p:txBody>
      </p:sp>
      <p:sp>
        <p:nvSpPr>
          <p:cNvPr id="17" name="Номер слайда 1"/>
          <p:cNvSpPr txBox="1">
            <a:spLocks/>
          </p:cNvSpPr>
          <p:nvPr/>
        </p:nvSpPr>
        <p:spPr>
          <a:xfrm>
            <a:off x="15447168"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pPr algn="ctr"/>
            <a:r>
              <a:rPr lang="kk-KZ" sz="2800" b="1" dirty="0" smtClean="0">
                <a:solidFill>
                  <a:schemeClr val="accent5">
                    <a:lumMod val="75000"/>
                  </a:schemeClr>
                </a:solidFill>
                <a:latin typeface="+mn-lt"/>
              </a:rPr>
              <a:t>12</a:t>
            </a:r>
            <a:endParaRPr lang="en-US" sz="2800" b="1" dirty="0">
              <a:solidFill>
                <a:schemeClr val="accent5">
                  <a:lumMod val="75000"/>
                </a:schemeClr>
              </a:solidFill>
              <a:latin typeface="+mn-lt"/>
            </a:endParaRPr>
          </a:p>
        </p:txBody>
      </p:sp>
      <p:cxnSp>
        <p:nvCxnSpPr>
          <p:cNvPr id="18" name="Прямая соединительная линия 17"/>
          <p:cNvCxnSpPr/>
          <p:nvPr/>
        </p:nvCxnSpPr>
        <p:spPr>
          <a:xfrm>
            <a:off x="6878216" y="1573359"/>
            <a:ext cx="0" cy="682764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0" name="Прямоугольник 19"/>
          <p:cNvSpPr/>
          <p:nvPr/>
        </p:nvSpPr>
        <p:spPr>
          <a:xfrm>
            <a:off x="9642996" y="1272208"/>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22" name="TextBox 21"/>
          <p:cNvSpPr txBox="1"/>
          <p:nvPr/>
        </p:nvSpPr>
        <p:spPr>
          <a:xfrm>
            <a:off x="1597307" y="1272208"/>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sp>
        <p:nvSpPr>
          <p:cNvPr id="2" name="Прямоугольник 1"/>
          <p:cNvSpPr/>
          <p:nvPr/>
        </p:nvSpPr>
        <p:spPr>
          <a:xfrm>
            <a:off x="460524" y="2712368"/>
            <a:ext cx="6345684" cy="523220"/>
          </a:xfrm>
          <a:prstGeom prst="rect">
            <a:avLst/>
          </a:prstGeom>
        </p:spPr>
        <p:txBody>
          <a:bodyPr wrap="square">
            <a:spAutoFit/>
          </a:bodyPr>
          <a:lstStyle/>
          <a:p>
            <a:r>
              <a:rPr lang="ru-RU" sz="1400" i="1" dirty="0"/>
              <a:t>с 20 января до 20 декабря текущего года (заявка подается в течение шести месяцев с момента приобретения)</a:t>
            </a:r>
          </a:p>
        </p:txBody>
      </p:sp>
      <p:sp>
        <p:nvSpPr>
          <p:cNvPr id="5" name="Прямоугольник 4"/>
          <p:cNvSpPr/>
          <p:nvPr/>
        </p:nvSpPr>
        <p:spPr>
          <a:xfrm>
            <a:off x="501428" y="5880720"/>
            <a:ext cx="6160764" cy="738664"/>
          </a:xfrm>
          <a:prstGeom prst="rect">
            <a:avLst/>
          </a:prstGeom>
        </p:spPr>
        <p:txBody>
          <a:bodyPr wrap="square">
            <a:spAutoFit/>
          </a:bodyPr>
          <a:lstStyle/>
          <a:p>
            <a:r>
              <a:rPr lang="ru-RU" sz="1400" i="1" dirty="0"/>
              <a:t>с 20 января до 20 декабря текущего года</a:t>
            </a:r>
          </a:p>
          <a:p>
            <a:r>
              <a:rPr lang="ru-RU" sz="1400" i="1" dirty="0"/>
              <a:t>(заявка подается в течение трех месяцев с момента получения оплаты за реализованную продукцию)</a:t>
            </a:r>
          </a:p>
        </p:txBody>
      </p:sp>
    </p:spTree>
    <p:extLst>
      <p:ext uri="{BB962C8B-B14F-4D97-AF65-F5344CB8AC3E}">
        <p14:creationId xmlns:p14="http://schemas.microsoft.com/office/powerpoint/2010/main" val="2438596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2150" r="1623"/>
          <a:stretch/>
        </p:blipFill>
        <p:spPr>
          <a:xfrm>
            <a:off x="1261592" y="22222"/>
            <a:ext cx="3079315" cy="1610026"/>
          </a:xfrm>
          <a:prstGeom prst="rect">
            <a:avLst/>
          </a:prstGeom>
        </p:spPr>
      </p:pic>
      <p:pic>
        <p:nvPicPr>
          <p:cNvPr id="17" name="Рисунок 16"/>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12348" y="25555"/>
            <a:ext cx="17081147" cy="1584471"/>
          </a:xfrm>
          <a:prstGeom prst="rect">
            <a:avLst/>
          </a:prstGeom>
        </p:spPr>
      </p:pic>
      <p:sp>
        <p:nvSpPr>
          <p:cNvPr id="96258" name="Rectangle 2"/>
          <p:cNvSpPr>
            <a:spLocks noGrp="1" noChangeArrowheads="1"/>
          </p:cNvSpPr>
          <p:nvPr>
            <p:ph type="title"/>
          </p:nvPr>
        </p:nvSpPr>
        <p:spPr>
          <a:xfrm>
            <a:off x="6050481" y="328573"/>
            <a:ext cx="7596488" cy="655603"/>
          </a:xfrm>
        </p:spPr>
        <p:txBody>
          <a:bodyPr>
            <a:noAutofit/>
          </a:bodyPr>
          <a:lstStyle/>
          <a:p>
            <a:r>
              <a:rPr lang="ru-RU" sz="2800" b="1" dirty="0">
                <a:solidFill>
                  <a:schemeClr val="bg1"/>
                </a:solidFill>
                <a:latin typeface="Arial" panose="020B0604020202020204" pitchFamily="34" charset="0"/>
                <a:cs typeface="Arial" panose="020B0604020202020204" pitchFamily="34" charset="0"/>
              </a:rPr>
              <a:t>СУБСИДИИ ВЕРБЛЮДОВОДСТВА</a:t>
            </a:r>
            <a:endParaRPr lang="en-US" sz="2800" b="1" dirty="0">
              <a:solidFill>
                <a:schemeClr val="bg1"/>
              </a:solidFill>
              <a:latin typeface="Arial" panose="020B0604020202020204" pitchFamily="34" charset="0"/>
              <a:cs typeface="Arial" panose="020B0604020202020204" pitchFamily="34" charset="0"/>
            </a:endParaRPr>
          </a:p>
        </p:txBody>
      </p:sp>
      <p:sp>
        <p:nvSpPr>
          <p:cNvPr id="34" name="Прямоугольник 33"/>
          <p:cNvSpPr/>
          <p:nvPr/>
        </p:nvSpPr>
        <p:spPr>
          <a:xfrm>
            <a:off x="253480" y="2208312"/>
            <a:ext cx="5832647" cy="708143"/>
          </a:xfrm>
          <a:prstGeom prst="rect">
            <a:avLst/>
          </a:prstGeom>
        </p:spPr>
        <p:txBody>
          <a:bodyPr wrap="square">
            <a:spAutoFit/>
          </a:bodyPr>
          <a:lstStyle/>
          <a:p>
            <a:pPr algn="just"/>
            <a:r>
              <a:rPr lang="ru-RU" sz="2001" b="1" dirty="0">
                <a:solidFill>
                  <a:srgbClr val="0070C0"/>
                </a:solidFill>
              </a:rPr>
              <a:t>Приобретение племенных верблюдов-производителей</a:t>
            </a:r>
          </a:p>
        </p:txBody>
      </p:sp>
      <p:sp>
        <p:nvSpPr>
          <p:cNvPr id="35" name="Прямоугольник 34"/>
          <p:cNvSpPr/>
          <p:nvPr/>
        </p:nvSpPr>
        <p:spPr>
          <a:xfrm>
            <a:off x="109464" y="4800600"/>
            <a:ext cx="6264696" cy="708143"/>
          </a:xfrm>
          <a:prstGeom prst="rect">
            <a:avLst/>
          </a:prstGeom>
        </p:spPr>
        <p:txBody>
          <a:bodyPr wrap="square">
            <a:spAutoFit/>
          </a:bodyPr>
          <a:lstStyle/>
          <a:p>
            <a:pPr algn="just"/>
            <a:r>
              <a:rPr lang="ru-RU" sz="2001" b="1" dirty="0">
                <a:solidFill>
                  <a:srgbClr val="0070C0"/>
                </a:solidFill>
              </a:rPr>
              <a:t>Удешевление стоимости производства и переработки верблюжьего молока</a:t>
            </a:r>
            <a:endParaRPr lang="ru-RU" sz="2001"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
        <p:nvSpPr>
          <p:cNvPr id="37" name="Прямоугольник 36"/>
          <p:cNvSpPr/>
          <p:nvPr/>
        </p:nvSpPr>
        <p:spPr>
          <a:xfrm>
            <a:off x="4701310" y="2682751"/>
            <a:ext cx="2332177" cy="461665"/>
          </a:xfrm>
          <a:prstGeom prst="rect">
            <a:avLst/>
          </a:prstGeom>
        </p:spPr>
        <p:txBody>
          <a:bodyPr wrap="none">
            <a:spAutoFit/>
          </a:bodyPr>
          <a:lstStyle/>
          <a:p>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100 000 </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/гол</a:t>
            </a:r>
            <a:r>
              <a:rPr lang="ru-RU" sz="24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endParaRPr lang="ru-RU" sz="2400" dirty="0">
              <a:solidFill>
                <a:srgbClr val="C00000"/>
              </a:solidFill>
            </a:endParaRPr>
          </a:p>
        </p:txBody>
      </p:sp>
      <p:sp>
        <p:nvSpPr>
          <p:cNvPr id="2" name="TextBox 1"/>
          <p:cNvSpPr txBox="1"/>
          <p:nvPr/>
        </p:nvSpPr>
        <p:spPr>
          <a:xfrm>
            <a:off x="5006008" y="5275039"/>
            <a:ext cx="1440160" cy="461665"/>
          </a:xfrm>
          <a:prstGeom prst="rect">
            <a:avLst/>
          </a:prstGeom>
          <a:noFill/>
        </p:spPr>
        <p:txBody>
          <a:bodyPr wrap="square" rtlCol="0">
            <a:spAutoFit/>
          </a:bodyPr>
          <a:lstStyle/>
          <a:p>
            <a:r>
              <a:rPr lang="ru-RU" sz="2400" b="1" dirty="0" smtClean="0">
                <a:solidFill>
                  <a:srgbClr val="C00000"/>
                </a:solidFill>
              </a:rPr>
              <a:t>55 </a:t>
            </a:r>
            <a:r>
              <a:rPr lang="ru-RU" sz="2400" b="1" dirty="0" err="1" smtClean="0">
                <a:solidFill>
                  <a:srgbClr val="C00000"/>
                </a:solidFill>
              </a:rPr>
              <a:t>тг</a:t>
            </a:r>
            <a:r>
              <a:rPr lang="ru-RU" sz="2400" b="1" dirty="0" smtClean="0">
                <a:solidFill>
                  <a:srgbClr val="C00000"/>
                </a:solidFill>
              </a:rPr>
              <a:t>/кг</a:t>
            </a:r>
            <a:endParaRPr lang="ru-RU" sz="2400" b="1" dirty="0">
              <a:solidFill>
                <a:srgbClr val="C00000"/>
              </a:solidFill>
            </a:endParaRPr>
          </a:p>
        </p:txBody>
      </p:sp>
      <p:sp>
        <p:nvSpPr>
          <p:cNvPr id="10" name="Прямоугольник 9"/>
          <p:cNvSpPr/>
          <p:nvPr/>
        </p:nvSpPr>
        <p:spPr>
          <a:xfrm>
            <a:off x="7670304" y="4800600"/>
            <a:ext cx="9289032" cy="1384995"/>
          </a:xfrm>
          <a:prstGeom prst="rect">
            <a:avLst/>
          </a:prstGeom>
        </p:spPr>
        <p:txBody>
          <a:bodyPr wrap="square">
            <a:spAutoFit/>
          </a:bodyPr>
          <a:lstStyle/>
          <a:p>
            <a:pPr algn="just"/>
            <a:r>
              <a:rPr lang="ru-RU" sz="1400" dirty="0"/>
              <a:t>1) наличие регистрации поголовья в ИБСПР на момент подачи заявки;</a:t>
            </a:r>
          </a:p>
          <a:p>
            <a:pPr algn="just"/>
            <a:r>
              <a:rPr lang="ru-RU" sz="1400" dirty="0"/>
              <a:t>2) наличие собственного маточного поголовья старше трех лет не менее 30 голов;</a:t>
            </a:r>
          </a:p>
          <a:p>
            <a:pPr algn="just"/>
            <a:r>
              <a:rPr lang="ru-RU" sz="1400" dirty="0"/>
              <a:t>3) реализация молока на молокоперерабатывающее предприятие или цех по переработке молока, имеющий учетный номер;</a:t>
            </a:r>
          </a:p>
          <a:p>
            <a:pPr algn="just"/>
            <a:r>
              <a:rPr lang="ru-RU" sz="1400" dirty="0"/>
              <a:t>4) годовой объем производства верблюжьего молока на 1 голову дойной верблюдицы не должна превышать 1500 килограмм.</a:t>
            </a:r>
          </a:p>
        </p:txBody>
      </p:sp>
      <p:sp>
        <p:nvSpPr>
          <p:cNvPr id="19" name="Номер слайда 1"/>
          <p:cNvSpPr txBox="1">
            <a:spLocks/>
          </p:cNvSpPr>
          <p:nvPr/>
        </p:nvSpPr>
        <p:spPr>
          <a:xfrm>
            <a:off x="15447168"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1</a:t>
            </a:r>
            <a:r>
              <a:rPr lang="kk-KZ" sz="2800" b="1" dirty="0">
                <a:solidFill>
                  <a:schemeClr val="accent5">
                    <a:lumMod val="75000"/>
                  </a:schemeClr>
                </a:solidFill>
                <a:latin typeface="+mn-lt"/>
              </a:rPr>
              <a:t>3</a:t>
            </a:r>
            <a:endParaRPr lang="en-US" sz="2800" b="1" dirty="0">
              <a:solidFill>
                <a:schemeClr val="accent5">
                  <a:lumMod val="75000"/>
                </a:schemeClr>
              </a:solidFill>
              <a:latin typeface="+mn-lt"/>
            </a:endParaRPr>
          </a:p>
        </p:txBody>
      </p:sp>
      <p:cxnSp>
        <p:nvCxnSpPr>
          <p:cNvPr id="20" name="Прямая соединительная линия 19"/>
          <p:cNvCxnSpPr/>
          <p:nvPr/>
        </p:nvCxnSpPr>
        <p:spPr>
          <a:xfrm>
            <a:off x="7478087" y="1704256"/>
            <a:ext cx="0" cy="682764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5" name="Прямоугольник 14"/>
          <p:cNvSpPr/>
          <p:nvPr/>
        </p:nvSpPr>
        <p:spPr>
          <a:xfrm>
            <a:off x="9632752" y="1672318"/>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18" name="TextBox 17"/>
          <p:cNvSpPr txBox="1"/>
          <p:nvPr/>
        </p:nvSpPr>
        <p:spPr>
          <a:xfrm>
            <a:off x="1587063" y="1672318"/>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sp>
        <p:nvSpPr>
          <p:cNvPr id="4" name="Прямоугольник 3"/>
          <p:cNvSpPr/>
          <p:nvPr/>
        </p:nvSpPr>
        <p:spPr>
          <a:xfrm>
            <a:off x="7670304" y="2136304"/>
            <a:ext cx="9398496" cy="1169551"/>
          </a:xfrm>
          <a:prstGeom prst="rect">
            <a:avLst/>
          </a:prstGeom>
        </p:spPr>
        <p:txBody>
          <a:bodyPr wrap="square">
            <a:spAutoFit/>
          </a:bodyPr>
          <a:lstStyle/>
          <a:p>
            <a:r>
              <a:rPr lang="ru-RU" sz="1400" i="1" dirty="0"/>
              <a:t>1) наличие регистрации поголовья в ИБСПР на момент подачи заявки;</a:t>
            </a:r>
          </a:p>
          <a:p>
            <a:r>
              <a:rPr lang="ru-RU" sz="1400" i="1" dirty="0"/>
              <a:t>2) возраст приобретенного поголовья (при приобретении внутри страны - на момент даты продажи, указанный в племенном свидетельстве; при импорте - на момент постановки скота на </a:t>
            </a:r>
            <a:r>
              <a:rPr lang="ru-RU" sz="1400" i="1" dirty="0" err="1"/>
              <a:t>карантинирование</a:t>
            </a:r>
            <a:r>
              <a:rPr lang="ru-RU" sz="1400" i="1" dirty="0"/>
              <a:t> у продавца (экспортера)):</a:t>
            </a:r>
          </a:p>
          <a:p>
            <a:r>
              <a:rPr lang="ru-RU" sz="1400" i="1" dirty="0"/>
              <a:t>верблюды-производители – от 12 до 60 месяцев включительно</a:t>
            </a:r>
          </a:p>
        </p:txBody>
      </p:sp>
      <p:sp>
        <p:nvSpPr>
          <p:cNvPr id="5" name="Прямоугольник 4"/>
          <p:cNvSpPr/>
          <p:nvPr/>
        </p:nvSpPr>
        <p:spPr>
          <a:xfrm>
            <a:off x="260004" y="3125252"/>
            <a:ext cx="6906244" cy="523220"/>
          </a:xfrm>
          <a:prstGeom prst="rect">
            <a:avLst/>
          </a:prstGeom>
        </p:spPr>
        <p:txBody>
          <a:bodyPr wrap="square">
            <a:spAutoFit/>
          </a:bodyPr>
          <a:lstStyle/>
          <a:p>
            <a:r>
              <a:rPr lang="ru-RU" sz="1400" i="1" dirty="0"/>
              <a:t>с 20 января до 20 декабря текущего года (заявка подается в течение шести месяцев с момента приобретения)</a:t>
            </a:r>
          </a:p>
        </p:txBody>
      </p:sp>
      <p:sp>
        <p:nvSpPr>
          <p:cNvPr id="6" name="Прямоугольник 5"/>
          <p:cNvSpPr/>
          <p:nvPr/>
        </p:nvSpPr>
        <p:spPr>
          <a:xfrm>
            <a:off x="294904" y="5664696"/>
            <a:ext cx="6943352" cy="738664"/>
          </a:xfrm>
          <a:prstGeom prst="rect">
            <a:avLst/>
          </a:prstGeom>
        </p:spPr>
        <p:txBody>
          <a:bodyPr wrap="square">
            <a:spAutoFit/>
          </a:bodyPr>
          <a:lstStyle/>
          <a:p>
            <a:r>
              <a:rPr lang="ru-RU" sz="1400" i="1" dirty="0"/>
              <a:t>с 20 января до 20 декабря текущего года</a:t>
            </a:r>
          </a:p>
          <a:p>
            <a:r>
              <a:rPr lang="ru-RU" sz="1400" i="1" dirty="0"/>
              <a:t>(заявка подается в течение трех месяцев с момента получения оплаты за реализованную продукцию)</a:t>
            </a:r>
          </a:p>
        </p:txBody>
      </p:sp>
    </p:spTree>
    <p:extLst>
      <p:ext uri="{BB962C8B-B14F-4D97-AF65-F5344CB8AC3E}">
        <p14:creationId xmlns:p14="http://schemas.microsoft.com/office/powerpoint/2010/main" val="79483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975" r="1769" b="10332"/>
          <a:stretch/>
        </p:blipFill>
        <p:spPr>
          <a:xfrm>
            <a:off x="1164901" y="225552"/>
            <a:ext cx="3539904" cy="1406696"/>
          </a:xfrm>
          <a:prstGeom prst="rect">
            <a:avLst/>
          </a:prstGeom>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12347" y="-24231"/>
            <a:ext cx="17081147" cy="1728487"/>
          </a:xfrm>
          <a:prstGeom prst="rect">
            <a:avLst/>
          </a:prstGeom>
        </p:spPr>
      </p:pic>
      <p:sp>
        <p:nvSpPr>
          <p:cNvPr id="96258" name="Rectangle 2"/>
          <p:cNvSpPr>
            <a:spLocks noGrp="1" noChangeArrowheads="1"/>
          </p:cNvSpPr>
          <p:nvPr>
            <p:ph type="title"/>
          </p:nvPr>
        </p:nvSpPr>
        <p:spPr>
          <a:xfrm>
            <a:off x="5027696" y="328573"/>
            <a:ext cx="12579712" cy="655603"/>
          </a:xfrm>
        </p:spPr>
        <p:txBody>
          <a:bodyPr>
            <a:normAutofit/>
          </a:bodyPr>
          <a:lstStyle/>
          <a:p>
            <a:r>
              <a:rPr lang="ru-RU" sz="2800" b="1" dirty="0">
                <a:solidFill>
                  <a:schemeClr val="bg1"/>
                </a:solidFill>
                <a:latin typeface="Arial" panose="020B0604020202020204" pitchFamily="34" charset="0"/>
                <a:cs typeface="Arial" panose="020B0604020202020204" pitchFamily="34" charset="0"/>
              </a:rPr>
              <a:t>СУБСИДИРОВАНИЕ МАРАЛОВОДСТВА(ОЛЕНЕВОДСТВА)</a:t>
            </a:r>
            <a:endParaRPr lang="en-US" sz="2800" b="1" dirty="0">
              <a:solidFill>
                <a:schemeClr val="bg1"/>
              </a:solidFill>
              <a:latin typeface="Arial" panose="020B0604020202020204" pitchFamily="34" charset="0"/>
              <a:cs typeface="Arial" panose="020B0604020202020204" pitchFamily="34" charset="0"/>
            </a:endParaRPr>
          </a:p>
        </p:txBody>
      </p:sp>
      <p:sp>
        <p:nvSpPr>
          <p:cNvPr id="52" name="Прямоугольник 51"/>
          <p:cNvSpPr/>
          <p:nvPr/>
        </p:nvSpPr>
        <p:spPr>
          <a:xfrm>
            <a:off x="253480" y="2568352"/>
            <a:ext cx="6408712" cy="708143"/>
          </a:xfrm>
          <a:prstGeom prst="rect">
            <a:avLst/>
          </a:prstGeom>
        </p:spPr>
        <p:txBody>
          <a:bodyPr wrap="square">
            <a:spAutoFit/>
          </a:bodyPr>
          <a:lstStyle/>
          <a:p>
            <a:pPr algn="just"/>
            <a:r>
              <a:rPr lang="ru-RU" sz="2001" b="1" dirty="0">
                <a:solidFill>
                  <a:srgbClr val="0070C0"/>
                </a:solidFill>
              </a:rPr>
              <a:t>Ведение селекционной и племенной работы с маточным поголовьем маралов (оленей)</a:t>
            </a:r>
            <a:endParaRPr lang="ru-RU" sz="2001"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p:cNvSpPr txBox="1"/>
          <p:nvPr/>
        </p:nvSpPr>
        <p:spPr>
          <a:xfrm>
            <a:off x="4645968" y="3216424"/>
            <a:ext cx="2075696" cy="461665"/>
          </a:xfrm>
          <a:prstGeom prst="rect">
            <a:avLst/>
          </a:prstGeom>
          <a:noFill/>
        </p:spPr>
        <p:txBody>
          <a:bodyPr wrap="none" rtlCol="0">
            <a:spAutoFit/>
          </a:bodyPr>
          <a:lstStyle/>
          <a:p>
            <a:r>
              <a:rPr lang="ru-RU" sz="2400" b="1" dirty="0" smtClean="0">
                <a:solidFill>
                  <a:srgbClr val="C00000"/>
                </a:solidFill>
              </a:rPr>
              <a:t>10 000 </a:t>
            </a:r>
            <a:r>
              <a:rPr lang="ru-RU" sz="2400" b="1" dirty="0" err="1" smtClean="0">
                <a:solidFill>
                  <a:srgbClr val="C00000"/>
                </a:solidFill>
              </a:rPr>
              <a:t>тг</a:t>
            </a:r>
            <a:r>
              <a:rPr lang="ru-RU" sz="2400" b="1" dirty="0" smtClean="0">
                <a:solidFill>
                  <a:srgbClr val="C00000"/>
                </a:solidFill>
              </a:rPr>
              <a:t>/гол</a:t>
            </a:r>
            <a:endParaRPr lang="ru-RU" sz="2400" b="1" dirty="0">
              <a:solidFill>
                <a:srgbClr val="C00000"/>
              </a:solidFill>
            </a:endParaRPr>
          </a:p>
        </p:txBody>
      </p:sp>
      <p:sp>
        <p:nvSpPr>
          <p:cNvPr id="5" name="Прямоугольник 4"/>
          <p:cNvSpPr/>
          <p:nvPr/>
        </p:nvSpPr>
        <p:spPr>
          <a:xfrm>
            <a:off x="7742312" y="2623517"/>
            <a:ext cx="8800560" cy="1384995"/>
          </a:xfrm>
          <a:prstGeom prst="rect">
            <a:avLst/>
          </a:prstGeom>
        </p:spPr>
        <p:txBody>
          <a:bodyPr wrap="square">
            <a:spAutoFit/>
          </a:bodyPr>
          <a:lstStyle/>
          <a:p>
            <a:pPr algn="just"/>
            <a:r>
              <a:rPr lang="ru-RU" sz="1400" dirty="0"/>
              <a:t>1) наличие регистрации в ИБСПР и Республиканской палате;</a:t>
            </a:r>
          </a:p>
          <a:p>
            <a:pPr algn="just"/>
            <a:r>
              <a:rPr lang="ru-RU" sz="1400" dirty="0"/>
              <a:t>2) использование в воспроизводстве и ротации племенных самцов-производителей в соответствии с зоотехническими нормативами:</a:t>
            </a:r>
          </a:p>
          <a:p>
            <a:pPr algn="just"/>
            <a:r>
              <a:rPr lang="ru-RU" sz="1400" dirty="0"/>
              <a:t>- возраст самцов – не менее 36 месяцев на 1 сентября текущего года;</a:t>
            </a:r>
          </a:p>
          <a:p>
            <a:pPr algn="just"/>
            <a:r>
              <a:rPr lang="ru-RU" sz="1400" dirty="0"/>
              <a:t>- не менее одного самца-производителя на тридцать голов маточного поголовья;</a:t>
            </a:r>
          </a:p>
          <a:p>
            <a:pPr algn="just"/>
            <a:r>
              <a:rPr lang="ru-RU" sz="1400" dirty="0"/>
              <a:t>- использование самца-производителя не более двух случных сезонов подряд.</a:t>
            </a:r>
          </a:p>
        </p:txBody>
      </p:sp>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l="83878" t="-907" b="36502"/>
          <a:stretch/>
        </p:blipFill>
        <p:spPr>
          <a:xfrm>
            <a:off x="14367048" y="8905056"/>
            <a:ext cx="2765023" cy="720081"/>
          </a:xfrm>
          <a:prstGeom prst="rect">
            <a:avLst/>
          </a:prstGeom>
        </p:spPr>
      </p:pic>
      <p:sp>
        <p:nvSpPr>
          <p:cNvPr id="12" name="Номер слайда 1"/>
          <p:cNvSpPr txBox="1">
            <a:spLocks/>
          </p:cNvSpPr>
          <p:nvPr/>
        </p:nvSpPr>
        <p:spPr>
          <a:xfrm>
            <a:off x="15447168"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14</a:t>
            </a:r>
            <a:endParaRPr lang="en-US" sz="2800" b="1" dirty="0">
              <a:solidFill>
                <a:schemeClr val="accent5">
                  <a:lumMod val="75000"/>
                </a:schemeClr>
              </a:solidFill>
              <a:latin typeface="+mn-lt"/>
            </a:endParaRPr>
          </a:p>
        </p:txBody>
      </p:sp>
      <p:cxnSp>
        <p:nvCxnSpPr>
          <p:cNvPr id="14" name="Прямая соединительная линия 13"/>
          <p:cNvCxnSpPr/>
          <p:nvPr/>
        </p:nvCxnSpPr>
        <p:spPr>
          <a:xfrm>
            <a:off x="7166248" y="1861391"/>
            <a:ext cx="0" cy="682764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3" name="Прямоугольник 12"/>
          <p:cNvSpPr/>
          <p:nvPr/>
        </p:nvSpPr>
        <p:spPr>
          <a:xfrm>
            <a:off x="9632752" y="1704256"/>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15" name="TextBox 14"/>
          <p:cNvSpPr txBox="1"/>
          <p:nvPr/>
        </p:nvSpPr>
        <p:spPr>
          <a:xfrm>
            <a:off x="1587063" y="1704256"/>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sp>
        <p:nvSpPr>
          <p:cNvPr id="2" name="Прямоугольник 1"/>
          <p:cNvSpPr/>
          <p:nvPr/>
        </p:nvSpPr>
        <p:spPr>
          <a:xfrm>
            <a:off x="469504" y="3628727"/>
            <a:ext cx="3768660" cy="307777"/>
          </a:xfrm>
          <a:prstGeom prst="rect">
            <a:avLst/>
          </a:prstGeom>
        </p:spPr>
        <p:txBody>
          <a:bodyPr wrap="none">
            <a:spAutoFit/>
          </a:bodyPr>
          <a:lstStyle/>
          <a:p>
            <a:r>
              <a:rPr lang="ru-RU" sz="1400" i="1" dirty="0"/>
              <a:t>с 1 сентября до 1 декабря текущего года</a:t>
            </a:r>
          </a:p>
        </p:txBody>
      </p:sp>
    </p:spTree>
    <p:extLst>
      <p:ext uri="{BB962C8B-B14F-4D97-AF65-F5344CB8AC3E}">
        <p14:creationId xmlns:p14="http://schemas.microsoft.com/office/powerpoint/2010/main" val="3074437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16291" t="26968" r="11237"/>
          <a:stretch/>
        </p:blipFill>
        <p:spPr>
          <a:xfrm>
            <a:off x="1261592" y="48072"/>
            <a:ext cx="2967182" cy="1123781"/>
          </a:xfrm>
          <a:prstGeom prst="rect">
            <a:avLst/>
          </a:prstGeom>
        </p:spPr>
      </p:pic>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12347" y="-23936"/>
            <a:ext cx="17081147" cy="1196084"/>
          </a:xfrm>
          <a:prstGeom prst="rect">
            <a:avLst/>
          </a:prstGeom>
        </p:spPr>
      </p:pic>
      <p:sp>
        <p:nvSpPr>
          <p:cNvPr id="96258" name="Rectangle 2"/>
          <p:cNvSpPr>
            <a:spLocks noGrp="1" noChangeArrowheads="1"/>
          </p:cNvSpPr>
          <p:nvPr>
            <p:ph type="title"/>
          </p:nvPr>
        </p:nvSpPr>
        <p:spPr>
          <a:xfrm>
            <a:off x="6554812" y="192088"/>
            <a:ext cx="8194509" cy="655603"/>
          </a:xfrm>
        </p:spPr>
        <p:txBody>
          <a:bodyPr>
            <a:normAutofit/>
          </a:bodyPr>
          <a:lstStyle/>
          <a:p>
            <a:r>
              <a:rPr lang="ru-RU" sz="2400" b="1" dirty="0">
                <a:solidFill>
                  <a:schemeClr val="bg1"/>
                </a:solidFill>
                <a:latin typeface="Arial" panose="020B0604020202020204" pitchFamily="34" charset="0"/>
                <a:cs typeface="Arial" panose="020B0604020202020204" pitchFamily="34" charset="0"/>
              </a:rPr>
              <a:t>СУБСИДИРОВАНИЕ ПЧЕЛОВОДСТВА</a:t>
            </a:r>
            <a:endParaRPr lang="en-US" sz="2400" b="1" dirty="0">
              <a:solidFill>
                <a:schemeClr val="bg1"/>
              </a:solidFill>
              <a:latin typeface="Arial" panose="020B0604020202020204" pitchFamily="34" charset="0"/>
              <a:cs typeface="Arial" panose="020B0604020202020204" pitchFamily="34" charset="0"/>
            </a:endParaRPr>
          </a:p>
        </p:txBody>
      </p:sp>
      <p:sp>
        <p:nvSpPr>
          <p:cNvPr id="17" name="Прямоугольник 16"/>
          <p:cNvSpPr/>
          <p:nvPr/>
        </p:nvSpPr>
        <p:spPr>
          <a:xfrm>
            <a:off x="486151" y="2076233"/>
            <a:ext cx="6413799" cy="708143"/>
          </a:xfrm>
          <a:prstGeom prst="rect">
            <a:avLst/>
          </a:prstGeom>
        </p:spPr>
        <p:txBody>
          <a:bodyPr wrap="square">
            <a:spAutoFit/>
          </a:bodyPr>
          <a:lstStyle/>
          <a:p>
            <a:pPr algn="just"/>
            <a:r>
              <a:rPr lang="ru-RU" sz="2001" b="1" dirty="0">
                <a:solidFill>
                  <a:srgbClr val="0070C0"/>
                </a:solidFill>
              </a:rPr>
              <a:t>Ведение селекционной и племенной работы с пчелосемьями</a:t>
            </a:r>
            <a:endParaRPr lang="ru-RU" sz="2001"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p:cNvSpPr txBox="1"/>
          <p:nvPr/>
        </p:nvSpPr>
        <p:spPr>
          <a:xfrm>
            <a:off x="3953295" y="2528282"/>
            <a:ext cx="4869137" cy="400110"/>
          </a:xfrm>
          <a:prstGeom prst="rect">
            <a:avLst/>
          </a:prstGeom>
          <a:noFill/>
        </p:spPr>
        <p:txBody>
          <a:bodyPr wrap="square" rtlCol="0">
            <a:spAutoFit/>
          </a:bodyPr>
          <a:lstStyle/>
          <a:p>
            <a:r>
              <a:rPr lang="ru-RU" sz="2000" b="1" dirty="0" smtClean="0">
                <a:solidFill>
                  <a:srgbClr val="C00000"/>
                </a:solidFill>
              </a:rPr>
              <a:t>5 000 </a:t>
            </a:r>
            <a:r>
              <a:rPr lang="ru-RU" sz="2000" b="1" dirty="0" err="1" smtClean="0">
                <a:solidFill>
                  <a:srgbClr val="C00000"/>
                </a:solidFill>
              </a:rPr>
              <a:t>тг</a:t>
            </a:r>
            <a:r>
              <a:rPr lang="ru-RU" sz="2000" b="1" dirty="0" smtClean="0">
                <a:solidFill>
                  <a:srgbClr val="C00000"/>
                </a:solidFill>
              </a:rPr>
              <a:t>/пчелиная семья</a:t>
            </a:r>
            <a:endParaRPr lang="ru-RU" sz="2000" b="1" dirty="0">
              <a:solidFill>
                <a:srgbClr val="C00000"/>
              </a:solidFill>
            </a:endParaRPr>
          </a:p>
        </p:txBody>
      </p:sp>
      <p:sp>
        <p:nvSpPr>
          <p:cNvPr id="6" name="Прямоугольник 5"/>
          <p:cNvSpPr/>
          <p:nvPr/>
        </p:nvSpPr>
        <p:spPr>
          <a:xfrm>
            <a:off x="7958336" y="2136304"/>
            <a:ext cx="6771741" cy="307777"/>
          </a:xfrm>
          <a:prstGeom prst="rect">
            <a:avLst/>
          </a:prstGeom>
        </p:spPr>
        <p:txBody>
          <a:bodyPr wrap="square">
            <a:spAutoFit/>
          </a:bodyPr>
          <a:lstStyle/>
          <a:p>
            <a:r>
              <a:rPr lang="ru-RU" sz="1400" dirty="0"/>
              <a:t>Наличие не менее 10 пчелосемей в ИБСПР на момент подачи заявки</a:t>
            </a:r>
          </a:p>
        </p:txBody>
      </p:sp>
      <p:sp>
        <p:nvSpPr>
          <p:cNvPr id="14" name="Номер слайда 1"/>
          <p:cNvSpPr txBox="1">
            <a:spLocks/>
          </p:cNvSpPr>
          <p:nvPr/>
        </p:nvSpPr>
        <p:spPr>
          <a:xfrm>
            <a:off x="15447168"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15</a:t>
            </a:r>
            <a:endParaRPr lang="en-US" sz="2800" b="1" dirty="0">
              <a:solidFill>
                <a:schemeClr val="accent5">
                  <a:lumMod val="75000"/>
                </a:schemeClr>
              </a:solidFill>
              <a:latin typeface="+mn-lt"/>
            </a:endParaRPr>
          </a:p>
        </p:txBody>
      </p:sp>
      <p:cxnSp>
        <p:nvCxnSpPr>
          <p:cNvPr id="15" name="Прямая соединительная линия 14"/>
          <p:cNvCxnSpPr/>
          <p:nvPr/>
        </p:nvCxnSpPr>
        <p:spPr>
          <a:xfrm>
            <a:off x="7478087" y="1344216"/>
            <a:ext cx="0" cy="682764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 name="Прямоугольник 1"/>
          <p:cNvSpPr/>
          <p:nvPr/>
        </p:nvSpPr>
        <p:spPr>
          <a:xfrm>
            <a:off x="757536" y="2928392"/>
            <a:ext cx="3674917" cy="307777"/>
          </a:xfrm>
          <a:prstGeom prst="rect">
            <a:avLst/>
          </a:prstGeom>
        </p:spPr>
        <p:txBody>
          <a:bodyPr wrap="none">
            <a:spAutoFit/>
          </a:bodyPr>
          <a:lstStyle/>
          <a:p>
            <a:r>
              <a:rPr lang="ru-RU" sz="1400" i="1" dirty="0"/>
              <a:t>с 15 апреля до 1 октября текущего года</a:t>
            </a:r>
          </a:p>
        </p:txBody>
      </p:sp>
      <p:sp>
        <p:nvSpPr>
          <p:cNvPr id="16" name="Прямоугольник 15"/>
          <p:cNvSpPr/>
          <p:nvPr/>
        </p:nvSpPr>
        <p:spPr>
          <a:xfrm>
            <a:off x="9632752" y="1344216"/>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18" name="TextBox 17"/>
          <p:cNvSpPr txBox="1"/>
          <p:nvPr/>
        </p:nvSpPr>
        <p:spPr>
          <a:xfrm>
            <a:off x="1587063" y="1344216"/>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spTree>
    <p:extLst>
      <p:ext uri="{BB962C8B-B14F-4D97-AF65-F5344CB8AC3E}">
        <p14:creationId xmlns:p14="http://schemas.microsoft.com/office/powerpoint/2010/main" val="2305512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0552" r="18432" b="17079"/>
          <a:stretch/>
        </p:blipFill>
        <p:spPr>
          <a:xfrm>
            <a:off x="1333600" y="1"/>
            <a:ext cx="2927561" cy="2280320"/>
          </a:xfrm>
          <a:prstGeom prst="rect">
            <a:avLst/>
          </a:prstGeom>
        </p:spPr>
      </p:pic>
      <p:pic>
        <p:nvPicPr>
          <p:cNvPr id="28" name="Рисунок 27"/>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12347" y="-24231"/>
            <a:ext cx="17081147" cy="2352456"/>
          </a:xfrm>
          <a:prstGeom prst="rect">
            <a:avLst/>
          </a:prstGeom>
        </p:spPr>
      </p:pic>
      <p:sp>
        <p:nvSpPr>
          <p:cNvPr id="96258" name="Rectangle 2"/>
          <p:cNvSpPr>
            <a:spLocks noGrp="1" noChangeArrowheads="1"/>
          </p:cNvSpPr>
          <p:nvPr>
            <p:ph type="title"/>
          </p:nvPr>
        </p:nvSpPr>
        <p:spPr>
          <a:xfrm>
            <a:off x="4608549" y="874376"/>
            <a:ext cx="12206771" cy="655603"/>
          </a:xfrm>
        </p:spPr>
        <p:txBody>
          <a:bodyPr>
            <a:normAutofit/>
          </a:bodyPr>
          <a:lstStyle/>
          <a:p>
            <a:r>
              <a:rPr lang="ru-RU" sz="2800" b="1" dirty="0">
                <a:solidFill>
                  <a:schemeClr val="bg1"/>
                </a:solidFill>
                <a:latin typeface="Arial" panose="020B0604020202020204" pitchFamily="34" charset="0"/>
                <a:cs typeface="Arial" panose="020B0604020202020204" pitchFamily="34" charset="0"/>
              </a:rPr>
              <a:t>ПОРЯДОК ПОЛУЧЕНИЯ СУБСИДИЙ В </a:t>
            </a:r>
            <a:r>
              <a:rPr lang="ru-RU" sz="2800" b="1" dirty="0" smtClean="0">
                <a:solidFill>
                  <a:schemeClr val="bg1"/>
                </a:solidFill>
                <a:latin typeface="Arial" panose="020B0604020202020204" pitchFamily="34" charset="0"/>
                <a:cs typeface="Arial" panose="020B0604020202020204" pitchFamily="34" charset="0"/>
              </a:rPr>
              <a:t>ПЛЕМ.ЖИВОТНОВОДСТВЕ</a:t>
            </a:r>
            <a:endParaRPr lang="en-US" sz="2800" b="1" dirty="0">
              <a:solidFill>
                <a:schemeClr val="bg1"/>
              </a:solidFill>
              <a:latin typeface="Arial" panose="020B0604020202020204" pitchFamily="34" charset="0"/>
              <a:cs typeface="Arial" panose="020B0604020202020204" pitchFamily="34" charset="0"/>
            </a:endParaRPr>
          </a:p>
        </p:txBody>
      </p:sp>
      <p:grpSp>
        <p:nvGrpSpPr>
          <p:cNvPr id="3" name="Группа 2"/>
          <p:cNvGrpSpPr/>
          <p:nvPr/>
        </p:nvGrpSpPr>
        <p:grpSpPr>
          <a:xfrm>
            <a:off x="253480" y="3089705"/>
            <a:ext cx="16441604" cy="4912055"/>
            <a:chOff x="2774207" y="2724614"/>
            <a:chExt cx="10139184" cy="2667554"/>
          </a:xfrm>
        </p:grpSpPr>
        <p:sp>
          <p:nvSpPr>
            <p:cNvPr id="12" name="Прямоугольник 11"/>
            <p:cNvSpPr/>
            <p:nvPr/>
          </p:nvSpPr>
          <p:spPr>
            <a:xfrm>
              <a:off x="7620161" y="3338743"/>
              <a:ext cx="2614218" cy="518419"/>
            </a:xfrm>
            <a:prstGeom prst="rect">
              <a:avLst/>
            </a:prstGeom>
          </p:spPr>
          <p:txBody>
            <a:bodyPr wrap="square">
              <a:spAutoFit/>
            </a:bodyPr>
            <a:lstStyle/>
            <a:p>
              <a:pPr algn="just"/>
              <a:r>
                <a:rPr lang="ru-RU" sz="1401" dirty="0">
                  <a:solidFill>
                    <a:srgbClr val="000000"/>
                  </a:solidFill>
                  <a:latin typeface="Arial" panose="020B0604020202020204" pitchFamily="34" charset="0"/>
                  <a:cs typeface="Arial" panose="020B0604020202020204" pitchFamily="34" charset="0"/>
                </a:rPr>
                <a:t>В случае соответствия заявки товаропроизводителя критериям</a:t>
              </a:r>
              <a:r>
                <a:rPr lang="ru-RU" sz="1401" dirty="0" smtClean="0">
                  <a:solidFill>
                    <a:srgbClr val="000000"/>
                  </a:solidFill>
                  <a:latin typeface="Arial" panose="020B0604020202020204" pitchFamily="34" charset="0"/>
                  <a:cs typeface="Arial" panose="020B0604020202020204" pitchFamily="34" charset="0"/>
                </a:rPr>
                <a:t>, в </a:t>
              </a:r>
              <a:r>
                <a:rPr lang="ru-RU" sz="1401" dirty="0">
                  <a:solidFill>
                    <a:srgbClr val="000000"/>
                  </a:solidFill>
                  <a:latin typeface="Arial" panose="020B0604020202020204" pitchFamily="34" charset="0"/>
                  <a:cs typeface="Arial" panose="020B0604020202020204" pitchFamily="34" charset="0"/>
                </a:rPr>
                <a:t>течение одного рабочего дня направляет заявку посредством ИАС в Управление </a:t>
              </a:r>
              <a:r>
                <a:rPr lang="ru-RU" sz="1401" dirty="0" smtClean="0">
                  <a:solidFill>
                    <a:srgbClr val="000000"/>
                  </a:solidFill>
                  <a:latin typeface="Arial" panose="020B0604020202020204" pitchFamily="34" charset="0"/>
                  <a:cs typeface="Arial" panose="020B0604020202020204" pitchFamily="34" charset="0"/>
                </a:rPr>
                <a:t>области</a:t>
              </a:r>
              <a:endParaRPr lang="ru-RU" sz="1401" dirty="0">
                <a:latin typeface="Arial" panose="020B0604020202020204" pitchFamily="34" charset="0"/>
                <a:cs typeface="Arial" panose="020B0604020202020204" pitchFamily="34" charset="0"/>
              </a:endParaRPr>
            </a:p>
          </p:txBody>
        </p:sp>
        <p:sp>
          <p:nvSpPr>
            <p:cNvPr id="16" name="Прямоугольник 15"/>
            <p:cNvSpPr/>
            <p:nvPr/>
          </p:nvSpPr>
          <p:spPr>
            <a:xfrm>
              <a:off x="5438554" y="3087202"/>
              <a:ext cx="2809064" cy="175487"/>
            </a:xfrm>
            <a:prstGeom prst="rect">
              <a:avLst/>
            </a:prstGeom>
          </p:spPr>
          <p:txBody>
            <a:bodyPr wrap="square">
              <a:spAutoFit/>
            </a:bodyPr>
            <a:lstStyle/>
            <a:p>
              <a:pPr algn="ctr"/>
              <a:r>
                <a:rPr lang="ru-RU" sz="1401" b="1" dirty="0">
                  <a:solidFill>
                    <a:srgbClr val="000000"/>
                  </a:solidFill>
                  <a:latin typeface="Arial" panose="020B0604020202020204" pitchFamily="34" charset="0"/>
                  <a:cs typeface="Arial" panose="020B0604020202020204" pitchFamily="34" charset="0"/>
                </a:rPr>
                <a:t>ОТДЕЛ </a:t>
              </a:r>
              <a:r>
                <a:rPr lang="ru-RU" sz="1401" b="1" dirty="0" smtClean="0">
                  <a:solidFill>
                    <a:srgbClr val="000000"/>
                  </a:solidFill>
                  <a:latin typeface="Arial" panose="020B0604020202020204" pitchFamily="34" charset="0"/>
                  <a:cs typeface="Arial" panose="020B0604020202020204" pitchFamily="34" charset="0"/>
                </a:rPr>
                <a:t>С\Х АКИМАТА </a:t>
              </a:r>
              <a:r>
                <a:rPr lang="ru-RU" sz="1401" b="1" dirty="0" err="1" smtClean="0">
                  <a:solidFill>
                    <a:srgbClr val="000000"/>
                  </a:solidFill>
                  <a:latin typeface="Arial" panose="020B0604020202020204" pitchFamily="34" charset="0"/>
                  <a:cs typeface="Arial" panose="020B0604020202020204" pitchFamily="34" charset="0"/>
                </a:rPr>
                <a:t>РАЙОНа</a:t>
              </a:r>
              <a:endParaRPr lang="ru-RU" sz="1401" b="1" dirty="0">
                <a:latin typeface="Arial" panose="020B0604020202020204" pitchFamily="34" charset="0"/>
                <a:cs typeface="Arial" panose="020B0604020202020204" pitchFamily="34" charset="0"/>
              </a:endParaRPr>
            </a:p>
          </p:txBody>
        </p:sp>
        <p:sp>
          <p:nvSpPr>
            <p:cNvPr id="29" name="Прямоугольник 28"/>
            <p:cNvSpPr/>
            <p:nvPr/>
          </p:nvSpPr>
          <p:spPr>
            <a:xfrm>
              <a:off x="11272562" y="3641045"/>
              <a:ext cx="1640829" cy="298350"/>
            </a:xfrm>
            <a:prstGeom prst="rect">
              <a:avLst/>
            </a:prstGeom>
          </p:spPr>
          <p:txBody>
            <a:bodyPr wrap="square">
              <a:spAutoFit/>
            </a:bodyPr>
            <a:lstStyle/>
            <a:p>
              <a:pPr algn="ctr"/>
              <a:r>
                <a:rPr lang="ru-RU" sz="1401" b="1" dirty="0"/>
                <a:t>УПРАВЛЕНИЕ С\Х ОБЛАСТИ</a:t>
              </a:r>
              <a:endParaRPr lang="ru-RU" sz="1401" b="1" dirty="0">
                <a:latin typeface="Arial" panose="020B0604020202020204" pitchFamily="34" charset="0"/>
                <a:cs typeface="Arial" panose="020B0604020202020204" pitchFamily="34" charset="0"/>
              </a:endParaRPr>
            </a:p>
          </p:txBody>
        </p:sp>
        <p:sp>
          <p:nvSpPr>
            <p:cNvPr id="38" name="Прямоугольник 37"/>
            <p:cNvSpPr/>
            <p:nvPr/>
          </p:nvSpPr>
          <p:spPr>
            <a:xfrm>
              <a:off x="3307629" y="3453190"/>
              <a:ext cx="687925" cy="175487"/>
            </a:xfrm>
            <a:prstGeom prst="rect">
              <a:avLst/>
            </a:prstGeom>
          </p:spPr>
          <p:txBody>
            <a:bodyPr wrap="square">
              <a:spAutoFit/>
            </a:bodyPr>
            <a:lstStyle/>
            <a:p>
              <a:pPr algn="ctr"/>
              <a:r>
                <a:rPr lang="ru-RU" sz="1401" b="1" dirty="0">
                  <a:solidFill>
                    <a:srgbClr val="000000"/>
                  </a:solidFill>
                  <a:latin typeface="Arial" panose="020B0604020202020204" pitchFamily="34" charset="0"/>
                  <a:cs typeface="Arial" panose="020B0604020202020204" pitchFamily="34" charset="0"/>
                </a:rPr>
                <a:t>СХТП</a:t>
              </a:r>
              <a:endParaRPr lang="ru-RU" sz="1401" b="1" dirty="0">
                <a:latin typeface="Arial" panose="020B0604020202020204" pitchFamily="34" charset="0"/>
                <a:cs typeface="Arial" panose="020B0604020202020204" pitchFamily="34" charset="0"/>
              </a:endParaRPr>
            </a:p>
          </p:txBody>
        </p:sp>
        <p:pic>
          <p:nvPicPr>
            <p:cNvPr id="35" name="Рисунок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207" y="3694124"/>
              <a:ext cx="2406284" cy="1514543"/>
            </a:xfrm>
            <a:prstGeom prst="rect">
              <a:avLst/>
            </a:prstGeom>
          </p:spPr>
        </p:pic>
        <p:pic>
          <p:nvPicPr>
            <p:cNvPr id="36" name="Рисунок 35"/>
            <p:cNvPicPr>
              <a:picLocks noChangeAspect="1"/>
            </p:cNvPicPr>
            <p:nvPr/>
          </p:nvPicPr>
          <p:blipFill rotWithShape="1">
            <a:blip r:embed="rId5">
              <a:extLst>
                <a:ext uri="{28A0092B-C50C-407E-A947-70E740481C1C}">
                  <a14:useLocalDpi xmlns:a14="http://schemas.microsoft.com/office/drawing/2010/main" val="0"/>
                </a:ext>
              </a:extLst>
            </a:blip>
            <a:srcRect l="67087" t="54120" b="26412"/>
            <a:stretch/>
          </p:blipFill>
          <p:spPr>
            <a:xfrm>
              <a:off x="6119351" y="3268896"/>
              <a:ext cx="1296289" cy="963067"/>
            </a:xfrm>
            <a:prstGeom prst="rect">
              <a:avLst/>
            </a:prstGeom>
          </p:spPr>
        </p:pic>
        <p:pic>
          <p:nvPicPr>
            <p:cNvPr id="42" name="Рисунок 41"/>
            <p:cNvPicPr>
              <a:picLocks noChangeAspect="1"/>
            </p:cNvPicPr>
            <p:nvPr/>
          </p:nvPicPr>
          <p:blipFill rotWithShape="1">
            <a:blip r:embed="rId5">
              <a:extLst>
                <a:ext uri="{28A0092B-C50C-407E-A947-70E740481C1C}">
                  <a14:useLocalDpi xmlns:a14="http://schemas.microsoft.com/office/drawing/2010/main" val="0"/>
                </a:ext>
              </a:extLst>
            </a:blip>
            <a:srcRect l="34287" t="50293" r="32800" b="27781"/>
            <a:stretch/>
          </p:blipFill>
          <p:spPr>
            <a:xfrm>
              <a:off x="11366649" y="3939395"/>
              <a:ext cx="1488232" cy="1084681"/>
            </a:xfrm>
            <a:prstGeom prst="rect">
              <a:avLst/>
            </a:prstGeom>
          </p:spPr>
        </p:pic>
        <p:cxnSp>
          <p:nvCxnSpPr>
            <p:cNvPr id="48" name="Соединительная линия уступом 47"/>
            <p:cNvCxnSpPr/>
            <p:nvPr/>
          </p:nvCxnSpPr>
          <p:spPr>
            <a:xfrm rot="5400000" flipH="1" flipV="1">
              <a:off x="7802421" y="818277"/>
              <a:ext cx="81066" cy="8626021"/>
            </a:xfrm>
            <a:prstGeom prst="bentConnector3">
              <a:avLst>
                <a:gd name="adj1" fmla="val -314292"/>
              </a:avLst>
            </a:prstGeom>
            <a:ln>
              <a:headEnd type="triangle"/>
            </a:ln>
          </p:spPr>
          <p:style>
            <a:lnRef idx="2">
              <a:schemeClr val="accent1"/>
            </a:lnRef>
            <a:fillRef idx="0">
              <a:schemeClr val="accent1"/>
            </a:fillRef>
            <a:effectRef idx="1">
              <a:schemeClr val="accent1"/>
            </a:effectRef>
            <a:fontRef idx="minor">
              <a:schemeClr val="tx1"/>
            </a:fontRef>
          </p:style>
        </p:cxnSp>
        <p:sp>
          <p:nvSpPr>
            <p:cNvPr id="59" name="Овал 58"/>
            <p:cNvSpPr/>
            <p:nvPr/>
          </p:nvSpPr>
          <p:spPr>
            <a:xfrm>
              <a:off x="6960344" y="2724614"/>
              <a:ext cx="321022" cy="32102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1" dirty="0">
                  <a:solidFill>
                    <a:schemeClr val="tx1"/>
                  </a:solidFill>
                </a:rPr>
                <a:t>2</a:t>
              </a:r>
            </a:p>
          </p:txBody>
        </p:sp>
        <p:sp>
          <p:nvSpPr>
            <p:cNvPr id="71" name="Овал 70"/>
            <p:cNvSpPr/>
            <p:nvPr/>
          </p:nvSpPr>
          <p:spPr>
            <a:xfrm>
              <a:off x="7620161" y="5071146"/>
              <a:ext cx="321022" cy="32102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1" dirty="0" smtClean="0">
                  <a:solidFill>
                    <a:schemeClr val="tx1"/>
                  </a:solidFill>
                </a:rPr>
                <a:t>3</a:t>
              </a:r>
              <a:endParaRPr lang="ru-RU" sz="1601" dirty="0">
                <a:solidFill>
                  <a:schemeClr val="tx1"/>
                </a:solidFill>
              </a:endParaRPr>
            </a:p>
          </p:txBody>
        </p:sp>
      </p:grpSp>
      <p:sp>
        <p:nvSpPr>
          <p:cNvPr id="31" name="Прямоугольник 30"/>
          <p:cNvSpPr/>
          <p:nvPr/>
        </p:nvSpPr>
        <p:spPr>
          <a:xfrm>
            <a:off x="9533281" y="6355528"/>
            <a:ext cx="4482957" cy="954620"/>
          </a:xfrm>
          <a:prstGeom prst="rect">
            <a:avLst/>
          </a:prstGeom>
        </p:spPr>
        <p:txBody>
          <a:bodyPr wrap="square">
            <a:spAutoFit/>
          </a:bodyPr>
          <a:lstStyle/>
          <a:p>
            <a:pPr algn="just"/>
            <a:r>
              <a:rPr lang="ru-RU" sz="1401" dirty="0">
                <a:solidFill>
                  <a:srgbClr val="000000"/>
                </a:solidFill>
                <a:latin typeface="Arial" panose="020B0604020202020204" pitchFamily="34" charset="0"/>
                <a:cs typeface="Arial" panose="020B0604020202020204" pitchFamily="34" charset="0"/>
              </a:rPr>
              <a:t>Управление </a:t>
            </a:r>
            <a:r>
              <a:rPr lang="ru-RU" sz="1401" dirty="0" smtClean="0">
                <a:solidFill>
                  <a:srgbClr val="000000"/>
                </a:solidFill>
                <a:latin typeface="Arial" panose="020B0604020202020204" pitchFamily="34" charset="0"/>
                <a:cs typeface="Arial" panose="020B0604020202020204" pitchFamily="34" charset="0"/>
              </a:rPr>
              <a:t>области в </a:t>
            </a:r>
            <a:r>
              <a:rPr lang="ru-RU" sz="1401" dirty="0">
                <a:solidFill>
                  <a:srgbClr val="000000"/>
                </a:solidFill>
                <a:latin typeface="Arial" panose="020B0604020202020204" pitchFamily="34" charset="0"/>
                <a:cs typeface="Arial" panose="020B0604020202020204" pitchFamily="34" charset="0"/>
              </a:rPr>
              <a:t>течение одного рабочего дня после поступления заявки направляет товаропроизводителю уведомление </a:t>
            </a:r>
            <a:r>
              <a:rPr lang="ru-RU" sz="1401" dirty="0" smtClean="0">
                <a:solidFill>
                  <a:srgbClr val="000000"/>
                </a:solidFill>
                <a:latin typeface="Arial" panose="020B0604020202020204" pitchFamily="34" charset="0"/>
                <a:cs typeface="Arial" panose="020B0604020202020204" pitchFamily="34" charset="0"/>
              </a:rPr>
              <a:t>об </a:t>
            </a:r>
            <a:r>
              <a:rPr lang="ru-RU" sz="1401" dirty="0">
                <a:solidFill>
                  <a:srgbClr val="000000"/>
                </a:solidFill>
                <a:latin typeface="Arial" panose="020B0604020202020204" pitchFamily="34" charset="0"/>
                <a:cs typeface="Arial" panose="020B0604020202020204" pitchFamily="34" charset="0"/>
              </a:rPr>
              <a:t>одобрении заявки посредством ИАС.</a:t>
            </a:r>
            <a:endParaRPr lang="ru-RU" sz="1401" dirty="0">
              <a:latin typeface="Arial" panose="020B0604020202020204" pitchFamily="34" charset="0"/>
              <a:cs typeface="Arial" panose="020B0604020202020204" pitchFamily="34" charset="0"/>
            </a:endParaRPr>
          </a:p>
        </p:txBody>
      </p:sp>
      <p:sp>
        <p:nvSpPr>
          <p:cNvPr id="25" name="Прямоугольник 24"/>
          <p:cNvSpPr/>
          <p:nvPr/>
        </p:nvSpPr>
        <p:spPr>
          <a:xfrm>
            <a:off x="23658" y="3243417"/>
            <a:ext cx="3914094" cy="1170192"/>
          </a:xfrm>
          <a:prstGeom prst="rect">
            <a:avLst/>
          </a:prstGeom>
        </p:spPr>
        <p:txBody>
          <a:bodyPr wrap="square">
            <a:spAutoFit/>
          </a:bodyPr>
          <a:lstStyle/>
          <a:p>
            <a:pPr indent="268288" algn="just"/>
            <a:r>
              <a:rPr lang="ru-RU" sz="1401" dirty="0">
                <a:latin typeface="Arial" panose="020B0604020202020204" pitchFamily="34" charset="0"/>
                <a:cs typeface="Arial" panose="020B0604020202020204" pitchFamily="34" charset="0"/>
              </a:rPr>
              <a:t>Заявки формируются в ИАС, по результатам обработки внесенных данных в ИАС с учетом критериев, указанных в </a:t>
            </a:r>
            <a:r>
              <a:rPr lang="ru-RU" sz="1401" dirty="0" smtClean="0">
                <a:latin typeface="Arial" panose="020B0604020202020204" pitchFamily="34" charset="0"/>
                <a:cs typeface="Arial" panose="020B0604020202020204" pitchFamily="34" charset="0"/>
              </a:rPr>
              <a:t>Правилах. </a:t>
            </a:r>
            <a:r>
              <a:rPr lang="ru-RU" sz="1401" dirty="0">
                <a:latin typeface="Arial" panose="020B0604020202020204" pitchFamily="34" charset="0"/>
                <a:cs typeface="Arial" panose="020B0604020202020204" pitchFamily="34" charset="0"/>
              </a:rPr>
              <a:t>ИАС сверяет наличие данных, указанной товаропроизводителем в заявке</a:t>
            </a:r>
          </a:p>
        </p:txBody>
      </p:sp>
      <p:sp>
        <p:nvSpPr>
          <p:cNvPr id="34" name="Овал 33"/>
          <p:cNvSpPr/>
          <p:nvPr/>
        </p:nvSpPr>
        <p:spPr>
          <a:xfrm>
            <a:off x="3717293" y="5326613"/>
            <a:ext cx="419686" cy="563257"/>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1" dirty="0">
                <a:solidFill>
                  <a:schemeClr val="tx1"/>
                </a:solidFill>
              </a:rPr>
              <a:t>1</a:t>
            </a:r>
          </a:p>
        </p:txBody>
      </p:sp>
      <p:sp>
        <p:nvSpPr>
          <p:cNvPr id="39" name="Прямоугольник 38"/>
          <p:cNvSpPr/>
          <p:nvPr/>
        </p:nvSpPr>
        <p:spPr>
          <a:xfrm>
            <a:off x="541512" y="2476923"/>
            <a:ext cx="15456970" cy="307905"/>
          </a:xfrm>
          <a:prstGeom prst="rect">
            <a:avLst/>
          </a:prstGeom>
        </p:spPr>
        <p:txBody>
          <a:bodyPr wrap="square">
            <a:spAutoFit/>
          </a:bodyPr>
          <a:lstStyle/>
          <a:p>
            <a:pPr algn="just"/>
            <a:r>
              <a:rPr lang="ru-RU" sz="1401" dirty="0" smtClean="0">
                <a:solidFill>
                  <a:srgbClr val="000000"/>
                </a:solidFill>
                <a:latin typeface="Arial" panose="020B0604020202020204" pitchFamily="34" charset="0"/>
                <a:cs typeface="Arial" panose="020B0604020202020204" pitchFamily="34" charset="0"/>
              </a:rPr>
              <a:t>СХТП направляет заявку на получение субсидий в </a:t>
            </a:r>
            <a:r>
              <a:rPr lang="ru-RU" sz="1401" dirty="0">
                <a:solidFill>
                  <a:srgbClr val="000000"/>
                </a:solidFill>
                <a:latin typeface="Arial" panose="020B0604020202020204" pitchFamily="34" charset="0"/>
                <a:cs typeface="Arial" panose="020B0604020202020204" pitchFamily="34" charset="0"/>
              </a:rPr>
              <a:t>электронном виде посредством веб-портала «электронного правительства</a:t>
            </a:r>
            <a:r>
              <a:rPr lang="ru-RU" sz="1401" dirty="0" smtClean="0">
                <a:solidFill>
                  <a:srgbClr val="000000"/>
                </a:solidFill>
                <a:latin typeface="Arial" panose="020B0604020202020204" pitchFamily="34" charset="0"/>
                <a:cs typeface="Arial" panose="020B0604020202020204" pitchFamily="34" charset="0"/>
              </a:rPr>
              <a:t>», </a:t>
            </a:r>
            <a:r>
              <a:rPr lang="ru-RU" sz="1401" dirty="0">
                <a:solidFill>
                  <a:srgbClr val="000000"/>
                </a:solidFill>
                <a:latin typeface="Arial" panose="020B0604020202020204" pitchFamily="34" charset="0"/>
                <a:cs typeface="Arial" panose="020B0604020202020204" pitchFamily="34" charset="0"/>
              </a:rPr>
              <a:t>интегрированный </a:t>
            </a:r>
            <a:r>
              <a:rPr lang="ru-RU" sz="1401" dirty="0" smtClean="0">
                <a:solidFill>
                  <a:srgbClr val="000000"/>
                </a:solidFill>
                <a:latin typeface="Arial" panose="020B0604020202020204" pitchFamily="34" charset="0"/>
                <a:cs typeface="Arial" panose="020B0604020202020204" pitchFamily="34" charset="0"/>
              </a:rPr>
              <a:t>с  ИАС</a:t>
            </a:r>
            <a:endParaRPr lang="ru-RU" sz="1401" dirty="0">
              <a:latin typeface="Arial" panose="020B0604020202020204" pitchFamily="34" charset="0"/>
              <a:cs typeface="Arial" panose="020B0604020202020204" pitchFamily="34" charset="0"/>
            </a:endParaRPr>
          </a:p>
        </p:txBody>
      </p:sp>
      <p:sp>
        <p:nvSpPr>
          <p:cNvPr id="41" name="Прямоугольник 40"/>
          <p:cNvSpPr/>
          <p:nvPr/>
        </p:nvSpPr>
        <p:spPr>
          <a:xfrm>
            <a:off x="5306294" y="8242027"/>
            <a:ext cx="8052642" cy="739048"/>
          </a:xfrm>
          <a:prstGeom prst="rect">
            <a:avLst/>
          </a:prstGeom>
        </p:spPr>
        <p:txBody>
          <a:bodyPr wrap="square">
            <a:spAutoFit/>
          </a:bodyPr>
          <a:lstStyle/>
          <a:p>
            <a:pPr algn="ctr"/>
            <a:r>
              <a:rPr lang="ru-RU" sz="1401" dirty="0">
                <a:solidFill>
                  <a:srgbClr val="000000"/>
                </a:solidFill>
                <a:latin typeface="Arial" panose="020B0604020202020204" pitchFamily="34" charset="0"/>
                <a:cs typeface="Arial" panose="020B0604020202020204" pitchFamily="34" charset="0"/>
              </a:rPr>
              <a:t>Управление </a:t>
            </a:r>
            <a:r>
              <a:rPr lang="ru-RU" sz="1401" dirty="0" smtClean="0">
                <a:solidFill>
                  <a:srgbClr val="000000"/>
                </a:solidFill>
                <a:latin typeface="Arial" panose="020B0604020202020204" pitchFamily="34" charset="0"/>
                <a:cs typeface="Arial" panose="020B0604020202020204" pitchFamily="34" charset="0"/>
              </a:rPr>
              <a:t>области </a:t>
            </a:r>
            <a:r>
              <a:rPr lang="ru-RU" sz="1401" dirty="0">
                <a:solidFill>
                  <a:srgbClr val="000000"/>
                </a:solidFill>
                <a:latin typeface="Arial" panose="020B0604020202020204" pitchFamily="34" charset="0"/>
                <a:cs typeface="Arial" panose="020B0604020202020204" pitchFamily="34" charset="0"/>
              </a:rPr>
              <a:t>в случае наличия средств по месяцу и направлению субсидирования, в течение одного рабочего дня с момента одобрения заявки с учетом хронологии поступления заявок формирует сводный акт по </a:t>
            </a:r>
            <a:r>
              <a:rPr lang="ru-RU" sz="1401" dirty="0" smtClean="0">
                <a:solidFill>
                  <a:srgbClr val="000000"/>
                </a:solidFill>
                <a:latin typeface="Arial" panose="020B0604020202020204" pitchFamily="34" charset="0"/>
                <a:cs typeface="Arial" panose="020B0604020202020204" pitchFamily="34" charset="0"/>
              </a:rPr>
              <a:t>области </a:t>
            </a:r>
            <a:r>
              <a:rPr lang="ru-RU" sz="1401" dirty="0">
                <a:solidFill>
                  <a:srgbClr val="000000"/>
                </a:solidFill>
                <a:latin typeface="Arial" panose="020B0604020202020204" pitchFamily="34" charset="0"/>
                <a:cs typeface="Arial" panose="020B0604020202020204" pitchFamily="34" charset="0"/>
              </a:rPr>
              <a:t>и направляет на оплату</a:t>
            </a:r>
            <a:endParaRPr lang="ru-RU" sz="1401" dirty="0">
              <a:latin typeface="Arial" panose="020B0604020202020204" pitchFamily="34" charset="0"/>
              <a:cs typeface="Arial" panose="020B0604020202020204" pitchFamily="34" charset="0"/>
            </a:endParaRPr>
          </a:p>
        </p:txBody>
      </p:sp>
      <p:sp>
        <p:nvSpPr>
          <p:cNvPr id="32" name="Номер слайда 1"/>
          <p:cNvSpPr txBox="1">
            <a:spLocks/>
          </p:cNvSpPr>
          <p:nvPr/>
        </p:nvSpPr>
        <p:spPr>
          <a:xfrm>
            <a:off x="15447168"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16</a:t>
            </a:r>
            <a:endParaRPr lang="en-US" sz="2800" b="1" dirty="0">
              <a:solidFill>
                <a:schemeClr val="accent5">
                  <a:lumMod val="75000"/>
                </a:schemeClr>
              </a:solidFill>
              <a:latin typeface="+mn-lt"/>
            </a:endParaRPr>
          </a:p>
        </p:txBody>
      </p:sp>
      <p:cxnSp>
        <p:nvCxnSpPr>
          <p:cNvPr id="9" name="Соединительная линия уступом 8"/>
          <p:cNvCxnSpPr/>
          <p:nvPr/>
        </p:nvCxnSpPr>
        <p:spPr>
          <a:xfrm flipV="1">
            <a:off x="3927136" y="3385271"/>
            <a:ext cx="3022315" cy="1778610"/>
          </a:xfrm>
          <a:prstGeom prst="bentConnector3">
            <a:avLst>
              <a:gd name="adj1" fmla="val 58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a:stCxn id="59" idx="6"/>
          </p:cNvCxnSpPr>
          <p:nvPr/>
        </p:nvCxnSpPr>
        <p:spPr>
          <a:xfrm>
            <a:off x="7562246" y="3385271"/>
            <a:ext cx="77897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257" name="Прямая со стрелкой 96256"/>
          <p:cNvCxnSpPr/>
          <p:nvPr/>
        </p:nvCxnSpPr>
        <p:spPr>
          <a:xfrm>
            <a:off x="15351997" y="3385271"/>
            <a:ext cx="0" cy="1207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869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Рисунок 32"/>
          <p:cNvPicPr>
            <a:picLocks noChangeAspect="1"/>
          </p:cNvPicPr>
          <p:nvPr/>
        </p:nvPicPr>
        <p:blipFill rotWithShape="1">
          <a:blip r:embed="rId2">
            <a:extLst>
              <a:ext uri="{28A0092B-C50C-407E-A947-70E740481C1C}">
                <a14:useLocalDpi xmlns:a14="http://schemas.microsoft.com/office/drawing/2010/main" val="0"/>
              </a:ext>
            </a:extLst>
          </a:blip>
          <a:srcRect l="10552" r="18432" b="17079"/>
          <a:stretch/>
        </p:blipFill>
        <p:spPr>
          <a:xfrm>
            <a:off x="1333600" y="1"/>
            <a:ext cx="2927561" cy="2280320"/>
          </a:xfrm>
          <a:prstGeom prst="rect">
            <a:avLst/>
          </a:prstGeom>
        </p:spPr>
      </p:pic>
      <p:pic>
        <p:nvPicPr>
          <p:cNvPr id="34" name="Рисунок 33"/>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12347" y="-24231"/>
            <a:ext cx="17081147" cy="2352456"/>
          </a:xfrm>
          <a:prstGeom prst="rect">
            <a:avLst/>
          </a:prstGeom>
        </p:spPr>
      </p:pic>
      <p:sp>
        <p:nvSpPr>
          <p:cNvPr id="96258" name="Rectangle 2"/>
          <p:cNvSpPr>
            <a:spLocks noGrp="1" noChangeArrowheads="1"/>
          </p:cNvSpPr>
          <p:nvPr>
            <p:ph type="title"/>
          </p:nvPr>
        </p:nvSpPr>
        <p:spPr>
          <a:xfrm>
            <a:off x="5195477" y="847093"/>
            <a:ext cx="10983318" cy="951563"/>
          </a:xfrm>
        </p:spPr>
        <p:txBody>
          <a:bodyPr>
            <a:normAutofit/>
          </a:bodyPr>
          <a:lstStyle/>
          <a:p>
            <a:r>
              <a:rPr lang="ru-RU" sz="2800" b="1" dirty="0">
                <a:solidFill>
                  <a:schemeClr val="bg1"/>
                </a:solidFill>
                <a:latin typeface="Arial" panose="020B0604020202020204" pitchFamily="34" charset="0"/>
                <a:cs typeface="Arial" panose="020B0604020202020204" pitchFamily="34" charset="0"/>
              </a:rPr>
              <a:t>ПОРЯДОК ПОЛУЧЕНИЯ СУБСИДИЙ </a:t>
            </a:r>
            <a:r>
              <a:rPr lang="ru-RU" sz="2800" b="1" dirty="0" smtClean="0">
                <a:solidFill>
                  <a:schemeClr val="bg1"/>
                </a:solidFill>
                <a:latin typeface="Arial" panose="020B0604020202020204" pitchFamily="34" charset="0"/>
                <a:cs typeface="Arial" panose="020B0604020202020204" pitchFamily="34" charset="0"/>
              </a:rPr>
              <a:t>ЗА ПРОИЗВОДСТВО ПРОДУКЦИИ ЖИВОТНОВОДСТВА</a:t>
            </a:r>
            <a:endParaRPr lang="en-US" sz="2800" b="1" dirty="0">
              <a:solidFill>
                <a:schemeClr val="bg1"/>
              </a:solidFill>
              <a:latin typeface="Arial" panose="020B0604020202020204" pitchFamily="34" charset="0"/>
              <a:cs typeface="Arial" panose="020B0604020202020204" pitchFamily="34" charset="0"/>
            </a:endParaRPr>
          </a:p>
        </p:txBody>
      </p:sp>
      <p:grpSp>
        <p:nvGrpSpPr>
          <p:cNvPr id="3" name="Группа 2"/>
          <p:cNvGrpSpPr/>
          <p:nvPr/>
        </p:nvGrpSpPr>
        <p:grpSpPr>
          <a:xfrm>
            <a:off x="59994" y="2462853"/>
            <a:ext cx="13082918" cy="6048287"/>
            <a:chOff x="2119848" y="1543980"/>
            <a:chExt cx="10735033" cy="3900096"/>
          </a:xfrm>
        </p:grpSpPr>
        <p:sp>
          <p:nvSpPr>
            <p:cNvPr id="11" name="Прямоугольник 10"/>
            <p:cNvSpPr/>
            <p:nvPr/>
          </p:nvSpPr>
          <p:spPr>
            <a:xfrm>
              <a:off x="2119848" y="1543980"/>
              <a:ext cx="4280364" cy="615564"/>
            </a:xfrm>
            <a:prstGeom prst="rect">
              <a:avLst/>
            </a:prstGeom>
          </p:spPr>
          <p:txBody>
            <a:bodyPr wrap="square">
              <a:spAutoFit/>
            </a:bodyPr>
            <a:lstStyle/>
            <a:p>
              <a:pPr algn="just"/>
              <a:r>
                <a:rPr lang="ru-RU" sz="1401" dirty="0" smtClean="0">
                  <a:solidFill>
                    <a:srgbClr val="000000"/>
                  </a:solidFill>
                  <a:latin typeface="Arial" panose="020B0604020202020204" pitchFamily="34" charset="0"/>
                  <a:cs typeface="Arial" panose="020B0604020202020204" pitchFamily="34" charset="0"/>
                </a:rPr>
                <a:t>СХТП подают </a:t>
              </a:r>
              <a:r>
                <a:rPr lang="ru-RU" sz="1401" dirty="0">
                  <a:solidFill>
                    <a:srgbClr val="000000"/>
                  </a:solidFill>
                  <a:latin typeface="Arial" panose="020B0604020202020204" pitchFamily="34" charset="0"/>
                  <a:cs typeface="Arial" panose="020B0604020202020204" pitchFamily="34" charset="0"/>
                </a:rPr>
                <a:t>заявки </a:t>
              </a:r>
              <a:r>
                <a:rPr lang="ru-RU" sz="1401" dirty="0" smtClean="0">
                  <a:solidFill>
                    <a:srgbClr val="000000"/>
                  </a:solidFill>
                  <a:latin typeface="Arial" panose="020B0604020202020204" pitchFamily="34" charset="0"/>
                  <a:cs typeface="Arial" panose="020B0604020202020204" pitchFamily="34" charset="0"/>
                </a:rPr>
                <a:t> на получение субсидий </a:t>
              </a:r>
              <a:r>
                <a:rPr lang="ru-RU" sz="1401" dirty="0">
                  <a:solidFill>
                    <a:srgbClr val="000000"/>
                  </a:solidFill>
                  <a:latin typeface="Arial" panose="020B0604020202020204" pitchFamily="34" charset="0"/>
                  <a:cs typeface="Arial" panose="020B0604020202020204" pitchFamily="34" charset="0"/>
                </a:rPr>
                <a:t>в </a:t>
              </a:r>
              <a:r>
                <a:rPr lang="ru-RU" sz="1401" dirty="0" smtClean="0">
                  <a:solidFill>
                    <a:srgbClr val="000000"/>
                  </a:solidFill>
                  <a:latin typeface="Arial" panose="020B0604020202020204" pitchFamily="34" charset="0"/>
                  <a:cs typeface="Arial" panose="020B0604020202020204" pitchFamily="34" charset="0"/>
                </a:rPr>
                <a:t>течение </a:t>
              </a:r>
              <a:r>
                <a:rPr lang="ru-RU" sz="1401" smtClean="0">
                  <a:solidFill>
                    <a:srgbClr val="000000"/>
                  </a:solidFill>
                  <a:latin typeface="Arial" panose="020B0604020202020204" pitchFamily="34" charset="0"/>
                  <a:cs typeface="Arial" panose="020B0604020202020204" pitchFamily="34" charset="0"/>
                </a:rPr>
                <a:t>3  месяцев </a:t>
              </a:r>
              <a:r>
                <a:rPr lang="ru-RU" sz="1401" dirty="0">
                  <a:solidFill>
                    <a:srgbClr val="000000"/>
                  </a:solidFill>
                  <a:latin typeface="Arial" panose="020B0604020202020204" pitchFamily="34" charset="0"/>
                  <a:cs typeface="Arial" panose="020B0604020202020204" pitchFamily="34" charset="0"/>
                </a:rPr>
                <a:t>с </a:t>
              </a:r>
              <a:r>
                <a:rPr lang="ru-RU" sz="1401">
                  <a:solidFill>
                    <a:srgbClr val="000000"/>
                  </a:solidFill>
                  <a:latin typeface="Arial" panose="020B0604020202020204" pitchFamily="34" charset="0"/>
                  <a:cs typeface="Arial" panose="020B0604020202020204" pitchFamily="34" charset="0"/>
                </a:rPr>
                <a:t>момента </a:t>
              </a:r>
              <a:r>
                <a:rPr lang="ru-RU" sz="1401" smtClean="0">
                  <a:solidFill>
                    <a:srgbClr val="000000"/>
                  </a:solidFill>
                  <a:latin typeface="Arial" panose="020B0604020202020204" pitchFamily="34" charset="0"/>
                  <a:cs typeface="Arial" panose="020B0604020202020204" pitchFamily="34" charset="0"/>
                </a:rPr>
                <a:t>получения </a:t>
              </a:r>
              <a:r>
                <a:rPr lang="ru-RU" sz="1401" dirty="0">
                  <a:solidFill>
                    <a:srgbClr val="000000"/>
                  </a:solidFill>
                  <a:latin typeface="Arial" panose="020B0604020202020204" pitchFamily="34" charset="0"/>
                  <a:cs typeface="Arial" panose="020B0604020202020204" pitchFamily="34" charset="0"/>
                </a:rPr>
                <a:t>оплаты за реализованную продукцию, в сроки с 20 января до 20 декабря текущего года</a:t>
              </a:r>
              <a:endParaRPr lang="ru-RU" sz="1401" dirty="0">
                <a:solidFill>
                  <a:srgbClr val="FF0000"/>
                </a:solidFill>
                <a:latin typeface="Arial" panose="020B0604020202020204" pitchFamily="34" charset="0"/>
                <a:cs typeface="Arial" panose="020B0604020202020204" pitchFamily="34" charset="0"/>
              </a:endParaRPr>
            </a:p>
          </p:txBody>
        </p:sp>
        <p:sp>
          <p:nvSpPr>
            <p:cNvPr id="12" name="Прямоугольник 11"/>
            <p:cNvSpPr/>
            <p:nvPr/>
          </p:nvSpPr>
          <p:spPr>
            <a:xfrm>
              <a:off x="6549451" y="2111120"/>
              <a:ext cx="6305429" cy="893577"/>
            </a:xfrm>
            <a:prstGeom prst="rect">
              <a:avLst/>
            </a:prstGeom>
          </p:spPr>
          <p:txBody>
            <a:bodyPr wrap="square">
              <a:spAutoFit/>
            </a:bodyPr>
            <a:lstStyle/>
            <a:p>
              <a:pPr indent="268288" algn="just"/>
              <a:r>
                <a:rPr lang="ru-RU" sz="1401" i="1" dirty="0">
                  <a:solidFill>
                    <a:srgbClr val="000000"/>
                  </a:solidFill>
                  <a:latin typeface="Arial" panose="020B0604020202020204" pitchFamily="34" charset="0"/>
                  <a:cs typeface="Arial" panose="020B0604020202020204" pitchFamily="34" charset="0"/>
                </a:rPr>
                <a:t>Отдел в течение одного рабочего дня с момента получения заявки сверяет заявку товаропроизводителя на предмет соответствия, указанным условиям </a:t>
              </a:r>
              <a:r>
                <a:rPr lang="ru-RU" sz="1401" i="1" dirty="0" smtClean="0">
                  <a:solidFill>
                    <a:srgbClr val="000000"/>
                  </a:solidFill>
                  <a:latin typeface="Arial" panose="020B0604020202020204" pitchFamily="34" charset="0"/>
                  <a:cs typeface="Arial" panose="020B0604020202020204" pitchFamily="34" charset="0"/>
                </a:rPr>
                <a:t>Правил</a:t>
              </a:r>
              <a:r>
                <a:rPr lang="ru-RU" sz="1401" i="1" dirty="0">
                  <a:solidFill>
                    <a:srgbClr val="000000"/>
                  </a:solidFill>
                  <a:latin typeface="Arial" panose="020B0604020202020204" pitchFamily="34" charset="0"/>
                  <a:cs typeface="Arial" panose="020B0604020202020204" pitchFamily="34" charset="0"/>
                </a:rPr>
                <a:t>, а также осуществляет сверку данных, указанных в заявке с прикрепленными в ИАС документами. </a:t>
              </a:r>
            </a:p>
            <a:p>
              <a:pPr indent="268288" algn="just"/>
              <a:r>
                <a:rPr lang="ru-RU" sz="1401" i="1" dirty="0">
                  <a:solidFill>
                    <a:srgbClr val="000000"/>
                  </a:solidFill>
                  <a:latin typeface="Arial" panose="020B0604020202020204" pitchFamily="34" charset="0"/>
                  <a:cs typeface="Arial" panose="020B0604020202020204" pitchFamily="34" charset="0"/>
                </a:rPr>
                <a:t>При соответствии указанных данных, заявка направляется в течение указанного срока в Управление </a:t>
              </a:r>
              <a:r>
                <a:rPr lang="ru-RU" sz="1401" i="1" dirty="0" smtClean="0">
                  <a:solidFill>
                    <a:srgbClr val="000000"/>
                  </a:solidFill>
                  <a:latin typeface="Arial" panose="020B0604020202020204" pitchFamily="34" charset="0"/>
                  <a:cs typeface="Arial" panose="020B0604020202020204" pitchFamily="34" charset="0"/>
                </a:rPr>
                <a:t>области посредством ИАС.</a:t>
              </a:r>
              <a:endParaRPr lang="ru-RU" sz="1401" i="1" dirty="0">
                <a:solidFill>
                  <a:srgbClr val="000000"/>
                </a:solidFill>
                <a:latin typeface="Arial" panose="020B0604020202020204" pitchFamily="34" charset="0"/>
                <a:cs typeface="Arial" panose="020B0604020202020204" pitchFamily="34" charset="0"/>
              </a:endParaRPr>
            </a:p>
          </p:txBody>
        </p:sp>
        <p:sp>
          <p:nvSpPr>
            <p:cNvPr id="16" name="Прямоугольник 15"/>
            <p:cNvSpPr/>
            <p:nvPr/>
          </p:nvSpPr>
          <p:spPr>
            <a:xfrm>
              <a:off x="6150945" y="3210899"/>
              <a:ext cx="2741946" cy="198463"/>
            </a:xfrm>
            <a:prstGeom prst="rect">
              <a:avLst/>
            </a:prstGeom>
          </p:spPr>
          <p:txBody>
            <a:bodyPr wrap="square">
              <a:spAutoFit/>
            </a:bodyPr>
            <a:lstStyle/>
            <a:p>
              <a:pPr algn="ctr"/>
              <a:r>
                <a:rPr lang="ru-RU" sz="1400" b="1" dirty="0">
                  <a:solidFill>
                    <a:srgbClr val="000000"/>
                  </a:solidFill>
                  <a:latin typeface="Arial" panose="020B0604020202020204" pitchFamily="34" charset="0"/>
                  <a:cs typeface="Arial" panose="020B0604020202020204" pitchFamily="34" charset="0"/>
                </a:rPr>
                <a:t>ОТДЕЛ </a:t>
              </a:r>
              <a:r>
                <a:rPr lang="ru-RU" sz="1400" b="1" dirty="0" smtClean="0">
                  <a:solidFill>
                    <a:srgbClr val="000000"/>
                  </a:solidFill>
                  <a:latin typeface="Arial" panose="020B0604020202020204" pitchFamily="34" charset="0"/>
                  <a:cs typeface="Arial" panose="020B0604020202020204" pitchFamily="34" charset="0"/>
                </a:rPr>
                <a:t>С\Х АКИМАТА </a:t>
              </a:r>
              <a:r>
                <a:rPr lang="ru-RU" sz="1400" b="1" dirty="0" err="1" smtClean="0">
                  <a:solidFill>
                    <a:srgbClr val="000000"/>
                  </a:solidFill>
                  <a:latin typeface="Arial" panose="020B0604020202020204" pitchFamily="34" charset="0"/>
                  <a:cs typeface="Arial" panose="020B0604020202020204" pitchFamily="34" charset="0"/>
                </a:rPr>
                <a:t>РАЙОНа</a:t>
              </a:r>
              <a:endParaRPr lang="ru-RU" sz="1400" b="1" dirty="0">
                <a:latin typeface="Arial" panose="020B0604020202020204" pitchFamily="34" charset="0"/>
                <a:cs typeface="Arial" panose="020B0604020202020204" pitchFamily="34" charset="0"/>
              </a:endParaRPr>
            </a:p>
          </p:txBody>
        </p:sp>
        <p:sp>
          <p:nvSpPr>
            <p:cNvPr id="29" name="Прямоугольник 28"/>
            <p:cNvSpPr/>
            <p:nvPr/>
          </p:nvSpPr>
          <p:spPr>
            <a:xfrm>
              <a:off x="11214052" y="3549658"/>
              <a:ext cx="1640829" cy="337552"/>
            </a:xfrm>
            <a:prstGeom prst="rect">
              <a:avLst/>
            </a:prstGeom>
          </p:spPr>
          <p:txBody>
            <a:bodyPr wrap="square">
              <a:spAutoFit/>
            </a:bodyPr>
            <a:lstStyle/>
            <a:p>
              <a:pPr algn="ctr"/>
              <a:r>
                <a:rPr lang="ru-RU" sz="1401" b="1" dirty="0"/>
                <a:t>УПРАВЛЕНИЕ С\Х ОБЛАСТИ</a:t>
              </a:r>
              <a:endParaRPr lang="ru-RU" sz="1401" b="1" dirty="0">
                <a:latin typeface="Arial" panose="020B0604020202020204" pitchFamily="34" charset="0"/>
                <a:cs typeface="Arial" panose="020B0604020202020204" pitchFamily="34" charset="0"/>
              </a:endParaRPr>
            </a:p>
          </p:txBody>
        </p:sp>
        <p:sp>
          <p:nvSpPr>
            <p:cNvPr id="38" name="Прямоугольник 37"/>
            <p:cNvSpPr/>
            <p:nvPr/>
          </p:nvSpPr>
          <p:spPr>
            <a:xfrm>
              <a:off x="3614101" y="3116800"/>
              <a:ext cx="1640829" cy="243077"/>
            </a:xfrm>
            <a:prstGeom prst="rect">
              <a:avLst/>
            </a:prstGeom>
          </p:spPr>
          <p:txBody>
            <a:bodyPr wrap="square">
              <a:spAutoFit/>
            </a:bodyPr>
            <a:lstStyle/>
            <a:p>
              <a:pPr algn="ctr"/>
              <a:r>
                <a:rPr lang="ru-RU" sz="1401" dirty="0">
                  <a:solidFill>
                    <a:srgbClr val="000000"/>
                  </a:solidFill>
                  <a:latin typeface="Arial" panose="020B0604020202020204" pitchFamily="34" charset="0"/>
                  <a:cs typeface="Arial" panose="020B0604020202020204" pitchFamily="34" charset="0"/>
                </a:rPr>
                <a:t>СХТП</a:t>
              </a:r>
              <a:endParaRPr lang="ru-RU" sz="1401" dirty="0">
                <a:latin typeface="Arial" panose="020B0604020202020204" pitchFamily="34" charset="0"/>
                <a:cs typeface="Arial" panose="020B0604020202020204" pitchFamily="34" charset="0"/>
              </a:endParaRPr>
            </a:p>
          </p:txBody>
        </p:sp>
        <p:pic>
          <p:nvPicPr>
            <p:cNvPr id="35" name="Рисунок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108" y="3045091"/>
              <a:ext cx="2406284" cy="1514543"/>
            </a:xfrm>
            <a:prstGeom prst="rect">
              <a:avLst/>
            </a:prstGeom>
          </p:spPr>
        </p:pic>
        <p:pic>
          <p:nvPicPr>
            <p:cNvPr id="36" name="Рисунок 35"/>
            <p:cNvPicPr>
              <a:picLocks noChangeAspect="1"/>
            </p:cNvPicPr>
            <p:nvPr/>
          </p:nvPicPr>
          <p:blipFill rotWithShape="1">
            <a:blip r:embed="rId5">
              <a:extLst>
                <a:ext uri="{28A0092B-C50C-407E-A947-70E740481C1C}">
                  <a14:useLocalDpi xmlns:a14="http://schemas.microsoft.com/office/drawing/2010/main" val="0"/>
                </a:ext>
              </a:extLst>
            </a:blip>
            <a:srcRect l="67087" t="54120" b="26412"/>
            <a:stretch/>
          </p:blipFill>
          <p:spPr>
            <a:xfrm>
              <a:off x="6549450" y="3469316"/>
              <a:ext cx="2094172" cy="963067"/>
            </a:xfrm>
            <a:prstGeom prst="rect">
              <a:avLst/>
            </a:prstGeom>
          </p:spPr>
        </p:pic>
        <p:pic>
          <p:nvPicPr>
            <p:cNvPr id="42" name="Рисунок 41"/>
            <p:cNvPicPr>
              <a:picLocks noChangeAspect="1"/>
            </p:cNvPicPr>
            <p:nvPr/>
          </p:nvPicPr>
          <p:blipFill rotWithShape="1">
            <a:blip r:embed="rId5">
              <a:extLst>
                <a:ext uri="{28A0092B-C50C-407E-A947-70E740481C1C}">
                  <a14:useLocalDpi xmlns:a14="http://schemas.microsoft.com/office/drawing/2010/main" val="0"/>
                </a:ext>
              </a:extLst>
            </a:blip>
            <a:srcRect l="34287" t="50293" r="32800" b="27781"/>
            <a:stretch/>
          </p:blipFill>
          <p:spPr>
            <a:xfrm>
              <a:off x="11033366" y="3849984"/>
              <a:ext cx="1668919" cy="1084681"/>
            </a:xfrm>
            <a:prstGeom prst="rect">
              <a:avLst/>
            </a:prstGeom>
          </p:spPr>
        </p:pic>
        <p:cxnSp>
          <p:nvCxnSpPr>
            <p:cNvPr id="48" name="Соединительная линия уступом 47"/>
            <p:cNvCxnSpPr/>
            <p:nvPr/>
          </p:nvCxnSpPr>
          <p:spPr>
            <a:xfrm rot="5400000" flipH="1" flipV="1">
              <a:off x="7579628" y="662188"/>
              <a:ext cx="81066" cy="8626021"/>
            </a:xfrm>
            <a:prstGeom prst="bentConnector3">
              <a:avLst>
                <a:gd name="adj1" fmla="val -314292"/>
              </a:avLst>
            </a:prstGeom>
            <a:ln>
              <a:headEnd type="triangle"/>
            </a:ln>
          </p:spPr>
          <p:style>
            <a:lnRef idx="2">
              <a:schemeClr val="accent1"/>
            </a:lnRef>
            <a:fillRef idx="0">
              <a:schemeClr val="accent1"/>
            </a:fillRef>
            <a:effectRef idx="1">
              <a:schemeClr val="accent1"/>
            </a:effectRef>
            <a:fontRef idx="minor">
              <a:schemeClr val="tx1"/>
            </a:fontRef>
          </p:style>
        </p:cxnSp>
        <p:sp>
          <p:nvSpPr>
            <p:cNvPr id="59" name="Овал 58"/>
            <p:cNvSpPr/>
            <p:nvPr/>
          </p:nvSpPr>
          <p:spPr>
            <a:xfrm>
              <a:off x="5246044" y="2908353"/>
              <a:ext cx="321022" cy="32102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1" dirty="0">
                  <a:solidFill>
                    <a:schemeClr val="tx1"/>
                  </a:solidFill>
                </a:rPr>
                <a:t>1</a:t>
              </a:r>
              <a:endParaRPr lang="ru-RU" sz="1601" dirty="0">
                <a:solidFill>
                  <a:schemeClr val="tx1"/>
                </a:solidFill>
              </a:endParaRPr>
            </a:p>
          </p:txBody>
        </p:sp>
        <p:sp>
          <p:nvSpPr>
            <p:cNvPr id="61" name="Овал 60"/>
            <p:cNvSpPr/>
            <p:nvPr/>
          </p:nvSpPr>
          <p:spPr>
            <a:xfrm>
              <a:off x="8231526" y="2889878"/>
              <a:ext cx="321022" cy="32102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1" dirty="0">
                  <a:solidFill>
                    <a:schemeClr val="tx1"/>
                  </a:solidFill>
                </a:rPr>
                <a:t>2</a:t>
              </a:r>
              <a:endParaRPr lang="ru-RU" sz="1601" dirty="0">
                <a:solidFill>
                  <a:schemeClr val="tx1"/>
                </a:solidFill>
              </a:endParaRPr>
            </a:p>
          </p:txBody>
        </p:sp>
        <p:sp>
          <p:nvSpPr>
            <p:cNvPr id="71" name="Овал 70"/>
            <p:cNvSpPr/>
            <p:nvPr/>
          </p:nvSpPr>
          <p:spPr>
            <a:xfrm>
              <a:off x="6564122" y="5123054"/>
              <a:ext cx="321022" cy="32102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1" dirty="0">
                  <a:solidFill>
                    <a:schemeClr val="tx1"/>
                  </a:solidFill>
                </a:rPr>
                <a:t>3</a:t>
              </a:r>
            </a:p>
          </p:txBody>
        </p:sp>
        <p:sp>
          <p:nvSpPr>
            <p:cNvPr id="82" name="Прямоугольник 81"/>
            <p:cNvSpPr/>
            <p:nvPr/>
          </p:nvSpPr>
          <p:spPr>
            <a:xfrm>
              <a:off x="7714459" y="4524326"/>
              <a:ext cx="3318906" cy="754571"/>
            </a:xfrm>
            <a:prstGeom prst="rect">
              <a:avLst/>
            </a:prstGeom>
          </p:spPr>
          <p:txBody>
            <a:bodyPr wrap="square">
              <a:spAutoFit/>
            </a:bodyPr>
            <a:lstStyle/>
            <a:p>
              <a:pPr algn="just"/>
              <a:r>
                <a:rPr lang="ru-RU" sz="1401" i="1" dirty="0">
                  <a:solidFill>
                    <a:srgbClr val="000000"/>
                  </a:solidFill>
                  <a:latin typeface="Arial" panose="020B0604020202020204" pitchFamily="34" charset="0"/>
                  <a:cs typeface="Arial" panose="020B0604020202020204" pitchFamily="34" charset="0"/>
                </a:rPr>
                <a:t>Управление </a:t>
              </a:r>
              <a:r>
                <a:rPr lang="ru-RU" sz="1401" i="1" dirty="0" smtClean="0">
                  <a:solidFill>
                    <a:srgbClr val="000000"/>
                  </a:solidFill>
                  <a:latin typeface="Arial" panose="020B0604020202020204" pitchFamily="34" charset="0"/>
                  <a:cs typeface="Arial" panose="020B0604020202020204" pitchFamily="34" charset="0"/>
                </a:rPr>
                <a:t>области в </a:t>
              </a:r>
              <a:r>
                <a:rPr lang="ru-RU" sz="1401" i="1" dirty="0">
                  <a:solidFill>
                    <a:srgbClr val="000000"/>
                  </a:solidFill>
                  <a:latin typeface="Arial" panose="020B0604020202020204" pitchFamily="34" charset="0"/>
                  <a:cs typeface="Arial" panose="020B0604020202020204" pitchFamily="34" charset="0"/>
                </a:rPr>
                <a:t>течение одного рабочего дня после поступления заявки направляет товаропроизводителю уведомление </a:t>
              </a:r>
              <a:r>
                <a:rPr lang="ru-RU" sz="1401" i="1" dirty="0" smtClean="0">
                  <a:solidFill>
                    <a:srgbClr val="000000"/>
                  </a:solidFill>
                  <a:latin typeface="Arial" panose="020B0604020202020204" pitchFamily="34" charset="0"/>
                  <a:cs typeface="Arial" panose="020B0604020202020204" pitchFamily="34" charset="0"/>
                </a:rPr>
                <a:t>об </a:t>
              </a:r>
              <a:r>
                <a:rPr lang="ru-RU" sz="1401" i="1" dirty="0">
                  <a:solidFill>
                    <a:srgbClr val="000000"/>
                  </a:solidFill>
                  <a:latin typeface="Arial" panose="020B0604020202020204" pitchFamily="34" charset="0"/>
                  <a:cs typeface="Arial" panose="020B0604020202020204" pitchFamily="34" charset="0"/>
                </a:rPr>
                <a:t>одобрении заявки посредством ИАС</a:t>
              </a:r>
            </a:p>
          </p:txBody>
        </p:sp>
      </p:grpSp>
      <p:sp>
        <p:nvSpPr>
          <p:cNvPr id="25" name="Прямоугольник 24"/>
          <p:cNvSpPr/>
          <p:nvPr/>
        </p:nvSpPr>
        <p:spPr>
          <a:xfrm>
            <a:off x="5366048" y="2496344"/>
            <a:ext cx="7776864" cy="584775"/>
          </a:xfrm>
          <a:prstGeom prst="rect">
            <a:avLst/>
          </a:prstGeom>
        </p:spPr>
        <p:txBody>
          <a:bodyPr wrap="square">
            <a:spAutoFit/>
          </a:bodyPr>
          <a:lstStyle/>
          <a:p>
            <a:pPr algn="just"/>
            <a:r>
              <a:rPr lang="ru-RU" sz="1600" b="1" dirty="0" smtClean="0">
                <a:solidFill>
                  <a:srgbClr val="000000"/>
                </a:solidFill>
                <a:latin typeface="Arial" panose="020B0604020202020204" pitchFamily="34" charset="0"/>
                <a:cs typeface="Arial" panose="020B0604020202020204" pitchFamily="34" charset="0"/>
              </a:rPr>
              <a:t>СХТП подает </a:t>
            </a:r>
            <a:r>
              <a:rPr lang="ru-RU" sz="1600" b="1" dirty="0">
                <a:solidFill>
                  <a:srgbClr val="000000"/>
                </a:solidFill>
                <a:latin typeface="Arial" panose="020B0604020202020204" pitchFamily="34" charset="0"/>
                <a:cs typeface="Arial" panose="020B0604020202020204" pitchFamily="34" charset="0"/>
              </a:rPr>
              <a:t>заявку </a:t>
            </a:r>
            <a:r>
              <a:rPr lang="ru-RU" sz="1600" b="1" dirty="0" smtClean="0">
                <a:solidFill>
                  <a:srgbClr val="000000"/>
                </a:solidFill>
                <a:latin typeface="Arial" panose="020B0604020202020204" pitchFamily="34" charset="0"/>
                <a:cs typeface="Arial" panose="020B0604020202020204" pitchFamily="34" charset="0"/>
              </a:rPr>
              <a:t>в </a:t>
            </a:r>
            <a:r>
              <a:rPr lang="ru-RU" sz="1600" b="1" dirty="0">
                <a:solidFill>
                  <a:srgbClr val="000000"/>
                </a:solidFill>
                <a:latin typeface="Arial" panose="020B0604020202020204" pitchFamily="34" charset="0"/>
                <a:cs typeface="Arial" panose="020B0604020202020204" pitchFamily="34" charset="0"/>
              </a:rPr>
              <a:t>электронном виде посредством портала, интегрированный с ИАС</a:t>
            </a:r>
          </a:p>
        </p:txBody>
      </p:sp>
      <p:sp>
        <p:nvSpPr>
          <p:cNvPr id="26" name="Прямоугольник 25"/>
          <p:cNvSpPr/>
          <p:nvPr/>
        </p:nvSpPr>
        <p:spPr>
          <a:xfrm>
            <a:off x="2388985" y="8440685"/>
            <a:ext cx="10465895" cy="739048"/>
          </a:xfrm>
          <a:prstGeom prst="rect">
            <a:avLst/>
          </a:prstGeom>
        </p:spPr>
        <p:txBody>
          <a:bodyPr wrap="square">
            <a:spAutoFit/>
          </a:bodyPr>
          <a:lstStyle/>
          <a:p>
            <a:pPr algn="just"/>
            <a:r>
              <a:rPr lang="ru-RU" sz="1401" i="1" dirty="0" smtClean="0">
                <a:solidFill>
                  <a:srgbClr val="000000"/>
                </a:solidFill>
                <a:latin typeface="Arial" panose="020B0604020202020204" pitchFamily="34" charset="0"/>
                <a:cs typeface="Arial" panose="020B0604020202020204" pitchFamily="34" charset="0"/>
              </a:rPr>
              <a:t>Управление области</a:t>
            </a:r>
            <a:r>
              <a:rPr lang="ru-RU" sz="1401" i="1" dirty="0">
                <a:solidFill>
                  <a:srgbClr val="000000"/>
                </a:solidFill>
                <a:latin typeface="Arial" panose="020B0604020202020204" pitchFamily="34" charset="0"/>
                <a:cs typeface="Arial" panose="020B0604020202020204" pitchFamily="34" charset="0"/>
              </a:rPr>
              <a:t>,</a:t>
            </a:r>
            <a:r>
              <a:rPr lang="ru-RU" sz="1401" i="1" dirty="0" smtClean="0">
                <a:solidFill>
                  <a:srgbClr val="000000"/>
                </a:solidFill>
                <a:latin typeface="Arial" panose="020B0604020202020204" pitchFamily="34" charset="0"/>
                <a:cs typeface="Arial" panose="020B0604020202020204" pitchFamily="34" charset="0"/>
              </a:rPr>
              <a:t> </a:t>
            </a:r>
            <a:r>
              <a:rPr lang="ru-RU" sz="1401" i="1" dirty="0">
                <a:solidFill>
                  <a:srgbClr val="000000"/>
                </a:solidFill>
                <a:latin typeface="Arial" panose="020B0604020202020204" pitchFamily="34" charset="0"/>
                <a:cs typeface="Arial" panose="020B0604020202020204" pitchFamily="34" charset="0"/>
              </a:rPr>
              <a:t>в случае наличия средств по месяцу и направлению субсидирования, в течение одного рабочего дня с момента одобрения заявки с учетом хронологии поступления заявок формирует сводный акт по </a:t>
            </a:r>
            <a:r>
              <a:rPr lang="ru-RU" sz="1401" i="1" dirty="0" smtClean="0">
                <a:solidFill>
                  <a:srgbClr val="000000"/>
                </a:solidFill>
                <a:latin typeface="Arial" panose="020B0604020202020204" pitchFamily="34" charset="0"/>
                <a:cs typeface="Arial" panose="020B0604020202020204" pitchFamily="34" charset="0"/>
              </a:rPr>
              <a:t>области </a:t>
            </a:r>
            <a:r>
              <a:rPr lang="ru-RU" sz="1401" i="1" dirty="0">
                <a:solidFill>
                  <a:srgbClr val="000000"/>
                </a:solidFill>
                <a:latin typeface="Arial" panose="020B0604020202020204" pitchFamily="34" charset="0"/>
                <a:cs typeface="Arial" panose="020B0604020202020204" pitchFamily="34" charset="0"/>
              </a:rPr>
              <a:t>и направляет на оплату</a:t>
            </a:r>
          </a:p>
        </p:txBody>
      </p:sp>
      <p:sp>
        <p:nvSpPr>
          <p:cNvPr id="27" name="Прямоугольник 26"/>
          <p:cNvSpPr/>
          <p:nvPr/>
        </p:nvSpPr>
        <p:spPr>
          <a:xfrm>
            <a:off x="13286928" y="2568352"/>
            <a:ext cx="3672408" cy="5693866"/>
          </a:xfrm>
          <a:prstGeom prst="rect">
            <a:avLst/>
          </a:prstGeom>
        </p:spPr>
        <p:txBody>
          <a:bodyPr wrap="square">
            <a:spAutoFit/>
          </a:bodyPr>
          <a:lstStyle/>
          <a:p>
            <a:pPr indent="268288" algn="just"/>
            <a:r>
              <a:rPr lang="ru-RU" sz="1400" i="1" dirty="0">
                <a:solidFill>
                  <a:srgbClr val="000000"/>
                </a:solidFill>
                <a:latin typeface="Arial" panose="020B0604020202020204" pitchFamily="34" charset="0"/>
                <a:cs typeface="Arial" panose="020B0604020202020204" pitchFamily="34" charset="0"/>
              </a:rPr>
              <a:t>В целях обеспечения прозрачности получения субсидий, птицефабрики/откормочные площадки вместимостью не менее 1000 голов единовременно/молочно-товарные фермы и сельскохозяйственные кооперативы/мясокомбинаты, осуществляющие забой овец получают заключение специальной комиссии на соответствие их технологическим критериям, установленными </a:t>
            </a:r>
            <a:r>
              <a:rPr lang="ru-RU" sz="1400" i="1" dirty="0" smtClean="0">
                <a:solidFill>
                  <a:srgbClr val="000000"/>
                </a:solidFill>
                <a:latin typeface="Arial" panose="020B0604020202020204" pitchFamily="34" charset="0"/>
                <a:cs typeface="Arial" panose="020B0604020202020204" pitchFamily="34" charset="0"/>
              </a:rPr>
              <a:t>в Правилах. </a:t>
            </a:r>
            <a:r>
              <a:rPr lang="ru-RU" sz="1400" i="1" dirty="0">
                <a:solidFill>
                  <a:srgbClr val="000000"/>
                </a:solidFill>
                <a:latin typeface="Arial" panose="020B0604020202020204" pitchFamily="34" charset="0"/>
                <a:cs typeface="Arial" panose="020B0604020202020204" pitchFamily="34" charset="0"/>
              </a:rPr>
              <a:t>Состав создаваемых на уровне областей, городов Астаны и Алматы комиссий формируется из представителей: региональной палаты предпринимателей НПП «</a:t>
            </a:r>
            <a:r>
              <a:rPr lang="ru-RU" sz="1400" i="1" dirty="0" err="1">
                <a:solidFill>
                  <a:srgbClr val="000000"/>
                </a:solidFill>
                <a:latin typeface="Arial" panose="020B0604020202020204" pitchFamily="34" charset="0"/>
                <a:cs typeface="Arial" panose="020B0604020202020204" pitchFamily="34" charset="0"/>
              </a:rPr>
              <a:t>Атамекен</a:t>
            </a:r>
            <a:r>
              <a:rPr lang="ru-RU" sz="1400" i="1" dirty="0">
                <a:solidFill>
                  <a:srgbClr val="000000"/>
                </a:solidFill>
                <a:latin typeface="Arial" panose="020B0604020202020204" pitchFamily="34" charset="0"/>
                <a:cs typeface="Arial" panose="020B0604020202020204" pitchFamily="34" charset="0"/>
              </a:rPr>
              <a:t>», общественного отраслевого союза/ассоциации/республиканские палаты и специалиста Отдела. Специальная комиссия сверяет наличие соответствующей инфраструктуры предприятий и выдает </a:t>
            </a:r>
            <a:r>
              <a:rPr lang="ru-RU" sz="1400" i="1" dirty="0" smtClean="0">
                <a:solidFill>
                  <a:srgbClr val="000000"/>
                </a:solidFill>
                <a:latin typeface="Arial" panose="020B0604020202020204" pitchFamily="34" charset="0"/>
                <a:cs typeface="Arial" panose="020B0604020202020204" pitchFamily="34" charset="0"/>
              </a:rPr>
              <a:t>заключение, </a:t>
            </a:r>
            <a:r>
              <a:rPr lang="ru-RU" sz="1400" i="1" dirty="0">
                <a:solidFill>
                  <a:srgbClr val="000000"/>
                </a:solidFill>
                <a:latin typeface="Arial" panose="020B0604020202020204" pitchFamily="34" charset="0"/>
                <a:cs typeface="Arial" panose="020B0604020202020204" pitchFamily="34" charset="0"/>
              </a:rPr>
              <a:t>сканированная копия, которой размещается в ИАС. Информация о соответствии/несоответствии, указанная в заключении вносится в ИАС.</a:t>
            </a:r>
            <a:endParaRPr lang="ru-RU" sz="1400" i="1" dirty="0">
              <a:latin typeface="Arial" panose="020B0604020202020204" pitchFamily="34" charset="0"/>
              <a:cs typeface="Arial" panose="020B0604020202020204" pitchFamily="34" charset="0"/>
            </a:endParaRPr>
          </a:p>
        </p:txBody>
      </p:sp>
      <p:sp>
        <p:nvSpPr>
          <p:cNvPr id="32" name="Номер слайда 1"/>
          <p:cNvSpPr txBox="1">
            <a:spLocks/>
          </p:cNvSpPr>
          <p:nvPr/>
        </p:nvSpPr>
        <p:spPr>
          <a:xfrm>
            <a:off x="15447168"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17</a:t>
            </a:r>
            <a:endParaRPr lang="en-US" sz="2800" b="1" dirty="0">
              <a:solidFill>
                <a:schemeClr val="accent5">
                  <a:lumMod val="75000"/>
                </a:schemeClr>
              </a:solidFill>
              <a:latin typeface="+mn-lt"/>
            </a:endParaRPr>
          </a:p>
        </p:txBody>
      </p:sp>
      <p:sp>
        <p:nvSpPr>
          <p:cNvPr id="4" name="Прямоугольник 3"/>
          <p:cNvSpPr/>
          <p:nvPr/>
        </p:nvSpPr>
        <p:spPr>
          <a:xfrm>
            <a:off x="59994" y="3576464"/>
            <a:ext cx="4657982" cy="954107"/>
          </a:xfrm>
          <a:prstGeom prst="rect">
            <a:avLst/>
          </a:prstGeom>
        </p:spPr>
        <p:txBody>
          <a:bodyPr wrap="square">
            <a:spAutoFit/>
          </a:bodyPr>
          <a:lstStyle/>
          <a:p>
            <a:pPr algn="just"/>
            <a:r>
              <a:rPr lang="ru-RU" sz="1400" i="1" dirty="0"/>
              <a:t>Заявки формируются в ИАС, по результатам обработки внесенных данных в ИАС с учетом критериев, указанных в Приложении 3 к настоящим Правилам</a:t>
            </a:r>
          </a:p>
        </p:txBody>
      </p:sp>
      <p:sp>
        <p:nvSpPr>
          <p:cNvPr id="39" name="Прямоугольник 38"/>
          <p:cNvSpPr/>
          <p:nvPr/>
        </p:nvSpPr>
        <p:spPr>
          <a:xfrm>
            <a:off x="2486075" y="4578846"/>
            <a:ext cx="1115533" cy="323143"/>
          </a:xfrm>
          <a:prstGeom prst="rect">
            <a:avLst/>
          </a:prstGeom>
        </p:spPr>
        <p:txBody>
          <a:bodyPr wrap="square">
            <a:spAutoFit/>
          </a:bodyPr>
          <a:lstStyle/>
          <a:p>
            <a:pPr algn="ctr"/>
            <a:r>
              <a:rPr lang="ru-RU" sz="1401" b="1" dirty="0">
                <a:solidFill>
                  <a:srgbClr val="000000"/>
                </a:solidFill>
                <a:latin typeface="Arial" panose="020B0604020202020204" pitchFamily="34" charset="0"/>
                <a:cs typeface="Arial" panose="020B0604020202020204" pitchFamily="34" charset="0"/>
              </a:rPr>
              <a:t>СХТП</a:t>
            </a:r>
            <a:endParaRPr lang="ru-RU" sz="1401" b="1" dirty="0">
              <a:latin typeface="Arial" panose="020B0604020202020204" pitchFamily="34" charset="0"/>
              <a:cs typeface="Arial" panose="020B0604020202020204" pitchFamily="34" charset="0"/>
            </a:endParaRPr>
          </a:p>
        </p:txBody>
      </p:sp>
      <p:cxnSp>
        <p:nvCxnSpPr>
          <p:cNvPr id="9" name="Прямая со стрелкой 8"/>
          <p:cNvCxnSpPr/>
          <p:nvPr/>
        </p:nvCxnSpPr>
        <p:spPr>
          <a:xfrm>
            <a:off x="4268966" y="4763090"/>
            <a:ext cx="31133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8010598" y="4740417"/>
            <a:ext cx="4156440" cy="22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12167038" y="4763090"/>
            <a:ext cx="0" cy="652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945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3068" t="48" r="-256" b="29603"/>
          <a:stretch/>
        </p:blipFill>
        <p:spPr>
          <a:xfrm>
            <a:off x="685528" y="48072"/>
            <a:ext cx="4392488" cy="1440160"/>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34552" y="-24231"/>
            <a:ext cx="17081147" cy="1512463"/>
          </a:xfrm>
          <a:prstGeom prst="rect">
            <a:avLst/>
          </a:prstGeom>
        </p:spPr>
      </p:pic>
      <p:sp>
        <p:nvSpPr>
          <p:cNvPr id="70658" name="Rectangle 2"/>
          <p:cNvSpPr>
            <a:spLocks noGrp="1" noChangeArrowheads="1"/>
          </p:cNvSpPr>
          <p:nvPr>
            <p:ph type="title"/>
          </p:nvPr>
        </p:nvSpPr>
        <p:spPr>
          <a:xfrm>
            <a:off x="4464868" y="337506"/>
            <a:ext cx="12336738" cy="788988"/>
          </a:xfrm>
        </p:spPr>
        <p:txBody>
          <a:bodyPr>
            <a:normAutofit/>
          </a:bodyPr>
          <a:lstStyle/>
          <a:p>
            <a:r>
              <a:rPr lang="ru-RU"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НАПРАВЛЕНИЯ, </a:t>
            </a:r>
            <a:r>
              <a:rPr lang="ru-RU"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ПОДЛЕЖАЩИЕ </a:t>
            </a:r>
            <a:r>
              <a:rPr lang="ru-RU"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СУБСИДИРОВАНИЮ</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0662" name="Text Box 6"/>
          <p:cNvSpPr txBox="1">
            <a:spLocks noChangeArrowheads="1"/>
          </p:cNvSpPr>
          <p:nvPr/>
        </p:nvSpPr>
        <p:spPr bwMode="auto">
          <a:xfrm>
            <a:off x="1687816" y="1488232"/>
            <a:ext cx="6774576" cy="461665"/>
          </a:xfrm>
          <a:prstGeom prst="rect">
            <a:avLst/>
          </a:prstGeom>
          <a:noFill/>
          <a:ln w="9525">
            <a:solidFill>
              <a:schemeClr val="bg1"/>
            </a:solidFill>
            <a:miter lim="800000"/>
            <a:headEnd/>
            <a:tailEnd/>
          </a:ln>
          <a:effectLst/>
        </p:spPr>
        <p:txBody>
          <a:bodyPr wrap="square">
            <a:spAutoFit/>
          </a:bodyPr>
          <a:lstStyle/>
          <a:p>
            <a:pPr algn="ctr" eaLnBrk="0" hangingPunct="0"/>
            <a:r>
              <a:rPr lang="ru-RU" sz="2400" b="1" dirty="0">
                <a:latin typeface="Arial" panose="020B0604020202020204" pitchFamily="34" charset="0"/>
                <a:cs typeface="Arial" panose="020B0604020202020204" pitchFamily="34" charset="0"/>
              </a:rPr>
              <a:t>На развитие </a:t>
            </a:r>
            <a:r>
              <a:rPr lang="ru-RU" sz="2400" b="1" dirty="0" smtClean="0">
                <a:latin typeface="Arial" panose="020B0604020202020204" pitchFamily="34" charset="0"/>
                <a:cs typeface="Arial" panose="020B0604020202020204" pitchFamily="34" charset="0"/>
              </a:rPr>
              <a:t>племенного животноводства</a:t>
            </a:r>
            <a:endParaRPr lang="en-US" sz="2400" b="1" dirty="0">
              <a:latin typeface="Arial" panose="020B0604020202020204" pitchFamily="34" charset="0"/>
              <a:cs typeface="Arial" panose="020B0604020202020204" pitchFamily="34" charset="0"/>
            </a:endParaRPr>
          </a:p>
        </p:txBody>
      </p:sp>
      <p:sp>
        <p:nvSpPr>
          <p:cNvPr id="70675" name="Text Box 19"/>
          <p:cNvSpPr txBox="1">
            <a:spLocks noChangeArrowheads="1"/>
          </p:cNvSpPr>
          <p:nvPr/>
        </p:nvSpPr>
        <p:spPr bwMode="auto">
          <a:xfrm>
            <a:off x="9974560" y="1449323"/>
            <a:ext cx="7221333" cy="830997"/>
          </a:xfrm>
          <a:prstGeom prst="rect">
            <a:avLst/>
          </a:prstGeom>
          <a:noFill/>
          <a:ln w="9525">
            <a:solidFill>
              <a:schemeClr val="bg1"/>
            </a:solidFill>
            <a:miter lim="800000"/>
            <a:headEnd/>
            <a:tailEnd/>
          </a:ln>
          <a:effectLst/>
        </p:spPr>
        <p:txBody>
          <a:bodyPr wrap="square">
            <a:spAutoFit/>
          </a:bodyPr>
          <a:lstStyle/>
          <a:p>
            <a:pPr algn="ctr" eaLnBrk="0" hangingPunct="0"/>
            <a:r>
              <a:rPr lang="ru-RU" sz="2400" b="1" dirty="0">
                <a:latin typeface="Arial" panose="020B0604020202020204" pitchFamily="34" charset="0"/>
                <a:cs typeface="Arial" panose="020B0604020202020204" pitchFamily="34" charset="0"/>
              </a:rPr>
              <a:t>На повышение продуктивности и </a:t>
            </a:r>
            <a:r>
              <a:rPr lang="ru-RU" sz="2400" b="1" dirty="0" smtClean="0">
                <a:latin typeface="Arial" panose="020B0604020202020204" pitchFamily="34" charset="0"/>
                <a:cs typeface="Arial" panose="020B0604020202020204" pitchFamily="34" charset="0"/>
              </a:rPr>
              <a:t>качества продукции  </a:t>
            </a:r>
            <a:endParaRPr lang="en-US" sz="2400" b="1" dirty="0">
              <a:latin typeface="Arial" panose="020B0604020202020204" pitchFamily="34" charset="0"/>
              <a:cs typeface="Arial" panose="020B0604020202020204" pitchFamily="34" charset="0"/>
            </a:endParaRPr>
          </a:p>
        </p:txBody>
      </p:sp>
      <p:sp>
        <p:nvSpPr>
          <p:cNvPr id="27" name="Прямоугольник 26"/>
          <p:cNvSpPr/>
          <p:nvPr/>
        </p:nvSpPr>
        <p:spPr>
          <a:xfrm>
            <a:off x="340844" y="6816824"/>
            <a:ext cx="4136600" cy="4001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ru-RU" sz="2000" b="1" dirty="0" smtClean="0">
                <a:solidFill>
                  <a:schemeClr val="accent6">
                    <a:lumMod val="75000"/>
                  </a:schemeClr>
                </a:solidFill>
                <a:latin typeface="Arial" panose="020B0604020202020204" pitchFamily="34" charset="0"/>
                <a:ea typeface="Consolas" panose="020B0609020204030204" pitchFamily="49" charset="0"/>
                <a:cs typeface="Arial" panose="020B0604020202020204" pitchFamily="34" charset="0"/>
              </a:rPr>
              <a:t>Возмещение затрат</a:t>
            </a:r>
            <a:endParaRPr lang="ru-RU" sz="2000" b="1" dirty="0">
              <a:solidFill>
                <a:schemeClr val="accent6">
                  <a:lumMod val="75000"/>
                </a:schemeClr>
              </a:solidFill>
              <a:latin typeface="Arial" panose="020B0604020202020204" pitchFamily="34" charset="0"/>
              <a:cs typeface="Arial" panose="020B0604020202020204" pitchFamily="34" charset="0"/>
            </a:endParaRPr>
          </a:p>
        </p:txBody>
      </p:sp>
      <p:sp>
        <p:nvSpPr>
          <p:cNvPr id="28" name="Прямоугольник 27"/>
          <p:cNvSpPr/>
          <p:nvPr/>
        </p:nvSpPr>
        <p:spPr>
          <a:xfrm>
            <a:off x="350118" y="7128663"/>
            <a:ext cx="9376283"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ru-RU" dirty="0">
                <a:latin typeface="Arial" panose="020B0604020202020204" pitchFamily="34" charset="0"/>
                <a:cs typeface="Arial" panose="020B0604020202020204" pitchFamily="34" charset="0"/>
              </a:rPr>
              <a:t>услуг племенных и дистрибьютерных центров по искусственному осеменению маточного поголовья крупного рогатого скота в крестьянских (фермерских) хозяйствах и сельскохозяйственных кооперативах, а также маточного поголовья овец в хозяйствах и сельскохозяйственных кооперативах;</a:t>
            </a:r>
          </a:p>
        </p:txBody>
      </p:sp>
      <p:sp>
        <p:nvSpPr>
          <p:cNvPr id="29" name="Прямоугольник 28"/>
          <p:cNvSpPr/>
          <p:nvPr/>
        </p:nvSpPr>
        <p:spPr>
          <a:xfrm>
            <a:off x="350118" y="8256984"/>
            <a:ext cx="931157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ru-RU" dirty="0">
                <a:latin typeface="Arial" panose="020B0604020202020204" pitchFamily="34" charset="0"/>
                <a:cs typeface="Arial" panose="020B0604020202020204" pitchFamily="34" charset="0"/>
              </a:rPr>
              <a:t>субсидирование услуг по трансплантации эмбрионов</a:t>
            </a:r>
          </a:p>
        </p:txBody>
      </p:sp>
      <p:sp>
        <p:nvSpPr>
          <p:cNvPr id="30" name="Прямоугольник 29"/>
          <p:cNvSpPr/>
          <p:nvPr/>
        </p:nvSpPr>
        <p:spPr>
          <a:xfrm>
            <a:off x="10327967" y="2280320"/>
            <a:ext cx="4111089" cy="4001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ru-RU" sz="2000" b="1" dirty="0" smtClean="0">
                <a:solidFill>
                  <a:srgbClr val="0070C0"/>
                </a:solidFill>
                <a:effectLst/>
                <a:latin typeface="Arial" panose="020B0604020202020204" pitchFamily="34" charset="0"/>
                <a:cs typeface="Arial" panose="020B0604020202020204" pitchFamily="34" charset="0"/>
              </a:rPr>
              <a:t>Удешевление стоимости</a:t>
            </a:r>
            <a:endParaRPr lang="ru-RU" sz="2000" b="1" dirty="0">
              <a:solidFill>
                <a:srgbClr val="0070C0"/>
              </a:solidFill>
              <a:effectLst/>
              <a:latin typeface="Arial" panose="020B0604020202020204" pitchFamily="34" charset="0"/>
              <a:cs typeface="Arial" panose="020B0604020202020204" pitchFamily="34" charset="0"/>
            </a:endParaRPr>
          </a:p>
        </p:txBody>
      </p:sp>
      <p:sp>
        <p:nvSpPr>
          <p:cNvPr id="33" name="Прямоугольник 32"/>
          <p:cNvSpPr/>
          <p:nvPr/>
        </p:nvSpPr>
        <p:spPr>
          <a:xfrm>
            <a:off x="10295301" y="6519500"/>
            <a:ext cx="6448011"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ru-RU" dirty="0" smtClean="0">
                <a:solidFill>
                  <a:schemeClr val="tx1"/>
                </a:solidFill>
                <a:latin typeface="Arial" panose="020B0604020202020204" pitchFamily="34" charset="0"/>
                <a:cs typeface="Arial" panose="020B0604020202020204" pitchFamily="34" charset="0"/>
              </a:rPr>
              <a:t>реализации </a:t>
            </a:r>
            <a:r>
              <a:rPr lang="ru-RU" dirty="0">
                <a:solidFill>
                  <a:schemeClr val="tx1"/>
                </a:solidFill>
                <a:latin typeface="Arial" panose="020B0604020202020204" pitchFamily="34" charset="0"/>
                <a:cs typeface="Arial" panose="020B0604020202020204" pitchFamily="34" charset="0"/>
              </a:rPr>
              <a:t>ягнят</a:t>
            </a:r>
          </a:p>
        </p:txBody>
      </p:sp>
      <p:grpSp>
        <p:nvGrpSpPr>
          <p:cNvPr id="10" name="Группа 9"/>
          <p:cNvGrpSpPr/>
          <p:nvPr/>
        </p:nvGrpSpPr>
        <p:grpSpPr>
          <a:xfrm>
            <a:off x="126726" y="2208312"/>
            <a:ext cx="9703819" cy="646331"/>
            <a:chOff x="139992" y="3303032"/>
            <a:chExt cx="8110669" cy="545501"/>
          </a:xfrm>
        </p:grpSpPr>
        <p:sp>
          <p:nvSpPr>
            <p:cNvPr id="23" name="Прямоугольник 22"/>
            <p:cNvSpPr/>
            <p:nvPr/>
          </p:nvSpPr>
          <p:spPr>
            <a:xfrm>
              <a:off x="351881" y="3303032"/>
              <a:ext cx="7898780" cy="54550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ru-RU" dirty="0">
                  <a:solidFill>
                    <a:schemeClr val="tx1"/>
                  </a:solidFill>
                  <a:latin typeface="Arial" panose="020B0604020202020204" pitchFamily="34" charset="0"/>
                  <a:cs typeface="Arial" panose="020B0604020202020204" pitchFamily="34" charset="0"/>
                </a:rPr>
                <a:t>на ведение селекционной и племенной </a:t>
              </a:r>
              <a:r>
                <a:rPr lang="ru-RU" dirty="0" smtClean="0">
                  <a:solidFill>
                    <a:schemeClr val="tx1"/>
                  </a:solidFill>
                  <a:latin typeface="Arial" panose="020B0604020202020204" pitchFamily="34" charset="0"/>
                  <a:cs typeface="Arial" panose="020B0604020202020204" pitchFamily="34" charset="0"/>
                </a:rPr>
                <a:t>работы КРС, овец, свиней, маралов и пчелосемей</a:t>
              </a:r>
              <a:endParaRPr lang="ru-RU" dirty="0">
                <a:solidFill>
                  <a:schemeClr val="tx1"/>
                </a:solidFill>
                <a:latin typeface="Arial" panose="020B0604020202020204" pitchFamily="34" charset="0"/>
                <a:cs typeface="Arial" panose="020B0604020202020204" pitchFamily="34" charset="0"/>
              </a:endParaRPr>
            </a:p>
          </p:txBody>
        </p:sp>
        <p:sp>
          <p:nvSpPr>
            <p:cNvPr id="4" name="Овал 3"/>
            <p:cNvSpPr/>
            <p:nvPr/>
          </p:nvSpPr>
          <p:spPr>
            <a:xfrm>
              <a:off x="139992" y="3483886"/>
              <a:ext cx="166130" cy="149077"/>
            </a:xfrm>
            <a:prstGeom prst="ellipse">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000"/>
            </a:p>
          </p:txBody>
        </p:sp>
      </p:grpSp>
      <p:sp>
        <p:nvSpPr>
          <p:cNvPr id="34" name="Овал 33"/>
          <p:cNvSpPr/>
          <p:nvPr/>
        </p:nvSpPr>
        <p:spPr>
          <a:xfrm>
            <a:off x="10089995" y="2827803"/>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35" name="Овал 34"/>
          <p:cNvSpPr/>
          <p:nvPr/>
        </p:nvSpPr>
        <p:spPr>
          <a:xfrm>
            <a:off x="168243" y="7248872"/>
            <a:ext cx="235315" cy="172597"/>
          </a:xfrm>
          <a:prstGeom prst="ellipse">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sz="2000"/>
          </a:p>
        </p:txBody>
      </p:sp>
      <p:sp>
        <p:nvSpPr>
          <p:cNvPr id="40" name="Овал 39"/>
          <p:cNvSpPr/>
          <p:nvPr/>
        </p:nvSpPr>
        <p:spPr>
          <a:xfrm>
            <a:off x="10080574" y="3792488"/>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a:p>
        </p:txBody>
      </p:sp>
      <p:sp>
        <p:nvSpPr>
          <p:cNvPr id="41" name="Овал 40"/>
          <p:cNvSpPr/>
          <p:nvPr/>
        </p:nvSpPr>
        <p:spPr>
          <a:xfrm>
            <a:off x="10055080" y="4411979"/>
            <a:ext cx="172597" cy="172597"/>
          </a:xfrm>
          <a:prstGeom prst="ellipse">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ru-RU" sz="2000" dirty="0"/>
          </a:p>
        </p:txBody>
      </p:sp>
      <p:sp>
        <p:nvSpPr>
          <p:cNvPr id="11" name="TextBox 10"/>
          <p:cNvSpPr txBox="1"/>
          <p:nvPr/>
        </p:nvSpPr>
        <p:spPr>
          <a:xfrm>
            <a:off x="10334600" y="2725142"/>
            <a:ext cx="6703050" cy="923330"/>
          </a:xfrm>
          <a:prstGeom prst="rect">
            <a:avLst/>
          </a:prstGeom>
          <a:noFill/>
        </p:spPr>
        <p:txBody>
          <a:bodyPr wrap="square" rtlCol="0">
            <a:spAutoFit/>
          </a:bodyPr>
          <a:lstStyle/>
          <a:p>
            <a:pPr algn="just"/>
            <a:r>
              <a:rPr lang="ru-RU" dirty="0"/>
              <a:t>бычков, реализованных или перемещенных на откорм в откормочные площадки вместимостью не менее 1000 голов единовременно</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3679" y="5664696"/>
            <a:ext cx="1889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0253171" y="5533454"/>
            <a:ext cx="6677556" cy="923330"/>
          </a:xfrm>
          <a:prstGeom prst="rect">
            <a:avLst/>
          </a:prstGeom>
          <a:noFill/>
        </p:spPr>
        <p:txBody>
          <a:bodyPr wrap="square" rtlCol="0">
            <a:spAutoFit/>
          </a:bodyPr>
          <a:lstStyle/>
          <a:p>
            <a:pPr algn="just"/>
            <a:r>
              <a:rPr lang="ru-RU" dirty="0"/>
              <a:t>заготовки говядины мясоперерабатывающими предприятиями, занимающимися забоем и первичной переработкой мяса крупного рогатого скота</a:t>
            </a:r>
          </a:p>
        </p:txBody>
      </p:sp>
      <p:pic>
        <p:nvPicPr>
          <p:cNvPr id="4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3679" y="7053609"/>
            <a:ext cx="1889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3679" y="6621561"/>
            <a:ext cx="188913"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0313746" y="4320351"/>
            <a:ext cx="6717598" cy="1200329"/>
          </a:xfrm>
          <a:prstGeom prst="rect">
            <a:avLst/>
          </a:prstGeom>
          <a:noFill/>
        </p:spPr>
        <p:txBody>
          <a:bodyPr wrap="square" rtlCol="0">
            <a:spAutoFit/>
          </a:bodyPr>
          <a:lstStyle/>
          <a:p>
            <a:pPr algn="just"/>
            <a:r>
              <a:rPr lang="ru-RU" dirty="0"/>
              <a:t>производства мяса птицы (мясо бройлерной птицы, мясо индейки, водоплавающей птицы), пищевое яйцо (куриное яйцо), молока (коровье, кобылье, верблюжье), тонкорунной и полутонкорунной шерсти.</a:t>
            </a:r>
          </a:p>
        </p:txBody>
      </p:sp>
      <p:sp>
        <p:nvSpPr>
          <p:cNvPr id="17" name="TextBox 16"/>
          <p:cNvSpPr txBox="1"/>
          <p:nvPr/>
        </p:nvSpPr>
        <p:spPr>
          <a:xfrm>
            <a:off x="10262593" y="6962581"/>
            <a:ext cx="6682682" cy="646331"/>
          </a:xfrm>
          <a:prstGeom prst="rect">
            <a:avLst/>
          </a:prstGeom>
          <a:noFill/>
        </p:spPr>
        <p:txBody>
          <a:bodyPr wrap="square" rtlCol="0">
            <a:spAutoFit/>
          </a:bodyPr>
          <a:lstStyle/>
          <a:p>
            <a:pPr algn="just"/>
            <a:r>
              <a:rPr lang="ru-RU" dirty="0" smtClean="0"/>
              <a:t>затрат на корма маточному </a:t>
            </a:r>
            <a:r>
              <a:rPr lang="ru-RU" dirty="0"/>
              <a:t>поголовью молочного направления.</a:t>
            </a:r>
          </a:p>
        </p:txBody>
      </p:sp>
      <p:sp>
        <p:nvSpPr>
          <p:cNvPr id="3" name="Прямоугольник 2"/>
          <p:cNvSpPr/>
          <p:nvPr/>
        </p:nvSpPr>
        <p:spPr>
          <a:xfrm>
            <a:off x="397496" y="1920280"/>
            <a:ext cx="3355792" cy="4001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ru-RU" sz="2000" b="1" dirty="0" smtClean="0">
                <a:solidFill>
                  <a:srgbClr val="C00000"/>
                </a:solidFill>
                <a:effectLst/>
                <a:latin typeface="Arial" panose="020B0604020202020204" pitchFamily="34" charset="0"/>
                <a:ea typeface="Consolas" panose="020B0609020204030204" pitchFamily="49" charset="0"/>
                <a:cs typeface="Arial" panose="020B0604020202020204" pitchFamily="34" charset="0"/>
              </a:rPr>
              <a:t>Удешевление затрат</a:t>
            </a:r>
            <a:endParaRPr lang="ru-RU" sz="2000" b="1" dirty="0">
              <a:solidFill>
                <a:srgbClr val="C00000"/>
              </a:solidFill>
              <a:effectLst/>
              <a:latin typeface="Arial" panose="020B0604020202020204" pitchFamily="34" charset="0"/>
              <a:cs typeface="Arial" panose="020B0604020202020204" pitchFamily="34" charset="0"/>
            </a:endParaRPr>
          </a:p>
        </p:txBody>
      </p:sp>
      <p:sp>
        <p:nvSpPr>
          <p:cNvPr id="44" name="Овал 43"/>
          <p:cNvSpPr/>
          <p:nvPr/>
        </p:nvSpPr>
        <p:spPr>
          <a:xfrm>
            <a:off x="190569" y="8372419"/>
            <a:ext cx="235315" cy="172597"/>
          </a:xfrm>
          <a:prstGeom prst="ellipse">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sz="2000"/>
          </a:p>
        </p:txBody>
      </p:sp>
      <p:sp>
        <p:nvSpPr>
          <p:cNvPr id="43" name="TextBox 42"/>
          <p:cNvSpPr txBox="1"/>
          <p:nvPr/>
        </p:nvSpPr>
        <p:spPr>
          <a:xfrm>
            <a:off x="10322170" y="3650213"/>
            <a:ext cx="6709174" cy="646331"/>
          </a:xfrm>
          <a:prstGeom prst="rect">
            <a:avLst/>
          </a:prstGeom>
          <a:noFill/>
        </p:spPr>
        <p:txBody>
          <a:bodyPr wrap="square" rtlCol="0">
            <a:spAutoFit/>
          </a:bodyPr>
          <a:lstStyle/>
          <a:p>
            <a:r>
              <a:rPr lang="ru-RU" dirty="0"/>
              <a:t>откорма бычков для откормочных площадок вместимостью не менее 1000 голов единовременно</a:t>
            </a:r>
          </a:p>
        </p:txBody>
      </p:sp>
      <p:grpSp>
        <p:nvGrpSpPr>
          <p:cNvPr id="55" name="Группа 54"/>
          <p:cNvGrpSpPr/>
          <p:nvPr/>
        </p:nvGrpSpPr>
        <p:grpSpPr>
          <a:xfrm>
            <a:off x="109464" y="2795409"/>
            <a:ext cx="9633389" cy="923330"/>
            <a:chOff x="109464" y="3288432"/>
            <a:chExt cx="9633389" cy="923330"/>
          </a:xfrm>
        </p:grpSpPr>
        <p:sp>
          <p:nvSpPr>
            <p:cNvPr id="24" name="Прямоугольник 23"/>
            <p:cNvSpPr/>
            <p:nvPr/>
          </p:nvSpPr>
          <p:spPr>
            <a:xfrm>
              <a:off x="389406" y="3288432"/>
              <a:ext cx="9353447"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ru-RU" dirty="0">
                  <a:solidFill>
                    <a:schemeClr val="tx1"/>
                  </a:solidFill>
                  <a:latin typeface="Arial" panose="020B0604020202020204" pitchFamily="34" charset="0"/>
                  <a:cs typeface="Arial" panose="020B0604020202020204" pitchFamily="34" charset="0"/>
                </a:rPr>
                <a:t>на приобретение </a:t>
              </a:r>
              <a:r>
                <a:rPr lang="ru-RU" dirty="0" smtClean="0">
                  <a:solidFill>
                    <a:schemeClr val="tx1"/>
                  </a:solidFill>
                  <a:latin typeface="Arial" panose="020B0604020202020204" pitchFamily="34" charset="0"/>
                  <a:cs typeface="Arial" panose="020B0604020202020204" pitchFamily="34" charset="0"/>
                </a:rPr>
                <a:t>отечественного племенного КРС и </a:t>
              </a:r>
              <a:r>
                <a:rPr lang="ru-RU" dirty="0" smtClean="0">
                  <a:solidFill>
                    <a:schemeClr val="tx1"/>
                  </a:solidFill>
                  <a:latin typeface="Arial" panose="020B0604020202020204" pitchFamily="34" charset="0"/>
                  <a:cs typeface="Arial" panose="020B0604020202020204" pitchFamily="34" charset="0"/>
                </a:rPr>
                <a:t>зарубежного племенного маточного поголовья КРС</a:t>
              </a:r>
              <a:endParaRPr lang="ru-RU" dirty="0">
                <a:solidFill>
                  <a:schemeClr val="tx1"/>
                </a:solidFill>
                <a:latin typeface="Arial" panose="020B0604020202020204" pitchFamily="34" charset="0"/>
                <a:cs typeface="Arial" panose="020B0604020202020204" pitchFamily="34" charset="0"/>
              </a:endParaRPr>
            </a:p>
            <a:p>
              <a:r>
                <a:rPr lang="ru-RU" dirty="0" smtClean="0">
                  <a:solidFill>
                    <a:schemeClr val="tx1"/>
                  </a:solidFill>
                  <a:latin typeface="Arial" panose="020B0604020202020204" pitchFamily="34" charset="0"/>
                  <a:cs typeface="Arial" panose="020B0604020202020204" pitchFamily="34" charset="0"/>
                </a:rPr>
                <a:t> </a:t>
              </a:r>
              <a:endParaRPr lang="ru-RU" dirty="0">
                <a:solidFill>
                  <a:schemeClr val="tx1"/>
                </a:solidFill>
                <a:latin typeface="Arial" panose="020B0604020202020204" pitchFamily="34" charset="0"/>
                <a:cs typeface="Arial" panose="020B0604020202020204" pitchFamily="34" charset="0"/>
              </a:endParaRPr>
            </a:p>
          </p:txBody>
        </p:sp>
        <p:sp>
          <p:nvSpPr>
            <p:cNvPr id="48" name="Овал 47"/>
            <p:cNvSpPr/>
            <p:nvPr/>
          </p:nvSpPr>
          <p:spPr>
            <a:xfrm>
              <a:off x="109464" y="3491682"/>
              <a:ext cx="198762" cy="176632"/>
            </a:xfrm>
            <a:prstGeom prst="ellipse">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000"/>
            </a:p>
          </p:txBody>
        </p:sp>
      </p:grpSp>
      <p:grpSp>
        <p:nvGrpSpPr>
          <p:cNvPr id="45" name="Группа 44"/>
          <p:cNvGrpSpPr/>
          <p:nvPr/>
        </p:nvGrpSpPr>
        <p:grpSpPr>
          <a:xfrm>
            <a:off x="126726" y="3360440"/>
            <a:ext cx="9590070" cy="646331"/>
            <a:chOff x="126726" y="3864496"/>
            <a:chExt cx="9590070" cy="646331"/>
          </a:xfrm>
        </p:grpSpPr>
        <p:sp>
          <p:nvSpPr>
            <p:cNvPr id="25" name="Прямоугольник 24"/>
            <p:cNvSpPr/>
            <p:nvPr/>
          </p:nvSpPr>
          <p:spPr>
            <a:xfrm>
              <a:off x="354073" y="3864496"/>
              <a:ext cx="9362723"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ru-RU" dirty="0">
                  <a:solidFill>
                    <a:schemeClr val="tx1"/>
                  </a:solidFill>
                  <a:latin typeface="Arial" panose="020B0604020202020204" pitchFamily="34" charset="0"/>
                  <a:cs typeface="Arial" panose="020B0604020202020204" pitchFamily="34" charset="0"/>
                </a:rPr>
                <a:t>на приобретение племенного суточного молодняка родительской/прародительской формы мясного направления </a:t>
              </a:r>
              <a:r>
                <a:rPr lang="ru-RU" dirty="0" smtClean="0">
                  <a:solidFill>
                    <a:schemeClr val="tx1"/>
                  </a:solidFill>
                  <a:latin typeface="Arial" panose="020B0604020202020204" pitchFamily="34" charset="0"/>
                  <a:cs typeface="Arial" panose="020B0604020202020204" pitchFamily="34" charset="0"/>
                </a:rPr>
                <a:t>птиц</a:t>
              </a:r>
              <a:endParaRPr lang="ru-RU" dirty="0">
                <a:solidFill>
                  <a:schemeClr val="tx1"/>
                </a:solidFill>
                <a:latin typeface="Arial" panose="020B0604020202020204" pitchFamily="34" charset="0"/>
                <a:cs typeface="Arial" panose="020B0604020202020204" pitchFamily="34" charset="0"/>
              </a:endParaRPr>
            </a:p>
          </p:txBody>
        </p:sp>
        <p:sp>
          <p:nvSpPr>
            <p:cNvPr id="49" name="Овал 48"/>
            <p:cNvSpPr/>
            <p:nvPr/>
          </p:nvSpPr>
          <p:spPr>
            <a:xfrm>
              <a:off x="126726" y="4041225"/>
              <a:ext cx="198762" cy="176632"/>
            </a:xfrm>
            <a:prstGeom prst="ellipse">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000"/>
            </a:p>
          </p:txBody>
        </p:sp>
      </p:grpSp>
      <p:grpSp>
        <p:nvGrpSpPr>
          <p:cNvPr id="36" name="Группа 35"/>
          <p:cNvGrpSpPr/>
          <p:nvPr/>
        </p:nvGrpSpPr>
        <p:grpSpPr>
          <a:xfrm>
            <a:off x="126726" y="3936504"/>
            <a:ext cx="9446055" cy="646331"/>
            <a:chOff x="126726" y="4440560"/>
            <a:chExt cx="9446055" cy="646331"/>
          </a:xfrm>
        </p:grpSpPr>
        <p:sp>
          <p:nvSpPr>
            <p:cNvPr id="26" name="Прямоугольник 25"/>
            <p:cNvSpPr/>
            <p:nvPr/>
          </p:nvSpPr>
          <p:spPr>
            <a:xfrm>
              <a:off x="399827" y="4440560"/>
              <a:ext cx="9172954"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ru-RU" dirty="0">
                  <a:solidFill>
                    <a:schemeClr val="tx1"/>
                  </a:solidFill>
                  <a:latin typeface="Arial" panose="020B0604020202020204" pitchFamily="34" charset="0"/>
                  <a:cs typeface="Arial" panose="020B0604020202020204" pitchFamily="34" charset="0"/>
                </a:rPr>
                <a:t>на приобретение племенного суточного молодняка финальной формы яичного направления </a:t>
              </a:r>
              <a:r>
                <a:rPr lang="ru-RU" dirty="0" smtClean="0">
                  <a:solidFill>
                    <a:schemeClr val="tx1"/>
                  </a:solidFill>
                  <a:latin typeface="Arial" panose="020B0604020202020204" pitchFamily="34" charset="0"/>
                  <a:cs typeface="Arial" panose="020B0604020202020204" pitchFamily="34" charset="0"/>
                </a:rPr>
                <a:t>птиц</a:t>
              </a:r>
              <a:endParaRPr lang="ru-RU" dirty="0">
                <a:solidFill>
                  <a:schemeClr val="tx1"/>
                </a:solidFill>
                <a:latin typeface="Arial" panose="020B0604020202020204" pitchFamily="34" charset="0"/>
                <a:cs typeface="Arial" panose="020B0604020202020204" pitchFamily="34" charset="0"/>
              </a:endParaRPr>
            </a:p>
          </p:txBody>
        </p:sp>
        <p:sp>
          <p:nvSpPr>
            <p:cNvPr id="50" name="Овал 49"/>
            <p:cNvSpPr/>
            <p:nvPr/>
          </p:nvSpPr>
          <p:spPr>
            <a:xfrm>
              <a:off x="126726" y="4587093"/>
              <a:ext cx="198762" cy="176632"/>
            </a:xfrm>
            <a:prstGeom prst="ellipse">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000"/>
            </a:p>
          </p:txBody>
        </p:sp>
      </p:grpSp>
      <p:grpSp>
        <p:nvGrpSpPr>
          <p:cNvPr id="20" name="Группа 19"/>
          <p:cNvGrpSpPr/>
          <p:nvPr/>
        </p:nvGrpSpPr>
        <p:grpSpPr>
          <a:xfrm>
            <a:off x="127329" y="5661214"/>
            <a:ext cx="9847231" cy="369332"/>
            <a:chOff x="127329" y="6606249"/>
            <a:chExt cx="9847231" cy="369332"/>
          </a:xfrm>
        </p:grpSpPr>
        <p:sp>
          <p:nvSpPr>
            <p:cNvPr id="13" name="TextBox 12"/>
            <p:cNvSpPr txBox="1"/>
            <p:nvPr/>
          </p:nvSpPr>
          <p:spPr>
            <a:xfrm>
              <a:off x="368174" y="6606249"/>
              <a:ext cx="9606386" cy="369332"/>
            </a:xfrm>
            <a:prstGeom prst="rect">
              <a:avLst/>
            </a:prstGeom>
            <a:noFill/>
          </p:spPr>
          <p:txBody>
            <a:bodyPr wrap="square" rtlCol="0">
              <a:spAutoFit/>
            </a:bodyPr>
            <a:lstStyle/>
            <a:p>
              <a:r>
                <a:rPr lang="ru-RU" dirty="0" smtClean="0"/>
                <a:t>на приобретение племенных баранов, жеребцов и верблюдов-производителей и коз </a:t>
              </a:r>
              <a:endParaRPr lang="ru-RU" dirty="0"/>
            </a:p>
          </p:txBody>
        </p:sp>
        <p:sp>
          <p:nvSpPr>
            <p:cNvPr id="51" name="Овал 50"/>
            <p:cNvSpPr/>
            <p:nvPr/>
          </p:nvSpPr>
          <p:spPr>
            <a:xfrm>
              <a:off x="127329" y="6736042"/>
              <a:ext cx="198762" cy="176632"/>
            </a:xfrm>
            <a:prstGeom prst="ellipse">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000"/>
            </a:p>
          </p:txBody>
        </p:sp>
      </p:grpSp>
      <p:grpSp>
        <p:nvGrpSpPr>
          <p:cNvPr id="21" name="Группа 20"/>
          <p:cNvGrpSpPr/>
          <p:nvPr/>
        </p:nvGrpSpPr>
        <p:grpSpPr>
          <a:xfrm>
            <a:off x="127329" y="5086891"/>
            <a:ext cx="9615524" cy="646331"/>
            <a:chOff x="127329" y="5873008"/>
            <a:chExt cx="9615524" cy="646331"/>
          </a:xfrm>
        </p:grpSpPr>
        <p:sp>
          <p:nvSpPr>
            <p:cNvPr id="8" name="TextBox 7"/>
            <p:cNvSpPr txBox="1"/>
            <p:nvPr/>
          </p:nvSpPr>
          <p:spPr>
            <a:xfrm>
              <a:off x="349460" y="5873008"/>
              <a:ext cx="9393393" cy="646331"/>
            </a:xfrm>
            <a:prstGeom prst="rect">
              <a:avLst/>
            </a:prstGeom>
            <a:noFill/>
          </p:spPr>
          <p:txBody>
            <a:bodyPr wrap="square" rtlCol="0">
              <a:spAutoFit/>
            </a:bodyPr>
            <a:lstStyle/>
            <a:p>
              <a:pPr algn="just"/>
              <a:r>
                <a:rPr lang="ru-RU" dirty="0" smtClean="0"/>
                <a:t>на содержание </a:t>
              </a:r>
              <a:r>
                <a:rPr lang="ru-RU" dirty="0"/>
                <a:t>племенного быка-производителя мясных пород, используемых для воспроизводства стада</a:t>
              </a:r>
            </a:p>
          </p:txBody>
        </p:sp>
        <p:sp>
          <p:nvSpPr>
            <p:cNvPr id="52" name="Овал 51"/>
            <p:cNvSpPr/>
            <p:nvPr/>
          </p:nvSpPr>
          <p:spPr>
            <a:xfrm>
              <a:off x="127329" y="5984408"/>
              <a:ext cx="198762" cy="176632"/>
            </a:xfrm>
            <a:prstGeom prst="ellipse">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000"/>
            </a:p>
          </p:txBody>
        </p:sp>
      </p:grpSp>
      <p:grpSp>
        <p:nvGrpSpPr>
          <p:cNvPr id="22" name="Группа 21"/>
          <p:cNvGrpSpPr/>
          <p:nvPr/>
        </p:nvGrpSpPr>
        <p:grpSpPr>
          <a:xfrm>
            <a:off x="126726" y="4523601"/>
            <a:ext cx="9541966" cy="646331"/>
            <a:chOff x="126726" y="5022073"/>
            <a:chExt cx="9541966" cy="646331"/>
          </a:xfrm>
        </p:grpSpPr>
        <p:sp>
          <p:nvSpPr>
            <p:cNvPr id="5" name="TextBox 4"/>
            <p:cNvSpPr txBox="1"/>
            <p:nvPr/>
          </p:nvSpPr>
          <p:spPr>
            <a:xfrm>
              <a:off x="368174" y="5022073"/>
              <a:ext cx="9300518" cy="646331"/>
            </a:xfrm>
            <a:prstGeom prst="rect">
              <a:avLst/>
            </a:prstGeom>
            <a:noFill/>
          </p:spPr>
          <p:txBody>
            <a:bodyPr wrap="square" rtlCol="0">
              <a:spAutoFit/>
            </a:bodyPr>
            <a:lstStyle/>
            <a:p>
              <a:pPr algn="just"/>
              <a:r>
                <a:rPr lang="ru-RU" dirty="0"/>
                <a:t>на </a:t>
              </a:r>
              <a:r>
                <a:rPr lang="ru-RU" dirty="0" smtClean="0"/>
                <a:t>содержание </a:t>
              </a:r>
              <a:r>
                <a:rPr lang="ru-RU" dirty="0"/>
                <a:t>племенного барана-производителя, используемых для воспроизводства товарной отары</a:t>
              </a:r>
            </a:p>
          </p:txBody>
        </p:sp>
        <p:sp>
          <p:nvSpPr>
            <p:cNvPr id="53" name="Овал 52"/>
            <p:cNvSpPr/>
            <p:nvPr/>
          </p:nvSpPr>
          <p:spPr>
            <a:xfrm>
              <a:off x="126726" y="5256922"/>
              <a:ext cx="198762" cy="176632"/>
            </a:xfrm>
            <a:prstGeom prst="ellipse">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000"/>
            </a:p>
          </p:txBody>
        </p:sp>
      </p:grpSp>
      <p:grpSp>
        <p:nvGrpSpPr>
          <p:cNvPr id="19" name="Группа 18"/>
          <p:cNvGrpSpPr/>
          <p:nvPr/>
        </p:nvGrpSpPr>
        <p:grpSpPr>
          <a:xfrm>
            <a:off x="132251" y="6022995"/>
            <a:ext cx="9584545" cy="646331"/>
            <a:chOff x="132251" y="6955206"/>
            <a:chExt cx="9584545" cy="646331"/>
          </a:xfrm>
        </p:grpSpPr>
        <p:sp>
          <p:nvSpPr>
            <p:cNvPr id="32" name="Прямоугольник 31"/>
            <p:cNvSpPr/>
            <p:nvPr/>
          </p:nvSpPr>
          <p:spPr>
            <a:xfrm>
              <a:off x="362414" y="6955206"/>
              <a:ext cx="9354382"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ru-RU" dirty="0">
                  <a:solidFill>
                    <a:schemeClr val="tx1"/>
                  </a:solidFill>
                  <a:latin typeface="Arial" panose="020B0604020202020204" pitchFamily="34" charset="0"/>
                  <a:cs typeface="Arial" panose="020B0604020202020204" pitchFamily="34" charset="0"/>
                </a:rPr>
                <a:t>н</a:t>
              </a:r>
              <a:r>
                <a:rPr lang="ru-RU" dirty="0" smtClean="0">
                  <a:solidFill>
                    <a:schemeClr val="tx1"/>
                  </a:solidFill>
                  <a:latin typeface="Arial" panose="020B0604020202020204" pitchFamily="34" charset="0"/>
                  <a:cs typeface="Arial" panose="020B0604020202020204" pitchFamily="34" charset="0"/>
                </a:rPr>
                <a:t>а приобретение </a:t>
              </a:r>
              <a:r>
                <a:rPr lang="ru-RU" dirty="0">
                  <a:solidFill>
                    <a:schemeClr val="tx1"/>
                  </a:solidFill>
                  <a:latin typeface="Arial" panose="020B0604020202020204" pitchFamily="34" charset="0"/>
                  <a:cs typeface="Arial" panose="020B0604020202020204" pitchFamily="34" charset="0"/>
                </a:rPr>
                <a:t>однополого и двуполого семени племенного быка молочных и молочно-мясных пород</a:t>
              </a:r>
            </a:p>
          </p:txBody>
        </p:sp>
        <p:sp>
          <p:nvSpPr>
            <p:cNvPr id="54" name="Овал 53"/>
            <p:cNvSpPr/>
            <p:nvPr/>
          </p:nvSpPr>
          <p:spPr>
            <a:xfrm>
              <a:off x="132251" y="7118097"/>
              <a:ext cx="198762" cy="176632"/>
            </a:xfrm>
            <a:prstGeom prst="ellipse">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sz="2000"/>
            </a:p>
          </p:txBody>
        </p:sp>
      </p:grpSp>
      <p:sp>
        <p:nvSpPr>
          <p:cNvPr id="62" name="Номер слайда 1"/>
          <p:cNvSpPr txBox="1">
            <a:spLocks/>
          </p:cNvSpPr>
          <p:nvPr/>
        </p:nvSpPr>
        <p:spPr>
          <a:xfrm>
            <a:off x="15327902"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a:solidFill>
                  <a:schemeClr val="accent5">
                    <a:lumMod val="75000"/>
                  </a:schemeClr>
                </a:solidFill>
                <a:latin typeface="+mn-lt"/>
              </a:rPr>
              <a:t>2</a:t>
            </a:r>
            <a:endParaRPr lang="kk-KZ" sz="2800" b="1" dirty="0" smtClean="0">
              <a:solidFill>
                <a:schemeClr val="accent5">
                  <a:lumMod val="75000"/>
                </a:schemeClr>
              </a:solidFill>
              <a:latin typeface="+mn-lt"/>
            </a:endParaRPr>
          </a:p>
        </p:txBody>
      </p:sp>
      <p:sp>
        <p:nvSpPr>
          <p:cNvPr id="12" name="Прямоугольник 11"/>
          <p:cNvSpPr/>
          <p:nvPr/>
        </p:nvSpPr>
        <p:spPr>
          <a:xfrm>
            <a:off x="202917" y="8833048"/>
            <a:ext cx="14097745" cy="430887"/>
          </a:xfrm>
          <a:prstGeom prst="rect">
            <a:avLst/>
          </a:prstGeom>
        </p:spPr>
        <p:txBody>
          <a:bodyPr wrap="square">
            <a:spAutoFit/>
          </a:bodyPr>
          <a:lstStyle/>
          <a:p>
            <a:pPr marL="171450" indent="-171450">
              <a:buFont typeface="Arial" pitchFamily="34" charset="0"/>
              <a:buChar char="•"/>
            </a:pPr>
            <a:r>
              <a:rPr lang="ru-RU" sz="1100" i="1" dirty="0" smtClean="0"/>
              <a:t>- </a:t>
            </a:r>
            <a:r>
              <a:rPr lang="ru-RU" sz="1100" i="1" dirty="0"/>
              <a:t>при выделении дополнительных бюджетных средств из местного бюджета и/или при перераспределении с других бюджетных программ допускается увеличение нормативов субсидирования до 50% от утвержденного норматива по согласованию с Министерством </a:t>
            </a:r>
            <a:endParaRPr lang="ru-RU" sz="1100"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4450" t="14649" r="38710" b="37750"/>
          <a:stretch/>
        </p:blipFill>
        <p:spPr>
          <a:xfrm>
            <a:off x="1245284" y="105988"/>
            <a:ext cx="3328675" cy="1382245"/>
          </a:xfrm>
          <a:prstGeom prst="rect">
            <a:avLst/>
          </a:prstGeom>
        </p:spPr>
      </p:pic>
      <p:pic>
        <p:nvPicPr>
          <p:cNvPr id="30" name="Рисунок 29"/>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12347" y="-10367"/>
            <a:ext cx="17081147" cy="1498600"/>
          </a:xfrm>
          <a:prstGeom prst="rect">
            <a:avLst/>
          </a:prstGeom>
        </p:spPr>
      </p:pic>
      <p:sp>
        <p:nvSpPr>
          <p:cNvPr id="96258" name="Rectangle 2"/>
          <p:cNvSpPr>
            <a:spLocks noGrp="1" noChangeArrowheads="1"/>
          </p:cNvSpPr>
          <p:nvPr>
            <p:ph type="title"/>
          </p:nvPr>
        </p:nvSpPr>
        <p:spPr>
          <a:xfrm>
            <a:off x="4759193" y="649328"/>
            <a:ext cx="11408054" cy="655603"/>
          </a:xfrm>
        </p:spPr>
        <p:txBody>
          <a:bodyPr>
            <a:noAutofit/>
          </a:bodyPr>
          <a:lstStyle/>
          <a:p>
            <a:r>
              <a:rPr lang="ru-RU"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СУБСИДИРОВАНИЕ МЯСНОГО СКОТОВОДСТВА</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253481" y="1776264"/>
            <a:ext cx="7200800" cy="400110"/>
          </a:xfrm>
          <a:prstGeom prst="rect">
            <a:avLst/>
          </a:prstGeom>
        </p:spPr>
        <p:txBody>
          <a:bodyPr wrap="square">
            <a:spAutoFit/>
          </a:bodyPr>
          <a:lstStyle/>
          <a:p>
            <a:r>
              <a:rPr lang="ru-RU" sz="2000" b="1" dirty="0">
                <a:solidFill>
                  <a:srgbClr val="0070C0"/>
                </a:solidFill>
                <a:latin typeface="Arial" panose="020B0604020202020204" pitchFamily="34" charset="0"/>
                <a:ea typeface="Times New Roman" panose="02020603050405020304" pitchFamily="18" charset="0"/>
                <a:cs typeface="Arial" panose="020B0604020202020204" pitchFamily="34" charset="0"/>
              </a:rPr>
              <a:t>Ведение селекционной и племенной работы</a:t>
            </a:r>
            <a:endParaRPr lang="ru-RU" sz="2000" b="1" dirty="0">
              <a:solidFill>
                <a:srgbClr val="0070C0"/>
              </a:solidFill>
              <a:latin typeface="Arial" panose="020B0604020202020204" pitchFamily="34" charset="0"/>
              <a:cs typeface="Arial" panose="020B0604020202020204" pitchFamily="34" charset="0"/>
            </a:endParaRPr>
          </a:p>
        </p:txBody>
      </p:sp>
      <p:sp>
        <p:nvSpPr>
          <p:cNvPr id="21" name="Прямоугольник 20"/>
          <p:cNvSpPr/>
          <p:nvPr/>
        </p:nvSpPr>
        <p:spPr>
          <a:xfrm>
            <a:off x="181472" y="4584576"/>
            <a:ext cx="6768753" cy="400238"/>
          </a:xfrm>
          <a:prstGeom prst="rect">
            <a:avLst/>
          </a:prstGeom>
        </p:spPr>
        <p:txBody>
          <a:bodyPr wrap="square">
            <a:spAutoFit/>
          </a:bodyPr>
          <a:lstStyle/>
          <a:p>
            <a:pPr algn="just"/>
            <a:r>
              <a:rPr lang="ru-RU" sz="2001" b="1" dirty="0">
                <a:solidFill>
                  <a:srgbClr val="0070C0"/>
                </a:solidFill>
                <a:latin typeface="Arial" panose="020B0604020202020204" pitchFamily="34" charset="0"/>
                <a:ea typeface="Times New Roman" panose="02020603050405020304" pitchFamily="18" charset="0"/>
                <a:cs typeface="Arial" panose="020B0604020202020204" pitchFamily="34" charset="0"/>
              </a:rPr>
              <a:t>Приобретение </a:t>
            </a:r>
            <a:r>
              <a:rPr lang="ru-RU" sz="2001"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отечественного племенного КРС</a:t>
            </a:r>
            <a:endParaRPr lang="ru-RU" sz="2001"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
        <p:nvSpPr>
          <p:cNvPr id="23" name="Прямоугольник 22"/>
          <p:cNvSpPr/>
          <p:nvPr/>
        </p:nvSpPr>
        <p:spPr>
          <a:xfrm>
            <a:off x="181472" y="6736881"/>
            <a:ext cx="7025208" cy="1016047"/>
          </a:xfrm>
          <a:prstGeom prst="rect">
            <a:avLst/>
          </a:prstGeom>
        </p:spPr>
        <p:txBody>
          <a:bodyPr wrap="square">
            <a:spAutoFit/>
          </a:bodyPr>
          <a:lstStyle/>
          <a:p>
            <a:pPr algn="just"/>
            <a:r>
              <a:rPr lang="ru-RU" sz="2001" b="1" dirty="0">
                <a:solidFill>
                  <a:srgbClr val="0070C0"/>
                </a:solidFill>
                <a:latin typeface="Arial" panose="020B0604020202020204" pitchFamily="34" charset="0"/>
                <a:ea typeface="Times New Roman" panose="02020603050405020304" pitchFamily="18" charset="0"/>
                <a:cs typeface="Arial" panose="020B0604020202020204" pitchFamily="34" charset="0"/>
              </a:rPr>
              <a:t>Содержание племенного быка-производителя мясных пород, используемых для воспроизводства стада</a:t>
            </a:r>
          </a:p>
        </p:txBody>
      </p:sp>
      <p:sp>
        <p:nvSpPr>
          <p:cNvPr id="24" name="Прямоугольник 23"/>
          <p:cNvSpPr/>
          <p:nvPr/>
        </p:nvSpPr>
        <p:spPr>
          <a:xfrm>
            <a:off x="5054659" y="7320880"/>
            <a:ext cx="2687653" cy="461665"/>
          </a:xfrm>
          <a:prstGeom prst="rect">
            <a:avLst/>
          </a:prstGeom>
        </p:spPr>
        <p:txBody>
          <a:bodyPr wrap="square">
            <a:spAutoFit/>
          </a:bodyPr>
          <a:lstStyle/>
          <a:p>
            <a:pPr algn="ctr"/>
            <a:r>
              <a:rPr lang="ru-RU"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100 000</a:t>
            </a:r>
            <a:r>
              <a:rPr lang="ru-RU"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/гол</a:t>
            </a:r>
            <a:endParaRPr lang="ru-RU" sz="2400" b="1" dirty="0">
              <a:solidFill>
                <a:srgbClr val="C00000"/>
              </a:solidFill>
              <a:latin typeface="Arial" panose="020B0604020202020204" pitchFamily="34" charset="0"/>
              <a:cs typeface="Arial" panose="020B0604020202020204" pitchFamily="34" charset="0"/>
            </a:endParaRPr>
          </a:p>
        </p:txBody>
      </p:sp>
      <p:cxnSp>
        <p:nvCxnSpPr>
          <p:cNvPr id="43" name="Прямая соединительная линия 42"/>
          <p:cNvCxnSpPr/>
          <p:nvPr/>
        </p:nvCxnSpPr>
        <p:spPr>
          <a:xfrm flipH="1" flipV="1">
            <a:off x="685528" y="4584576"/>
            <a:ext cx="15755391" cy="127918"/>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52" name="Прямоугольник 51"/>
          <p:cNvSpPr/>
          <p:nvPr/>
        </p:nvSpPr>
        <p:spPr>
          <a:xfrm>
            <a:off x="10361141" y="1458615"/>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grpSp>
        <p:nvGrpSpPr>
          <p:cNvPr id="28" name="Группа 27"/>
          <p:cNvGrpSpPr/>
          <p:nvPr/>
        </p:nvGrpSpPr>
        <p:grpSpPr>
          <a:xfrm>
            <a:off x="685528" y="3432448"/>
            <a:ext cx="6026560" cy="432048"/>
            <a:chOff x="3004626" y="4203204"/>
            <a:chExt cx="4494015" cy="432048"/>
          </a:xfrm>
        </p:grpSpPr>
        <p:sp>
          <p:nvSpPr>
            <p:cNvPr id="15" name="Прямоугольник 14"/>
            <p:cNvSpPr/>
            <p:nvPr/>
          </p:nvSpPr>
          <p:spPr>
            <a:xfrm>
              <a:off x="3004626" y="4203204"/>
              <a:ext cx="3205339" cy="400238"/>
            </a:xfrm>
            <a:prstGeom prst="rect">
              <a:avLst/>
            </a:prstGeom>
          </p:spPr>
          <p:txBody>
            <a:bodyPr wrap="none">
              <a:spAutoFit/>
            </a:bodyPr>
            <a:lstStyle/>
            <a:p>
              <a:r>
                <a:rPr lang="ru-RU" sz="2001" b="1" dirty="0">
                  <a:latin typeface="Arial" panose="020B0604020202020204" pitchFamily="34" charset="0"/>
                  <a:ea typeface="Times New Roman" panose="02020603050405020304" pitchFamily="18" charset="0"/>
                  <a:cs typeface="Arial" panose="020B0604020202020204" pitchFamily="34" charset="0"/>
                </a:rPr>
                <a:t>Племенное маточное поголовье</a:t>
              </a:r>
              <a:endParaRPr lang="ru-RU" sz="2001" b="1" dirty="0">
                <a:latin typeface="Arial" panose="020B0604020202020204" pitchFamily="34" charset="0"/>
                <a:cs typeface="Arial" panose="020B0604020202020204" pitchFamily="34" charset="0"/>
              </a:endParaRPr>
            </a:p>
          </p:txBody>
        </p:sp>
        <p:sp>
          <p:nvSpPr>
            <p:cNvPr id="81" name="Прямоугольник 80"/>
            <p:cNvSpPr/>
            <p:nvPr/>
          </p:nvSpPr>
          <p:spPr>
            <a:xfrm>
              <a:off x="6186039" y="4235014"/>
              <a:ext cx="1312602" cy="400238"/>
            </a:xfrm>
            <a:prstGeom prst="rect">
              <a:avLst/>
            </a:prstGeom>
          </p:spPr>
          <p:txBody>
            <a:bodyPr wrap="none">
              <a:spAutoFit/>
            </a:bodyPr>
            <a:lstStyle/>
            <a:p>
              <a:r>
                <a:rPr lang="ru-RU"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2</a:t>
              </a:r>
              <a:r>
                <a:rPr lang="ru-RU" sz="2001" b="1" dirty="0" smtClean="0">
                  <a:solidFill>
                    <a:srgbClr val="C00000"/>
                  </a:solidFill>
                  <a:latin typeface="Arial" panose="020B0604020202020204" pitchFamily="34" charset="0"/>
                  <a:cs typeface="Arial" panose="020B0604020202020204" pitchFamily="34" charset="0"/>
                </a:rPr>
                <a:t>0 </a:t>
              </a:r>
              <a:r>
                <a:rPr lang="ru-RU" sz="2001" b="1" dirty="0">
                  <a:solidFill>
                    <a:srgbClr val="C00000"/>
                  </a:solidFill>
                  <a:latin typeface="Arial" panose="020B0604020202020204" pitchFamily="34" charset="0"/>
                  <a:cs typeface="Arial" panose="020B0604020202020204" pitchFamily="34" charset="0"/>
                </a:rPr>
                <a:t>000 </a:t>
              </a:r>
              <a:r>
                <a:rPr lang="ru-RU" sz="2001" b="1" dirty="0" err="1">
                  <a:solidFill>
                    <a:srgbClr val="C00000"/>
                  </a:solidFill>
                  <a:latin typeface="Arial" panose="020B0604020202020204" pitchFamily="34" charset="0"/>
                  <a:cs typeface="Arial" panose="020B0604020202020204" pitchFamily="34" charset="0"/>
                </a:rPr>
                <a:t>тг</a:t>
              </a:r>
              <a:r>
                <a:rPr lang="ru-RU" sz="2001" b="1" dirty="0">
                  <a:solidFill>
                    <a:srgbClr val="C00000"/>
                  </a:solidFill>
                  <a:latin typeface="Arial" panose="020B0604020202020204" pitchFamily="34" charset="0"/>
                  <a:cs typeface="Arial" panose="020B0604020202020204" pitchFamily="34" charset="0"/>
                </a:rPr>
                <a:t>/гол</a:t>
              </a:r>
              <a:endParaRPr lang="ru-RU" sz="1601"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27" name="Группа 26"/>
          <p:cNvGrpSpPr/>
          <p:nvPr/>
        </p:nvGrpSpPr>
        <p:grpSpPr>
          <a:xfrm>
            <a:off x="771615" y="2136304"/>
            <a:ext cx="5746561" cy="400535"/>
            <a:chOff x="2865117" y="2379537"/>
            <a:chExt cx="4285220" cy="400535"/>
          </a:xfrm>
        </p:grpSpPr>
        <p:sp>
          <p:nvSpPr>
            <p:cNvPr id="8" name="Прямоугольник 7"/>
            <p:cNvSpPr/>
            <p:nvPr/>
          </p:nvSpPr>
          <p:spPr>
            <a:xfrm>
              <a:off x="2865117" y="2379537"/>
              <a:ext cx="3094219" cy="400238"/>
            </a:xfrm>
            <a:prstGeom prst="rect">
              <a:avLst/>
            </a:prstGeom>
          </p:spPr>
          <p:txBody>
            <a:bodyPr wrap="none">
              <a:spAutoFit/>
            </a:bodyPr>
            <a:lstStyle/>
            <a:p>
              <a:r>
                <a:rPr lang="ru-RU" sz="2001" b="1" dirty="0">
                  <a:latin typeface="Arial" panose="020B0604020202020204" pitchFamily="34" charset="0"/>
                  <a:ea typeface="Times New Roman" panose="02020603050405020304" pitchFamily="18" charset="0"/>
                  <a:cs typeface="Arial" panose="020B0604020202020204" pitchFamily="34" charset="0"/>
                </a:rPr>
                <a:t>Товарное маточное поголовье </a:t>
              </a:r>
              <a:endParaRPr lang="ru-RU" sz="2001" b="1" dirty="0">
                <a:latin typeface="Arial" panose="020B0604020202020204" pitchFamily="34" charset="0"/>
                <a:cs typeface="Arial" panose="020B0604020202020204" pitchFamily="34" charset="0"/>
              </a:endParaRPr>
            </a:p>
          </p:txBody>
        </p:sp>
        <p:sp>
          <p:nvSpPr>
            <p:cNvPr id="9" name="Прямоугольник 8"/>
            <p:cNvSpPr/>
            <p:nvPr/>
          </p:nvSpPr>
          <p:spPr>
            <a:xfrm>
              <a:off x="5837734" y="2379834"/>
              <a:ext cx="1312603" cy="400238"/>
            </a:xfrm>
            <a:prstGeom prst="rect">
              <a:avLst/>
            </a:prstGeom>
          </p:spPr>
          <p:txBody>
            <a:bodyPr wrap="none">
              <a:spAutoFit/>
            </a:bodyPr>
            <a:lstStyle/>
            <a:p>
              <a:r>
                <a:rPr lang="ru-RU" sz="2001" b="1" dirty="0" smtClean="0">
                  <a:solidFill>
                    <a:srgbClr val="C00000"/>
                  </a:solidFill>
                  <a:latin typeface="Arial" panose="020B0604020202020204" pitchFamily="34" charset="0"/>
                  <a:cs typeface="Arial" panose="020B0604020202020204" pitchFamily="34" charset="0"/>
                </a:rPr>
                <a:t>10 </a:t>
              </a:r>
              <a:r>
                <a:rPr lang="ru-RU" sz="2001" b="1" dirty="0">
                  <a:solidFill>
                    <a:srgbClr val="C00000"/>
                  </a:solidFill>
                  <a:latin typeface="Arial" panose="020B0604020202020204" pitchFamily="34" charset="0"/>
                  <a:cs typeface="Arial" panose="020B0604020202020204" pitchFamily="34" charset="0"/>
                </a:rPr>
                <a:t>000 </a:t>
              </a:r>
              <a:r>
                <a:rPr lang="ru-RU" sz="2001" b="1" dirty="0" err="1">
                  <a:solidFill>
                    <a:srgbClr val="C00000"/>
                  </a:solidFill>
                  <a:latin typeface="Arial" panose="020B0604020202020204" pitchFamily="34" charset="0"/>
                  <a:cs typeface="Arial" panose="020B0604020202020204" pitchFamily="34" charset="0"/>
                </a:rPr>
                <a:t>тг</a:t>
              </a:r>
              <a:r>
                <a:rPr lang="ru-RU" sz="2001" b="1" dirty="0">
                  <a:solidFill>
                    <a:srgbClr val="C00000"/>
                  </a:solidFill>
                  <a:latin typeface="Arial" panose="020B0604020202020204" pitchFamily="34" charset="0"/>
                  <a:cs typeface="Arial" panose="020B0604020202020204" pitchFamily="34" charset="0"/>
                </a:rPr>
                <a:t>/гол</a:t>
              </a:r>
              <a:endParaRPr lang="ru-RU" sz="2001"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26" name="Прямоугольник 25"/>
          <p:cNvSpPr/>
          <p:nvPr/>
        </p:nvSpPr>
        <p:spPr>
          <a:xfrm>
            <a:off x="5253317" y="4872608"/>
            <a:ext cx="2344979" cy="461665"/>
          </a:xfrm>
          <a:prstGeom prst="rect">
            <a:avLst/>
          </a:prstGeom>
        </p:spPr>
        <p:txBody>
          <a:bodyPr wrap="square">
            <a:spAutoFit/>
          </a:bodyPr>
          <a:lstStyle/>
          <a:p>
            <a:r>
              <a:rPr lang="ru-RU" sz="2400" b="1" dirty="0">
                <a:solidFill>
                  <a:srgbClr val="C00000"/>
                </a:solidFill>
              </a:rPr>
              <a:t>150 000 </a:t>
            </a:r>
            <a:r>
              <a:rPr lang="ru-RU" sz="2400" b="1" dirty="0" err="1">
                <a:solidFill>
                  <a:srgbClr val="C00000"/>
                </a:solidFill>
              </a:rPr>
              <a:t>тг</a:t>
            </a:r>
            <a:r>
              <a:rPr lang="ru-RU" sz="2400" b="1" dirty="0">
                <a:solidFill>
                  <a:srgbClr val="C00000"/>
                </a:solidFill>
              </a:rPr>
              <a:t>/гол</a:t>
            </a:r>
            <a:endParaRPr lang="ru-RU" sz="2400" b="1"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181472" y="5304656"/>
            <a:ext cx="6425758" cy="708143"/>
          </a:xfrm>
          <a:prstGeom prst="rect">
            <a:avLst/>
          </a:prstGeom>
          <a:noFill/>
        </p:spPr>
        <p:txBody>
          <a:bodyPr wrap="square" rtlCol="0">
            <a:spAutoFit/>
          </a:bodyPr>
          <a:lstStyle/>
          <a:p>
            <a:pPr algn="just"/>
            <a:r>
              <a:rPr lang="ru-RU" sz="2001" b="1" dirty="0">
                <a:solidFill>
                  <a:srgbClr val="0070C0"/>
                </a:solidFill>
                <a:latin typeface="Arial" panose="020B0604020202020204" pitchFamily="34" charset="0"/>
                <a:ea typeface="Times New Roman" panose="02020603050405020304" pitchFamily="18" charset="0"/>
                <a:cs typeface="Arial" panose="020B0604020202020204" pitchFamily="34" charset="0"/>
              </a:rPr>
              <a:t>Приобретение зарубежного племенного маточного поголовья </a:t>
            </a:r>
          </a:p>
        </p:txBody>
      </p:sp>
      <p:sp>
        <p:nvSpPr>
          <p:cNvPr id="10" name="TextBox 9"/>
          <p:cNvSpPr txBox="1"/>
          <p:nvPr/>
        </p:nvSpPr>
        <p:spPr>
          <a:xfrm>
            <a:off x="5285364" y="5563071"/>
            <a:ext cx="2240924" cy="461665"/>
          </a:xfrm>
          <a:prstGeom prst="rect">
            <a:avLst/>
          </a:prstGeom>
          <a:noFill/>
        </p:spPr>
        <p:txBody>
          <a:bodyPr wrap="square" rtlCol="0">
            <a:spAutoFit/>
          </a:bodyPr>
          <a:lstStyle/>
          <a:p>
            <a:r>
              <a:rPr lang="ru-RU" sz="2400" b="1" dirty="0">
                <a:solidFill>
                  <a:srgbClr val="C00000"/>
                </a:solidFill>
              </a:rPr>
              <a:t>225 </a:t>
            </a:r>
            <a:r>
              <a:rPr lang="ru-RU" sz="2400" b="1" dirty="0" smtClean="0">
                <a:solidFill>
                  <a:srgbClr val="C00000"/>
                </a:solidFill>
              </a:rPr>
              <a:t>000 </a:t>
            </a:r>
            <a:r>
              <a:rPr lang="ru-RU" sz="2400" b="1" dirty="0" err="1" smtClean="0">
                <a:solidFill>
                  <a:srgbClr val="C00000"/>
                </a:solidFill>
              </a:rPr>
              <a:t>тг</a:t>
            </a:r>
            <a:r>
              <a:rPr lang="ru-RU" sz="2400" b="1" dirty="0" smtClean="0">
                <a:solidFill>
                  <a:srgbClr val="C00000"/>
                </a:solidFill>
              </a:rPr>
              <a:t>/гол</a:t>
            </a:r>
            <a:endParaRPr lang="ru-RU" sz="2400" b="1" dirty="0">
              <a:solidFill>
                <a:srgbClr val="C0000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446" y="2104107"/>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4320" y="4800600"/>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872" y="3504456"/>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Номер слайда 1"/>
          <p:cNvSpPr txBox="1">
            <a:spLocks/>
          </p:cNvSpPr>
          <p:nvPr/>
        </p:nvSpPr>
        <p:spPr>
          <a:xfrm>
            <a:off x="15327902"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3</a:t>
            </a:r>
          </a:p>
        </p:txBody>
      </p:sp>
      <p:sp>
        <p:nvSpPr>
          <p:cNvPr id="13" name="Прямоугольник 12"/>
          <p:cNvSpPr/>
          <p:nvPr/>
        </p:nvSpPr>
        <p:spPr>
          <a:xfrm>
            <a:off x="8568952" y="1776264"/>
            <a:ext cx="5901103" cy="307777"/>
          </a:xfrm>
          <a:prstGeom prst="rect">
            <a:avLst/>
          </a:prstGeom>
        </p:spPr>
        <p:txBody>
          <a:bodyPr wrap="none">
            <a:spAutoFit/>
          </a:bodyPr>
          <a:lstStyle/>
          <a:p>
            <a:r>
              <a:rPr lang="ru-RU" sz="1400" dirty="0"/>
              <a:t>Наличие регистрации животных в ИБСПР на момент подачи заявки.</a:t>
            </a:r>
          </a:p>
        </p:txBody>
      </p:sp>
      <p:sp>
        <p:nvSpPr>
          <p:cNvPr id="14" name="Прямоугольник 13"/>
          <p:cNvSpPr/>
          <p:nvPr/>
        </p:nvSpPr>
        <p:spPr>
          <a:xfrm>
            <a:off x="8064896" y="2047453"/>
            <a:ext cx="9001000" cy="1384995"/>
          </a:xfrm>
          <a:prstGeom prst="rect">
            <a:avLst/>
          </a:prstGeom>
        </p:spPr>
        <p:txBody>
          <a:bodyPr wrap="square">
            <a:spAutoFit/>
          </a:bodyPr>
          <a:lstStyle/>
          <a:p>
            <a:r>
              <a:rPr lang="ru-RU" sz="1400" dirty="0"/>
              <a:t>Использование в воспроизводстве племенных быков-производителей мясных пород (собственных или на условиях аренды) в соответствии со следующими требованиями:</a:t>
            </a:r>
          </a:p>
          <a:p>
            <a:r>
              <a:rPr lang="ru-RU" sz="1400" dirty="0"/>
              <a:t>1) не менее одного племенного быка - производителя на двадцать пять голов маточного поголовья;</a:t>
            </a:r>
          </a:p>
          <a:p>
            <a:r>
              <a:rPr lang="ru-RU" sz="1400" dirty="0"/>
              <a:t>2) использование не более двух случных сезонов подряд;</a:t>
            </a:r>
          </a:p>
          <a:p>
            <a:r>
              <a:rPr lang="ru-RU" sz="1400" dirty="0"/>
              <a:t>3) возрастом не менее 12 месяцев на 1 июня текущего года; </a:t>
            </a:r>
          </a:p>
          <a:p>
            <a:r>
              <a:rPr lang="ru-RU" sz="1400" dirty="0"/>
              <a:t>4) ранее не использованных в породном преобразовании.</a:t>
            </a:r>
          </a:p>
        </p:txBody>
      </p:sp>
      <p:sp>
        <p:nvSpPr>
          <p:cNvPr id="17" name="Прямоугольник 16"/>
          <p:cNvSpPr/>
          <p:nvPr/>
        </p:nvSpPr>
        <p:spPr>
          <a:xfrm>
            <a:off x="8064896" y="3432448"/>
            <a:ext cx="9038456" cy="1169551"/>
          </a:xfrm>
          <a:prstGeom prst="rect">
            <a:avLst/>
          </a:prstGeom>
        </p:spPr>
        <p:txBody>
          <a:bodyPr wrap="square">
            <a:spAutoFit/>
          </a:bodyPr>
          <a:lstStyle/>
          <a:p>
            <a:r>
              <a:rPr lang="ru-RU" sz="1400" dirty="0"/>
              <a:t>1</a:t>
            </a:r>
            <a:r>
              <a:rPr lang="ru-RU" sz="1400" dirty="0" smtClean="0"/>
              <a:t>) </a:t>
            </a:r>
            <a:r>
              <a:rPr lang="ru-RU" sz="1400" dirty="0"/>
              <a:t>наличие у маточного поголовья статуса племенного животного, присвоенного Республиканской палатой по соответствующей породе;</a:t>
            </a:r>
          </a:p>
          <a:p>
            <a:r>
              <a:rPr lang="ru-RU" sz="1400" dirty="0"/>
              <a:t>2) искусственное осеменение маточного поголовья семенем племенных быков-производителей мясных пород или использование в воспроизводстве племенных быков-производителей первой категории мясных пород.</a:t>
            </a:r>
          </a:p>
        </p:txBody>
      </p:sp>
      <p:sp>
        <p:nvSpPr>
          <p:cNvPr id="18" name="Прямоугольник 17"/>
          <p:cNvSpPr/>
          <p:nvPr/>
        </p:nvSpPr>
        <p:spPr>
          <a:xfrm>
            <a:off x="7985770" y="4713491"/>
            <a:ext cx="9045574" cy="2031325"/>
          </a:xfrm>
          <a:prstGeom prst="rect">
            <a:avLst/>
          </a:prstGeom>
        </p:spPr>
        <p:txBody>
          <a:bodyPr wrap="square">
            <a:spAutoFit/>
          </a:bodyPr>
          <a:lstStyle/>
          <a:p>
            <a:r>
              <a:rPr lang="ru-RU" sz="1400" dirty="0"/>
              <a:t>1) наличие у поголовья статуса племенного животного, присвоенного Республиканской палатой по соответствующей породе;</a:t>
            </a:r>
          </a:p>
          <a:p>
            <a:r>
              <a:rPr lang="ru-RU" sz="1400" dirty="0"/>
              <a:t>2) возраст приобретенного поголовья не превышает на момент приобретения (при приобретении внутри страны - на момент даты продажи, указанный в племенном свидетельстве; при импорте - на момент постановки скота на </a:t>
            </a:r>
            <a:r>
              <a:rPr lang="ru-RU" sz="1400" dirty="0" err="1"/>
              <a:t>карантинирование</a:t>
            </a:r>
            <a:r>
              <a:rPr lang="ru-RU" sz="1400" dirty="0"/>
              <a:t> у продавца (экспортера)):</a:t>
            </a:r>
          </a:p>
          <a:p>
            <a:r>
              <a:rPr lang="ru-RU" sz="1400" dirty="0"/>
              <a:t>телки – от 6 месяцев до 18 месяцев включительно;</a:t>
            </a:r>
          </a:p>
          <a:p>
            <a:r>
              <a:rPr lang="ru-RU" sz="1400" dirty="0"/>
              <a:t>нетели – до 26 месяцев включительно, со сроком стельности не более трех месяцев на момент приобретения;</a:t>
            </a:r>
          </a:p>
          <a:p>
            <a:r>
              <a:rPr lang="ru-RU" sz="1400" dirty="0"/>
              <a:t>быки – от 6 месяцев до 26 месяцев включительно.</a:t>
            </a:r>
          </a:p>
        </p:txBody>
      </p:sp>
      <p:sp>
        <p:nvSpPr>
          <p:cNvPr id="20" name="Прямоугольник 19"/>
          <p:cNvSpPr/>
          <p:nvPr/>
        </p:nvSpPr>
        <p:spPr>
          <a:xfrm>
            <a:off x="7985770" y="6672808"/>
            <a:ext cx="9117582" cy="2893100"/>
          </a:xfrm>
          <a:prstGeom prst="rect">
            <a:avLst/>
          </a:prstGeom>
        </p:spPr>
        <p:txBody>
          <a:bodyPr wrap="square">
            <a:spAutoFit/>
          </a:bodyPr>
          <a:lstStyle/>
          <a:p>
            <a:r>
              <a:rPr lang="ru-RU" sz="1400" dirty="0"/>
              <a:t>1) наличие у оператора по аренде быков учетного номера и сертификации откормочной площадки емкостью не менее 1000 скотомест, имеющее положительное заключение специальной комиссии;</a:t>
            </a:r>
          </a:p>
          <a:p>
            <a:r>
              <a:rPr lang="ru-RU" sz="1400" dirty="0"/>
              <a:t>2) наличие договора аренды племенных быков-производителей оператора с хозяйством/сельскохозяйственным кооперативом или наличие протокола схода жителей населенного пункта – владельцев скота по закреплению и использованию племенных быков-производителей в общественном стаде, сформированном из поголовья личных подсобных хозяйств, по форме согласно приложению 1 к настоящим критериям;</a:t>
            </a:r>
          </a:p>
          <a:p>
            <a:r>
              <a:rPr lang="ru-RU" sz="1400" dirty="0"/>
              <a:t>3) использование племенных быков-производителей в соответствии со следующими зоотехническими нормативами:</a:t>
            </a:r>
          </a:p>
          <a:p>
            <a:r>
              <a:rPr lang="ru-RU" sz="1400" dirty="0"/>
              <a:t>- из расчета не менее одного племенного быка-производителя на двадцать пять голов маточного поголовья;</a:t>
            </a:r>
          </a:p>
          <a:p>
            <a:r>
              <a:rPr lang="ru-RU" sz="1400" dirty="0"/>
              <a:t>- использование не более двух случных сезонов подряд;</a:t>
            </a:r>
          </a:p>
          <a:p>
            <a:r>
              <a:rPr lang="ru-RU" sz="1400" dirty="0"/>
              <a:t>- возрастом не менее 12 месяцев на 1 июня текущего года</a:t>
            </a:r>
          </a:p>
        </p:txBody>
      </p:sp>
      <p:sp>
        <p:nvSpPr>
          <p:cNvPr id="22" name="TextBox 21"/>
          <p:cNvSpPr txBox="1"/>
          <p:nvPr/>
        </p:nvSpPr>
        <p:spPr>
          <a:xfrm>
            <a:off x="2123753" y="1416224"/>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4716" y="6784751"/>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Прямоугольник 24"/>
          <p:cNvSpPr/>
          <p:nvPr/>
        </p:nvSpPr>
        <p:spPr>
          <a:xfrm>
            <a:off x="1763139" y="7661175"/>
            <a:ext cx="3674917" cy="307777"/>
          </a:xfrm>
          <a:prstGeom prst="rect">
            <a:avLst/>
          </a:prstGeom>
        </p:spPr>
        <p:txBody>
          <a:bodyPr wrap="none">
            <a:spAutoFit/>
          </a:bodyPr>
          <a:lstStyle/>
          <a:p>
            <a:r>
              <a:rPr lang="ru-RU" sz="1400" i="1" dirty="0"/>
              <a:t>с 15 апреля до 1 октября текущего года</a:t>
            </a:r>
          </a:p>
        </p:txBody>
      </p:sp>
      <p:sp>
        <p:nvSpPr>
          <p:cNvPr id="32" name="Прямоугольник 31"/>
          <p:cNvSpPr/>
          <p:nvPr/>
        </p:nvSpPr>
        <p:spPr>
          <a:xfrm>
            <a:off x="673920" y="5933564"/>
            <a:ext cx="6734200" cy="523220"/>
          </a:xfrm>
          <a:prstGeom prst="rect">
            <a:avLst/>
          </a:prstGeom>
        </p:spPr>
        <p:txBody>
          <a:bodyPr wrap="square">
            <a:spAutoFit/>
          </a:bodyPr>
          <a:lstStyle/>
          <a:p>
            <a:r>
              <a:rPr lang="ru-RU" sz="1400" i="1" dirty="0"/>
              <a:t>с 20 января до 20 декабря текущего года</a:t>
            </a:r>
          </a:p>
          <a:p>
            <a:r>
              <a:rPr lang="ru-RU" sz="1400" i="1" dirty="0"/>
              <a:t>(заявка подается в течение шести месяцев с момента приобретения)</a:t>
            </a:r>
          </a:p>
        </p:txBody>
      </p:sp>
      <p:sp>
        <p:nvSpPr>
          <p:cNvPr id="33" name="Прямоугольник 32"/>
          <p:cNvSpPr/>
          <p:nvPr/>
        </p:nvSpPr>
        <p:spPr>
          <a:xfrm>
            <a:off x="1635711" y="2445086"/>
            <a:ext cx="3674917" cy="307777"/>
          </a:xfrm>
          <a:prstGeom prst="rect">
            <a:avLst/>
          </a:prstGeom>
        </p:spPr>
        <p:txBody>
          <a:bodyPr wrap="none">
            <a:spAutoFit/>
          </a:bodyPr>
          <a:lstStyle/>
          <a:p>
            <a:r>
              <a:rPr lang="ru-RU" sz="1400" i="1" dirty="0"/>
              <a:t>с 15 апреля до 1 октября текущего года</a:t>
            </a:r>
          </a:p>
        </p:txBody>
      </p:sp>
      <p:sp>
        <p:nvSpPr>
          <p:cNvPr id="34" name="Прямоугольник 33"/>
          <p:cNvSpPr/>
          <p:nvPr/>
        </p:nvSpPr>
        <p:spPr>
          <a:xfrm>
            <a:off x="1566782" y="3772743"/>
            <a:ext cx="3718582" cy="307777"/>
          </a:xfrm>
          <a:prstGeom prst="rect">
            <a:avLst/>
          </a:prstGeom>
        </p:spPr>
        <p:txBody>
          <a:bodyPr wrap="none">
            <a:spAutoFit/>
          </a:bodyPr>
          <a:lstStyle/>
          <a:p>
            <a:r>
              <a:rPr lang="ru-RU" sz="1400" i="1" dirty="0"/>
              <a:t>с 20 января до 20 декабря текущего года</a:t>
            </a:r>
          </a:p>
        </p:txBody>
      </p:sp>
    </p:spTree>
    <p:extLst>
      <p:ext uri="{BB962C8B-B14F-4D97-AF65-F5344CB8AC3E}">
        <p14:creationId xmlns:p14="http://schemas.microsoft.com/office/powerpoint/2010/main" val="198223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75828" t="14651" r="64" b="56856"/>
          <a:stretch/>
        </p:blipFill>
        <p:spPr>
          <a:xfrm>
            <a:off x="1331937" y="120080"/>
            <a:ext cx="3027662" cy="1152127"/>
          </a:xfrm>
          <a:prstGeom prst="rect">
            <a:avLst/>
          </a:prstGeom>
        </p:spPr>
      </p:pic>
      <p:pic>
        <p:nvPicPr>
          <p:cNvPr id="15" name="Рисунок 14"/>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12347" y="-24231"/>
            <a:ext cx="17081147" cy="1296439"/>
          </a:xfrm>
          <a:prstGeom prst="rect">
            <a:avLst/>
          </a:prstGeom>
        </p:spPr>
      </p:pic>
      <p:sp>
        <p:nvSpPr>
          <p:cNvPr id="52" name="Rectangle 2"/>
          <p:cNvSpPr txBox="1">
            <a:spLocks noChangeArrowheads="1"/>
          </p:cNvSpPr>
          <p:nvPr/>
        </p:nvSpPr>
        <p:spPr bwMode="white">
          <a:xfrm>
            <a:off x="4503096" y="264096"/>
            <a:ext cx="11495386" cy="6556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920" b="1">
                <a:solidFill>
                  <a:schemeClr val="bg1"/>
                </a:solidFill>
                <a:latin typeface="+mj-lt"/>
                <a:ea typeface="+mj-ea"/>
                <a:cs typeface="+mj-cs"/>
              </a:defRPr>
            </a:lvl1pPr>
            <a:lvl2pPr algn="l" rtl="0" eaLnBrk="1" fontAlgn="base" hangingPunct="1">
              <a:spcBef>
                <a:spcPct val="0"/>
              </a:spcBef>
              <a:spcAft>
                <a:spcPct val="0"/>
              </a:spcAft>
              <a:defRPr sz="3920" b="1">
                <a:solidFill>
                  <a:schemeClr val="bg1"/>
                </a:solidFill>
                <a:latin typeface="Verdana" pitchFamily="34" charset="0"/>
              </a:defRPr>
            </a:lvl2pPr>
            <a:lvl3pPr algn="l" rtl="0" eaLnBrk="1" fontAlgn="base" hangingPunct="1">
              <a:spcBef>
                <a:spcPct val="0"/>
              </a:spcBef>
              <a:spcAft>
                <a:spcPct val="0"/>
              </a:spcAft>
              <a:defRPr sz="3920" b="1">
                <a:solidFill>
                  <a:schemeClr val="bg1"/>
                </a:solidFill>
                <a:latin typeface="Verdana" pitchFamily="34" charset="0"/>
              </a:defRPr>
            </a:lvl3pPr>
            <a:lvl4pPr algn="l" rtl="0" eaLnBrk="1" fontAlgn="base" hangingPunct="1">
              <a:spcBef>
                <a:spcPct val="0"/>
              </a:spcBef>
              <a:spcAft>
                <a:spcPct val="0"/>
              </a:spcAft>
              <a:defRPr sz="3920" b="1">
                <a:solidFill>
                  <a:schemeClr val="bg1"/>
                </a:solidFill>
                <a:latin typeface="Verdana" pitchFamily="34" charset="0"/>
              </a:defRPr>
            </a:lvl4pPr>
            <a:lvl5pPr algn="l" rtl="0" eaLnBrk="1" fontAlgn="base" hangingPunct="1">
              <a:spcBef>
                <a:spcPct val="0"/>
              </a:spcBef>
              <a:spcAft>
                <a:spcPct val="0"/>
              </a:spcAft>
              <a:defRPr sz="3920" b="1">
                <a:solidFill>
                  <a:schemeClr val="bg1"/>
                </a:solidFill>
                <a:latin typeface="Verdana" pitchFamily="34" charset="0"/>
              </a:defRPr>
            </a:lvl5pPr>
            <a:lvl6pPr marL="640080" algn="l" rtl="0" eaLnBrk="1" fontAlgn="base" hangingPunct="1">
              <a:spcBef>
                <a:spcPct val="0"/>
              </a:spcBef>
              <a:spcAft>
                <a:spcPct val="0"/>
              </a:spcAft>
              <a:defRPr sz="3920" b="1">
                <a:solidFill>
                  <a:schemeClr val="bg1"/>
                </a:solidFill>
                <a:latin typeface="Verdana" pitchFamily="34" charset="0"/>
              </a:defRPr>
            </a:lvl6pPr>
            <a:lvl7pPr marL="1280160" algn="l" rtl="0" eaLnBrk="1" fontAlgn="base" hangingPunct="1">
              <a:spcBef>
                <a:spcPct val="0"/>
              </a:spcBef>
              <a:spcAft>
                <a:spcPct val="0"/>
              </a:spcAft>
              <a:defRPr sz="3920" b="1">
                <a:solidFill>
                  <a:schemeClr val="bg1"/>
                </a:solidFill>
                <a:latin typeface="Verdana" pitchFamily="34" charset="0"/>
              </a:defRPr>
            </a:lvl7pPr>
            <a:lvl8pPr marL="1920240" algn="l" rtl="0" eaLnBrk="1" fontAlgn="base" hangingPunct="1">
              <a:spcBef>
                <a:spcPct val="0"/>
              </a:spcBef>
              <a:spcAft>
                <a:spcPct val="0"/>
              </a:spcAft>
              <a:defRPr sz="3920" b="1">
                <a:solidFill>
                  <a:schemeClr val="bg1"/>
                </a:solidFill>
                <a:latin typeface="Verdana" pitchFamily="34" charset="0"/>
              </a:defRPr>
            </a:lvl8pPr>
            <a:lvl9pPr marL="2560320" algn="l" rtl="0" eaLnBrk="1" fontAlgn="base" hangingPunct="1">
              <a:spcBef>
                <a:spcPct val="0"/>
              </a:spcBef>
              <a:spcAft>
                <a:spcPct val="0"/>
              </a:spcAft>
              <a:defRPr sz="3920" b="1">
                <a:solidFill>
                  <a:schemeClr val="bg1"/>
                </a:solidFill>
                <a:latin typeface="Verdana" pitchFamily="34" charset="0"/>
              </a:defRPr>
            </a:lvl9pPr>
          </a:lstStyle>
          <a:p>
            <a:r>
              <a:rPr lang="ru-RU" sz="36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СУБСИДИРОВАНИЕ МЯСНОГО СКОТОВОДСТВА</a:t>
            </a:r>
            <a:endParaRPr lang="en-US" sz="3600" kern="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37456" y="1632248"/>
            <a:ext cx="7517120" cy="1323439"/>
          </a:xfrm>
          <a:prstGeom prst="rect">
            <a:avLst/>
          </a:prstGeom>
          <a:noFill/>
        </p:spPr>
        <p:txBody>
          <a:bodyPr wrap="square" rtlCol="0">
            <a:spAutoFit/>
          </a:bodyPr>
          <a:lstStyle>
            <a:defPPr>
              <a:defRPr lang="en-US"/>
            </a:defPPr>
            <a:lvl1pPr>
              <a:defRPr sz="2000" b="1">
                <a:solidFill>
                  <a:srgbClr val="002060"/>
                </a:solidFill>
              </a:defRPr>
            </a:lvl1pPr>
          </a:lstStyle>
          <a:p>
            <a:r>
              <a:rPr lang="ru-RU" dirty="0"/>
              <a:t>Удешевление стоимости бычков, реализованных или перемещенных на откорм в откормочные площадки вместимостью не менее 1000 голов </a:t>
            </a:r>
            <a:r>
              <a:rPr lang="ru-RU" dirty="0" smtClean="0"/>
              <a:t>единовременно -  </a:t>
            </a:r>
          </a:p>
          <a:p>
            <a:pPr algn="r"/>
            <a:r>
              <a:rPr lang="ru-RU" dirty="0" smtClean="0">
                <a:solidFill>
                  <a:srgbClr val="C00000"/>
                </a:solidFill>
              </a:rPr>
              <a:t>200 </a:t>
            </a:r>
            <a:r>
              <a:rPr lang="ru-RU" dirty="0">
                <a:solidFill>
                  <a:srgbClr val="C00000"/>
                </a:solidFill>
              </a:rPr>
              <a:t>тг/кг живого веса</a:t>
            </a:r>
          </a:p>
        </p:txBody>
      </p:sp>
      <p:sp>
        <p:nvSpPr>
          <p:cNvPr id="8" name="TextBox 7"/>
          <p:cNvSpPr txBox="1"/>
          <p:nvPr/>
        </p:nvSpPr>
        <p:spPr>
          <a:xfrm>
            <a:off x="72008" y="5009073"/>
            <a:ext cx="7454280" cy="1015663"/>
          </a:xfrm>
          <a:prstGeom prst="rect">
            <a:avLst/>
          </a:prstGeom>
          <a:noFill/>
        </p:spPr>
        <p:txBody>
          <a:bodyPr wrap="square" rtlCol="0">
            <a:spAutoFit/>
          </a:bodyPr>
          <a:lstStyle>
            <a:defPPr>
              <a:defRPr lang="en-US"/>
            </a:defPPr>
            <a:lvl1pPr>
              <a:defRPr sz="2000" b="1">
                <a:solidFill>
                  <a:srgbClr val="002060"/>
                </a:solidFill>
              </a:defRPr>
            </a:lvl1pPr>
          </a:lstStyle>
          <a:p>
            <a:r>
              <a:rPr lang="ru-RU" dirty="0"/>
              <a:t>Удешевление затрат откорма бычков для откормочных площадок вместимостью от 1000 голов единовременно </a:t>
            </a:r>
            <a:r>
              <a:rPr lang="ru-RU" dirty="0">
                <a:solidFill>
                  <a:srgbClr val="C00000"/>
                </a:solidFill>
              </a:rPr>
              <a:t>-  </a:t>
            </a:r>
            <a:endParaRPr lang="ru-RU" dirty="0" smtClean="0">
              <a:solidFill>
                <a:srgbClr val="C00000"/>
              </a:solidFill>
            </a:endParaRPr>
          </a:p>
          <a:p>
            <a:pPr algn="r"/>
            <a:r>
              <a:rPr lang="ru-RU" dirty="0" smtClean="0">
                <a:solidFill>
                  <a:srgbClr val="C00000"/>
                </a:solidFill>
              </a:rPr>
              <a:t>200 </a:t>
            </a:r>
            <a:r>
              <a:rPr lang="ru-RU" dirty="0">
                <a:solidFill>
                  <a:srgbClr val="C00000"/>
                </a:solidFill>
              </a:rPr>
              <a:t>тг/кг привеса</a:t>
            </a:r>
          </a:p>
        </p:txBody>
      </p:sp>
      <p:sp>
        <p:nvSpPr>
          <p:cNvPr id="9" name="TextBox 8"/>
          <p:cNvSpPr txBox="1"/>
          <p:nvPr/>
        </p:nvSpPr>
        <p:spPr>
          <a:xfrm>
            <a:off x="37952" y="3432448"/>
            <a:ext cx="6984280" cy="1323439"/>
          </a:xfrm>
          <a:prstGeom prst="rect">
            <a:avLst/>
          </a:prstGeom>
          <a:noFill/>
        </p:spPr>
        <p:txBody>
          <a:bodyPr wrap="square" rtlCol="0">
            <a:spAutoFit/>
          </a:bodyPr>
          <a:lstStyle/>
          <a:p>
            <a:pPr algn="just"/>
            <a:r>
              <a:rPr lang="ru-RU" sz="2000" b="1" dirty="0">
                <a:solidFill>
                  <a:srgbClr val="002060"/>
                </a:solidFill>
              </a:rPr>
              <a:t>Удешевление стоимости заготовки говядины </a:t>
            </a:r>
            <a:r>
              <a:rPr lang="ru-RU" sz="2000" b="1" dirty="0" smtClean="0">
                <a:solidFill>
                  <a:srgbClr val="002060"/>
                </a:solidFill>
              </a:rPr>
              <a:t>мясоперерабатывающими предприятиями</a:t>
            </a:r>
            <a:r>
              <a:rPr lang="ru-RU" sz="2000" b="1" dirty="0">
                <a:solidFill>
                  <a:srgbClr val="002060"/>
                </a:solidFill>
              </a:rPr>
              <a:t>, занимающихся забоем и первичной переработкой мяса крупного рогатого </a:t>
            </a:r>
            <a:r>
              <a:rPr lang="ru-RU" sz="2000" b="1" dirty="0" smtClean="0">
                <a:solidFill>
                  <a:srgbClr val="002060"/>
                </a:solidFill>
              </a:rPr>
              <a:t>скота </a:t>
            </a:r>
            <a:endParaRPr lang="ru-RU" sz="2000" b="1" dirty="0">
              <a:solidFill>
                <a:srgbClr val="C00000"/>
              </a:solidFill>
            </a:endParaRPr>
          </a:p>
        </p:txBody>
      </p:sp>
      <p:sp>
        <p:nvSpPr>
          <p:cNvPr id="10" name="TextBox 9"/>
          <p:cNvSpPr txBox="1"/>
          <p:nvPr/>
        </p:nvSpPr>
        <p:spPr>
          <a:xfrm>
            <a:off x="7670304" y="1901696"/>
            <a:ext cx="7674843" cy="738664"/>
          </a:xfrm>
          <a:prstGeom prst="rect">
            <a:avLst/>
          </a:prstGeom>
          <a:noFill/>
        </p:spPr>
        <p:txBody>
          <a:bodyPr wrap="square" rtlCol="0">
            <a:spAutoFit/>
          </a:bodyPr>
          <a:lstStyle/>
          <a:p>
            <a:r>
              <a:rPr lang="ru-RU" sz="1400" dirty="0"/>
              <a:t>1) наличие регистрации животных в ИБСПР на момент подачи заявки; </a:t>
            </a:r>
          </a:p>
          <a:p>
            <a:r>
              <a:rPr lang="ru-RU" sz="1400" dirty="0"/>
              <a:t>2) живой вес бычков от 200 до 300 килограмм*;</a:t>
            </a:r>
          </a:p>
          <a:p>
            <a:r>
              <a:rPr lang="ru-RU" sz="1400" dirty="0"/>
              <a:t>3) возраст бычков от 7 до 15 месяцев включительно.</a:t>
            </a:r>
          </a:p>
        </p:txBody>
      </p:sp>
      <p:sp>
        <p:nvSpPr>
          <p:cNvPr id="14" name="TextBox 13"/>
          <p:cNvSpPr txBox="1"/>
          <p:nvPr/>
        </p:nvSpPr>
        <p:spPr>
          <a:xfrm>
            <a:off x="7698592" y="3487613"/>
            <a:ext cx="9404760" cy="1384995"/>
          </a:xfrm>
          <a:prstGeom prst="rect">
            <a:avLst/>
          </a:prstGeom>
          <a:noFill/>
        </p:spPr>
        <p:txBody>
          <a:bodyPr wrap="square" rtlCol="0">
            <a:spAutoFit/>
          </a:bodyPr>
          <a:lstStyle/>
          <a:p>
            <a:r>
              <a:rPr lang="ru-RU" sz="1400" dirty="0"/>
              <a:t>Наличие положительного заключения специальной комиссии на мясоперерабатывающее предприятие, занимающееся забоем и первичной переработкой мяса крупного рогатого скота, имеющее:</a:t>
            </a:r>
          </a:p>
          <a:p>
            <a:r>
              <a:rPr lang="ru-RU" sz="1400" dirty="0"/>
              <a:t>1) собственное оборудование по забою и обвалке крупного рогатого скота с проектной мощностью не менее 100 тыс. голов в год (400 голов в смену);</a:t>
            </a:r>
          </a:p>
          <a:p>
            <a:r>
              <a:rPr lang="ru-RU" sz="1400" dirty="0"/>
              <a:t>2) собственную систему утилизации отходов забоя крупного рогатого скота;</a:t>
            </a:r>
          </a:p>
          <a:p>
            <a:r>
              <a:rPr lang="ru-RU" sz="1400" dirty="0"/>
              <a:t>3) соответствие международным стандартам качества (подтвержденных международным аудитом).</a:t>
            </a:r>
          </a:p>
        </p:txBody>
      </p:sp>
      <p:sp>
        <p:nvSpPr>
          <p:cNvPr id="16" name="Номер слайда 1"/>
          <p:cNvSpPr txBox="1">
            <a:spLocks/>
          </p:cNvSpPr>
          <p:nvPr/>
        </p:nvSpPr>
        <p:spPr>
          <a:xfrm>
            <a:off x="16167248" y="8609905"/>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4</a:t>
            </a:r>
            <a:endParaRPr lang="en-US" sz="2800" b="1" dirty="0">
              <a:solidFill>
                <a:schemeClr val="accent5">
                  <a:lumMod val="75000"/>
                </a:schemeClr>
              </a:solidFill>
              <a:latin typeface="+mn-lt"/>
            </a:endParaRPr>
          </a:p>
        </p:txBody>
      </p:sp>
      <p:sp>
        <p:nvSpPr>
          <p:cNvPr id="18" name="Прямоугольник 17"/>
          <p:cNvSpPr/>
          <p:nvPr/>
        </p:nvSpPr>
        <p:spPr>
          <a:xfrm>
            <a:off x="10361141" y="1272208"/>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19" name="TextBox 18"/>
          <p:cNvSpPr txBox="1"/>
          <p:nvPr/>
        </p:nvSpPr>
        <p:spPr>
          <a:xfrm>
            <a:off x="2123753" y="1272208"/>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sp>
        <p:nvSpPr>
          <p:cNvPr id="2" name="Прямоугольник 1"/>
          <p:cNvSpPr/>
          <p:nvPr/>
        </p:nvSpPr>
        <p:spPr>
          <a:xfrm>
            <a:off x="181472" y="2693784"/>
            <a:ext cx="7272808" cy="738664"/>
          </a:xfrm>
          <a:prstGeom prst="rect">
            <a:avLst/>
          </a:prstGeom>
        </p:spPr>
        <p:txBody>
          <a:bodyPr wrap="square">
            <a:spAutoFit/>
          </a:bodyPr>
          <a:lstStyle/>
          <a:p>
            <a:r>
              <a:rPr lang="ru-RU" sz="1400" i="1" dirty="0"/>
              <a:t>с 20 января до 20 декабря текущего года</a:t>
            </a:r>
          </a:p>
          <a:p>
            <a:r>
              <a:rPr lang="ru-RU" sz="1400" i="1" dirty="0"/>
              <a:t>(заявка подается в течение трех месяцев с момента получения оплаты за реализованную продукцию или с даты перемещения)</a:t>
            </a:r>
          </a:p>
        </p:txBody>
      </p:sp>
      <p:sp>
        <p:nvSpPr>
          <p:cNvPr id="4" name="Прямоугольник 3"/>
          <p:cNvSpPr/>
          <p:nvPr/>
        </p:nvSpPr>
        <p:spPr>
          <a:xfrm>
            <a:off x="7598296" y="5028813"/>
            <a:ext cx="9514224" cy="4524315"/>
          </a:xfrm>
          <a:prstGeom prst="rect">
            <a:avLst/>
          </a:prstGeom>
        </p:spPr>
        <p:txBody>
          <a:bodyPr wrap="square">
            <a:spAutoFit/>
          </a:bodyPr>
          <a:lstStyle/>
          <a:p>
            <a:pPr algn="just"/>
            <a:r>
              <a:rPr lang="ru-RU" sz="1200" dirty="0"/>
              <a:t>1) наличие регистрации бычков в ИБСПР (в собственности у откормочной площадки либо по договору оказания услуг откорма бычков);</a:t>
            </a:r>
          </a:p>
          <a:p>
            <a:pPr algn="just"/>
            <a:r>
              <a:rPr lang="ru-RU" sz="1200" dirty="0"/>
              <a:t>2) наличие у бычков на откорме радиочастотных ушных бирок;</a:t>
            </a:r>
          </a:p>
          <a:p>
            <a:pPr algn="just"/>
            <a:r>
              <a:rPr lang="ru-RU" sz="1200" dirty="0"/>
              <a:t>3) живая масса бычков на момент постановки на откорм – не менее 200 килограмм;</a:t>
            </a:r>
          </a:p>
          <a:p>
            <a:pPr algn="just"/>
            <a:r>
              <a:rPr lang="ru-RU" sz="1200" dirty="0"/>
              <a:t>4) живая масса бычков на момент реализации на убой либо за пределы страны – не менее 400 килограмм; убойная масса бычков – не менее 210 килограмм;</a:t>
            </a:r>
          </a:p>
          <a:p>
            <a:pPr algn="just"/>
            <a:r>
              <a:rPr lang="ru-RU" sz="1200" dirty="0"/>
              <a:t>5) наличие положительного заключения специальной комиссии на специализированную площадку для откорма крупного рогатого скота с развитой инфраструктурой, соответствующей рекомендованным нормам технологического проектирования предприятий крупного рогатого скота мясного направления, имеющее:</a:t>
            </a:r>
          </a:p>
          <a:p>
            <a:pPr algn="just"/>
            <a:r>
              <a:rPr lang="ru-RU" sz="1200" dirty="0"/>
              <a:t>карантинную площадку;</a:t>
            </a:r>
          </a:p>
          <a:p>
            <a:pPr algn="just"/>
            <a:r>
              <a:rPr lang="ru-RU" sz="1200" dirty="0"/>
              <a:t>въездной </a:t>
            </a:r>
            <a:r>
              <a:rPr lang="ru-RU" sz="1200" dirty="0" err="1"/>
              <a:t>дезбарьер;загоны</a:t>
            </a:r>
            <a:r>
              <a:rPr lang="ru-RU" sz="1200" dirty="0"/>
              <a:t> для содержания животных;</a:t>
            </a:r>
          </a:p>
          <a:p>
            <a:pPr algn="just"/>
            <a:r>
              <a:rPr lang="ru-RU" sz="1200" dirty="0"/>
              <a:t>ветрозащиту (не обязательно для южных областей);</a:t>
            </a:r>
          </a:p>
          <a:p>
            <a:pPr algn="just"/>
            <a:r>
              <a:rPr lang="ru-RU" sz="1200" dirty="0"/>
              <a:t>твердое покрытие перед кормушками и поилками;</a:t>
            </a:r>
          </a:p>
          <a:p>
            <a:pPr algn="just"/>
            <a:r>
              <a:rPr lang="ru-RU" sz="1200" dirty="0"/>
              <a:t>бетонные / железные кормушки или кормовые столы;</a:t>
            </a:r>
          </a:p>
          <a:p>
            <a:pPr algn="just"/>
            <a:r>
              <a:rPr lang="ru-RU" sz="1200" dirty="0"/>
              <a:t>автономный источник и система водоснабжения;</a:t>
            </a:r>
          </a:p>
          <a:p>
            <a:pPr algn="just"/>
            <a:r>
              <a:rPr lang="ru-RU" sz="1200" dirty="0"/>
              <a:t>автопоилки с подогревом (не обязательно для южных областей);</a:t>
            </a:r>
          </a:p>
          <a:p>
            <a:pPr algn="just"/>
            <a:r>
              <a:rPr lang="ru-RU" sz="1200" dirty="0"/>
              <a:t>навозохранилище и лагуна для сбора талых вод;</a:t>
            </a:r>
          </a:p>
          <a:p>
            <a:pPr algn="just"/>
            <a:r>
              <a:rPr lang="ru-RU" sz="1200" dirty="0"/>
              <a:t>кормоприготовительную и кормораздаточную технику /оборудование (дробилка/ </a:t>
            </a:r>
            <a:r>
              <a:rPr lang="ru-RU" sz="1200" dirty="0" err="1"/>
              <a:t>плющилка</a:t>
            </a:r>
            <a:r>
              <a:rPr lang="ru-RU" sz="1200" dirty="0"/>
              <a:t> зерна или комбикормовый цех, кормораздатчики);</a:t>
            </a:r>
          </a:p>
          <a:p>
            <a:pPr algn="just"/>
            <a:r>
              <a:rPr lang="ru-RU" sz="1200" dirty="0"/>
              <a:t>хранилище для кормов;</a:t>
            </a:r>
          </a:p>
          <a:p>
            <a:pPr algn="just"/>
            <a:r>
              <a:rPr lang="ru-RU" sz="1200" dirty="0"/>
              <a:t>ветеринарный пункт, раскол и фиксатор с электронными весами для КРС;</a:t>
            </a:r>
          </a:p>
          <a:p>
            <a:pPr algn="just"/>
            <a:r>
              <a:rPr lang="ru-RU" sz="1200" dirty="0"/>
              <a:t>считыватель радиочастотных бирок; </a:t>
            </a:r>
          </a:p>
          <a:p>
            <a:pPr algn="just"/>
            <a:r>
              <a:rPr lang="ru-RU" sz="1200" dirty="0"/>
              <a:t>трап для разгрузки и погрузки животных; наличие необходимого объема кормов и соблюдение рациона для зернового откорма бычков.</a:t>
            </a:r>
          </a:p>
        </p:txBody>
      </p:sp>
      <p:sp>
        <p:nvSpPr>
          <p:cNvPr id="5" name="Прямоугольник 4"/>
          <p:cNvSpPr/>
          <p:nvPr/>
        </p:nvSpPr>
        <p:spPr>
          <a:xfrm>
            <a:off x="397496" y="5862136"/>
            <a:ext cx="6480720" cy="738664"/>
          </a:xfrm>
          <a:prstGeom prst="rect">
            <a:avLst/>
          </a:prstGeom>
        </p:spPr>
        <p:txBody>
          <a:bodyPr wrap="square">
            <a:spAutoFit/>
          </a:bodyPr>
          <a:lstStyle/>
          <a:p>
            <a:r>
              <a:rPr lang="ru-RU" sz="1400" i="1" dirty="0"/>
              <a:t>с 20 января до 20 декабря текущего года</a:t>
            </a:r>
          </a:p>
          <a:p>
            <a:r>
              <a:rPr lang="ru-RU" sz="1400" i="1" dirty="0"/>
              <a:t>(заявка подается в течение трех месяцев с момента получения оплаты за реализованную продукцию)</a:t>
            </a:r>
          </a:p>
        </p:txBody>
      </p:sp>
      <p:sp>
        <p:nvSpPr>
          <p:cNvPr id="11" name="Прямоугольник 10"/>
          <p:cNvSpPr/>
          <p:nvPr/>
        </p:nvSpPr>
        <p:spPr>
          <a:xfrm>
            <a:off x="325488" y="4708847"/>
            <a:ext cx="3060581" cy="307777"/>
          </a:xfrm>
          <a:prstGeom prst="rect">
            <a:avLst/>
          </a:prstGeom>
        </p:spPr>
        <p:txBody>
          <a:bodyPr wrap="none">
            <a:spAutoFit/>
          </a:bodyPr>
          <a:lstStyle/>
          <a:p>
            <a:r>
              <a:rPr lang="ru-RU" sz="1400" i="1" dirty="0"/>
              <a:t>(действует с 1 января 2020 года)</a:t>
            </a:r>
          </a:p>
        </p:txBody>
      </p:sp>
      <p:sp>
        <p:nvSpPr>
          <p:cNvPr id="20" name="Прямоугольник 19"/>
          <p:cNvSpPr/>
          <p:nvPr/>
        </p:nvSpPr>
        <p:spPr>
          <a:xfrm>
            <a:off x="4789984" y="4383335"/>
            <a:ext cx="2551917" cy="400110"/>
          </a:xfrm>
          <a:prstGeom prst="rect">
            <a:avLst/>
          </a:prstGeom>
        </p:spPr>
        <p:txBody>
          <a:bodyPr wrap="none">
            <a:spAutoFit/>
          </a:bodyPr>
          <a:lstStyle/>
          <a:p>
            <a:pPr lvl="0" algn="just"/>
            <a:r>
              <a:rPr lang="ru-RU" sz="2000" b="1" dirty="0">
                <a:solidFill>
                  <a:srgbClr val="C00000"/>
                </a:solidFill>
              </a:rPr>
              <a:t>175 </a:t>
            </a:r>
            <a:r>
              <a:rPr lang="ru-RU" sz="2000" b="1" dirty="0" err="1">
                <a:solidFill>
                  <a:srgbClr val="C00000"/>
                </a:solidFill>
              </a:rPr>
              <a:t>тг</a:t>
            </a:r>
            <a:r>
              <a:rPr lang="ru-RU" sz="2000" b="1" dirty="0">
                <a:solidFill>
                  <a:srgbClr val="C00000"/>
                </a:solidFill>
              </a:rPr>
              <a:t>/кг говядины</a:t>
            </a: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854" y="1992288"/>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854" y="3576464"/>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854" y="5088632"/>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009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2838" t="11005" r="955" b="18565"/>
          <a:stretch/>
        </p:blipFill>
        <p:spPr>
          <a:xfrm>
            <a:off x="1324862" y="-23935"/>
            <a:ext cx="3033074" cy="1224135"/>
          </a:xfrm>
          <a:prstGeom prst="rect">
            <a:avLst/>
          </a:prstGeom>
        </p:spPr>
      </p:pic>
      <p:pic>
        <p:nvPicPr>
          <p:cNvPr id="20" name="Рисунок 19"/>
          <p:cNvPicPr>
            <a:picLocks noChangeAspect="1"/>
          </p:cNvPicPr>
          <p:nvPr/>
        </p:nvPicPr>
        <p:blipFill rotWithShape="1">
          <a:blip r:embed="rId5" cstate="print">
            <a:extLst>
              <a:ext uri="{28A0092B-C50C-407E-A947-70E740481C1C}">
                <a14:useLocalDpi xmlns:a14="http://schemas.microsoft.com/office/drawing/2010/main" val="0"/>
              </a:ext>
            </a:extLst>
          </a:blip>
          <a:srcRect t="5557"/>
          <a:stretch/>
        </p:blipFill>
        <p:spPr>
          <a:xfrm>
            <a:off x="-12347" y="-24231"/>
            <a:ext cx="17081147" cy="1152423"/>
          </a:xfrm>
          <a:prstGeom prst="rect">
            <a:avLst/>
          </a:prstGeom>
        </p:spPr>
      </p:pic>
      <p:sp>
        <p:nvSpPr>
          <p:cNvPr id="96258" name="Rectangle 2"/>
          <p:cNvSpPr>
            <a:spLocks noGrp="1" noChangeArrowheads="1"/>
          </p:cNvSpPr>
          <p:nvPr>
            <p:ph type="title"/>
          </p:nvPr>
        </p:nvSpPr>
        <p:spPr>
          <a:xfrm>
            <a:off x="6546229" y="-66694"/>
            <a:ext cx="8900939" cy="1266894"/>
          </a:xfrm>
        </p:spPr>
        <p:txBody>
          <a:bodyPr>
            <a:noAutofit/>
          </a:bodyPr>
          <a:lstStyle/>
          <a:p>
            <a: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СУБСИДИРОВАНИЕ  МОЛОЧНОГО </a:t>
            </a:r>
            <a:r>
              <a:rPr lang="ru-RU"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 </a:t>
            </a:r>
            <a: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МОЛОЧНО</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МЯСНОГО </a:t>
            </a:r>
            <a:r>
              <a:rPr lang="ru-RU"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СКОТОВОДСТВА</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181472" y="3720480"/>
            <a:ext cx="7110462" cy="707886"/>
          </a:xfrm>
          <a:prstGeom prst="rect">
            <a:avLst/>
          </a:prstGeom>
        </p:spPr>
        <p:txBody>
          <a:bodyPr wrap="square">
            <a:spAutoFit/>
          </a:bodyPr>
          <a:lstStyle/>
          <a:p>
            <a:r>
              <a:rPr lang="ru-RU" sz="2000" b="1" dirty="0">
                <a:solidFill>
                  <a:srgbClr val="0070C0"/>
                </a:solidFill>
                <a:latin typeface="Arial" panose="020B0604020202020204" pitchFamily="34" charset="0"/>
                <a:ea typeface="Times New Roman" panose="02020603050405020304" pitchFamily="18" charset="0"/>
                <a:cs typeface="Arial" panose="020B0604020202020204" pitchFamily="34" charset="0"/>
              </a:rPr>
              <a:t>Приобретение семени племенного быка молочных и молочно-мясных пород</a:t>
            </a:r>
            <a:endParaRPr lang="ru-RU" sz="2000" b="1" dirty="0">
              <a:solidFill>
                <a:srgbClr val="0070C0"/>
              </a:solidFill>
              <a:latin typeface="Arial" panose="020B0604020202020204" pitchFamily="34" charset="0"/>
              <a:cs typeface="Arial" panose="020B0604020202020204" pitchFamily="34" charset="0"/>
            </a:endParaRPr>
          </a:p>
        </p:txBody>
      </p:sp>
      <p:sp>
        <p:nvSpPr>
          <p:cNvPr id="10" name="Прямоугольник 9"/>
          <p:cNvSpPr/>
          <p:nvPr/>
        </p:nvSpPr>
        <p:spPr>
          <a:xfrm>
            <a:off x="132298" y="1421616"/>
            <a:ext cx="6889934" cy="707886"/>
          </a:xfrm>
          <a:prstGeom prst="rect">
            <a:avLst/>
          </a:prstGeom>
        </p:spPr>
        <p:txBody>
          <a:bodyPr wrap="square">
            <a:spAutoFit/>
          </a:bodyPr>
          <a:lstStyle/>
          <a:p>
            <a:pPr algn="just"/>
            <a:r>
              <a:rPr lang="ru-RU" sz="2000" b="1" dirty="0">
                <a:solidFill>
                  <a:srgbClr val="0070C0"/>
                </a:solidFill>
                <a:latin typeface="Arial" panose="020B0604020202020204" pitchFamily="34" charset="0"/>
                <a:ea typeface="Times New Roman" panose="02020603050405020304" pitchFamily="18" charset="0"/>
                <a:cs typeface="Arial" panose="020B0604020202020204" pitchFamily="34" charset="0"/>
              </a:rPr>
              <a:t>Приобретение племенного маточного поголовья </a:t>
            </a:r>
            <a:r>
              <a:rPr lang="ru-RU" sz="20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КРС:</a:t>
            </a:r>
            <a:endParaRPr lang="ru-RU" sz="2000" b="1" dirty="0">
              <a:solidFill>
                <a:srgbClr val="0070C0"/>
              </a:solidFill>
              <a:latin typeface="Arial" panose="020B0604020202020204" pitchFamily="34" charset="0"/>
              <a:cs typeface="Arial" panose="020B0604020202020204" pitchFamily="34" charset="0"/>
            </a:endParaRPr>
          </a:p>
        </p:txBody>
      </p:sp>
      <p:grpSp>
        <p:nvGrpSpPr>
          <p:cNvPr id="2" name="Группа 1"/>
          <p:cNvGrpSpPr/>
          <p:nvPr/>
        </p:nvGrpSpPr>
        <p:grpSpPr>
          <a:xfrm>
            <a:off x="134634" y="1992288"/>
            <a:ext cx="5375430" cy="1308754"/>
            <a:chOff x="317873" y="3298286"/>
            <a:chExt cx="5683426" cy="1308754"/>
          </a:xfrm>
        </p:grpSpPr>
        <p:sp>
          <p:nvSpPr>
            <p:cNvPr id="21" name="Прямоугольник 20"/>
            <p:cNvSpPr/>
            <p:nvPr/>
          </p:nvSpPr>
          <p:spPr>
            <a:xfrm>
              <a:off x="317874" y="3298286"/>
              <a:ext cx="5683425" cy="677108"/>
            </a:xfrm>
            <a:prstGeom prst="rect">
              <a:avLst/>
            </a:prstGeom>
          </p:spPr>
          <p:txBody>
            <a:bodyPr wrap="square">
              <a:spAutoFit/>
            </a:bodyPr>
            <a:lstStyle/>
            <a:p>
              <a:r>
                <a:rPr lang="ru-RU" b="1" dirty="0">
                  <a:latin typeface="Arial" panose="020B0604020202020204" pitchFamily="34" charset="0"/>
                  <a:ea typeface="Times New Roman" panose="02020603050405020304" pitchFamily="18" charset="0"/>
                  <a:cs typeface="Arial" panose="020B0604020202020204" pitchFamily="34" charset="0"/>
                </a:rPr>
                <a:t>отечественный или импортированный из стран </a:t>
              </a:r>
              <a:r>
                <a:rPr lang="ru-RU" b="1" dirty="0" smtClean="0">
                  <a:latin typeface="Arial" panose="020B0604020202020204" pitchFamily="34" charset="0"/>
                  <a:ea typeface="Times New Roman" panose="02020603050405020304" pitchFamily="18" charset="0"/>
                  <a:cs typeface="Arial" panose="020B0604020202020204" pitchFamily="34" charset="0"/>
                </a:rPr>
                <a:t>СНГ</a:t>
              </a:r>
              <a:endParaRPr lang="ru-RU" sz="2000" b="1" dirty="0">
                <a:solidFill>
                  <a:srgbClr val="C00000"/>
                </a:solidFill>
                <a:latin typeface="Arial" panose="020B0604020202020204" pitchFamily="34" charset="0"/>
                <a:cs typeface="Arial" panose="020B0604020202020204" pitchFamily="34" charset="0"/>
              </a:endParaRPr>
            </a:p>
          </p:txBody>
        </p:sp>
        <p:sp>
          <p:nvSpPr>
            <p:cNvPr id="12" name="Прямоугольник 11"/>
            <p:cNvSpPr/>
            <p:nvPr/>
          </p:nvSpPr>
          <p:spPr>
            <a:xfrm>
              <a:off x="317873" y="3929932"/>
              <a:ext cx="4659110" cy="677108"/>
            </a:xfrm>
            <a:prstGeom prst="rect">
              <a:avLst/>
            </a:prstGeom>
          </p:spPr>
          <p:txBody>
            <a:bodyPr wrap="square">
              <a:spAutoFit/>
            </a:bodyPr>
            <a:lstStyle/>
            <a:p>
              <a:r>
                <a:rPr lang="ru-RU" b="1" dirty="0">
                  <a:latin typeface="Arial" panose="020B0604020202020204" pitchFamily="34" charset="0"/>
                  <a:ea typeface="Times New Roman" panose="02020603050405020304" pitchFamily="18" charset="0"/>
                  <a:cs typeface="Arial" panose="020B0604020202020204" pitchFamily="34" charset="0"/>
                </a:rPr>
                <a:t>импортированный из Австралии, США, Канады и </a:t>
              </a:r>
              <a:r>
                <a:rPr lang="ru-RU" b="1" dirty="0" smtClean="0">
                  <a:latin typeface="Arial" panose="020B0604020202020204" pitchFamily="34" charset="0"/>
                  <a:ea typeface="Times New Roman" panose="02020603050405020304" pitchFamily="18" charset="0"/>
                  <a:cs typeface="Arial" panose="020B0604020202020204" pitchFamily="34" charset="0"/>
                </a:rPr>
                <a:t>Европы</a:t>
              </a:r>
              <a:endParaRPr lang="ru-RU" sz="2000" b="1" dirty="0">
                <a:solidFill>
                  <a:srgbClr val="C00000"/>
                </a:solidFill>
                <a:latin typeface="Arial" panose="020B0604020202020204" pitchFamily="34" charset="0"/>
                <a:cs typeface="Arial" panose="020B0604020202020204" pitchFamily="34" charset="0"/>
              </a:endParaRPr>
            </a:p>
          </p:txBody>
        </p:sp>
      </p:grpSp>
      <p:sp>
        <p:nvSpPr>
          <p:cNvPr id="9" name="TextBox 8"/>
          <p:cNvSpPr txBox="1"/>
          <p:nvPr/>
        </p:nvSpPr>
        <p:spPr>
          <a:xfrm>
            <a:off x="7886327" y="1416224"/>
            <a:ext cx="9001001" cy="2031325"/>
          </a:xfrm>
          <a:prstGeom prst="rect">
            <a:avLst/>
          </a:prstGeom>
          <a:noFill/>
        </p:spPr>
        <p:txBody>
          <a:bodyPr wrap="square" rtlCol="0">
            <a:spAutoFit/>
          </a:bodyPr>
          <a:lstStyle/>
          <a:p>
            <a:pPr algn="just"/>
            <a:r>
              <a:rPr lang="ru-RU" sz="1400" dirty="0"/>
              <a:t>1) наличие у маточного поголовья статуса племенного животного, присвоенного Республиканской палатой по соответствующей породе;</a:t>
            </a:r>
          </a:p>
          <a:p>
            <a:pPr algn="just"/>
            <a:r>
              <a:rPr lang="ru-RU" sz="1400" dirty="0"/>
              <a:t>2) возраст приобретенного поголовья не превышает на момент приобретения (при приобретении внутри страны - на момент даты продажи, указанный в племенном свидетельстве; при импорте - на момент постановки скота на </a:t>
            </a:r>
            <a:r>
              <a:rPr lang="ru-RU" sz="1400" dirty="0" err="1"/>
              <a:t>карантинирование</a:t>
            </a:r>
            <a:r>
              <a:rPr lang="ru-RU" sz="1400" dirty="0"/>
              <a:t> у продавца (экспортера)):</a:t>
            </a:r>
          </a:p>
          <a:p>
            <a:pPr algn="just"/>
            <a:r>
              <a:rPr lang="ru-RU" sz="1400" dirty="0"/>
              <a:t>телки – от 6 месяцев до 18 месяцев включительно;</a:t>
            </a:r>
          </a:p>
          <a:p>
            <a:pPr algn="just"/>
            <a:r>
              <a:rPr lang="ru-RU" sz="1400" dirty="0"/>
              <a:t>нетели – до 26 месяцев включительно, со сроком стельности не более трех месяцев на момент приобретения;</a:t>
            </a:r>
          </a:p>
          <a:p>
            <a:pPr algn="just"/>
            <a:r>
              <a:rPr lang="ru-RU" sz="1400" dirty="0"/>
              <a:t>бычки – от 6 месяцев до 26 месяцев включительно.</a:t>
            </a:r>
          </a:p>
        </p:txBody>
      </p:sp>
      <p:sp>
        <p:nvSpPr>
          <p:cNvPr id="28" name="Прямоугольник 27"/>
          <p:cNvSpPr/>
          <p:nvPr/>
        </p:nvSpPr>
        <p:spPr>
          <a:xfrm>
            <a:off x="181472" y="5592688"/>
            <a:ext cx="6980377" cy="1323439"/>
          </a:xfrm>
          <a:prstGeom prst="rect">
            <a:avLst/>
          </a:prstGeom>
        </p:spPr>
        <p:txBody>
          <a:bodyPr wrap="square">
            <a:spAutoFit/>
          </a:bodyPr>
          <a:lstStyle/>
          <a:p>
            <a:pPr algn="just"/>
            <a:r>
              <a:rPr lang="ru-RU" sz="2000" b="1" dirty="0">
                <a:solidFill>
                  <a:srgbClr val="0070C0"/>
                </a:solidFill>
                <a:latin typeface="Arial" panose="020B0604020202020204" pitchFamily="34" charset="0"/>
                <a:ea typeface="Times New Roman" panose="02020603050405020304" pitchFamily="18" charset="0"/>
                <a:cs typeface="Arial" panose="020B0604020202020204" pitchFamily="34" charset="0"/>
              </a:rPr>
              <a:t>Субсидирование услуги по искусственному осеменению маточного поголовья крупного рогатого скота в крестьянских (фермерских) хозяйствах и сельскохозяйственных </a:t>
            </a:r>
            <a:r>
              <a:rPr lang="ru-RU" sz="20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кооперативах</a:t>
            </a:r>
            <a:endPar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9" name="Прямоугольник 28"/>
          <p:cNvSpPr/>
          <p:nvPr/>
        </p:nvSpPr>
        <p:spPr>
          <a:xfrm>
            <a:off x="7776864" y="5648434"/>
            <a:ext cx="9182472" cy="1600438"/>
          </a:xfrm>
          <a:prstGeom prst="rect">
            <a:avLst/>
          </a:prstGeom>
        </p:spPr>
        <p:txBody>
          <a:bodyPr wrap="square">
            <a:spAutoFit/>
          </a:bodyPr>
          <a:lstStyle/>
          <a:p>
            <a:pPr algn="just"/>
            <a:r>
              <a:rPr lang="ru-RU" sz="1400" dirty="0"/>
              <a:t>1) наличие договора по оказанию услуг по искусственному осеменению маточного поголовья крупного рогатого скота семенем племенных быков-производителей молочных и молочно-мясных пород в крестьянских (фермерских) хозяйствах и сельскохозяйственных кооперативах;</a:t>
            </a:r>
          </a:p>
          <a:p>
            <a:pPr algn="just"/>
            <a:r>
              <a:rPr lang="ru-RU" sz="1400" dirty="0"/>
              <a:t>2) наличие акта осеменения и обследования осемененного маточного поголовья крупного рогатого скота, по форме 1 согласно приложению 2 к настоящим критериям;</a:t>
            </a:r>
          </a:p>
          <a:p>
            <a:pPr algn="just"/>
            <a:r>
              <a:rPr lang="ru-RU" sz="1400" dirty="0"/>
              <a:t>3) наличие племенного свидетельства на семя племенных быков-производителей, выданного Республиканской палатой</a:t>
            </a:r>
          </a:p>
        </p:txBody>
      </p:sp>
      <p:sp>
        <p:nvSpPr>
          <p:cNvPr id="41" name="Прямоугольник 40"/>
          <p:cNvSpPr/>
          <p:nvPr/>
        </p:nvSpPr>
        <p:spPr>
          <a:xfrm>
            <a:off x="3425217" y="4212342"/>
            <a:ext cx="3597015" cy="400238"/>
          </a:xfrm>
          <a:prstGeom prst="rect">
            <a:avLst/>
          </a:prstGeom>
        </p:spPr>
        <p:txBody>
          <a:bodyPr wrap="square">
            <a:spAutoFit/>
          </a:bodyPr>
          <a:lstStyle/>
          <a:p>
            <a:r>
              <a:rPr lang="ru-RU" sz="1601" b="1" dirty="0" smtClean="0">
                <a:latin typeface="Arial" panose="020B0604020202020204" pitchFamily="34" charset="0"/>
                <a:ea typeface="Times New Roman" panose="02020603050405020304" pitchFamily="18" charset="0"/>
                <a:cs typeface="Arial" panose="020B0604020202020204" pitchFamily="34" charset="0"/>
              </a:rPr>
              <a:t>Однополое - </a:t>
            </a:r>
            <a:r>
              <a:rPr lang="ru-RU" sz="2001" b="1" dirty="0">
                <a:solidFill>
                  <a:srgbClr val="C00000"/>
                </a:solidFill>
                <a:latin typeface="Arial" panose="020B0604020202020204" pitchFamily="34" charset="0"/>
                <a:cs typeface="Arial" panose="020B0604020202020204" pitchFamily="34" charset="0"/>
              </a:rPr>
              <a:t>10 000 </a:t>
            </a:r>
            <a:r>
              <a:rPr lang="ru-RU" sz="2001" b="1" dirty="0" err="1" smtClean="0">
                <a:solidFill>
                  <a:srgbClr val="C00000"/>
                </a:solidFill>
                <a:latin typeface="Arial" panose="020B0604020202020204" pitchFamily="34" charset="0"/>
                <a:cs typeface="Arial" panose="020B0604020202020204" pitchFamily="34" charset="0"/>
              </a:rPr>
              <a:t>тг</a:t>
            </a:r>
            <a:r>
              <a:rPr lang="ru-RU" sz="2001" b="1" dirty="0" smtClean="0">
                <a:solidFill>
                  <a:srgbClr val="C00000"/>
                </a:solidFill>
                <a:latin typeface="Arial" panose="020B0604020202020204" pitchFamily="34" charset="0"/>
                <a:cs typeface="Arial" panose="020B0604020202020204" pitchFamily="34" charset="0"/>
              </a:rPr>
              <a:t>/доза</a:t>
            </a:r>
            <a:endParaRPr lang="ru-RU" sz="1601"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42" name="Прямоугольник 41"/>
          <p:cNvSpPr/>
          <p:nvPr/>
        </p:nvSpPr>
        <p:spPr>
          <a:xfrm>
            <a:off x="3413621" y="4582776"/>
            <a:ext cx="3320579" cy="421654"/>
          </a:xfrm>
          <a:prstGeom prst="rect">
            <a:avLst/>
          </a:prstGeom>
        </p:spPr>
        <p:txBody>
          <a:bodyPr wrap="square">
            <a:spAutoFit/>
          </a:bodyPr>
          <a:lstStyle/>
          <a:p>
            <a:pPr>
              <a:lnSpc>
                <a:spcPct val="107000"/>
              </a:lnSpc>
              <a:spcAft>
                <a:spcPts val="0"/>
              </a:spcAft>
            </a:pPr>
            <a:r>
              <a:rPr lang="ru-RU" sz="1601" b="1" dirty="0" smtClean="0">
                <a:latin typeface="Arial" panose="020B0604020202020204" pitchFamily="34" charset="0"/>
                <a:cs typeface="Arial" panose="020B0604020202020204" pitchFamily="34" charset="0"/>
              </a:rPr>
              <a:t>Двуполое – </a:t>
            </a:r>
            <a:r>
              <a:rPr lang="ru-RU" sz="2000" b="1" dirty="0" smtClean="0">
                <a:solidFill>
                  <a:srgbClr val="C00000"/>
                </a:solidFill>
                <a:latin typeface="Arial" panose="020B0604020202020204" pitchFamily="34" charset="0"/>
                <a:cs typeface="Arial" panose="020B0604020202020204" pitchFamily="34" charset="0"/>
              </a:rPr>
              <a:t>5 000 </a:t>
            </a:r>
            <a:r>
              <a:rPr lang="ru-RU" sz="2000" b="1" dirty="0" err="1" smtClean="0">
                <a:solidFill>
                  <a:srgbClr val="C00000"/>
                </a:solidFill>
                <a:latin typeface="Arial" panose="020B0604020202020204" pitchFamily="34" charset="0"/>
                <a:cs typeface="Arial" panose="020B0604020202020204" pitchFamily="34" charset="0"/>
              </a:rPr>
              <a:t>тг</a:t>
            </a:r>
            <a:r>
              <a:rPr lang="ru-RU" sz="2000" b="1" dirty="0" smtClean="0">
                <a:solidFill>
                  <a:srgbClr val="C00000"/>
                </a:solidFill>
                <a:latin typeface="Arial" panose="020B0604020202020204" pitchFamily="34" charset="0"/>
                <a:cs typeface="Arial" panose="020B0604020202020204" pitchFamily="34" charset="0"/>
              </a:rPr>
              <a:t>/доза</a:t>
            </a:r>
          </a:p>
        </p:txBody>
      </p:sp>
      <p:sp>
        <p:nvSpPr>
          <p:cNvPr id="22" name="Номер слайда 1"/>
          <p:cNvSpPr txBox="1">
            <a:spLocks/>
          </p:cNvSpPr>
          <p:nvPr/>
        </p:nvSpPr>
        <p:spPr>
          <a:xfrm>
            <a:off x="15327902"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5</a:t>
            </a:r>
            <a:endParaRPr lang="en-US" sz="2800" b="1" dirty="0">
              <a:solidFill>
                <a:schemeClr val="accent5">
                  <a:lumMod val="75000"/>
                </a:schemeClr>
              </a:solidFill>
              <a:latin typeface="+mn-lt"/>
            </a:endParaRPr>
          </a:p>
        </p:txBody>
      </p:sp>
      <p:cxnSp>
        <p:nvCxnSpPr>
          <p:cNvPr id="23" name="Прямая соединительная линия 22"/>
          <p:cNvCxnSpPr/>
          <p:nvPr/>
        </p:nvCxnSpPr>
        <p:spPr>
          <a:xfrm>
            <a:off x="7310264" y="1475513"/>
            <a:ext cx="0" cy="682764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4" name="Прямоугольник 23"/>
          <p:cNvSpPr/>
          <p:nvPr/>
        </p:nvSpPr>
        <p:spPr>
          <a:xfrm>
            <a:off x="10334600" y="1088122"/>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25" name="TextBox 24"/>
          <p:cNvSpPr txBox="1"/>
          <p:nvPr/>
        </p:nvSpPr>
        <p:spPr>
          <a:xfrm>
            <a:off x="2123753" y="1128192"/>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sp>
        <p:nvSpPr>
          <p:cNvPr id="3" name="Прямоугольник 2"/>
          <p:cNvSpPr/>
          <p:nvPr/>
        </p:nvSpPr>
        <p:spPr>
          <a:xfrm>
            <a:off x="132298" y="3269268"/>
            <a:ext cx="6840760" cy="523220"/>
          </a:xfrm>
          <a:prstGeom prst="rect">
            <a:avLst/>
          </a:prstGeom>
        </p:spPr>
        <p:txBody>
          <a:bodyPr wrap="square">
            <a:spAutoFit/>
          </a:bodyPr>
          <a:lstStyle/>
          <a:p>
            <a:r>
              <a:rPr lang="ru-RU" sz="1400" i="1" dirty="0"/>
              <a:t>с 20 января до 20 декабря текущего года (заявка подается в течение шести месяцев с момента приобретения)</a:t>
            </a:r>
          </a:p>
        </p:txBody>
      </p:sp>
      <p:sp>
        <p:nvSpPr>
          <p:cNvPr id="5" name="Прямоугольник 4"/>
          <p:cNvSpPr/>
          <p:nvPr/>
        </p:nvSpPr>
        <p:spPr>
          <a:xfrm>
            <a:off x="253480" y="4913258"/>
            <a:ext cx="6768752" cy="523220"/>
          </a:xfrm>
          <a:prstGeom prst="rect">
            <a:avLst/>
          </a:prstGeom>
        </p:spPr>
        <p:txBody>
          <a:bodyPr wrap="square">
            <a:spAutoFit/>
          </a:bodyPr>
          <a:lstStyle/>
          <a:p>
            <a:r>
              <a:rPr lang="ru-RU" sz="1400" i="1" dirty="0"/>
              <a:t>с 20 января до 20 декабря текущего года (заявка подается в течение шести месяцев с момента приобретения)</a:t>
            </a:r>
          </a:p>
        </p:txBody>
      </p:sp>
      <p:sp>
        <p:nvSpPr>
          <p:cNvPr id="8" name="Прямоугольник 7"/>
          <p:cNvSpPr/>
          <p:nvPr/>
        </p:nvSpPr>
        <p:spPr>
          <a:xfrm>
            <a:off x="7814320" y="3648472"/>
            <a:ext cx="9145016" cy="2031325"/>
          </a:xfrm>
          <a:prstGeom prst="rect">
            <a:avLst/>
          </a:prstGeom>
        </p:spPr>
        <p:txBody>
          <a:bodyPr wrap="square">
            <a:spAutoFit/>
          </a:bodyPr>
          <a:lstStyle/>
          <a:p>
            <a:pPr algn="just"/>
            <a:r>
              <a:rPr lang="ru-RU" sz="1400" dirty="0"/>
              <a:t>1) наличие у маточного поголовья статуса племенного животного, присвоенного Республиканской палатой по соответствующей породе;</a:t>
            </a:r>
          </a:p>
          <a:p>
            <a:pPr algn="just"/>
            <a:r>
              <a:rPr lang="ru-RU" sz="1400" dirty="0"/>
              <a:t>2) возраст приобретенного поголовья не превышает на момент приобретения (при приобретении внутри страны - на момент даты продажи, указанный в племенном свидетельстве; при импорте - на момент постановки скота на </a:t>
            </a:r>
            <a:r>
              <a:rPr lang="ru-RU" sz="1400" dirty="0" err="1"/>
              <a:t>карантинирование</a:t>
            </a:r>
            <a:r>
              <a:rPr lang="ru-RU" sz="1400" dirty="0"/>
              <a:t> у продавца (экспортера)):</a:t>
            </a:r>
          </a:p>
          <a:p>
            <a:pPr algn="just"/>
            <a:r>
              <a:rPr lang="ru-RU" sz="1400" dirty="0"/>
              <a:t>телки – от 6 месяцев до 18 месяцев включительно;</a:t>
            </a:r>
          </a:p>
          <a:p>
            <a:pPr algn="just"/>
            <a:r>
              <a:rPr lang="ru-RU" sz="1400" dirty="0"/>
              <a:t>нетели – до 26 месяцев включительно, со сроком стельности не более трех месяцев на момент приобретения;</a:t>
            </a:r>
          </a:p>
          <a:p>
            <a:pPr algn="just"/>
            <a:r>
              <a:rPr lang="ru-RU" sz="1400" dirty="0"/>
              <a:t>бычки – от 6 месяцев до 26 месяцев включительно.</a:t>
            </a:r>
          </a:p>
        </p:txBody>
      </p:sp>
      <p:sp>
        <p:nvSpPr>
          <p:cNvPr id="13" name="Прямоугольник 12"/>
          <p:cNvSpPr/>
          <p:nvPr/>
        </p:nvSpPr>
        <p:spPr>
          <a:xfrm>
            <a:off x="4357936" y="2888322"/>
            <a:ext cx="1902893" cy="400110"/>
          </a:xfrm>
          <a:prstGeom prst="rect">
            <a:avLst/>
          </a:prstGeom>
        </p:spPr>
        <p:txBody>
          <a:bodyPr wrap="none">
            <a:spAutoFit/>
          </a:bodyPr>
          <a:lstStyle/>
          <a:p>
            <a:r>
              <a:rPr lang="ru-RU" sz="2000" b="1" dirty="0" smtClean="0">
                <a:solidFill>
                  <a:srgbClr val="C00000"/>
                </a:solidFill>
              </a:rPr>
              <a:t>225 </a:t>
            </a:r>
            <a:r>
              <a:rPr lang="ru-RU" sz="2000" b="1" dirty="0">
                <a:solidFill>
                  <a:srgbClr val="C00000"/>
                </a:solidFill>
              </a:rPr>
              <a:t>000 </a:t>
            </a:r>
            <a:r>
              <a:rPr lang="ru-RU" sz="2000" b="1" dirty="0" err="1">
                <a:solidFill>
                  <a:srgbClr val="C00000"/>
                </a:solidFill>
              </a:rPr>
              <a:t>тг</a:t>
            </a:r>
            <a:r>
              <a:rPr lang="ru-RU" sz="2000" b="1" dirty="0">
                <a:solidFill>
                  <a:srgbClr val="C00000"/>
                </a:solidFill>
              </a:rPr>
              <a:t>/гол</a:t>
            </a:r>
          </a:p>
        </p:txBody>
      </p:sp>
      <p:sp>
        <p:nvSpPr>
          <p:cNvPr id="14" name="Прямоугольник 13"/>
          <p:cNvSpPr/>
          <p:nvPr/>
        </p:nvSpPr>
        <p:spPr>
          <a:xfrm>
            <a:off x="4327251" y="2312258"/>
            <a:ext cx="1902893" cy="400110"/>
          </a:xfrm>
          <a:prstGeom prst="rect">
            <a:avLst/>
          </a:prstGeom>
        </p:spPr>
        <p:txBody>
          <a:bodyPr wrap="none">
            <a:spAutoFit/>
          </a:bodyPr>
          <a:lstStyle/>
          <a:p>
            <a:pPr lvl="0"/>
            <a:r>
              <a:rPr lang="ru-RU" sz="2000" b="1" dirty="0">
                <a:solidFill>
                  <a:srgbClr val="C00000"/>
                </a:solidFill>
              </a:rPr>
              <a:t>150 000 </a:t>
            </a:r>
            <a:r>
              <a:rPr lang="ru-RU" sz="2000" b="1" dirty="0" err="1">
                <a:solidFill>
                  <a:srgbClr val="C00000"/>
                </a:solidFill>
              </a:rPr>
              <a:t>тг</a:t>
            </a:r>
            <a:r>
              <a:rPr lang="ru-RU" sz="2000" b="1" dirty="0">
                <a:solidFill>
                  <a:srgbClr val="C00000"/>
                </a:solidFill>
              </a:rPr>
              <a:t>/гол</a:t>
            </a:r>
            <a:endParaRPr lang="ru-RU" sz="2000" b="1" dirty="0">
              <a:solidFill>
                <a:srgbClr val="C00000"/>
              </a:solidFill>
              <a:latin typeface="Arial" panose="020B0604020202020204" pitchFamily="34" charset="0"/>
              <a:cs typeface="Arial" panose="020B0604020202020204" pitchFamily="34" charset="0"/>
            </a:endParaRPr>
          </a:p>
        </p:txBody>
      </p:sp>
      <p:sp>
        <p:nvSpPr>
          <p:cNvPr id="16" name="Прямоугольник 15"/>
          <p:cNvSpPr/>
          <p:nvPr/>
        </p:nvSpPr>
        <p:spPr>
          <a:xfrm>
            <a:off x="5404673" y="6528792"/>
            <a:ext cx="1617559" cy="400110"/>
          </a:xfrm>
          <a:prstGeom prst="rect">
            <a:avLst/>
          </a:prstGeom>
        </p:spPr>
        <p:txBody>
          <a:bodyPr wrap="none">
            <a:spAutoFit/>
          </a:bodyPr>
          <a:lstStyle/>
          <a:p>
            <a:pPr lvl="0" algn="just"/>
            <a:r>
              <a:rPr lang="ru-RU"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5 </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000 </a:t>
            </a:r>
            <a:r>
              <a:rPr lang="ru-RU"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/гол</a:t>
            </a:r>
          </a:p>
        </p:txBody>
      </p:sp>
      <p:sp>
        <p:nvSpPr>
          <p:cNvPr id="18" name="Прямоугольник 17"/>
          <p:cNvSpPr/>
          <p:nvPr/>
        </p:nvSpPr>
        <p:spPr>
          <a:xfrm>
            <a:off x="2104771" y="6869087"/>
            <a:ext cx="3261277" cy="307777"/>
          </a:xfrm>
          <a:prstGeom prst="rect">
            <a:avLst/>
          </a:prstGeom>
        </p:spPr>
        <p:txBody>
          <a:bodyPr wrap="none">
            <a:spAutoFit/>
          </a:bodyPr>
          <a:lstStyle/>
          <a:p>
            <a:r>
              <a:rPr lang="ru-RU" sz="1400" i="1" dirty="0"/>
              <a:t>с 1 мая до 1 декабря текущего года</a:t>
            </a:r>
          </a:p>
        </p:txBody>
      </p:sp>
      <p:pic>
        <p:nvPicPr>
          <p:cNvPr id="3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6288" y="1488232"/>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8854" y="3720480"/>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6288" y="5736704"/>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Прямоугольник 34"/>
          <p:cNvSpPr/>
          <p:nvPr/>
        </p:nvSpPr>
        <p:spPr>
          <a:xfrm>
            <a:off x="223141" y="7392888"/>
            <a:ext cx="6749917" cy="707886"/>
          </a:xfrm>
          <a:prstGeom prst="rect">
            <a:avLst/>
          </a:prstGeom>
        </p:spPr>
        <p:txBody>
          <a:bodyPr wrap="square">
            <a:spAutoFit/>
          </a:bodyPr>
          <a:lstStyle/>
          <a:p>
            <a:r>
              <a:rPr lang="ru-RU" sz="20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Субсидирование услуги по трансплантации эмбрионов </a:t>
            </a:r>
            <a:endPar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36" name="Прямоугольник 35"/>
          <p:cNvSpPr/>
          <p:nvPr/>
        </p:nvSpPr>
        <p:spPr>
          <a:xfrm>
            <a:off x="7814320" y="7502935"/>
            <a:ext cx="9128000" cy="1169551"/>
          </a:xfrm>
          <a:prstGeom prst="rect">
            <a:avLst/>
          </a:prstGeom>
        </p:spPr>
        <p:txBody>
          <a:bodyPr wrap="square">
            <a:spAutoFit/>
          </a:bodyPr>
          <a:lstStyle/>
          <a:p>
            <a:pPr algn="just"/>
            <a:r>
              <a:rPr lang="ru-RU" sz="1400" dirty="0"/>
              <a:t>1) наличие договора по оказанию услуг по трансплантации эмбрионов маточного поголовья крупного рогатого скота в хозяйствах;</a:t>
            </a:r>
          </a:p>
          <a:p>
            <a:pPr algn="just"/>
            <a:r>
              <a:rPr lang="ru-RU" sz="1400" dirty="0"/>
              <a:t>2) наличие акта трансплантации и обследования стельности маточного поголовья крупного рогатого скота;</a:t>
            </a:r>
          </a:p>
          <a:p>
            <a:pPr algn="just"/>
            <a:r>
              <a:rPr lang="ru-RU" sz="1400" dirty="0"/>
              <a:t>3) наличие генетического сертификата на полученный приплод.</a:t>
            </a:r>
          </a:p>
          <a:p>
            <a:pPr algn="just"/>
            <a:r>
              <a:rPr lang="ru-RU" sz="1400" dirty="0" smtClean="0"/>
              <a:t>.</a:t>
            </a:r>
            <a:endParaRPr lang="ru-RU" sz="1400" dirty="0"/>
          </a:p>
        </p:txBody>
      </p:sp>
      <p:sp>
        <p:nvSpPr>
          <p:cNvPr id="26" name="Прямоугольник 25"/>
          <p:cNvSpPr/>
          <p:nvPr/>
        </p:nvSpPr>
        <p:spPr>
          <a:xfrm>
            <a:off x="4973975" y="7752928"/>
            <a:ext cx="1760225" cy="400110"/>
          </a:xfrm>
          <a:prstGeom prst="rect">
            <a:avLst/>
          </a:prstGeom>
        </p:spPr>
        <p:txBody>
          <a:bodyPr wrap="none">
            <a:spAutoFit/>
          </a:bodyPr>
          <a:lstStyle/>
          <a:p>
            <a:pPr lvl="0"/>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80 000 </a:t>
            </a:r>
            <a:r>
              <a:rPr lang="ru-RU"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/гол</a:t>
            </a:r>
          </a:p>
        </p:txBody>
      </p:sp>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4579" y="7570618"/>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Прямоугольник 29"/>
          <p:cNvSpPr/>
          <p:nvPr/>
        </p:nvSpPr>
        <p:spPr>
          <a:xfrm>
            <a:off x="1647466" y="8040960"/>
            <a:ext cx="3718582" cy="307777"/>
          </a:xfrm>
          <a:prstGeom prst="rect">
            <a:avLst/>
          </a:prstGeom>
        </p:spPr>
        <p:txBody>
          <a:bodyPr wrap="none">
            <a:spAutoFit/>
          </a:bodyPr>
          <a:lstStyle/>
          <a:p>
            <a:r>
              <a:rPr lang="ru-RU" sz="1400" i="1" dirty="0"/>
              <a:t>с 20 января до 20 декабря текущего года</a:t>
            </a:r>
          </a:p>
        </p:txBody>
      </p:sp>
    </p:spTree>
    <p:extLst>
      <p:ext uri="{BB962C8B-B14F-4D97-AF65-F5344CB8AC3E}">
        <p14:creationId xmlns:p14="http://schemas.microsoft.com/office/powerpoint/2010/main" val="2813106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9309" t="46963" r="1728" b="-720"/>
          <a:stretch/>
        </p:blipFill>
        <p:spPr>
          <a:xfrm>
            <a:off x="1045568" y="-24231"/>
            <a:ext cx="3242675" cy="1440455"/>
          </a:xfrm>
          <a:prstGeom prst="rect">
            <a:avLst/>
          </a:prstGeom>
        </p:spPr>
      </p:pic>
      <p:pic>
        <p:nvPicPr>
          <p:cNvPr id="17" name="Рисунок 16"/>
          <p:cNvPicPr>
            <a:picLocks noChangeAspect="1"/>
          </p:cNvPicPr>
          <p:nvPr/>
        </p:nvPicPr>
        <p:blipFill rotWithShape="1">
          <a:blip r:embed="rId5" cstate="print">
            <a:extLst>
              <a:ext uri="{28A0092B-C50C-407E-A947-70E740481C1C}">
                <a14:useLocalDpi xmlns:a14="http://schemas.microsoft.com/office/drawing/2010/main" val="0"/>
              </a:ext>
            </a:extLst>
          </a:blip>
          <a:srcRect t="5557"/>
          <a:stretch/>
        </p:blipFill>
        <p:spPr>
          <a:xfrm>
            <a:off x="-12347" y="-24231"/>
            <a:ext cx="17081147" cy="1440455"/>
          </a:xfrm>
          <a:prstGeom prst="rect">
            <a:avLst/>
          </a:prstGeom>
        </p:spPr>
      </p:pic>
      <p:sp>
        <p:nvSpPr>
          <p:cNvPr id="34" name="TextBox 33"/>
          <p:cNvSpPr txBox="1"/>
          <p:nvPr/>
        </p:nvSpPr>
        <p:spPr>
          <a:xfrm>
            <a:off x="-106559" y="1736194"/>
            <a:ext cx="6696743" cy="400110"/>
          </a:xfrm>
          <a:prstGeom prst="rect">
            <a:avLst/>
          </a:prstGeom>
        </p:spPr>
        <p:txBody>
          <a:bodyPr wrap="square">
            <a:spAutoFit/>
          </a:bodyPr>
          <a:lstStyle>
            <a:defPPr>
              <a:defRPr lang="en-US"/>
            </a:defPPr>
            <a:lvl1pPr algn="ctr">
              <a:defRPr sz="2400" b="1">
                <a:solidFill>
                  <a:srgbClr val="0070C0"/>
                </a:solidFill>
                <a:latin typeface="Arial" panose="020B0604020202020204" pitchFamily="34" charset="0"/>
                <a:ea typeface="Times New Roman" panose="02020603050405020304" pitchFamily="18" charset="0"/>
                <a:cs typeface="Arial" panose="020B0604020202020204" pitchFamily="34" charset="0"/>
              </a:defRPr>
            </a:lvl1pPr>
          </a:lstStyle>
          <a:p>
            <a:r>
              <a:rPr lang="ru-RU" sz="2000" dirty="0"/>
              <a:t>Удешевление стоимости производства молока</a:t>
            </a:r>
          </a:p>
        </p:txBody>
      </p:sp>
      <p:sp>
        <p:nvSpPr>
          <p:cNvPr id="35" name="Прямоугольник 34"/>
          <p:cNvSpPr/>
          <p:nvPr/>
        </p:nvSpPr>
        <p:spPr>
          <a:xfrm>
            <a:off x="181472" y="2064296"/>
            <a:ext cx="6532237" cy="677108"/>
          </a:xfrm>
          <a:prstGeom prst="rect">
            <a:avLst/>
          </a:prstGeom>
        </p:spPr>
        <p:txBody>
          <a:bodyPr wrap="square">
            <a:spAutoFit/>
          </a:bodyPr>
          <a:lstStyle/>
          <a:p>
            <a:r>
              <a:rPr lang="ru-RU" b="1" dirty="0">
                <a:latin typeface="Arial" panose="020B0604020202020204" pitchFamily="34" charset="0"/>
                <a:ea typeface="Times New Roman" panose="02020603050405020304" pitchFamily="18" charset="0"/>
                <a:cs typeface="Arial" panose="020B0604020202020204" pitchFamily="34" charset="0"/>
              </a:rPr>
              <a:t>хозяйства с фуражным поголовьем коров от </a:t>
            </a:r>
            <a:r>
              <a:rPr lang="ru-RU" b="1" dirty="0">
                <a:solidFill>
                  <a:schemeClr val="accent5"/>
                </a:solidFill>
                <a:latin typeface="Arial" panose="020B0604020202020204" pitchFamily="34" charset="0"/>
                <a:ea typeface="Times New Roman" panose="02020603050405020304" pitchFamily="18" charset="0"/>
                <a:cs typeface="Arial" panose="020B0604020202020204" pitchFamily="34" charset="0"/>
              </a:rPr>
              <a:t>600 голов </a:t>
            </a:r>
            <a:r>
              <a:rPr lang="ru-RU" b="1" dirty="0" smtClean="0">
                <a:solidFill>
                  <a:schemeClr val="accent5"/>
                </a:solidFill>
                <a:latin typeface="Arial" panose="020B0604020202020204" pitchFamily="34" charset="0"/>
                <a:ea typeface="Times New Roman" panose="02020603050405020304" pitchFamily="18" charset="0"/>
                <a:cs typeface="Arial" panose="020B0604020202020204" pitchFamily="34" charset="0"/>
              </a:rPr>
              <a:t>– </a:t>
            </a:r>
            <a:r>
              <a:rPr lang="ru-RU"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35 </a:t>
            </a:r>
            <a:r>
              <a:rPr lang="ru-RU" sz="20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/кг зачетного веса</a:t>
            </a:r>
            <a:endPar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0" name="Прямоугольник 39"/>
          <p:cNvSpPr/>
          <p:nvPr/>
        </p:nvSpPr>
        <p:spPr>
          <a:xfrm>
            <a:off x="218166" y="2712368"/>
            <a:ext cx="6532237" cy="677108"/>
          </a:xfrm>
          <a:prstGeom prst="rect">
            <a:avLst/>
          </a:prstGeom>
        </p:spPr>
        <p:txBody>
          <a:bodyPr wrap="square">
            <a:spAutoFit/>
          </a:bodyPr>
          <a:lstStyle/>
          <a:p>
            <a:r>
              <a:rPr lang="ru-RU" b="1" dirty="0">
                <a:latin typeface="Arial" panose="020B0604020202020204" pitchFamily="34" charset="0"/>
                <a:ea typeface="Times New Roman" panose="02020603050405020304" pitchFamily="18" charset="0"/>
                <a:cs typeface="Arial" panose="020B0604020202020204" pitchFamily="34" charset="0"/>
              </a:rPr>
              <a:t>хозяйства с фуражным поголовьем коров от </a:t>
            </a:r>
            <a:r>
              <a:rPr lang="ru-RU" b="1" dirty="0" smtClean="0">
                <a:solidFill>
                  <a:schemeClr val="accent5"/>
                </a:solidFill>
                <a:latin typeface="Arial" panose="020B0604020202020204" pitchFamily="34" charset="0"/>
                <a:ea typeface="Times New Roman" panose="02020603050405020304" pitchFamily="18" charset="0"/>
                <a:cs typeface="Arial" panose="020B0604020202020204" pitchFamily="34" charset="0"/>
              </a:rPr>
              <a:t>400 голов – </a:t>
            </a:r>
            <a:r>
              <a:rPr lang="ru-RU"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20 </a:t>
            </a:r>
            <a:r>
              <a:rPr lang="ru-RU" sz="20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/кг зачетного веса</a:t>
            </a:r>
            <a:endPar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1" name="Прямоугольник 40"/>
          <p:cNvSpPr/>
          <p:nvPr/>
        </p:nvSpPr>
        <p:spPr>
          <a:xfrm>
            <a:off x="218166" y="3360440"/>
            <a:ext cx="6532237" cy="677108"/>
          </a:xfrm>
          <a:prstGeom prst="rect">
            <a:avLst/>
          </a:prstGeom>
        </p:spPr>
        <p:txBody>
          <a:bodyPr wrap="square">
            <a:spAutoFit/>
          </a:bodyPr>
          <a:lstStyle/>
          <a:p>
            <a:r>
              <a:rPr lang="ru-RU" b="1" dirty="0">
                <a:latin typeface="Arial" panose="020B0604020202020204" pitchFamily="34" charset="0"/>
                <a:ea typeface="Times New Roman" panose="02020603050405020304" pitchFamily="18" charset="0"/>
                <a:cs typeface="Arial" panose="020B0604020202020204" pitchFamily="34" charset="0"/>
              </a:rPr>
              <a:t>хозяйства с фуражным поголовьем коров от </a:t>
            </a:r>
            <a:r>
              <a:rPr lang="ru-RU" b="1" dirty="0" smtClean="0">
                <a:solidFill>
                  <a:schemeClr val="accent5"/>
                </a:solidFill>
                <a:latin typeface="Arial" panose="020B0604020202020204" pitchFamily="34" charset="0"/>
                <a:ea typeface="Times New Roman" panose="02020603050405020304" pitchFamily="18" charset="0"/>
                <a:cs typeface="Arial" panose="020B0604020202020204" pitchFamily="34" charset="0"/>
              </a:rPr>
              <a:t>50 голов – </a:t>
            </a:r>
            <a:r>
              <a:rPr lang="ru-RU"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10 </a:t>
            </a:r>
            <a:r>
              <a:rPr lang="ru-RU" sz="20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/кг зачетного веса</a:t>
            </a:r>
            <a:endPar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2" name="Прямоугольник 41"/>
          <p:cNvSpPr/>
          <p:nvPr/>
        </p:nvSpPr>
        <p:spPr>
          <a:xfrm>
            <a:off x="247693" y="4037548"/>
            <a:ext cx="4320863" cy="677108"/>
          </a:xfrm>
          <a:prstGeom prst="rect">
            <a:avLst/>
          </a:prstGeom>
        </p:spPr>
        <p:txBody>
          <a:bodyPr wrap="square">
            <a:spAutoFit/>
          </a:bodyPr>
          <a:lstStyle/>
          <a:p>
            <a:pPr lvl="0"/>
            <a:r>
              <a:rPr lang="ru-RU" b="1" dirty="0">
                <a:latin typeface="Arial" panose="020B0604020202020204" pitchFamily="34" charset="0"/>
                <a:ea typeface="Times New Roman" panose="02020603050405020304" pitchFamily="18" charset="0"/>
                <a:cs typeface="Arial" panose="020B0604020202020204" pitchFamily="34" charset="0"/>
              </a:rPr>
              <a:t>Сельскохозяйственный </a:t>
            </a:r>
            <a:r>
              <a:rPr lang="ru-RU" b="1" dirty="0" smtClean="0">
                <a:latin typeface="Arial" panose="020B0604020202020204" pitchFamily="34" charset="0"/>
                <a:ea typeface="Times New Roman" panose="02020603050405020304" pitchFamily="18" charset="0"/>
                <a:cs typeface="Arial" panose="020B0604020202020204" pitchFamily="34" charset="0"/>
              </a:rPr>
              <a:t>кооператив - </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10 </a:t>
            </a:r>
            <a:r>
              <a:rPr lang="ru-RU"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/кг зачетного </a:t>
            </a:r>
            <a:r>
              <a:rPr lang="ru-RU" sz="20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веса</a:t>
            </a:r>
            <a:endParaRPr lang="ru-RU" b="1"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Прямоугольник 9"/>
          <p:cNvSpPr/>
          <p:nvPr/>
        </p:nvSpPr>
        <p:spPr>
          <a:xfrm>
            <a:off x="31553" y="7405082"/>
            <a:ext cx="6558632" cy="707886"/>
          </a:xfrm>
          <a:prstGeom prst="rect">
            <a:avLst/>
          </a:prstGeom>
        </p:spPr>
        <p:txBody>
          <a:bodyPr wrap="square">
            <a:spAutoFit/>
          </a:bodyPr>
          <a:lstStyle/>
          <a:p>
            <a:r>
              <a:rPr lang="ru-RU" sz="2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Удешевление стоимости затрат на корма маточному поголовью молочного </a:t>
            </a:r>
            <a:r>
              <a:rPr lang="ru-RU" sz="2000" b="1" dirty="0" smtClean="0">
                <a:solidFill>
                  <a:schemeClr val="accent5"/>
                </a:solidFill>
                <a:latin typeface="Arial" panose="020B0604020202020204" pitchFamily="34" charset="0"/>
                <a:ea typeface="Times New Roman" panose="02020603050405020304" pitchFamily="18" charset="0"/>
                <a:cs typeface="Arial" panose="020B0604020202020204" pitchFamily="34" charset="0"/>
              </a:rPr>
              <a:t>направления</a:t>
            </a:r>
            <a:endPar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8" name="Номер слайда 1"/>
          <p:cNvSpPr txBox="1">
            <a:spLocks/>
          </p:cNvSpPr>
          <p:nvPr/>
        </p:nvSpPr>
        <p:spPr>
          <a:xfrm>
            <a:off x="15327902"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6</a:t>
            </a:r>
            <a:endParaRPr lang="en-US" sz="2800" b="1" dirty="0">
              <a:solidFill>
                <a:schemeClr val="accent5">
                  <a:lumMod val="75000"/>
                </a:schemeClr>
              </a:solidFill>
              <a:latin typeface="+mn-lt"/>
            </a:endParaRPr>
          </a:p>
        </p:txBody>
      </p:sp>
      <p:sp>
        <p:nvSpPr>
          <p:cNvPr id="19" name="Rectangle 2"/>
          <p:cNvSpPr>
            <a:spLocks noGrp="1" noChangeArrowheads="1"/>
          </p:cNvSpPr>
          <p:nvPr>
            <p:ph type="title"/>
          </p:nvPr>
        </p:nvSpPr>
        <p:spPr>
          <a:xfrm>
            <a:off x="5510064" y="5314"/>
            <a:ext cx="8900939" cy="1266894"/>
          </a:xfrm>
        </p:spPr>
        <p:txBody>
          <a:bodyPr>
            <a:noAutofit/>
          </a:bodyPr>
          <a:lstStyle/>
          <a:p>
            <a: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СУБСИДИРОВАНИЕ  МОЛОЧНОГО </a:t>
            </a:r>
            <a:r>
              <a:rPr lang="ru-RU"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 </a:t>
            </a:r>
            <a: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МОЛОЧНО</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МЯСНОГО СКОТОВОДСТВА</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21" name="Прямая соединительная линия 20"/>
          <p:cNvCxnSpPr/>
          <p:nvPr/>
        </p:nvCxnSpPr>
        <p:spPr>
          <a:xfrm>
            <a:off x="6734200" y="1861391"/>
            <a:ext cx="0" cy="682764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0" name="Прямоугольник 19"/>
          <p:cNvSpPr/>
          <p:nvPr/>
        </p:nvSpPr>
        <p:spPr>
          <a:xfrm>
            <a:off x="10361141" y="1376154"/>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22" name="TextBox 21"/>
          <p:cNvSpPr txBox="1"/>
          <p:nvPr/>
        </p:nvSpPr>
        <p:spPr>
          <a:xfrm>
            <a:off x="2123753" y="1376154"/>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sp>
        <p:nvSpPr>
          <p:cNvPr id="2" name="Прямоугольник 1"/>
          <p:cNvSpPr/>
          <p:nvPr/>
        </p:nvSpPr>
        <p:spPr>
          <a:xfrm>
            <a:off x="181472" y="4800600"/>
            <a:ext cx="5976664" cy="738664"/>
          </a:xfrm>
          <a:prstGeom prst="rect">
            <a:avLst/>
          </a:prstGeom>
        </p:spPr>
        <p:txBody>
          <a:bodyPr wrap="square">
            <a:spAutoFit/>
          </a:bodyPr>
          <a:lstStyle/>
          <a:p>
            <a:r>
              <a:rPr lang="ru-RU" sz="1400" i="1" dirty="0"/>
              <a:t>с 20 января до 20 декабря текущего года</a:t>
            </a:r>
          </a:p>
          <a:p>
            <a:r>
              <a:rPr lang="ru-RU" sz="1400" i="1" dirty="0"/>
              <a:t>(заявка подается в течение трех месяцев с момента получения оплаты за реализованную продукцию)</a:t>
            </a:r>
          </a:p>
        </p:txBody>
      </p:sp>
      <p:sp>
        <p:nvSpPr>
          <p:cNvPr id="7" name="Прямоугольник 6"/>
          <p:cNvSpPr/>
          <p:nvPr/>
        </p:nvSpPr>
        <p:spPr>
          <a:xfrm>
            <a:off x="6878216" y="1710635"/>
            <a:ext cx="10190583" cy="5447645"/>
          </a:xfrm>
          <a:prstGeom prst="rect">
            <a:avLst/>
          </a:prstGeom>
        </p:spPr>
        <p:txBody>
          <a:bodyPr wrap="square">
            <a:spAutoFit/>
          </a:bodyPr>
          <a:lstStyle/>
          <a:p>
            <a:pPr algn="just"/>
            <a:r>
              <a:rPr lang="ru-RU" sz="1200" dirty="0"/>
              <a:t>Наличие регистрации поголовья в ИБСПР на момент подачи заявки (за исключением сельскохозяйственных кооперативов). </a:t>
            </a:r>
            <a:endParaRPr lang="ru-RU" sz="1200" dirty="0" smtClean="0"/>
          </a:p>
          <a:p>
            <a:pPr algn="just"/>
            <a:r>
              <a:rPr lang="ru-RU" sz="1200" b="1" dirty="0" smtClean="0"/>
              <a:t>Ферма </a:t>
            </a:r>
            <a:r>
              <a:rPr lang="ru-RU" sz="1200" b="1" dirty="0"/>
              <a:t>от 600 голов маточного </a:t>
            </a:r>
            <a:r>
              <a:rPr lang="ru-RU" sz="1200" b="1" dirty="0" smtClean="0"/>
              <a:t>поголовья</a:t>
            </a:r>
            <a:endParaRPr lang="ru-RU" sz="1200" b="1" dirty="0"/>
          </a:p>
          <a:p>
            <a:pPr algn="just"/>
            <a:r>
              <a:rPr lang="ru-RU" sz="1200" dirty="0"/>
              <a:t>1) ежемесячный лабораторный анализ молока по показателям жира, белка и соматических клеток (в аккредитованных лабораториях);</a:t>
            </a:r>
          </a:p>
          <a:p>
            <a:pPr algn="just"/>
            <a:r>
              <a:rPr lang="ru-RU" sz="1200" dirty="0"/>
              <a:t>2) ежегодный зоотехнический анализ кормов;</a:t>
            </a:r>
          </a:p>
          <a:p>
            <a:pPr algn="just"/>
            <a:r>
              <a:rPr lang="ru-RU" sz="1200" dirty="0"/>
              <a:t>3) наличие положительного заключения специальной комиссии на молочно-товарную ферму, введенной в эксплуатацию или прошедшей модернизацию с соответствующей инфраструктурой не ранее 2007 года положительного заключения специальной комиссии, имеющее: </a:t>
            </a:r>
          </a:p>
          <a:p>
            <a:pPr algn="just"/>
            <a:r>
              <a:rPr lang="ru-RU" sz="1200" dirty="0"/>
              <a:t>- помещение для беспривязного содержания коров;</a:t>
            </a:r>
          </a:p>
          <a:p>
            <a:pPr algn="just"/>
            <a:r>
              <a:rPr lang="ru-RU" sz="1200" dirty="0"/>
              <a:t>- доильный зал с автоматизированной доильной установкой (карусель, елочка, параллель, тандем, роботизированная машина);</a:t>
            </a:r>
          </a:p>
          <a:p>
            <a:pPr algn="just"/>
            <a:r>
              <a:rPr lang="ru-RU" sz="1200" dirty="0"/>
              <a:t>- автоматизированное </a:t>
            </a:r>
            <a:r>
              <a:rPr lang="ru-RU" sz="1200" dirty="0" err="1"/>
              <a:t>навозоудаление</a:t>
            </a:r>
            <a:r>
              <a:rPr lang="ru-RU" sz="1200" dirty="0"/>
              <a:t>, </a:t>
            </a:r>
            <a:r>
              <a:rPr lang="ru-RU" sz="1200" dirty="0" err="1"/>
              <a:t>кормораздача</a:t>
            </a:r>
            <a:r>
              <a:rPr lang="ru-RU" sz="1200" dirty="0"/>
              <a:t> и поение;</a:t>
            </a:r>
          </a:p>
          <a:p>
            <a:pPr algn="just"/>
            <a:r>
              <a:rPr lang="ru-RU" sz="1200" dirty="0"/>
              <a:t>- кормоцех;</a:t>
            </a:r>
          </a:p>
          <a:p>
            <a:pPr algn="just"/>
            <a:r>
              <a:rPr lang="ru-RU" sz="1200" dirty="0"/>
              <a:t>- ветеринарный пункт.</a:t>
            </a:r>
          </a:p>
          <a:p>
            <a:pPr algn="just"/>
            <a:r>
              <a:rPr lang="ru-RU" sz="1200" b="1" dirty="0" smtClean="0"/>
              <a:t>Ферма </a:t>
            </a:r>
            <a:r>
              <a:rPr lang="ru-RU" sz="1200" b="1" dirty="0"/>
              <a:t>от 400 голов маточного </a:t>
            </a:r>
            <a:r>
              <a:rPr lang="ru-RU" sz="1200" b="1" dirty="0" smtClean="0"/>
              <a:t>поголовья</a:t>
            </a:r>
            <a:endParaRPr lang="ru-RU" sz="1200" b="1" dirty="0"/>
          </a:p>
          <a:p>
            <a:pPr algn="just"/>
            <a:r>
              <a:rPr lang="ru-RU" sz="1200" dirty="0"/>
              <a:t>1) ежемесячный лабораторный анализ молока по показателям жира, белка и соматических клеток (в аккредитованных лабораториях);</a:t>
            </a:r>
          </a:p>
          <a:p>
            <a:pPr algn="just"/>
            <a:r>
              <a:rPr lang="ru-RU" sz="1200" dirty="0"/>
              <a:t>2) ежегодный зоотехнический анализ кормов;</a:t>
            </a:r>
          </a:p>
          <a:p>
            <a:pPr algn="just"/>
            <a:r>
              <a:rPr lang="ru-RU" sz="1200" dirty="0"/>
              <a:t>3) наличие положительного заключения специальной комиссии на молочно-товарную ферму, введенной в эксплуатацию или прошедшей модернизацию с соответствующей инфраструктурой не ранее 2007 года, имеющее: </a:t>
            </a:r>
          </a:p>
          <a:p>
            <a:pPr algn="just"/>
            <a:r>
              <a:rPr lang="ru-RU" sz="1200" dirty="0"/>
              <a:t>- оборудование для автоматизированного или машинного доения, включая переносные доильные установки;</a:t>
            </a:r>
          </a:p>
          <a:p>
            <a:pPr algn="just"/>
            <a:r>
              <a:rPr lang="ru-RU" sz="1200" dirty="0"/>
              <a:t>-  автоматизированное </a:t>
            </a:r>
            <a:r>
              <a:rPr lang="ru-RU" sz="1200" dirty="0" err="1"/>
              <a:t>навозоудаление</a:t>
            </a:r>
            <a:r>
              <a:rPr lang="ru-RU" sz="1200" dirty="0"/>
              <a:t>, </a:t>
            </a:r>
            <a:r>
              <a:rPr lang="ru-RU" sz="1200" dirty="0" err="1"/>
              <a:t>кормораздача</a:t>
            </a:r>
            <a:r>
              <a:rPr lang="ru-RU" sz="1200" dirty="0"/>
              <a:t> и поение;</a:t>
            </a:r>
          </a:p>
          <a:p>
            <a:pPr algn="just"/>
            <a:r>
              <a:rPr lang="ru-RU" sz="1200" dirty="0"/>
              <a:t>- кормоцех;</a:t>
            </a:r>
          </a:p>
          <a:p>
            <a:pPr algn="just"/>
            <a:r>
              <a:rPr lang="ru-RU" sz="1200" dirty="0"/>
              <a:t>- ветеринарный пункт</a:t>
            </a:r>
          </a:p>
          <a:p>
            <a:pPr algn="just"/>
            <a:r>
              <a:rPr lang="ru-RU" sz="1200" b="1" dirty="0" smtClean="0"/>
              <a:t>Ферма </a:t>
            </a:r>
            <a:r>
              <a:rPr lang="ru-RU" sz="1200" b="1" dirty="0"/>
              <a:t>от 50 голов маточного </a:t>
            </a:r>
            <a:r>
              <a:rPr lang="ru-RU" sz="1200" b="1" dirty="0" smtClean="0"/>
              <a:t>поголовья</a:t>
            </a:r>
            <a:endParaRPr lang="ru-RU" sz="1200" b="1" dirty="0"/>
          </a:p>
          <a:p>
            <a:pPr algn="just"/>
            <a:r>
              <a:rPr lang="ru-RU" sz="1200" dirty="0"/>
              <a:t>Наличие положительного заключения специальной комиссии на молочно-товарную ферму, имеющее:</a:t>
            </a:r>
          </a:p>
          <a:p>
            <a:pPr algn="just"/>
            <a:r>
              <a:rPr lang="ru-RU" sz="1200" dirty="0"/>
              <a:t>- помещение для содержания коров;</a:t>
            </a:r>
          </a:p>
          <a:p>
            <a:pPr algn="just"/>
            <a:r>
              <a:rPr lang="ru-RU" sz="1200" dirty="0"/>
              <a:t>- машинное доение, включая переносные доильные установки;</a:t>
            </a:r>
          </a:p>
          <a:p>
            <a:pPr algn="just"/>
            <a:r>
              <a:rPr lang="ru-RU" sz="1200" dirty="0"/>
              <a:t>- ветеринарный пункт;</a:t>
            </a:r>
          </a:p>
          <a:p>
            <a:pPr algn="just"/>
            <a:r>
              <a:rPr lang="ru-RU" sz="1200" dirty="0"/>
              <a:t>- фиксатор для скота.</a:t>
            </a:r>
          </a:p>
          <a:p>
            <a:pPr algn="just"/>
            <a:r>
              <a:rPr lang="ru-RU" sz="1200" b="1" dirty="0" smtClean="0"/>
              <a:t>Сельскохозяйственный </a:t>
            </a:r>
            <a:r>
              <a:rPr lang="ru-RU" sz="1200" b="1" dirty="0"/>
              <a:t>кооператив:</a:t>
            </a:r>
          </a:p>
          <a:p>
            <a:pPr algn="just"/>
            <a:r>
              <a:rPr lang="ru-RU" sz="1200" dirty="0"/>
              <a:t>1) собственного молокоприемного пункта, имеющего учетный номер;</a:t>
            </a:r>
          </a:p>
          <a:p>
            <a:pPr algn="just"/>
            <a:r>
              <a:rPr lang="ru-RU" sz="1200" dirty="0"/>
              <a:t>2) реализация заготовленного молока на молокоперерабатывающее предприятие.</a:t>
            </a:r>
          </a:p>
        </p:txBody>
      </p:sp>
      <p:sp>
        <p:nvSpPr>
          <p:cNvPr id="12" name="Прямоугольник 11"/>
          <p:cNvSpPr/>
          <p:nvPr/>
        </p:nvSpPr>
        <p:spPr>
          <a:xfrm>
            <a:off x="4789984" y="8072898"/>
            <a:ext cx="1902893" cy="400110"/>
          </a:xfrm>
          <a:prstGeom prst="rect">
            <a:avLst/>
          </a:prstGeom>
        </p:spPr>
        <p:txBody>
          <a:bodyPr wrap="none">
            <a:spAutoFit/>
          </a:bodyPr>
          <a:lstStyle/>
          <a:p>
            <a:pPr lvl="0"/>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120 000 </a:t>
            </a:r>
            <a:r>
              <a:rPr lang="ru-RU"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/гол</a:t>
            </a:r>
          </a:p>
        </p:txBody>
      </p:sp>
      <p:sp>
        <p:nvSpPr>
          <p:cNvPr id="13" name="Прямоугольник 12"/>
          <p:cNvSpPr/>
          <p:nvPr/>
        </p:nvSpPr>
        <p:spPr>
          <a:xfrm>
            <a:off x="6984777" y="7375465"/>
            <a:ext cx="10118575" cy="1169551"/>
          </a:xfrm>
          <a:prstGeom prst="rect">
            <a:avLst/>
          </a:prstGeom>
        </p:spPr>
        <p:txBody>
          <a:bodyPr wrap="square">
            <a:spAutoFit/>
          </a:bodyPr>
          <a:lstStyle/>
          <a:p>
            <a:pPr algn="just"/>
            <a:r>
              <a:rPr lang="ru-RU" sz="1400" dirty="0"/>
              <a:t>1) наличие не менее 600 голов маточного поголовья, и их регистрация в ИБСПР на момент подачи заявки;</a:t>
            </a:r>
          </a:p>
          <a:p>
            <a:pPr algn="just"/>
            <a:r>
              <a:rPr lang="ru-RU" sz="1400" dirty="0"/>
              <a:t>2) наличие положительного заключения специальной комиссии на молочно-товарную ферму, с соответствующей инфраструктурой (беспривязное содержание коров, доильный зал с автоматизированной доильной установкой (карусель, елочка, параллель, тандем, роботизированная машина), автоматизированное </a:t>
            </a:r>
            <a:r>
              <a:rPr lang="ru-RU" sz="1400" dirty="0" err="1"/>
              <a:t>навозоудаление</a:t>
            </a:r>
            <a:r>
              <a:rPr lang="ru-RU" sz="1400" dirty="0"/>
              <a:t>, </a:t>
            </a:r>
            <a:r>
              <a:rPr lang="ru-RU" sz="1400" dirty="0" err="1"/>
              <a:t>кормораздача</a:t>
            </a:r>
            <a:r>
              <a:rPr lang="ru-RU" sz="1400" dirty="0"/>
              <a:t> и поение, кормоцех, ветеринарный пункт), введенной в эксплуатацию не ранее 2007 года;</a:t>
            </a:r>
          </a:p>
        </p:txBody>
      </p:sp>
      <p:pic>
        <p:nvPicPr>
          <p:cNvPr id="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0516" y="1772087"/>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3327" y="7464896"/>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1359434" y="8381255"/>
            <a:ext cx="3718582" cy="307777"/>
          </a:xfrm>
          <a:prstGeom prst="rect">
            <a:avLst/>
          </a:prstGeom>
        </p:spPr>
        <p:txBody>
          <a:bodyPr wrap="none">
            <a:spAutoFit/>
          </a:bodyPr>
          <a:lstStyle/>
          <a:p>
            <a:r>
              <a:rPr lang="ru-RU" sz="1400" i="1" dirty="0"/>
              <a:t>с 20 января до 20 декабря текущего года</a:t>
            </a:r>
          </a:p>
        </p:txBody>
      </p:sp>
    </p:spTree>
    <p:extLst>
      <p:ext uri="{BB962C8B-B14F-4D97-AF65-F5344CB8AC3E}">
        <p14:creationId xmlns:p14="http://schemas.microsoft.com/office/powerpoint/2010/main" val="233718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19436" t="15624" r="39528" b="37048"/>
          <a:stretch/>
        </p:blipFill>
        <p:spPr>
          <a:xfrm>
            <a:off x="1247125" y="-23936"/>
            <a:ext cx="3110811" cy="1296144"/>
          </a:xfrm>
          <a:prstGeom prst="rect">
            <a:avLst/>
          </a:prstGeom>
        </p:spPr>
      </p:pic>
      <p:pic>
        <p:nvPicPr>
          <p:cNvPr id="25" name="Рисунок 24"/>
          <p:cNvPicPr>
            <a:picLocks noChangeAspect="1"/>
          </p:cNvPicPr>
          <p:nvPr/>
        </p:nvPicPr>
        <p:blipFill rotWithShape="1">
          <a:blip r:embed="rId4" cstate="print">
            <a:extLst>
              <a:ext uri="{28A0092B-C50C-407E-A947-70E740481C1C}">
                <a14:useLocalDpi xmlns:a14="http://schemas.microsoft.com/office/drawing/2010/main" val="0"/>
              </a:ext>
            </a:extLst>
          </a:blip>
          <a:srcRect t="5557"/>
          <a:stretch/>
        </p:blipFill>
        <p:spPr>
          <a:xfrm>
            <a:off x="-12347" y="-24231"/>
            <a:ext cx="17081147" cy="1296439"/>
          </a:xfrm>
          <a:prstGeom prst="rect">
            <a:avLst/>
          </a:prstGeom>
        </p:spPr>
      </p:pic>
      <p:sp>
        <p:nvSpPr>
          <p:cNvPr id="96258" name="Rectangle 2"/>
          <p:cNvSpPr>
            <a:spLocks noGrp="1" noChangeArrowheads="1"/>
          </p:cNvSpPr>
          <p:nvPr>
            <p:ph type="title"/>
          </p:nvPr>
        </p:nvSpPr>
        <p:spPr>
          <a:xfrm>
            <a:off x="5060838" y="328573"/>
            <a:ext cx="11250426" cy="655603"/>
          </a:xfrm>
        </p:spPr>
        <p:txBody>
          <a:bodyPr>
            <a:normAutofit/>
          </a:bodyPr>
          <a:lstStyle/>
          <a:p>
            <a:r>
              <a:rPr lang="ru-RU"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СУБСИДИРОВАНИЕ МЯСНОГО ПТИЦЕВОДСТВА</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181472" y="1644442"/>
            <a:ext cx="7272807" cy="707886"/>
          </a:xfrm>
          <a:prstGeom prst="rect">
            <a:avLst/>
          </a:prstGeom>
        </p:spPr>
        <p:txBody>
          <a:bodyPr wrap="square">
            <a:spAutoFit/>
          </a:bodyPr>
          <a:lstStyle/>
          <a:p>
            <a:pPr algn="just"/>
            <a:r>
              <a:rPr lang="ru-RU" sz="2000" b="1" dirty="0">
                <a:solidFill>
                  <a:srgbClr val="0070C0"/>
                </a:solidFill>
              </a:rPr>
              <a:t>Приобретение племенного суточного молодняка родительской/прародительской формы </a:t>
            </a:r>
            <a:endParaRPr lang="ru-RU" sz="2000" b="1" dirty="0">
              <a:solidFill>
                <a:srgbClr val="0070C0"/>
              </a:solidFill>
              <a:latin typeface="Arial" panose="020B0604020202020204" pitchFamily="34" charset="0"/>
              <a:cs typeface="Arial" panose="020B0604020202020204" pitchFamily="34" charset="0"/>
            </a:endParaRPr>
          </a:p>
        </p:txBody>
      </p:sp>
      <p:sp>
        <p:nvSpPr>
          <p:cNvPr id="9" name="Прямоугольник 8"/>
          <p:cNvSpPr/>
          <p:nvPr/>
        </p:nvSpPr>
        <p:spPr>
          <a:xfrm>
            <a:off x="5942112" y="2024226"/>
            <a:ext cx="1404359" cy="400110"/>
          </a:xfrm>
          <a:prstGeom prst="rect">
            <a:avLst/>
          </a:prstGeom>
        </p:spPr>
        <p:txBody>
          <a:bodyPr wrap="none">
            <a:spAutoFit/>
          </a:bodyPr>
          <a:lstStyle/>
          <a:p>
            <a:r>
              <a:rPr lang="ru-RU" sz="2000" b="1" dirty="0">
                <a:solidFill>
                  <a:srgbClr val="C00000"/>
                </a:solidFill>
                <a:latin typeface="Arial" panose="020B0604020202020204" pitchFamily="34" charset="0"/>
                <a:cs typeface="Arial" panose="020B0604020202020204" pitchFamily="34" charset="0"/>
              </a:rPr>
              <a:t>600 </a:t>
            </a:r>
            <a:r>
              <a:rPr lang="ru-RU" sz="2000" b="1" dirty="0" err="1">
                <a:solidFill>
                  <a:srgbClr val="C00000"/>
                </a:solidFill>
                <a:latin typeface="Arial" panose="020B0604020202020204" pitchFamily="34" charset="0"/>
                <a:cs typeface="Arial" panose="020B0604020202020204" pitchFamily="34" charset="0"/>
              </a:rPr>
              <a:t>тг</a:t>
            </a:r>
            <a:r>
              <a:rPr lang="ru-RU" sz="2000" b="1" dirty="0">
                <a:solidFill>
                  <a:srgbClr val="C00000"/>
                </a:solidFill>
                <a:latin typeface="Arial" panose="020B0604020202020204" pitchFamily="34" charset="0"/>
                <a:cs typeface="Arial" panose="020B0604020202020204" pitchFamily="34" charset="0"/>
              </a:rPr>
              <a:t>/гол</a:t>
            </a:r>
            <a:endParaRPr lang="ru-RU"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13" name="Группа 12"/>
          <p:cNvGrpSpPr/>
          <p:nvPr/>
        </p:nvGrpSpPr>
        <p:grpSpPr>
          <a:xfrm>
            <a:off x="109464" y="3072408"/>
            <a:ext cx="6830891" cy="2113155"/>
            <a:chOff x="3117827" y="2504609"/>
            <a:chExt cx="5909477" cy="1830655"/>
          </a:xfrm>
        </p:grpSpPr>
        <p:sp>
          <p:nvSpPr>
            <p:cNvPr id="74" name="Прямоугольник 73"/>
            <p:cNvSpPr/>
            <p:nvPr/>
          </p:nvSpPr>
          <p:spPr>
            <a:xfrm>
              <a:off x="3172834" y="2504609"/>
              <a:ext cx="5843870" cy="346621"/>
            </a:xfrm>
            <a:prstGeom prst="rect">
              <a:avLst/>
            </a:prstGeom>
          </p:spPr>
          <p:txBody>
            <a:bodyPr wrap="none">
              <a:spAutoFit/>
            </a:bodyPr>
            <a:lstStyle/>
            <a:p>
              <a:r>
                <a:rPr lang="ru-RU" sz="2000" b="1" dirty="0">
                  <a:solidFill>
                    <a:srgbClr val="0070C0"/>
                  </a:solidFill>
                </a:rPr>
                <a:t>Удешевление стоимости производства мяса птицы</a:t>
              </a:r>
              <a:endParaRPr lang="ru-RU" sz="20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3117827" y="2826296"/>
              <a:ext cx="5909477" cy="461665"/>
            </a:xfrm>
            <a:prstGeom prst="rect">
              <a:avLst/>
            </a:prstGeom>
          </p:spPr>
          <p:txBody>
            <a:bodyPr wrap="none">
              <a:spAutoFit/>
            </a:bodyPr>
            <a:lstStyle/>
            <a:p>
              <a:r>
                <a:rPr lang="ru-RU" dirty="0">
                  <a:latin typeface="Arial" panose="020B0604020202020204" pitchFamily="34" charset="0"/>
                  <a:ea typeface="Times New Roman" panose="02020603050405020304" pitchFamily="18" charset="0"/>
                  <a:cs typeface="Arial" panose="020B0604020202020204" pitchFamily="34" charset="0"/>
                </a:rPr>
                <a:t>фактическое производство от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15 000</a:t>
              </a:r>
              <a:r>
                <a:rPr lang="ru-RU"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тонн –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80 </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/кг</a:t>
              </a:r>
              <a:endParaRPr lang="ru-RU" dirty="0">
                <a:solidFill>
                  <a:srgbClr val="C00000"/>
                </a:solidFill>
                <a:latin typeface="Arial" panose="020B0604020202020204" pitchFamily="34" charset="0"/>
                <a:cs typeface="Arial" panose="020B0604020202020204" pitchFamily="34" charset="0"/>
              </a:endParaRPr>
            </a:p>
          </p:txBody>
        </p:sp>
        <p:sp>
          <p:nvSpPr>
            <p:cNvPr id="52" name="Прямоугольник 51"/>
            <p:cNvSpPr/>
            <p:nvPr/>
          </p:nvSpPr>
          <p:spPr>
            <a:xfrm>
              <a:off x="3117827" y="3175396"/>
              <a:ext cx="5909477" cy="461665"/>
            </a:xfrm>
            <a:prstGeom prst="rect">
              <a:avLst/>
            </a:prstGeom>
          </p:spPr>
          <p:txBody>
            <a:bodyPr wrap="none">
              <a:spAutoFit/>
            </a:bodyPr>
            <a:lstStyle/>
            <a:p>
              <a:r>
                <a:rPr lang="ru-RU" dirty="0">
                  <a:latin typeface="Arial" panose="020B0604020202020204" pitchFamily="34" charset="0"/>
                  <a:ea typeface="Times New Roman" panose="02020603050405020304" pitchFamily="18" charset="0"/>
                  <a:cs typeface="Arial" panose="020B0604020202020204" pitchFamily="34" charset="0"/>
                </a:rPr>
                <a:t>фактическое производство от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10 000</a:t>
              </a:r>
              <a:r>
                <a:rPr lang="ru-RU" dirty="0">
                  <a:latin typeface="Arial" panose="020B0604020202020204" pitchFamily="34" charset="0"/>
                  <a:ea typeface="Times New Roman" panose="02020603050405020304" pitchFamily="18" charset="0"/>
                  <a:cs typeface="Arial" panose="020B0604020202020204" pitchFamily="34" charset="0"/>
                </a:rPr>
                <a:t> тонн –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70 </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/кг</a:t>
              </a:r>
              <a:endParaRPr lang="ru-RU" dirty="0">
                <a:solidFill>
                  <a:srgbClr val="C00000"/>
                </a:solidFill>
                <a:latin typeface="Arial" panose="020B0604020202020204" pitchFamily="34" charset="0"/>
                <a:cs typeface="Arial" panose="020B0604020202020204" pitchFamily="34" charset="0"/>
              </a:endParaRPr>
            </a:p>
          </p:txBody>
        </p:sp>
        <p:sp>
          <p:nvSpPr>
            <p:cNvPr id="53" name="Прямоугольник 52"/>
            <p:cNvSpPr/>
            <p:nvPr/>
          </p:nvSpPr>
          <p:spPr>
            <a:xfrm>
              <a:off x="3117827" y="3524498"/>
              <a:ext cx="5747936" cy="461665"/>
            </a:xfrm>
            <a:prstGeom prst="rect">
              <a:avLst/>
            </a:prstGeom>
          </p:spPr>
          <p:txBody>
            <a:bodyPr wrap="none">
              <a:spAutoFit/>
            </a:bodyPr>
            <a:lstStyle/>
            <a:p>
              <a:r>
                <a:rPr lang="ru-RU" dirty="0">
                  <a:latin typeface="Arial" panose="020B0604020202020204" pitchFamily="34" charset="0"/>
                  <a:ea typeface="Times New Roman" panose="02020603050405020304" pitchFamily="18" charset="0"/>
                  <a:cs typeface="Arial" panose="020B0604020202020204" pitchFamily="34" charset="0"/>
                </a:rPr>
                <a:t>фактическое производство от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5 000</a:t>
              </a:r>
              <a:r>
                <a:rPr lang="ru-RU" dirty="0">
                  <a:latin typeface="Arial" panose="020B0604020202020204" pitchFamily="34" charset="0"/>
                  <a:ea typeface="Times New Roman" panose="02020603050405020304" pitchFamily="18" charset="0"/>
                  <a:cs typeface="Arial" panose="020B0604020202020204" pitchFamily="34" charset="0"/>
                </a:rPr>
                <a:t> тонн –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60 </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/кг</a:t>
              </a:r>
              <a:endParaRPr lang="ru-RU" dirty="0">
                <a:solidFill>
                  <a:srgbClr val="C00000"/>
                </a:solidFill>
                <a:latin typeface="Arial" panose="020B0604020202020204" pitchFamily="34" charset="0"/>
                <a:cs typeface="Arial" panose="020B0604020202020204" pitchFamily="34" charset="0"/>
              </a:endParaRPr>
            </a:p>
          </p:txBody>
        </p:sp>
        <p:sp>
          <p:nvSpPr>
            <p:cNvPr id="54" name="Прямоугольник 53"/>
            <p:cNvSpPr/>
            <p:nvPr/>
          </p:nvSpPr>
          <p:spPr>
            <a:xfrm>
              <a:off x="3117827" y="3873599"/>
              <a:ext cx="5747936" cy="461665"/>
            </a:xfrm>
            <a:prstGeom prst="rect">
              <a:avLst/>
            </a:prstGeom>
          </p:spPr>
          <p:txBody>
            <a:bodyPr wrap="none">
              <a:spAutoFit/>
            </a:bodyPr>
            <a:lstStyle/>
            <a:p>
              <a:r>
                <a:rPr lang="ru-RU" dirty="0">
                  <a:latin typeface="Arial" panose="020B0604020202020204" pitchFamily="34" charset="0"/>
                  <a:ea typeface="Times New Roman" panose="02020603050405020304" pitchFamily="18" charset="0"/>
                  <a:cs typeface="Arial" panose="020B0604020202020204" pitchFamily="34" charset="0"/>
                </a:rPr>
                <a:t>фактическое производство от </a:t>
              </a:r>
              <a:r>
                <a:rPr lang="ru-RU"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2</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 000</a:t>
              </a:r>
              <a:r>
                <a:rPr lang="ru-RU" dirty="0">
                  <a:latin typeface="Arial" panose="020B0604020202020204" pitchFamily="34" charset="0"/>
                  <a:ea typeface="Times New Roman" panose="02020603050405020304" pitchFamily="18" charset="0"/>
                  <a:cs typeface="Arial" panose="020B0604020202020204" pitchFamily="34" charset="0"/>
                </a:rPr>
                <a:t> тонн – </a:t>
              </a:r>
              <a:r>
                <a:rPr lang="ru-RU"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50 </a:t>
              </a:r>
              <a:r>
                <a:rPr lang="ru-RU" sz="24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/кг</a:t>
              </a:r>
              <a:endParaRPr lang="ru-RU" dirty="0">
                <a:solidFill>
                  <a:srgbClr val="C00000"/>
                </a:solidFill>
                <a:latin typeface="Arial" panose="020B0604020202020204" pitchFamily="34" charset="0"/>
                <a:cs typeface="Arial" panose="020B0604020202020204" pitchFamily="34" charset="0"/>
              </a:endParaRPr>
            </a:p>
          </p:txBody>
        </p:sp>
      </p:grpSp>
      <p:sp>
        <p:nvSpPr>
          <p:cNvPr id="49" name="Прямоугольник 48"/>
          <p:cNvSpPr/>
          <p:nvPr/>
        </p:nvSpPr>
        <p:spPr>
          <a:xfrm>
            <a:off x="253480" y="6715199"/>
            <a:ext cx="7272809" cy="707886"/>
          </a:xfrm>
          <a:prstGeom prst="rect">
            <a:avLst/>
          </a:prstGeom>
        </p:spPr>
        <p:txBody>
          <a:bodyPr wrap="square">
            <a:spAutoFit/>
          </a:bodyPr>
          <a:lstStyle/>
          <a:p>
            <a:r>
              <a:rPr lang="ru-RU" sz="2000" b="1" dirty="0">
                <a:solidFill>
                  <a:srgbClr val="0070C0"/>
                </a:solidFill>
              </a:rPr>
              <a:t>Удешевление стоимости производства мяса водоплавающей птицы</a:t>
            </a:r>
            <a:endParaRPr lang="ru-RU" sz="2800" b="1" dirty="0">
              <a:solidFill>
                <a:srgbClr val="0070C0"/>
              </a:solidFill>
              <a:latin typeface="Arial" panose="020B0604020202020204" pitchFamily="34" charset="0"/>
              <a:cs typeface="Arial" panose="020B0604020202020204" pitchFamily="34" charset="0"/>
            </a:endParaRPr>
          </a:p>
        </p:txBody>
      </p:sp>
      <p:sp>
        <p:nvSpPr>
          <p:cNvPr id="12" name="Прямоугольник 11"/>
          <p:cNvSpPr/>
          <p:nvPr/>
        </p:nvSpPr>
        <p:spPr>
          <a:xfrm>
            <a:off x="8030344" y="1684511"/>
            <a:ext cx="8764020" cy="307777"/>
          </a:xfrm>
          <a:prstGeom prst="rect">
            <a:avLst/>
          </a:prstGeom>
        </p:spPr>
        <p:txBody>
          <a:bodyPr wrap="square">
            <a:spAutoFit/>
          </a:bodyPr>
          <a:lstStyle/>
          <a:p>
            <a:pPr algn="just"/>
            <a:r>
              <a:rPr lang="ru-RU" sz="1400" dirty="0"/>
              <a:t>Наличие регистрации суточного молодняка в ИБСПР на момент подачи заявки</a:t>
            </a:r>
          </a:p>
        </p:txBody>
      </p:sp>
      <p:sp>
        <p:nvSpPr>
          <p:cNvPr id="15" name="Прямоугольник 14"/>
          <p:cNvSpPr/>
          <p:nvPr/>
        </p:nvSpPr>
        <p:spPr>
          <a:xfrm>
            <a:off x="8049635" y="3129315"/>
            <a:ext cx="8816737" cy="2031325"/>
          </a:xfrm>
          <a:prstGeom prst="rect">
            <a:avLst/>
          </a:prstGeom>
        </p:spPr>
        <p:txBody>
          <a:bodyPr wrap="square">
            <a:spAutoFit/>
          </a:bodyPr>
          <a:lstStyle/>
          <a:p>
            <a:pPr algn="just"/>
            <a:r>
              <a:rPr lang="ru-RU" sz="1400" dirty="0"/>
              <a:t>1) фактическое производство от 2000 тонн птицы в год (для товаропроизводителей, осуществляющих деятельность менее 12 месяцев, фактический объем производства определяется исходя из фактически заявленного объема произведенной продукции, разделенный на период деятельности в месяцах и умноженный на 12 месяцев);</a:t>
            </a:r>
          </a:p>
          <a:p>
            <a:pPr algn="just"/>
            <a:r>
              <a:rPr lang="ru-RU" sz="1400" dirty="0"/>
              <a:t>2) наличие положительного заключения специальной комиссии на птицефабрику, вновь построенная или прошедшая модернизацию по технологическому оборудованию (оборудование для содержания птиц, автоматизированная система кормления, водоснабжения, вентиляции, линии по забою птицы (убойный цех)) не ранее 2007 года;</a:t>
            </a:r>
          </a:p>
          <a:p>
            <a:pPr algn="just"/>
            <a:r>
              <a:rPr lang="ru-RU" sz="1400" dirty="0"/>
              <a:t>3) наличие одного из перечисленных сертификатов (ИСО, система пищевой безопасности ХАССП).</a:t>
            </a:r>
          </a:p>
        </p:txBody>
      </p:sp>
      <p:sp>
        <p:nvSpPr>
          <p:cNvPr id="16" name="Прямоугольник 15"/>
          <p:cNvSpPr/>
          <p:nvPr/>
        </p:nvSpPr>
        <p:spPr>
          <a:xfrm>
            <a:off x="7958336" y="6657126"/>
            <a:ext cx="8611822" cy="1815882"/>
          </a:xfrm>
          <a:prstGeom prst="rect">
            <a:avLst/>
          </a:prstGeom>
        </p:spPr>
        <p:txBody>
          <a:bodyPr wrap="square">
            <a:spAutoFit/>
          </a:bodyPr>
          <a:lstStyle/>
          <a:p>
            <a:pPr algn="just"/>
            <a:r>
              <a:rPr lang="ru-RU" sz="1400" dirty="0"/>
              <a:t>1) фактическое производство от 20 тонн мяса птицы в год (для товаропроизводителей, осуществляющих деятельность менее 12 месяцев, фактический объем производства определяется исходя из фактически заявленного объема произведенной продукции, разделенный на период деятельности в месяцах и умноженный на 12 месяцев);</a:t>
            </a:r>
          </a:p>
          <a:p>
            <a:pPr algn="just"/>
            <a:r>
              <a:rPr lang="ru-RU" sz="1400" dirty="0"/>
              <a:t>2) наличие положительного заключения специальной комиссии на птицефабрику, имеющее:</a:t>
            </a:r>
          </a:p>
          <a:p>
            <a:pPr algn="just"/>
            <a:r>
              <a:rPr lang="ru-RU" sz="1400" dirty="0"/>
              <a:t>- помещение для содержания птицы;</a:t>
            </a:r>
          </a:p>
          <a:p>
            <a:pPr algn="just"/>
            <a:r>
              <a:rPr lang="ru-RU" sz="1400" dirty="0"/>
              <a:t>- оборудование для убоя.</a:t>
            </a:r>
          </a:p>
          <a:p>
            <a:pPr algn="just"/>
            <a:r>
              <a:rPr lang="ru-RU" sz="1400" dirty="0" smtClean="0"/>
              <a:t>.</a:t>
            </a:r>
            <a:endParaRPr lang="ru-RU" sz="1400" dirty="0"/>
          </a:p>
        </p:txBody>
      </p:sp>
      <p:sp>
        <p:nvSpPr>
          <p:cNvPr id="26" name="Номер слайда 1"/>
          <p:cNvSpPr txBox="1">
            <a:spLocks/>
          </p:cNvSpPr>
          <p:nvPr/>
        </p:nvSpPr>
        <p:spPr>
          <a:xfrm>
            <a:off x="15447168"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7</a:t>
            </a:r>
            <a:endParaRPr lang="en-US" sz="2800" b="1" dirty="0">
              <a:solidFill>
                <a:schemeClr val="accent5">
                  <a:lumMod val="75000"/>
                </a:schemeClr>
              </a:solidFill>
              <a:latin typeface="+mn-lt"/>
            </a:endParaRPr>
          </a:p>
        </p:txBody>
      </p:sp>
      <p:cxnSp>
        <p:nvCxnSpPr>
          <p:cNvPr id="28" name="Прямая соединительная линия 27"/>
          <p:cNvCxnSpPr/>
          <p:nvPr/>
        </p:nvCxnSpPr>
        <p:spPr>
          <a:xfrm>
            <a:off x="7526288" y="1645367"/>
            <a:ext cx="0" cy="682764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7" name="Прямоугольник 26"/>
          <p:cNvSpPr/>
          <p:nvPr/>
        </p:nvSpPr>
        <p:spPr>
          <a:xfrm>
            <a:off x="10361141" y="1272208"/>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29" name="TextBox 28"/>
          <p:cNvSpPr txBox="1"/>
          <p:nvPr/>
        </p:nvSpPr>
        <p:spPr>
          <a:xfrm>
            <a:off x="2123753" y="1272208"/>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sp>
        <p:nvSpPr>
          <p:cNvPr id="2" name="Прямоугольник 1"/>
          <p:cNvSpPr/>
          <p:nvPr/>
        </p:nvSpPr>
        <p:spPr>
          <a:xfrm>
            <a:off x="317066" y="2424336"/>
            <a:ext cx="6849182" cy="523220"/>
          </a:xfrm>
          <a:prstGeom prst="rect">
            <a:avLst/>
          </a:prstGeom>
        </p:spPr>
        <p:txBody>
          <a:bodyPr wrap="square">
            <a:spAutoFit/>
          </a:bodyPr>
          <a:lstStyle/>
          <a:p>
            <a:r>
              <a:rPr lang="ru-RU" sz="1400" i="1" dirty="0"/>
              <a:t>с 20 января до 20 декабря текущего года (заявка подается в течение шести месяцев с момента приобретения)</a:t>
            </a:r>
          </a:p>
        </p:txBody>
      </p:sp>
      <p:sp>
        <p:nvSpPr>
          <p:cNvPr id="33" name="Прямоугольник 32"/>
          <p:cNvSpPr/>
          <p:nvPr/>
        </p:nvSpPr>
        <p:spPr>
          <a:xfrm>
            <a:off x="173048" y="5264586"/>
            <a:ext cx="7042512" cy="400110"/>
          </a:xfrm>
          <a:prstGeom prst="rect">
            <a:avLst/>
          </a:prstGeom>
        </p:spPr>
        <p:txBody>
          <a:bodyPr wrap="square">
            <a:spAutoFit/>
          </a:bodyPr>
          <a:lstStyle/>
          <a:p>
            <a:pPr algn="just"/>
            <a:r>
              <a:rPr lang="ru-RU" sz="2000" b="1" dirty="0" smtClean="0">
                <a:solidFill>
                  <a:srgbClr val="0070C0"/>
                </a:solidFill>
              </a:rPr>
              <a:t>Удешевление стоимости </a:t>
            </a:r>
            <a:r>
              <a:rPr lang="ru-RU" sz="2000" b="1" dirty="0">
                <a:solidFill>
                  <a:srgbClr val="0070C0"/>
                </a:solidFill>
              </a:rPr>
              <a:t>производства мяса индейки</a:t>
            </a:r>
            <a:endParaRPr lang="ru-RU" sz="2000" b="1" dirty="0">
              <a:solidFill>
                <a:srgbClr val="0070C0"/>
              </a:solidFill>
              <a:latin typeface="Arial" panose="020B0604020202020204" pitchFamily="34" charset="0"/>
              <a:cs typeface="Arial" panose="020B0604020202020204" pitchFamily="34" charset="0"/>
            </a:endParaRPr>
          </a:p>
        </p:txBody>
      </p:sp>
      <p:sp>
        <p:nvSpPr>
          <p:cNvPr id="34" name="Прямоугольник 33"/>
          <p:cNvSpPr/>
          <p:nvPr/>
        </p:nvSpPr>
        <p:spPr>
          <a:xfrm>
            <a:off x="5917800" y="5592688"/>
            <a:ext cx="1968528" cy="461665"/>
          </a:xfrm>
          <a:prstGeom prst="rect">
            <a:avLst/>
          </a:prstGeom>
        </p:spPr>
        <p:txBody>
          <a:bodyPr wrap="square">
            <a:spAutoFit/>
          </a:bodyPr>
          <a:lstStyle/>
          <a:p>
            <a:r>
              <a:rPr lang="en-US" sz="2400" b="1" dirty="0" smtClean="0">
                <a:solidFill>
                  <a:srgbClr val="C00000"/>
                </a:solidFill>
                <a:latin typeface="Arial" panose="020B0604020202020204" pitchFamily="34" charset="0"/>
                <a:cs typeface="Arial" panose="020B0604020202020204" pitchFamily="34" charset="0"/>
              </a:rPr>
              <a:t> </a:t>
            </a:r>
            <a:r>
              <a:rPr lang="ru-RU" sz="2400" b="1" dirty="0">
                <a:solidFill>
                  <a:srgbClr val="C00000"/>
                </a:solidFill>
                <a:latin typeface="Arial" panose="020B0604020202020204" pitchFamily="34" charset="0"/>
                <a:cs typeface="Arial" panose="020B0604020202020204" pitchFamily="34" charset="0"/>
              </a:rPr>
              <a:t>200 </a:t>
            </a:r>
            <a:r>
              <a:rPr lang="ru-RU" sz="2400" b="1" dirty="0" err="1">
                <a:solidFill>
                  <a:srgbClr val="C00000"/>
                </a:solidFill>
                <a:latin typeface="Arial" panose="020B0604020202020204" pitchFamily="34" charset="0"/>
                <a:cs typeface="Arial" panose="020B0604020202020204" pitchFamily="34" charset="0"/>
              </a:rPr>
              <a:t>тг</a:t>
            </a:r>
            <a:r>
              <a:rPr lang="ru-RU" sz="2400" b="1" dirty="0">
                <a:solidFill>
                  <a:srgbClr val="C00000"/>
                </a:solidFill>
                <a:latin typeface="Arial" panose="020B0604020202020204" pitchFamily="34" charset="0"/>
                <a:cs typeface="Arial" panose="020B0604020202020204" pitchFamily="34" charset="0"/>
              </a:rPr>
              <a:t>/кг</a:t>
            </a:r>
            <a:endParaRPr lang="ru-RU" sz="24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35" name="Прямоугольник 34"/>
          <p:cNvSpPr/>
          <p:nvPr/>
        </p:nvSpPr>
        <p:spPr>
          <a:xfrm>
            <a:off x="5871970" y="7219255"/>
            <a:ext cx="1342811" cy="461665"/>
          </a:xfrm>
          <a:prstGeom prst="rect">
            <a:avLst/>
          </a:prstGeom>
        </p:spPr>
        <p:txBody>
          <a:bodyPr wrap="none">
            <a:spAutoFit/>
          </a:bodyPr>
          <a:lstStyle/>
          <a:p>
            <a:r>
              <a:rPr lang="ru-RU" sz="2400" b="1" dirty="0">
                <a:solidFill>
                  <a:srgbClr val="C00000"/>
                </a:solidFill>
                <a:latin typeface="Arial" panose="020B0604020202020204" pitchFamily="34" charset="0"/>
                <a:cs typeface="Arial" panose="020B0604020202020204" pitchFamily="34" charset="0"/>
              </a:rPr>
              <a:t>40 </a:t>
            </a:r>
            <a:r>
              <a:rPr lang="ru-RU" sz="2400" b="1" dirty="0" err="1">
                <a:solidFill>
                  <a:srgbClr val="C00000"/>
                </a:solidFill>
                <a:latin typeface="Arial" panose="020B0604020202020204" pitchFamily="34" charset="0"/>
                <a:cs typeface="Arial" panose="020B0604020202020204" pitchFamily="34" charset="0"/>
              </a:rPr>
              <a:t>тг</a:t>
            </a:r>
            <a:r>
              <a:rPr lang="ru-RU" sz="2400" b="1" dirty="0">
                <a:solidFill>
                  <a:srgbClr val="C00000"/>
                </a:solidFill>
                <a:latin typeface="Arial" panose="020B0604020202020204" pitchFamily="34" charset="0"/>
                <a:cs typeface="Arial" panose="020B0604020202020204" pitchFamily="34" charset="0"/>
              </a:rPr>
              <a:t>/кг</a:t>
            </a:r>
          </a:p>
        </p:txBody>
      </p:sp>
      <p:sp>
        <p:nvSpPr>
          <p:cNvPr id="7" name="Прямоугольник 6"/>
          <p:cNvSpPr/>
          <p:nvPr/>
        </p:nvSpPr>
        <p:spPr>
          <a:xfrm>
            <a:off x="187057" y="6015012"/>
            <a:ext cx="6824545" cy="523220"/>
          </a:xfrm>
          <a:prstGeom prst="rect">
            <a:avLst/>
          </a:prstGeom>
        </p:spPr>
        <p:txBody>
          <a:bodyPr wrap="square">
            <a:spAutoFit/>
          </a:bodyPr>
          <a:lstStyle/>
          <a:p>
            <a:r>
              <a:rPr lang="ru-RU" sz="1400" i="1" dirty="0"/>
              <a:t>с 20 января до 20 декабря текущего года (заявка подается в течение трех месяцев с момента получения оплаты за реализованную продукцию)</a:t>
            </a:r>
          </a:p>
        </p:txBody>
      </p:sp>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7185" y="1766540"/>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7185" y="3227712"/>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7185" y="6722317"/>
            <a:ext cx="17145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3480" y="7680920"/>
            <a:ext cx="6694536" cy="523220"/>
          </a:xfrm>
          <a:prstGeom prst="rect">
            <a:avLst/>
          </a:prstGeom>
        </p:spPr>
        <p:txBody>
          <a:bodyPr wrap="square">
            <a:spAutoFit/>
          </a:bodyPr>
          <a:lstStyle/>
          <a:p>
            <a:r>
              <a:rPr lang="ru-RU" sz="1400" i="1" dirty="0"/>
              <a:t>с 20 января до 20 декабря текущего года (заявка подается в течение трех месяцев с момента получения оплаты за реализованную продукцию)</a:t>
            </a:r>
          </a:p>
        </p:txBody>
      </p:sp>
    </p:spTree>
    <p:extLst>
      <p:ext uri="{BB962C8B-B14F-4D97-AF65-F5344CB8AC3E}">
        <p14:creationId xmlns:p14="http://schemas.microsoft.com/office/powerpoint/2010/main" val="3347136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79897" t="29431" b="47428"/>
          <a:stretch/>
        </p:blipFill>
        <p:spPr>
          <a:xfrm>
            <a:off x="1280349" y="48072"/>
            <a:ext cx="3005579" cy="1512168"/>
          </a:xfrm>
          <a:prstGeom prst="rect">
            <a:avLst/>
          </a:prstGeom>
        </p:spPr>
      </p:pic>
      <p:pic>
        <p:nvPicPr>
          <p:cNvPr id="20" name="Рисунок 19"/>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12347" y="-128"/>
            <a:ext cx="17081147" cy="1560368"/>
          </a:xfrm>
          <a:prstGeom prst="rect">
            <a:avLst/>
          </a:prstGeom>
        </p:spPr>
      </p:pic>
      <p:sp>
        <p:nvSpPr>
          <p:cNvPr id="96258" name="Rectangle 2"/>
          <p:cNvSpPr>
            <a:spLocks noGrp="1" noChangeArrowheads="1"/>
          </p:cNvSpPr>
          <p:nvPr>
            <p:ph type="title"/>
          </p:nvPr>
        </p:nvSpPr>
        <p:spPr>
          <a:xfrm>
            <a:off x="4501952" y="472589"/>
            <a:ext cx="12442981" cy="655603"/>
          </a:xfrm>
        </p:spPr>
        <p:txBody>
          <a:bodyPr>
            <a:noAutofit/>
          </a:bodyPr>
          <a:lstStyle/>
          <a:p>
            <a:r>
              <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СУБСИДИИ ДЛЯ НАПРАВЛЕНИЯ ЯИЧНОЕ ПТИЦЕВОДСТВО</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181473" y="2076490"/>
            <a:ext cx="7374166" cy="707886"/>
          </a:xfrm>
          <a:prstGeom prst="rect">
            <a:avLst/>
          </a:prstGeom>
        </p:spPr>
        <p:txBody>
          <a:bodyPr wrap="square">
            <a:spAutoFit/>
          </a:bodyPr>
          <a:lstStyle/>
          <a:p>
            <a:pPr algn="just"/>
            <a:r>
              <a:rPr lang="ru-RU" sz="2000" b="1" dirty="0">
                <a:solidFill>
                  <a:srgbClr val="0070C0"/>
                </a:solidFill>
              </a:rPr>
              <a:t>Приобретение суточного молодняка финальной формы яичного направления, полученного от племенной птицы</a:t>
            </a:r>
            <a:endParaRPr lang="ru-RU" sz="2000" b="1" dirty="0">
              <a:solidFill>
                <a:srgbClr val="0070C0"/>
              </a:solidFill>
              <a:latin typeface="Arial" panose="020B0604020202020204" pitchFamily="34" charset="0"/>
              <a:cs typeface="Arial" panose="020B0604020202020204" pitchFamily="34" charset="0"/>
            </a:endParaRPr>
          </a:p>
        </p:txBody>
      </p:sp>
      <p:sp>
        <p:nvSpPr>
          <p:cNvPr id="9" name="Прямоугольник 8"/>
          <p:cNvSpPr/>
          <p:nvPr/>
        </p:nvSpPr>
        <p:spPr>
          <a:xfrm>
            <a:off x="5916761" y="2754759"/>
            <a:ext cx="1825551" cy="461665"/>
          </a:xfrm>
          <a:prstGeom prst="rect">
            <a:avLst/>
          </a:prstGeom>
        </p:spPr>
        <p:txBody>
          <a:bodyPr wrap="square">
            <a:spAutoFit/>
          </a:bodyPr>
          <a:lstStyle/>
          <a:p>
            <a:r>
              <a:rPr lang="ru-RU" sz="2400" b="1" dirty="0">
                <a:solidFill>
                  <a:srgbClr val="C00000"/>
                </a:solidFill>
                <a:latin typeface="Arial" panose="020B0604020202020204" pitchFamily="34" charset="0"/>
                <a:cs typeface="Arial" panose="020B0604020202020204" pitchFamily="34" charset="0"/>
              </a:rPr>
              <a:t>400 </a:t>
            </a:r>
            <a:r>
              <a:rPr lang="ru-RU" sz="2400" b="1" dirty="0" err="1">
                <a:solidFill>
                  <a:srgbClr val="C00000"/>
                </a:solidFill>
                <a:latin typeface="Arial" panose="020B0604020202020204" pitchFamily="34" charset="0"/>
                <a:cs typeface="Arial" panose="020B0604020202020204" pitchFamily="34" charset="0"/>
              </a:rPr>
              <a:t>тг</a:t>
            </a:r>
            <a:r>
              <a:rPr lang="ru-RU" sz="2400" b="1" dirty="0">
                <a:solidFill>
                  <a:srgbClr val="C00000"/>
                </a:solidFill>
                <a:latin typeface="Arial" panose="020B0604020202020204" pitchFamily="34" charset="0"/>
                <a:cs typeface="Arial" panose="020B0604020202020204" pitchFamily="34" charset="0"/>
              </a:rPr>
              <a:t>/гол</a:t>
            </a:r>
            <a:endParaRPr lang="ru-RU" sz="24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4" name="Группа 3"/>
          <p:cNvGrpSpPr/>
          <p:nvPr/>
        </p:nvGrpSpPr>
        <p:grpSpPr>
          <a:xfrm>
            <a:off x="224130" y="4090780"/>
            <a:ext cx="7374166" cy="3950180"/>
            <a:chOff x="3283206" y="2352328"/>
            <a:chExt cx="7179020" cy="1829988"/>
          </a:xfrm>
        </p:grpSpPr>
        <p:sp>
          <p:nvSpPr>
            <p:cNvPr id="74" name="Прямоугольник 73"/>
            <p:cNvSpPr/>
            <p:nvPr/>
          </p:nvSpPr>
          <p:spPr>
            <a:xfrm>
              <a:off x="3295584" y="2352328"/>
              <a:ext cx="7166642" cy="236548"/>
            </a:xfrm>
            <a:prstGeom prst="rect">
              <a:avLst/>
            </a:prstGeom>
          </p:spPr>
          <p:txBody>
            <a:bodyPr wrap="none">
              <a:spAutoFit/>
            </a:bodyPr>
            <a:lstStyle/>
            <a:p>
              <a:r>
                <a:rPr lang="ru-RU" sz="2000" b="1" dirty="0">
                  <a:solidFill>
                    <a:srgbClr val="0070C0"/>
                  </a:solidFill>
                </a:rPr>
                <a:t>Удешевление стоимости производства пищевого яйца</a:t>
              </a:r>
              <a:endParaRPr lang="ru-RU" sz="2000"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3283206" y="2684941"/>
              <a:ext cx="6509937" cy="213874"/>
            </a:xfrm>
            <a:prstGeom prst="rect">
              <a:avLst/>
            </a:prstGeom>
          </p:spPr>
          <p:txBody>
            <a:bodyPr wrap="none">
              <a:spAutoFit/>
            </a:bodyPr>
            <a:lstStyle/>
            <a:p>
              <a:r>
                <a:rPr lang="ru-RU" dirty="0">
                  <a:latin typeface="Arial" panose="020B0604020202020204" pitchFamily="34" charset="0"/>
                  <a:ea typeface="Times New Roman" panose="02020603050405020304" pitchFamily="18" charset="0"/>
                  <a:cs typeface="Arial" panose="020B0604020202020204" pitchFamily="34" charset="0"/>
                </a:rPr>
                <a:t>фактическое производство от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200 млн. </a:t>
              </a:r>
              <a:r>
                <a:rPr lang="ru-RU" dirty="0">
                  <a:latin typeface="Arial" panose="020B0604020202020204" pitchFamily="34" charset="0"/>
                  <a:ea typeface="Times New Roman" panose="02020603050405020304" pitchFamily="18" charset="0"/>
                  <a:cs typeface="Arial" panose="020B0604020202020204" pitchFamily="34" charset="0"/>
                </a:rPr>
                <a:t>штук</a:t>
              </a:r>
              <a:r>
                <a:rPr lang="ru-RU" sz="2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 </a:t>
              </a:r>
              <a:r>
                <a:rPr lang="ru-RU" sz="1200" dirty="0">
                  <a:latin typeface="Arial" panose="020B0604020202020204" pitchFamily="34" charset="0"/>
                  <a:ea typeface="Times New Roman" panose="02020603050405020304" pitchFamily="18" charset="0"/>
                  <a:cs typeface="Arial" panose="020B0604020202020204" pitchFamily="34" charset="0"/>
                </a:rPr>
                <a:t>–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3 </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шт</a:t>
              </a:r>
              <a:endParaRPr lang="ru-RU" dirty="0">
                <a:solidFill>
                  <a:srgbClr val="C00000"/>
                </a:solidFill>
                <a:latin typeface="Arial" panose="020B0604020202020204" pitchFamily="34" charset="0"/>
                <a:cs typeface="Arial" panose="020B0604020202020204" pitchFamily="34" charset="0"/>
              </a:endParaRPr>
            </a:p>
          </p:txBody>
        </p:sp>
        <p:sp>
          <p:nvSpPr>
            <p:cNvPr id="28" name="Прямоугольник 27"/>
            <p:cNvSpPr/>
            <p:nvPr/>
          </p:nvSpPr>
          <p:spPr>
            <a:xfrm>
              <a:off x="3283207" y="3005814"/>
              <a:ext cx="6717494" cy="213874"/>
            </a:xfrm>
            <a:prstGeom prst="rect">
              <a:avLst/>
            </a:prstGeom>
          </p:spPr>
          <p:txBody>
            <a:bodyPr wrap="none">
              <a:spAutoFit/>
            </a:bodyPr>
            <a:lstStyle/>
            <a:p>
              <a:r>
                <a:rPr lang="ru-RU" dirty="0">
                  <a:latin typeface="Arial" panose="020B0604020202020204" pitchFamily="34" charset="0"/>
                  <a:ea typeface="Times New Roman" panose="02020603050405020304" pitchFamily="18" charset="0"/>
                  <a:cs typeface="Arial" panose="020B0604020202020204" pitchFamily="34" charset="0"/>
                </a:rPr>
                <a:t>фактическое производство от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150 млн. </a:t>
              </a:r>
              <a:r>
                <a:rPr lang="ru-RU" dirty="0">
                  <a:latin typeface="Arial" panose="020B0604020202020204" pitchFamily="34" charset="0"/>
                  <a:ea typeface="Times New Roman" panose="02020603050405020304" pitchFamily="18" charset="0"/>
                  <a:cs typeface="Arial" panose="020B0604020202020204" pitchFamily="34" charset="0"/>
                </a:rPr>
                <a:t>штук</a:t>
              </a:r>
              <a:r>
                <a:rPr lang="ru-RU" sz="2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 </a:t>
              </a:r>
              <a:r>
                <a:rPr lang="ru-RU" sz="1200" dirty="0">
                  <a:latin typeface="Arial" panose="020B0604020202020204" pitchFamily="34" charset="0"/>
                  <a:ea typeface="Times New Roman" panose="02020603050405020304" pitchFamily="18" charset="0"/>
                  <a:cs typeface="Arial" panose="020B0604020202020204" pitchFamily="34" charset="0"/>
                </a:rPr>
                <a:t>–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2,7 </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шт</a:t>
              </a:r>
              <a:endParaRPr lang="ru-RU" dirty="0">
                <a:solidFill>
                  <a:srgbClr val="C00000"/>
                </a:solidFill>
                <a:latin typeface="Arial" panose="020B0604020202020204" pitchFamily="34" charset="0"/>
                <a:cs typeface="Arial" panose="020B0604020202020204" pitchFamily="34" charset="0"/>
              </a:endParaRPr>
            </a:p>
          </p:txBody>
        </p:sp>
        <p:sp>
          <p:nvSpPr>
            <p:cNvPr id="29" name="Прямоугольник 28"/>
            <p:cNvSpPr/>
            <p:nvPr/>
          </p:nvSpPr>
          <p:spPr>
            <a:xfrm>
              <a:off x="3283207" y="3326690"/>
              <a:ext cx="6717494" cy="213874"/>
            </a:xfrm>
            <a:prstGeom prst="rect">
              <a:avLst/>
            </a:prstGeom>
          </p:spPr>
          <p:txBody>
            <a:bodyPr wrap="none">
              <a:spAutoFit/>
            </a:bodyPr>
            <a:lstStyle/>
            <a:p>
              <a:r>
                <a:rPr lang="ru-RU" dirty="0">
                  <a:latin typeface="Arial" panose="020B0604020202020204" pitchFamily="34" charset="0"/>
                  <a:ea typeface="Times New Roman" panose="02020603050405020304" pitchFamily="18" charset="0"/>
                  <a:cs typeface="Arial" panose="020B0604020202020204" pitchFamily="34" charset="0"/>
                </a:rPr>
                <a:t>фактическое производство от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100 млн. </a:t>
              </a:r>
              <a:r>
                <a:rPr lang="ru-RU" dirty="0">
                  <a:latin typeface="Arial" panose="020B0604020202020204" pitchFamily="34" charset="0"/>
                  <a:ea typeface="Times New Roman" panose="02020603050405020304" pitchFamily="18" charset="0"/>
                  <a:cs typeface="Arial" panose="020B0604020202020204" pitchFamily="34" charset="0"/>
                </a:rPr>
                <a:t>штук</a:t>
              </a:r>
              <a:r>
                <a:rPr lang="ru-RU" sz="2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 </a:t>
              </a:r>
              <a:r>
                <a:rPr lang="ru-RU" sz="1200" dirty="0">
                  <a:latin typeface="Arial" panose="020B0604020202020204" pitchFamily="34" charset="0"/>
                  <a:ea typeface="Times New Roman" panose="02020603050405020304" pitchFamily="18" charset="0"/>
                  <a:cs typeface="Arial" panose="020B0604020202020204" pitchFamily="34" charset="0"/>
                </a:rPr>
                <a:t>–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2,5 </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шт</a:t>
              </a:r>
              <a:endParaRPr lang="ru-RU" dirty="0">
                <a:solidFill>
                  <a:srgbClr val="C00000"/>
                </a:solidFill>
                <a:latin typeface="Arial" panose="020B0604020202020204" pitchFamily="34" charset="0"/>
                <a:cs typeface="Arial" panose="020B0604020202020204" pitchFamily="34" charset="0"/>
              </a:endParaRPr>
            </a:p>
          </p:txBody>
        </p:sp>
        <p:sp>
          <p:nvSpPr>
            <p:cNvPr id="30" name="Прямоугольник 29"/>
            <p:cNvSpPr/>
            <p:nvPr/>
          </p:nvSpPr>
          <p:spPr>
            <a:xfrm>
              <a:off x="3283206" y="3647565"/>
              <a:ext cx="6550512" cy="213874"/>
            </a:xfrm>
            <a:prstGeom prst="rect">
              <a:avLst/>
            </a:prstGeom>
          </p:spPr>
          <p:txBody>
            <a:bodyPr wrap="none">
              <a:spAutoFit/>
            </a:bodyPr>
            <a:lstStyle/>
            <a:p>
              <a:r>
                <a:rPr lang="ru-RU" dirty="0">
                  <a:latin typeface="Arial" panose="020B0604020202020204" pitchFamily="34" charset="0"/>
                  <a:ea typeface="Times New Roman" panose="02020603050405020304" pitchFamily="18" charset="0"/>
                  <a:cs typeface="Arial" panose="020B0604020202020204" pitchFamily="34" charset="0"/>
                </a:rPr>
                <a:t>фактическое производство от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50 млн. </a:t>
              </a:r>
              <a:r>
                <a:rPr lang="ru-RU" dirty="0">
                  <a:latin typeface="Arial" panose="020B0604020202020204" pitchFamily="34" charset="0"/>
                  <a:ea typeface="Times New Roman" panose="02020603050405020304" pitchFamily="18" charset="0"/>
                  <a:cs typeface="Arial" panose="020B0604020202020204" pitchFamily="34" charset="0"/>
                </a:rPr>
                <a:t>штук</a:t>
              </a:r>
              <a:r>
                <a:rPr lang="ru-RU" sz="2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 </a:t>
              </a:r>
              <a:r>
                <a:rPr lang="ru-RU" sz="1200" dirty="0">
                  <a:latin typeface="Arial" panose="020B0604020202020204" pitchFamily="34" charset="0"/>
                  <a:ea typeface="Times New Roman" panose="02020603050405020304" pitchFamily="18" charset="0"/>
                  <a:cs typeface="Arial" panose="020B0604020202020204" pitchFamily="34" charset="0"/>
                </a:rPr>
                <a:t>–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2,2 </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шт</a:t>
              </a:r>
              <a:endParaRPr lang="ru-RU" dirty="0">
                <a:solidFill>
                  <a:srgbClr val="C00000"/>
                </a:solidFill>
                <a:latin typeface="Arial" panose="020B0604020202020204" pitchFamily="34" charset="0"/>
                <a:cs typeface="Arial" panose="020B0604020202020204" pitchFamily="34" charset="0"/>
              </a:endParaRPr>
            </a:p>
          </p:txBody>
        </p:sp>
        <p:sp>
          <p:nvSpPr>
            <p:cNvPr id="34" name="Прямоугольник 33"/>
            <p:cNvSpPr/>
            <p:nvPr/>
          </p:nvSpPr>
          <p:spPr>
            <a:xfrm>
              <a:off x="3283206" y="3968442"/>
              <a:ext cx="6300819" cy="213874"/>
            </a:xfrm>
            <a:prstGeom prst="rect">
              <a:avLst/>
            </a:prstGeom>
          </p:spPr>
          <p:txBody>
            <a:bodyPr wrap="none">
              <a:spAutoFit/>
            </a:bodyPr>
            <a:lstStyle/>
            <a:p>
              <a:r>
                <a:rPr lang="ru-RU" dirty="0">
                  <a:latin typeface="Arial" panose="020B0604020202020204" pitchFamily="34" charset="0"/>
                  <a:ea typeface="Times New Roman" panose="02020603050405020304" pitchFamily="18" charset="0"/>
                  <a:cs typeface="Arial" panose="020B0604020202020204" pitchFamily="34" charset="0"/>
                </a:rPr>
                <a:t>фактическое производство от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20 млн. </a:t>
              </a:r>
              <a:r>
                <a:rPr lang="ru-RU" dirty="0">
                  <a:latin typeface="Arial" panose="020B0604020202020204" pitchFamily="34" charset="0"/>
                  <a:ea typeface="Times New Roman" panose="02020603050405020304" pitchFamily="18" charset="0"/>
                  <a:cs typeface="Arial" panose="020B0604020202020204" pitchFamily="34" charset="0"/>
                </a:rPr>
                <a:t>штук</a:t>
              </a:r>
              <a:r>
                <a:rPr lang="ru-RU" sz="2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ru-RU" dirty="0">
                  <a:latin typeface="Arial" panose="020B0604020202020204" pitchFamily="34" charset="0"/>
                  <a:ea typeface="Times New Roman" panose="02020603050405020304" pitchFamily="18" charset="0"/>
                  <a:cs typeface="Arial" panose="020B0604020202020204" pitchFamily="34" charset="0"/>
                </a:rPr>
                <a:t> </a:t>
              </a:r>
              <a:r>
                <a:rPr lang="ru-RU" sz="12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2 </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тг</a:t>
              </a:r>
              <a:r>
                <a:rPr lang="ru-RU"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ru-RU" sz="24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шт</a:t>
              </a:r>
              <a:endParaRPr lang="ru-RU" dirty="0">
                <a:solidFill>
                  <a:srgbClr val="C00000"/>
                </a:solidFill>
                <a:latin typeface="Arial" panose="020B0604020202020204" pitchFamily="34" charset="0"/>
                <a:cs typeface="Arial" panose="020B0604020202020204" pitchFamily="34" charset="0"/>
              </a:endParaRPr>
            </a:p>
          </p:txBody>
        </p:sp>
      </p:grpSp>
      <p:sp>
        <p:nvSpPr>
          <p:cNvPr id="10" name="Прямоугольник 9"/>
          <p:cNvSpPr/>
          <p:nvPr/>
        </p:nvSpPr>
        <p:spPr>
          <a:xfrm>
            <a:off x="8318376" y="4152528"/>
            <a:ext cx="8496944" cy="2031325"/>
          </a:xfrm>
          <a:prstGeom prst="rect">
            <a:avLst/>
          </a:prstGeom>
        </p:spPr>
        <p:txBody>
          <a:bodyPr wrap="square">
            <a:spAutoFit/>
          </a:bodyPr>
          <a:lstStyle/>
          <a:p>
            <a:pPr algn="just"/>
            <a:r>
              <a:rPr lang="ru-RU" sz="1400" dirty="0"/>
              <a:t>1) фактическое производство от 20 миллионов штук в год (для товаропроизводителей, осуществляющих деятельность менее 12 месяцев, фактический объем производства определяется исходя из фактически заявленного объема произведенной продукции, разделенный на период деятельности в месяцах и умноженный на 12 месяцев);</a:t>
            </a:r>
          </a:p>
          <a:p>
            <a:pPr algn="just"/>
            <a:r>
              <a:rPr lang="ru-RU" sz="1400" dirty="0"/>
              <a:t>2) наличие положительного заключения специальной комиссии на птицефабрику, вновь построенная или прошедшая модернизацию по технологическому оборудованию (оборудование для содержания птиц, автоматизированная система кормления, водоснабжения, вентиляции, автоматической машины для сортировки яиц) не ранее 2007 года;</a:t>
            </a:r>
          </a:p>
          <a:p>
            <a:pPr algn="just"/>
            <a:r>
              <a:rPr lang="ru-RU" sz="1400" dirty="0"/>
              <a:t>3) наличие одного из перечисленных сертификатов (ИСО, система пищевой безопасности ХАССП).</a:t>
            </a:r>
          </a:p>
        </p:txBody>
      </p:sp>
      <p:sp>
        <p:nvSpPr>
          <p:cNvPr id="13" name="Прямоугольник 12"/>
          <p:cNvSpPr/>
          <p:nvPr/>
        </p:nvSpPr>
        <p:spPr>
          <a:xfrm>
            <a:off x="8462392" y="2136304"/>
            <a:ext cx="8352928" cy="523220"/>
          </a:xfrm>
          <a:prstGeom prst="rect">
            <a:avLst/>
          </a:prstGeom>
        </p:spPr>
        <p:txBody>
          <a:bodyPr wrap="square">
            <a:spAutoFit/>
          </a:bodyPr>
          <a:lstStyle/>
          <a:p>
            <a:pPr algn="just"/>
            <a:r>
              <a:rPr lang="ru-RU" sz="1400" dirty="0"/>
              <a:t>Наличие регистрации родителей суточного молодняка в Республиканской палате на момент подачи заявки</a:t>
            </a:r>
          </a:p>
        </p:txBody>
      </p:sp>
      <p:sp>
        <p:nvSpPr>
          <p:cNvPr id="21" name="Номер слайда 1"/>
          <p:cNvSpPr txBox="1">
            <a:spLocks/>
          </p:cNvSpPr>
          <p:nvPr/>
        </p:nvSpPr>
        <p:spPr>
          <a:xfrm>
            <a:off x="15447168"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8</a:t>
            </a:r>
            <a:endParaRPr lang="en-US" sz="2800" b="1" dirty="0">
              <a:solidFill>
                <a:schemeClr val="accent5">
                  <a:lumMod val="75000"/>
                </a:schemeClr>
              </a:solidFill>
              <a:latin typeface="+mn-lt"/>
            </a:endParaRPr>
          </a:p>
        </p:txBody>
      </p:sp>
      <p:cxnSp>
        <p:nvCxnSpPr>
          <p:cNvPr id="22" name="Прямая соединительная линия 21"/>
          <p:cNvCxnSpPr/>
          <p:nvPr/>
        </p:nvCxnSpPr>
        <p:spPr>
          <a:xfrm>
            <a:off x="8030344" y="2598733"/>
            <a:ext cx="0" cy="682764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23" name="Прямоугольник 22"/>
          <p:cNvSpPr/>
          <p:nvPr/>
        </p:nvSpPr>
        <p:spPr>
          <a:xfrm>
            <a:off x="10361141" y="1520170"/>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24" name="TextBox 23"/>
          <p:cNvSpPr txBox="1"/>
          <p:nvPr/>
        </p:nvSpPr>
        <p:spPr>
          <a:xfrm>
            <a:off x="2123753" y="1520170"/>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sp>
        <p:nvSpPr>
          <p:cNvPr id="2" name="Прямоугольник 1"/>
          <p:cNvSpPr/>
          <p:nvPr/>
        </p:nvSpPr>
        <p:spPr>
          <a:xfrm>
            <a:off x="397496" y="3072408"/>
            <a:ext cx="7110035" cy="523220"/>
          </a:xfrm>
          <a:prstGeom prst="rect">
            <a:avLst/>
          </a:prstGeom>
        </p:spPr>
        <p:txBody>
          <a:bodyPr wrap="square">
            <a:spAutoFit/>
          </a:bodyPr>
          <a:lstStyle/>
          <a:p>
            <a:r>
              <a:rPr lang="ru-RU" sz="1400" i="1" dirty="0"/>
              <a:t>с 20 января до 20 декабря текущего года (заявка подается в течение шести месяцев с момента приобретения)</a:t>
            </a:r>
          </a:p>
        </p:txBody>
      </p:sp>
      <p:sp>
        <p:nvSpPr>
          <p:cNvPr id="7" name="Прямоугольник 6"/>
          <p:cNvSpPr/>
          <p:nvPr/>
        </p:nvSpPr>
        <p:spPr>
          <a:xfrm>
            <a:off x="412028" y="8184976"/>
            <a:ext cx="7114260" cy="523220"/>
          </a:xfrm>
          <a:prstGeom prst="rect">
            <a:avLst/>
          </a:prstGeom>
        </p:spPr>
        <p:txBody>
          <a:bodyPr wrap="square">
            <a:spAutoFit/>
          </a:bodyPr>
          <a:lstStyle/>
          <a:p>
            <a:r>
              <a:rPr lang="ru-RU" sz="1400" i="1" dirty="0"/>
              <a:t>с 20 января до 20 декабря текущего года (заявка подается в течение трех месяцев с момента получения оплаты за реализованную продукцию)</a:t>
            </a:r>
          </a:p>
        </p:txBody>
      </p:sp>
    </p:spTree>
    <p:extLst>
      <p:ext uri="{BB962C8B-B14F-4D97-AF65-F5344CB8AC3E}">
        <p14:creationId xmlns:p14="http://schemas.microsoft.com/office/powerpoint/2010/main" val="4294592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6999" t="1563" r="17336" b="23269"/>
          <a:stretch/>
        </p:blipFill>
        <p:spPr>
          <a:xfrm>
            <a:off x="1117576" y="146603"/>
            <a:ext cx="3171720" cy="1557653"/>
          </a:xfrm>
          <a:prstGeom prst="rect">
            <a:avLst/>
          </a:prstGeom>
        </p:spPr>
      </p:pic>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t="5557"/>
          <a:stretch/>
        </p:blipFill>
        <p:spPr>
          <a:xfrm>
            <a:off x="-12347" y="-24231"/>
            <a:ext cx="17081147" cy="1728487"/>
          </a:xfrm>
          <a:prstGeom prst="rect">
            <a:avLst/>
          </a:prstGeom>
        </p:spPr>
      </p:pic>
      <p:sp>
        <p:nvSpPr>
          <p:cNvPr id="38" name="Rectangle 2"/>
          <p:cNvSpPr>
            <a:spLocks noGrp="1" noChangeArrowheads="1"/>
          </p:cNvSpPr>
          <p:nvPr>
            <p:ph type="title"/>
          </p:nvPr>
        </p:nvSpPr>
        <p:spPr>
          <a:xfrm>
            <a:off x="5504438" y="400581"/>
            <a:ext cx="8194509" cy="655603"/>
          </a:xfrm>
        </p:spPr>
        <p:txBody>
          <a:bodyPr>
            <a:normAutofit/>
          </a:bodyPr>
          <a:lstStyle/>
          <a:p>
            <a: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СУБСИДИРОВАНИЕ СВИНОВОДСТВА</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147152" y="2496344"/>
            <a:ext cx="5112568" cy="400110"/>
          </a:xfrm>
          <a:prstGeom prst="rect">
            <a:avLst/>
          </a:prstGeom>
        </p:spPr>
        <p:txBody>
          <a:bodyPr wrap="square">
            <a:spAutoFit/>
          </a:bodyPr>
          <a:lstStyle/>
          <a:p>
            <a:r>
              <a:rPr lang="ru-RU" sz="2000" b="1" dirty="0">
                <a:solidFill>
                  <a:srgbClr val="0070C0"/>
                </a:solidFill>
              </a:rPr>
              <a:t>Приобретение племенных свиней</a:t>
            </a:r>
            <a:endParaRPr lang="ru-RU" sz="2000" b="1" dirty="0">
              <a:solidFill>
                <a:srgbClr val="0070C0"/>
              </a:solidFill>
              <a:latin typeface="Arial" panose="020B0604020202020204" pitchFamily="34" charset="0"/>
              <a:cs typeface="Arial" panose="020B0604020202020204" pitchFamily="34" charset="0"/>
            </a:endParaRPr>
          </a:p>
        </p:txBody>
      </p:sp>
      <p:sp>
        <p:nvSpPr>
          <p:cNvPr id="9" name="Прямоугольник 8"/>
          <p:cNvSpPr/>
          <p:nvPr/>
        </p:nvSpPr>
        <p:spPr>
          <a:xfrm>
            <a:off x="5407371" y="2496344"/>
            <a:ext cx="1902893" cy="400110"/>
          </a:xfrm>
          <a:prstGeom prst="rect">
            <a:avLst/>
          </a:prstGeom>
        </p:spPr>
        <p:txBody>
          <a:bodyPr wrap="none">
            <a:spAutoFit/>
          </a:bodyPr>
          <a:lstStyle/>
          <a:p>
            <a:r>
              <a:rPr lang="ru-RU" sz="2000" b="1" dirty="0" smtClean="0">
                <a:solidFill>
                  <a:srgbClr val="C00000"/>
                </a:solidFill>
                <a:latin typeface="Arial" panose="020B0604020202020204" pitchFamily="34" charset="0"/>
                <a:cs typeface="Arial" panose="020B0604020202020204" pitchFamily="34" charset="0"/>
              </a:rPr>
              <a:t>140 000 </a:t>
            </a:r>
            <a:r>
              <a:rPr lang="ru-RU" sz="2000" b="1" dirty="0" err="1">
                <a:solidFill>
                  <a:srgbClr val="C00000"/>
                </a:solidFill>
                <a:latin typeface="Arial" panose="020B0604020202020204" pitchFamily="34" charset="0"/>
                <a:cs typeface="Arial" panose="020B0604020202020204" pitchFamily="34" charset="0"/>
              </a:rPr>
              <a:t>тг</a:t>
            </a:r>
            <a:r>
              <a:rPr lang="ru-RU" sz="2000" b="1" dirty="0">
                <a:solidFill>
                  <a:srgbClr val="C00000"/>
                </a:solidFill>
                <a:latin typeface="Arial" panose="020B0604020202020204" pitchFamily="34" charset="0"/>
                <a:cs typeface="Arial" panose="020B0604020202020204" pitchFamily="34" charset="0"/>
              </a:rPr>
              <a:t>/гол</a:t>
            </a:r>
            <a:endParaRPr lang="ru-RU"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p:cNvSpPr/>
          <p:nvPr/>
        </p:nvSpPr>
        <p:spPr>
          <a:xfrm>
            <a:off x="236974" y="5448672"/>
            <a:ext cx="7505338" cy="707886"/>
          </a:xfrm>
          <a:prstGeom prst="rect">
            <a:avLst/>
          </a:prstGeom>
        </p:spPr>
        <p:txBody>
          <a:bodyPr wrap="square">
            <a:spAutoFit/>
          </a:bodyPr>
          <a:lstStyle/>
          <a:p>
            <a:pPr algn="just"/>
            <a:r>
              <a:rPr lang="ru-RU" sz="2000" b="1" dirty="0">
                <a:solidFill>
                  <a:srgbClr val="0070C0"/>
                </a:solidFill>
              </a:rPr>
              <a:t>Ведение селекционной и племенной работы с маточным и ремонтным поголовьем свиней</a:t>
            </a:r>
          </a:p>
        </p:txBody>
      </p:sp>
      <p:sp>
        <p:nvSpPr>
          <p:cNvPr id="8" name="TextBox 7"/>
          <p:cNvSpPr txBox="1"/>
          <p:nvPr/>
        </p:nvSpPr>
        <p:spPr>
          <a:xfrm>
            <a:off x="5550039" y="5952728"/>
            <a:ext cx="1760225" cy="400110"/>
          </a:xfrm>
          <a:prstGeom prst="rect">
            <a:avLst/>
          </a:prstGeom>
        </p:spPr>
        <p:txBody>
          <a:bodyPr wrap="none">
            <a:spAutoFit/>
          </a:bodyPr>
          <a:lstStyle>
            <a:defPPr>
              <a:defRPr lang="en-US"/>
            </a:defPPr>
            <a:lvl1pPr>
              <a:defRPr sz="2800" b="1">
                <a:solidFill>
                  <a:srgbClr val="C00000"/>
                </a:solidFill>
                <a:latin typeface="Arial" panose="020B0604020202020204" pitchFamily="34" charset="0"/>
                <a:cs typeface="Arial" panose="020B0604020202020204" pitchFamily="34" charset="0"/>
              </a:defRPr>
            </a:lvl1pPr>
          </a:lstStyle>
          <a:p>
            <a:r>
              <a:rPr lang="ru-RU" sz="2000" dirty="0"/>
              <a:t>40 000 </a:t>
            </a:r>
            <a:r>
              <a:rPr lang="ru-RU" sz="2000" dirty="0" err="1"/>
              <a:t>тг</a:t>
            </a:r>
            <a:r>
              <a:rPr lang="ru-RU" sz="2000" dirty="0"/>
              <a:t>/гол</a:t>
            </a:r>
          </a:p>
        </p:txBody>
      </p:sp>
      <p:sp>
        <p:nvSpPr>
          <p:cNvPr id="10" name="Прямоугольник 9"/>
          <p:cNvSpPr/>
          <p:nvPr/>
        </p:nvSpPr>
        <p:spPr>
          <a:xfrm>
            <a:off x="8318376" y="5448672"/>
            <a:ext cx="8347378" cy="2031325"/>
          </a:xfrm>
          <a:prstGeom prst="rect">
            <a:avLst/>
          </a:prstGeom>
        </p:spPr>
        <p:txBody>
          <a:bodyPr wrap="square">
            <a:spAutoFit/>
          </a:bodyPr>
          <a:lstStyle/>
          <a:p>
            <a:pPr algn="just"/>
            <a:r>
              <a:rPr lang="ru-RU" sz="1400" dirty="0"/>
              <a:t>1) наличие радиочастотных ушных бирок у поголовья.</a:t>
            </a:r>
          </a:p>
          <a:p>
            <a:pPr algn="just"/>
            <a:r>
              <a:rPr lang="ru-RU" sz="1400" dirty="0"/>
              <a:t>2) наличие не менее 50 голов свиноматок, и их регистрация поголовья в ИБСПР на момент подачи заявки;</a:t>
            </a:r>
          </a:p>
          <a:p>
            <a:pPr algn="just"/>
            <a:r>
              <a:rPr lang="ru-RU" sz="1400" dirty="0"/>
              <a:t>3) использование в воспроизводстве искусственного осеменения маточного и ремонтного поголовья или использование племенных хряков-производителей в соответствии с зоотехническими нормативами:</a:t>
            </a:r>
          </a:p>
          <a:p>
            <a:pPr algn="just"/>
            <a:r>
              <a:rPr lang="ru-RU" sz="1400" dirty="0"/>
              <a:t>- не менее одного хряка-производителя на пятьдесят голов при ручной случке или не менее одного хряка-производителя на двести голов поголовья при искусственном осеменении;</a:t>
            </a:r>
          </a:p>
          <a:p>
            <a:pPr algn="just"/>
            <a:r>
              <a:rPr lang="ru-RU" sz="1400" dirty="0"/>
              <a:t>- использование хряков-производителей не более двух лет подряд.</a:t>
            </a:r>
          </a:p>
        </p:txBody>
      </p:sp>
      <p:sp>
        <p:nvSpPr>
          <p:cNvPr id="12" name="Прямоугольник 11"/>
          <p:cNvSpPr/>
          <p:nvPr/>
        </p:nvSpPr>
        <p:spPr>
          <a:xfrm>
            <a:off x="8395933" y="2496344"/>
            <a:ext cx="8347379" cy="954107"/>
          </a:xfrm>
          <a:prstGeom prst="rect">
            <a:avLst/>
          </a:prstGeom>
        </p:spPr>
        <p:txBody>
          <a:bodyPr wrap="square">
            <a:spAutoFit/>
          </a:bodyPr>
          <a:lstStyle/>
          <a:p>
            <a:pPr algn="just"/>
            <a:r>
              <a:rPr lang="ru-RU" sz="1400" dirty="0"/>
              <a:t>1) наличие регистрации поголовья в ИБСПР на момент подачи заявки;</a:t>
            </a:r>
          </a:p>
          <a:p>
            <a:pPr algn="just"/>
            <a:r>
              <a:rPr lang="ru-RU" sz="1400" dirty="0"/>
              <a:t>2) возраст приобретенного поголовья (на момент постановки скота на </a:t>
            </a:r>
            <a:r>
              <a:rPr lang="ru-RU" sz="1400" dirty="0" err="1"/>
              <a:t>карантинирование</a:t>
            </a:r>
            <a:r>
              <a:rPr lang="ru-RU" sz="1400" dirty="0"/>
              <a:t> у продавца (экспортера)):</a:t>
            </a:r>
          </a:p>
          <a:p>
            <a:pPr algn="just"/>
            <a:r>
              <a:rPr lang="ru-RU" sz="1400" dirty="0"/>
              <a:t>поголовье ремонтных свинок и хрячков – от 1 до 12 месяцев включительно.</a:t>
            </a:r>
          </a:p>
        </p:txBody>
      </p:sp>
      <p:sp>
        <p:nvSpPr>
          <p:cNvPr id="17" name="Номер слайда 1"/>
          <p:cNvSpPr txBox="1">
            <a:spLocks/>
          </p:cNvSpPr>
          <p:nvPr/>
        </p:nvSpPr>
        <p:spPr>
          <a:xfrm>
            <a:off x="15447168" y="8915199"/>
            <a:ext cx="551314" cy="511175"/>
          </a:xfrm>
          <a:prstGeom prst="rect">
            <a:avLst/>
          </a:prstGeom>
        </p:spPr>
        <p:txBody>
          <a:bodyPr vert="horz" lIns="91440" tIns="45720" rIns="91440" bIns="45720" rtlCol="0" anchor="ctr"/>
          <a:lstStyle>
            <a:defPPr>
              <a:defRPr lang="en-US"/>
            </a:defPPr>
            <a:lvl1pPr algn="r" rtl="0" fontAlgn="base">
              <a:spcBef>
                <a:spcPct val="0"/>
              </a:spcBef>
              <a:spcAft>
                <a:spcPct val="0"/>
              </a:spcAft>
              <a:defRPr sz="1680" kern="1200">
                <a:solidFill>
                  <a:schemeClr val="tx1">
                    <a:tint val="75000"/>
                  </a:schemeClr>
                </a:solidFill>
                <a:latin typeface="Arial" charset="0"/>
                <a:ea typeface="+mn-ea"/>
                <a:cs typeface="+mn-cs"/>
              </a:defRPr>
            </a:lvl1pPr>
            <a:lvl2pPr marL="639850" algn="l" rtl="0" fontAlgn="base">
              <a:spcBef>
                <a:spcPct val="0"/>
              </a:spcBef>
              <a:spcAft>
                <a:spcPct val="0"/>
              </a:spcAft>
              <a:defRPr kern="1200">
                <a:solidFill>
                  <a:schemeClr val="tx1"/>
                </a:solidFill>
                <a:latin typeface="Arial" charset="0"/>
                <a:ea typeface="+mn-ea"/>
                <a:cs typeface="+mn-cs"/>
              </a:defRPr>
            </a:lvl2pPr>
            <a:lvl3pPr marL="1279702" algn="l" rtl="0" fontAlgn="base">
              <a:spcBef>
                <a:spcPct val="0"/>
              </a:spcBef>
              <a:spcAft>
                <a:spcPct val="0"/>
              </a:spcAft>
              <a:defRPr kern="1200">
                <a:solidFill>
                  <a:schemeClr val="tx1"/>
                </a:solidFill>
                <a:latin typeface="Arial" charset="0"/>
                <a:ea typeface="+mn-ea"/>
                <a:cs typeface="+mn-cs"/>
              </a:defRPr>
            </a:lvl3pPr>
            <a:lvl4pPr marL="1919553" algn="l" rtl="0" fontAlgn="base">
              <a:spcBef>
                <a:spcPct val="0"/>
              </a:spcBef>
              <a:spcAft>
                <a:spcPct val="0"/>
              </a:spcAft>
              <a:defRPr kern="1200">
                <a:solidFill>
                  <a:schemeClr val="tx1"/>
                </a:solidFill>
                <a:latin typeface="Arial" charset="0"/>
                <a:ea typeface="+mn-ea"/>
                <a:cs typeface="+mn-cs"/>
              </a:defRPr>
            </a:lvl4pPr>
            <a:lvl5pPr marL="2559403" algn="l" rtl="0" fontAlgn="base">
              <a:spcBef>
                <a:spcPct val="0"/>
              </a:spcBef>
              <a:spcAft>
                <a:spcPct val="0"/>
              </a:spcAft>
              <a:defRPr kern="1200">
                <a:solidFill>
                  <a:schemeClr val="tx1"/>
                </a:solidFill>
                <a:latin typeface="Arial" charset="0"/>
                <a:ea typeface="+mn-ea"/>
                <a:cs typeface="+mn-cs"/>
              </a:defRPr>
            </a:lvl5pPr>
            <a:lvl6pPr marL="3199254" algn="l" defTabSz="1279702" rtl="0" eaLnBrk="1" latinLnBrk="0" hangingPunct="1">
              <a:defRPr kern="1200">
                <a:solidFill>
                  <a:schemeClr val="tx1"/>
                </a:solidFill>
                <a:latin typeface="Arial" charset="0"/>
                <a:ea typeface="+mn-ea"/>
                <a:cs typeface="+mn-cs"/>
              </a:defRPr>
            </a:lvl6pPr>
            <a:lvl7pPr marL="3839106" algn="l" defTabSz="1279702" rtl="0" eaLnBrk="1" latinLnBrk="0" hangingPunct="1">
              <a:defRPr kern="1200">
                <a:solidFill>
                  <a:schemeClr val="tx1"/>
                </a:solidFill>
                <a:latin typeface="Arial" charset="0"/>
                <a:ea typeface="+mn-ea"/>
                <a:cs typeface="+mn-cs"/>
              </a:defRPr>
            </a:lvl7pPr>
            <a:lvl8pPr marL="4478956" algn="l" defTabSz="1279702" rtl="0" eaLnBrk="1" latinLnBrk="0" hangingPunct="1">
              <a:defRPr kern="1200">
                <a:solidFill>
                  <a:schemeClr val="tx1"/>
                </a:solidFill>
                <a:latin typeface="Arial" charset="0"/>
                <a:ea typeface="+mn-ea"/>
                <a:cs typeface="+mn-cs"/>
              </a:defRPr>
            </a:lvl8pPr>
            <a:lvl9pPr marL="5118807" algn="l" defTabSz="1279702" rtl="0" eaLnBrk="1" latinLnBrk="0" hangingPunct="1">
              <a:defRPr kern="1200">
                <a:solidFill>
                  <a:schemeClr val="tx1"/>
                </a:solidFill>
                <a:latin typeface="Arial" charset="0"/>
                <a:ea typeface="+mn-ea"/>
                <a:cs typeface="+mn-cs"/>
              </a:defRPr>
            </a:lvl9pPr>
          </a:lstStyle>
          <a:p>
            <a:r>
              <a:rPr lang="kk-KZ" sz="2800" b="1" dirty="0" smtClean="0">
                <a:solidFill>
                  <a:schemeClr val="accent5">
                    <a:lumMod val="75000"/>
                  </a:schemeClr>
                </a:solidFill>
                <a:latin typeface="+mn-lt"/>
              </a:rPr>
              <a:t>9</a:t>
            </a:r>
            <a:endParaRPr lang="en-US" sz="2800" b="1" dirty="0">
              <a:solidFill>
                <a:schemeClr val="accent5">
                  <a:lumMod val="75000"/>
                </a:schemeClr>
              </a:solidFill>
              <a:latin typeface="+mn-lt"/>
            </a:endParaRPr>
          </a:p>
        </p:txBody>
      </p:sp>
      <p:cxnSp>
        <p:nvCxnSpPr>
          <p:cNvPr id="18" name="Прямая соединительная линия 17"/>
          <p:cNvCxnSpPr/>
          <p:nvPr/>
        </p:nvCxnSpPr>
        <p:spPr>
          <a:xfrm>
            <a:off x="7958336" y="2598733"/>
            <a:ext cx="0" cy="6827641"/>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19" name="Прямоугольник 18"/>
          <p:cNvSpPr/>
          <p:nvPr/>
        </p:nvSpPr>
        <p:spPr>
          <a:xfrm>
            <a:off x="10361141" y="1776264"/>
            <a:ext cx="4653979" cy="400110"/>
          </a:xfrm>
          <a:prstGeom prst="rect">
            <a:avLst/>
          </a:prstGeom>
        </p:spPr>
        <p:txBody>
          <a:bodyPr wrap="square">
            <a:spAutoFit/>
          </a:bodyPr>
          <a:lstStyle/>
          <a:p>
            <a:pPr algn="ctr"/>
            <a:r>
              <a:rPr lang="ru-RU" sz="2001" b="1" dirty="0">
                <a:solidFill>
                  <a:srgbClr val="C00000"/>
                </a:solidFill>
                <a:latin typeface="Arial" panose="020B0604020202020204" pitchFamily="34" charset="0"/>
                <a:cs typeface="Arial" panose="020B0604020202020204" pitchFamily="34" charset="0"/>
              </a:rPr>
              <a:t>Критерии и требования:</a:t>
            </a:r>
          </a:p>
        </p:txBody>
      </p:sp>
      <p:sp>
        <p:nvSpPr>
          <p:cNvPr id="20" name="TextBox 19"/>
          <p:cNvSpPr txBox="1"/>
          <p:nvPr/>
        </p:nvSpPr>
        <p:spPr>
          <a:xfrm>
            <a:off x="2123753" y="1776264"/>
            <a:ext cx="4200789" cy="400110"/>
          </a:xfrm>
          <a:prstGeom prst="rect">
            <a:avLst/>
          </a:prstGeom>
          <a:noFill/>
        </p:spPr>
        <p:txBody>
          <a:bodyPr wrap="square" rtlCol="0">
            <a:spAutoFit/>
          </a:bodyPr>
          <a:lstStyle/>
          <a:p>
            <a:r>
              <a:rPr lang="ru-RU" sz="2001" b="1" dirty="0">
                <a:solidFill>
                  <a:srgbClr val="C00000"/>
                </a:solidFill>
                <a:latin typeface="Arial" panose="020B0604020202020204" pitchFamily="34" charset="0"/>
                <a:cs typeface="Arial" panose="020B0604020202020204" pitchFamily="34" charset="0"/>
              </a:rPr>
              <a:t>Направления субсидирования</a:t>
            </a:r>
          </a:p>
        </p:txBody>
      </p:sp>
      <p:cxnSp>
        <p:nvCxnSpPr>
          <p:cNvPr id="21" name="Прямая соединительная линия 20"/>
          <p:cNvCxnSpPr/>
          <p:nvPr/>
        </p:nvCxnSpPr>
        <p:spPr>
          <a:xfrm flipH="1">
            <a:off x="2413720" y="5160640"/>
            <a:ext cx="11953328" cy="0"/>
          </a:xfrm>
          <a:prstGeom prst="line">
            <a:avLst/>
          </a:prstGeom>
          <a:ln w="69850">
            <a:solidFill>
              <a:schemeClr val="accent5">
                <a:lumMod val="50000"/>
              </a:schemeClr>
            </a:solidFill>
            <a:prstDash val="sysDot"/>
          </a:ln>
        </p:spPr>
        <p:style>
          <a:lnRef idx="3">
            <a:schemeClr val="accent1"/>
          </a:lnRef>
          <a:fillRef idx="0">
            <a:schemeClr val="accent1"/>
          </a:fillRef>
          <a:effectRef idx="2">
            <a:schemeClr val="accent1"/>
          </a:effectRef>
          <a:fontRef idx="minor">
            <a:schemeClr val="tx1"/>
          </a:fontRef>
        </p:style>
      </p:cxnSp>
      <p:sp>
        <p:nvSpPr>
          <p:cNvPr id="7" name="Прямоугольник 6"/>
          <p:cNvSpPr/>
          <p:nvPr/>
        </p:nvSpPr>
        <p:spPr>
          <a:xfrm>
            <a:off x="397496" y="3197260"/>
            <a:ext cx="7435355" cy="523220"/>
          </a:xfrm>
          <a:prstGeom prst="rect">
            <a:avLst/>
          </a:prstGeom>
        </p:spPr>
        <p:txBody>
          <a:bodyPr wrap="square">
            <a:spAutoFit/>
          </a:bodyPr>
          <a:lstStyle/>
          <a:p>
            <a:r>
              <a:rPr lang="ru-RU" sz="1400" i="1" dirty="0"/>
              <a:t>с 20 января до 20 декабря текущего года (заявка подается в течение двенадцати месяцев с момента приобретения)</a:t>
            </a:r>
          </a:p>
        </p:txBody>
      </p:sp>
      <p:sp>
        <p:nvSpPr>
          <p:cNvPr id="13" name="Прямоугольник 12"/>
          <p:cNvSpPr/>
          <p:nvPr/>
        </p:nvSpPr>
        <p:spPr>
          <a:xfrm>
            <a:off x="1863490" y="6365031"/>
            <a:ext cx="3718582" cy="307777"/>
          </a:xfrm>
          <a:prstGeom prst="rect">
            <a:avLst/>
          </a:prstGeom>
        </p:spPr>
        <p:txBody>
          <a:bodyPr wrap="none">
            <a:spAutoFit/>
          </a:bodyPr>
          <a:lstStyle/>
          <a:p>
            <a:r>
              <a:rPr lang="ru-RU" sz="1400" i="1" dirty="0"/>
              <a:t>с 20 января до 20 декабря текущего года</a:t>
            </a:r>
          </a:p>
        </p:txBody>
      </p:sp>
    </p:spTree>
    <p:extLst>
      <p:ext uri="{BB962C8B-B14F-4D97-AF65-F5344CB8AC3E}">
        <p14:creationId xmlns:p14="http://schemas.microsoft.com/office/powerpoint/2010/main" val="20083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8866</TotalTime>
  <Words>4365</Words>
  <Application>Microsoft Office PowerPoint</Application>
  <PresentationFormat>Произвольный</PresentationFormat>
  <Paragraphs>403</Paragraphs>
  <Slides>17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ПОДДЕРЖКА ГОСУДАРСТВА  В ЖИВОТНОВОДСТВЕ</vt:lpstr>
      <vt:lpstr>НАПРАВЛЕНИЯ, ПОДЛЕЖАЩИЕ СУБСИДИРОВАНИЮ</vt:lpstr>
      <vt:lpstr>СУБСИДИРОВАНИЕ МЯСНОГО СКОТОВОДСТВА</vt:lpstr>
      <vt:lpstr>Презентация PowerPoint</vt:lpstr>
      <vt:lpstr>СУБСИДИРОВАНИЕ  МОЛОЧНОГО  И МОЛОЧНО-МЯСНОГО СКОТОВОДСТВА</vt:lpstr>
      <vt:lpstr>СУБСИДИРОВАНИЕ  МОЛОЧНОГО  И МОЛОЧНО-МЯСНОГО СКОТОВОДСТВА</vt:lpstr>
      <vt:lpstr>СУБСИДИРОВАНИЕ МЯСНОГО ПТИЦЕВОДСТВА</vt:lpstr>
      <vt:lpstr>СУБСИДИИ ДЛЯ НАПРАВЛЕНИЯ ЯИЧНОЕ ПТИЦЕВОДСТВО</vt:lpstr>
      <vt:lpstr>СУБСИДИРОВАНИЕ СВИНОВОДСТВА</vt:lpstr>
      <vt:lpstr>СУБСИДИРОВАНИЕ ОВЦЕВОДСТВА</vt:lpstr>
      <vt:lpstr>СУБСИДИРОВАНИЕ ОВЦЕВОДСТВА</vt:lpstr>
      <vt:lpstr>СУБСИДИРОВАНИЕ КОНЕВОДСТВА</vt:lpstr>
      <vt:lpstr>СУБСИДИИ ВЕРБЛЮДОВОДСТВА</vt:lpstr>
      <vt:lpstr>СУБСИДИРОВАНИЕ МАРАЛОВОДСТВА(ОЛЕНЕВОДСТВА)</vt:lpstr>
      <vt:lpstr>СУБСИДИРОВАНИЕ ПЧЕЛОВОДСТВА</vt:lpstr>
      <vt:lpstr>ПОРЯДОК ПОЛУЧЕНИЯ СУБСИДИЙ В ПЛЕМ.ЖИВОТНОВОДСТВЕ</vt:lpstr>
      <vt:lpstr>ПОРЯДОК ПОЛУЧЕНИЯ СУБСИДИЙ ЗА ПРОИЗВОДСТВО ПРОДУКЦИИ ЖИВОТНОВОДСТВА</vt:lpstr>
    </vt:vector>
  </TitlesOfParts>
  <Company>ARSAGERA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Борис</dc:creator>
  <cp:lastModifiedBy>Махметова Гулвира Еркебеккызы</cp:lastModifiedBy>
  <cp:revision>414</cp:revision>
  <cp:lastPrinted>2017-09-14T14:20:57Z</cp:lastPrinted>
  <dcterms:created xsi:type="dcterms:W3CDTF">2013-02-15T12:10:22Z</dcterms:created>
  <dcterms:modified xsi:type="dcterms:W3CDTF">2019-05-06T06:49:15Z</dcterms:modified>
</cp:coreProperties>
</file>