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19"/>
  </p:notesMasterIdLst>
  <p:sldIdLst>
    <p:sldId id="309" r:id="rId2"/>
    <p:sldId id="260" r:id="rId3"/>
    <p:sldId id="291" r:id="rId4"/>
    <p:sldId id="297" r:id="rId5"/>
    <p:sldId id="290" r:id="rId6"/>
    <p:sldId id="299" r:id="rId7"/>
    <p:sldId id="292" r:id="rId8"/>
    <p:sldId id="293" r:id="rId9"/>
    <p:sldId id="295" r:id="rId10"/>
    <p:sldId id="294" r:id="rId11"/>
    <p:sldId id="312" r:id="rId12"/>
    <p:sldId id="296" r:id="rId13"/>
    <p:sldId id="300" r:id="rId14"/>
    <p:sldId id="301" r:id="rId15"/>
    <p:sldId id="303" r:id="rId16"/>
    <p:sldId id="313" r:id="rId17"/>
    <p:sldId id="311" r:id="rId18"/>
  </p:sldIdLst>
  <p:sldSz cx="17068800" cy="96012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398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797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195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594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199254" algn="l" defTabSz="12797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39106" algn="l" defTabSz="12797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478956" algn="l" defTabSz="12797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18807" algn="l" defTabSz="12797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5" userDrawn="1">
          <p15:clr>
            <a:srgbClr val="A4A3A4"/>
          </p15:clr>
        </p15:guide>
        <p15:guide id="2" pos="1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64522"/>
    <a:srgbClr val="DC6ECF"/>
    <a:srgbClr val="F5F268"/>
    <a:srgbClr val="46DA62"/>
    <a:srgbClr val="F1756B"/>
    <a:srgbClr val="7266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1" autoAdjust="0"/>
    <p:restoredTop sz="94966" autoAdjust="0"/>
  </p:normalViewPr>
  <p:slideViewPr>
    <p:cSldViewPr>
      <p:cViewPr>
        <p:scale>
          <a:sx n="81" d="100"/>
          <a:sy n="81" d="100"/>
        </p:scale>
        <p:origin x="-120" y="-72"/>
      </p:cViewPr>
      <p:guideLst>
        <p:guide orient="horz" pos="575"/>
        <p:guide pos="1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60" cy="498135"/>
          </a:xfrm>
          <a:prstGeom prst="rect">
            <a:avLst/>
          </a:prstGeom>
        </p:spPr>
        <p:txBody>
          <a:bodyPr vert="horz" lIns="95437" tIns="47719" rIns="95437" bIns="47719" rtlCol="0"/>
          <a:lstStyle>
            <a:lvl1pPr algn="r">
              <a:defRPr sz="1300"/>
            </a:lvl1pPr>
          </a:lstStyle>
          <a:p>
            <a:fld id="{6956D735-BE84-4406-8468-D32AA0F260F1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7" tIns="47719" rIns="95437" bIns="47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5437" tIns="47719" rIns="95437" bIns="47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8135"/>
          </a:xfrm>
          <a:prstGeom prst="rect">
            <a:avLst/>
          </a:prstGeom>
        </p:spPr>
        <p:txBody>
          <a:bodyPr vert="horz" lIns="95437" tIns="47719" rIns="95437" bIns="4771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60" cy="498135"/>
          </a:xfrm>
          <a:prstGeom prst="rect">
            <a:avLst/>
          </a:prstGeom>
        </p:spPr>
        <p:txBody>
          <a:bodyPr vert="horz" lIns="95437" tIns="47719" rIns="95437" bIns="47719" rtlCol="0" anchor="b"/>
          <a:lstStyle>
            <a:lvl1pPr algn="r">
              <a:defRPr sz="1300"/>
            </a:lvl1pPr>
          </a:lstStyle>
          <a:p>
            <a:fld id="{C0E22193-13F0-4E18-8BC5-AE515EA0F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39850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79702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19553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59403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199254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39106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78956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18807" algn="l" defTabSz="1279702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193-13F0-4E18-8BC5-AE515EA0FB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193-13F0-4E18-8BC5-AE515EA0FB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6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193-13F0-4E18-8BC5-AE515EA0FB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2193-13F0-4E18-8BC5-AE515EA0FB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190" indent="0" algn="ctr">
              <a:buNone/>
              <a:defRPr sz="2800"/>
            </a:lvl2pPr>
            <a:lvl3pPr marL="1280384" indent="0" algn="ctr">
              <a:buNone/>
              <a:defRPr sz="2521"/>
            </a:lvl3pPr>
            <a:lvl4pPr marL="1920574" indent="0" algn="ctr">
              <a:buNone/>
              <a:defRPr sz="2240"/>
            </a:lvl4pPr>
            <a:lvl5pPr marL="2560768" indent="0" algn="ctr">
              <a:buNone/>
              <a:defRPr sz="2240"/>
            </a:lvl5pPr>
            <a:lvl6pPr marL="3200958" indent="0" algn="ctr">
              <a:buNone/>
              <a:defRPr sz="2240"/>
            </a:lvl6pPr>
            <a:lvl7pPr marL="3841152" indent="0" algn="ctr">
              <a:buNone/>
              <a:defRPr sz="2240"/>
            </a:lvl7pPr>
            <a:lvl8pPr marL="4481342" indent="0" algn="ctr">
              <a:buNone/>
              <a:defRPr sz="2240"/>
            </a:lvl8pPr>
            <a:lvl9pPr marL="5121532" indent="0" algn="ctr">
              <a:buNone/>
              <a:defRPr sz="224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BB40-41B9-453D-9DDC-E1FC53B39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EE01E-D122-4235-B676-3FE542210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7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CD5F-8754-444D-AE98-272B729A7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EA86-A01B-43F5-BC15-46237CFAA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592" y="2393635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4592" y="6425250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1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384" indent="0">
              <a:buNone/>
              <a:defRPr sz="2521">
                <a:solidFill>
                  <a:schemeClr val="tx1">
                    <a:tint val="75000"/>
                  </a:schemeClr>
                </a:solidFill>
              </a:defRPr>
            </a:lvl3pPr>
            <a:lvl4pPr marL="192057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768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958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115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134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153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07A-064A-4B1E-8122-B240B374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3481" y="2555875"/>
            <a:ext cx="725424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1081" y="2555875"/>
            <a:ext cx="7254240" cy="6091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5CEC-F197-4BA9-B469-B3EF4EAF7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8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04" y="511177"/>
            <a:ext cx="1472184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190" indent="0">
              <a:buNone/>
              <a:defRPr sz="2800" b="1"/>
            </a:lvl2pPr>
            <a:lvl3pPr marL="1280384" indent="0">
              <a:buNone/>
              <a:defRPr sz="2521" b="1"/>
            </a:lvl3pPr>
            <a:lvl4pPr marL="1920574" indent="0">
              <a:buNone/>
              <a:defRPr sz="2240" b="1"/>
            </a:lvl4pPr>
            <a:lvl5pPr marL="2560768" indent="0">
              <a:buNone/>
              <a:defRPr sz="2240" b="1"/>
            </a:lvl5pPr>
            <a:lvl6pPr marL="3200958" indent="0">
              <a:buNone/>
              <a:defRPr sz="2240" b="1"/>
            </a:lvl6pPr>
            <a:lvl7pPr marL="3841152" indent="0">
              <a:buNone/>
              <a:defRPr sz="2240" b="1"/>
            </a:lvl7pPr>
            <a:lvl8pPr marL="4481342" indent="0">
              <a:buNone/>
              <a:defRPr sz="2240" b="1"/>
            </a:lvl8pPr>
            <a:lvl9pPr marL="5121532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1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190" indent="0">
              <a:buNone/>
              <a:defRPr sz="2800" b="1"/>
            </a:lvl2pPr>
            <a:lvl3pPr marL="1280384" indent="0">
              <a:buNone/>
              <a:defRPr sz="2521" b="1"/>
            </a:lvl3pPr>
            <a:lvl4pPr marL="1920574" indent="0">
              <a:buNone/>
              <a:defRPr sz="2240" b="1"/>
            </a:lvl4pPr>
            <a:lvl5pPr marL="2560768" indent="0">
              <a:buNone/>
              <a:defRPr sz="2240" b="1"/>
            </a:lvl5pPr>
            <a:lvl6pPr marL="3200958" indent="0">
              <a:buNone/>
              <a:defRPr sz="2240" b="1"/>
            </a:lvl6pPr>
            <a:lvl7pPr marL="3841152" indent="0">
              <a:buNone/>
              <a:defRPr sz="2240" b="1"/>
            </a:lvl7pPr>
            <a:lvl8pPr marL="4481342" indent="0">
              <a:buNone/>
              <a:defRPr sz="2240" b="1"/>
            </a:lvl8pPr>
            <a:lvl9pPr marL="5121532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641081" y="3507105"/>
            <a:ext cx="7256463" cy="51584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CE6-B214-46E2-BD24-3C447EA0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2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F36-FF5C-4EAA-8F52-F73966351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9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0C04-E96B-466C-82E9-15BA4325A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0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08" y="640080"/>
            <a:ext cx="5505133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6467" y="1382400"/>
            <a:ext cx="8641081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5708" y="2880360"/>
            <a:ext cx="5505133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190" indent="0">
              <a:buNone/>
              <a:defRPr sz="1961"/>
            </a:lvl2pPr>
            <a:lvl3pPr marL="1280384" indent="0">
              <a:buNone/>
              <a:defRPr sz="1680"/>
            </a:lvl3pPr>
            <a:lvl4pPr marL="1920574" indent="0">
              <a:buNone/>
              <a:defRPr sz="1401"/>
            </a:lvl4pPr>
            <a:lvl5pPr marL="2560768" indent="0">
              <a:buNone/>
              <a:defRPr sz="1401"/>
            </a:lvl5pPr>
            <a:lvl6pPr marL="3200958" indent="0">
              <a:buNone/>
              <a:defRPr sz="1401"/>
            </a:lvl6pPr>
            <a:lvl7pPr marL="3841152" indent="0">
              <a:buNone/>
              <a:defRPr sz="1401"/>
            </a:lvl7pPr>
            <a:lvl8pPr marL="4481342" indent="0">
              <a:buNone/>
              <a:defRPr sz="1401"/>
            </a:lvl8pPr>
            <a:lvl9pPr marL="5121532" indent="0">
              <a:buNone/>
              <a:defRPr sz="14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621D-1F53-48FA-A227-CE82D8A1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1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08" y="640080"/>
            <a:ext cx="5505133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256467" y="1382400"/>
            <a:ext cx="8641081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190" indent="0">
              <a:buNone/>
              <a:defRPr sz="3920"/>
            </a:lvl2pPr>
            <a:lvl3pPr marL="1280384" indent="0">
              <a:buNone/>
              <a:defRPr sz="3360"/>
            </a:lvl3pPr>
            <a:lvl4pPr marL="1920574" indent="0">
              <a:buNone/>
              <a:defRPr sz="2800"/>
            </a:lvl4pPr>
            <a:lvl5pPr marL="2560768" indent="0">
              <a:buNone/>
              <a:defRPr sz="2800"/>
            </a:lvl5pPr>
            <a:lvl6pPr marL="3200958" indent="0">
              <a:buNone/>
              <a:defRPr sz="2800"/>
            </a:lvl6pPr>
            <a:lvl7pPr marL="3841152" indent="0">
              <a:buNone/>
              <a:defRPr sz="2800"/>
            </a:lvl7pPr>
            <a:lvl8pPr marL="4481342" indent="0">
              <a:buNone/>
              <a:defRPr sz="2800"/>
            </a:lvl8pPr>
            <a:lvl9pPr marL="5121532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5708" y="2880360"/>
            <a:ext cx="5505133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190" indent="0">
              <a:buNone/>
              <a:defRPr sz="1961"/>
            </a:lvl2pPr>
            <a:lvl3pPr marL="1280384" indent="0">
              <a:buNone/>
              <a:defRPr sz="1680"/>
            </a:lvl3pPr>
            <a:lvl4pPr marL="1920574" indent="0">
              <a:buNone/>
              <a:defRPr sz="1401"/>
            </a:lvl4pPr>
            <a:lvl5pPr marL="2560768" indent="0">
              <a:buNone/>
              <a:defRPr sz="1401"/>
            </a:lvl5pPr>
            <a:lvl6pPr marL="3200958" indent="0">
              <a:buNone/>
              <a:defRPr sz="1401"/>
            </a:lvl6pPr>
            <a:lvl7pPr marL="3841152" indent="0">
              <a:buNone/>
              <a:defRPr sz="1401"/>
            </a:lvl7pPr>
            <a:lvl8pPr marL="4481342" indent="0">
              <a:buNone/>
              <a:defRPr sz="1401"/>
            </a:lvl8pPr>
            <a:lvl9pPr marL="5121532" indent="0">
              <a:buNone/>
              <a:defRPr sz="14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416-844D-4CCC-BF17-1A881DD6B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3" y="511177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3483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73481" y="8898895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54043" y="8898895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054841" y="8898895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9950-3D90-4290-93AE-4C2EACCB2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280384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95" indent="-320095" algn="l" defTabSz="1280384" rtl="0" eaLnBrk="1" latinLnBrk="0" hangingPunct="1">
        <a:lnSpc>
          <a:spcPct val="90000"/>
        </a:lnSpc>
        <a:spcBef>
          <a:spcPts val="1401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287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479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671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4pPr>
      <a:lvl5pPr marL="2880863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5pPr>
      <a:lvl6pPr marL="3521053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6pPr>
      <a:lvl7pPr marL="4161245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7pPr>
      <a:lvl8pPr marL="4801437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8pPr>
      <a:lvl9pPr marL="5441629" indent="-320095" algn="l" defTabSz="128038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1pPr>
      <a:lvl2pPr marL="640190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2pPr>
      <a:lvl3pPr marL="1280384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3pPr>
      <a:lvl4pPr marL="1920574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4pPr>
      <a:lvl5pPr marL="2560768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5pPr>
      <a:lvl6pPr marL="3200958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6pPr>
      <a:lvl7pPr marL="3841152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7pPr>
      <a:lvl8pPr marL="4481342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8pPr>
      <a:lvl9pPr marL="5121532" algn="l" defTabSz="1280384" rtl="0" eaLnBrk="1" latinLnBrk="0" hangingPunct="1">
        <a:defRPr sz="25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8654546"/>
            <a:ext cx="17068800" cy="9466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34267" y="4292173"/>
            <a:ext cx="8581466" cy="21646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 ШАРУАШЫЛЫ</a:t>
            </a:r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ҒЫ САЛАСЫНДАҒЫ МЕМЛЕКЕТТІК ҚОЛДАУ</a:t>
            </a:r>
            <a:endParaRPr lang="en-US" sz="11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0664" y="511622"/>
            <a:ext cx="525113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120"/>
              </a:spcAft>
            </a:pPr>
            <a:r>
              <a:rPr lang="ru-RU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«ҚАЗАҚ МАЛ ШАРУАШЫЛЫҒЫ ЖӘНЕ ЖЕМШӨП ӨНДІРІСІ ҒЫЛЫМИ-ЗЕРТТЕУ ИНСТИТУТЫ» ЖШС «МАЛ ШАРУАШЫЛЫҒЫ  ҒЫЛЫМИ- ИННОВАЦИЯЛЫҚ ОРТАЛЫҒЫ»  ФИЛИАЛЫ</a:t>
            </a:r>
            <a:endParaRPr lang="ru-RU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752" y="768152"/>
            <a:ext cx="4136723" cy="826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120"/>
              </a:spcAft>
            </a:pPr>
            <a:r>
              <a:rPr lang="ru-RU" b="1" dirty="0">
                <a:latin typeface="+mj-lt"/>
              </a:rPr>
              <a:t>ҚАЗАҚСТАН РЕСПУБЛИКАСЫ </a:t>
            </a:r>
          </a:p>
          <a:p>
            <a:pPr algn="ctr">
              <a:lnSpc>
                <a:spcPct val="107000"/>
              </a:lnSpc>
              <a:spcAft>
                <a:spcPts val="1120"/>
              </a:spcAft>
            </a:pPr>
            <a:r>
              <a:rPr lang="ru-RU" b="1" dirty="0">
                <a:latin typeface="+mj-lt"/>
              </a:rPr>
              <a:t>АУЫЛ ШАРУАШЫЛЫҒЫ МИНИСТРЛІГІ</a:t>
            </a:r>
            <a:endParaRPr lang="ru-RU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4" b="98817" l="24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2" y="192088"/>
            <a:ext cx="1663210" cy="17244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99293" y="8940604"/>
            <a:ext cx="185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b="1" dirty="0">
                <a:solidFill>
                  <a:schemeClr val="bg1"/>
                </a:solidFill>
              </a:rPr>
              <a:t>Астана </a:t>
            </a:r>
            <a:r>
              <a:rPr lang="kk-KZ" b="1" dirty="0" smtClean="0">
                <a:solidFill>
                  <a:schemeClr val="bg1"/>
                </a:solidFill>
              </a:rPr>
              <a:t>2019 ж.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2161" y="2311978"/>
            <a:ext cx="16826472" cy="6339903"/>
            <a:chOff x="72162" y="2377625"/>
            <a:chExt cx="12463760" cy="4696114"/>
          </a:xfrm>
        </p:grpSpPr>
        <p:pic>
          <p:nvPicPr>
            <p:cNvPr id="1028" name="Picture 4" descr="ÐÐ°ÑÑÐ¸Ð½ÐºÐ¸ Ð¿Ð¾ Ð·Ð°Ð¿ÑÐ¾ÑÑ ÐºÐ¾ÑÐ¾Ð²Ð° Ð³ÐµÑÐµÑÐ¾ÑÐ´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3" y="2568352"/>
              <a:ext cx="2065043" cy="2065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ÐÐ°ÑÑÐ¸Ð½ÐºÐ¸ Ð¿Ð¾ Ð·Ð°Ð¿ÑÐ¾ÑÑ ÐºÐ¾ÑÐ¾Ð²Ð° Ð°Ð½Ð³ÑÑ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343" y="2377625"/>
              <a:ext cx="1905561" cy="122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ÐÐ°ÑÑÐ¸Ð½ÐºÐ¸ Ð¿Ð¾ Ð·Ð°Ð¿ÑÐ¾ÑÑ ÐºÐ¾ÑÐ¾Ð²Ð° Ð³Ð¾Ð»ÑÑÐ¸Ð½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041" y="2389268"/>
              <a:ext cx="2133103" cy="1211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ÐÐ°ÑÑÐ¸Ð½ÐºÐ¸ Ð¿Ð¾ Ð·Ð°Ð¿ÑÐ¾ÑÑ ÐºÐ¾ÑÐ¾Ð²Ð° Ð¾Ð±ÑÐ°Ðº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281" y="2389268"/>
              <a:ext cx="2153961" cy="1211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ÐÐ°ÑÑÐ¸Ð½ÐºÐ¸ Ð¿Ð¾ Ð·Ð°Ð¿ÑÐ¾ÑÑ ÐºÑÑÑ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242" y="2389267"/>
              <a:ext cx="2095241" cy="1212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ÐÐ°ÑÑÐ¸Ð½ÐºÐ¸ Ð¿Ð¾ Ð·Ð°Ð¿ÑÐ¾ÑÑ ÑÐ¹ÑÐ°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483" y="2389266"/>
              <a:ext cx="2019341" cy="121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ÐÐ°ÑÑÐ¸Ð½ÐºÐ¸ Ð¿Ð¾ Ð·Ð°Ð¿ÑÐ¾ÑÑ ÑÐ²Ð¸Ð½ÑÐ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688" y="3588217"/>
              <a:ext cx="2002234" cy="85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ÐÐ°ÑÑÐ¸Ð½ÐºÐ¸ Ð¿Ð¾ Ð·Ð°Ð¿ÑÐ¾ÑÑ Ð±Ð°ÑÐ°Ð½Ñ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688" y="4453215"/>
              <a:ext cx="2002233" cy="126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ÐÐ°ÑÑÐ¸Ð½ÐºÐ¸ Ð¿Ð¾ Ð·Ð°Ð¿ÑÐ¾ÑÑ Ð»Ð¾ÑÐ°Ð´Ð¸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3688" y="5753949"/>
              <a:ext cx="1992136" cy="1319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ÐÐ°ÑÑÐ¸Ð½ÐºÐ¸ Ð¿Ð¾ Ð·Ð°Ð¿ÑÐ¾ÑÑ Ð²ÐµÑÐ±Ð»ÑÐ´Ñ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045" y="5727875"/>
              <a:ext cx="2041437" cy="1345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ÐÐ°ÑÑÐ¸Ð½ÐºÐ¸ Ð¿Ð¾ Ð·Ð°Ð¿ÑÐ¾ÑÑ Ð¼Ð°ÑÐ°Ð»Ñ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2" y="5677048"/>
              <a:ext cx="2065043" cy="138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ÐÐ°ÑÑÐ¸Ð½ÐºÐ¸ Ð¿Ð¾ Ð·Ð°Ð¿ÑÐ¾ÑÑ Ð¿ÑÐµÐ»Ñ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041" y="5669273"/>
              <a:ext cx="2408168" cy="1389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ÐÐ°ÑÑÐ¸Ð½ÐºÐ¸ Ð¿Ð¾ Ð·Ð°Ð¿ÑÐ¾ÑÑ Ð¿ÑÐµÐ»Ñ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067" y="5677520"/>
              <a:ext cx="1963974" cy="1380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ÐÐ°ÑÑÐ¸Ð½ÐºÐ¸ Ð¿Ð¾ Ð·Ð°Ð¿ÑÐ¾ÑÑ ÐºÐ¾Ð·Ñ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761" y="5704097"/>
              <a:ext cx="1970283" cy="135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26" b="3582"/>
            <a:stretch/>
          </p:blipFill>
          <p:spPr>
            <a:xfrm>
              <a:off x="76394" y="4637053"/>
              <a:ext cx="2056672" cy="1027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9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r="-222"/>
          <a:stretch/>
        </p:blipFill>
        <p:spPr>
          <a:xfrm>
            <a:off x="1179251" y="0"/>
            <a:ext cx="3071235" cy="13442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368447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458" y="328573"/>
            <a:ext cx="9193686" cy="6556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ҚОЙ ШАРУАШЫЛЫҒЫН СУБСИДИЯЛАУ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472" y="1880082"/>
            <a:ext cx="5904656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Селекциялық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және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жұмыс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жүргізу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472" y="2513477"/>
            <a:ext cx="4361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Қойлардың</a:t>
            </a:r>
            <a:r>
              <a:rPr lang="en-US" b="1" dirty="0"/>
              <a:t> </a:t>
            </a:r>
            <a:r>
              <a:rPr lang="en-US" b="1" dirty="0" err="1"/>
              <a:t>тауарлық</a:t>
            </a:r>
            <a:r>
              <a:rPr lang="en-US" b="1" dirty="0"/>
              <a:t> </a:t>
            </a:r>
            <a:r>
              <a:rPr lang="en-US" b="1" dirty="0" err="1"/>
              <a:t>аналық</a:t>
            </a:r>
            <a:r>
              <a:rPr lang="en-US" b="1" dirty="0"/>
              <a:t> </a:t>
            </a:r>
            <a:r>
              <a:rPr lang="en-US" b="1" dirty="0" err="1"/>
              <a:t>басы</a:t>
            </a:r>
            <a:r>
              <a:rPr lang="en-US" dirty="0"/>
              <a:t>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019" y="4143236"/>
            <a:ext cx="4941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Қойлардың</a:t>
            </a:r>
            <a:r>
              <a:rPr lang="en-US" b="1" dirty="0"/>
              <a:t> </a:t>
            </a:r>
            <a:r>
              <a:rPr lang="en-US" b="1" dirty="0" err="1"/>
              <a:t>асыл</a:t>
            </a:r>
            <a:r>
              <a:rPr lang="en-US" b="1" dirty="0"/>
              <a:t> </a:t>
            </a:r>
            <a:r>
              <a:rPr lang="en-US" b="1" dirty="0" err="1"/>
              <a:t>тұқымды</a:t>
            </a:r>
            <a:r>
              <a:rPr lang="en-US" b="1" dirty="0"/>
              <a:t> </a:t>
            </a:r>
            <a:r>
              <a:rPr lang="en-US" b="1" dirty="0" err="1"/>
              <a:t>аналық</a:t>
            </a:r>
            <a:r>
              <a:rPr lang="en-US" b="1" dirty="0"/>
              <a:t> </a:t>
            </a:r>
            <a:r>
              <a:rPr lang="en-US" b="1" dirty="0" err="1"/>
              <a:t>басы</a:t>
            </a:r>
            <a:r>
              <a:rPr lang="en-US" dirty="0"/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3480" y="5952728"/>
            <a:ext cx="483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қошқарлар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сатып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алу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3280" y="2498088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1 500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2411" y="4135904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2 500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6200" y="6317123"/>
            <a:ext cx="1763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8 000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480" y="6672808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</a:rPr>
              <a:t>Ешкілердің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аналық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басы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</a:rPr>
              <a:t>н сатып алу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5599" y="7104856"/>
            <a:ext cx="1920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40 000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4240" y="6079901"/>
            <a:ext cx="99745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/>
              <a:t>1</a:t>
            </a:r>
            <a:r>
              <a:rPr lang="en-US" sz="1400" dirty="0" smtClean="0"/>
              <a:t>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алынған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(</a:t>
            </a:r>
            <a:r>
              <a:rPr lang="en-US" sz="1400" dirty="0" err="1"/>
              <a:t>ел</a:t>
            </a:r>
            <a:r>
              <a:rPr lang="en-US" sz="1400" dirty="0"/>
              <a:t> </a:t>
            </a:r>
            <a:r>
              <a:rPr lang="en-US" sz="1400" dirty="0" err="1"/>
              <a:t>ішінен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жағдайда</a:t>
            </a:r>
            <a:r>
              <a:rPr lang="en-US" sz="1400" dirty="0"/>
              <a:t> -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куәлікте</a:t>
            </a:r>
            <a:r>
              <a:rPr lang="en-US" sz="1400" dirty="0"/>
              <a:t> </a:t>
            </a:r>
            <a:r>
              <a:rPr lang="en-US" sz="1400" dirty="0" err="1"/>
              <a:t>көрсетілген</a:t>
            </a:r>
            <a:r>
              <a:rPr lang="en-US" sz="1400" dirty="0"/>
              <a:t> </a:t>
            </a:r>
            <a:r>
              <a:rPr lang="en-US" sz="1400" dirty="0" err="1"/>
              <a:t>сату</a:t>
            </a:r>
            <a:r>
              <a:rPr lang="en-US" sz="1400" dirty="0"/>
              <a:t> </a:t>
            </a:r>
            <a:r>
              <a:rPr lang="en-US" sz="1400" dirty="0" err="1"/>
              <a:t>сәтінде</a:t>
            </a:r>
            <a:r>
              <a:rPr lang="en-US" sz="1400" dirty="0"/>
              <a:t>; </a:t>
            </a:r>
            <a:r>
              <a:rPr lang="en-US" sz="1400" dirty="0" err="1"/>
              <a:t>импортталған</a:t>
            </a:r>
            <a:r>
              <a:rPr lang="en-US" sz="1400" dirty="0"/>
              <a:t> </a:t>
            </a:r>
            <a:r>
              <a:rPr lang="en-US" sz="1400" dirty="0" err="1"/>
              <a:t>жағдайда</a:t>
            </a:r>
            <a:r>
              <a:rPr lang="en-US" sz="1400" dirty="0"/>
              <a:t> - </a:t>
            </a:r>
            <a:r>
              <a:rPr lang="en-US" sz="1400" dirty="0" err="1"/>
              <a:t>малды</a:t>
            </a:r>
            <a:r>
              <a:rPr lang="en-US" sz="1400" dirty="0"/>
              <a:t> </a:t>
            </a:r>
            <a:r>
              <a:rPr lang="en-US" sz="1400" dirty="0" err="1"/>
              <a:t>сатушыда</a:t>
            </a:r>
            <a:r>
              <a:rPr lang="en-US" sz="1400" dirty="0"/>
              <a:t> (</a:t>
            </a:r>
            <a:r>
              <a:rPr lang="en-US" sz="1400" dirty="0" err="1"/>
              <a:t>экспорттаушыда</a:t>
            </a:r>
            <a:r>
              <a:rPr lang="en-US" sz="1400" dirty="0"/>
              <a:t>) </a:t>
            </a:r>
            <a:r>
              <a:rPr lang="en-US" sz="1400" dirty="0" err="1"/>
              <a:t>карантинге</a:t>
            </a:r>
            <a:r>
              <a:rPr lang="en-US" sz="1400" dirty="0"/>
              <a:t> </a:t>
            </a:r>
            <a:r>
              <a:rPr lang="en-US" sz="1400" dirty="0" err="1"/>
              <a:t>қойған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):</a:t>
            </a:r>
            <a:br>
              <a:rPr lang="en-US" sz="1400" dirty="0"/>
            </a:br>
            <a:r>
              <a:rPr lang="en-US" sz="1400" dirty="0" err="1"/>
              <a:t>қошқарлар</a:t>
            </a:r>
            <a:r>
              <a:rPr lang="en-US" sz="1400" dirty="0"/>
              <a:t> – 6 </a:t>
            </a:r>
            <a:r>
              <a:rPr lang="en-US" sz="1400" dirty="0" err="1"/>
              <a:t>айдан</a:t>
            </a:r>
            <a:r>
              <a:rPr lang="en-US" sz="1400" dirty="0"/>
              <a:t> 18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/>
              <a:t>алғанда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 err="1"/>
              <a:t>ешкілердің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басы</a:t>
            </a:r>
            <a:r>
              <a:rPr lang="en-US" sz="1400" dirty="0"/>
              <a:t> – 6 </a:t>
            </a:r>
            <a:r>
              <a:rPr lang="en-US" sz="1400" dirty="0" err="1"/>
              <a:t>айдан</a:t>
            </a:r>
            <a:r>
              <a:rPr lang="en-US" sz="1400" dirty="0"/>
              <a:t> 18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/>
              <a:t>алғанда</a:t>
            </a:r>
            <a:r>
              <a:rPr lang="en-US" sz="1400" dirty="0" smtClean="0"/>
              <a:t>).</a:t>
            </a:r>
            <a:endParaRPr lang="ru-RU" sz="1400" dirty="0"/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10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518176" y="2049423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642996" y="1376154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5608" y="1376154"/>
            <a:ext cx="420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 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7793" y="1895535"/>
            <a:ext cx="5645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Өтінімді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жануарлардың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 smtClean="0"/>
              <a:t>болуы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2232" y="2280320"/>
            <a:ext cx="100811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Мынадай</a:t>
            </a:r>
            <a:r>
              <a:rPr lang="en-US" sz="1400" dirty="0" smtClean="0"/>
              <a:t> </a:t>
            </a:r>
            <a:r>
              <a:rPr lang="en-US" sz="1400" dirty="0" err="1"/>
              <a:t>талаптарға</a:t>
            </a:r>
            <a:r>
              <a:rPr lang="en-US" sz="1400" dirty="0"/>
              <a:t> </a:t>
            </a:r>
            <a:r>
              <a:rPr lang="en-US" sz="1400" dirty="0" err="1"/>
              <a:t>сәйкес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басты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ұрықтандыруды</a:t>
            </a:r>
            <a:r>
              <a:rPr lang="en-US" sz="1400" dirty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(</a:t>
            </a:r>
            <a:r>
              <a:rPr lang="en-US" sz="1400" dirty="0" err="1"/>
              <a:t>немесе</a:t>
            </a:r>
            <a:r>
              <a:rPr lang="en-US" sz="1400" dirty="0"/>
              <a:t>)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қошқарларды</a:t>
            </a:r>
            <a:r>
              <a:rPr lang="en-US" sz="1400" dirty="0"/>
              <a:t> (</a:t>
            </a:r>
            <a:r>
              <a:rPr lang="en-US" sz="1400" dirty="0" err="1"/>
              <a:t>өзінің</a:t>
            </a:r>
            <a:r>
              <a:rPr lang="en-US" sz="1400" dirty="0"/>
              <a:t> </a:t>
            </a:r>
            <a:r>
              <a:rPr lang="en-US" sz="1400" dirty="0" err="1"/>
              <a:t>қошқарларын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жалдау</a:t>
            </a:r>
            <a:r>
              <a:rPr lang="en-US" sz="1400" dirty="0"/>
              <a:t> </a:t>
            </a:r>
            <a:r>
              <a:rPr lang="en-US" sz="1400" dirty="0" err="1"/>
              <a:t>шарттарымен</a:t>
            </a:r>
            <a:r>
              <a:rPr lang="en-US" sz="1400" dirty="0"/>
              <a:t>) </a:t>
            </a:r>
            <a:r>
              <a:rPr lang="en-US" sz="1400" dirty="0" err="1"/>
              <a:t>өсімді</a:t>
            </a:r>
            <a:r>
              <a:rPr lang="en-US" sz="1400" dirty="0"/>
              <a:t> </a:t>
            </a:r>
            <a:r>
              <a:rPr lang="en-US" sz="1400" dirty="0" err="1"/>
              <a:t>молайтуда</a:t>
            </a:r>
            <a:r>
              <a:rPr lang="en-US" sz="1400" dirty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оларды</a:t>
            </a:r>
            <a:r>
              <a:rPr lang="en-US" sz="1400" dirty="0"/>
              <a:t> </a:t>
            </a:r>
            <a:r>
              <a:rPr lang="en-US" sz="1400" dirty="0" err="1"/>
              <a:t>бұрын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түрлендіруде</a:t>
            </a:r>
            <a:r>
              <a:rPr lang="en-US" sz="1400" dirty="0"/>
              <a:t> </a:t>
            </a:r>
            <a:r>
              <a:rPr lang="en-US" sz="1400" dirty="0" err="1"/>
              <a:t>пайдаланылмаған</a:t>
            </a:r>
            <a:r>
              <a:rPr lang="en-US" sz="1400" dirty="0"/>
              <a:t> </a:t>
            </a:r>
            <a:r>
              <a:rPr lang="en-US" sz="1400" dirty="0" err="1"/>
              <a:t>қошқарларға</a:t>
            </a:r>
            <a:r>
              <a:rPr lang="en-US" sz="1400" dirty="0"/>
              <a:t> </a:t>
            </a:r>
            <a:r>
              <a:rPr lang="en-US" sz="1400" dirty="0" err="1"/>
              <a:t>ауыстыру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еркін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кезінде</a:t>
            </a:r>
            <a:r>
              <a:rPr lang="en-US" sz="1400" dirty="0"/>
              <a:t> </a:t>
            </a:r>
            <a:r>
              <a:rPr lang="en-US" sz="1400" dirty="0" err="1"/>
              <a:t>жиырма</a:t>
            </a:r>
            <a:r>
              <a:rPr lang="en-US" sz="1400" dirty="0"/>
              <a:t> </a:t>
            </a:r>
            <a:r>
              <a:rPr lang="en-US" sz="1400" dirty="0" err="1"/>
              <a:t>бес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/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ұрықтандыруда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жүз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қошқарды</a:t>
            </a:r>
            <a:r>
              <a:rPr lang="en-US" sz="1400" dirty="0"/>
              <a:t> </a:t>
            </a:r>
            <a:r>
              <a:rPr lang="en-US" sz="1400" dirty="0" err="1"/>
              <a:t>қатарынан</a:t>
            </a:r>
            <a:r>
              <a:rPr lang="en-US" sz="1400" dirty="0"/>
              <a:t> </a:t>
            </a:r>
            <a:r>
              <a:rPr lang="en-US" sz="1400" dirty="0" err="1"/>
              <a:t>екі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маусымынан</a:t>
            </a:r>
            <a:r>
              <a:rPr lang="en-US" sz="1400" dirty="0"/>
              <a:t> </a:t>
            </a:r>
            <a:r>
              <a:rPr lang="en-US" sz="1400" dirty="0" err="1"/>
              <a:t>артық</a:t>
            </a:r>
            <a:r>
              <a:rPr lang="en-US" sz="1400" dirty="0"/>
              <a:t> </a:t>
            </a:r>
            <a:r>
              <a:rPr lang="en-US" sz="1400" dirty="0" err="1"/>
              <a:t>пайдаланбау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қошқарлардың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</a:t>
            </a:r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жылдың</a:t>
            </a:r>
            <a:r>
              <a:rPr lang="en-US" sz="1400" dirty="0"/>
              <a:t> 1 </a:t>
            </a:r>
            <a:r>
              <a:rPr lang="en-US" sz="1400" dirty="0" err="1"/>
              <a:t>қыркүйегіне</a:t>
            </a:r>
            <a:r>
              <a:rPr lang="en-US" sz="1400" dirty="0"/>
              <a:t> 12 </a:t>
            </a:r>
            <a:r>
              <a:rPr lang="en-US" sz="1400" dirty="0" err="1"/>
              <a:t>айдан</a:t>
            </a:r>
            <a:r>
              <a:rPr lang="en-US" sz="1400" dirty="0"/>
              <a:t> </a:t>
            </a:r>
            <a:r>
              <a:rPr lang="en-US" sz="1400" dirty="0" err="1"/>
              <a:t>кем</a:t>
            </a:r>
            <a:r>
              <a:rPr lang="en-US" sz="1400" dirty="0"/>
              <a:t> </a:t>
            </a:r>
            <a:r>
              <a:rPr lang="en-US" sz="1400" dirty="0" err="1"/>
              <a:t>болмауы</a:t>
            </a:r>
            <a:r>
              <a:rPr lang="en-US" sz="1400" dirty="0"/>
              <a:t>.</a:t>
            </a:r>
            <a:r>
              <a:rPr lang="ru-RU" sz="1400" dirty="0" smtClean="0"/>
              <a:t>)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90728" y="4136266"/>
            <a:ext cx="10078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баста</a:t>
            </a:r>
            <a:r>
              <a:rPr lang="en-US" sz="1400" dirty="0"/>
              <a:t> </a:t>
            </a:r>
            <a:r>
              <a:rPr lang="en-US" sz="1400" dirty="0" err="1"/>
              <a:t>Республикалық</a:t>
            </a:r>
            <a:r>
              <a:rPr lang="en-US" sz="1400" dirty="0"/>
              <a:t> </a:t>
            </a:r>
            <a:r>
              <a:rPr lang="en-US" sz="1400" dirty="0" err="1"/>
              <a:t>палата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мәртебесінің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мынадай</a:t>
            </a:r>
            <a:r>
              <a:rPr lang="en-US" sz="1400" dirty="0"/>
              <a:t> </a:t>
            </a:r>
            <a:r>
              <a:rPr lang="en-US" sz="1400" dirty="0" err="1"/>
              <a:t>талаптарға</a:t>
            </a:r>
            <a:r>
              <a:rPr lang="en-US" sz="1400" dirty="0"/>
              <a:t> </a:t>
            </a:r>
            <a:r>
              <a:rPr lang="en-US" sz="1400" dirty="0" err="1"/>
              <a:t>сәйкес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басты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ұрықтандыруды</a:t>
            </a:r>
            <a:r>
              <a:rPr lang="en-US" sz="1400" dirty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(</a:t>
            </a:r>
            <a:r>
              <a:rPr lang="en-US" sz="1400" dirty="0" err="1"/>
              <a:t>немесе</a:t>
            </a:r>
            <a:r>
              <a:rPr lang="en-US" sz="1400" dirty="0"/>
              <a:t>)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қошқарларды</a:t>
            </a:r>
            <a:r>
              <a:rPr lang="en-US" sz="1400" dirty="0"/>
              <a:t> (</a:t>
            </a:r>
            <a:r>
              <a:rPr lang="en-US" sz="1400" dirty="0" err="1"/>
              <a:t>өзінің</a:t>
            </a:r>
            <a:r>
              <a:rPr lang="en-US" sz="1400" dirty="0"/>
              <a:t> </a:t>
            </a:r>
            <a:r>
              <a:rPr lang="en-US" sz="1400" dirty="0" err="1"/>
              <a:t>қошқарларын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жалдау</a:t>
            </a:r>
            <a:r>
              <a:rPr lang="en-US" sz="1400" dirty="0"/>
              <a:t> </a:t>
            </a:r>
            <a:r>
              <a:rPr lang="en-US" sz="1400" dirty="0" err="1"/>
              <a:t>шарттарымен</a:t>
            </a:r>
            <a:r>
              <a:rPr lang="en-US" sz="1400" dirty="0"/>
              <a:t>) </a:t>
            </a:r>
            <a:r>
              <a:rPr lang="en-US" sz="1400" dirty="0" err="1"/>
              <a:t>өсімді</a:t>
            </a:r>
            <a:r>
              <a:rPr lang="en-US" sz="1400" dirty="0"/>
              <a:t> </a:t>
            </a:r>
            <a:r>
              <a:rPr lang="en-US" sz="1400" dirty="0" err="1" smtClean="0"/>
              <a:t>молайтуда</a:t>
            </a:r>
            <a:r>
              <a:rPr lang="kk-KZ" sz="1400" dirty="0" smtClean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оларды</a:t>
            </a:r>
            <a:r>
              <a:rPr lang="en-US" sz="1400" dirty="0"/>
              <a:t> </a:t>
            </a:r>
            <a:r>
              <a:rPr lang="en-US" sz="1400" dirty="0" err="1"/>
              <a:t>бұрын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түрлендіруде</a:t>
            </a:r>
            <a:r>
              <a:rPr lang="en-US" sz="1400" dirty="0"/>
              <a:t> </a:t>
            </a:r>
            <a:r>
              <a:rPr lang="en-US" sz="1400" dirty="0" err="1"/>
              <a:t>пайдаланылмаған</a:t>
            </a:r>
            <a:r>
              <a:rPr lang="en-US" sz="1400" dirty="0"/>
              <a:t> </a:t>
            </a:r>
            <a:r>
              <a:rPr lang="en-US" sz="1400" dirty="0" err="1"/>
              <a:t>қошқарларға</a:t>
            </a:r>
            <a:r>
              <a:rPr lang="en-US" sz="1400" dirty="0"/>
              <a:t> </a:t>
            </a:r>
            <a:r>
              <a:rPr lang="en-US" sz="1400" dirty="0" err="1"/>
              <a:t>ауыстыру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еркін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кезінде</a:t>
            </a:r>
            <a:r>
              <a:rPr lang="en-US" sz="1400" dirty="0"/>
              <a:t> </a:t>
            </a:r>
            <a:r>
              <a:rPr lang="en-US" sz="1400" dirty="0" err="1"/>
              <a:t>жиырма</a:t>
            </a:r>
            <a:r>
              <a:rPr lang="en-US" sz="1400" dirty="0"/>
              <a:t> </a:t>
            </a:r>
            <a:r>
              <a:rPr lang="en-US" sz="1400" dirty="0" err="1"/>
              <a:t>бес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/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ұрықтандыруда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жүз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қошқарды</a:t>
            </a:r>
            <a:r>
              <a:rPr lang="en-US" sz="1400" dirty="0"/>
              <a:t> </a:t>
            </a:r>
            <a:r>
              <a:rPr lang="en-US" sz="1400" dirty="0" err="1"/>
              <a:t>қатарынан</a:t>
            </a:r>
            <a:r>
              <a:rPr lang="en-US" sz="1400" dirty="0"/>
              <a:t> </a:t>
            </a:r>
            <a:r>
              <a:rPr lang="en-US" sz="1400" dirty="0" err="1"/>
              <a:t>екі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маусымынан</a:t>
            </a:r>
            <a:r>
              <a:rPr lang="en-US" sz="1400" dirty="0"/>
              <a:t> </a:t>
            </a:r>
            <a:r>
              <a:rPr lang="en-US" sz="1400" dirty="0" err="1"/>
              <a:t>артық</a:t>
            </a:r>
            <a:r>
              <a:rPr lang="en-US" sz="1400" dirty="0"/>
              <a:t> </a:t>
            </a:r>
            <a:r>
              <a:rPr lang="en-US" sz="1400" dirty="0" err="1"/>
              <a:t>пайдаланбау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қошқарлардың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</a:t>
            </a:r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жылдың</a:t>
            </a:r>
            <a:r>
              <a:rPr lang="en-US" sz="1400" dirty="0"/>
              <a:t> 1 </a:t>
            </a:r>
            <a:r>
              <a:rPr lang="en-US" sz="1400" dirty="0" err="1"/>
              <a:t>қыркүйегіне</a:t>
            </a:r>
            <a:r>
              <a:rPr lang="en-US" sz="1400" dirty="0"/>
              <a:t> 12 </a:t>
            </a:r>
            <a:r>
              <a:rPr lang="en-US" sz="1400" dirty="0" err="1"/>
              <a:t>айдан</a:t>
            </a:r>
            <a:r>
              <a:rPr lang="en-US" sz="1400" dirty="0"/>
              <a:t> </a:t>
            </a:r>
            <a:r>
              <a:rPr lang="en-US" sz="1400" dirty="0" err="1"/>
              <a:t>кем</a:t>
            </a:r>
            <a:r>
              <a:rPr lang="en-US" sz="1400" dirty="0"/>
              <a:t> </a:t>
            </a:r>
            <a:r>
              <a:rPr lang="en-US" sz="1400" dirty="0" err="1" smtClean="0"/>
              <a:t>болмауы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16" y="2352653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10" y="4214717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82" y="6168752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4784" y="7536904"/>
            <a:ext cx="5865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 </a:t>
            </a:r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endParaRPr lang="ru-RU" sz="1400" dirty="0"/>
          </a:p>
          <a:p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алты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/>
              <a:t>беріледі</a:t>
            </a:r>
            <a:r>
              <a:rPr lang="en-US" sz="1400" dirty="0"/>
              <a:t>))</a:t>
            </a:r>
            <a:endParaRPr lang="ru-RU" sz="1400" i="1" dirty="0"/>
          </a:p>
          <a:p>
            <a:endParaRPr lang="ru-RU" sz="14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7348" y="4492823"/>
            <a:ext cx="477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i="1" dirty="0" smtClean="0"/>
              <a:t>ағымдағы жылғы 1 қыркүйектен 1 желтоқсанға дейін 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8928" y="2994778"/>
            <a:ext cx="4721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қыркүйектен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0959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7456" y="184827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Қозы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өткізу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құнын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арзандату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1472" y="4977709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Өңдеуге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өткізілген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биязы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және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жартылай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биязы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жүн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құнын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арзандату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9115" y="7189638"/>
            <a:ext cx="6513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70C0"/>
                </a:solidFill>
              </a:rPr>
              <a:t>Шаруашылықтарда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және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ауыл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шаруашылығы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кооперативтерінде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қойлардың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аналық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басын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қолдан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ұрықтандыруды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ұйымдастыр</a:t>
            </a:r>
            <a:r>
              <a:rPr lang="kk-KZ" b="1" dirty="0" smtClean="0">
                <a:solidFill>
                  <a:srgbClr val="0070C0"/>
                </a:solidFill>
              </a:rPr>
              <a:t>у  </a:t>
            </a:r>
          </a:p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1726" y="3184138"/>
            <a:ext cx="6435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Тауарлық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отардың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өсімін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молайту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пайдалынылатын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асыл</a:t>
            </a: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тұқымды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тұқымдық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қошқарды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күтіп-бағу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41712" y="5367366"/>
            <a:ext cx="4566315" cy="400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1" dirty="0" err="1" smtClean="0"/>
              <a:t>сапасы</a:t>
            </a:r>
            <a:r>
              <a:rPr lang="ru-RU" sz="1601" dirty="0" smtClean="0"/>
              <a:t> </a:t>
            </a:r>
            <a:r>
              <a:rPr lang="ru-RU" sz="2001" b="1" dirty="0">
                <a:solidFill>
                  <a:srgbClr val="C00000"/>
                </a:solidFill>
              </a:rPr>
              <a:t>60</a:t>
            </a:r>
            <a:r>
              <a:rPr lang="ru-RU" sz="1601" dirty="0">
                <a:solidFill>
                  <a:srgbClr val="C00000"/>
                </a:solidFill>
              </a:rPr>
              <a:t> </a:t>
            </a:r>
            <a:r>
              <a:rPr lang="ru-RU" sz="1601" dirty="0" smtClean="0">
                <a:solidFill>
                  <a:srgbClr val="C00000"/>
                </a:solidFill>
              </a:rPr>
              <a:t>–</a:t>
            </a:r>
            <a:r>
              <a:rPr lang="ru-RU" sz="1601" dirty="0" err="1" smtClean="0"/>
              <a:t>тан</a:t>
            </a:r>
            <a:r>
              <a:rPr lang="ru-RU" sz="1601" dirty="0" smtClean="0"/>
              <a:t> </a:t>
            </a:r>
            <a:r>
              <a:rPr lang="ru-RU" sz="1601" dirty="0" err="1" smtClean="0"/>
              <a:t>басталатын</a:t>
            </a:r>
            <a:r>
              <a:rPr lang="ru-RU" sz="1601" dirty="0" smtClean="0"/>
              <a:t> </a:t>
            </a:r>
            <a:r>
              <a:rPr lang="ru-RU" sz="1601" dirty="0" err="1" smtClean="0"/>
              <a:t>жүн</a:t>
            </a:r>
            <a:r>
              <a:rPr lang="ru-RU" sz="1601" dirty="0" smtClean="0"/>
              <a:t> </a:t>
            </a:r>
            <a:r>
              <a:rPr lang="ru-RU" sz="1601" dirty="0"/>
              <a:t>– </a:t>
            </a:r>
            <a:r>
              <a:rPr lang="ru-RU" sz="2001" b="1" dirty="0">
                <a:solidFill>
                  <a:srgbClr val="C00000"/>
                </a:solidFill>
              </a:rPr>
              <a:t>150 </a:t>
            </a:r>
            <a:r>
              <a:rPr lang="ru-RU" sz="2001" b="1" dirty="0" err="1">
                <a:solidFill>
                  <a:srgbClr val="C00000"/>
                </a:solidFill>
              </a:rPr>
              <a:t>тг</a:t>
            </a:r>
            <a:r>
              <a:rPr lang="ru-RU" sz="2001" b="1" dirty="0">
                <a:solidFill>
                  <a:srgbClr val="C00000"/>
                </a:solidFill>
              </a:rPr>
              <a:t>/кг</a:t>
            </a:r>
            <a:endParaRPr lang="ru-RU" sz="16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41712" y="5768514"/>
            <a:ext cx="4594271" cy="400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1" dirty="0" err="1"/>
              <a:t>с</a:t>
            </a:r>
            <a:r>
              <a:rPr lang="ru-RU" sz="1601" dirty="0" err="1" smtClean="0"/>
              <a:t>апасы</a:t>
            </a:r>
            <a:r>
              <a:rPr lang="ru-RU" sz="1601" dirty="0" smtClean="0"/>
              <a:t> </a:t>
            </a:r>
            <a:r>
              <a:rPr lang="ru-RU" sz="2001" b="1" dirty="0" smtClean="0">
                <a:solidFill>
                  <a:srgbClr val="C00000"/>
                </a:solidFill>
              </a:rPr>
              <a:t>50</a:t>
            </a:r>
            <a:r>
              <a:rPr lang="ru-RU" sz="1601" dirty="0" smtClean="0"/>
              <a:t> –</a:t>
            </a:r>
            <a:r>
              <a:rPr lang="ru-RU" sz="1601" dirty="0" err="1" smtClean="0"/>
              <a:t>ден</a:t>
            </a:r>
            <a:r>
              <a:rPr lang="ru-RU" sz="1601" dirty="0" smtClean="0"/>
              <a:t> </a:t>
            </a:r>
            <a:r>
              <a:rPr lang="ru-RU" sz="1601" dirty="0" err="1" smtClean="0"/>
              <a:t>басталатын</a:t>
            </a:r>
            <a:r>
              <a:rPr lang="ru-RU" sz="1601" dirty="0" smtClean="0"/>
              <a:t> </a:t>
            </a:r>
            <a:r>
              <a:rPr lang="ru-RU" sz="1601" dirty="0" err="1" smtClean="0"/>
              <a:t>жүн</a:t>
            </a:r>
            <a:r>
              <a:rPr lang="ru-RU" sz="1601" dirty="0" smtClean="0"/>
              <a:t> </a:t>
            </a:r>
            <a:r>
              <a:rPr lang="ru-RU" sz="1601" dirty="0"/>
              <a:t>– </a:t>
            </a:r>
            <a:r>
              <a:rPr lang="ru-RU" sz="2001" b="1" dirty="0">
                <a:solidFill>
                  <a:srgbClr val="C00000"/>
                </a:solidFill>
              </a:rPr>
              <a:t>100 </a:t>
            </a:r>
            <a:r>
              <a:rPr lang="ru-RU" sz="2001" b="1" dirty="0" err="1">
                <a:solidFill>
                  <a:srgbClr val="C00000"/>
                </a:solidFill>
              </a:rPr>
              <a:t>тг</a:t>
            </a:r>
            <a:r>
              <a:rPr lang="ru-RU" sz="2001" b="1" dirty="0">
                <a:solidFill>
                  <a:srgbClr val="C00000"/>
                </a:solidFill>
              </a:rPr>
              <a:t>/кг</a:t>
            </a:r>
            <a:endParaRPr lang="ru-RU" sz="16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2272" y="1829688"/>
            <a:ext cx="9690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dirty="0"/>
              <a:t>) </a:t>
            </a:r>
            <a:r>
              <a:rPr lang="en-US" sz="1400" dirty="0" err="1"/>
              <a:t>қозылардың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</a:t>
            </a:r>
            <a:r>
              <a:rPr lang="en-US" sz="1400" dirty="0" err="1"/>
              <a:t>өткізу</a:t>
            </a:r>
            <a:r>
              <a:rPr lang="en-US" sz="1400" dirty="0"/>
              <a:t> </a:t>
            </a:r>
            <a:r>
              <a:rPr lang="en-US" sz="1400" dirty="0" err="1"/>
              <a:t>сәтінде</a:t>
            </a:r>
            <a:r>
              <a:rPr lang="en-US" sz="1400" dirty="0"/>
              <a:t> </a:t>
            </a:r>
            <a:r>
              <a:rPr lang="en-US" sz="1400" dirty="0" err="1"/>
              <a:t>он</a:t>
            </a:r>
            <a:r>
              <a:rPr lang="en-US" sz="1400" dirty="0"/>
              <a:t> </a:t>
            </a:r>
            <a:r>
              <a:rPr lang="en-US" sz="1400" dirty="0" err="1"/>
              <a:t>бес</a:t>
            </a:r>
            <a:r>
              <a:rPr lang="en-US" sz="1400" dirty="0"/>
              <a:t> </a:t>
            </a:r>
            <a:r>
              <a:rPr lang="en-US" sz="1400" dirty="0" err="1"/>
              <a:t>айдан</a:t>
            </a:r>
            <a:r>
              <a:rPr lang="en-US" sz="1400" dirty="0"/>
              <a:t> </a:t>
            </a:r>
            <a:r>
              <a:rPr lang="en-US" sz="1400" dirty="0" err="1"/>
              <a:t>аспаған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қозыларды</a:t>
            </a:r>
            <a:r>
              <a:rPr lang="en-US" sz="1400" dirty="0"/>
              <a:t> </a:t>
            </a:r>
            <a:r>
              <a:rPr lang="en-US" sz="1400" dirty="0" err="1"/>
              <a:t>арнайы</a:t>
            </a:r>
            <a:r>
              <a:rPr lang="en-US" sz="1400" dirty="0"/>
              <a:t> </a:t>
            </a:r>
            <a:r>
              <a:rPr lang="en-US" sz="1400" dirty="0" err="1"/>
              <a:t>комиссияның</a:t>
            </a:r>
            <a:r>
              <a:rPr lang="en-US" sz="1400" dirty="0"/>
              <a:t> </a:t>
            </a:r>
            <a:r>
              <a:rPr lang="en-US" sz="1400" dirty="0" err="1"/>
              <a:t>қорытындысы</a:t>
            </a:r>
            <a:r>
              <a:rPr lang="en-US" sz="1400" dirty="0"/>
              <a:t> </a:t>
            </a:r>
            <a:r>
              <a:rPr lang="en-US" sz="1400" dirty="0" err="1"/>
              <a:t>бар</a:t>
            </a:r>
            <a:r>
              <a:rPr lang="en-US" sz="1400" dirty="0"/>
              <a:t> </a:t>
            </a:r>
            <a:r>
              <a:rPr lang="en-US" sz="1400" dirty="0" err="1"/>
              <a:t>мамандандырылған</a:t>
            </a:r>
            <a:r>
              <a:rPr lang="en-US" sz="1400" dirty="0"/>
              <a:t> </a:t>
            </a:r>
            <a:r>
              <a:rPr lang="en-US" sz="1400" dirty="0" err="1"/>
              <a:t>ет</a:t>
            </a:r>
            <a:r>
              <a:rPr lang="en-US" sz="1400" dirty="0"/>
              <a:t> </a:t>
            </a:r>
            <a:r>
              <a:rPr lang="en-US" sz="1400" dirty="0" err="1"/>
              <a:t>комбинатында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қуаты</a:t>
            </a:r>
            <a:r>
              <a:rPr lang="en-US" sz="1400" dirty="0"/>
              <a:t> </a:t>
            </a:r>
            <a:r>
              <a:rPr lang="en-US" sz="1400" dirty="0" err="1"/>
              <a:t>ауысымына</a:t>
            </a:r>
            <a:r>
              <a:rPr lang="en-US" sz="1400" dirty="0"/>
              <a:t> 200 </a:t>
            </a:r>
            <a:r>
              <a:rPr lang="en-US" sz="1400" dirty="0" err="1"/>
              <a:t>бас</a:t>
            </a:r>
            <a:r>
              <a:rPr lang="en-US" sz="1400" dirty="0"/>
              <a:t> </a:t>
            </a:r>
            <a:r>
              <a:rPr lang="en-US" sz="1400" dirty="0" err="1"/>
              <a:t>сою</a:t>
            </a:r>
            <a:r>
              <a:rPr lang="en-US" sz="1400" dirty="0"/>
              <a:t> </a:t>
            </a:r>
            <a:r>
              <a:rPr lang="en-US" sz="1400" dirty="0" err="1"/>
              <a:t>пункттерінде</a:t>
            </a:r>
            <a:r>
              <a:rPr lang="en-US" sz="1400" dirty="0"/>
              <a:t> </a:t>
            </a:r>
            <a:r>
              <a:rPr lang="en-US" sz="1400" dirty="0" err="1"/>
              <a:t>сою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тірідей</a:t>
            </a:r>
            <a:r>
              <a:rPr lang="en-US" sz="1400" dirty="0"/>
              <a:t> </a:t>
            </a:r>
            <a:r>
              <a:rPr lang="en-US" sz="1400" dirty="0" err="1"/>
              <a:t>операторға</a:t>
            </a:r>
            <a:r>
              <a:rPr lang="en-US" sz="1400" dirty="0"/>
              <a:t> </a:t>
            </a:r>
            <a:r>
              <a:rPr lang="en-US" sz="1400" dirty="0" err="1" smtClean="0"/>
              <a:t>өткізу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6248" y="7320880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шаруашылықтар</a:t>
            </a:r>
            <a:r>
              <a:rPr lang="en-US" sz="1400" dirty="0"/>
              <a:t> </a:t>
            </a:r>
            <a:r>
              <a:rPr lang="en-US" sz="1400" dirty="0" err="1"/>
              <a:t>мен</a:t>
            </a:r>
            <a:r>
              <a:rPr lang="en-US" sz="1400" dirty="0"/>
              <a:t> </a:t>
            </a:r>
            <a:r>
              <a:rPr lang="en-US" sz="1400" dirty="0" err="1"/>
              <a:t>ауыл</a:t>
            </a:r>
            <a:r>
              <a:rPr lang="en-US" sz="1400" dirty="0"/>
              <a:t> </a:t>
            </a:r>
            <a:r>
              <a:rPr lang="en-US" sz="1400" dirty="0" err="1"/>
              <a:t>шаруашылығы</a:t>
            </a:r>
            <a:r>
              <a:rPr lang="en-US" sz="1400" dirty="0"/>
              <a:t> </a:t>
            </a:r>
            <a:r>
              <a:rPr lang="en-US" sz="1400" dirty="0" err="1"/>
              <a:t>кооперативтерінде</a:t>
            </a:r>
            <a:r>
              <a:rPr lang="en-US" sz="1400" dirty="0"/>
              <a:t> </a:t>
            </a:r>
            <a:r>
              <a:rPr lang="en-US" sz="1400" dirty="0" err="1"/>
              <a:t>қойлардың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басын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</a:t>
            </a:r>
            <a:r>
              <a:rPr lang="en-US" sz="1400" dirty="0"/>
              <a:t> </a:t>
            </a:r>
            <a:r>
              <a:rPr lang="en-US" sz="1400" dirty="0" err="1"/>
              <a:t>жөніндегі</a:t>
            </a:r>
            <a:r>
              <a:rPr lang="en-US" sz="1400" dirty="0"/>
              <a:t> </a:t>
            </a:r>
            <a:r>
              <a:rPr lang="en-US" sz="1400" dirty="0" err="1"/>
              <a:t>қызметтерді</a:t>
            </a:r>
            <a:r>
              <a:rPr lang="en-US" sz="1400" dirty="0"/>
              <a:t> </a:t>
            </a:r>
            <a:r>
              <a:rPr lang="en-US" sz="1400" dirty="0" err="1"/>
              <a:t>көрсету</a:t>
            </a:r>
            <a:r>
              <a:rPr lang="en-US" sz="1400" dirty="0"/>
              <a:t> </a:t>
            </a:r>
            <a:r>
              <a:rPr lang="en-US" sz="1400" dirty="0" err="1"/>
              <a:t>бойынша</a:t>
            </a:r>
            <a:r>
              <a:rPr lang="en-US" sz="1400" dirty="0"/>
              <a:t> </a:t>
            </a:r>
            <a:r>
              <a:rPr lang="en-US" sz="1400" dirty="0" err="1"/>
              <a:t>шарттың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осы</a:t>
            </a:r>
            <a:r>
              <a:rPr lang="en-US" sz="1400" dirty="0"/>
              <a:t> </a:t>
            </a:r>
            <a:r>
              <a:rPr lang="en-US" sz="1400" dirty="0" err="1"/>
              <a:t>өлшемшарттарға</a:t>
            </a:r>
            <a:r>
              <a:rPr lang="en-US" sz="1400" dirty="0"/>
              <a:t> 2-қосымшаға </a:t>
            </a:r>
            <a:r>
              <a:rPr lang="en-US" sz="1400" dirty="0" err="1"/>
              <a:t>сәйкес</a:t>
            </a:r>
            <a:r>
              <a:rPr lang="en-US" sz="1400" dirty="0"/>
              <a:t> 2-нысан </a:t>
            </a:r>
            <a:r>
              <a:rPr lang="en-US" sz="1400" dirty="0" err="1"/>
              <a:t>бойынша</a:t>
            </a:r>
            <a:r>
              <a:rPr lang="en-US" sz="1400" dirty="0"/>
              <a:t> </a:t>
            </a:r>
            <a:r>
              <a:rPr lang="en-US" sz="1400" dirty="0" err="1"/>
              <a:t>қойлардың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басын</a:t>
            </a:r>
            <a:r>
              <a:rPr lang="en-US" sz="1400" dirty="0"/>
              <a:t> </a:t>
            </a:r>
            <a:r>
              <a:rPr lang="en-US" sz="1400" dirty="0" err="1"/>
              <a:t>ұрықтандыру</a:t>
            </a:r>
            <a:r>
              <a:rPr lang="en-US" sz="1400" dirty="0"/>
              <a:t> </a:t>
            </a:r>
            <a:r>
              <a:rPr lang="en-US" sz="1400" dirty="0" err="1"/>
              <a:t>актісінің</a:t>
            </a:r>
            <a:r>
              <a:rPr lang="en-US" sz="1400" dirty="0"/>
              <a:t> </a:t>
            </a:r>
            <a:r>
              <a:rPr lang="en-US" sz="1400" dirty="0" err="1" smtClean="0"/>
              <a:t>болуы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11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r="-222"/>
          <a:stretch/>
        </p:blipFill>
        <p:spPr>
          <a:xfrm>
            <a:off x="1333600" y="120080"/>
            <a:ext cx="2952328" cy="12961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440455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458" y="336104"/>
            <a:ext cx="9193686" cy="65560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ҚОЙ ШАРУАШЫЛЫҒЫН СУБСИДИЯЛАУ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878216" y="1776264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9642996" y="1416224"/>
            <a:ext cx="4653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7307" y="1376154"/>
            <a:ext cx="420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9112" y="2136304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3 000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4816" y="3216424"/>
            <a:ext cx="97585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операторда</a:t>
            </a:r>
            <a:r>
              <a:rPr lang="en-US" sz="1400" dirty="0"/>
              <a:t>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3000 </a:t>
            </a:r>
            <a:r>
              <a:rPr lang="en-US" sz="1400" dirty="0" err="1"/>
              <a:t>бастан</a:t>
            </a:r>
            <a:r>
              <a:rPr lang="en-US" sz="1400" dirty="0"/>
              <a:t> </a:t>
            </a:r>
            <a:r>
              <a:rPr lang="en-US" sz="1400" dirty="0" err="1"/>
              <a:t>басталатын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бастың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операторда</a:t>
            </a:r>
            <a:r>
              <a:rPr lang="en-US" sz="1400" dirty="0"/>
              <a:t> </a:t>
            </a:r>
            <a:r>
              <a:rPr lang="en-US" sz="1400" dirty="0" err="1"/>
              <a:t>тауарлық</a:t>
            </a:r>
            <a:r>
              <a:rPr lang="en-US" sz="1400" dirty="0"/>
              <a:t> </a:t>
            </a:r>
            <a:r>
              <a:rPr lang="en-US" sz="1400" dirty="0" err="1"/>
              <a:t>шаруашылықпен</a:t>
            </a:r>
            <a:r>
              <a:rPr lang="en-US" sz="1400" dirty="0"/>
              <a:t> </a:t>
            </a:r>
            <a:r>
              <a:rPr lang="en-US" sz="1400" dirty="0" err="1"/>
              <a:t>жасалған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қошқарларды</a:t>
            </a:r>
            <a:r>
              <a:rPr lang="en-US" sz="1400" dirty="0"/>
              <a:t> </a:t>
            </a:r>
            <a:r>
              <a:rPr lang="en-US" sz="1400" dirty="0" err="1"/>
              <a:t>отарға</a:t>
            </a:r>
            <a:r>
              <a:rPr lang="en-US" sz="1400" dirty="0"/>
              <a:t> </a:t>
            </a:r>
            <a:r>
              <a:rPr lang="en-US" sz="1400" dirty="0" err="1"/>
              <a:t>жалға</a:t>
            </a:r>
            <a:r>
              <a:rPr lang="en-US" sz="1400" dirty="0"/>
              <a:t> </a:t>
            </a:r>
            <a:r>
              <a:rPr lang="en-US" sz="1400" dirty="0" err="1"/>
              <a:t>беру</a:t>
            </a:r>
            <a:r>
              <a:rPr lang="en-US" sz="1400" dirty="0"/>
              <a:t> </a:t>
            </a:r>
            <a:r>
              <a:rPr lang="en-US" sz="1400" dirty="0" err="1"/>
              <a:t>шартының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3)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4) </a:t>
            </a:r>
            <a:r>
              <a:rPr lang="en-US" sz="1400" dirty="0" err="1"/>
              <a:t>аталған</a:t>
            </a:r>
            <a:r>
              <a:rPr lang="en-US" sz="1400" dirty="0"/>
              <a:t> </a:t>
            </a:r>
            <a:r>
              <a:rPr lang="en-US" sz="1400" dirty="0" err="1"/>
              <a:t>отарда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қошқарларды</a:t>
            </a:r>
            <a:r>
              <a:rPr lang="en-US" sz="1400" dirty="0"/>
              <a:t> </a:t>
            </a:r>
            <a:r>
              <a:rPr lang="en-US" sz="1400" dirty="0" err="1"/>
              <a:t>екі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маусымынан</a:t>
            </a:r>
            <a:r>
              <a:rPr lang="en-US" sz="1400" dirty="0"/>
              <a:t> </a:t>
            </a:r>
            <a:r>
              <a:rPr lang="en-US" sz="1400" dirty="0" err="1"/>
              <a:t>артық</a:t>
            </a:r>
            <a:r>
              <a:rPr lang="en-US" sz="1400" dirty="0"/>
              <a:t> </a:t>
            </a:r>
            <a:r>
              <a:rPr lang="en-US" sz="1400" dirty="0" err="1"/>
              <a:t>пайдаланбау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5) </a:t>
            </a:r>
            <a:r>
              <a:rPr lang="en-US" sz="1400" dirty="0" err="1"/>
              <a:t>еркін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кезінде</a:t>
            </a:r>
            <a:r>
              <a:rPr lang="en-US" sz="1400" dirty="0"/>
              <a:t> </a:t>
            </a:r>
            <a:r>
              <a:rPr lang="en-US" sz="1400" dirty="0" err="1"/>
              <a:t>жиырма</a:t>
            </a:r>
            <a:r>
              <a:rPr lang="en-US" sz="1400" dirty="0"/>
              <a:t> </a:t>
            </a:r>
            <a:r>
              <a:rPr lang="en-US" sz="1400" dirty="0" err="1"/>
              <a:t>бес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қошқар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</a:t>
            </a:r>
            <a:r>
              <a:rPr lang="en-US" sz="1400" dirty="0"/>
              <a:t> </a:t>
            </a:r>
            <a:r>
              <a:rPr lang="en-US" sz="1400" dirty="0" err="1"/>
              <a:t>кезінде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жүз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 smtClean="0"/>
              <a:t>қошқар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226" y="2519643"/>
            <a:ext cx="654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ағымдағы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жылғы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20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қаңтардан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20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желтоқсанға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дейін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өтінім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өткізілген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өнімге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төлемді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алған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сәттен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бастап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үш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айдың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ішінде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беріледі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88543" y="3921441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10 </a:t>
            </a:r>
            <a:r>
              <a:rPr lang="ru-RU" sz="2000" b="1" dirty="0">
                <a:solidFill>
                  <a:srgbClr val="C00000"/>
                </a:solidFill>
              </a:rPr>
              <a:t>000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6824" y="4997460"/>
            <a:ext cx="8534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биязы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жартылай</a:t>
            </a:r>
            <a:r>
              <a:rPr lang="en-US" sz="1400" dirty="0"/>
              <a:t> </a:t>
            </a:r>
            <a:r>
              <a:rPr lang="en-US" sz="1400" dirty="0" err="1"/>
              <a:t>биязы</a:t>
            </a:r>
            <a:r>
              <a:rPr lang="en-US" sz="1400" dirty="0"/>
              <a:t> </a:t>
            </a:r>
            <a:r>
              <a:rPr lang="en-US" sz="1400" dirty="0" err="1"/>
              <a:t>жүнді</a:t>
            </a:r>
            <a:r>
              <a:rPr lang="en-US" sz="1400" dirty="0"/>
              <a:t> </a:t>
            </a:r>
            <a:r>
              <a:rPr lang="en-US" sz="1400" dirty="0" err="1"/>
              <a:t>бастапқы</a:t>
            </a:r>
            <a:r>
              <a:rPr lang="en-US" sz="1400" dirty="0"/>
              <a:t> </a:t>
            </a:r>
            <a:r>
              <a:rPr lang="en-US" sz="1400" dirty="0" err="1"/>
              <a:t>өңдеуші</a:t>
            </a:r>
            <a:r>
              <a:rPr lang="en-US" sz="1400" dirty="0"/>
              <a:t> </a:t>
            </a:r>
            <a:r>
              <a:rPr lang="en-US" sz="1400" dirty="0" err="1"/>
              <a:t>кәсіпорынға</a:t>
            </a:r>
            <a:r>
              <a:rPr lang="en-US" sz="1400" dirty="0"/>
              <a:t> </a:t>
            </a:r>
            <a:r>
              <a:rPr lang="en-US" sz="1400" dirty="0" err="1"/>
              <a:t>өткізу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жүн</a:t>
            </a:r>
            <a:r>
              <a:rPr lang="en-US" sz="1400" dirty="0"/>
              <a:t> </a:t>
            </a:r>
            <a:r>
              <a:rPr lang="en-US" sz="1400" dirty="0" err="1"/>
              <a:t>сапасын</a:t>
            </a:r>
            <a:r>
              <a:rPr lang="en-US" sz="1400" dirty="0"/>
              <a:t> </a:t>
            </a:r>
            <a:r>
              <a:rPr lang="en-US" sz="1400" dirty="0" err="1"/>
              <a:t>бағалаудың</a:t>
            </a:r>
            <a:r>
              <a:rPr lang="en-US" sz="1400" dirty="0"/>
              <a:t> </a:t>
            </a:r>
            <a:r>
              <a:rPr lang="en-US" sz="1400" dirty="0" err="1" smtClean="0"/>
              <a:t>болуы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03721" y="7824936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1 </a:t>
            </a:r>
            <a:r>
              <a:rPr lang="ru-RU" sz="2000" b="1" dirty="0">
                <a:solidFill>
                  <a:srgbClr val="C00000"/>
                </a:solidFill>
              </a:rPr>
              <a:t>000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745" y="4167662"/>
            <a:ext cx="4557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1 </a:t>
            </a:r>
            <a:r>
              <a:rPr lang="en-US" sz="1400" dirty="0" err="1"/>
              <a:t>қыркүйектен</a:t>
            </a:r>
            <a:r>
              <a:rPr lang="en-US" sz="1400" dirty="0"/>
              <a:t> 1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 smtClean="0"/>
              <a:t>дейін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1726" y="6358354"/>
            <a:ext cx="6400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919" y="8121098"/>
            <a:ext cx="4472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мамырдан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4915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r="595"/>
          <a:stretch/>
        </p:blipFill>
        <p:spPr>
          <a:xfrm>
            <a:off x="1333600" y="24120"/>
            <a:ext cx="2952328" cy="12480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176375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01442" y="339976"/>
            <a:ext cx="8194509" cy="6556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ЖЫЛҚЫ ШАРУАШЫЛЫҒЫН СУБСИДИЯЛАУ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5488" y="1632248"/>
            <a:ext cx="5904655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Өнімді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бағыттағы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асыл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тұқымды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тұқымдық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айғырлар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сатып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алу</a:t>
            </a:r>
            <a:endParaRPr lang="ru-RU" sz="2001" b="1" dirty="0">
              <a:solidFill>
                <a:srgbClr val="0070C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5488" y="5028561"/>
            <a:ext cx="6336704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</a:rPr>
              <a:t>Бие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сүтін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өндіру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және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өңдеу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құнын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арзандату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4031" y="2280320"/>
            <a:ext cx="236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100 000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8256" y="1758261"/>
            <a:ext cx="9721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1)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алынған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(</a:t>
            </a:r>
            <a:r>
              <a:rPr lang="en-US" sz="1400" dirty="0" err="1"/>
              <a:t>ел</a:t>
            </a:r>
            <a:r>
              <a:rPr lang="en-US" sz="1400" dirty="0"/>
              <a:t> </a:t>
            </a:r>
            <a:r>
              <a:rPr lang="en-US" sz="1400" dirty="0" err="1"/>
              <a:t>ішінен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жағдайда</a:t>
            </a:r>
            <a:r>
              <a:rPr lang="en-US" sz="1400" dirty="0"/>
              <a:t> -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куәлікте</a:t>
            </a:r>
            <a:r>
              <a:rPr lang="en-US" sz="1400" dirty="0"/>
              <a:t> </a:t>
            </a:r>
            <a:r>
              <a:rPr lang="en-US" sz="1400" dirty="0" err="1"/>
              <a:t>көрсетілген</a:t>
            </a:r>
            <a:r>
              <a:rPr lang="en-US" sz="1400" dirty="0"/>
              <a:t> </a:t>
            </a:r>
            <a:r>
              <a:rPr lang="en-US" sz="1400" dirty="0" err="1"/>
              <a:t>сату</a:t>
            </a:r>
            <a:r>
              <a:rPr lang="en-US" sz="1400" dirty="0"/>
              <a:t> </a:t>
            </a:r>
            <a:r>
              <a:rPr lang="en-US" sz="1400" dirty="0" err="1"/>
              <a:t>сәтінде</a:t>
            </a:r>
            <a:r>
              <a:rPr lang="en-US" sz="1400" dirty="0"/>
              <a:t>; </a:t>
            </a:r>
            <a:r>
              <a:rPr lang="en-US" sz="1400" dirty="0" err="1"/>
              <a:t>импортталған</a:t>
            </a:r>
            <a:r>
              <a:rPr lang="en-US" sz="1400" dirty="0"/>
              <a:t> </a:t>
            </a:r>
            <a:r>
              <a:rPr lang="en-US" sz="1400" dirty="0" err="1"/>
              <a:t>жағдайда</a:t>
            </a:r>
            <a:r>
              <a:rPr lang="en-US" sz="1400" dirty="0"/>
              <a:t> - </a:t>
            </a:r>
            <a:r>
              <a:rPr lang="en-US" sz="1400" dirty="0" err="1"/>
              <a:t>малды</a:t>
            </a:r>
            <a:r>
              <a:rPr lang="en-US" sz="1400" dirty="0"/>
              <a:t> </a:t>
            </a:r>
            <a:r>
              <a:rPr lang="en-US" sz="1400" dirty="0" err="1"/>
              <a:t>сатушыда</a:t>
            </a:r>
            <a:r>
              <a:rPr lang="en-US" sz="1400" dirty="0"/>
              <a:t> (</a:t>
            </a:r>
            <a:r>
              <a:rPr lang="en-US" sz="1400" dirty="0" err="1"/>
              <a:t>экспорттаушыда</a:t>
            </a:r>
            <a:r>
              <a:rPr lang="en-US" sz="1400" dirty="0"/>
              <a:t>) </a:t>
            </a:r>
            <a:r>
              <a:rPr lang="en-US" sz="1400" dirty="0" err="1"/>
              <a:t>карантинге</a:t>
            </a:r>
            <a:r>
              <a:rPr lang="en-US" sz="1400" dirty="0"/>
              <a:t> </a:t>
            </a:r>
            <a:r>
              <a:rPr lang="en-US" sz="1400" dirty="0" err="1"/>
              <a:t>қойған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) – 18 </a:t>
            </a:r>
            <a:r>
              <a:rPr lang="en-US" sz="1400" dirty="0" err="1"/>
              <a:t>айдан</a:t>
            </a:r>
            <a:r>
              <a:rPr lang="en-US" sz="1400" dirty="0"/>
              <a:t> 60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 smtClean="0"/>
              <a:t>есептегенде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6248" y="5016624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жастан</a:t>
            </a:r>
            <a:r>
              <a:rPr lang="en-US" sz="1400" dirty="0"/>
              <a:t> </a:t>
            </a:r>
            <a:r>
              <a:rPr lang="en-US" sz="1400" dirty="0" err="1"/>
              <a:t>асқан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30 </a:t>
            </a:r>
            <a:r>
              <a:rPr lang="en-US" sz="1400" dirty="0" err="1"/>
              <a:t>бас</a:t>
            </a:r>
            <a:r>
              <a:rPr lang="en-US" sz="1400" dirty="0"/>
              <a:t> </a:t>
            </a:r>
            <a:r>
              <a:rPr lang="en-US" sz="1400" dirty="0" err="1"/>
              <a:t>өз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3) </a:t>
            </a:r>
            <a:r>
              <a:rPr lang="en-US" sz="1400" dirty="0" err="1"/>
              <a:t>сүтті</a:t>
            </a:r>
            <a:r>
              <a:rPr lang="en-US" sz="1400" dirty="0"/>
              <a:t> </a:t>
            </a:r>
            <a:r>
              <a:rPr lang="en-US" sz="1400" dirty="0" err="1"/>
              <a:t>өңдеуші</a:t>
            </a:r>
            <a:r>
              <a:rPr lang="en-US" sz="1400" dirty="0"/>
              <a:t> </a:t>
            </a:r>
            <a:r>
              <a:rPr lang="en-US" sz="1400" dirty="0" err="1"/>
              <a:t>кәсіпорындарға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есепке</a:t>
            </a:r>
            <a:r>
              <a:rPr lang="en-US" sz="1400" dirty="0"/>
              <a:t> </a:t>
            </a:r>
            <a:r>
              <a:rPr lang="en-US" sz="1400" dirty="0" err="1"/>
              <a:t>алу</a:t>
            </a:r>
            <a:r>
              <a:rPr lang="en-US" sz="1400" dirty="0"/>
              <a:t> </a:t>
            </a:r>
            <a:r>
              <a:rPr lang="en-US" sz="1400" dirty="0" err="1"/>
              <a:t>нөмірі</a:t>
            </a:r>
            <a:r>
              <a:rPr lang="en-US" sz="1400" dirty="0"/>
              <a:t> </a:t>
            </a:r>
            <a:r>
              <a:rPr lang="en-US" sz="1400" dirty="0" err="1"/>
              <a:t>бар</a:t>
            </a:r>
            <a:r>
              <a:rPr lang="en-US" sz="1400" dirty="0"/>
              <a:t> </a:t>
            </a:r>
            <a:r>
              <a:rPr lang="en-US" sz="1400" dirty="0" err="1"/>
              <a:t>сүт</a:t>
            </a:r>
            <a:r>
              <a:rPr lang="en-US" sz="1400" dirty="0"/>
              <a:t> </a:t>
            </a:r>
            <a:r>
              <a:rPr lang="en-US" sz="1400" dirty="0" err="1"/>
              <a:t>өңдеу</a:t>
            </a:r>
            <a:r>
              <a:rPr lang="en-US" sz="1400" dirty="0"/>
              <a:t> </a:t>
            </a:r>
            <a:r>
              <a:rPr lang="en-US" sz="1400" dirty="0" err="1"/>
              <a:t>цехына</a:t>
            </a:r>
            <a:r>
              <a:rPr lang="en-US" sz="1400" dirty="0"/>
              <a:t> </a:t>
            </a:r>
            <a:r>
              <a:rPr lang="en-US" sz="1400" dirty="0" err="1"/>
              <a:t>өткізу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4) </a:t>
            </a:r>
            <a:r>
              <a:rPr lang="en-US" sz="1400" dirty="0" err="1"/>
              <a:t>бие</a:t>
            </a:r>
            <a:r>
              <a:rPr lang="en-US" sz="1400" dirty="0"/>
              <a:t> </a:t>
            </a:r>
            <a:r>
              <a:rPr lang="en-US" sz="1400" dirty="0" err="1"/>
              <a:t>сүтінің</a:t>
            </a:r>
            <a:r>
              <a:rPr lang="en-US" sz="1400" dirty="0"/>
              <a:t> </a:t>
            </a:r>
            <a:r>
              <a:rPr lang="en-US" sz="1400" dirty="0" err="1"/>
              <a:t>жылдық</a:t>
            </a:r>
            <a:r>
              <a:rPr lang="en-US" sz="1400" dirty="0"/>
              <a:t> </a:t>
            </a:r>
            <a:r>
              <a:rPr lang="en-US" sz="1400" dirty="0" err="1"/>
              <a:t>өндіріс</a:t>
            </a:r>
            <a:r>
              <a:rPr lang="en-US" sz="1400" dirty="0"/>
              <a:t> </a:t>
            </a:r>
            <a:r>
              <a:rPr lang="en-US" sz="1400" dirty="0" err="1" smtClean="0"/>
              <a:t>көлемі</a:t>
            </a:r>
            <a:r>
              <a:rPr lang="kk-KZ" sz="1400" dirty="0" smtClean="0"/>
              <a:t> </a:t>
            </a:r>
            <a:r>
              <a:rPr lang="en-US" sz="1400" dirty="0" err="1"/>
              <a:t>сауылатын</a:t>
            </a:r>
            <a:r>
              <a:rPr lang="en-US" sz="1400" dirty="0"/>
              <a:t> </a:t>
            </a:r>
            <a:r>
              <a:rPr lang="en-US" sz="1400" dirty="0" err="1"/>
              <a:t>биенің</a:t>
            </a:r>
            <a:r>
              <a:rPr lang="en-US" sz="1400" dirty="0"/>
              <a:t> 1 </a:t>
            </a:r>
            <a:r>
              <a:rPr lang="en-US" sz="1400" dirty="0" err="1"/>
              <a:t>басына</a:t>
            </a:r>
            <a:r>
              <a:rPr lang="en-US" sz="1400" dirty="0"/>
              <a:t> 750 </a:t>
            </a:r>
            <a:r>
              <a:rPr lang="en-US" sz="1400" dirty="0" err="1"/>
              <a:t>килограмнан</a:t>
            </a:r>
            <a:r>
              <a:rPr lang="en-US" sz="1400" dirty="0"/>
              <a:t> </a:t>
            </a:r>
            <a:r>
              <a:rPr lang="en-US" sz="1400" dirty="0" err="1"/>
              <a:t>аспауы</a:t>
            </a:r>
            <a:r>
              <a:rPr lang="en-US" sz="1400" dirty="0"/>
              <a:t> </a:t>
            </a:r>
            <a:r>
              <a:rPr lang="en-US" sz="1400" dirty="0" err="1" smtClean="0"/>
              <a:t>тиіс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92761" y="559268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60 </a:t>
            </a:r>
            <a:r>
              <a:rPr lang="ru-RU" sz="2400" b="1" dirty="0" err="1" smtClean="0">
                <a:solidFill>
                  <a:srgbClr val="C00000"/>
                </a:solidFill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</a:rPr>
              <a:t>/кг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12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878216" y="1573359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642996" y="1272208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7307" y="1272208"/>
            <a:ext cx="420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524" y="2712368"/>
            <a:ext cx="6345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алты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1428" y="6190041"/>
            <a:ext cx="6160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4385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r="1623"/>
          <a:stretch/>
        </p:blipFill>
        <p:spPr>
          <a:xfrm>
            <a:off x="1261592" y="22222"/>
            <a:ext cx="3079315" cy="16100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8" y="25555"/>
            <a:ext cx="17081147" cy="1584471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9508" y="328573"/>
            <a:ext cx="9483969" cy="6556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ТҮЙЕ ШАРУАШЫЛЫҒЫНДАҒЫ СУБСИДИЯЛАР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3480" y="2208312"/>
            <a:ext cx="5832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</a:rPr>
              <a:t>Асыл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тұқымды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тұқымдық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түйелер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сатып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алу</a:t>
            </a:r>
            <a:endParaRPr lang="ru-RU" sz="2001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9464" y="4800600"/>
            <a:ext cx="6264696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70C0"/>
                </a:solidFill>
              </a:rPr>
              <a:t>Түйе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сүтін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өндіру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және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өңдеу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құнын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арзандату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01310" y="2682751"/>
            <a:ext cx="236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100 000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6008" y="527503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55 </a:t>
            </a:r>
            <a:r>
              <a:rPr lang="ru-RU" sz="2400" b="1" dirty="0" err="1" smtClean="0">
                <a:solidFill>
                  <a:srgbClr val="C00000"/>
                </a:solidFill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</a:rPr>
              <a:t>/кг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70304" y="4800600"/>
            <a:ext cx="9289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жастан</a:t>
            </a:r>
            <a:r>
              <a:rPr lang="en-US" sz="1400" dirty="0"/>
              <a:t> </a:t>
            </a:r>
            <a:r>
              <a:rPr lang="en-US" sz="1400" dirty="0" err="1"/>
              <a:t>асқан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30 </a:t>
            </a:r>
            <a:r>
              <a:rPr lang="en-US" sz="1400" dirty="0" err="1"/>
              <a:t>бас</a:t>
            </a:r>
            <a:r>
              <a:rPr lang="en-US" sz="1400" dirty="0"/>
              <a:t> </a:t>
            </a:r>
            <a:r>
              <a:rPr lang="en-US" sz="1400" dirty="0" err="1"/>
              <a:t>өз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3) </a:t>
            </a:r>
            <a:r>
              <a:rPr lang="en-US" sz="1400" dirty="0" err="1"/>
              <a:t>сүтті</a:t>
            </a:r>
            <a:r>
              <a:rPr lang="en-US" sz="1400" dirty="0"/>
              <a:t> </a:t>
            </a:r>
            <a:r>
              <a:rPr lang="en-US" sz="1400" dirty="0" err="1"/>
              <a:t>өңдеуші</a:t>
            </a:r>
            <a:r>
              <a:rPr lang="en-US" sz="1400" dirty="0"/>
              <a:t> </a:t>
            </a:r>
            <a:r>
              <a:rPr lang="en-US" sz="1400" dirty="0" err="1"/>
              <a:t>кәсіпорындарға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есепке</a:t>
            </a:r>
            <a:r>
              <a:rPr lang="en-US" sz="1400" dirty="0"/>
              <a:t> </a:t>
            </a:r>
            <a:r>
              <a:rPr lang="en-US" sz="1400" dirty="0" err="1"/>
              <a:t>алу</a:t>
            </a:r>
            <a:r>
              <a:rPr lang="en-US" sz="1400" dirty="0"/>
              <a:t> </a:t>
            </a:r>
            <a:r>
              <a:rPr lang="en-US" sz="1400" dirty="0" err="1"/>
              <a:t>нөмірі</a:t>
            </a:r>
            <a:r>
              <a:rPr lang="en-US" sz="1400" dirty="0"/>
              <a:t> </a:t>
            </a:r>
            <a:r>
              <a:rPr lang="en-US" sz="1400" dirty="0" err="1"/>
              <a:t>бар</a:t>
            </a:r>
            <a:r>
              <a:rPr lang="en-US" sz="1400" dirty="0"/>
              <a:t> </a:t>
            </a:r>
            <a:r>
              <a:rPr lang="en-US" sz="1400" dirty="0" err="1"/>
              <a:t>сүт</a:t>
            </a:r>
            <a:r>
              <a:rPr lang="en-US" sz="1400" dirty="0"/>
              <a:t> </a:t>
            </a:r>
            <a:r>
              <a:rPr lang="en-US" sz="1400" dirty="0" err="1"/>
              <a:t>өңдеу</a:t>
            </a:r>
            <a:r>
              <a:rPr lang="en-US" sz="1400" dirty="0"/>
              <a:t> </a:t>
            </a:r>
            <a:r>
              <a:rPr lang="en-US" sz="1400" dirty="0" err="1"/>
              <a:t>цехына</a:t>
            </a:r>
            <a:r>
              <a:rPr lang="en-US" sz="1400" dirty="0"/>
              <a:t> </a:t>
            </a:r>
            <a:r>
              <a:rPr lang="en-US" sz="1400" dirty="0" err="1"/>
              <a:t>өткізу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4) </a:t>
            </a:r>
            <a:r>
              <a:rPr lang="en-US" sz="1400" dirty="0" err="1"/>
              <a:t>түйе</a:t>
            </a:r>
            <a:r>
              <a:rPr lang="en-US" sz="1400" dirty="0"/>
              <a:t> </a:t>
            </a:r>
            <a:r>
              <a:rPr lang="en-US" sz="1400" dirty="0" err="1"/>
              <a:t>сүтінің</a:t>
            </a:r>
            <a:r>
              <a:rPr lang="en-US" sz="1400" dirty="0"/>
              <a:t> </a:t>
            </a:r>
            <a:r>
              <a:rPr lang="en-US" sz="1400" dirty="0" err="1"/>
              <a:t>жылдық</a:t>
            </a:r>
            <a:r>
              <a:rPr lang="en-US" sz="1400" dirty="0"/>
              <a:t> </a:t>
            </a:r>
            <a:r>
              <a:rPr lang="en-US" sz="1400" dirty="0" err="1"/>
              <a:t>өндіріс</a:t>
            </a:r>
            <a:r>
              <a:rPr lang="en-US" sz="1400" dirty="0"/>
              <a:t> </a:t>
            </a:r>
            <a:r>
              <a:rPr lang="en-US" sz="1400" dirty="0" err="1"/>
              <a:t>көлемі</a:t>
            </a:r>
            <a:r>
              <a:rPr lang="en-US" sz="1400" dirty="0"/>
              <a:t> </a:t>
            </a:r>
            <a:r>
              <a:rPr lang="en-US" sz="1400" dirty="0" err="1"/>
              <a:t>сауылатын</a:t>
            </a:r>
            <a:r>
              <a:rPr lang="en-US" sz="1400" dirty="0"/>
              <a:t> </a:t>
            </a:r>
            <a:r>
              <a:rPr lang="en-US" sz="1400" dirty="0" err="1"/>
              <a:t>інгеннің</a:t>
            </a:r>
            <a:r>
              <a:rPr lang="en-US" sz="1400" dirty="0"/>
              <a:t> 1 </a:t>
            </a:r>
            <a:r>
              <a:rPr lang="en-US" sz="1400" dirty="0" err="1"/>
              <a:t>басына</a:t>
            </a:r>
            <a:r>
              <a:rPr lang="en-US" sz="1400" dirty="0"/>
              <a:t> 1500 </a:t>
            </a:r>
            <a:r>
              <a:rPr lang="en-US" sz="1400" dirty="0" err="1"/>
              <a:t>килограммнан</a:t>
            </a:r>
            <a:r>
              <a:rPr lang="en-US" sz="1400" dirty="0"/>
              <a:t> </a:t>
            </a:r>
            <a:r>
              <a:rPr lang="en-US" sz="1400" dirty="0" err="1"/>
              <a:t>аспауы</a:t>
            </a:r>
            <a:r>
              <a:rPr lang="en-US" sz="1400" dirty="0"/>
              <a:t> </a:t>
            </a:r>
            <a:r>
              <a:rPr lang="en-US" sz="1400" dirty="0" err="1" smtClean="0"/>
              <a:t>тиіс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r>
              <a:rPr lang="kk-KZ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478087" y="1704256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632752" y="1672318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7063" y="1672318"/>
            <a:ext cx="420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 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0304" y="2136304"/>
            <a:ext cx="9398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алынған</a:t>
            </a:r>
            <a:r>
              <a:rPr lang="en-US" sz="1400" dirty="0"/>
              <a:t> </a:t>
            </a:r>
            <a:r>
              <a:rPr lang="en-US" sz="1400" dirty="0" err="1"/>
              <a:t>малдың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(</a:t>
            </a:r>
            <a:r>
              <a:rPr lang="en-US" sz="1400" dirty="0" err="1"/>
              <a:t>елдің</a:t>
            </a:r>
            <a:r>
              <a:rPr lang="en-US" sz="1400" dirty="0"/>
              <a:t> </a:t>
            </a:r>
            <a:r>
              <a:rPr lang="en-US" sz="1400" dirty="0" err="1"/>
              <a:t>ішінен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кезде</a:t>
            </a:r>
            <a:r>
              <a:rPr lang="en-US" sz="1400" dirty="0"/>
              <a:t> –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куәлікте</a:t>
            </a:r>
            <a:r>
              <a:rPr lang="en-US" sz="1400" dirty="0"/>
              <a:t> </a:t>
            </a:r>
            <a:r>
              <a:rPr lang="en-US" sz="1400" dirty="0" err="1"/>
              <a:t>көрсетілген</a:t>
            </a:r>
            <a:r>
              <a:rPr lang="en-US" sz="1400" dirty="0"/>
              <a:t> </a:t>
            </a:r>
            <a:r>
              <a:rPr lang="en-US" sz="1400" dirty="0" err="1"/>
              <a:t>сату</a:t>
            </a:r>
            <a:r>
              <a:rPr lang="en-US" sz="1400" dirty="0"/>
              <a:t> </a:t>
            </a:r>
            <a:r>
              <a:rPr lang="en-US" sz="1400" dirty="0" err="1"/>
              <a:t>сәтінде</a:t>
            </a:r>
            <a:r>
              <a:rPr lang="en-US" sz="1400" dirty="0"/>
              <a:t>, </a:t>
            </a:r>
            <a:r>
              <a:rPr lang="en-US" sz="1400" dirty="0" err="1"/>
              <a:t>импорттаған</a:t>
            </a:r>
            <a:r>
              <a:rPr lang="en-US" sz="1400" dirty="0"/>
              <a:t> </a:t>
            </a:r>
            <a:r>
              <a:rPr lang="en-US" sz="1400" dirty="0" err="1"/>
              <a:t>кезде</a:t>
            </a:r>
            <a:r>
              <a:rPr lang="en-US" sz="1400" dirty="0"/>
              <a:t> – </a:t>
            </a:r>
            <a:r>
              <a:rPr lang="en-US" sz="1400" dirty="0" err="1"/>
              <a:t>малды</a:t>
            </a:r>
            <a:r>
              <a:rPr lang="en-US" sz="1400" dirty="0"/>
              <a:t> </a:t>
            </a:r>
            <a:r>
              <a:rPr lang="en-US" sz="1400" dirty="0" err="1"/>
              <a:t>сатушыда</a:t>
            </a:r>
            <a:r>
              <a:rPr lang="en-US" sz="1400" dirty="0"/>
              <a:t> (</a:t>
            </a:r>
            <a:r>
              <a:rPr lang="en-US" sz="1400" dirty="0" err="1"/>
              <a:t>экспорттаушыда</a:t>
            </a:r>
            <a:r>
              <a:rPr lang="en-US" sz="1400" dirty="0"/>
              <a:t>) </a:t>
            </a:r>
            <a:r>
              <a:rPr lang="en-US" sz="1400" dirty="0" err="1"/>
              <a:t>карантинге</a:t>
            </a:r>
            <a:r>
              <a:rPr lang="en-US" sz="1400" dirty="0"/>
              <a:t> </a:t>
            </a:r>
            <a:r>
              <a:rPr lang="en-US" sz="1400" dirty="0" err="1"/>
              <a:t>қойған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) – 12 </a:t>
            </a:r>
            <a:r>
              <a:rPr lang="en-US" sz="1400" dirty="0" err="1"/>
              <a:t>айдан</a:t>
            </a:r>
            <a:r>
              <a:rPr lang="en-US" sz="1400" dirty="0"/>
              <a:t> 60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 smtClean="0"/>
              <a:t>дейін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004" y="3125252"/>
            <a:ext cx="6906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алты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/>
              <a:t>беріледі</a:t>
            </a:r>
            <a:r>
              <a:rPr lang="en-US" sz="1400" dirty="0" smtClean="0"/>
              <a:t>)</a:t>
            </a:r>
            <a:r>
              <a:rPr lang="en-US" sz="1400" dirty="0"/>
              <a:t> </a:t>
            </a:r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алты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4904" y="5664696"/>
            <a:ext cx="6943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794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1769" b="10332"/>
          <a:stretch/>
        </p:blipFill>
        <p:spPr>
          <a:xfrm>
            <a:off x="1164901" y="225552"/>
            <a:ext cx="3539904" cy="14066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06560" y="-24231"/>
            <a:ext cx="17081147" cy="1728487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4875" y="408112"/>
            <a:ext cx="12579712" cy="6556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МАРАЛ ШАРУАШЫЛЫҒЫН (БҰҒЫ ШАРУАШЫЛЫҒЫ) СУБСИДИЯЛАУ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3480" y="2568352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</a:rPr>
              <a:t>Маралдардың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dirty="0" err="1">
                <a:solidFill>
                  <a:srgbClr val="0070C0"/>
                </a:solidFill>
              </a:rPr>
              <a:t>бұғылардың</a:t>
            </a:r>
            <a:r>
              <a:rPr lang="en-US" sz="2000" b="1" dirty="0">
                <a:solidFill>
                  <a:srgbClr val="0070C0"/>
                </a:solidFill>
              </a:rPr>
              <a:t>) </a:t>
            </a:r>
            <a:r>
              <a:rPr lang="en-US" sz="2000" b="1" dirty="0" err="1">
                <a:solidFill>
                  <a:srgbClr val="0070C0"/>
                </a:solidFill>
              </a:rPr>
              <a:t>аналық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басымен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селекциялық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және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асыл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тұқымдық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жұмыс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жүргізу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5968" y="3216424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10 000 </a:t>
            </a:r>
            <a:r>
              <a:rPr lang="ru-RU" sz="2400" b="1" dirty="0" err="1" smtClean="0">
                <a:solidFill>
                  <a:srgbClr val="C00000"/>
                </a:solidFill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</a:rPr>
              <a:t>/бас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2312" y="2623517"/>
            <a:ext cx="880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1) САТЖАҚ-та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Республикалық</a:t>
            </a:r>
            <a:r>
              <a:rPr lang="ru-RU" sz="1400" dirty="0"/>
              <a:t> </a:t>
            </a:r>
            <a:r>
              <a:rPr lang="ru-RU" sz="1400" dirty="0" err="1"/>
              <a:t>палатада</a:t>
            </a:r>
            <a:r>
              <a:rPr lang="ru-RU" sz="1400" dirty="0"/>
              <a:t> </a:t>
            </a:r>
            <a:r>
              <a:rPr lang="ru-RU" sz="1400" dirty="0" err="1"/>
              <a:t>тіркелген</a:t>
            </a:r>
            <a:r>
              <a:rPr lang="ru-RU" sz="1400" dirty="0"/>
              <a:t> </a:t>
            </a:r>
            <a:r>
              <a:rPr lang="ru-RU" sz="1400" dirty="0" err="1"/>
              <a:t>болуы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/>
              <a:t>2) </a:t>
            </a:r>
            <a:r>
              <a:rPr lang="ru-RU" sz="1400" dirty="0" err="1"/>
              <a:t>мынадай</a:t>
            </a:r>
            <a:r>
              <a:rPr lang="ru-RU" sz="1400" dirty="0"/>
              <a:t> </a:t>
            </a:r>
            <a:r>
              <a:rPr lang="ru-RU" sz="1400" dirty="0" err="1"/>
              <a:t>зоотехникалық</a:t>
            </a:r>
            <a:r>
              <a:rPr lang="ru-RU" sz="1400" dirty="0"/>
              <a:t> </a:t>
            </a:r>
            <a:r>
              <a:rPr lang="ru-RU" sz="1400" dirty="0" err="1"/>
              <a:t>нормативтерге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асыл</a:t>
            </a:r>
            <a:r>
              <a:rPr lang="ru-RU" sz="1400" dirty="0"/>
              <a:t> </a:t>
            </a:r>
            <a:r>
              <a:rPr lang="ru-RU" sz="1400" dirty="0" err="1"/>
              <a:t>тұқымды</a:t>
            </a:r>
            <a:r>
              <a:rPr lang="ru-RU" sz="1400" dirty="0"/>
              <a:t> </a:t>
            </a:r>
            <a:r>
              <a:rPr lang="ru-RU" sz="1400" dirty="0" err="1"/>
              <a:t>тұқымдық</a:t>
            </a:r>
            <a:r>
              <a:rPr lang="ru-RU" sz="1400" dirty="0"/>
              <a:t> </a:t>
            </a:r>
            <a:r>
              <a:rPr lang="ru-RU" sz="1400" dirty="0" err="1"/>
              <a:t>аталықтарды</a:t>
            </a:r>
            <a:r>
              <a:rPr lang="ru-RU" sz="1400" dirty="0"/>
              <a:t> </a:t>
            </a:r>
            <a:r>
              <a:rPr lang="ru-RU" sz="1400" dirty="0" err="1"/>
              <a:t>өсімді</a:t>
            </a:r>
            <a:r>
              <a:rPr lang="ru-RU" sz="1400" dirty="0"/>
              <a:t> </a:t>
            </a:r>
            <a:r>
              <a:rPr lang="ru-RU" sz="1400" dirty="0" err="1"/>
              <a:t>молайтуда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ротациялауда</a:t>
            </a:r>
            <a:r>
              <a:rPr lang="ru-RU" sz="1400" dirty="0"/>
              <a:t> </a:t>
            </a:r>
            <a:r>
              <a:rPr lang="ru-RU" sz="1400" dirty="0" err="1"/>
              <a:t>пайдалану</a:t>
            </a:r>
            <a:r>
              <a:rPr lang="ru-RU" sz="1400" dirty="0"/>
              <a:t>:</a:t>
            </a:r>
            <a:br>
              <a:rPr lang="ru-RU" sz="1400" dirty="0"/>
            </a:br>
            <a:r>
              <a:rPr lang="ru-RU" sz="1400" dirty="0"/>
              <a:t>- </a:t>
            </a:r>
            <a:r>
              <a:rPr lang="ru-RU" sz="1400" dirty="0" err="1"/>
              <a:t>аталықтардың</a:t>
            </a:r>
            <a:r>
              <a:rPr lang="ru-RU" sz="1400" dirty="0"/>
              <a:t> </a:t>
            </a:r>
            <a:r>
              <a:rPr lang="ru-RU" sz="1400" dirty="0" err="1"/>
              <a:t>жасы</a:t>
            </a:r>
            <a:r>
              <a:rPr lang="ru-RU" sz="1400" dirty="0"/>
              <a:t> </a:t>
            </a:r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жылдың</a:t>
            </a:r>
            <a:r>
              <a:rPr lang="ru-RU" sz="1400" dirty="0"/>
              <a:t> 1 </a:t>
            </a:r>
            <a:r>
              <a:rPr lang="ru-RU" sz="1400" dirty="0" err="1"/>
              <a:t>қыркүйегіне</a:t>
            </a:r>
            <a:r>
              <a:rPr lang="ru-RU" sz="1400" dirty="0"/>
              <a:t> 36 </a:t>
            </a:r>
            <a:r>
              <a:rPr lang="ru-RU" sz="1400" dirty="0" err="1"/>
              <a:t>айдан</a:t>
            </a:r>
            <a:r>
              <a:rPr lang="ru-RU" sz="1400" dirty="0"/>
              <a:t> кем </a:t>
            </a:r>
            <a:r>
              <a:rPr lang="ru-RU" sz="1400" dirty="0" err="1"/>
              <a:t>болмауы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- </a:t>
            </a:r>
            <a:r>
              <a:rPr lang="ru-RU" sz="1400" dirty="0" err="1"/>
              <a:t>отыз</a:t>
            </a:r>
            <a:r>
              <a:rPr lang="ru-RU" sz="1400" dirty="0"/>
              <a:t> </a:t>
            </a:r>
            <a:r>
              <a:rPr lang="ru-RU" sz="1400" dirty="0" err="1"/>
              <a:t>аналық</a:t>
            </a:r>
            <a:r>
              <a:rPr lang="ru-RU" sz="1400" dirty="0"/>
              <a:t> </a:t>
            </a:r>
            <a:r>
              <a:rPr lang="ru-RU" sz="1400" dirty="0" err="1"/>
              <a:t>басқа</a:t>
            </a:r>
            <a:r>
              <a:rPr lang="ru-RU" sz="1400" dirty="0"/>
              <a:t> </a:t>
            </a:r>
            <a:r>
              <a:rPr lang="ru-RU" sz="1400" dirty="0" err="1"/>
              <a:t>кемінде</a:t>
            </a:r>
            <a:r>
              <a:rPr lang="ru-RU" sz="1400" dirty="0"/>
              <a:t> </a:t>
            </a:r>
            <a:r>
              <a:rPr lang="ru-RU" sz="1400" dirty="0" err="1"/>
              <a:t>бір</a:t>
            </a:r>
            <a:r>
              <a:rPr lang="ru-RU" sz="1400" dirty="0"/>
              <a:t> </a:t>
            </a:r>
            <a:r>
              <a:rPr lang="ru-RU" sz="1400" dirty="0" err="1"/>
              <a:t>тұқымдық</a:t>
            </a:r>
            <a:r>
              <a:rPr lang="ru-RU" sz="1400" dirty="0"/>
              <a:t> </a:t>
            </a:r>
            <a:r>
              <a:rPr lang="ru-RU" sz="1400" dirty="0" err="1"/>
              <a:t>аталық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- </a:t>
            </a:r>
            <a:r>
              <a:rPr lang="ru-RU" sz="1400" dirty="0" err="1"/>
              <a:t>тұқымдық</a:t>
            </a:r>
            <a:r>
              <a:rPr lang="ru-RU" sz="1400" dirty="0"/>
              <a:t> </a:t>
            </a:r>
            <a:r>
              <a:rPr lang="ru-RU" sz="1400" dirty="0" err="1"/>
              <a:t>аталықты</a:t>
            </a:r>
            <a:r>
              <a:rPr lang="ru-RU" sz="1400" dirty="0"/>
              <a:t> </a:t>
            </a:r>
            <a:r>
              <a:rPr lang="ru-RU" sz="1400" dirty="0" err="1"/>
              <a:t>қатарынан</a:t>
            </a:r>
            <a:r>
              <a:rPr lang="ru-RU" sz="1400" dirty="0"/>
              <a:t> </a:t>
            </a:r>
            <a:r>
              <a:rPr lang="ru-RU" sz="1400" dirty="0" err="1"/>
              <a:t>екі</a:t>
            </a:r>
            <a:r>
              <a:rPr lang="ru-RU" sz="1400" dirty="0"/>
              <a:t> </a:t>
            </a:r>
            <a:r>
              <a:rPr lang="ru-RU" sz="1400" dirty="0" err="1"/>
              <a:t>шағылыстыру</a:t>
            </a:r>
            <a:r>
              <a:rPr lang="ru-RU" sz="1400" dirty="0"/>
              <a:t> </a:t>
            </a:r>
            <a:r>
              <a:rPr lang="ru-RU" sz="1400" dirty="0" err="1"/>
              <a:t>маусымынан</a:t>
            </a:r>
            <a:r>
              <a:rPr lang="ru-RU" sz="1400" dirty="0"/>
              <a:t> </a:t>
            </a:r>
            <a:r>
              <a:rPr lang="ru-RU" sz="1400" dirty="0" err="1"/>
              <a:t>артық</a:t>
            </a:r>
            <a:r>
              <a:rPr lang="ru-RU" sz="1400" dirty="0"/>
              <a:t> </a:t>
            </a:r>
            <a:r>
              <a:rPr lang="ru-RU" sz="1400" dirty="0" err="1" smtClean="0"/>
              <a:t>пайдаланбау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8" t="-907" b="36502"/>
          <a:stretch/>
        </p:blipFill>
        <p:spPr>
          <a:xfrm>
            <a:off x="14367048" y="8905056"/>
            <a:ext cx="2765023" cy="720081"/>
          </a:xfrm>
          <a:prstGeom prst="rect">
            <a:avLst/>
          </a:prstGeom>
        </p:spPr>
      </p:pic>
      <p:sp>
        <p:nvSpPr>
          <p:cNvPr id="12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14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166248" y="1861391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632752" y="1704256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063" y="1704256"/>
            <a:ext cx="420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 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504" y="3628727"/>
            <a:ext cx="4557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жылғы</a:t>
            </a:r>
            <a:r>
              <a:rPr lang="ru-RU" sz="1400" dirty="0"/>
              <a:t> 1 </a:t>
            </a:r>
            <a:r>
              <a:rPr lang="ru-RU" sz="1400" dirty="0" err="1"/>
              <a:t>қыркүйектен</a:t>
            </a:r>
            <a:r>
              <a:rPr lang="ru-RU" sz="1400" dirty="0"/>
              <a:t> 1 </a:t>
            </a:r>
            <a:r>
              <a:rPr lang="ru-RU" sz="1400" dirty="0" err="1"/>
              <a:t>желтоқсанға</a:t>
            </a:r>
            <a:r>
              <a:rPr lang="ru-RU" sz="1400" dirty="0"/>
              <a:t> </a:t>
            </a:r>
            <a:r>
              <a:rPr lang="ru-RU" sz="1400" dirty="0" err="1" smtClean="0"/>
              <a:t>дейін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0744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26968" r="11237"/>
          <a:stretch/>
        </p:blipFill>
        <p:spPr>
          <a:xfrm>
            <a:off x="1261592" y="48072"/>
            <a:ext cx="2967182" cy="1123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3936"/>
            <a:ext cx="17081147" cy="1196084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4812" y="192088"/>
            <a:ext cx="8194509" cy="6556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БАЛАРА ШАРУАШЫЛЫҒЫН СУБСИДИЯЛАУ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151" y="2076233"/>
            <a:ext cx="6413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</a:rPr>
              <a:t>Балара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ұясымен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селекциялық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және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асыл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тұқымдық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жұмыс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жүргізу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295" y="2687194"/>
            <a:ext cx="4869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5 000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</a:t>
            </a:r>
            <a:r>
              <a:rPr lang="ru-RU" sz="2000" b="1" dirty="0" err="1" smtClean="0">
                <a:solidFill>
                  <a:srgbClr val="C00000"/>
                </a:solidFill>
              </a:rPr>
              <a:t>балара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ұясы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8336" y="2136304"/>
            <a:ext cx="6771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САТЖАҚ-пен </a:t>
            </a:r>
            <a:r>
              <a:rPr lang="ru-RU" sz="1400" dirty="0" err="1" smtClean="0"/>
              <a:t>интеграцияланған</a:t>
            </a:r>
            <a:r>
              <a:rPr lang="ru-RU" sz="1400" dirty="0" smtClean="0"/>
              <a:t> </a:t>
            </a:r>
            <a:r>
              <a:rPr lang="ru-RU" sz="1400" dirty="0" err="1"/>
              <a:t>өзара</a:t>
            </a:r>
            <a:r>
              <a:rPr lang="ru-RU" sz="1400" dirty="0"/>
              <a:t> </a:t>
            </a:r>
            <a:r>
              <a:rPr lang="ru-RU" sz="1400" dirty="0" err="1" smtClean="0"/>
              <a:t>іс-қимыл</a:t>
            </a:r>
            <a:endParaRPr lang="ru-RU" sz="1400" dirty="0"/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15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478087" y="1344216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57536" y="3236169"/>
            <a:ext cx="3931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15 </a:t>
            </a:r>
            <a:r>
              <a:rPr lang="en-US" sz="1400" dirty="0" err="1"/>
              <a:t>сәуірден</a:t>
            </a:r>
            <a:r>
              <a:rPr lang="en-US" sz="1400" dirty="0"/>
              <a:t> 1 </a:t>
            </a:r>
            <a:r>
              <a:rPr lang="en-US" sz="1400" dirty="0" err="1"/>
              <a:t>қазанға</a:t>
            </a:r>
            <a:r>
              <a:rPr lang="en-US" sz="1400" dirty="0"/>
              <a:t> </a:t>
            </a:r>
            <a:r>
              <a:rPr lang="en-US" sz="1400" dirty="0" err="1" smtClean="0"/>
              <a:t>дейін</a:t>
            </a:r>
            <a:endParaRPr lang="ru-RU" sz="14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632752" y="1344216"/>
            <a:ext cx="4653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7063" y="1344216"/>
            <a:ext cx="420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 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8432" b="17079"/>
          <a:stretch/>
        </p:blipFill>
        <p:spPr>
          <a:xfrm>
            <a:off x="1333600" y="1"/>
            <a:ext cx="2927561" cy="22803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2352456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8549" y="874376"/>
            <a:ext cx="12206771" cy="6556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АСЫЛ ТҰҚЫМДЫ МАЛ ШАРУАШЫЛЫҒЫН ДАМЫТУ БАҒЫТЫ БОЙЫНША СУБСИДИЯ АЛУ ТӘРТІБІ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7950" y="3024252"/>
            <a:ext cx="16587134" cy="4912055"/>
            <a:chOff x="2684462" y="2724614"/>
            <a:chExt cx="10228929" cy="266755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20161" y="3338743"/>
              <a:ext cx="2614218" cy="401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Тауар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өндірішінің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өтінімі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өлшемшарттарға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келген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жағдайда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күні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ішінде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АТЖ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арқылы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өтінімді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асқармасына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жібереді</a:t>
              </a:r>
              <a:endParaRPr lang="ru-RU" sz="140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38554" y="3087202"/>
              <a:ext cx="2809064" cy="167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1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АУДАН ӘКІМДІГІНІҢ А/Ш БӨЛІМІ</a:t>
              </a:r>
              <a:endParaRPr lang="ru-RU" sz="140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272562" y="3641045"/>
              <a:ext cx="1640829" cy="284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1" b="1" dirty="0" smtClean="0"/>
                <a:t>ОБЛЫСТЫҚ  А/Ш БАСҚАРМАСЫ</a:t>
              </a:r>
              <a:endParaRPr lang="ru-RU" sz="140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773702" y="3493758"/>
              <a:ext cx="687925" cy="167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401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АШТӨ</a:t>
              </a:r>
              <a:endParaRPr lang="ru-RU" sz="140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462" y="3877625"/>
              <a:ext cx="2406284" cy="151454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7" t="54120" b="26412"/>
            <a:stretch/>
          </p:blipFill>
          <p:spPr>
            <a:xfrm>
              <a:off x="6119351" y="3268896"/>
              <a:ext cx="1296289" cy="96306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7" t="50293" r="32800" b="27781"/>
            <a:stretch/>
          </p:blipFill>
          <p:spPr>
            <a:xfrm>
              <a:off x="11366649" y="3939395"/>
              <a:ext cx="1488232" cy="1084681"/>
            </a:xfrm>
            <a:prstGeom prst="rect">
              <a:avLst/>
            </a:prstGeom>
          </p:spPr>
        </p:pic>
        <p:cxnSp>
          <p:nvCxnSpPr>
            <p:cNvPr id="48" name="Соединительная линия уступом 47"/>
            <p:cNvCxnSpPr/>
            <p:nvPr/>
          </p:nvCxnSpPr>
          <p:spPr>
            <a:xfrm rot="5400000" flipH="1" flipV="1">
              <a:off x="7802421" y="818277"/>
              <a:ext cx="81066" cy="8626021"/>
            </a:xfrm>
            <a:prstGeom prst="bentConnector3">
              <a:avLst>
                <a:gd name="adj1" fmla="val -314292"/>
              </a:avLst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6960344" y="2724614"/>
              <a:ext cx="321022" cy="3210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Овал 70"/>
            <p:cNvSpPr/>
            <p:nvPr/>
          </p:nvSpPr>
          <p:spPr>
            <a:xfrm>
              <a:off x="7620161" y="5071146"/>
              <a:ext cx="321022" cy="3210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1" dirty="0" smtClean="0">
                  <a:solidFill>
                    <a:schemeClr val="tx1"/>
                  </a:solidFill>
                </a:rPr>
                <a:t>3</a:t>
              </a:r>
              <a:endParaRPr lang="ru-RU" sz="160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9533281" y="6355528"/>
            <a:ext cx="4482957" cy="95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асқарма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түскеннен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өндірушіге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АТЖ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өтінімнің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қабылданғанын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растайтын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жібереді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582" y="3054796"/>
            <a:ext cx="3914094" cy="138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kk-KZ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Қағидаларда белгіленген өлшемшарттар ескеріле отырып, АТЖ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енгізілген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мәлметтерді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өтінімдер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АТЖ-да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қалыптастырылады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. АТЖ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тауар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өндірушінің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өтінімде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көрсеткен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мәлметтерінің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расталуын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тексереді</a:t>
            </a:r>
            <a:r>
              <a:rPr lang="ru-RU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717293" y="5326613"/>
            <a:ext cx="419686" cy="56325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41512" y="2476923"/>
            <a:ext cx="15456970" cy="30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АШТӨ субсидия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өтінімді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АТЖ-мен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әрекеттескен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веб-порталы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93840" y="8242027"/>
            <a:ext cx="10693062" cy="95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басқарама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айға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қабылданған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сәттен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өтінімдердің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түскен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күніне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қалыптастырып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оны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төлемге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жібереді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16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flipV="1">
            <a:off x="3927136" y="3385271"/>
            <a:ext cx="3022315" cy="1778610"/>
          </a:xfrm>
          <a:prstGeom prst="bentConnector3">
            <a:avLst>
              <a:gd name="adj1" fmla="val 5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59" idx="6"/>
          </p:cNvCxnSpPr>
          <p:nvPr/>
        </p:nvCxnSpPr>
        <p:spPr>
          <a:xfrm>
            <a:off x="7562246" y="3319818"/>
            <a:ext cx="7789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57" name="Прямая со стрелкой 96256"/>
          <p:cNvCxnSpPr/>
          <p:nvPr/>
        </p:nvCxnSpPr>
        <p:spPr>
          <a:xfrm>
            <a:off x="15351997" y="3385271"/>
            <a:ext cx="0" cy="1207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r="18432" b="17079"/>
          <a:stretch/>
        </p:blipFill>
        <p:spPr>
          <a:xfrm>
            <a:off x="1333600" y="1"/>
            <a:ext cx="2927561" cy="22803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2352456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5477" y="847093"/>
            <a:ext cx="10983318" cy="951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ШАРУАШЫЛЫ</a:t>
            </a:r>
            <a:r>
              <a:rPr lang="kk-K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ҒЫНЫҢ ӨНІМДІЛІГІН ЖӘНЕ ӨНІМ САПАСЫН АРТТЫРУ  БАҒЫТЫ БОЙЫНША СУБСИДИЯ  АЛУ ТӘРТІБІ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9994" y="2462853"/>
            <a:ext cx="13082918" cy="6048287"/>
            <a:chOff x="2119848" y="1543980"/>
            <a:chExt cx="10735033" cy="390009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119848" y="1543980"/>
              <a:ext cx="4280364" cy="476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АШТӨ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өтінімді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өткізілген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өнімге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төлемді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алған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сәттен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бастап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үш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айдың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ішінде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береді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ағымдағы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жылғы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қаңтардан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желтоқсанға</a:t>
              </a:r>
              <a:r>
                <a:rPr lang="ru-RU" sz="140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дейін</a:t>
              </a:r>
              <a:endParaRPr lang="ru-RU" sz="140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49451" y="2111120"/>
              <a:ext cx="6305429" cy="615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8288" algn="just"/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Бөлім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тіркелген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сәттен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бастап</a:t>
              </a:r>
              <a:r>
                <a:rPr lang="ru-RU" sz="140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40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sz="140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</a:t>
              </a:r>
              <a:r>
                <a:rPr lang="ru-RU" sz="140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күні</a:t>
              </a:r>
              <a:r>
                <a:rPr lang="ru-RU" sz="140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ішінде</a:t>
              </a:r>
              <a:r>
                <a:rPr lang="ru-RU" sz="140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тауар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өндірушінің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өтінімінің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Қағидаларда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көрсетілген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шарттарға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сәйкестігін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өтінімде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көрсетілген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деректердің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АТЖ-да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тіркелген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құжаттармен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сәйкестігін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тексереді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 </a:t>
              </a:r>
            </a:p>
            <a:p>
              <a:pPr indent="268288" algn="just"/>
              <a:endParaRPr lang="ru-RU" sz="140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50945" y="3210899"/>
              <a:ext cx="2741946" cy="198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АУДАН ӘКІМДІГІНІҢ А/Ш БӨЛІМІ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1214052" y="3549658"/>
              <a:ext cx="1640829" cy="337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401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ОБЛЫСТЫҚ  А/Ш БАСҚАРМАСЫ</a:t>
              </a:r>
              <a:endParaRPr lang="ru-RU" sz="140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614101" y="3116800"/>
              <a:ext cx="1640829" cy="243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СХТП</a:t>
              </a:r>
              <a:endParaRPr lang="ru-RU" sz="140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108" y="3045091"/>
              <a:ext cx="2406284" cy="151454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7" t="54120" b="26412"/>
            <a:stretch/>
          </p:blipFill>
          <p:spPr>
            <a:xfrm>
              <a:off x="6549450" y="3469316"/>
              <a:ext cx="2094172" cy="96306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7" t="50293" r="32800" b="27781"/>
            <a:stretch/>
          </p:blipFill>
          <p:spPr>
            <a:xfrm>
              <a:off x="11033366" y="3849984"/>
              <a:ext cx="1668919" cy="1084681"/>
            </a:xfrm>
            <a:prstGeom prst="rect">
              <a:avLst/>
            </a:prstGeom>
          </p:spPr>
        </p:pic>
        <p:cxnSp>
          <p:nvCxnSpPr>
            <p:cNvPr id="48" name="Соединительная линия уступом 47"/>
            <p:cNvCxnSpPr/>
            <p:nvPr/>
          </p:nvCxnSpPr>
          <p:spPr>
            <a:xfrm rot="5400000" flipH="1" flipV="1">
              <a:off x="7579628" y="662188"/>
              <a:ext cx="81066" cy="8626021"/>
            </a:xfrm>
            <a:prstGeom prst="bentConnector3">
              <a:avLst>
                <a:gd name="adj1" fmla="val -314292"/>
              </a:avLst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Овал 58"/>
            <p:cNvSpPr/>
            <p:nvPr/>
          </p:nvSpPr>
          <p:spPr>
            <a:xfrm>
              <a:off x="5246044" y="2908353"/>
              <a:ext cx="321022" cy="3210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1" dirty="0">
                  <a:solidFill>
                    <a:schemeClr val="tx1"/>
                  </a:solidFill>
                </a:rPr>
                <a:t>1</a:t>
              </a:r>
              <a:endParaRPr lang="ru-RU" sz="1601" dirty="0">
                <a:solidFill>
                  <a:schemeClr val="tx1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8231526" y="2889878"/>
              <a:ext cx="321022" cy="3210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1" dirty="0">
                  <a:solidFill>
                    <a:schemeClr val="tx1"/>
                  </a:solidFill>
                </a:rPr>
                <a:t>2</a:t>
              </a:r>
              <a:endParaRPr lang="ru-RU" sz="1601" dirty="0">
                <a:solidFill>
                  <a:schemeClr val="tx1"/>
                </a:solidFill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6564122" y="5123054"/>
              <a:ext cx="321022" cy="3210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714459" y="4524326"/>
              <a:ext cx="3318906" cy="615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Облыстық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басқарма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тіркелгеннен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кейін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күні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ішінде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тауар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өндірушіге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АТЖ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арқылы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өтінімнің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қабылданғаны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туралы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хабарлама</a:t>
              </a:r>
              <a:r>
                <a:rPr lang="ru-RU" sz="1401" i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1" i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жібереді</a:t>
              </a:r>
              <a:endParaRPr lang="ru-RU" sz="140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366048" y="249634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АШТӨ субсидия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өтінімді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АТЖ-мен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әрекеттескен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веб-порталы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88985" y="8440685"/>
            <a:ext cx="10465895" cy="95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Облыстық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басқарама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бағыты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айға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қабылданған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сәттен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өтінімдердің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келіп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түскен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күніне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қалыптастырып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оны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төлемге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жібереді</a:t>
            </a:r>
            <a:r>
              <a:rPr lang="ru-RU" sz="140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286928" y="2568352"/>
            <a:ext cx="36724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өндірушінің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өткізілген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өнімі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субсидиялар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алудың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ашықтығын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құс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фабрикалары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сыйымдылығы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уақытта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бас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бордақылау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алаңдары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тауарлық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сүт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фермалары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союды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комбинаттары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ауысымына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басталатын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сою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алаңдары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Қағидаларда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өлшемшарттарға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сәйкестігіне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қорытындысын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kk-KZ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kk-KZ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Облыстар, Астана және Алматы қалалары деңгейінде құрылатын комиссия кәсіпкерлердің аймақтық палатасы «Атамеке» ҰКП-ның, қоғамдық салалық одақ/ассоциациялар/республикалық палаталар өкілдерінен және Бөлім маманынан құралады. </a:t>
            </a:r>
            <a:endParaRPr lang="ru-RU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kk-KZ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 комиссия кәсіпорындардың тиісті инфроқұрылымының болуын тексереді және қорытынды береді, қорытындының сканерленген көшірмесі АТЖ-да орналастырылады.</a:t>
            </a:r>
            <a:endParaRPr lang="ru-RU" sz="1400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8288" algn="just"/>
            <a:r>
              <a:rPr lang="kk-KZ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Қорытындыда көрсетілген сәйкестігі/сәйкессіздігі туралы ақпарат АТЖ-ға енгізіледі. </a:t>
            </a:r>
            <a:endParaRPr lang="ru-RU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17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94" y="3576464"/>
            <a:ext cx="4657982" cy="95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1" dirty="0" smtClean="0">
                <a:latin typeface="Arial" panose="020B0604020202020204" pitchFamily="34" charset="0"/>
                <a:cs typeface="Arial" panose="020B0604020202020204" pitchFamily="34" charset="0"/>
              </a:rPr>
              <a:t>Осы Қағидалардың 3 – қосымшасында </a:t>
            </a:r>
            <a:r>
              <a:rPr lang="kk-KZ" sz="1401" dirty="0">
                <a:latin typeface="Arial" panose="020B0604020202020204" pitchFamily="34" charset="0"/>
                <a:cs typeface="Arial" panose="020B0604020202020204" pitchFamily="34" charset="0"/>
              </a:rPr>
              <a:t>белгіленген өлшемшарттар ескеріле отырып, АТЖ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</a:rPr>
              <a:t>енгізілген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</a:rPr>
              <a:t>мәлметтерді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</a:rPr>
              <a:t>өтінімдер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 АТЖ-да </a:t>
            </a:r>
            <a:r>
              <a:rPr lang="ru-RU" sz="1401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қалыптастырылады</a:t>
            </a:r>
            <a:r>
              <a:rPr lang="ru-RU" sz="140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486075" y="4578846"/>
            <a:ext cx="1115533" cy="30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1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АШТӨ</a:t>
            </a:r>
            <a:endParaRPr lang="ru-RU" sz="14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68966" y="4763090"/>
            <a:ext cx="31133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010598" y="4740417"/>
            <a:ext cx="4156440" cy="22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2167038" y="4763090"/>
            <a:ext cx="0" cy="652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8" t="48" r="-256" b="29603"/>
          <a:stretch/>
        </p:blipFill>
        <p:spPr>
          <a:xfrm>
            <a:off x="685528" y="48072"/>
            <a:ext cx="4392488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34552" y="-24231"/>
            <a:ext cx="17081147" cy="1512463"/>
          </a:xfrm>
          <a:prstGeom prst="rect">
            <a:avLst/>
          </a:prstGeom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868" y="337506"/>
            <a:ext cx="12336738" cy="7889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СУБСИДИЯЛАУҒА ЖАТАТЫН БАҒЫТТАР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85528" y="1488232"/>
            <a:ext cx="7776864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Асыл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тұқымды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мал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шаруашылығын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9974560" y="1449323"/>
            <a:ext cx="7221333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шаруашылығының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өнімділігін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0844" y="6653499"/>
            <a:ext cx="4136600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Шығындарды өтеу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7797" y="6952872"/>
            <a:ext cx="9376283" cy="1477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Асыл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тұқымды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дистрибьютерлік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орталықтардың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шаруа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(фермер)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қожалықтарында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кооперативтерінде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ірі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малдың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аналық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шаруашылықтар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ауыл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кооперативтеріндегі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аналық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қолдан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ұрықтандыру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қызметтері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393" y="8430200"/>
            <a:ext cx="927228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мбриондарды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телу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327967" y="2280320"/>
            <a:ext cx="4111089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Құнын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арзандатуға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229023" y="6783734"/>
            <a:ext cx="644801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Қозыларды сату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6726" y="2208312"/>
            <a:ext cx="9703803" cy="646331"/>
            <a:chOff x="139992" y="3303032"/>
            <a:chExt cx="8110669" cy="54550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51881" y="3303032"/>
              <a:ext cx="7898780" cy="545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kk-KZ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ІҚМ, қойлардың, шошқалардың, маралдардың және бал араның ұясымен селекциялық және асыл тұқымдық жұмыс жүргізуге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39992" y="3483886"/>
              <a:ext cx="166130" cy="14907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34" name="Овал 33"/>
          <p:cNvSpPr/>
          <p:nvPr/>
        </p:nvSpPr>
        <p:spPr>
          <a:xfrm>
            <a:off x="10089995" y="2827803"/>
            <a:ext cx="172597" cy="172597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5" name="Овал 34"/>
          <p:cNvSpPr/>
          <p:nvPr/>
        </p:nvSpPr>
        <p:spPr>
          <a:xfrm>
            <a:off x="168243" y="7248872"/>
            <a:ext cx="235315" cy="1725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0" name="Овал 39"/>
          <p:cNvSpPr/>
          <p:nvPr/>
        </p:nvSpPr>
        <p:spPr>
          <a:xfrm>
            <a:off x="10080574" y="3792488"/>
            <a:ext cx="172597" cy="172597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1" name="Овал 40"/>
          <p:cNvSpPr/>
          <p:nvPr/>
        </p:nvSpPr>
        <p:spPr>
          <a:xfrm>
            <a:off x="10055080" y="4411979"/>
            <a:ext cx="172597" cy="172597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34600" y="2725142"/>
            <a:ext cx="6703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с</a:t>
            </a:r>
            <a:r>
              <a:rPr lang="ru-RU" dirty="0" err="1" smtClean="0"/>
              <a:t>ыйымдылығы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уақытта</a:t>
            </a:r>
            <a:r>
              <a:rPr lang="ru-RU" dirty="0" smtClean="0"/>
              <a:t> </a:t>
            </a:r>
            <a:r>
              <a:rPr lang="ru-RU" dirty="0" err="1" smtClean="0"/>
              <a:t>кемінде</a:t>
            </a:r>
            <a:r>
              <a:rPr lang="ru-RU" dirty="0" smtClean="0"/>
              <a:t> 1000 бас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бордақылау</a:t>
            </a:r>
            <a:r>
              <a:rPr lang="ru-RU" dirty="0" smtClean="0"/>
              <a:t> </a:t>
            </a:r>
            <a:r>
              <a:rPr lang="ru-RU" dirty="0" err="1" smtClean="0"/>
              <a:t>алаңдарына</a:t>
            </a:r>
            <a:r>
              <a:rPr lang="ru-RU" dirty="0" smtClean="0"/>
              <a:t> </a:t>
            </a:r>
            <a:r>
              <a:rPr lang="ru-RU" dirty="0" err="1" smtClean="0"/>
              <a:t>өткізілген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орны</a:t>
            </a:r>
            <a:r>
              <a:rPr lang="ru-RU" dirty="0" smtClean="0"/>
              <a:t> </a:t>
            </a:r>
            <a:r>
              <a:rPr lang="ru-RU" dirty="0" err="1" smtClean="0"/>
              <a:t>ауыстырылған</a:t>
            </a:r>
            <a:r>
              <a:rPr lang="ru-RU" dirty="0" smtClean="0"/>
              <a:t> </a:t>
            </a:r>
            <a:r>
              <a:rPr lang="ru-RU" dirty="0" err="1" smtClean="0"/>
              <a:t>бұқашықтардың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79" y="5664696"/>
            <a:ext cx="1889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238184" y="5733222"/>
            <a:ext cx="667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Ірі</a:t>
            </a:r>
            <a:r>
              <a:rPr lang="ru-RU" dirty="0" smtClean="0"/>
              <a:t> </a:t>
            </a:r>
            <a:r>
              <a:rPr lang="ru-RU" dirty="0" err="1" smtClean="0"/>
              <a:t>қара</a:t>
            </a:r>
            <a:r>
              <a:rPr lang="ru-RU" dirty="0" smtClean="0"/>
              <a:t> </a:t>
            </a:r>
            <a:r>
              <a:rPr lang="ru-RU" dirty="0" err="1" smtClean="0"/>
              <a:t>малды</a:t>
            </a:r>
            <a:r>
              <a:rPr lang="ru-RU" dirty="0" smtClean="0"/>
              <a:t> </a:t>
            </a:r>
            <a:r>
              <a:rPr lang="ru-RU" dirty="0" err="1" smtClean="0"/>
              <a:t>союмен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етін</a:t>
            </a:r>
            <a:r>
              <a:rPr lang="ru-RU" dirty="0" smtClean="0"/>
              <a:t> </a:t>
            </a:r>
            <a:r>
              <a:rPr lang="ru-RU" dirty="0" err="1" smtClean="0"/>
              <a:t>бастапқы</a:t>
            </a:r>
            <a:r>
              <a:rPr lang="ru-RU" dirty="0" smtClean="0"/>
              <a:t> </a:t>
            </a:r>
            <a:r>
              <a:rPr lang="ru-RU" dirty="0" err="1" smtClean="0"/>
              <a:t>өңдеумен</a:t>
            </a:r>
            <a:r>
              <a:rPr lang="ru-RU" dirty="0" smtClean="0"/>
              <a:t> </a:t>
            </a:r>
            <a:r>
              <a:rPr lang="ru-RU" dirty="0" err="1" smtClean="0"/>
              <a:t>айналысатын</a:t>
            </a:r>
            <a:r>
              <a:rPr lang="ru-RU" dirty="0" smtClean="0"/>
              <a:t> </a:t>
            </a:r>
            <a:r>
              <a:rPr lang="ru-RU" dirty="0" err="1" smtClean="0"/>
              <a:t>ет</a:t>
            </a:r>
            <a:r>
              <a:rPr lang="ru-RU" dirty="0" smtClean="0"/>
              <a:t> </a:t>
            </a:r>
            <a:r>
              <a:rPr lang="ru-RU" dirty="0" err="1" smtClean="0"/>
              <a:t>өңдеуші</a:t>
            </a:r>
            <a:r>
              <a:rPr lang="ru-RU" dirty="0" smtClean="0"/>
              <a:t> </a:t>
            </a:r>
            <a:r>
              <a:rPr lang="ru-RU" dirty="0" err="1" smtClean="0"/>
              <a:t>кәсіпорындардың</a:t>
            </a:r>
            <a:r>
              <a:rPr lang="ru-RU" dirty="0" smtClean="0"/>
              <a:t> </a:t>
            </a:r>
            <a:r>
              <a:rPr lang="ru-RU" dirty="0" err="1" smtClean="0"/>
              <a:t>сиыр</a:t>
            </a:r>
            <a:r>
              <a:rPr lang="ru-RU" dirty="0" smtClean="0"/>
              <a:t> </a:t>
            </a:r>
            <a:r>
              <a:rPr lang="ru-RU" dirty="0" err="1" smtClean="0"/>
              <a:t>етін</a:t>
            </a:r>
            <a:r>
              <a:rPr lang="ru-RU" dirty="0" smtClean="0"/>
              <a:t> </a:t>
            </a:r>
            <a:r>
              <a:rPr lang="ru-RU" dirty="0" err="1" smtClean="0"/>
              <a:t>дайындау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79" y="7053609"/>
            <a:ext cx="1889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79" y="6621561"/>
            <a:ext cx="1889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65459" y="4523601"/>
            <a:ext cx="6717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қ</a:t>
            </a:r>
            <a:r>
              <a:rPr lang="ru-RU" dirty="0" err="1" smtClean="0"/>
              <a:t>ұс</a:t>
            </a:r>
            <a:r>
              <a:rPr lang="ru-RU" dirty="0" smtClean="0"/>
              <a:t> </a:t>
            </a:r>
            <a:r>
              <a:rPr lang="ru-RU" dirty="0" err="1" smtClean="0"/>
              <a:t>етінің</a:t>
            </a:r>
            <a:r>
              <a:rPr lang="ru-RU" dirty="0" smtClean="0"/>
              <a:t> (</a:t>
            </a:r>
            <a:r>
              <a:rPr lang="ru-RU" dirty="0" err="1" smtClean="0"/>
              <a:t>бройлерлі</a:t>
            </a:r>
            <a:r>
              <a:rPr lang="ru-RU" dirty="0" smtClean="0"/>
              <a:t> </a:t>
            </a:r>
            <a:r>
              <a:rPr lang="ru-RU" dirty="0" err="1" smtClean="0"/>
              <a:t>құс</a:t>
            </a:r>
            <a:r>
              <a:rPr lang="ru-RU" dirty="0" smtClean="0"/>
              <a:t> </a:t>
            </a:r>
            <a:r>
              <a:rPr lang="ru-RU" dirty="0" err="1" smtClean="0"/>
              <a:t>еті</a:t>
            </a:r>
            <a:r>
              <a:rPr lang="ru-RU" dirty="0" smtClean="0"/>
              <a:t>, </a:t>
            </a:r>
            <a:r>
              <a:rPr lang="ru-RU" dirty="0" err="1" smtClean="0"/>
              <a:t>күрке</a:t>
            </a:r>
            <a:r>
              <a:rPr lang="ru-RU" dirty="0" smtClean="0"/>
              <a:t> </a:t>
            </a:r>
            <a:r>
              <a:rPr lang="ru-RU" dirty="0" err="1" smtClean="0"/>
              <a:t>тауық</a:t>
            </a:r>
            <a:r>
              <a:rPr lang="ru-RU" dirty="0" smtClean="0"/>
              <a:t> </a:t>
            </a:r>
            <a:r>
              <a:rPr lang="ru-RU" dirty="0" err="1" smtClean="0"/>
              <a:t>еті</a:t>
            </a:r>
            <a:r>
              <a:rPr lang="ru-RU" dirty="0" smtClean="0"/>
              <a:t>, суда </a:t>
            </a:r>
            <a:r>
              <a:rPr lang="ru-RU" dirty="0" err="1" smtClean="0"/>
              <a:t>жүзетін</a:t>
            </a:r>
            <a:r>
              <a:rPr lang="ru-RU" dirty="0" smtClean="0"/>
              <a:t> </a:t>
            </a:r>
            <a:r>
              <a:rPr lang="ru-RU" dirty="0" err="1" smtClean="0"/>
              <a:t>құс</a:t>
            </a:r>
            <a:r>
              <a:rPr lang="ru-RU" dirty="0" smtClean="0"/>
              <a:t> </a:t>
            </a:r>
            <a:r>
              <a:rPr lang="ru-RU" dirty="0" err="1" smtClean="0"/>
              <a:t>еті</a:t>
            </a:r>
            <a:r>
              <a:rPr lang="ru-RU" dirty="0" smtClean="0"/>
              <a:t>), </a:t>
            </a:r>
            <a:r>
              <a:rPr lang="ru-RU" dirty="0" err="1" smtClean="0"/>
              <a:t>тағамдық</a:t>
            </a:r>
            <a:r>
              <a:rPr lang="ru-RU" dirty="0" smtClean="0"/>
              <a:t> </a:t>
            </a:r>
            <a:r>
              <a:rPr lang="ru-RU" dirty="0" err="1" smtClean="0"/>
              <a:t>жұмыртқа</a:t>
            </a:r>
            <a:r>
              <a:rPr lang="ru-RU" dirty="0" smtClean="0"/>
              <a:t> (</a:t>
            </a:r>
            <a:r>
              <a:rPr lang="ru-RU" dirty="0" err="1" smtClean="0"/>
              <a:t>тауық</a:t>
            </a:r>
            <a:r>
              <a:rPr lang="ru-RU" dirty="0" smtClean="0"/>
              <a:t> </a:t>
            </a:r>
            <a:r>
              <a:rPr lang="ru-RU" dirty="0" err="1" smtClean="0"/>
              <a:t>жұмыртқасы</a:t>
            </a:r>
            <a:r>
              <a:rPr lang="ru-RU" dirty="0" smtClean="0"/>
              <a:t>), </a:t>
            </a:r>
            <a:r>
              <a:rPr lang="ru-RU" dirty="0" err="1" smtClean="0"/>
              <a:t>сүт</a:t>
            </a:r>
            <a:r>
              <a:rPr lang="ru-RU" dirty="0" smtClean="0"/>
              <a:t> (</a:t>
            </a:r>
            <a:r>
              <a:rPr lang="ru-RU" dirty="0" err="1" smtClean="0"/>
              <a:t>сиыр</a:t>
            </a:r>
            <a:r>
              <a:rPr lang="ru-RU" dirty="0" smtClean="0"/>
              <a:t>, </a:t>
            </a:r>
            <a:r>
              <a:rPr lang="ru-RU" dirty="0" err="1" smtClean="0"/>
              <a:t>жылқы</a:t>
            </a:r>
            <a:r>
              <a:rPr lang="ru-RU" dirty="0" smtClean="0"/>
              <a:t>, </a:t>
            </a:r>
            <a:r>
              <a:rPr lang="ru-RU" dirty="0" err="1" smtClean="0"/>
              <a:t>түйе</a:t>
            </a:r>
            <a:r>
              <a:rPr lang="ru-RU" dirty="0" smtClean="0"/>
              <a:t>), </a:t>
            </a:r>
            <a:r>
              <a:rPr lang="ru-RU" dirty="0" err="1" smtClean="0"/>
              <a:t>биязы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жартылай</a:t>
            </a:r>
            <a:r>
              <a:rPr lang="ru-RU" dirty="0" smtClean="0"/>
              <a:t> </a:t>
            </a:r>
            <a:r>
              <a:rPr lang="ru-RU" dirty="0" err="1" smtClean="0"/>
              <a:t>биязы</a:t>
            </a:r>
            <a:r>
              <a:rPr lang="ru-RU" dirty="0" smtClean="0"/>
              <a:t> </a:t>
            </a:r>
            <a:r>
              <a:rPr lang="ru-RU" dirty="0" err="1" smtClean="0"/>
              <a:t>жүн</a:t>
            </a:r>
            <a:r>
              <a:rPr lang="ru-RU" dirty="0" smtClean="0"/>
              <a:t> </a:t>
            </a:r>
            <a:r>
              <a:rPr lang="ru-RU" dirty="0" err="1" smtClean="0"/>
              <a:t>өндірісінің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249391" y="7205374"/>
            <a:ext cx="668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с</a:t>
            </a:r>
            <a:r>
              <a:rPr lang="ru-RU" dirty="0" err="1" smtClean="0"/>
              <a:t>үтті</a:t>
            </a:r>
            <a:r>
              <a:rPr lang="ru-RU" dirty="0" smtClean="0"/>
              <a:t> </a:t>
            </a:r>
            <a:r>
              <a:rPr lang="ru-RU" dirty="0" err="1" smtClean="0"/>
              <a:t>бағыттағы</a:t>
            </a:r>
            <a:r>
              <a:rPr lang="ru-RU" dirty="0" smtClean="0"/>
              <a:t> </a:t>
            </a:r>
            <a:r>
              <a:rPr lang="ru-RU" dirty="0" err="1" smtClean="0"/>
              <a:t>аналық</a:t>
            </a:r>
            <a:r>
              <a:rPr lang="ru-RU" dirty="0" smtClean="0"/>
              <a:t> </a:t>
            </a:r>
            <a:r>
              <a:rPr lang="ru-RU" dirty="0" err="1" smtClean="0"/>
              <a:t>бастың</a:t>
            </a:r>
            <a:r>
              <a:rPr lang="ru-RU" dirty="0" smtClean="0"/>
              <a:t> </a:t>
            </a:r>
            <a:r>
              <a:rPr lang="ru-RU" dirty="0" err="1" smtClean="0"/>
              <a:t>азығына</a:t>
            </a:r>
            <a:r>
              <a:rPr lang="ru-RU" dirty="0" smtClean="0"/>
              <a:t> </a:t>
            </a:r>
            <a:r>
              <a:rPr lang="ru-RU" dirty="0" err="1" smtClean="0"/>
              <a:t>жұмсалған</a:t>
            </a:r>
            <a:r>
              <a:rPr lang="ru-RU" dirty="0" smtClean="0"/>
              <a:t> </a:t>
            </a:r>
            <a:r>
              <a:rPr lang="ru-RU" dirty="0" err="1" smtClean="0"/>
              <a:t>шығындардың</a:t>
            </a:r>
            <a:r>
              <a:rPr lang="ru-RU" dirty="0" smtClean="0"/>
              <a:t> </a:t>
            </a:r>
            <a:r>
              <a:rPr lang="ru-RU" dirty="0" err="1" smtClean="0"/>
              <a:t>құнын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9027" y="1880210"/>
            <a:ext cx="3744416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kk-KZ" sz="20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ығындарды арзандатуға</a:t>
            </a: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90569" y="8372419"/>
            <a:ext cx="235315" cy="172597"/>
          </a:xfrm>
          <a:prstGeom prst="ellipse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3" name="TextBox 42"/>
          <p:cNvSpPr txBox="1"/>
          <p:nvPr/>
        </p:nvSpPr>
        <p:spPr>
          <a:xfrm>
            <a:off x="10322170" y="3650213"/>
            <a:ext cx="670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Сыйымдылығы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уақытта</a:t>
            </a:r>
            <a:r>
              <a:rPr lang="ru-RU" dirty="0" smtClean="0"/>
              <a:t> </a:t>
            </a:r>
            <a:r>
              <a:rPr lang="ru-RU" dirty="0" err="1" smtClean="0"/>
              <a:t>кемінде</a:t>
            </a:r>
            <a:r>
              <a:rPr lang="ru-RU" dirty="0" smtClean="0"/>
              <a:t> 1000 бас </a:t>
            </a:r>
            <a:r>
              <a:rPr lang="ru-RU" dirty="0" err="1" smtClean="0"/>
              <a:t>болатын</a:t>
            </a:r>
            <a:r>
              <a:rPr lang="ru-RU" dirty="0" smtClean="0"/>
              <a:t> </a:t>
            </a:r>
            <a:r>
              <a:rPr lang="ru-RU" dirty="0" err="1" smtClean="0"/>
              <a:t>бордақылау</a:t>
            </a:r>
            <a:r>
              <a:rPr lang="ru-RU" dirty="0" smtClean="0"/>
              <a:t> </a:t>
            </a:r>
            <a:r>
              <a:rPr lang="ru-RU" dirty="0" err="1" smtClean="0"/>
              <a:t>алаңдары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бұқашықтарды</a:t>
            </a:r>
            <a:r>
              <a:rPr lang="ru-RU" dirty="0" smtClean="0"/>
              <a:t> </a:t>
            </a:r>
            <a:r>
              <a:rPr lang="ru-RU" dirty="0" err="1" smtClean="0"/>
              <a:t>бордақылау</a:t>
            </a:r>
            <a:r>
              <a:rPr lang="ru-RU" dirty="0" smtClean="0"/>
              <a:t> </a:t>
            </a:r>
            <a:r>
              <a:rPr lang="ru-RU" dirty="0" err="1" smtClean="0"/>
              <a:t>шығындарының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>
          <a:xfrm>
            <a:off x="109464" y="2795409"/>
            <a:ext cx="9633389" cy="923330"/>
            <a:chOff x="109464" y="3288432"/>
            <a:chExt cx="9633389" cy="92333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9406" y="3288432"/>
              <a:ext cx="9353447" cy="9233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тандық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ірі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қара</a:t>
              </a:r>
              <a:r>
                <a:rPr lang="ru-RU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мал 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ірі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қараның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шетелдік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асыл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тұқымды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аналық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мал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басын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сатып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алуға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109464" y="3491682"/>
              <a:ext cx="198762" cy="1766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26726" y="3360440"/>
            <a:ext cx="9590070" cy="646331"/>
            <a:chOff x="126726" y="3864496"/>
            <a:chExt cx="9590070" cy="64633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54073" y="3864496"/>
              <a:ext cx="9362723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тті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бағыттағы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ата-енелік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ата-тектік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нысандағы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асыл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тұқымды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тәуліктік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балапан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сатып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алуға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26726" y="4041225"/>
              <a:ext cx="198762" cy="1766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26726" y="3936504"/>
            <a:ext cx="9446055" cy="369332"/>
            <a:chOff x="126726" y="4440560"/>
            <a:chExt cx="9446055" cy="3693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99827" y="4440560"/>
              <a:ext cx="9172954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ұмыртқа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бағытындағы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финалдық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нысандағы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тәуліктік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балапан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сатып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алуға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126726" y="4587093"/>
              <a:ext cx="198762" cy="1766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7329" y="5661214"/>
            <a:ext cx="9847231" cy="369332"/>
            <a:chOff x="127329" y="6606249"/>
            <a:chExt cx="9847231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368174" y="6606249"/>
              <a:ext cx="9606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/>
                <a:t>а</a:t>
              </a:r>
              <a:r>
                <a:rPr lang="ru-RU" dirty="0" err="1" smtClean="0"/>
                <a:t>сыл</a:t>
              </a:r>
              <a:r>
                <a:rPr lang="ru-RU" dirty="0" smtClean="0"/>
                <a:t> </a:t>
              </a:r>
              <a:r>
                <a:rPr lang="ru-RU" dirty="0" err="1" smtClean="0"/>
                <a:t>тұқымды</a:t>
              </a:r>
              <a:r>
                <a:rPr lang="ru-RU" dirty="0" smtClean="0"/>
                <a:t> </a:t>
              </a:r>
              <a:r>
                <a:rPr lang="ru-RU" dirty="0" err="1" smtClean="0"/>
                <a:t>тұқымдық</a:t>
              </a:r>
              <a:r>
                <a:rPr lang="ru-RU" dirty="0" smtClean="0"/>
                <a:t> </a:t>
              </a:r>
              <a:r>
                <a:rPr lang="ru-RU" dirty="0" err="1" smtClean="0"/>
                <a:t>қошқарлар</a:t>
              </a:r>
              <a:r>
                <a:rPr lang="ru-RU" dirty="0" smtClean="0"/>
                <a:t>, </a:t>
              </a:r>
              <a:r>
                <a:rPr lang="ru-RU" dirty="0" err="1" smtClean="0"/>
                <a:t>айғырлар</a:t>
              </a:r>
              <a:r>
                <a:rPr lang="ru-RU" dirty="0" smtClean="0"/>
                <a:t>, </a:t>
              </a:r>
              <a:r>
                <a:rPr lang="ru-RU" dirty="0" err="1" smtClean="0"/>
                <a:t>түйелер</a:t>
              </a:r>
              <a:r>
                <a:rPr lang="ru-RU" dirty="0" smtClean="0"/>
                <a:t> </a:t>
              </a:r>
              <a:r>
                <a:rPr lang="ru-RU" dirty="0" err="1" smtClean="0"/>
                <a:t>және</a:t>
              </a:r>
              <a:r>
                <a:rPr lang="ru-RU" dirty="0" smtClean="0"/>
                <a:t> </a:t>
              </a:r>
              <a:r>
                <a:rPr lang="ru-RU" dirty="0" err="1" smtClean="0"/>
                <a:t>ешкілер</a:t>
              </a:r>
              <a:r>
                <a:rPr lang="ru-RU" dirty="0" smtClean="0"/>
                <a:t> </a:t>
              </a:r>
              <a:r>
                <a:rPr lang="ru-RU" dirty="0" err="1" smtClean="0"/>
                <a:t>сатып</a:t>
              </a:r>
              <a:r>
                <a:rPr lang="ru-RU" dirty="0" smtClean="0"/>
                <a:t> </a:t>
              </a:r>
              <a:r>
                <a:rPr lang="ru-RU" dirty="0" err="1" smtClean="0"/>
                <a:t>алуға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27329" y="6736042"/>
              <a:ext cx="198762" cy="1766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7329" y="5086891"/>
            <a:ext cx="9615524" cy="646331"/>
            <a:chOff x="127329" y="5873008"/>
            <a:chExt cx="9615524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349460" y="5873008"/>
              <a:ext cx="93933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err="1" smtClean="0"/>
                <a:t>табынның</a:t>
              </a:r>
              <a:r>
                <a:rPr lang="ru-RU" dirty="0" smtClean="0"/>
                <a:t> </a:t>
              </a:r>
              <a:r>
                <a:rPr lang="ru-RU" dirty="0" err="1" smtClean="0"/>
                <a:t>өсімін</a:t>
              </a:r>
              <a:r>
                <a:rPr lang="ru-RU" dirty="0" smtClean="0"/>
                <a:t> </a:t>
              </a:r>
              <a:r>
                <a:rPr lang="ru-RU" dirty="0" err="1" smtClean="0"/>
                <a:t>молайту</a:t>
              </a:r>
              <a:r>
                <a:rPr lang="ru-RU" dirty="0" smtClean="0"/>
                <a:t> </a:t>
              </a:r>
              <a:r>
                <a:rPr lang="ru-RU" dirty="0" err="1" smtClean="0"/>
                <a:t>үшін</a:t>
              </a:r>
              <a:r>
                <a:rPr lang="ru-RU" dirty="0" smtClean="0"/>
                <a:t> </a:t>
              </a:r>
              <a:r>
                <a:rPr lang="ru-RU" dirty="0" err="1" smtClean="0"/>
                <a:t>пайдаланылатын</a:t>
              </a:r>
              <a:r>
                <a:rPr lang="ru-RU" dirty="0" smtClean="0"/>
                <a:t> </a:t>
              </a:r>
              <a:r>
                <a:rPr lang="ru-RU" dirty="0" err="1" smtClean="0"/>
                <a:t>етті</a:t>
              </a:r>
              <a:r>
                <a:rPr lang="ru-RU" dirty="0" smtClean="0"/>
                <a:t> </a:t>
              </a:r>
              <a:r>
                <a:rPr lang="ru-RU" dirty="0" err="1" smtClean="0"/>
                <a:t>тұқымдардың</a:t>
              </a:r>
              <a:r>
                <a:rPr lang="ru-RU" dirty="0" smtClean="0"/>
                <a:t> </a:t>
              </a:r>
              <a:r>
                <a:rPr lang="ru-RU" dirty="0" err="1" smtClean="0"/>
                <a:t>асыл</a:t>
              </a:r>
              <a:r>
                <a:rPr lang="ru-RU" dirty="0" smtClean="0"/>
                <a:t> </a:t>
              </a:r>
              <a:r>
                <a:rPr lang="ru-RU" dirty="0" err="1" smtClean="0"/>
                <a:t>тұқымды</a:t>
              </a:r>
              <a:r>
                <a:rPr lang="ru-RU" dirty="0" smtClean="0"/>
                <a:t> </a:t>
              </a:r>
              <a:r>
                <a:rPr lang="ru-RU" dirty="0" err="1" smtClean="0"/>
                <a:t>тұқымдық</a:t>
              </a:r>
              <a:r>
                <a:rPr lang="ru-RU" dirty="0" smtClean="0"/>
                <a:t> </a:t>
              </a:r>
              <a:r>
                <a:rPr lang="ru-RU" dirty="0" err="1" smtClean="0"/>
                <a:t>бұқасын</a:t>
              </a:r>
              <a:r>
                <a:rPr lang="ru-RU" dirty="0" smtClean="0"/>
                <a:t> </a:t>
              </a:r>
              <a:r>
                <a:rPr lang="ru-RU" dirty="0" err="1" smtClean="0"/>
                <a:t>күтіп-бағуға</a:t>
              </a:r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27329" y="5984408"/>
              <a:ext cx="198762" cy="1766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6726" y="4523601"/>
            <a:ext cx="9541966" cy="646331"/>
            <a:chOff x="126726" y="5022073"/>
            <a:chExt cx="9541966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368174" y="5022073"/>
              <a:ext cx="93005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err="1"/>
                <a:t>т</a:t>
              </a:r>
              <a:r>
                <a:rPr lang="ru-RU" dirty="0" err="1" smtClean="0"/>
                <a:t>ауарлы</a:t>
              </a:r>
              <a:r>
                <a:rPr lang="kk-KZ" dirty="0" smtClean="0"/>
                <a:t>қ отардың өсімін молайту үшін пайдаланылатын асыл тұқымды тұқымдық қошқарды күтіп-бағуға</a:t>
              </a:r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26726" y="5256922"/>
              <a:ext cx="198762" cy="1766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2251" y="6022995"/>
            <a:ext cx="9584545" cy="646331"/>
            <a:chOff x="132251" y="6955206"/>
            <a:chExt cx="9584545" cy="64633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62414" y="6955206"/>
              <a:ext cx="9354382" cy="6463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үтті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сүтті-етті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тұқымдардың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асыл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тұқымды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бұқасының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бір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жынысты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қос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жынысты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ұрығын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сатып</a:t>
              </a:r>
              <a:r>
                <a:rPr lang="ru-RU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алуға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132251" y="7118097"/>
              <a:ext cx="198762" cy="17663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62" name="Номер слайда 1"/>
          <p:cNvSpPr txBox="1">
            <a:spLocks/>
          </p:cNvSpPr>
          <p:nvPr/>
        </p:nvSpPr>
        <p:spPr>
          <a:xfrm>
            <a:off x="15327902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endParaRPr lang="kk-KZ" sz="2800" b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917" y="8833048"/>
            <a:ext cx="140977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i="1" dirty="0" smtClean="0"/>
              <a:t>- </a:t>
            </a:r>
            <a:r>
              <a:rPr lang="ru-RU" sz="1100" i="1" dirty="0" err="1" smtClean="0"/>
              <a:t>жергілікті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бюджеттен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қосымша</a:t>
            </a:r>
            <a:r>
              <a:rPr lang="ru-RU" sz="1100" i="1" dirty="0" smtClean="0"/>
              <a:t> бюджет </a:t>
            </a:r>
            <a:r>
              <a:rPr lang="ru-RU" sz="1100" i="1" dirty="0" err="1" smtClean="0"/>
              <a:t>қаражаты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бөлінген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кезде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және</a:t>
            </a:r>
            <a:r>
              <a:rPr lang="ru-RU" sz="1100" i="1" dirty="0" smtClean="0"/>
              <a:t>/</a:t>
            </a:r>
            <a:r>
              <a:rPr lang="ru-RU" sz="1100" i="1" dirty="0" err="1" smtClean="0"/>
              <a:t>немесе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басқа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бюджеттік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бағдарламалардан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қайта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бөлінген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кезде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субсидиялау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нормативтерін</a:t>
            </a:r>
            <a:r>
              <a:rPr lang="ru-RU" sz="1100" i="1" dirty="0" smtClean="0"/>
              <a:t> </a:t>
            </a:r>
            <a:r>
              <a:rPr lang="ru-RU" sz="1100" i="1" dirty="0" err="1"/>
              <a:t>М</a:t>
            </a:r>
            <a:r>
              <a:rPr lang="ru-RU" sz="1100" i="1" dirty="0" err="1" smtClean="0"/>
              <a:t>инистрлікпен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келісім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бойынша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белгіленген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нормтивтен</a:t>
            </a:r>
            <a:r>
              <a:rPr lang="ru-RU" sz="1100" i="1" dirty="0" smtClean="0"/>
              <a:t> 50%</a:t>
            </a:r>
            <a:r>
              <a:rPr lang="kk-KZ" sz="1100" i="1" dirty="0" smtClean="0"/>
              <a:t> -ға дейін ұлғайтуға жол беріледі.</a:t>
            </a:r>
            <a:endParaRPr lang="ru-RU" sz="11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0" t="14649" r="38710" b="37750"/>
          <a:stretch/>
        </p:blipFill>
        <p:spPr>
          <a:xfrm>
            <a:off x="1245284" y="105988"/>
            <a:ext cx="3328675" cy="138224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10367"/>
            <a:ext cx="17081147" cy="1498600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9193" y="649328"/>
            <a:ext cx="11408054" cy="6556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ЕТТІ МАЛ ШАРУАШЫЛЫҒЫН СУБСИДИЯЛАУ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320" y="173009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Селекциялық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асыл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тұқымдық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жұмыстарды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1472" y="4584576"/>
            <a:ext cx="6768753" cy="708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Етті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бағыттағы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отандық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асыл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тұқымды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тұқымдық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бұқаларды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сатып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1472" y="6736881"/>
            <a:ext cx="7025208" cy="101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Табынның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өсімін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молайту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пайдаланылатын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етті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тұқымдардың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асыл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тұқымды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тұқымдық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бұқаларын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күтіп-бағу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54659" y="7320880"/>
            <a:ext cx="2687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100 000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85528" y="4584576"/>
            <a:ext cx="15755391" cy="127918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0361141" y="1458615"/>
            <a:ext cx="4653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39390" y="3432448"/>
            <a:ext cx="6298539" cy="432048"/>
            <a:chOff x="2821080" y="4203204"/>
            <a:chExt cx="4696831" cy="43204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21080" y="4203204"/>
              <a:ext cx="3040557" cy="400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1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Асыл</a:t>
              </a:r>
              <a:r>
                <a:rPr lang="ru-RU" sz="2001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001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тұқымды</a:t>
              </a:r>
              <a:r>
                <a:rPr lang="ru-RU" sz="2001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001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аналық</a:t>
              </a:r>
              <a:r>
                <a:rPr lang="ru-RU" sz="2001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бас</a:t>
              </a:r>
              <a:endParaRPr lang="ru-RU" sz="200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186039" y="4235014"/>
              <a:ext cx="1331872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ru-RU" sz="2001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ru-RU" sz="2001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 </a:t>
              </a:r>
              <a:r>
                <a:rPr lang="ru-RU" sz="2001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2001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/бас</a:t>
              </a:r>
              <a:endParaRPr lang="ru-RU" sz="1601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9389" y="2136601"/>
            <a:ext cx="6298539" cy="1000337"/>
            <a:chOff x="2617375" y="2379834"/>
            <a:chExt cx="4696830" cy="100033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617375" y="2979933"/>
              <a:ext cx="2259329" cy="400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1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Тауарлық</a:t>
              </a:r>
              <a:r>
                <a:rPr lang="ru-RU" sz="2001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001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аналық</a:t>
              </a:r>
              <a:r>
                <a:rPr lang="ru-RU" sz="2001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бас </a:t>
              </a:r>
              <a:endParaRPr lang="ru-RU" sz="200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82334" y="2379834"/>
              <a:ext cx="1331871" cy="400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1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ru-RU" sz="2001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 </a:t>
              </a:r>
              <a:r>
                <a:rPr lang="ru-RU" sz="2001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2001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/бас</a:t>
              </a:r>
              <a:endParaRPr lang="ru-RU" sz="2001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253317" y="4872608"/>
            <a:ext cx="2344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150 000 </a:t>
            </a:r>
            <a:r>
              <a:rPr lang="ru-RU" sz="2400" b="1" dirty="0" err="1" smtClean="0">
                <a:solidFill>
                  <a:srgbClr val="C00000"/>
                </a:solidFill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</a:rPr>
              <a:t>/бас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72" y="5304656"/>
            <a:ext cx="6425758" cy="70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Шетелдік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асыл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тұқымыды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аналық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басын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сатып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</a:t>
            </a:r>
            <a:r>
              <a:rPr lang="ru-RU" sz="2001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1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364" y="5563071"/>
            <a:ext cx="252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225 </a:t>
            </a:r>
            <a:r>
              <a:rPr lang="ru-RU" sz="2400" b="1" dirty="0" smtClean="0">
                <a:solidFill>
                  <a:srgbClr val="C00000"/>
                </a:solidFill>
              </a:rPr>
              <a:t>000 </a:t>
            </a:r>
            <a:r>
              <a:rPr lang="ru-RU" sz="2400" b="1" dirty="0" err="1" smtClean="0">
                <a:solidFill>
                  <a:srgbClr val="C00000"/>
                </a:solidFill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</a:rPr>
              <a:t>/бас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46" y="2104107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20" y="4800600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72" y="3504456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Номер слайда 1"/>
          <p:cNvSpPr txBox="1">
            <a:spLocks/>
          </p:cNvSpPr>
          <p:nvPr/>
        </p:nvSpPr>
        <p:spPr>
          <a:xfrm>
            <a:off x="15327902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68952" y="1776264"/>
            <a:ext cx="5645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/>
              <a:t>Өтінімді</a:t>
            </a:r>
            <a:r>
              <a:rPr lang="ru-RU" sz="1400" dirty="0" smtClean="0"/>
              <a:t> </a:t>
            </a:r>
            <a:r>
              <a:rPr lang="ru-RU" sz="1400" dirty="0" err="1" smtClean="0"/>
              <a:t>берген</a:t>
            </a:r>
            <a:r>
              <a:rPr lang="ru-RU" sz="1400" dirty="0" smtClean="0"/>
              <a:t> </a:t>
            </a:r>
            <a:r>
              <a:rPr lang="ru-RU" sz="1400" dirty="0" err="1" smtClean="0"/>
              <a:t>сәтте</a:t>
            </a:r>
            <a:r>
              <a:rPr lang="ru-RU" sz="1400" dirty="0" smtClean="0"/>
              <a:t> </a:t>
            </a:r>
            <a:r>
              <a:rPr lang="ru-RU" sz="1400" dirty="0" err="1" smtClean="0"/>
              <a:t>жануарлардың</a:t>
            </a:r>
            <a:r>
              <a:rPr lang="ru-RU" sz="1400" dirty="0" smtClean="0"/>
              <a:t> САТЖАҚ-та </a:t>
            </a:r>
            <a:r>
              <a:rPr lang="ru-RU" sz="1400" dirty="0" err="1" smtClean="0"/>
              <a:t>тіркелген</a:t>
            </a:r>
            <a:r>
              <a:rPr lang="ru-RU" sz="1400" dirty="0" smtClean="0"/>
              <a:t> </a:t>
            </a:r>
            <a:r>
              <a:rPr lang="ru-RU" sz="1400" dirty="0" err="1" smtClean="0"/>
              <a:t>болуы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64896" y="2047453"/>
            <a:ext cx="9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Өсімді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молайтуда</a:t>
            </a:r>
            <a:r>
              <a:rPr lang="ru-RU" sz="1400" dirty="0" smtClean="0"/>
              <a:t> </a:t>
            </a:r>
            <a:r>
              <a:rPr lang="ru-RU" sz="1400" dirty="0" err="1" smtClean="0"/>
              <a:t>мынадай</a:t>
            </a:r>
            <a:r>
              <a:rPr lang="ru-RU" sz="1400" dirty="0" smtClean="0"/>
              <a:t> </a:t>
            </a:r>
            <a:r>
              <a:rPr lang="ru-RU" sz="1400" dirty="0" err="1" smtClean="0"/>
              <a:t>талаптарға</a:t>
            </a:r>
            <a:r>
              <a:rPr lang="ru-RU" sz="1400" dirty="0" smtClean="0"/>
              <a:t> </a:t>
            </a:r>
            <a:r>
              <a:rPr lang="ru-RU" sz="1400" dirty="0" err="1" smtClean="0"/>
              <a:t>сәйкес</a:t>
            </a:r>
            <a:r>
              <a:rPr lang="ru-RU" sz="1400" dirty="0" smtClean="0"/>
              <a:t> </a:t>
            </a:r>
            <a:r>
              <a:rPr lang="ru-RU" sz="1400" dirty="0" err="1" smtClean="0"/>
              <a:t>етті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тұқымның</a:t>
            </a:r>
            <a:r>
              <a:rPr lang="ru-RU" sz="1400" dirty="0" smtClean="0"/>
              <a:t> </a:t>
            </a:r>
            <a:r>
              <a:rPr lang="ru-RU" sz="1400" dirty="0" err="1" smtClean="0"/>
              <a:t>асыл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тұқымдық</a:t>
            </a:r>
            <a:r>
              <a:rPr lang="ru-RU" sz="1400" dirty="0" smtClean="0"/>
              <a:t> </a:t>
            </a:r>
            <a:r>
              <a:rPr lang="ru-RU" sz="1400" dirty="0" err="1" smtClean="0"/>
              <a:t>бұқаларын</a:t>
            </a:r>
            <a:r>
              <a:rPr lang="ru-RU" sz="1400" dirty="0" smtClean="0"/>
              <a:t> (</a:t>
            </a:r>
            <a:r>
              <a:rPr lang="ru-RU" sz="1400" dirty="0" err="1" smtClean="0"/>
              <a:t>өзінің</a:t>
            </a:r>
            <a:r>
              <a:rPr lang="ru-RU" sz="1400" dirty="0" smtClean="0"/>
              <a:t> </a:t>
            </a:r>
            <a:r>
              <a:rPr lang="ru-RU" sz="1400" dirty="0" err="1" smtClean="0"/>
              <a:t>бұқаларын</a:t>
            </a:r>
            <a:r>
              <a:rPr lang="ru-RU" sz="1400" dirty="0" smtClean="0"/>
              <a:t> </a:t>
            </a:r>
            <a:r>
              <a:rPr lang="ru-RU" sz="1400" dirty="0" err="1" smtClean="0"/>
              <a:t>немесе</a:t>
            </a:r>
            <a:r>
              <a:rPr lang="ru-RU" sz="1400" dirty="0" smtClean="0"/>
              <a:t> </a:t>
            </a:r>
            <a:r>
              <a:rPr lang="ru-RU" sz="1400" dirty="0" err="1" smtClean="0"/>
              <a:t>жалдау</a:t>
            </a:r>
            <a:r>
              <a:rPr lang="ru-RU" sz="1400" dirty="0" smtClean="0"/>
              <a:t> </a:t>
            </a:r>
            <a:r>
              <a:rPr lang="ru-RU" sz="1400" dirty="0" err="1" smtClean="0"/>
              <a:t>шарттарымен</a:t>
            </a:r>
            <a:r>
              <a:rPr lang="ru-RU" sz="1400" dirty="0" smtClean="0"/>
              <a:t>) </a:t>
            </a:r>
            <a:r>
              <a:rPr lang="ru-RU" sz="1400" dirty="0" err="1" smtClean="0"/>
              <a:t>пайдалану</a:t>
            </a:r>
            <a:r>
              <a:rPr lang="ru-RU" sz="1400" dirty="0" smtClean="0"/>
              <a:t>:</a:t>
            </a:r>
            <a:endParaRPr lang="ru-RU" sz="1400" dirty="0"/>
          </a:p>
          <a:p>
            <a:r>
              <a:rPr lang="ru-RU" sz="1400" dirty="0"/>
              <a:t>1) </a:t>
            </a:r>
            <a:r>
              <a:rPr lang="ru-RU" sz="1400" dirty="0" err="1"/>
              <a:t>ж</a:t>
            </a:r>
            <a:r>
              <a:rPr lang="ru-RU" sz="1400" dirty="0" err="1" smtClean="0"/>
              <a:t>иырма</a:t>
            </a:r>
            <a:r>
              <a:rPr lang="ru-RU" sz="1400" dirty="0" smtClean="0"/>
              <a:t> бес </a:t>
            </a:r>
            <a:r>
              <a:rPr lang="ru-RU" sz="1400" dirty="0" err="1" smtClean="0"/>
              <a:t>аналық</a:t>
            </a:r>
            <a:r>
              <a:rPr lang="ru-RU" sz="1400" dirty="0" smtClean="0"/>
              <a:t> </a:t>
            </a:r>
            <a:r>
              <a:rPr lang="ru-RU" sz="1400" dirty="0" err="1" smtClean="0"/>
              <a:t>басқа</a:t>
            </a:r>
            <a:r>
              <a:rPr lang="ru-RU" sz="1400" dirty="0" smtClean="0"/>
              <a:t> </a:t>
            </a:r>
            <a:r>
              <a:rPr lang="ru-RU" sz="1400" dirty="0" err="1" smtClean="0"/>
              <a:t>кемінде</a:t>
            </a:r>
            <a:r>
              <a:rPr lang="ru-RU" sz="1400" dirty="0" smtClean="0"/>
              <a:t> </a:t>
            </a:r>
            <a:r>
              <a:rPr lang="ru-RU" sz="1400" dirty="0" err="1" smtClean="0"/>
              <a:t>бір</a:t>
            </a:r>
            <a:r>
              <a:rPr lang="ru-RU" sz="1400" dirty="0" smtClean="0"/>
              <a:t> </a:t>
            </a:r>
            <a:r>
              <a:rPr lang="ru-RU" sz="1400" dirty="0" err="1" smtClean="0"/>
              <a:t>асыл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тұқымдық</a:t>
            </a:r>
            <a:r>
              <a:rPr lang="ru-RU" sz="1400" dirty="0" smtClean="0"/>
              <a:t>  </a:t>
            </a:r>
            <a:r>
              <a:rPr lang="ru-RU" sz="1400" dirty="0" err="1" smtClean="0"/>
              <a:t>бұқа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2) </a:t>
            </a:r>
            <a:r>
              <a:rPr lang="ru-RU" sz="1400" dirty="0" err="1" smtClean="0"/>
              <a:t>қатарынан</a:t>
            </a:r>
            <a:r>
              <a:rPr lang="ru-RU" sz="1400" dirty="0" smtClean="0"/>
              <a:t> </a:t>
            </a:r>
            <a:r>
              <a:rPr lang="ru-RU" sz="1400" dirty="0" err="1" smtClean="0"/>
              <a:t>екі</a:t>
            </a:r>
            <a:r>
              <a:rPr lang="ru-RU" sz="1400" dirty="0" smtClean="0"/>
              <a:t> </a:t>
            </a:r>
            <a:r>
              <a:rPr lang="ru-RU" sz="1400" dirty="0" err="1" smtClean="0"/>
              <a:t>шағылыстыру</a:t>
            </a:r>
            <a:r>
              <a:rPr lang="ru-RU" sz="1400" dirty="0" smtClean="0"/>
              <a:t> </a:t>
            </a:r>
            <a:r>
              <a:rPr lang="ru-RU" sz="1400" dirty="0" err="1" smtClean="0"/>
              <a:t>маусымынан</a:t>
            </a:r>
            <a:r>
              <a:rPr lang="ru-RU" sz="1400" dirty="0" smtClean="0"/>
              <a:t> </a:t>
            </a:r>
            <a:r>
              <a:rPr lang="ru-RU" sz="1400" dirty="0" err="1" smtClean="0"/>
              <a:t>артық</a:t>
            </a:r>
            <a:r>
              <a:rPr lang="ru-RU" sz="1400" dirty="0" smtClean="0"/>
              <a:t> </a:t>
            </a:r>
            <a:r>
              <a:rPr lang="ru-RU" sz="1400" dirty="0" err="1" smtClean="0"/>
              <a:t>пайдаланбау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3) </a:t>
            </a:r>
            <a:r>
              <a:rPr lang="ru-RU" sz="1400" dirty="0" err="1"/>
              <a:t>ж</a:t>
            </a:r>
            <a:r>
              <a:rPr lang="ru-RU" sz="1400" dirty="0" err="1" smtClean="0"/>
              <a:t>асы</a:t>
            </a:r>
            <a:r>
              <a:rPr lang="ru-RU" sz="1400" dirty="0" smtClean="0"/>
              <a:t> </a:t>
            </a:r>
            <a:r>
              <a:rPr lang="ru-RU" sz="1400" dirty="0" err="1" smtClean="0"/>
              <a:t>ағымдағы</a:t>
            </a:r>
            <a:r>
              <a:rPr lang="ru-RU" sz="1400" dirty="0" smtClean="0"/>
              <a:t> </a:t>
            </a:r>
            <a:r>
              <a:rPr lang="ru-RU" sz="1400" dirty="0" err="1" smtClean="0"/>
              <a:t>жылдың</a:t>
            </a:r>
            <a:r>
              <a:rPr lang="ru-RU" sz="1400" dirty="0" smtClean="0"/>
              <a:t> 1 </a:t>
            </a:r>
            <a:r>
              <a:rPr lang="ru-RU" sz="1400" dirty="0" err="1" smtClean="0"/>
              <a:t>маусымына</a:t>
            </a:r>
            <a:r>
              <a:rPr lang="ru-RU" sz="1400" dirty="0" smtClean="0"/>
              <a:t> 12 </a:t>
            </a:r>
            <a:r>
              <a:rPr lang="ru-RU" sz="1400" dirty="0" err="1" smtClean="0"/>
              <a:t>айдан</a:t>
            </a:r>
            <a:r>
              <a:rPr lang="ru-RU" sz="1400" dirty="0" smtClean="0"/>
              <a:t> кем </a:t>
            </a:r>
            <a:r>
              <a:rPr lang="ru-RU" sz="1400" dirty="0" err="1" smtClean="0"/>
              <a:t>болмауы</a:t>
            </a:r>
            <a:r>
              <a:rPr lang="ru-RU" sz="1400" dirty="0" smtClean="0"/>
              <a:t>; </a:t>
            </a:r>
            <a:endParaRPr lang="ru-RU" sz="1400" dirty="0"/>
          </a:p>
          <a:p>
            <a:r>
              <a:rPr lang="ru-RU" sz="1400" dirty="0"/>
              <a:t>4) </a:t>
            </a:r>
            <a:r>
              <a:rPr lang="ru-RU" sz="1400" dirty="0" err="1"/>
              <a:t>б</a:t>
            </a:r>
            <a:r>
              <a:rPr lang="ru-RU" sz="1400" dirty="0" err="1" smtClean="0"/>
              <a:t>ұрын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тұқымдық</a:t>
            </a:r>
            <a:r>
              <a:rPr lang="ru-RU" sz="1400" dirty="0" smtClean="0"/>
              <a:t> </a:t>
            </a:r>
            <a:r>
              <a:rPr lang="ru-RU" sz="1400" dirty="0" err="1" smtClean="0"/>
              <a:t>түрлендіруде</a:t>
            </a:r>
            <a:r>
              <a:rPr lang="ru-RU" sz="1400" dirty="0" smtClean="0"/>
              <a:t> </a:t>
            </a:r>
            <a:r>
              <a:rPr lang="ru-RU" sz="1400" dirty="0" err="1" smtClean="0"/>
              <a:t>пайдаланылмаған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064896" y="3432448"/>
            <a:ext cx="9038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</a:t>
            </a:r>
            <a:r>
              <a:rPr lang="ru-RU" sz="1400" dirty="0" smtClean="0"/>
              <a:t>) </a:t>
            </a:r>
            <a:r>
              <a:rPr lang="ru-RU" sz="1400" dirty="0" err="1"/>
              <a:t>а</a:t>
            </a:r>
            <a:r>
              <a:rPr lang="ru-RU" sz="1400" dirty="0" err="1" smtClean="0"/>
              <a:t>налық</a:t>
            </a:r>
            <a:r>
              <a:rPr lang="ru-RU" sz="1400" dirty="0" smtClean="0"/>
              <a:t> баста </a:t>
            </a:r>
            <a:r>
              <a:rPr lang="ru-RU" sz="1400" dirty="0" err="1" smtClean="0"/>
              <a:t>тиісті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</a:t>
            </a:r>
            <a:r>
              <a:rPr lang="ru-RU" sz="1400" dirty="0" smtClean="0"/>
              <a:t> </a:t>
            </a:r>
            <a:r>
              <a:rPr lang="ru-RU" sz="1400" dirty="0" err="1" smtClean="0"/>
              <a:t>бойынша</a:t>
            </a:r>
            <a:r>
              <a:rPr lang="ru-RU" sz="1400" dirty="0" smtClean="0"/>
              <a:t> </a:t>
            </a:r>
            <a:r>
              <a:rPr lang="ru-RU" sz="1400" dirty="0" err="1" smtClean="0"/>
              <a:t>Республикалық</a:t>
            </a:r>
            <a:r>
              <a:rPr lang="ru-RU" sz="1400" dirty="0" smtClean="0"/>
              <a:t> палата </a:t>
            </a:r>
            <a:r>
              <a:rPr lang="ru-RU" sz="1400" dirty="0" err="1" smtClean="0"/>
              <a:t>берген</a:t>
            </a:r>
            <a:r>
              <a:rPr lang="ru-RU" sz="1400" dirty="0" smtClean="0"/>
              <a:t> </a:t>
            </a:r>
            <a:r>
              <a:rPr lang="ru-RU" sz="1400" dirty="0" err="1" smtClean="0"/>
              <a:t>асыл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</a:t>
            </a:r>
            <a:r>
              <a:rPr lang="ru-RU" sz="1400" dirty="0" smtClean="0"/>
              <a:t> мал </a:t>
            </a:r>
            <a:r>
              <a:rPr lang="ru-RU" sz="1400" dirty="0" err="1" smtClean="0"/>
              <a:t>мәртебесінің</a:t>
            </a:r>
            <a:r>
              <a:rPr lang="ru-RU" sz="1400" dirty="0" smtClean="0"/>
              <a:t> </a:t>
            </a:r>
            <a:r>
              <a:rPr lang="ru-RU" sz="1400" dirty="0" err="1" smtClean="0"/>
              <a:t>болуы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2</a:t>
            </a:r>
            <a:r>
              <a:rPr lang="ru-RU" sz="1400" dirty="0" smtClean="0"/>
              <a:t>) </a:t>
            </a:r>
            <a:r>
              <a:rPr lang="ru-RU" sz="1400" dirty="0" err="1"/>
              <a:t>а</a:t>
            </a:r>
            <a:r>
              <a:rPr lang="ru-RU" sz="1400" dirty="0" err="1" smtClean="0"/>
              <a:t>сыл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</a:t>
            </a:r>
            <a:r>
              <a:rPr lang="ru-RU" sz="1400" dirty="0" smtClean="0"/>
              <a:t> </a:t>
            </a:r>
            <a:r>
              <a:rPr lang="ru-RU" sz="1400" dirty="0" err="1" smtClean="0"/>
              <a:t>аналық</a:t>
            </a:r>
            <a:r>
              <a:rPr lang="ru-RU" sz="1400" dirty="0" smtClean="0"/>
              <a:t> мал </a:t>
            </a:r>
            <a:r>
              <a:rPr lang="ru-RU" sz="1400" dirty="0" err="1" smtClean="0"/>
              <a:t>басын</a:t>
            </a:r>
            <a:r>
              <a:rPr lang="ru-RU" sz="1400" dirty="0" smtClean="0"/>
              <a:t> </a:t>
            </a:r>
            <a:r>
              <a:rPr lang="ru-RU" sz="1400" dirty="0" err="1" smtClean="0"/>
              <a:t>етті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тұқымның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тұқымдық</a:t>
            </a:r>
            <a:r>
              <a:rPr lang="ru-RU" sz="1400" dirty="0" smtClean="0"/>
              <a:t> </a:t>
            </a:r>
            <a:r>
              <a:rPr lang="ru-RU" sz="1400" dirty="0" err="1" smtClean="0"/>
              <a:t>бұқаларының</a:t>
            </a:r>
            <a:r>
              <a:rPr lang="ru-RU" sz="1400" dirty="0" smtClean="0"/>
              <a:t> </a:t>
            </a:r>
            <a:r>
              <a:rPr lang="ru-RU" sz="1400" dirty="0" err="1" smtClean="0"/>
              <a:t>ұрығымен</a:t>
            </a:r>
            <a:r>
              <a:rPr lang="ru-RU" sz="1400" dirty="0" smtClean="0"/>
              <a:t> </a:t>
            </a:r>
            <a:r>
              <a:rPr lang="ru-RU" sz="1400" dirty="0" err="1" smtClean="0"/>
              <a:t>қолдан</a:t>
            </a:r>
            <a:r>
              <a:rPr lang="ru-RU" sz="1400" dirty="0" smtClean="0"/>
              <a:t> </a:t>
            </a:r>
            <a:r>
              <a:rPr lang="ru-RU" sz="1400" dirty="0" err="1" smtClean="0"/>
              <a:t>ұрықтандыру</a:t>
            </a:r>
            <a:r>
              <a:rPr lang="ru-RU" sz="1400" dirty="0" smtClean="0"/>
              <a:t> </a:t>
            </a:r>
            <a:r>
              <a:rPr lang="ru-RU" sz="1400" dirty="0" err="1" smtClean="0"/>
              <a:t>немесе</a:t>
            </a:r>
            <a:r>
              <a:rPr lang="ru-RU" sz="1400" dirty="0" smtClean="0"/>
              <a:t> </a:t>
            </a:r>
            <a:r>
              <a:rPr lang="ru-RU" sz="1400" dirty="0" err="1" smtClean="0"/>
              <a:t>өсімін</a:t>
            </a:r>
            <a:r>
              <a:rPr lang="ru-RU" sz="1400" dirty="0" smtClean="0"/>
              <a:t> </a:t>
            </a:r>
            <a:r>
              <a:rPr lang="ru-RU" sz="1400" dirty="0" err="1" smtClean="0"/>
              <a:t>молайтуда</a:t>
            </a:r>
            <a:r>
              <a:rPr lang="ru-RU" sz="1400" dirty="0" smtClean="0"/>
              <a:t> </a:t>
            </a:r>
            <a:r>
              <a:rPr lang="ru-RU" sz="1400" dirty="0" err="1" smtClean="0"/>
              <a:t>етті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тұқымның</a:t>
            </a:r>
            <a:r>
              <a:rPr lang="ru-RU" sz="1400" dirty="0" smtClean="0"/>
              <a:t> </a:t>
            </a:r>
            <a:r>
              <a:rPr lang="ru-RU" sz="1400" dirty="0" err="1" smtClean="0"/>
              <a:t>бірінші</a:t>
            </a:r>
            <a:r>
              <a:rPr lang="ru-RU" sz="1400" dirty="0" smtClean="0"/>
              <a:t> </a:t>
            </a:r>
            <a:r>
              <a:rPr lang="ru-RU" sz="1400" dirty="0" err="1" smtClean="0"/>
              <a:t>санатты</a:t>
            </a:r>
            <a:r>
              <a:rPr lang="ru-RU" sz="1400" dirty="0" smtClean="0"/>
              <a:t> </a:t>
            </a:r>
            <a:r>
              <a:rPr lang="ru-RU" sz="1400" dirty="0" err="1" smtClean="0"/>
              <a:t>асыл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тұқымдық</a:t>
            </a:r>
            <a:r>
              <a:rPr lang="ru-RU" sz="1400" dirty="0" smtClean="0"/>
              <a:t> </a:t>
            </a:r>
            <a:r>
              <a:rPr lang="ru-RU" sz="1400" dirty="0" err="1" smtClean="0"/>
              <a:t>бұқаларын</a:t>
            </a:r>
            <a:r>
              <a:rPr lang="ru-RU" sz="1400" dirty="0" smtClean="0"/>
              <a:t> </a:t>
            </a:r>
            <a:r>
              <a:rPr lang="ru-RU" sz="1400" dirty="0" err="1" smtClean="0"/>
              <a:t>пайдалану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985770" y="4713491"/>
            <a:ext cx="9045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1) </a:t>
            </a:r>
            <a:r>
              <a:rPr lang="ru-RU" sz="1400" dirty="0" err="1"/>
              <a:t>аналық</a:t>
            </a:r>
            <a:r>
              <a:rPr lang="ru-RU" sz="1400" dirty="0"/>
              <a:t> баста </a:t>
            </a:r>
            <a:r>
              <a:rPr lang="ru-RU" sz="1400" dirty="0" err="1"/>
              <a:t>тиісті</a:t>
            </a:r>
            <a:r>
              <a:rPr lang="ru-RU" sz="1400" dirty="0"/>
              <a:t> </a:t>
            </a:r>
            <a:r>
              <a:rPr lang="ru-RU" sz="1400" dirty="0" err="1"/>
              <a:t>тұқым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Республикалық</a:t>
            </a:r>
            <a:r>
              <a:rPr lang="ru-RU" sz="1400" dirty="0"/>
              <a:t> палата </a:t>
            </a:r>
            <a:r>
              <a:rPr lang="ru-RU" sz="1400" dirty="0" err="1"/>
              <a:t>берген</a:t>
            </a:r>
            <a:r>
              <a:rPr lang="ru-RU" sz="1400" dirty="0"/>
              <a:t> </a:t>
            </a:r>
            <a:r>
              <a:rPr lang="ru-RU" sz="1400" dirty="0" err="1"/>
              <a:t>асыл</a:t>
            </a:r>
            <a:r>
              <a:rPr lang="ru-RU" sz="1400" dirty="0"/>
              <a:t> </a:t>
            </a:r>
            <a:r>
              <a:rPr lang="ru-RU" sz="1400" dirty="0" err="1"/>
              <a:t>тұқымды</a:t>
            </a:r>
            <a:r>
              <a:rPr lang="ru-RU" sz="1400" dirty="0"/>
              <a:t> мал </a:t>
            </a:r>
            <a:r>
              <a:rPr lang="ru-RU" sz="1400" dirty="0" err="1"/>
              <a:t>мәртебесінің</a:t>
            </a:r>
            <a:r>
              <a:rPr lang="ru-RU" sz="1400" dirty="0"/>
              <a:t> </a:t>
            </a:r>
            <a:r>
              <a:rPr lang="ru-RU" sz="1400" dirty="0" err="1"/>
              <a:t>болуы</a:t>
            </a:r>
            <a:r>
              <a:rPr lang="ru-RU" sz="1400" dirty="0"/>
              <a:t>; </a:t>
            </a:r>
          </a:p>
          <a:p>
            <a:r>
              <a:rPr lang="ru-RU" sz="1400" dirty="0"/>
              <a:t>2)  </a:t>
            </a:r>
            <a:r>
              <a:rPr lang="ru-RU" sz="1400" dirty="0" err="1"/>
              <a:t>с</a:t>
            </a:r>
            <a:r>
              <a:rPr lang="ru-RU" sz="1400" dirty="0" err="1" smtClean="0"/>
              <a:t>атып</a:t>
            </a:r>
            <a:r>
              <a:rPr lang="ru-RU" sz="1400" dirty="0" smtClean="0"/>
              <a:t> </a:t>
            </a:r>
            <a:r>
              <a:rPr lang="ru-RU" sz="1400" dirty="0" err="1" smtClean="0"/>
              <a:t>алынған</a:t>
            </a:r>
            <a:r>
              <a:rPr lang="ru-RU" sz="1400" dirty="0" smtClean="0"/>
              <a:t> </a:t>
            </a:r>
            <a:r>
              <a:rPr lang="ru-RU" sz="1400" dirty="0" err="1" smtClean="0"/>
              <a:t>бастың</a:t>
            </a:r>
            <a:r>
              <a:rPr lang="ru-RU" sz="1400" dirty="0" smtClean="0"/>
              <a:t> </a:t>
            </a:r>
            <a:r>
              <a:rPr lang="ru-RU" sz="1400" dirty="0" err="1" smtClean="0"/>
              <a:t>жасы</a:t>
            </a:r>
            <a:r>
              <a:rPr lang="ru-RU" sz="1400" dirty="0" smtClean="0"/>
              <a:t> </a:t>
            </a:r>
            <a:r>
              <a:rPr lang="ru-RU" sz="1400" dirty="0" err="1" smtClean="0"/>
              <a:t>сатып</a:t>
            </a:r>
            <a:r>
              <a:rPr lang="ru-RU" sz="1400" dirty="0" smtClean="0"/>
              <a:t> </a:t>
            </a:r>
            <a:r>
              <a:rPr lang="ru-RU" sz="1400" dirty="0" err="1" smtClean="0"/>
              <a:t>алу</a:t>
            </a:r>
            <a:r>
              <a:rPr lang="ru-RU" sz="1400" dirty="0" smtClean="0"/>
              <a:t> </a:t>
            </a:r>
            <a:r>
              <a:rPr lang="ru-RU" sz="1400" dirty="0" err="1" smtClean="0"/>
              <a:t>сәтінде</a:t>
            </a:r>
            <a:r>
              <a:rPr lang="ru-RU" sz="1400" dirty="0" smtClean="0"/>
              <a:t> (ел </a:t>
            </a:r>
            <a:r>
              <a:rPr lang="ru-RU" sz="1400" dirty="0" err="1" smtClean="0"/>
              <a:t>ішінен</a:t>
            </a:r>
            <a:r>
              <a:rPr lang="ru-RU" sz="1400" dirty="0" smtClean="0"/>
              <a:t> </a:t>
            </a:r>
            <a:r>
              <a:rPr lang="ru-RU" sz="1400" dirty="0" err="1" smtClean="0"/>
              <a:t>сатып</a:t>
            </a:r>
            <a:r>
              <a:rPr lang="ru-RU" sz="1400" dirty="0" smtClean="0"/>
              <a:t> </a:t>
            </a:r>
            <a:r>
              <a:rPr lang="ru-RU" sz="1400" dirty="0" err="1" smtClean="0"/>
              <a:t>алған</a:t>
            </a:r>
            <a:r>
              <a:rPr lang="ru-RU" sz="1400" dirty="0" smtClean="0"/>
              <a:t> </a:t>
            </a:r>
            <a:r>
              <a:rPr lang="ru-RU" sz="1400" dirty="0" err="1" smtClean="0"/>
              <a:t>жағдайда</a:t>
            </a:r>
            <a:r>
              <a:rPr lang="ru-RU" sz="1400" dirty="0" smtClean="0"/>
              <a:t> – </a:t>
            </a:r>
            <a:r>
              <a:rPr lang="ru-RU" sz="1400" dirty="0" err="1" smtClean="0"/>
              <a:t>асыл</a:t>
            </a:r>
            <a:r>
              <a:rPr lang="ru-RU" sz="1400" dirty="0" smtClean="0"/>
              <a:t> </a:t>
            </a:r>
            <a:r>
              <a:rPr lang="ru-RU" sz="1400" dirty="0" err="1" smtClean="0"/>
              <a:t>тұқымдық</a:t>
            </a:r>
            <a:r>
              <a:rPr lang="ru-RU" sz="1400" dirty="0" smtClean="0"/>
              <a:t> </a:t>
            </a:r>
            <a:r>
              <a:rPr lang="ru-RU" sz="1400" dirty="0" err="1" smtClean="0"/>
              <a:t>куәлікте</a:t>
            </a:r>
            <a:r>
              <a:rPr lang="ru-RU" sz="1400" dirty="0" smtClean="0"/>
              <a:t> </a:t>
            </a:r>
            <a:r>
              <a:rPr lang="ru-RU" sz="1400" dirty="0" err="1" smtClean="0"/>
              <a:t>көрсетілген</a:t>
            </a:r>
            <a:r>
              <a:rPr lang="ru-RU" sz="1400" dirty="0" smtClean="0"/>
              <a:t> </a:t>
            </a:r>
            <a:r>
              <a:rPr lang="ru-RU" sz="1400" dirty="0" err="1" smtClean="0"/>
              <a:t>сату</a:t>
            </a:r>
            <a:r>
              <a:rPr lang="ru-RU" sz="1400" dirty="0" smtClean="0"/>
              <a:t> </a:t>
            </a:r>
            <a:r>
              <a:rPr lang="ru-RU" sz="1400" dirty="0" err="1" smtClean="0"/>
              <a:t>сәтінде</a:t>
            </a:r>
            <a:r>
              <a:rPr lang="ru-RU" sz="1400" dirty="0" smtClean="0"/>
              <a:t>; </a:t>
            </a:r>
            <a:r>
              <a:rPr lang="ru-RU" sz="1400" dirty="0" err="1" smtClean="0"/>
              <a:t>импортталған</a:t>
            </a:r>
            <a:r>
              <a:rPr lang="ru-RU" sz="1400" dirty="0" smtClean="0"/>
              <a:t> </a:t>
            </a:r>
            <a:r>
              <a:rPr lang="ru-RU" sz="1400" dirty="0" err="1" smtClean="0"/>
              <a:t>жағдайда</a:t>
            </a:r>
            <a:r>
              <a:rPr lang="ru-RU" sz="1400" dirty="0" smtClean="0"/>
              <a:t> – </a:t>
            </a:r>
            <a:r>
              <a:rPr lang="ru-RU" sz="1400" dirty="0" err="1" smtClean="0"/>
              <a:t>малды</a:t>
            </a:r>
            <a:r>
              <a:rPr lang="ru-RU" sz="1400" dirty="0" smtClean="0"/>
              <a:t> </a:t>
            </a:r>
            <a:r>
              <a:rPr lang="ru-RU" sz="1400" dirty="0" err="1" smtClean="0"/>
              <a:t>сатушыда</a:t>
            </a:r>
            <a:r>
              <a:rPr lang="ru-RU" sz="1400" dirty="0" smtClean="0"/>
              <a:t> (</a:t>
            </a:r>
            <a:r>
              <a:rPr lang="ru-RU" sz="1400" dirty="0" err="1" smtClean="0"/>
              <a:t>экспорттаушыда</a:t>
            </a:r>
            <a:r>
              <a:rPr lang="ru-RU" sz="1400" dirty="0" smtClean="0"/>
              <a:t>) </a:t>
            </a:r>
            <a:r>
              <a:rPr lang="ru-RU" sz="1400" dirty="0" err="1" smtClean="0"/>
              <a:t>карантинге</a:t>
            </a:r>
            <a:r>
              <a:rPr lang="ru-RU" sz="1400" dirty="0" smtClean="0"/>
              <a:t> </a:t>
            </a:r>
            <a:r>
              <a:rPr lang="ru-RU" sz="1400" dirty="0" err="1" smtClean="0"/>
              <a:t>қойған</a:t>
            </a:r>
            <a:r>
              <a:rPr lang="ru-RU" sz="1400" dirty="0" smtClean="0"/>
              <a:t> </a:t>
            </a:r>
            <a:r>
              <a:rPr lang="ru-RU" sz="1400" dirty="0" err="1" smtClean="0"/>
              <a:t>сәтте</a:t>
            </a:r>
            <a:r>
              <a:rPr lang="ru-RU" sz="1400" dirty="0" smtClean="0"/>
              <a:t>);</a:t>
            </a:r>
            <a:endParaRPr lang="ru-RU" sz="1400" dirty="0"/>
          </a:p>
          <a:p>
            <a:r>
              <a:rPr lang="ru-RU" sz="1400" dirty="0" err="1" smtClean="0"/>
              <a:t>қашарлар</a:t>
            </a:r>
            <a:r>
              <a:rPr lang="ru-RU" sz="1400" dirty="0" smtClean="0"/>
              <a:t> –  </a:t>
            </a:r>
            <a:r>
              <a:rPr lang="ru-RU" sz="1400" dirty="0"/>
              <a:t>6 </a:t>
            </a:r>
            <a:r>
              <a:rPr lang="ru-RU" sz="1400" dirty="0" smtClean="0"/>
              <a:t>айдан18 </a:t>
            </a:r>
            <a:r>
              <a:rPr lang="ru-RU" sz="1400" dirty="0" err="1" smtClean="0"/>
              <a:t>айға</a:t>
            </a:r>
            <a:r>
              <a:rPr lang="ru-RU" sz="1400" dirty="0" smtClean="0"/>
              <a:t> </a:t>
            </a:r>
            <a:r>
              <a:rPr lang="ru-RU" sz="1400" dirty="0" err="1" smtClean="0"/>
              <a:t>дейін</a:t>
            </a:r>
            <a:r>
              <a:rPr lang="ru-RU" sz="1400" dirty="0" smtClean="0"/>
              <a:t> (</a:t>
            </a:r>
            <a:r>
              <a:rPr lang="ru-RU" sz="1400" dirty="0" err="1" smtClean="0"/>
              <a:t>қоса</a:t>
            </a:r>
            <a:r>
              <a:rPr lang="ru-RU" sz="1400" dirty="0" smtClean="0"/>
              <a:t> </a:t>
            </a:r>
            <a:r>
              <a:rPr lang="ru-RU" sz="1400" dirty="0" err="1" smtClean="0"/>
              <a:t>алғанда</a:t>
            </a:r>
            <a:r>
              <a:rPr lang="ru-RU" sz="1400" dirty="0" smtClean="0"/>
              <a:t>);</a:t>
            </a:r>
            <a:endParaRPr lang="ru-RU" sz="1400" dirty="0"/>
          </a:p>
          <a:p>
            <a:r>
              <a:rPr lang="ru-RU" sz="1400" dirty="0" err="1" smtClean="0"/>
              <a:t>құнажындар</a:t>
            </a:r>
            <a:r>
              <a:rPr lang="ru-RU" sz="1400" dirty="0" smtClean="0"/>
              <a:t> </a:t>
            </a:r>
            <a:r>
              <a:rPr lang="ru-RU" sz="1400" dirty="0"/>
              <a:t>– </a:t>
            </a:r>
            <a:r>
              <a:rPr lang="ru-RU" sz="1400" dirty="0" smtClean="0"/>
              <a:t>26 </a:t>
            </a:r>
            <a:r>
              <a:rPr lang="ru-RU" sz="1400" dirty="0" err="1" smtClean="0"/>
              <a:t>айға</a:t>
            </a:r>
            <a:r>
              <a:rPr lang="ru-RU" sz="1400" dirty="0" smtClean="0"/>
              <a:t> </a:t>
            </a:r>
            <a:r>
              <a:rPr lang="ru-RU" sz="1400" dirty="0" err="1" smtClean="0"/>
              <a:t>дейін</a:t>
            </a:r>
            <a:r>
              <a:rPr lang="ru-RU" sz="1400" dirty="0" smtClean="0"/>
              <a:t> (</a:t>
            </a:r>
            <a:r>
              <a:rPr lang="ru-RU" sz="1400" dirty="0" err="1" smtClean="0"/>
              <a:t>қоса</a:t>
            </a:r>
            <a:r>
              <a:rPr lang="ru-RU" sz="1400" dirty="0" smtClean="0"/>
              <a:t> </a:t>
            </a:r>
            <a:r>
              <a:rPr lang="ru-RU" sz="1400" dirty="0" err="1" smtClean="0"/>
              <a:t>алғанда</a:t>
            </a:r>
            <a:r>
              <a:rPr lang="ru-RU" sz="1400" dirty="0" smtClean="0"/>
              <a:t>), </a:t>
            </a:r>
            <a:r>
              <a:rPr lang="ru-RU" sz="1400" dirty="0" err="1" smtClean="0"/>
              <a:t>сатып</a:t>
            </a:r>
            <a:r>
              <a:rPr lang="ru-RU" sz="1400" dirty="0" smtClean="0"/>
              <a:t> </a:t>
            </a:r>
            <a:r>
              <a:rPr lang="ru-RU" sz="1400" dirty="0" err="1" smtClean="0"/>
              <a:t>алу</a:t>
            </a:r>
            <a:r>
              <a:rPr lang="ru-RU" sz="1400" dirty="0" smtClean="0"/>
              <a:t> </a:t>
            </a:r>
            <a:r>
              <a:rPr lang="ru-RU" sz="1400" dirty="0" err="1" smtClean="0"/>
              <a:t>сәтінде</a:t>
            </a:r>
            <a:r>
              <a:rPr lang="ru-RU" sz="1400" dirty="0" smtClean="0"/>
              <a:t> </a:t>
            </a:r>
            <a:r>
              <a:rPr lang="ru-RU" sz="1400" dirty="0" err="1" smtClean="0"/>
              <a:t>үш</a:t>
            </a:r>
            <a:r>
              <a:rPr lang="ru-RU" sz="1400" dirty="0" smtClean="0"/>
              <a:t> </a:t>
            </a:r>
            <a:r>
              <a:rPr lang="ru-RU" sz="1400" dirty="0" err="1" smtClean="0"/>
              <a:t>айдан</a:t>
            </a:r>
            <a:r>
              <a:rPr lang="ru-RU" sz="1400" dirty="0" smtClean="0"/>
              <a:t> </a:t>
            </a:r>
            <a:r>
              <a:rPr lang="ru-RU" sz="1400" dirty="0" err="1" smtClean="0"/>
              <a:t>аспайтын</a:t>
            </a:r>
            <a:r>
              <a:rPr lang="ru-RU" sz="1400" dirty="0" smtClean="0"/>
              <a:t> </a:t>
            </a:r>
            <a:r>
              <a:rPr lang="ru-RU" sz="1400" dirty="0" err="1" smtClean="0"/>
              <a:t>буаздық</a:t>
            </a:r>
            <a:r>
              <a:rPr lang="ru-RU" sz="1400" dirty="0" smtClean="0"/>
              <a:t> </a:t>
            </a:r>
            <a:r>
              <a:rPr lang="ru-RU" sz="1400" dirty="0" err="1" smtClean="0"/>
              <a:t>мерзімімен</a:t>
            </a:r>
            <a:r>
              <a:rPr lang="ru-RU" sz="1400" dirty="0" smtClean="0"/>
              <a:t>; </a:t>
            </a:r>
            <a:r>
              <a:rPr lang="ru-RU" sz="1400" dirty="0" err="1" smtClean="0"/>
              <a:t>бұқашықтар</a:t>
            </a:r>
            <a:r>
              <a:rPr lang="ru-RU" sz="1400" dirty="0" smtClean="0"/>
              <a:t> - 6 </a:t>
            </a:r>
            <a:r>
              <a:rPr lang="ru-RU" sz="1400" dirty="0" err="1" smtClean="0"/>
              <a:t>айдан</a:t>
            </a:r>
            <a:r>
              <a:rPr lang="ru-RU" sz="1400" dirty="0" smtClean="0"/>
              <a:t> 26 </a:t>
            </a:r>
            <a:r>
              <a:rPr lang="ru-RU" sz="1400" dirty="0" err="1" smtClean="0"/>
              <a:t>айға</a:t>
            </a:r>
            <a:r>
              <a:rPr lang="ru-RU" sz="1400" dirty="0" smtClean="0"/>
              <a:t> </a:t>
            </a:r>
            <a:r>
              <a:rPr lang="ru-RU" sz="1400" dirty="0" err="1" smtClean="0"/>
              <a:t>дейін</a:t>
            </a:r>
            <a:r>
              <a:rPr lang="ru-RU" sz="1400" dirty="0" smtClean="0"/>
              <a:t> (</a:t>
            </a:r>
            <a:r>
              <a:rPr lang="ru-RU" sz="1400" dirty="0" err="1" smtClean="0"/>
              <a:t>қоса</a:t>
            </a:r>
            <a:r>
              <a:rPr lang="ru-RU" sz="1400" dirty="0" smtClean="0"/>
              <a:t> </a:t>
            </a:r>
            <a:r>
              <a:rPr lang="ru-RU" sz="1400" dirty="0" err="1" smtClean="0"/>
              <a:t>алғанда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985770" y="6672808"/>
            <a:ext cx="91175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1) </a:t>
            </a:r>
            <a:r>
              <a:rPr lang="en-US" sz="1400" dirty="0" err="1"/>
              <a:t>бұқаларды</a:t>
            </a:r>
            <a:r>
              <a:rPr lang="en-US" sz="1400" dirty="0"/>
              <a:t> </a:t>
            </a:r>
            <a:r>
              <a:rPr lang="en-US" sz="1400" dirty="0" err="1"/>
              <a:t>жалға</a:t>
            </a:r>
            <a:r>
              <a:rPr lang="en-US" sz="1400" dirty="0"/>
              <a:t> </a:t>
            </a:r>
            <a:r>
              <a:rPr lang="en-US" sz="1400" dirty="0" err="1"/>
              <a:t>беру</a:t>
            </a:r>
            <a:r>
              <a:rPr lang="en-US" sz="1400" dirty="0"/>
              <a:t> </a:t>
            </a:r>
            <a:r>
              <a:rPr lang="en-US" sz="1400" dirty="0" err="1"/>
              <a:t>жөніндегі</a:t>
            </a:r>
            <a:r>
              <a:rPr lang="en-US" sz="1400" dirty="0"/>
              <a:t> </a:t>
            </a:r>
            <a:r>
              <a:rPr lang="en-US" sz="1400" dirty="0" err="1"/>
              <a:t>операторда</a:t>
            </a:r>
            <a:r>
              <a:rPr lang="en-US" sz="1400" dirty="0"/>
              <a:t> </a:t>
            </a:r>
            <a:r>
              <a:rPr lang="en-US" sz="1400" dirty="0" err="1"/>
              <a:t>есепке</a:t>
            </a:r>
            <a:r>
              <a:rPr lang="en-US" sz="1400" dirty="0"/>
              <a:t> </a:t>
            </a:r>
            <a:r>
              <a:rPr lang="en-US" sz="1400" dirty="0" err="1"/>
              <a:t>алу</a:t>
            </a:r>
            <a:r>
              <a:rPr lang="en-US" sz="1400" dirty="0"/>
              <a:t> </a:t>
            </a:r>
            <a:r>
              <a:rPr lang="en-US" sz="1400" dirty="0" err="1"/>
              <a:t>нөмірінің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арнайы</a:t>
            </a:r>
            <a:r>
              <a:rPr lang="en-US" sz="1400" dirty="0"/>
              <a:t> </a:t>
            </a:r>
            <a:r>
              <a:rPr lang="en-US" sz="1400" dirty="0" err="1"/>
              <a:t>комиссияның</a:t>
            </a:r>
            <a:r>
              <a:rPr lang="en-US" sz="1400" dirty="0"/>
              <a:t> </a:t>
            </a:r>
            <a:r>
              <a:rPr lang="en-US" sz="1400" dirty="0" err="1"/>
              <a:t>оң</a:t>
            </a:r>
            <a:r>
              <a:rPr lang="en-US" sz="1400" dirty="0"/>
              <a:t> </a:t>
            </a:r>
            <a:r>
              <a:rPr lang="en-US" sz="1400" dirty="0" err="1"/>
              <a:t>қорытындысы</a:t>
            </a:r>
            <a:r>
              <a:rPr lang="en-US" sz="1400" dirty="0"/>
              <a:t> </a:t>
            </a:r>
            <a:r>
              <a:rPr lang="en-US" sz="1400" dirty="0" err="1"/>
              <a:t>бар</a:t>
            </a:r>
            <a:r>
              <a:rPr lang="en-US" sz="1400" dirty="0"/>
              <a:t> </a:t>
            </a:r>
            <a:r>
              <a:rPr lang="en-US" sz="1400" dirty="0" err="1"/>
              <a:t>сыйымдылығы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1000 </a:t>
            </a:r>
            <a:r>
              <a:rPr lang="en-US" sz="1400" dirty="0" err="1"/>
              <a:t>бас</a:t>
            </a:r>
            <a:r>
              <a:rPr lang="en-US" sz="1400" dirty="0"/>
              <a:t> </a:t>
            </a:r>
            <a:r>
              <a:rPr lang="en-US" sz="1400" dirty="0" err="1"/>
              <a:t>болатын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бордақылау</a:t>
            </a:r>
            <a:r>
              <a:rPr lang="en-US" sz="1400" dirty="0"/>
              <a:t> </a:t>
            </a:r>
            <a:r>
              <a:rPr lang="en-US" sz="1400" dirty="0" err="1"/>
              <a:t>алаңының</a:t>
            </a:r>
            <a:r>
              <a:rPr lang="en-US" sz="1400" dirty="0"/>
              <a:t> </a:t>
            </a:r>
            <a:r>
              <a:rPr lang="en-US" sz="1400" dirty="0" err="1"/>
              <a:t>сертификатталған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 (</a:t>
            </a:r>
            <a:r>
              <a:rPr lang="en-US" sz="1400" dirty="0" err="1"/>
              <a:t>тек</a:t>
            </a:r>
            <a:r>
              <a:rPr lang="en-US" sz="1400" dirty="0"/>
              <a:t> </a:t>
            </a:r>
            <a:r>
              <a:rPr lang="en-US" sz="1400" dirty="0" err="1"/>
              <a:t>операторлар</a:t>
            </a:r>
            <a:r>
              <a:rPr lang="en-US" sz="1400" dirty="0"/>
              <a:t> </a:t>
            </a:r>
            <a:r>
              <a:rPr lang="en-US" sz="1400" dirty="0" err="1"/>
              <a:t>үшін</a:t>
            </a:r>
            <a:r>
              <a:rPr lang="en-US" sz="1400" dirty="0" smtClean="0"/>
              <a:t>);</a:t>
            </a:r>
            <a:endParaRPr lang="ru-RU" sz="1400" dirty="0"/>
          </a:p>
          <a:p>
            <a:r>
              <a:rPr lang="ru-RU" sz="1400" dirty="0"/>
              <a:t>2) </a:t>
            </a:r>
            <a:r>
              <a:rPr lang="en-US" sz="1400" dirty="0" err="1"/>
              <a:t>оператордың</a:t>
            </a:r>
            <a:r>
              <a:rPr lang="en-US" sz="1400" dirty="0"/>
              <a:t> </a:t>
            </a:r>
            <a:r>
              <a:rPr lang="en-US" sz="1400" dirty="0" err="1"/>
              <a:t>шаруашылықпен</a:t>
            </a:r>
            <a:r>
              <a:rPr lang="en-US" sz="1400" dirty="0"/>
              <a:t>/</a:t>
            </a:r>
            <a:r>
              <a:rPr lang="en-US" sz="1400" dirty="0" err="1"/>
              <a:t>ауыл</a:t>
            </a:r>
            <a:r>
              <a:rPr lang="en-US" sz="1400" dirty="0"/>
              <a:t> </a:t>
            </a:r>
            <a:r>
              <a:rPr lang="en-US" sz="1400" dirty="0" err="1"/>
              <a:t>шаруашылығы</a:t>
            </a:r>
            <a:r>
              <a:rPr lang="en-US" sz="1400" dirty="0"/>
              <a:t> </a:t>
            </a:r>
            <a:r>
              <a:rPr lang="en-US" sz="1400" dirty="0" err="1"/>
              <a:t>кооперативімен</a:t>
            </a:r>
            <a:r>
              <a:rPr lang="en-US" sz="1400" dirty="0"/>
              <a:t> </a:t>
            </a:r>
            <a:r>
              <a:rPr lang="en-US" sz="1400" dirty="0" err="1"/>
              <a:t>жасалған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бұқаларды</a:t>
            </a:r>
            <a:r>
              <a:rPr lang="en-US" sz="1400" dirty="0"/>
              <a:t> 1-қосымшаға </a:t>
            </a:r>
            <a:r>
              <a:rPr lang="en-US" sz="1400" dirty="0" err="1"/>
              <a:t>сәйкес</a:t>
            </a:r>
            <a:r>
              <a:rPr lang="en-US" sz="1400" dirty="0"/>
              <a:t> </a:t>
            </a:r>
            <a:r>
              <a:rPr lang="en-US" sz="1400" dirty="0" err="1"/>
              <a:t>нысан</a:t>
            </a:r>
            <a:r>
              <a:rPr lang="en-US" sz="1400" dirty="0"/>
              <a:t> </a:t>
            </a:r>
            <a:r>
              <a:rPr lang="en-US" sz="1400" dirty="0" err="1"/>
              <a:t>жалдау</a:t>
            </a:r>
            <a:r>
              <a:rPr lang="en-US" sz="1400" dirty="0"/>
              <a:t> </a:t>
            </a:r>
            <a:r>
              <a:rPr lang="en-US" sz="1400" dirty="0" err="1"/>
              <a:t>шартының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осы</a:t>
            </a:r>
            <a:r>
              <a:rPr lang="en-US" sz="1400" dirty="0"/>
              <a:t> </a:t>
            </a:r>
            <a:r>
              <a:rPr lang="en-US" sz="1400" dirty="0" err="1"/>
              <a:t>өлшемшарттарға</a:t>
            </a:r>
            <a:r>
              <a:rPr lang="en-US" sz="1400" dirty="0"/>
              <a:t> </a:t>
            </a:r>
            <a:r>
              <a:rPr lang="en-US" sz="1400" dirty="0" err="1"/>
              <a:t>бойынша</a:t>
            </a:r>
            <a:r>
              <a:rPr lang="en-US" sz="1400" dirty="0"/>
              <a:t> </a:t>
            </a:r>
            <a:r>
              <a:rPr lang="en-US" sz="1400" dirty="0" err="1"/>
              <a:t>жеке</a:t>
            </a:r>
            <a:r>
              <a:rPr lang="en-US" sz="1400" dirty="0"/>
              <a:t> </a:t>
            </a:r>
            <a:r>
              <a:rPr lang="en-US" sz="1400" dirty="0" err="1"/>
              <a:t>қосалқы</a:t>
            </a:r>
            <a:r>
              <a:rPr lang="en-US" sz="1400" dirty="0"/>
              <a:t> </a:t>
            </a:r>
            <a:r>
              <a:rPr lang="en-US" sz="1400" dirty="0" err="1"/>
              <a:t>шаруашылықтардағы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басынан</a:t>
            </a:r>
            <a:r>
              <a:rPr lang="en-US" sz="1400" dirty="0"/>
              <a:t> </a:t>
            </a:r>
            <a:r>
              <a:rPr lang="en-US" sz="1400" dirty="0" err="1"/>
              <a:t>қалыптастырылған</a:t>
            </a:r>
            <a:r>
              <a:rPr lang="en-US" sz="1400" dirty="0"/>
              <a:t> </a:t>
            </a:r>
            <a:r>
              <a:rPr lang="en-US" sz="1400" dirty="0" err="1"/>
              <a:t>қоғамдық</a:t>
            </a:r>
            <a:r>
              <a:rPr lang="en-US" sz="1400" dirty="0"/>
              <a:t> </a:t>
            </a:r>
            <a:r>
              <a:rPr lang="en-US" sz="1400" dirty="0" err="1"/>
              <a:t>табында</a:t>
            </a:r>
            <a:r>
              <a:rPr lang="en-US" sz="1400" dirty="0"/>
              <a:t> </a:t>
            </a:r>
            <a:r>
              <a:rPr lang="en-US" sz="1400" dirty="0" err="1"/>
              <a:t>тауарөндірушілердің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бұқаларды</a:t>
            </a:r>
            <a:r>
              <a:rPr lang="en-US" sz="1400" dirty="0"/>
              <a:t> </a:t>
            </a:r>
            <a:r>
              <a:rPr lang="en-US" sz="1400" dirty="0" err="1"/>
              <a:t>бекітіп</a:t>
            </a:r>
            <a:r>
              <a:rPr lang="en-US" sz="1400" dirty="0"/>
              <a:t> </a:t>
            </a:r>
            <a:r>
              <a:rPr lang="en-US" sz="1400" dirty="0" err="1"/>
              <a:t>беру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 </a:t>
            </a:r>
            <a:r>
              <a:rPr lang="en-US" sz="1400" dirty="0" err="1"/>
              <a:t>жөніндегі</a:t>
            </a:r>
            <a:r>
              <a:rPr lang="en-US" sz="1400" dirty="0"/>
              <a:t> </a:t>
            </a:r>
            <a:r>
              <a:rPr lang="en-US" sz="1400" dirty="0" err="1"/>
              <a:t>елді</a:t>
            </a:r>
            <a:r>
              <a:rPr lang="en-US" sz="1400" dirty="0"/>
              <a:t> </a:t>
            </a:r>
            <a:r>
              <a:rPr lang="en-US" sz="1400" dirty="0" err="1"/>
              <a:t>мекен</a:t>
            </a:r>
            <a:r>
              <a:rPr lang="en-US" sz="1400" dirty="0"/>
              <a:t> </a:t>
            </a:r>
            <a:r>
              <a:rPr lang="en-US" sz="1400" dirty="0" err="1"/>
              <a:t>тұрғындары</a:t>
            </a:r>
            <a:r>
              <a:rPr lang="en-US" sz="1400" dirty="0"/>
              <a:t> –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иелері</a:t>
            </a:r>
            <a:r>
              <a:rPr lang="en-US" sz="1400" dirty="0"/>
              <a:t> </a:t>
            </a:r>
            <a:r>
              <a:rPr lang="en-US" sz="1400" dirty="0" err="1"/>
              <a:t>жиыны</a:t>
            </a:r>
            <a:r>
              <a:rPr lang="en-US" sz="1400" dirty="0"/>
              <a:t> </a:t>
            </a:r>
            <a:r>
              <a:rPr lang="en-US" sz="1400" dirty="0" err="1"/>
              <a:t>хаттамасының</a:t>
            </a:r>
            <a:r>
              <a:rPr lang="en-US" sz="1400" dirty="0"/>
              <a:t> </a:t>
            </a:r>
            <a:r>
              <a:rPr lang="en-US" sz="1400" dirty="0" err="1" smtClean="0"/>
              <a:t>болуы</a:t>
            </a:r>
            <a:r>
              <a:rPr lang="kk-KZ" sz="1400" dirty="0" smtClean="0"/>
              <a:t>;</a:t>
            </a:r>
            <a:endParaRPr lang="ru-RU" sz="1400" dirty="0"/>
          </a:p>
          <a:p>
            <a:r>
              <a:rPr lang="ru-RU" sz="1400" dirty="0"/>
              <a:t>3) </a:t>
            </a:r>
            <a:r>
              <a:rPr lang="en-US" sz="1400" dirty="0" err="1"/>
              <a:t>мынадай</a:t>
            </a:r>
            <a:r>
              <a:rPr lang="en-US" sz="1400" dirty="0"/>
              <a:t> </a:t>
            </a:r>
            <a:r>
              <a:rPr lang="en-US" sz="1400" dirty="0" err="1"/>
              <a:t>зоотехникалық</a:t>
            </a:r>
            <a:r>
              <a:rPr lang="en-US" sz="1400" dirty="0"/>
              <a:t> </a:t>
            </a:r>
            <a:r>
              <a:rPr lang="en-US" sz="1400" dirty="0" err="1"/>
              <a:t>нормативтерге</a:t>
            </a:r>
            <a:r>
              <a:rPr lang="en-US" sz="1400" dirty="0"/>
              <a:t> </a:t>
            </a:r>
            <a:r>
              <a:rPr lang="en-US" sz="1400" dirty="0" err="1"/>
              <a:t>сәйкес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бұқаларды</a:t>
            </a:r>
            <a:r>
              <a:rPr lang="en-US" sz="1400" dirty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жиырма</a:t>
            </a:r>
            <a:r>
              <a:rPr lang="en-US" sz="1400" dirty="0"/>
              <a:t> </a:t>
            </a:r>
            <a:r>
              <a:rPr lang="en-US" sz="1400" dirty="0" err="1"/>
              <a:t>бес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бұқа</a:t>
            </a:r>
            <a:r>
              <a:rPr lang="en-US" sz="1400" dirty="0"/>
              <a:t> </a:t>
            </a:r>
            <a:r>
              <a:rPr lang="en-US" sz="1400" dirty="0" err="1"/>
              <a:t>есебімен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қатарынан</a:t>
            </a:r>
            <a:r>
              <a:rPr lang="en-US" sz="1400" dirty="0"/>
              <a:t> </a:t>
            </a:r>
            <a:r>
              <a:rPr lang="en-US" sz="1400" dirty="0" err="1"/>
              <a:t>екі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маусымынан</a:t>
            </a:r>
            <a:r>
              <a:rPr lang="en-US" sz="1400" dirty="0"/>
              <a:t> </a:t>
            </a:r>
            <a:r>
              <a:rPr lang="en-US" sz="1400" dirty="0" err="1"/>
              <a:t>артық</a:t>
            </a:r>
            <a:r>
              <a:rPr lang="en-US" sz="1400" dirty="0"/>
              <a:t> </a:t>
            </a:r>
            <a:r>
              <a:rPr lang="en-US" sz="1400" dirty="0" err="1"/>
              <a:t>пайдаланбау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жасы</a:t>
            </a:r>
            <a:r>
              <a:rPr lang="en-US" sz="1400" dirty="0"/>
              <a:t> </a:t>
            </a:r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жылдың</a:t>
            </a:r>
            <a:r>
              <a:rPr lang="en-US" sz="1400" dirty="0"/>
              <a:t> 1 </a:t>
            </a:r>
            <a:r>
              <a:rPr lang="en-US" sz="1400" dirty="0" err="1"/>
              <a:t>маусымына</a:t>
            </a:r>
            <a:r>
              <a:rPr lang="en-US" sz="1400" dirty="0"/>
              <a:t> 12 </a:t>
            </a:r>
            <a:r>
              <a:rPr lang="en-US" sz="1400" dirty="0" err="1"/>
              <a:t>айдан</a:t>
            </a:r>
            <a:r>
              <a:rPr lang="en-US" sz="1400" dirty="0"/>
              <a:t> </a:t>
            </a:r>
            <a:r>
              <a:rPr lang="en-US" sz="1400" dirty="0" err="1"/>
              <a:t>кем</a:t>
            </a:r>
            <a:r>
              <a:rPr lang="en-US" sz="1400" dirty="0"/>
              <a:t> </a:t>
            </a:r>
            <a:r>
              <a:rPr lang="en-US" sz="1400" dirty="0" err="1"/>
              <a:t>болмауы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3753" y="1416224"/>
            <a:ext cx="420078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16" y="6784751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728389" y="7803365"/>
            <a:ext cx="3956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15 </a:t>
            </a:r>
            <a:r>
              <a:rPr lang="ru-RU" sz="1400" i="1" dirty="0" err="1" smtClean="0"/>
              <a:t>сәуірден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қазанға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3920" y="5933564"/>
            <a:ext cx="67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қаңтардан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  <a:p>
            <a:r>
              <a:rPr lang="ru-RU" sz="1400" i="1" dirty="0" smtClean="0"/>
              <a:t>(</a:t>
            </a:r>
            <a:r>
              <a:rPr lang="ru-RU" sz="1400" i="1" dirty="0" err="1" smtClean="0"/>
              <a:t>өтінім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сатып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алған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сәттен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бастап</a:t>
            </a:r>
            <a:r>
              <a:rPr lang="ru-RU" sz="1400" i="1" dirty="0" smtClean="0"/>
              <a:t> 6 </a:t>
            </a:r>
            <a:r>
              <a:rPr lang="ru-RU" sz="1400" i="1" dirty="0" err="1" smtClean="0"/>
              <a:t>айдың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ішінде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беріледі</a:t>
            </a:r>
            <a:r>
              <a:rPr lang="ru-RU" sz="1400" i="1" dirty="0"/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88577" y="2501647"/>
            <a:ext cx="398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15 </a:t>
            </a:r>
            <a:r>
              <a:rPr lang="ru-RU" sz="1400" i="1" dirty="0" err="1" smtClean="0"/>
              <a:t>сәуірден</a:t>
            </a:r>
            <a:r>
              <a:rPr lang="ru-RU" sz="1400" i="1" dirty="0" smtClean="0"/>
              <a:t>  1 </a:t>
            </a:r>
            <a:r>
              <a:rPr lang="ru-RU" sz="1400" i="1" dirty="0" err="1" smtClean="0"/>
              <a:t>қазанға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566782" y="3772743"/>
            <a:ext cx="4744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қаңтардан</a:t>
            </a:r>
            <a:r>
              <a:rPr lang="ru-RU" sz="1400" i="1" dirty="0" smtClean="0"/>
              <a:t> </a:t>
            </a:r>
            <a:r>
              <a:rPr lang="ru-RU" sz="1400" i="1" dirty="0"/>
              <a:t>20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982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8" t="14651" r="64" b="56856"/>
          <a:stretch/>
        </p:blipFill>
        <p:spPr>
          <a:xfrm>
            <a:off x="1331937" y="120080"/>
            <a:ext cx="3027662" cy="11521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296439"/>
          </a:xfrm>
          <a:prstGeom prst="rect">
            <a:avLst/>
          </a:prstGeom>
        </p:spPr>
      </p:pic>
      <p:sp>
        <p:nvSpPr>
          <p:cNvPr id="52" name="Rectangle 2"/>
          <p:cNvSpPr txBox="1">
            <a:spLocks noChangeArrowheads="1"/>
          </p:cNvSpPr>
          <p:nvPr/>
        </p:nvSpPr>
        <p:spPr bwMode="white">
          <a:xfrm>
            <a:off x="4503096" y="264096"/>
            <a:ext cx="11495386" cy="65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5pPr>
            <a:lvl6pPr marL="640080"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6pPr>
            <a:lvl7pPr marL="1280160"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7pPr>
            <a:lvl8pPr marL="1920240"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8pPr>
            <a:lvl9pPr marL="2560320" algn="l" rtl="0" eaLnBrk="1" fontAlgn="base" hangingPunct="1">
              <a:spcBef>
                <a:spcPct val="0"/>
              </a:spcBef>
              <a:spcAft>
                <a:spcPct val="0"/>
              </a:spcAft>
              <a:defRPr sz="392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kk-KZ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ЕТТІ МАЛ ШАРУАШЫЛЫҒЫН СУБСИДИЯЛАУ 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6" y="1632248"/>
            <a:ext cx="7517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Сыйымдылығы</a:t>
            </a:r>
            <a:r>
              <a:rPr lang="en-US" dirty="0"/>
              <a:t> </a:t>
            </a:r>
            <a:r>
              <a:rPr lang="en-US" dirty="0" err="1"/>
              <a:t>бір</a:t>
            </a:r>
            <a:r>
              <a:rPr lang="en-US" dirty="0"/>
              <a:t> </a:t>
            </a:r>
            <a:r>
              <a:rPr lang="en-US" dirty="0" err="1"/>
              <a:t>уақытта</a:t>
            </a:r>
            <a:r>
              <a:rPr lang="en-US" dirty="0"/>
              <a:t> </a:t>
            </a:r>
            <a:r>
              <a:rPr lang="en-US" dirty="0" err="1"/>
              <a:t>кемінде</a:t>
            </a:r>
            <a:r>
              <a:rPr lang="en-US" dirty="0"/>
              <a:t> 1000 </a:t>
            </a:r>
            <a:r>
              <a:rPr lang="en-US" dirty="0" err="1"/>
              <a:t>бас</a:t>
            </a:r>
            <a:r>
              <a:rPr lang="en-US" dirty="0"/>
              <a:t> </a:t>
            </a:r>
            <a:r>
              <a:rPr lang="en-US" dirty="0" err="1"/>
              <a:t>болатын</a:t>
            </a:r>
            <a:r>
              <a:rPr lang="en-US" dirty="0"/>
              <a:t> </a:t>
            </a:r>
            <a:r>
              <a:rPr lang="en-US" dirty="0" err="1"/>
              <a:t>бордақылау</a:t>
            </a:r>
            <a:r>
              <a:rPr lang="en-US" dirty="0"/>
              <a:t> </a:t>
            </a:r>
            <a:r>
              <a:rPr lang="en-US" dirty="0" err="1"/>
              <a:t>алаңдарына</a:t>
            </a:r>
            <a:r>
              <a:rPr lang="en-US" dirty="0"/>
              <a:t> </a:t>
            </a:r>
            <a:r>
              <a:rPr lang="en-US" dirty="0" err="1"/>
              <a:t>өткізілген</a:t>
            </a:r>
            <a:r>
              <a:rPr lang="en-US" dirty="0"/>
              <a:t> </a:t>
            </a:r>
            <a:r>
              <a:rPr lang="en-US" dirty="0" err="1"/>
              <a:t>немесе</a:t>
            </a:r>
            <a:r>
              <a:rPr lang="en-US" dirty="0"/>
              <a:t> </a:t>
            </a:r>
            <a:r>
              <a:rPr lang="en-US" dirty="0" err="1"/>
              <a:t>орны</a:t>
            </a:r>
            <a:r>
              <a:rPr lang="en-US" dirty="0"/>
              <a:t> </a:t>
            </a:r>
            <a:r>
              <a:rPr lang="en-US" dirty="0" err="1"/>
              <a:t>ауыстырылған</a:t>
            </a:r>
            <a:r>
              <a:rPr lang="en-US" dirty="0"/>
              <a:t> </a:t>
            </a:r>
            <a:r>
              <a:rPr lang="en-US" dirty="0" err="1"/>
              <a:t>бұқашықтардың</a:t>
            </a:r>
            <a:r>
              <a:rPr lang="en-US" dirty="0"/>
              <a:t> </a:t>
            </a:r>
            <a:r>
              <a:rPr lang="en-US" dirty="0" err="1"/>
              <a:t>құнын</a:t>
            </a:r>
            <a:r>
              <a:rPr lang="en-US" dirty="0"/>
              <a:t> </a:t>
            </a:r>
            <a:r>
              <a:rPr lang="en-US" dirty="0" err="1" smtClean="0"/>
              <a:t>арзандату</a:t>
            </a:r>
            <a:r>
              <a:rPr lang="kk-KZ" dirty="0" smtClean="0"/>
              <a:t> -</a:t>
            </a:r>
            <a:endParaRPr lang="ru-RU" dirty="0" smtClean="0"/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200 </a:t>
            </a:r>
            <a:r>
              <a:rPr lang="ru-RU" dirty="0" err="1">
                <a:solidFill>
                  <a:srgbClr val="C00000"/>
                </a:solidFill>
              </a:rPr>
              <a:t>тг</a:t>
            </a:r>
            <a:r>
              <a:rPr lang="ru-RU" dirty="0">
                <a:solidFill>
                  <a:srgbClr val="C00000"/>
                </a:solidFill>
              </a:rPr>
              <a:t>/кг </a:t>
            </a:r>
            <a:r>
              <a:rPr lang="ru-RU" dirty="0" err="1" smtClean="0">
                <a:solidFill>
                  <a:srgbClr val="C00000"/>
                </a:solidFill>
              </a:rPr>
              <a:t>тірідей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салмақта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03" y="5176738"/>
            <a:ext cx="7454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Сыйымдылығы</a:t>
            </a:r>
            <a:r>
              <a:rPr lang="en-US" dirty="0"/>
              <a:t> </a:t>
            </a:r>
            <a:r>
              <a:rPr lang="en-US" dirty="0" err="1"/>
              <a:t>бір</a:t>
            </a:r>
            <a:r>
              <a:rPr lang="en-US" dirty="0"/>
              <a:t> </a:t>
            </a:r>
            <a:r>
              <a:rPr lang="en-US" dirty="0" err="1"/>
              <a:t>уақытта</a:t>
            </a:r>
            <a:r>
              <a:rPr lang="en-US" dirty="0"/>
              <a:t> </a:t>
            </a:r>
            <a:r>
              <a:rPr lang="en-US" dirty="0" err="1"/>
              <a:t>кемінде</a:t>
            </a:r>
            <a:r>
              <a:rPr lang="en-US" dirty="0"/>
              <a:t> 1000 </a:t>
            </a:r>
            <a:r>
              <a:rPr lang="en-US" dirty="0" err="1"/>
              <a:t>бас</a:t>
            </a:r>
            <a:r>
              <a:rPr lang="en-US" dirty="0"/>
              <a:t> </a:t>
            </a:r>
            <a:r>
              <a:rPr lang="en-US" dirty="0" err="1"/>
              <a:t>болатын</a:t>
            </a:r>
            <a:r>
              <a:rPr lang="en-US" dirty="0"/>
              <a:t> </a:t>
            </a:r>
            <a:r>
              <a:rPr lang="en-US" dirty="0" err="1"/>
              <a:t>бордақылау</a:t>
            </a:r>
            <a:r>
              <a:rPr lang="en-US" dirty="0"/>
              <a:t> </a:t>
            </a:r>
            <a:r>
              <a:rPr lang="en-US" dirty="0" err="1"/>
              <a:t>алаңдары</a:t>
            </a:r>
            <a:r>
              <a:rPr lang="en-US" dirty="0"/>
              <a:t> </a:t>
            </a:r>
            <a:r>
              <a:rPr lang="en-US" dirty="0" err="1"/>
              <a:t>үшін</a:t>
            </a:r>
            <a:r>
              <a:rPr lang="en-US" dirty="0"/>
              <a:t> </a:t>
            </a:r>
            <a:r>
              <a:rPr lang="en-US" dirty="0" err="1"/>
              <a:t>бұқашықтарды</a:t>
            </a:r>
            <a:r>
              <a:rPr lang="en-US" dirty="0"/>
              <a:t> </a:t>
            </a:r>
            <a:r>
              <a:rPr lang="en-US" dirty="0" err="1"/>
              <a:t>бордақылау</a:t>
            </a:r>
            <a:r>
              <a:rPr lang="en-US" dirty="0"/>
              <a:t> </a:t>
            </a:r>
            <a:r>
              <a:rPr lang="en-US" dirty="0" err="1"/>
              <a:t>шығындарын</a:t>
            </a:r>
            <a:r>
              <a:rPr lang="en-US" dirty="0"/>
              <a:t> </a:t>
            </a:r>
            <a:r>
              <a:rPr lang="en-US" dirty="0" err="1"/>
              <a:t>арзандату</a:t>
            </a:r>
            <a:r>
              <a:rPr lang="en-US" dirty="0"/>
              <a:t> </a:t>
            </a:r>
            <a:r>
              <a:rPr lang="kk-KZ" dirty="0" smtClean="0"/>
              <a:t>-</a:t>
            </a:r>
            <a:endParaRPr lang="ru-RU" dirty="0" smtClean="0">
              <a:solidFill>
                <a:srgbClr val="C00000"/>
              </a:solidFill>
            </a:endParaRP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200 </a:t>
            </a:r>
            <a:r>
              <a:rPr lang="ru-RU" dirty="0" err="1" smtClean="0">
                <a:solidFill>
                  <a:srgbClr val="C00000"/>
                </a:solidFill>
              </a:rPr>
              <a:t>тг</a:t>
            </a:r>
            <a:r>
              <a:rPr lang="ru-RU" dirty="0" smtClean="0">
                <a:solidFill>
                  <a:srgbClr val="C00000"/>
                </a:solidFill>
              </a:rPr>
              <a:t>/кг </a:t>
            </a:r>
            <a:r>
              <a:rPr lang="ru-RU" dirty="0" err="1" smtClean="0">
                <a:solidFill>
                  <a:srgbClr val="C00000"/>
                </a:solidFill>
              </a:rPr>
              <a:t>қосқан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салмғы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32448"/>
            <a:ext cx="6984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Ірі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қара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малды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союмен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және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етін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бастапқы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өңдеумен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айналысатын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ет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өңдеуші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кәсіпорындардың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сиыр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етін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дайындау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құнын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арзандату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304" y="1901696"/>
            <a:ext cx="7674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жануарлардың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бұқашықтардың</a:t>
            </a:r>
            <a:r>
              <a:rPr lang="en-US" sz="1400" dirty="0"/>
              <a:t> </a:t>
            </a:r>
            <a:r>
              <a:rPr lang="en-US" sz="1400" dirty="0" err="1"/>
              <a:t>тірідей</a:t>
            </a:r>
            <a:r>
              <a:rPr lang="en-US" sz="1400" dirty="0"/>
              <a:t> </a:t>
            </a:r>
            <a:r>
              <a:rPr lang="en-US" sz="1400" dirty="0" err="1"/>
              <a:t>салмағы</a:t>
            </a:r>
            <a:r>
              <a:rPr lang="en-US" sz="1400" dirty="0"/>
              <a:t> </a:t>
            </a:r>
            <a:r>
              <a:rPr lang="kk-KZ" sz="1400" dirty="0" smtClean="0"/>
              <a:t>200</a:t>
            </a:r>
            <a:r>
              <a:rPr lang="en-US" sz="1400" dirty="0" smtClean="0"/>
              <a:t>-</a:t>
            </a:r>
            <a:r>
              <a:rPr lang="en-US" sz="1400" dirty="0" err="1" smtClean="0"/>
              <a:t>тен</a:t>
            </a:r>
            <a:r>
              <a:rPr lang="en-US" sz="1400" dirty="0" smtClean="0"/>
              <a:t> </a:t>
            </a:r>
            <a:r>
              <a:rPr lang="en-US" sz="1400" dirty="0"/>
              <a:t>300 </a:t>
            </a:r>
            <a:r>
              <a:rPr lang="en-US" sz="1400" dirty="0" err="1"/>
              <a:t>килограмға</a:t>
            </a:r>
            <a:r>
              <a:rPr lang="en-US" sz="1400" dirty="0"/>
              <a:t>* </a:t>
            </a:r>
            <a:r>
              <a:rPr lang="en-US" sz="1400" dirty="0" err="1"/>
              <a:t>дейін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3) </a:t>
            </a:r>
            <a:r>
              <a:rPr lang="en-US" sz="1400" dirty="0" err="1"/>
              <a:t>бұқашықтардың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7-ден 15 </a:t>
            </a:r>
            <a:r>
              <a:rPr lang="en-US" sz="1400" dirty="0" err="1" smtClean="0"/>
              <a:t>айға</a:t>
            </a:r>
            <a:r>
              <a:rPr lang="kk-KZ" sz="1400" dirty="0" smtClean="0"/>
              <a:t> дейін (қоса алғанда)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8592" y="3487613"/>
            <a:ext cx="9404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союмен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етін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бастапқы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өңдеумен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айналысатын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ет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өңдеуші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кәсіпорынға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арнайы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комиссияның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қорытындысының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онда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жобалық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қуаты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жылына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кемінде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100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бас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болатын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ауысымға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400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бас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сою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етін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сүйектен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ажырату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жөніндегі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өз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жабдығының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сойылған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қалдықтарын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кәдеге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жарататын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өз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жүйесінің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халықаралық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сапа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стандартына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халықаралық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аудитпен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расталған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сәйкес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16167248" y="8609905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1141" y="1272208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53" y="1272208"/>
            <a:ext cx="420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 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472" y="2787568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/>
              <a:t>ағымдағы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қаңтардан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r>
              <a:rPr lang="ru-RU" sz="1400" i="1" dirty="0" smtClean="0"/>
              <a:t> </a:t>
            </a:r>
          </a:p>
          <a:p>
            <a:r>
              <a:rPr lang="ru-RU" sz="1400" i="1" dirty="0" smtClean="0"/>
              <a:t>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kk-KZ" sz="1400" dirty="0" smtClean="0"/>
              <a:t>немесе ауыстырылған күннен бастап беріледі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98296" y="5028813"/>
            <a:ext cx="95142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1)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бұқалардың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САТЖАҚ-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тіркелген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бордақылау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алаңының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меншігінде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немесе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бұқашықтарды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бордақылау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қызметін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көрсету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шарты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бойынша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2)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бордақылаудағы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бұқашықтарда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радиожиілікті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құлақ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сырғаларының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3)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бордақылауға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қойған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сәтте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бұқашықтардың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тірідей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салмағы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200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килограмнан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кем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емес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4)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союға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елден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тыс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жерлерге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өткізген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сәтте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бұқашықтардың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тірідей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салмағы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- 400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килограмнан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кем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емес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бұқашықтардың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сойылған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салмағы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- 210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килограмнан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кем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емес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мыналары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бордақылауға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дамыған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инфрақұрылымымен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етті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бағыттағы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кәсіпорындарын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технологиялық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жобалауға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ұсынылған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нормаларға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сәйкес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келетін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мамандандырылған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алаңға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арнайы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комиссияның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қорытындысының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карантиндік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алаң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кіру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дезинфекциялық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тосқауылы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малдарды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ұстауға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қаша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желден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қорғаныс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оңтүстік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облыстар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үшін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міндетті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емес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науалар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суаратын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астаулардың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алдында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қатты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жабын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бетонды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темір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науалар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немесе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азықтық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үстелдер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автономды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көз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немесе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сумен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қамтамасыз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ету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жүйесі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жылытылатын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автосуаттар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оңтүстік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облыстар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үшін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міндетті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емес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көң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сақтау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орны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суларын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жинауға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мүйіс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азықдайындағыш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азықтаратқыш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техника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/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жабдық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ұсақтағыш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астықты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жаншығыш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немесе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құрамажем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цехы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азықтаратқыштар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азықтарды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сақтауға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орын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ветеринариялық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пункт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өткелек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ІҚМ-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электрондық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таразылары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бекіткіш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радиожиілікті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сырғаларды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санағыш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малдарды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түсіруге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тиеуге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басқыш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2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азықтың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қажетті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көлемінің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бұқашықтарды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астықпен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бордақылауға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арналған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рационның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сақталуы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472" y="6456784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 smtClean="0"/>
              <a:t>дейін</a:t>
            </a:r>
            <a:endParaRPr lang="ru-RU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5488" y="4708847"/>
            <a:ext cx="4669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(2020 </a:t>
            </a:r>
            <a:r>
              <a:rPr lang="ru-RU" sz="1400" i="1" dirty="0" err="1" smtClean="0"/>
              <a:t>жылдың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қаңтарынан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бастап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қолданылады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78855" y="4383335"/>
            <a:ext cx="237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000" b="1" dirty="0">
                <a:solidFill>
                  <a:srgbClr val="C00000"/>
                </a:solidFill>
              </a:rPr>
              <a:t>175 </a:t>
            </a:r>
            <a:r>
              <a:rPr lang="ru-RU" sz="2000" b="1" dirty="0" err="1">
                <a:solidFill>
                  <a:srgbClr val="C00000"/>
                </a:solidFill>
              </a:rPr>
              <a:t>тг</a:t>
            </a:r>
            <a:r>
              <a:rPr lang="ru-RU" sz="2000" b="1" dirty="0">
                <a:solidFill>
                  <a:srgbClr val="C00000"/>
                </a:solidFill>
              </a:rPr>
              <a:t>/кг </a:t>
            </a:r>
            <a:r>
              <a:rPr lang="ru-RU" sz="2000" b="1" dirty="0" err="1" smtClean="0">
                <a:solidFill>
                  <a:srgbClr val="C00000"/>
                </a:solidFill>
              </a:rPr>
              <a:t>сиыр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еті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54" y="1992288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54" y="3576464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54" y="5088632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11005" r="955" b="18565"/>
          <a:stretch/>
        </p:blipFill>
        <p:spPr>
          <a:xfrm>
            <a:off x="1324862" y="-23935"/>
            <a:ext cx="3033074" cy="12241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152423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6229" y="-66694"/>
            <a:ext cx="8900939" cy="12668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СҮТТІ ЖӘНЕ СҮТТІ-ЕТТІ МАЛ ШАРУАШЫЛЫҒЫН СУБСИДИЯЛАУ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201" y="3865865"/>
            <a:ext cx="7157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Сүтті және сүтті-етті тұқымдардың асыл тұқымды бұқасының ұрығын сатып алу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298" y="1421616"/>
            <a:ext cx="6889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Ірі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қара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малдың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тұқымды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аналық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мал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басын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сатып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алу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4634" y="1992288"/>
            <a:ext cx="5375430" cy="1308754"/>
            <a:chOff x="317873" y="3298286"/>
            <a:chExt cx="5683426" cy="130875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17874" y="3298286"/>
              <a:ext cx="568342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</a:t>
              </a:r>
              <a:r>
                <a:rPr lang="ru-RU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тандық</a:t>
              </a:r>
              <a:r>
                <a:rPr lang="ru-RU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немесе</a:t>
              </a:r>
              <a:r>
                <a:rPr lang="ru-RU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ТМД </a:t>
              </a:r>
              <a:r>
                <a:rPr lang="ru-RU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елдерінен</a:t>
              </a:r>
              <a:r>
                <a:rPr lang="ru-RU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импортталған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7873" y="3929932"/>
              <a:ext cx="465911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Австралия, АҚШ, Канада </a:t>
              </a:r>
              <a:r>
                <a:rPr lang="ru-RU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және</a:t>
              </a:r>
              <a:r>
                <a:rPr lang="ru-RU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Еуропадан</a:t>
              </a:r>
              <a:r>
                <a:rPr lang="ru-RU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импортталған</a:t>
              </a:r>
              <a:r>
                <a:rPr lang="ru-RU" b="1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886327" y="1416224"/>
            <a:ext cx="9001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басында</a:t>
            </a:r>
            <a:r>
              <a:rPr lang="en-US" sz="1400" dirty="0"/>
              <a:t> </a:t>
            </a:r>
            <a:r>
              <a:rPr lang="en-US" sz="1400" dirty="0" err="1"/>
              <a:t>тиісті</a:t>
            </a:r>
            <a:r>
              <a:rPr lang="en-US" sz="1400" dirty="0"/>
              <a:t> </a:t>
            </a:r>
            <a:r>
              <a:rPr lang="en-US" sz="1400" dirty="0" err="1"/>
              <a:t>тұқым</a:t>
            </a:r>
            <a:r>
              <a:rPr lang="en-US" sz="1400" dirty="0"/>
              <a:t> </a:t>
            </a:r>
            <a:r>
              <a:rPr lang="en-US" sz="1400" dirty="0" err="1"/>
              <a:t>бойынша</a:t>
            </a:r>
            <a:r>
              <a:rPr lang="en-US" sz="1400" dirty="0"/>
              <a:t> </a:t>
            </a:r>
            <a:r>
              <a:rPr lang="en-US" sz="1400" dirty="0" err="1"/>
              <a:t>Республикалық</a:t>
            </a:r>
            <a:r>
              <a:rPr lang="en-US" sz="1400" dirty="0"/>
              <a:t> </a:t>
            </a:r>
            <a:r>
              <a:rPr lang="en-US" sz="1400" dirty="0" err="1"/>
              <a:t>палата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мәртебесінің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алынған</a:t>
            </a:r>
            <a:r>
              <a:rPr lang="en-US" sz="1400" dirty="0"/>
              <a:t> </a:t>
            </a:r>
            <a:r>
              <a:rPr lang="en-US" sz="1400" dirty="0" err="1"/>
              <a:t>бастың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алу</a:t>
            </a:r>
            <a:r>
              <a:rPr lang="en-US" sz="1400" dirty="0"/>
              <a:t> </a:t>
            </a:r>
            <a:r>
              <a:rPr lang="en-US" sz="1400" dirty="0" err="1"/>
              <a:t>сәтінде</a:t>
            </a:r>
            <a:r>
              <a:rPr lang="en-US" sz="1400" dirty="0"/>
              <a:t> (</a:t>
            </a:r>
            <a:r>
              <a:rPr lang="en-US" sz="1400" dirty="0" err="1"/>
              <a:t>ел</a:t>
            </a:r>
            <a:r>
              <a:rPr lang="en-US" sz="1400" dirty="0"/>
              <a:t> </a:t>
            </a:r>
            <a:r>
              <a:rPr lang="en-US" sz="1400" dirty="0" err="1"/>
              <a:t>ішінен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жағдайда</a:t>
            </a:r>
            <a:r>
              <a:rPr lang="en-US" sz="1400" dirty="0"/>
              <a:t> -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куәлікте</a:t>
            </a:r>
            <a:r>
              <a:rPr lang="en-US" sz="1400" dirty="0"/>
              <a:t> </a:t>
            </a:r>
            <a:r>
              <a:rPr lang="en-US" sz="1400" dirty="0" err="1"/>
              <a:t>көрсетілген</a:t>
            </a:r>
            <a:r>
              <a:rPr lang="en-US" sz="1400" dirty="0"/>
              <a:t> </a:t>
            </a:r>
            <a:r>
              <a:rPr lang="en-US" sz="1400" dirty="0" err="1"/>
              <a:t>сату</a:t>
            </a:r>
            <a:r>
              <a:rPr lang="en-US" sz="1400" dirty="0"/>
              <a:t> </a:t>
            </a:r>
            <a:r>
              <a:rPr lang="en-US" sz="1400" dirty="0" err="1"/>
              <a:t>сәтінде</a:t>
            </a:r>
            <a:r>
              <a:rPr lang="en-US" sz="1400" dirty="0"/>
              <a:t>; </a:t>
            </a:r>
            <a:r>
              <a:rPr lang="en-US" sz="1400" dirty="0" err="1"/>
              <a:t>импортталған</a:t>
            </a:r>
            <a:r>
              <a:rPr lang="en-US" sz="1400" dirty="0"/>
              <a:t> </a:t>
            </a:r>
            <a:r>
              <a:rPr lang="en-US" sz="1400" dirty="0" err="1"/>
              <a:t>жағдайда</a:t>
            </a:r>
            <a:r>
              <a:rPr lang="en-US" sz="1400" dirty="0"/>
              <a:t> - </a:t>
            </a:r>
            <a:r>
              <a:rPr lang="en-US" sz="1400" dirty="0" err="1"/>
              <a:t>малды</a:t>
            </a:r>
            <a:r>
              <a:rPr lang="en-US" sz="1400" dirty="0"/>
              <a:t> </a:t>
            </a:r>
            <a:r>
              <a:rPr lang="en-US" sz="1400" dirty="0" err="1"/>
              <a:t>сатушыда</a:t>
            </a:r>
            <a:r>
              <a:rPr lang="en-US" sz="1400" dirty="0"/>
              <a:t> (</a:t>
            </a:r>
            <a:r>
              <a:rPr lang="en-US" sz="1400" dirty="0" err="1"/>
              <a:t>экспорттаушыда</a:t>
            </a:r>
            <a:r>
              <a:rPr lang="en-US" sz="1400" dirty="0"/>
              <a:t>) </a:t>
            </a:r>
            <a:r>
              <a:rPr lang="en-US" sz="1400" dirty="0" err="1"/>
              <a:t>карантинге</a:t>
            </a:r>
            <a:r>
              <a:rPr lang="en-US" sz="1400" dirty="0"/>
              <a:t> </a:t>
            </a:r>
            <a:r>
              <a:rPr lang="en-US" sz="1400" dirty="0" err="1"/>
              <a:t>қойған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):</a:t>
            </a:r>
            <a:br>
              <a:rPr lang="en-US" sz="1400" dirty="0"/>
            </a:br>
            <a:r>
              <a:rPr lang="en-US" sz="1400" dirty="0" err="1"/>
              <a:t>қашарлар</a:t>
            </a:r>
            <a:r>
              <a:rPr lang="en-US" sz="1400" dirty="0"/>
              <a:t> – 6 </a:t>
            </a:r>
            <a:r>
              <a:rPr lang="en-US" sz="1400" dirty="0" err="1"/>
              <a:t>айдан</a:t>
            </a:r>
            <a:r>
              <a:rPr lang="en-US" sz="1400" dirty="0"/>
              <a:t> 18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/>
              <a:t>алғанда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 err="1"/>
              <a:t>құнажындар</a:t>
            </a:r>
            <a:r>
              <a:rPr lang="en-US" sz="1400" dirty="0"/>
              <a:t> – 26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/>
              <a:t>алғанда</a:t>
            </a:r>
            <a:r>
              <a:rPr lang="en-US" sz="1400" dirty="0"/>
              <a:t>),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алу</a:t>
            </a:r>
            <a:r>
              <a:rPr lang="en-US" sz="1400" dirty="0"/>
              <a:t> </a:t>
            </a:r>
            <a:r>
              <a:rPr lang="en-US" sz="1400" dirty="0" err="1"/>
              <a:t>сәтінде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айдан</a:t>
            </a:r>
            <a:r>
              <a:rPr lang="en-US" sz="1400" dirty="0"/>
              <a:t> </a:t>
            </a:r>
            <a:r>
              <a:rPr lang="en-US" sz="1400" dirty="0" err="1"/>
              <a:t>аспайтын</a:t>
            </a:r>
            <a:r>
              <a:rPr lang="en-US" sz="1400" dirty="0"/>
              <a:t> </a:t>
            </a:r>
            <a:r>
              <a:rPr lang="en-US" sz="1400" dirty="0" err="1"/>
              <a:t>буаздық</a:t>
            </a:r>
            <a:r>
              <a:rPr lang="en-US" sz="1400" dirty="0"/>
              <a:t> </a:t>
            </a:r>
            <a:r>
              <a:rPr lang="en-US" sz="1400" dirty="0" err="1"/>
              <a:t>мерзімімен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 err="1"/>
              <a:t>бұқашықтар</a:t>
            </a:r>
            <a:r>
              <a:rPr lang="en-US" sz="1400" dirty="0"/>
              <a:t> – 6 </a:t>
            </a:r>
            <a:r>
              <a:rPr lang="en-US" sz="1400" dirty="0" err="1"/>
              <a:t>айдан</a:t>
            </a:r>
            <a:r>
              <a:rPr lang="en-US" sz="1400" dirty="0"/>
              <a:t> 26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/>
              <a:t>алғанда</a:t>
            </a:r>
            <a:r>
              <a:rPr lang="en-US" sz="1400" dirty="0"/>
              <a:t>) </a:t>
            </a:r>
            <a:r>
              <a:rPr lang="en-US" sz="1400" dirty="0" err="1" smtClean="0"/>
              <a:t>аспайды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8026" y="5730809"/>
            <a:ext cx="6980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Шаруа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фермер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қожалықтарында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ауыл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шаруашылығы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кооперативтерінде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малдың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аналық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басын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қолдан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ұрықтандыру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жөніндегі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көрсетілетін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қызметтерді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субсидиялау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6864" y="5648434"/>
            <a:ext cx="9182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шаруа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фермер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қожалықтары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ауыл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шаруашылығы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кооперативтерінде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аналық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басын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сүтті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сүтті-етті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тұқымдардың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асыл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тұқымды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тұқымдық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бұқасының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ұрығымен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қолдан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ұрықтандыру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жөніндегі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қызметтерді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көрсету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бойынша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шарттың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осы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өлшемшарттарға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6-қосымшаға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сәйкес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1-нысан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бойынша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ұрықтандырылған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ірі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қара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малдың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аналық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басын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ұрықтандыру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және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зерттеп-қарау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актісінің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3)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асыл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тұқымды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тұқымдық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бұқалардың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ұрығына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Республикалық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палата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берген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асыл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тұқымдық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куәліктің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болуы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70985" y="4381127"/>
            <a:ext cx="3597015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1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601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1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жынысты</a:t>
            </a:r>
            <a:r>
              <a:rPr lang="ru-RU" sz="1601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00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/доза</a:t>
            </a:r>
            <a:endParaRPr lang="ru-RU" sz="1601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98016" y="4703560"/>
            <a:ext cx="365937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1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1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Қос</a:t>
            </a:r>
            <a:r>
              <a:rPr lang="ru-RU" sz="1601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1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жынысты</a:t>
            </a:r>
            <a:r>
              <a:rPr lang="ru-RU" sz="1601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/доза</a:t>
            </a:r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>
          <a:xfrm>
            <a:off x="15327902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5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310264" y="1475513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0334600" y="1088122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3753" y="1128192"/>
            <a:ext cx="420078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77" y="327914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/>
              <a:t>ағымдағы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қаңтардан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 smtClean="0"/>
          </a:p>
          <a:p>
            <a:r>
              <a:rPr lang="ru-RU" sz="1400" i="1" dirty="0" smtClean="0"/>
              <a:t>(</a:t>
            </a:r>
            <a:r>
              <a:rPr lang="ru-RU" sz="1400" i="1" dirty="0" err="1" smtClean="0"/>
              <a:t>өтінім</a:t>
            </a:r>
            <a:r>
              <a:rPr lang="ru-RU" sz="1400" i="1" dirty="0" smtClean="0"/>
              <a:t> </a:t>
            </a:r>
            <a:r>
              <a:rPr lang="en-US" sz="1400" i="1" dirty="0" err="1" smtClean="0"/>
              <a:t>сатып</a:t>
            </a:r>
            <a:r>
              <a:rPr lang="en-US" sz="1400" i="1" dirty="0" smtClean="0"/>
              <a:t> </a:t>
            </a:r>
            <a:r>
              <a:rPr lang="en-US" sz="1400" i="1" dirty="0" err="1"/>
              <a:t>алған</a:t>
            </a:r>
            <a:r>
              <a:rPr lang="en-US" sz="1400" i="1" dirty="0"/>
              <a:t> </a:t>
            </a:r>
            <a:r>
              <a:rPr lang="en-US" sz="1400" i="1" dirty="0" err="1"/>
              <a:t>сәттен</a:t>
            </a:r>
            <a:r>
              <a:rPr lang="en-US" sz="1400" i="1" dirty="0"/>
              <a:t> </a:t>
            </a:r>
            <a:r>
              <a:rPr lang="en-US" sz="1400" i="1" dirty="0" err="1"/>
              <a:t>бастап</a:t>
            </a:r>
            <a:r>
              <a:rPr lang="en-US" sz="1400" i="1" dirty="0"/>
              <a:t> </a:t>
            </a:r>
            <a:r>
              <a:rPr lang="en-US" sz="1400" i="1" dirty="0" err="1"/>
              <a:t>алты</a:t>
            </a:r>
            <a:r>
              <a:rPr lang="en-US" sz="1400" i="1" dirty="0"/>
              <a:t> </a:t>
            </a:r>
            <a:r>
              <a:rPr lang="en-US" sz="1400" i="1" dirty="0" err="1"/>
              <a:t>айдың</a:t>
            </a:r>
            <a:r>
              <a:rPr lang="en-US" sz="1400" i="1" dirty="0"/>
              <a:t> </a:t>
            </a:r>
            <a:r>
              <a:rPr lang="en-US" sz="1400" i="1" dirty="0" err="1"/>
              <a:t>ішінде</a:t>
            </a:r>
            <a:r>
              <a:rPr lang="en-US" sz="1400" i="1" dirty="0"/>
              <a:t> </a:t>
            </a:r>
            <a:r>
              <a:rPr lang="en-US" sz="1400" i="1" dirty="0" err="1" smtClean="0"/>
              <a:t>беріледі</a:t>
            </a:r>
            <a:r>
              <a:rPr lang="kk-KZ" sz="1400" i="1" dirty="0" smtClean="0"/>
              <a:t>)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062" y="512521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 smtClean="0"/>
              <a:t>ағымдағы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20 қаңтардан20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r>
              <a:rPr lang="ru-RU" sz="1400" i="1" dirty="0" smtClean="0"/>
              <a:t> (</a:t>
            </a:r>
            <a:r>
              <a:rPr lang="ru-RU" sz="1400" i="1" dirty="0" err="1" smtClean="0"/>
              <a:t>өтінім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сатып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алған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сәттен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бастап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алты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айдың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ішінде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беріледі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14320" y="3648472"/>
            <a:ext cx="91450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dirty="0" smtClean="0"/>
              <a:t>1</a:t>
            </a:r>
            <a:r>
              <a:rPr lang="en-US" sz="1400" dirty="0" smtClean="0"/>
              <a:t>)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басында</a:t>
            </a:r>
            <a:r>
              <a:rPr lang="en-US" sz="1400" dirty="0"/>
              <a:t> </a:t>
            </a:r>
            <a:r>
              <a:rPr lang="en-US" sz="1400" dirty="0" err="1"/>
              <a:t>тиісті</a:t>
            </a:r>
            <a:r>
              <a:rPr lang="en-US" sz="1400" dirty="0"/>
              <a:t> </a:t>
            </a:r>
            <a:r>
              <a:rPr lang="en-US" sz="1400" dirty="0" err="1" smtClean="0"/>
              <a:t>тұқым</a:t>
            </a:r>
            <a:r>
              <a:rPr lang="kk-KZ" sz="1400" dirty="0" smtClean="0"/>
              <a:t> </a:t>
            </a:r>
            <a:r>
              <a:rPr lang="en-US" sz="1400" dirty="0" err="1"/>
              <a:t>бойынша</a:t>
            </a:r>
            <a:r>
              <a:rPr lang="en-US" sz="1400" dirty="0"/>
              <a:t> </a:t>
            </a:r>
            <a:r>
              <a:rPr lang="en-US" sz="1400" dirty="0" err="1"/>
              <a:t>Республикалық</a:t>
            </a:r>
            <a:r>
              <a:rPr lang="en-US" sz="1400" dirty="0"/>
              <a:t> </a:t>
            </a:r>
            <a:r>
              <a:rPr lang="en-US" sz="1400" dirty="0" err="1"/>
              <a:t>палата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мәртебесінің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бұқалар</a:t>
            </a:r>
            <a:r>
              <a:rPr lang="en-US" sz="1400" dirty="0"/>
              <a:t> </a:t>
            </a:r>
            <a:r>
              <a:rPr lang="en-US" sz="1400" dirty="0" err="1"/>
              <a:t>ұрығының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құндылығы</a:t>
            </a:r>
            <a:r>
              <a:rPr lang="en-US" sz="1400" dirty="0"/>
              <a:t> </a:t>
            </a:r>
            <a:r>
              <a:rPr lang="en-US" sz="1400" dirty="0" err="1"/>
              <a:t>индекстерінің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: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сапаларының</a:t>
            </a:r>
            <a:r>
              <a:rPr lang="en-US" sz="1400" dirty="0"/>
              <a:t> </a:t>
            </a:r>
            <a:r>
              <a:rPr lang="en-US" sz="1400" dirty="0" err="1"/>
              <a:t>кешенді</a:t>
            </a:r>
            <a:r>
              <a:rPr lang="en-US" sz="1400" dirty="0"/>
              <a:t> </a:t>
            </a:r>
            <a:r>
              <a:rPr lang="en-US" sz="1400" dirty="0" err="1"/>
              <a:t>индексі</a:t>
            </a:r>
            <a:r>
              <a:rPr lang="en-US" sz="1400" dirty="0"/>
              <a:t>, </a:t>
            </a:r>
            <a:r>
              <a:rPr lang="en-US" sz="1400" dirty="0" err="1"/>
              <a:t>табындағы</a:t>
            </a:r>
            <a:r>
              <a:rPr lang="en-US" sz="1400" dirty="0"/>
              <a:t> </a:t>
            </a:r>
            <a:r>
              <a:rPr lang="en-US" sz="1400" dirty="0" err="1"/>
              <a:t>ұрғашы</a:t>
            </a:r>
            <a:r>
              <a:rPr lang="en-US" sz="1400" dirty="0"/>
              <a:t> </a:t>
            </a:r>
            <a:r>
              <a:rPr lang="en-US" sz="1400" dirty="0" err="1"/>
              <a:t>төлдер</a:t>
            </a:r>
            <a:r>
              <a:rPr lang="en-US" sz="1400" dirty="0"/>
              <a:t> </a:t>
            </a:r>
            <a:r>
              <a:rPr lang="en-US" sz="1400" dirty="0" err="1"/>
              <a:t>саны</a:t>
            </a:r>
            <a:r>
              <a:rPr lang="en-US" sz="1400" dirty="0"/>
              <a:t>, </a:t>
            </a:r>
            <a:r>
              <a:rPr lang="en-US" sz="1400" dirty="0" err="1"/>
              <a:t>бағалаудың</a:t>
            </a:r>
            <a:r>
              <a:rPr lang="en-US" sz="1400" dirty="0"/>
              <a:t> </a:t>
            </a:r>
            <a:r>
              <a:rPr lang="en-US" sz="1400" dirty="0" err="1"/>
              <a:t>сенімділігі</a:t>
            </a:r>
            <a:r>
              <a:rPr lang="en-US" sz="1400" dirty="0"/>
              <a:t>, </a:t>
            </a:r>
            <a:r>
              <a:rPr lang="en-US" sz="1400" dirty="0" err="1"/>
              <a:t>сүт</a:t>
            </a:r>
            <a:r>
              <a:rPr lang="en-US" sz="1400" dirty="0"/>
              <a:t> </a:t>
            </a:r>
            <a:r>
              <a:rPr lang="en-US" sz="1400" dirty="0" err="1"/>
              <a:t>сауымы</a:t>
            </a:r>
            <a:r>
              <a:rPr lang="en-US" sz="1400" dirty="0"/>
              <a:t>, </a:t>
            </a:r>
            <a:r>
              <a:rPr lang="en-US" sz="1400" dirty="0" err="1"/>
              <a:t>тоңмай</a:t>
            </a:r>
            <a:r>
              <a:rPr lang="en-US" sz="1400" dirty="0"/>
              <a:t>, </a:t>
            </a:r>
            <a:r>
              <a:rPr lang="en-US" sz="1400" dirty="0" err="1"/>
              <a:t>өнімді</a:t>
            </a:r>
            <a:r>
              <a:rPr lang="en-US" sz="1400" dirty="0"/>
              <a:t> </a:t>
            </a:r>
            <a:r>
              <a:rPr lang="en-US" sz="1400" dirty="0" err="1"/>
              <a:t>тіршілік</a:t>
            </a:r>
            <a:r>
              <a:rPr lang="en-US" sz="1400" dirty="0"/>
              <a:t> </a:t>
            </a:r>
            <a:r>
              <a:rPr lang="en-US" sz="1400" dirty="0" err="1"/>
              <a:t>ету</a:t>
            </a:r>
            <a:r>
              <a:rPr lang="en-US" sz="1400" dirty="0"/>
              <a:t> </a:t>
            </a:r>
            <a:r>
              <a:rPr lang="en-US" sz="1400" dirty="0" err="1"/>
              <a:t>кезеңі</a:t>
            </a:r>
            <a:r>
              <a:rPr lang="en-US" sz="1400" dirty="0"/>
              <a:t>, </a:t>
            </a:r>
            <a:r>
              <a:rPr lang="en-US" sz="1400" dirty="0" err="1"/>
              <a:t>төлдеу</a:t>
            </a:r>
            <a:r>
              <a:rPr lang="en-US" sz="1400" dirty="0"/>
              <a:t> </a:t>
            </a:r>
            <a:r>
              <a:rPr lang="en-US" sz="1400" dirty="0" err="1"/>
              <a:t>жеңілдігі</a:t>
            </a:r>
            <a:r>
              <a:rPr lang="en-US" sz="1400" dirty="0"/>
              <a:t>, </a:t>
            </a:r>
            <a:r>
              <a:rPr lang="en-US" sz="1400" dirty="0" err="1"/>
              <a:t>ұрықтылығы</a:t>
            </a:r>
            <a:r>
              <a:rPr lang="en-US" sz="1400" dirty="0"/>
              <a:t>, </a:t>
            </a:r>
            <a:r>
              <a:rPr lang="en-US" sz="1400" dirty="0" err="1"/>
              <a:t>соматикалық</a:t>
            </a:r>
            <a:r>
              <a:rPr lang="en-US" sz="1400" dirty="0"/>
              <a:t> </a:t>
            </a:r>
            <a:r>
              <a:rPr lang="en-US" sz="1400" dirty="0" err="1"/>
              <a:t>жасушалардың</a:t>
            </a:r>
            <a:r>
              <a:rPr lang="en-US" sz="1400" dirty="0"/>
              <a:t> </a:t>
            </a:r>
            <a:r>
              <a:rPr lang="en-US" sz="1400" dirty="0" err="1"/>
              <a:t>құрамы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3)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мал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құндылығын</a:t>
            </a:r>
            <a:r>
              <a:rPr lang="en-US" sz="1400" dirty="0"/>
              <a:t> </a:t>
            </a:r>
            <a:r>
              <a:rPr lang="en-US" sz="1400" dirty="0" err="1"/>
              <a:t>индекстік</a:t>
            </a:r>
            <a:r>
              <a:rPr lang="en-US" sz="1400" dirty="0"/>
              <a:t> </a:t>
            </a:r>
            <a:r>
              <a:rPr lang="en-US" sz="1400" dirty="0" err="1"/>
              <a:t>бағалаудың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4) </a:t>
            </a:r>
            <a:r>
              <a:rPr lang="en-US" sz="1400" dirty="0" err="1"/>
              <a:t>табынды</a:t>
            </a:r>
            <a:r>
              <a:rPr lang="en-US" sz="1400" dirty="0"/>
              <a:t> </a:t>
            </a:r>
            <a:r>
              <a:rPr lang="en-US" sz="1400" dirty="0" err="1"/>
              <a:t>басқару</a:t>
            </a:r>
            <a:r>
              <a:rPr lang="en-US" sz="1400" dirty="0"/>
              <a:t> </a:t>
            </a:r>
            <a:r>
              <a:rPr lang="en-US" sz="1400" dirty="0" err="1"/>
              <a:t>бағдарламасының</a:t>
            </a:r>
            <a:r>
              <a:rPr lang="en-US" sz="1400" dirty="0"/>
              <a:t> </a:t>
            </a:r>
            <a:r>
              <a:rPr lang="en-US" sz="1400" dirty="0" err="1" smtClean="0"/>
              <a:t>болуы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7936" y="2888322"/>
            <a:ext cx="1928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225 </a:t>
            </a:r>
            <a:r>
              <a:rPr lang="ru-RU" sz="2000" b="1" dirty="0">
                <a:solidFill>
                  <a:srgbClr val="C00000"/>
                </a:solidFill>
              </a:rPr>
              <a:t>000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/бас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27251" y="2312258"/>
            <a:ext cx="1928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150 000 </a:t>
            </a:r>
            <a:r>
              <a:rPr lang="ru-RU" sz="2000" b="1" dirty="0" err="1" smtClean="0">
                <a:solidFill>
                  <a:srgbClr val="C00000"/>
                </a:solidFill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82335" y="6703965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81325" y="7021487"/>
            <a:ext cx="4472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мамырдан</a:t>
            </a:r>
            <a:r>
              <a:rPr lang="ru-RU" sz="1400" i="1" dirty="0" smtClean="0"/>
              <a:t> 1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88" y="1488232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54" y="3720480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88" y="5736704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62897" y="7418825"/>
            <a:ext cx="6749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Эмбриондарды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телу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жөніндегі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көрсетілетін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қызметтерді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субсидиялау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14320" y="7502935"/>
            <a:ext cx="9128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шаруашылықтарда</a:t>
            </a:r>
            <a:r>
              <a:rPr lang="en-US" sz="1400" dirty="0"/>
              <a:t> </a:t>
            </a:r>
            <a:r>
              <a:rPr lang="en-US" sz="1400" dirty="0" err="1"/>
              <a:t>ірі</a:t>
            </a:r>
            <a:r>
              <a:rPr lang="en-US" sz="1400" dirty="0"/>
              <a:t> </a:t>
            </a:r>
            <a:r>
              <a:rPr lang="en-US" sz="1400" dirty="0" err="1"/>
              <a:t>қара</a:t>
            </a:r>
            <a:r>
              <a:rPr lang="en-US" sz="1400" dirty="0"/>
              <a:t> </a:t>
            </a:r>
            <a:r>
              <a:rPr lang="en-US" sz="1400" dirty="0" err="1"/>
              <a:t>малдың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эмбриондарын</a:t>
            </a:r>
            <a:r>
              <a:rPr lang="en-US" sz="1400" dirty="0"/>
              <a:t> </a:t>
            </a:r>
            <a:r>
              <a:rPr lang="en-US" sz="1400" dirty="0" err="1"/>
              <a:t>телу</a:t>
            </a:r>
            <a:r>
              <a:rPr lang="en-US" sz="1400" dirty="0"/>
              <a:t> </a:t>
            </a:r>
            <a:r>
              <a:rPr lang="en-US" sz="1400" dirty="0" err="1"/>
              <a:t>жөніндегі</a:t>
            </a:r>
            <a:r>
              <a:rPr lang="en-US" sz="1400" dirty="0"/>
              <a:t> </a:t>
            </a:r>
            <a:r>
              <a:rPr lang="en-US" sz="1400" dirty="0" err="1"/>
              <a:t>қызметтерді</a:t>
            </a:r>
            <a:r>
              <a:rPr lang="en-US" sz="1400" dirty="0"/>
              <a:t> </a:t>
            </a:r>
            <a:r>
              <a:rPr lang="en-US" sz="1400" dirty="0" err="1"/>
              <a:t>көрсету</a:t>
            </a:r>
            <a:r>
              <a:rPr lang="en-US" sz="1400" dirty="0"/>
              <a:t> </a:t>
            </a:r>
            <a:r>
              <a:rPr lang="en-US" sz="1400" dirty="0" err="1" smtClean="0"/>
              <a:t>бойынша</a:t>
            </a:r>
            <a:r>
              <a:rPr lang="kk-KZ" sz="1400" dirty="0" smtClean="0"/>
              <a:t> </a:t>
            </a:r>
            <a:r>
              <a:rPr lang="en-US" sz="1400" dirty="0" err="1"/>
              <a:t>комиссияның</a:t>
            </a:r>
            <a:r>
              <a:rPr lang="en-US" sz="1400" dirty="0"/>
              <a:t> </a:t>
            </a:r>
            <a:r>
              <a:rPr lang="en-US" sz="1400" dirty="0" err="1"/>
              <a:t>оң</a:t>
            </a:r>
            <a:r>
              <a:rPr lang="en-US" sz="1400" dirty="0"/>
              <a:t> </a:t>
            </a:r>
            <a:r>
              <a:rPr lang="en-US" sz="1400" dirty="0" err="1"/>
              <a:t>қорытындысының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, </a:t>
            </a:r>
            <a:r>
              <a:rPr lang="en-US" sz="1400" dirty="0" err="1"/>
              <a:t>онда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сиырларды</a:t>
            </a:r>
            <a:r>
              <a:rPr lang="en-US" sz="1400" dirty="0"/>
              <a:t> </a:t>
            </a:r>
            <a:r>
              <a:rPr lang="en-US" sz="1400" dirty="0" err="1"/>
              <a:t>күтіп-бағуға</a:t>
            </a:r>
            <a:r>
              <a:rPr lang="en-US" sz="1400" dirty="0"/>
              <a:t> </a:t>
            </a:r>
            <a:r>
              <a:rPr lang="en-US" sz="1400" dirty="0" err="1"/>
              <a:t>арналған</a:t>
            </a:r>
            <a:r>
              <a:rPr lang="en-US" sz="1400" dirty="0"/>
              <a:t> </a:t>
            </a:r>
            <a:r>
              <a:rPr lang="en-US" sz="1400" dirty="0" err="1"/>
              <a:t>қора-жай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 err="1"/>
              <a:t>тасымалды</a:t>
            </a:r>
            <a:r>
              <a:rPr lang="en-US" sz="1400" dirty="0"/>
              <a:t> </a:t>
            </a:r>
            <a:r>
              <a:rPr lang="en-US" sz="1400" dirty="0" err="1"/>
              <a:t>сауу</a:t>
            </a:r>
            <a:r>
              <a:rPr lang="en-US" sz="1400" dirty="0"/>
              <a:t> </a:t>
            </a:r>
            <a:r>
              <a:rPr lang="en-US" sz="1400" dirty="0" err="1"/>
              <a:t>қондырғысын</a:t>
            </a:r>
            <a:r>
              <a:rPr lang="en-US" sz="1400" dirty="0"/>
              <a:t> 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/>
              <a:t>алғанда</a:t>
            </a:r>
            <a:r>
              <a:rPr lang="en-US" sz="1400" dirty="0"/>
              <a:t>, </a:t>
            </a:r>
            <a:r>
              <a:rPr lang="en-US" sz="1400" dirty="0" err="1"/>
              <a:t>машиналық</a:t>
            </a:r>
            <a:r>
              <a:rPr lang="en-US" sz="1400" dirty="0"/>
              <a:t> </a:t>
            </a:r>
            <a:r>
              <a:rPr lang="en-US" sz="1400" dirty="0" err="1"/>
              <a:t>сауу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ветеринариялық</a:t>
            </a:r>
            <a:r>
              <a:rPr lang="en-US" sz="1400" dirty="0"/>
              <a:t> </a:t>
            </a:r>
            <a:r>
              <a:rPr lang="en-US" sz="1400" dirty="0" err="1"/>
              <a:t>пункт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малға</a:t>
            </a:r>
            <a:r>
              <a:rPr lang="en-US" sz="1400" dirty="0"/>
              <a:t> </a:t>
            </a:r>
            <a:r>
              <a:rPr lang="en-US" sz="1400" dirty="0" err="1"/>
              <a:t>арналған</a:t>
            </a:r>
            <a:r>
              <a:rPr lang="en-US" sz="1400" dirty="0"/>
              <a:t> </a:t>
            </a:r>
            <a:r>
              <a:rPr lang="en-US" sz="1400" dirty="0" err="1"/>
              <a:t>бекіткіш</a:t>
            </a:r>
            <a:r>
              <a:rPr lang="en-US" sz="1400" dirty="0"/>
              <a:t> </a:t>
            </a:r>
            <a:r>
              <a:rPr lang="en-US" sz="1400" dirty="0" err="1" smtClean="0"/>
              <a:t>болады</a:t>
            </a:r>
            <a:r>
              <a:rPr lang="en-US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91617" y="7903044"/>
            <a:ext cx="184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80 000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79" y="7570618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647466" y="8282923"/>
            <a:ext cx="3250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20 </a:t>
            </a:r>
            <a:r>
              <a:rPr lang="ru-RU" sz="1400" i="1" dirty="0" err="1" smtClean="0"/>
              <a:t>қаңтардан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8131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09" t="46963" r="1728" b="-720"/>
          <a:stretch/>
        </p:blipFill>
        <p:spPr>
          <a:xfrm>
            <a:off x="1045568" y="-24231"/>
            <a:ext cx="3242675" cy="14404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44045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106559" y="1736194"/>
            <a:ext cx="669674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sz="2000" dirty="0" err="1"/>
              <a:t>Сүт</a:t>
            </a:r>
            <a:r>
              <a:rPr lang="en-US" sz="2000" dirty="0"/>
              <a:t> </a:t>
            </a:r>
            <a:r>
              <a:rPr lang="en-US" sz="2000" dirty="0" err="1"/>
              <a:t>өндіру</a:t>
            </a:r>
            <a:r>
              <a:rPr lang="en-US" sz="2000" dirty="0"/>
              <a:t> </a:t>
            </a:r>
            <a:r>
              <a:rPr lang="en-US" sz="2000" dirty="0" err="1"/>
              <a:t>құнын</a:t>
            </a:r>
            <a:r>
              <a:rPr lang="en-US" sz="2000" dirty="0"/>
              <a:t> </a:t>
            </a:r>
            <a:r>
              <a:rPr lang="en-US" sz="2000" dirty="0" err="1" smtClean="0"/>
              <a:t>арзандату</a:t>
            </a:r>
            <a:r>
              <a:rPr lang="en-US" sz="2000" dirty="0" smtClean="0"/>
              <a:t>:</a:t>
            </a:r>
            <a:endParaRPr lang="ru-RU" sz="2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81472" y="2064296"/>
            <a:ext cx="65322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Бағымдағы</a:t>
            </a:r>
            <a:r>
              <a:rPr lang="en-US" b="1" dirty="0"/>
              <a:t> </a:t>
            </a:r>
            <a:r>
              <a:rPr lang="en-US" b="1" dirty="0" err="1"/>
              <a:t>сиыр</a:t>
            </a:r>
            <a:r>
              <a:rPr lang="en-US" b="1" dirty="0"/>
              <a:t> </a:t>
            </a:r>
            <a:r>
              <a:rPr lang="en-US" b="1" dirty="0" err="1"/>
              <a:t>басы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600 </a:t>
            </a:r>
            <a:r>
              <a:rPr lang="en-US" b="1" dirty="0" err="1">
                <a:solidFill>
                  <a:srgbClr val="0070C0"/>
                </a:solidFill>
              </a:rPr>
              <a:t>бастан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/>
              <a:t>басталатын</a:t>
            </a:r>
            <a:r>
              <a:rPr lang="en-US" b="1" dirty="0"/>
              <a:t> </a:t>
            </a:r>
            <a:r>
              <a:rPr lang="en-US" b="1" dirty="0" err="1" smtClean="0"/>
              <a:t>шаруашылықтар</a:t>
            </a:r>
            <a:r>
              <a:rPr lang="ru-RU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/килограмм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8166" y="2712368"/>
            <a:ext cx="65322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бағымдағы</a:t>
            </a:r>
            <a:r>
              <a:rPr lang="en-US" b="1" dirty="0"/>
              <a:t> </a:t>
            </a:r>
            <a:r>
              <a:rPr lang="en-US" b="1" dirty="0" err="1"/>
              <a:t>сиырларының</a:t>
            </a:r>
            <a:r>
              <a:rPr lang="en-US" b="1" dirty="0"/>
              <a:t> </a:t>
            </a:r>
            <a:r>
              <a:rPr lang="en-US" b="1" dirty="0" err="1"/>
              <a:t>саны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400 </a:t>
            </a:r>
            <a:r>
              <a:rPr lang="en-US" b="1" dirty="0" err="1">
                <a:solidFill>
                  <a:srgbClr val="0070C0"/>
                </a:solidFill>
              </a:rPr>
              <a:t>бастан</a:t>
            </a:r>
            <a:r>
              <a:rPr lang="en-US" b="1" dirty="0"/>
              <a:t> </a:t>
            </a:r>
            <a:r>
              <a:rPr lang="en-US" b="1" dirty="0" err="1"/>
              <a:t>басталатын</a:t>
            </a:r>
            <a:r>
              <a:rPr lang="en-US" b="1" dirty="0"/>
              <a:t> </a:t>
            </a:r>
            <a:r>
              <a:rPr lang="en-US" b="1" dirty="0" err="1" smtClean="0"/>
              <a:t>шаруашылық</a:t>
            </a:r>
            <a:r>
              <a:rPr lang="ru-RU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/килограмм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18166" y="3360440"/>
            <a:ext cx="65322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бағымдағы</a:t>
            </a:r>
            <a:r>
              <a:rPr lang="en-US" b="1" dirty="0"/>
              <a:t> </a:t>
            </a:r>
            <a:r>
              <a:rPr lang="en-US" b="1" dirty="0" err="1"/>
              <a:t>сиырларының</a:t>
            </a:r>
            <a:r>
              <a:rPr lang="en-US" b="1" dirty="0"/>
              <a:t> </a:t>
            </a:r>
            <a:r>
              <a:rPr lang="en-US" b="1" dirty="0" err="1"/>
              <a:t>саны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50 </a:t>
            </a:r>
            <a:r>
              <a:rPr lang="en-US" b="1" dirty="0" err="1">
                <a:solidFill>
                  <a:srgbClr val="0070C0"/>
                </a:solidFill>
              </a:rPr>
              <a:t>бастан</a:t>
            </a:r>
            <a:r>
              <a:rPr lang="en-US" b="1" dirty="0"/>
              <a:t> </a:t>
            </a:r>
            <a:r>
              <a:rPr lang="en-US" b="1" dirty="0" err="1"/>
              <a:t>басталатын</a:t>
            </a:r>
            <a:r>
              <a:rPr lang="en-US" b="1" dirty="0"/>
              <a:t> </a:t>
            </a:r>
            <a:r>
              <a:rPr lang="en-US" b="1" dirty="0" err="1" smtClean="0"/>
              <a:t>шаруашылық</a:t>
            </a:r>
            <a:r>
              <a:rPr lang="ru-RU" b="1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/килограмм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7693" y="4037548"/>
            <a:ext cx="43208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Ауыл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шаруашылығы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кооперативі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/килограмм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53" y="7405082"/>
            <a:ext cx="655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Сүтті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бағыттағы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аналық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бастың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азығына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жұмсалған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шығындар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құнын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арзандату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15327902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6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510064" y="5314"/>
            <a:ext cx="8900939" cy="1266894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СҮТТІ ЖӘНЕ СҮТТІ-ЕТТІ МАЛ ШАРУАШЫЛЫҒЫН СУБСИДИЯЛАУ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734200" y="1861391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361141" y="1376154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3753" y="1376154"/>
            <a:ext cx="420078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472" y="480060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 </a:t>
            </a:r>
            <a:r>
              <a:rPr lang="ru-RU" sz="1400" i="1" dirty="0" err="1"/>
              <a:t>ағымдағы</a:t>
            </a:r>
            <a:r>
              <a:rPr lang="ru-RU" sz="1400" i="1" dirty="0"/>
              <a:t> </a:t>
            </a:r>
            <a:r>
              <a:rPr lang="ru-RU" sz="1400" i="1" dirty="0" err="1"/>
              <a:t>жылғы</a:t>
            </a:r>
            <a:r>
              <a:rPr lang="ru-RU" sz="1400" i="1" dirty="0"/>
              <a:t> 20 </a:t>
            </a:r>
            <a:r>
              <a:rPr lang="ru-RU" sz="1400" i="1" dirty="0" err="1"/>
              <a:t>қаңтардан</a:t>
            </a:r>
            <a:r>
              <a:rPr lang="ru-RU" sz="1400" i="1" dirty="0"/>
              <a:t> 20 </a:t>
            </a:r>
            <a:r>
              <a:rPr lang="ru-RU" sz="1400" i="1" dirty="0" err="1"/>
              <a:t>желтоқсанға</a:t>
            </a:r>
            <a:r>
              <a:rPr lang="ru-RU" sz="1400" i="1" dirty="0"/>
              <a:t> </a:t>
            </a:r>
            <a:r>
              <a:rPr lang="ru-RU" sz="1400" i="1" dirty="0" err="1"/>
              <a:t>дейін</a:t>
            </a:r>
            <a:r>
              <a:rPr lang="ru-RU" sz="1400" i="1" dirty="0"/>
              <a:t> </a:t>
            </a:r>
          </a:p>
          <a:p>
            <a:r>
              <a:rPr lang="ru-RU" sz="1400" i="1" dirty="0"/>
              <a:t>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kk-KZ" sz="1400" dirty="0" smtClean="0"/>
              <a:t> </a:t>
            </a:r>
            <a:r>
              <a:rPr lang="kk-KZ" sz="1400" dirty="0"/>
              <a:t>беріледі</a:t>
            </a:r>
            <a:r>
              <a:rPr lang="ru-RU" sz="1400" i="1" dirty="0"/>
              <a:t>)</a:t>
            </a:r>
          </a:p>
          <a:p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8216" y="1710635"/>
            <a:ext cx="101905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/>
              <a:t>Өтінімді</a:t>
            </a:r>
            <a:r>
              <a:rPr lang="en-US" sz="1200" dirty="0"/>
              <a:t> </a:t>
            </a:r>
            <a:r>
              <a:rPr lang="en-US" sz="1200" dirty="0" err="1"/>
              <a:t>берген</a:t>
            </a:r>
            <a:r>
              <a:rPr lang="en-US" sz="1200" dirty="0"/>
              <a:t> </a:t>
            </a:r>
            <a:r>
              <a:rPr lang="en-US" sz="1200" dirty="0" err="1"/>
              <a:t>сәтте</a:t>
            </a:r>
            <a:r>
              <a:rPr lang="en-US" sz="1200" dirty="0"/>
              <a:t> </a:t>
            </a:r>
            <a:r>
              <a:rPr lang="en-US" sz="1200" dirty="0" err="1"/>
              <a:t>мал</a:t>
            </a:r>
            <a:r>
              <a:rPr lang="en-US" sz="1200" dirty="0"/>
              <a:t> </a:t>
            </a:r>
            <a:r>
              <a:rPr lang="en-US" sz="1200" dirty="0" err="1"/>
              <a:t>басының</a:t>
            </a:r>
            <a:r>
              <a:rPr lang="en-US" sz="1200" dirty="0"/>
              <a:t> САТЖАҚ-</a:t>
            </a:r>
            <a:r>
              <a:rPr lang="en-US" sz="1200" dirty="0" err="1"/>
              <a:t>та</a:t>
            </a:r>
            <a:r>
              <a:rPr lang="en-US" sz="1200" dirty="0"/>
              <a:t> </a:t>
            </a:r>
            <a:r>
              <a:rPr lang="en-US" sz="1200" dirty="0" err="1"/>
              <a:t>тіркелген</a:t>
            </a:r>
            <a:r>
              <a:rPr lang="en-US" sz="1200" dirty="0"/>
              <a:t> </a:t>
            </a:r>
            <a:r>
              <a:rPr lang="en-US" sz="1200" dirty="0" err="1"/>
              <a:t>болуы</a:t>
            </a:r>
            <a:r>
              <a:rPr lang="en-US" sz="1200" dirty="0"/>
              <a:t> (</a:t>
            </a:r>
            <a:r>
              <a:rPr lang="en-US" sz="1200" dirty="0" err="1"/>
              <a:t>ауыл</a:t>
            </a:r>
            <a:r>
              <a:rPr lang="en-US" sz="1200" dirty="0"/>
              <a:t> </a:t>
            </a:r>
            <a:r>
              <a:rPr lang="en-US" sz="1200" dirty="0" err="1"/>
              <a:t>шаруашылығы</a:t>
            </a:r>
            <a:r>
              <a:rPr lang="en-US" sz="1200" dirty="0"/>
              <a:t> </a:t>
            </a:r>
            <a:r>
              <a:rPr lang="en-US" sz="1200" dirty="0" err="1"/>
              <a:t>кооперативтерін</a:t>
            </a:r>
            <a:r>
              <a:rPr lang="en-US" sz="1200" dirty="0"/>
              <a:t> </a:t>
            </a:r>
            <a:r>
              <a:rPr lang="en-US" sz="1200" dirty="0" err="1"/>
              <a:t>қоспағанда</a:t>
            </a:r>
            <a:r>
              <a:rPr lang="en-US" sz="1200" dirty="0" smtClean="0"/>
              <a:t>).</a:t>
            </a:r>
            <a:r>
              <a:rPr lang="en-US" sz="1200" dirty="0"/>
              <a:t> </a:t>
            </a:r>
            <a:endParaRPr lang="ru-RU" sz="1200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en-US" sz="1200" b="1" dirty="0" err="1"/>
              <a:t>Бағымдағы</a:t>
            </a:r>
            <a:r>
              <a:rPr lang="en-US" sz="1200" b="1" dirty="0"/>
              <a:t> </a:t>
            </a:r>
            <a:r>
              <a:rPr lang="en-US" sz="1200" b="1" dirty="0" err="1"/>
              <a:t>сиыр</a:t>
            </a:r>
            <a:r>
              <a:rPr lang="en-US" sz="1200" b="1" dirty="0"/>
              <a:t> </a:t>
            </a:r>
            <a:r>
              <a:rPr lang="en-US" sz="1200" b="1" dirty="0" err="1"/>
              <a:t>басы</a:t>
            </a:r>
            <a:r>
              <a:rPr lang="en-US" sz="1200" b="1" dirty="0"/>
              <a:t> 600 </a:t>
            </a:r>
            <a:r>
              <a:rPr lang="en-US" sz="1200" b="1" dirty="0" err="1"/>
              <a:t>бастан</a:t>
            </a:r>
            <a:r>
              <a:rPr lang="en-US" sz="1200" b="1" dirty="0"/>
              <a:t> </a:t>
            </a:r>
            <a:r>
              <a:rPr lang="en-US" sz="1200" b="1" dirty="0" err="1"/>
              <a:t>басталатын</a:t>
            </a:r>
            <a:r>
              <a:rPr lang="en-US" sz="1200" b="1" dirty="0"/>
              <a:t> </a:t>
            </a:r>
            <a:r>
              <a:rPr lang="en-US" sz="1200" b="1" dirty="0" err="1" smtClean="0"/>
              <a:t>шаруашылықтар</a:t>
            </a:r>
            <a:endParaRPr lang="ru-RU" sz="1200" b="1" dirty="0"/>
          </a:p>
          <a:p>
            <a:pPr marL="228600" indent="-228600">
              <a:buAutoNum type="arabicParenR"/>
            </a:pPr>
            <a:r>
              <a:rPr lang="en-US" sz="1200" dirty="0" err="1" smtClean="0"/>
              <a:t>май</a:t>
            </a:r>
            <a:r>
              <a:rPr lang="en-US" sz="1200" dirty="0"/>
              <a:t>, </a:t>
            </a:r>
            <a:r>
              <a:rPr lang="en-US" sz="1200" dirty="0" err="1"/>
              <a:t>ақуыз</a:t>
            </a:r>
            <a:r>
              <a:rPr lang="en-US" sz="1200" dirty="0"/>
              <a:t> </a:t>
            </a:r>
            <a:r>
              <a:rPr lang="en-US" sz="1200" dirty="0" err="1"/>
              <a:t>және</a:t>
            </a:r>
            <a:r>
              <a:rPr lang="en-US" sz="1200" dirty="0"/>
              <a:t> </a:t>
            </a:r>
            <a:r>
              <a:rPr lang="en-US" sz="1200" dirty="0" err="1"/>
              <a:t>соматикалық</a:t>
            </a:r>
            <a:r>
              <a:rPr lang="en-US" sz="1200" dirty="0"/>
              <a:t> </a:t>
            </a:r>
            <a:r>
              <a:rPr lang="en-US" sz="1200" dirty="0" err="1"/>
              <a:t>жасушалар</a:t>
            </a:r>
            <a:r>
              <a:rPr lang="en-US" sz="1200" dirty="0"/>
              <a:t> </a:t>
            </a:r>
            <a:r>
              <a:rPr lang="en-US" sz="1200" dirty="0" err="1"/>
              <a:t>көрсеткіштері</a:t>
            </a:r>
            <a:r>
              <a:rPr lang="en-US" sz="1200" dirty="0"/>
              <a:t> </a:t>
            </a:r>
            <a:r>
              <a:rPr lang="en-US" sz="1200" dirty="0" err="1"/>
              <a:t>бойынша</a:t>
            </a:r>
            <a:r>
              <a:rPr lang="en-US" sz="1200" dirty="0"/>
              <a:t> </a:t>
            </a:r>
            <a:r>
              <a:rPr lang="en-US" sz="1200" dirty="0" err="1"/>
              <a:t>сүтті</a:t>
            </a:r>
            <a:r>
              <a:rPr lang="en-US" sz="1200" dirty="0"/>
              <a:t> </a:t>
            </a:r>
            <a:r>
              <a:rPr lang="en-US" sz="1200" dirty="0" err="1"/>
              <a:t>ай</a:t>
            </a:r>
            <a:r>
              <a:rPr lang="en-US" sz="1200" dirty="0"/>
              <a:t> </a:t>
            </a:r>
            <a:r>
              <a:rPr lang="en-US" sz="1200" dirty="0" err="1"/>
              <a:t>сайынғы</a:t>
            </a:r>
            <a:r>
              <a:rPr lang="en-US" sz="1200" dirty="0"/>
              <a:t> </a:t>
            </a:r>
            <a:r>
              <a:rPr lang="en-US" sz="1200" dirty="0" err="1"/>
              <a:t>зертханалық</a:t>
            </a:r>
            <a:r>
              <a:rPr lang="en-US" sz="1200" dirty="0"/>
              <a:t> </a:t>
            </a:r>
            <a:r>
              <a:rPr lang="en-US" sz="1200" dirty="0" err="1"/>
              <a:t>талдау</a:t>
            </a:r>
            <a:r>
              <a:rPr lang="en-US" sz="1200" dirty="0"/>
              <a:t> (</a:t>
            </a:r>
            <a:r>
              <a:rPr lang="en-US" sz="1200" dirty="0" err="1"/>
              <a:t>аккредиттелген</a:t>
            </a:r>
            <a:r>
              <a:rPr lang="en-US" sz="1200" dirty="0"/>
              <a:t> </a:t>
            </a:r>
            <a:r>
              <a:rPr lang="en-US" sz="1200" dirty="0" err="1"/>
              <a:t>зертханаларда</a:t>
            </a:r>
            <a:r>
              <a:rPr lang="en-US" sz="1200" dirty="0" smtClean="0"/>
              <a:t>);</a:t>
            </a:r>
            <a:br>
              <a:rPr lang="en-US" sz="1200" dirty="0" smtClean="0"/>
            </a:br>
            <a:r>
              <a:rPr lang="en-US" sz="1200" dirty="0" smtClean="0"/>
              <a:t>2) </a:t>
            </a:r>
            <a:r>
              <a:rPr lang="en-US" sz="1200" dirty="0" err="1"/>
              <a:t>азықты</a:t>
            </a:r>
            <a:r>
              <a:rPr lang="en-US" sz="1200" dirty="0"/>
              <a:t> </a:t>
            </a:r>
            <a:r>
              <a:rPr lang="en-US" sz="1200" dirty="0" err="1"/>
              <a:t>жыл</a:t>
            </a:r>
            <a:r>
              <a:rPr lang="en-US" sz="1200" dirty="0"/>
              <a:t> </a:t>
            </a:r>
            <a:r>
              <a:rPr lang="en-US" sz="1200" dirty="0" err="1"/>
              <a:t>сайынғы</a:t>
            </a:r>
            <a:r>
              <a:rPr lang="en-US" sz="1200" dirty="0"/>
              <a:t> </a:t>
            </a:r>
            <a:r>
              <a:rPr lang="en-US" sz="1200" dirty="0" err="1"/>
              <a:t>зоотехникалық</a:t>
            </a:r>
            <a:r>
              <a:rPr lang="en-US" sz="1200" dirty="0"/>
              <a:t> </a:t>
            </a:r>
            <a:r>
              <a:rPr lang="en-US" sz="1200" dirty="0" err="1"/>
              <a:t>талдау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3) 2007 </a:t>
            </a:r>
            <a:r>
              <a:rPr lang="en-US" sz="1200" dirty="0" err="1"/>
              <a:t>жылдан</a:t>
            </a:r>
            <a:r>
              <a:rPr lang="en-US" sz="1200" dirty="0"/>
              <a:t> </a:t>
            </a:r>
            <a:r>
              <a:rPr lang="en-US" sz="1200" dirty="0" err="1"/>
              <a:t>кейін</a:t>
            </a:r>
            <a:r>
              <a:rPr lang="en-US" sz="1200" dirty="0"/>
              <a:t> </a:t>
            </a:r>
            <a:r>
              <a:rPr lang="en-US" sz="1200" dirty="0" err="1"/>
              <a:t>тиісті</a:t>
            </a:r>
            <a:r>
              <a:rPr lang="en-US" sz="1200" dirty="0"/>
              <a:t> </a:t>
            </a:r>
            <a:r>
              <a:rPr lang="en-US" sz="1200" dirty="0" err="1"/>
              <a:t>инфрақұрылыммен</a:t>
            </a:r>
            <a:r>
              <a:rPr lang="en-US" sz="1200" dirty="0"/>
              <a:t> </a:t>
            </a:r>
            <a:r>
              <a:rPr lang="en-US" sz="1200" dirty="0" err="1"/>
              <a:t>пайдалануға</a:t>
            </a:r>
            <a:r>
              <a:rPr lang="en-US" sz="1200" dirty="0"/>
              <a:t> </a:t>
            </a:r>
            <a:r>
              <a:rPr lang="en-US" sz="1200" dirty="0" err="1"/>
              <a:t>берілген</a:t>
            </a:r>
            <a:r>
              <a:rPr lang="en-US" sz="1200" dirty="0"/>
              <a:t> </a:t>
            </a:r>
            <a:r>
              <a:rPr lang="en-US" sz="1200" dirty="0" err="1"/>
              <a:t>немесе</a:t>
            </a:r>
            <a:r>
              <a:rPr lang="en-US" sz="1200" dirty="0"/>
              <a:t> </a:t>
            </a:r>
            <a:r>
              <a:rPr lang="en-US" sz="1200" dirty="0" err="1"/>
              <a:t>жаңғыртудан</a:t>
            </a:r>
            <a:r>
              <a:rPr lang="en-US" sz="1200" dirty="0"/>
              <a:t> </a:t>
            </a:r>
            <a:r>
              <a:rPr lang="en-US" sz="1200" dirty="0" err="1"/>
              <a:t>өткен</a:t>
            </a:r>
            <a:r>
              <a:rPr lang="en-US" sz="1200" dirty="0"/>
              <a:t> </a:t>
            </a:r>
            <a:r>
              <a:rPr lang="en-US" sz="1200" dirty="0" err="1"/>
              <a:t>тауарлық</a:t>
            </a:r>
            <a:r>
              <a:rPr lang="en-US" sz="1200" dirty="0"/>
              <a:t> </a:t>
            </a:r>
            <a:r>
              <a:rPr lang="en-US" sz="1200" dirty="0" err="1"/>
              <a:t>сүт</a:t>
            </a:r>
            <a:r>
              <a:rPr lang="en-US" sz="1200" dirty="0"/>
              <a:t> </a:t>
            </a:r>
            <a:r>
              <a:rPr lang="en-US" sz="1200" dirty="0" err="1"/>
              <a:t>фермасына</a:t>
            </a:r>
            <a:r>
              <a:rPr lang="en-US" sz="1200" dirty="0"/>
              <a:t> </a:t>
            </a:r>
            <a:r>
              <a:rPr lang="en-US" sz="1200" dirty="0" err="1"/>
              <a:t>арнайы</a:t>
            </a:r>
            <a:r>
              <a:rPr lang="en-US" sz="1200" dirty="0"/>
              <a:t> </a:t>
            </a:r>
            <a:r>
              <a:rPr lang="en-US" sz="1200" dirty="0" err="1"/>
              <a:t>комиссияның</a:t>
            </a:r>
            <a:r>
              <a:rPr lang="en-US" sz="1200" dirty="0"/>
              <a:t> </a:t>
            </a:r>
            <a:r>
              <a:rPr lang="en-US" sz="1200" dirty="0" err="1"/>
              <a:t>оң</a:t>
            </a:r>
            <a:r>
              <a:rPr lang="en-US" sz="1200" dirty="0"/>
              <a:t> </a:t>
            </a:r>
            <a:r>
              <a:rPr lang="en-US" sz="1200" dirty="0" err="1"/>
              <a:t>қорытындысының</a:t>
            </a:r>
            <a:r>
              <a:rPr lang="en-US" sz="1200" dirty="0"/>
              <a:t> </a:t>
            </a:r>
            <a:r>
              <a:rPr lang="en-US" sz="1200" dirty="0" err="1"/>
              <a:t>болуы</a:t>
            </a:r>
            <a:r>
              <a:rPr lang="en-US" sz="1200" dirty="0"/>
              <a:t>, </a:t>
            </a:r>
            <a:r>
              <a:rPr lang="en-US" sz="1200" dirty="0" err="1"/>
              <a:t>онда</a:t>
            </a:r>
            <a:r>
              <a:rPr lang="en-US" sz="1200" dirty="0"/>
              <a:t>: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сиырларды</a:t>
            </a:r>
            <a:r>
              <a:rPr lang="en-US" sz="1200" dirty="0"/>
              <a:t> </a:t>
            </a:r>
            <a:r>
              <a:rPr lang="en-US" sz="1200" dirty="0" err="1"/>
              <a:t>байлаусыз</a:t>
            </a:r>
            <a:r>
              <a:rPr lang="en-US" sz="1200" dirty="0"/>
              <a:t> </a:t>
            </a:r>
            <a:r>
              <a:rPr lang="en-US" sz="1200" dirty="0" err="1"/>
              <a:t>күтіп-бағуға</a:t>
            </a:r>
            <a:r>
              <a:rPr lang="en-US" sz="1200" dirty="0"/>
              <a:t> </a:t>
            </a:r>
            <a:r>
              <a:rPr lang="en-US" sz="1200" dirty="0" err="1"/>
              <a:t>арналған</a:t>
            </a:r>
            <a:r>
              <a:rPr lang="en-US" sz="1200" dirty="0"/>
              <a:t> </a:t>
            </a:r>
            <a:r>
              <a:rPr lang="en-US" sz="1200" dirty="0" err="1"/>
              <a:t>үй-жай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автоматтандырылған</a:t>
            </a:r>
            <a:r>
              <a:rPr lang="en-US" sz="1200" dirty="0"/>
              <a:t> </a:t>
            </a:r>
            <a:r>
              <a:rPr lang="en-US" sz="1200" dirty="0" err="1"/>
              <a:t>сауу</a:t>
            </a:r>
            <a:r>
              <a:rPr lang="en-US" sz="1200" dirty="0"/>
              <a:t> </a:t>
            </a:r>
            <a:r>
              <a:rPr lang="en-US" sz="1200" dirty="0" err="1"/>
              <a:t>қондырғысы</a:t>
            </a:r>
            <a:r>
              <a:rPr lang="en-US" sz="1200" dirty="0"/>
              <a:t> (</a:t>
            </a:r>
            <a:r>
              <a:rPr lang="en-US" sz="1200" dirty="0" err="1"/>
              <a:t>әткеншек</a:t>
            </a:r>
            <a:r>
              <a:rPr lang="en-US" sz="1200" dirty="0"/>
              <a:t>, </a:t>
            </a:r>
            <a:r>
              <a:rPr lang="en-US" sz="1200" dirty="0" err="1"/>
              <a:t>шырша</a:t>
            </a:r>
            <a:r>
              <a:rPr lang="en-US" sz="1200" dirty="0"/>
              <a:t>, </a:t>
            </a:r>
            <a:r>
              <a:rPr lang="en-US" sz="1200" dirty="0" err="1"/>
              <a:t>параллель</a:t>
            </a:r>
            <a:r>
              <a:rPr lang="en-US" sz="1200" dirty="0"/>
              <a:t>, </a:t>
            </a:r>
            <a:r>
              <a:rPr lang="en-US" sz="1200" dirty="0" err="1"/>
              <a:t>тандем</a:t>
            </a:r>
            <a:r>
              <a:rPr lang="en-US" sz="1200" dirty="0"/>
              <a:t>, </a:t>
            </a:r>
            <a:r>
              <a:rPr lang="en-US" sz="1200" dirty="0" err="1"/>
              <a:t>робаттандырылған</a:t>
            </a:r>
            <a:r>
              <a:rPr lang="en-US" sz="1200" dirty="0"/>
              <a:t> </a:t>
            </a:r>
            <a:r>
              <a:rPr lang="en-US" sz="1200" dirty="0" err="1"/>
              <a:t>көлік</a:t>
            </a:r>
            <a:r>
              <a:rPr lang="en-US" sz="1200" dirty="0"/>
              <a:t>) </a:t>
            </a:r>
            <a:r>
              <a:rPr lang="en-US" sz="1200" dirty="0" err="1"/>
              <a:t>бар</a:t>
            </a:r>
            <a:r>
              <a:rPr lang="en-US" sz="1200" dirty="0"/>
              <a:t> </a:t>
            </a:r>
            <a:r>
              <a:rPr lang="en-US" sz="1200" dirty="0" err="1"/>
              <a:t>сауу</a:t>
            </a:r>
            <a:r>
              <a:rPr lang="en-US" sz="1200" dirty="0"/>
              <a:t> </a:t>
            </a:r>
            <a:r>
              <a:rPr lang="en-US" sz="1200" dirty="0" err="1"/>
              <a:t>залы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автоматтандырылған</a:t>
            </a:r>
            <a:r>
              <a:rPr lang="en-US" sz="1200" dirty="0"/>
              <a:t> </a:t>
            </a:r>
            <a:r>
              <a:rPr lang="en-US" sz="1200" dirty="0" err="1"/>
              <a:t>көң</a:t>
            </a:r>
            <a:r>
              <a:rPr lang="en-US" sz="1200" dirty="0"/>
              <a:t> </a:t>
            </a:r>
            <a:r>
              <a:rPr lang="en-US" sz="1200" dirty="0" err="1"/>
              <a:t>шығару</a:t>
            </a:r>
            <a:r>
              <a:rPr lang="en-US" sz="1200" dirty="0"/>
              <a:t>, </a:t>
            </a:r>
            <a:r>
              <a:rPr lang="en-US" sz="1200" dirty="0" err="1"/>
              <a:t>азық</a:t>
            </a:r>
            <a:r>
              <a:rPr lang="en-US" sz="1200" dirty="0"/>
              <a:t> </a:t>
            </a:r>
            <a:r>
              <a:rPr lang="en-US" sz="1200" dirty="0" err="1"/>
              <a:t>тарату</a:t>
            </a:r>
            <a:r>
              <a:rPr lang="en-US" sz="1200" dirty="0"/>
              <a:t> </a:t>
            </a:r>
            <a:r>
              <a:rPr lang="en-US" sz="1200" dirty="0" err="1"/>
              <a:t>және</a:t>
            </a:r>
            <a:r>
              <a:rPr lang="en-US" sz="1200" dirty="0"/>
              <a:t> </a:t>
            </a:r>
            <a:r>
              <a:rPr lang="en-US" sz="1200" dirty="0" err="1"/>
              <a:t>суару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азық</a:t>
            </a:r>
            <a:r>
              <a:rPr lang="en-US" sz="1200" dirty="0"/>
              <a:t> </a:t>
            </a:r>
            <a:r>
              <a:rPr lang="en-US" sz="1200" dirty="0" err="1"/>
              <a:t>цехы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ветеринариялық</a:t>
            </a:r>
            <a:r>
              <a:rPr lang="en-US" sz="1200" dirty="0"/>
              <a:t> </a:t>
            </a:r>
            <a:r>
              <a:rPr lang="en-US" sz="1200" dirty="0" err="1"/>
              <a:t>пункт</a:t>
            </a:r>
            <a:r>
              <a:rPr lang="en-US" sz="1200" dirty="0"/>
              <a:t> </a:t>
            </a:r>
            <a:r>
              <a:rPr lang="en-US" sz="1200" dirty="0" err="1" smtClean="0"/>
              <a:t>болады</a:t>
            </a:r>
            <a:r>
              <a:rPr lang="en-US" sz="1200" dirty="0" smtClean="0"/>
              <a:t>.</a:t>
            </a:r>
            <a:endParaRPr lang="kk-KZ" sz="1200" dirty="0" smtClean="0"/>
          </a:p>
          <a:p>
            <a:pPr algn="just"/>
            <a:r>
              <a:rPr lang="ru-RU" sz="1200" dirty="0" smtClean="0"/>
              <a:t> </a:t>
            </a:r>
            <a:r>
              <a:rPr lang="en-US" sz="1200" b="1" dirty="0" err="1"/>
              <a:t>Бағымдағы</a:t>
            </a:r>
            <a:r>
              <a:rPr lang="en-US" sz="1200" b="1" dirty="0"/>
              <a:t> </a:t>
            </a:r>
            <a:r>
              <a:rPr lang="en-US" sz="1200" b="1" dirty="0" err="1"/>
              <a:t>сиыр</a:t>
            </a:r>
            <a:r>
              <a:rPr lang="en-US" sz="1200" b="1" dirty="0"/>
              <a:t> </a:t>
            </a:r>
            <a:r>
              <a:rPr lang="en-US" sz="1200" b="1" dirty="0" err="1"/>
              <a:t>басы</a:t>
            </a:r>
            <a:r>
              <a:rPr lang="en-US" sz="1200" b="1" dirty="0"/>
              <a:t> 400 </a:t>
            </a:r>
            <a:r>
              <a:rPr lang="en-US" sz="1200" b="1" dirty="0" err="1"/>
              <a:t>бастан</a:t>
            </a:r>
            <a:r>
              <a:rPr lang="en-US" sz="1200" b="1" dirty="0"/>
              <a:t> </a:t>
            </a:r>
            <a:r>
              <a:rPr lang="en-US" sz="1200" b="1" dirty="0" err="1"/>
              <a:t>басталатын</a:t>
            </a:r>
            <a:r>
              <a:rPr lang="en-US" sz="1200" b="1" dirty="0"/>
              <a:t> </a:t>
            </a:r>
            <a:r>
              <a:rPr lang="en-US" sz="1200" b="1" dirty="0" err="1" smtClean="0"/>
              <a:t>шаруашылықтар</a:t>
            </a:r>
            <a:endParaRPr lang="ru-RU" sz="1200" b="1" dirty="0"/>
          </a:p>
          <a:p>
            <a:pPr marL="228600" indent="-228600">
              <a:buAutoNum type="arabicParenR"/>
            </a:pPr>
            <a:r>
              <a:rPr lang="en-US" sz="1200" dirty="0" err="1" smtClean="0"/>
              <a:t>май</a:t>
            </a:r>
            <a:r>
              <a:rPr lang="en-US" sz="1200" dirty="0"/>
              <a:t>, </a:t>
            </a:r>
            <a:r>
              <a:rPr lang="en-US" sz="1200" dirty="0" err="1"/>
              <a:t>ақуыз</a:t>
            </a:r>
            <a:r>
              <a:rPr lang="en-US" sz="1200" dirty="0"/>
              <a:t> </a:t>
            </a:r>
            <a:r>
              <a:rPr lang="en-US" sz="1200" dirty="0" err="1"/>
              <a:t>және</a:t>
            </a:r>
            <a:r>
              <a:rPr lang="en-US" sz="1200" dirty="0"/>
              <a:t> </a:t>
            </a:r>
            <a:r>
              <a:rPr lang="en-US" sz="1200" dirty="0" err="1"/>
              <a:t>соматикалық</a:t>
            </a:r>
            <a:r>
              <a:rPr lang="en-US" sz="1200" dirty="0"/>
              <a:t> </a:t>
            </a:r>
            <a:r>
              <a:rPr lang="en-US" sz="1200" dirty="0" err="1"/>
              <a:t>жасушалар</a:t>
            </a:r>
            <a:r>
              <a:rPr lang="en-US" sz="1200" dirty="0"/>
              <a:t> </a:t>
            </a:r>
            <a:r>
              <a:rPr lang="en-US" sz="1200" dirty="0" err="1"/>
              <a:t>көрсеткіштері</a:t>
            </a:r>
            <a:r>
              <a:rPr lang="en-US" sz="1200" dirty="0"/>
              <a:t> </a:t>
            </a:r>
            <a:r>
              <a:rPr lang="en-US" sz="1200" dirty="0" err="1"/>
              <a:t>бойынша</a:t>
            </a:r>
            <a:r>
              <a:rPr lang="en-US" sz="1200" dirty="0"/>
              <a:t> </a:t>
            </a:r>
            <a:r>
              <a:rPr lang="en-US" sz="1200" dirty="0" err="1"/>
              <a:t>сүтті</a:t>
            </a:r>
            <a:r>
              <a:rPr lang="en-US" sz="1200" dirty="0"/>
              <a:t> </a:t>
            </a:r>
            <a:r>
              <a:rPr lang="en-US" sz="1200" dirty="0" err="1"/>
              <a:t>ай</a:t>
            </a:r>
            <a:r>
              <a:rPr lang="en-US" sz="1200" dirty="0"/>
              <a:t> </a:t>
            </a:r>
            <a:r>
              <a:rPr lang="en-US" sz="1200" dirty="0" err="1"/>
              <a:t>сайынғы</a:t>
            </a:r>
            <a:r>
              <a:rPr lang="en-US" sz="1200" dirty="0"/>
              <a:t> </a:t>
            </a:r>
            <a:r>
              <a:rPr lang="en-US" sz="1200" dirty="0" err="1"/>
              <a:t>зертханалық</a:t>
            </a:r>
            <a:r>
              <a:rPr lang="en-US" sz="1200" dirty="0"/>
              <a:t> </a:t>
            </a:r>
            <a:r>
              <a:rPr lang="en-US" sz="1200" dirty="0" err="1"/>
              <a:t>талдау</a:t>
            </a:r>
            <a:r>
              <a:rPr lang="en-US" sz="1200" dirty="0"/>
              <a:t> (</a:t>
            </a:r>
            <a:r>
              <a:rPr lang="en-US" sz="1200" dirty="0" err="1"/>
              <a:t>аккредиттелген</a:t>
            </a:r>
            <a:r>
              <a:rPr lang="en-US" sz="1200" dirty="0"/>
              <a:t> </a:t>
            </a:r>
            <a:r>
              <a:rPr lang="en-US" sz="1200" dirty="0" err="1"/>
              <a:t>зертханаларда</a:t>
            </a:r>
            <a:r>
              <a:rPr lang="en-US" sz="1200" dirty="0" smtClean="0"/>
              <a:t>);</a:t>
            </a:r>
            <a:br>
              <a:rPr lang="en-US" sz="1200" dirty="0" smtClean="0"/>
            </a:br>
            <a:r>
              <a:rPr lang="en-US" sz="1200" dirty="0" smtClean="0"/>
              <a:t>2</a:t>
            </a:r>
            <a:r>
              <a:rPr lang="en-US" sz="1200" dirty="0"/>
              <a:t>) </a:t>
            </a:r>
            <a:r>
              <a:rPr lang="en-US" sz="1200" dirty="0" err="1"/>
              <a:t>азықты</a:t>
            </a:r>
            <a:r>
              <a:rPr lang="en-US" sz="1200" dirty="0"/>
              <a:t> </a:t>
            </a:r>
            <a:r>
              <a:rPr lang="en-US" sz="1200" dirty="0" err="1"/>
              <a:t>жыл</a:t>
            </a:r>
            <a:r>
              <a:rPr lang="en-US" sz="1200" dirty="0"/>
              <a:t> </a:t>
            </a:r>
            <a:r>
              <a:rPr lang="en-US" sz="1200" dirty="0" err="1"/>
              <a:t>сайынғы</a:t>
            </a:r>
            <a:r>
              <a:rPr lang="en-US" sz="1200" dirty="0"/>
              <a:t> </a:t>
            </a:r>
            <a:r>
              <a:rPr lang="en-US" sz="1200" dirty="0" err="1"/>
              <a:t>зоотехникалық</a:t>
            </a:r>
            <a:r>
              <a:rPr lang="en-US" sz="1200" dirty="0"/>
              <a:t> </a:t>
            </a:r>
            <a:r>
              <a:rPr lang="en-US" sz="1200" dirty="0" err="1"/>
              <a:t>талдау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>3) 2007 </a:t>
            </a:r>
            <a:r>
              <a:rPr lang="en-US" sz="1200" dirty="0" err="1"/>
              <a:t>жылдан</a:t>
            </a:r>
            <a:r>
              <a:rPr lang="en-US" sz="1200" dirty="0"/>
              <a:t> </a:t>
            </a:r>
            <a:r>
              <a:rPr lang="en-US" sz="1200" dirty="0" err="1"/>
              <a:t>кейін</a:t>
            </a:r>
            <a:r>
              <a:rPr lang="en-US" sz="1200" dirty="0"/>
              <a:t> </a:t>
            </a:r>
            <a:r>
              <a:rPr lang="en-US" sz="1200" dirty="0" err="1"/>
              <a:t>тиісті</a:t>
            </a:r>
            <a:r>
              <a:rPr lang="en-US" sz="1200" dirty="0"/>
              <a:t> </a:t>
            </a:r>
            <a:r>
              <a:rPr lang="en-US" sz="1200" dirty="0" err="1"/>
              <a:t>инфрақұрылыммен</a:t>
            </a:r>
            <a:r>
              <a:rPr lang="en-US" sz="1200" dirty="0"/>
              <a:t> </a:t>
            </a:r>
            <a:r>
              <a:rPr lang="en-US" sz="1200" dirty="0" err="1"/>
              <a:t>пайдалануға</a:t>
            </a:r>
            <a:r>
              <a:rPr lang="en-US" sz="1200" dirty="0"/>
              <a:t> </a:t>
            </a:r>
            <a:r>
              <a:rPr lang="en-US" sz="1200" dirty="0" err="1"/>
              <a:t>берілген</a:t>
            </a:r>
            <a:r>
              <a:rPr lang="en-US" sz="1200" dirty="0"/>
              <a:t> </a:t>
            </a:r>
            <a:r>
              <a:rPr lang="en-US" sz="1200" dirty="0" err="1"/>
              <a:t>немесе</a:t>
            </a:r>
            <a:r>
              <a:rPr lang="en-US" sz="1200" dirty="0"/>
              <a:t> </a:t>
            </a:r>
            <a:r>
              <a:rPr lang="en-US" sz="1200" dirty="0" err="1"/>
              <a:t>жаңғыртудан</a:t>
            </a:r>
            <a:r>
              <a:rPr lang="en-US" sz="1200" dirty="0"/>
              <a:t> </a:t>
            </a:r>
            <a:r>
              <a:rPr lang="en-US" sz="1200" dirty="0" err="1"/>
              <a:t>өткен</a:t>
            </a:r>
            <a:r>
              <a:rPr lang="en-US" sz="1200" dirty="0"/>
              <a:t> </a:t>
            </a:r>
            <a:r>
              <a:rPr lang="en-US" sz="1200" dirty="0" err="1"/>
              <a:t>тауарлық</a:t>
            </a:r>
            <a:r>
              <a:rPr lang="en-US" sz="1200" dirty="0"/>
              <a:t> </a:t>
            </a:r>
            <a:r>
              <a:rPr lang="en-US" sz="1200" dirty="0" err="1"/>
              <a:t>сүт</a:t>
            </a:r>
            <a:r>
              <a:rPr lang="en-US" sz="1200" dirty="0"/>
              <a:t> </a:t>
            </a:r>
            <a:r>
              <a:rPr lang="en-US" sz="1200" dirty="0" err="1"/>
              <a:t>фермасына</a:t>
            </a:r>
            <a:r>
              <a:rPr lang="en-US" sz="1200" dirty="0"/>
              <a:t> </a:t>
            </a:r>
            <a:r>
              <a:rPr lang="en-US" sz="1200" dirty="0" err="1"/>
              <a:t>арнайы</a:t>
            </a:r>
            <a:r>
              <a:rPr lang="en-US" sz="1200" dirty="0"/>
              <a:t> </a:t>
            </a:r>
            <a:r>
              <a:rPr lang="en-US" sz="1200" dirty="0" err="1"/>
              <a:t>комиссияның</a:t>
            </a:r>
            <a:r>
              <a:rPr lang="en-US" sz="1200" dirty="0"/>
              <a:t> </a:t>
            </a:r>
            <a:r>
              <a:rPr lang="en-US" sz="1200" dirty="0" err="1"/>
              <a:t>оң</a:t>
            </a:r>
            <a:r>
              <a:rPr lang="en-US" sz="1200" dirty="0"/>
              <a:t> </a:t>
            </a:r>
            <a:r>
              <a:rPr lang="en-US" sz="1200" dirty="0" err="1"/>
              <a:t>қорытындысының</a:t>
            </a:r>
            <a:r>
              <a:rPr lang="en-US" sz="1200" dirty="0"/>
              <a:t> </a:t>
            </a:r>
            <a:r>
              <a:rPr lang="en-US" sz="1200" dirty="0" err="1"/>
              <a:t>болуы</a:t>
            </a:r>
            <a:r>
              <a:rPr lang="en-US" sz="1200" dirty="0"/>
              <a:t>, </a:t>
            </a:r>
            <a:r>
              <a:rPr lang="en-US" sz="1200" dirty="0" err="1"/>
              <a:t>онда</a:t>
            </a:r>
            <a:r>
              <a:rPr lang="en-US" sz="1200" dirty="0"/>
              <a:t>: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тасымалды</a:t>
            </a:r>
            <a:r>
              <a:rPr lang="en-US" sz="1200" dirty="0"/>
              <a:t> </a:t>
            </a:r>
            <a:r>
              <a:rPr lang="en-US" sz="1200" dirty="0" err="1"/>
              <a:t>сауу</a:t>
            </a:r>
            <a:r>
              <a:rPr lang="en-US" sz="1200" dirty="0"/>
              <a:t> </a:t>
            </a:r>
            <a:r>
              <a:rPr lang="en-US" sz="1200" dirty="0" err="1"/>
              <a:t>қондырғысын</a:t>
            </a:r>
            <a:r>
              <a:rPr lang="en-US" sz="1200" dirty="0"/>
              <a:t> </a:t>
            </a:r>
            <a:r>
              <a:rPr lang="en-US" sz="1200" dirty="0" err="1"/>
              <a:t>қоса</a:t>
            </a:r>
            <a:r>
              <a:rPr lang="en-US" sz="1200" dirty="0"/>
              <a:t> </a:t>
            </a:r>
            <a:r>
              <a:rPr lang="en-US" sz="1200" dirty="0" err="1"/>
              <a:t>алғанда</a:t>
            </a:r>
            <a:r>
              <a:rPr lang="en-US" sz="1200" dirty="0"/>
              <a:t>, </a:t>
            </a:r>
            <a:r>
              <a:rPr lang="en-US" sz="1200" dirty="0" err="1"/>
              <a:t>автоматтандырылған</a:t>
            </a:r>
            <a:r>
              <a:rPr lang="en-US" sz="1200" dirty="0"/>
              <a:t> </a:t>
            </a:r>
            <a:r>
              <a:rPr lang="en-US" sz="1200" dirty="0" err="1"/>
              <a:t>немесе</a:t>
            </a:r>
            <a:r>
              <a:rPr lang="en-US" sz="1200" dirty="0"/>
              <a:t> </a:t>
            </a:r>
            <a:r>
              <a:rPr lang="en-US" sz="1200" dirty="0" err="1"/>
              <a:t>машиналық</a:t>
            </a:r>
            <a:r>
              <a:rPr lang="en-US" sz="1200" dirty="0"/>
              <a:t> </a:t>
            </a:r>
            <a:r>
              <a:rPr lang="en-US" sz="1200" dirty="0" err="1"/>
              <a:t>саууға</a:t>
            </a:r>
            <a:r>
              <a:rPr lang="en-US" sz="1200" dirty="0"/>
              <a:t> </a:t>
            </a:r>
            <a:r>
              <a:rPr lang="en-US" sz="1200" dirty="0" err="1"/>
              <a:t>арналған</a:t>
            </a:r>
            <a:r>
              <a:rPr lang="en-US" sz="1200" dirty="0"/>
              <a:t> </a:t>
            </a:r>
            <a:r>
              <a:rPr lang="en-US" sz="1200" dirty="0" err="1"/>
              <a:t>жабдық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автоматтандырылған</a:t>
            </a:r>
            <a:r>
              <a:rPr lang="en-US" sz="1200" dirty="0"/>
              <a:t> </a:t>
            </a:r>
            <a:r>
              <a:rPr lang="en-US" sz="1200" dirty="0" err="1"/>
              <a:t>көң</a:t>
            </a:r>
            <a:r>
              <a:rPr lang="en-US" sz="1200" dirty="0"/>
              <a:t> </a:t>
            </a:r>
            <a:r>
              <a:rPr lang="en-US" sz="1200" dirty="0" err="1"/>
              <a:t>шығару</a:t>
            </a:r>
            <a:r>
              <a:rPr lang="en-US" sz="1200" dirty="0"/>
              <a:t>, </a:t>
            </a:r>
            <a:r>
              <a:rPr lang="en-US" sz="1200" dirty="0" err="1"/>
              <a:t>азық</a:t>
            </a:r>
            <a:r>
              <a:rPr lang="en-US" sz="1200" dirty="0"/>
              <a:t> </a:t>
            </a:r>
            <a:r>
              <a:rPr lang="en-US" sz="1200" dirty="0" err="1"/>
              <a:t>тарату</a:t>
            </a:r>
            <a:r>
              <a:rPr lang="en-US" sz="1200" dirty="0"/>
              <a:t> </a:t>
            </a:r>
            <a:r>
              <a:rPr lang="en-US" sz="1200" dirty="0" err="1"/>
              <a:t>және</a:t>
            </a:r>
            <a:r>
              <a:rPr lang="en-US" sz="1200" dirty="0"/>
              <a:t> </a:t>
            </a:r>
            <a:r>
              <a:rPr lang="en-US" sz="1200" dirty="0" err="1"/>
              <a:t>суару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азық</a:t>
            </a:r>
            <a:r>
              <a:rPr lang="en-US" sz="1200" dirty="0"/>
              <a:t> </a:t>
            </a:r>
            <a:r>
              <a:rPr lang="en-US" sz="1200" dirty="0" err="1"/>
              <a:t>цехы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ветеринариялық</a:t>
            </a:r>
            <a:r>
              <a:rPr lang="en-US" sz="1200" dirty="0"/>
              <a:t> </a:t>
            </a:r>
            <a:r>
              <a:rPr lang="en-US" sz="1200" dirty="0" err="1"/>
              <a:t>пункт</a:t>
            </a:r>
            <a:r>
              <a:rPr lang="en-US" sz="1200" dirty="0"/>
              <a:t> </a:t>
            </a:r>
            <a:r>
              <a:rPr lang="en-US" sz="1200" dirty="0" err="1" smtClean="0"/>
              <a:t>болады</a:t>
            </a:r>
            <a:r>
              <a:rPr lang="en-US" sz="1200" dirty="0" smtClean="0"/>
              <a:t>.</a:t>
            </a:r>
            <a:endParaRPr lang="kk-KZ" sz="1200" dirty="0" smtClean="0"/>
          </a:p>
          <a:p>
            <a:pPr algn="just"/>
            <a:r>
              <a:rPr lang="ru-RU" sz="1200" dirty="0" smtClean="0"/>
              <a:t> </a:t>
            </a:r>
            <a:r>
              <a:rPr lang="en-US" sz="1200" b="1" dirty="0" err="1"/>
              <a:t>Бағымдағы</a:t>
            </a:r>
            <a:r>
              <a:rPr lang="en-US" sz="1200" b="1" dirty="0"/>
              <a:t> </a:t>
            </a:r>
            <a:r>
              <a:rPr lang="en-US" sz="1200" b="1" dirty="0" err="1"/>
              <a:t>сиыр</a:t>
            </a:r>
            <a:r>
              <a:rPr lang="en-US" sz="1200" b="1" dirty="0"/>
              <a:t> </a:t>
            </a:r>
            <a:r>
              <a:rPr lang="en-US" sz="1200" b="1" dirty="0" err="1"/>
              <a:t>басы</a:t>
            </a:r>
            <a:r>
              <a:rPr lang="en-US" sz="1200" b="1" dirty="0"/>
              <a:t> 50 </a:t>
            </a:r>
            <a:r>
              <a:rPr lang="en-US" sz="1200" b="1" dirty="0" err="1"/>
              <a:t>бастан</a:t>
            </a:r>
            <a:r>
              <a:rPr lang="en-US" sz="1200" b="1" dirty="0"/>
              <a:t> </a:t>
            </a:r>
            <a:r>
              <a:rPr lang="en-US" sz="1200" b="1" dirty="0" err="1"/>
              <a:t>басталатын</a:t>
            </a:r>
            <a:r>
              <a:rPr lang="en-US" sz="1200" b="1" dirty="0"/>
              <a:t> </a:t>
            </a:r>
            <a:r>
              <a:rPr lang="en-US" sz="1200" b="1" dirty="0" err="1" smtClean="0"/>
              <a:t>шаруашылықтар</a:t>
            </a:r>
            <a:endParaRPr lang="ru-RU" sz="1200" b="1" dirty="0"/>
          </a:p>
          <a:p>
            <a:r>
              <a:rPr lang="en-US" sz="1200" dirty="0" err="1"/>
              <a:t>Тауарлық</a:t>
            </a:r>
            <a:r>
              <a:rPr lang="en-US" sz="1200" dirty="0"/>
              <a:t> </a:t>
            </a:r>
            <a:r>
              <a:rPr lang="en-US" sz="1200" dirty="0" err="1"/>
              <a:t>сүт</a:t>
            </a:r>
            <a:r>
              <a:rPr lang="en-US" sz="1200" dirty="0"/>
              <a:t> </a:t>
            </a:r>
            <a:r>
              <a:rPr lang="en-US" sz="1200" dirty="0" err="1"/>
              <a:t>фермасына</a:t>
            </a:r>
            <a:r>
              <a:rPr lang="en-US" sz="1200" dirty="0"/>
              <a:t> </a:t>
            </a:r>
            <a:r>
              <a:rPr lang="en-US" sz="1200" dirty="0" err="1" smtClean="0"/>
              <a:t>арнайы</a:t>
            </a:r>
            <a:r>
              <a:rPr lang="en-US" sz="1200" dirty="0" err="1"/>
              <a:t>комиссияның</a:t>
            </a:r>
            <a:r>
              <a:rPr lang="en-US" sz="1200" dirty="0"/>
              <a:t> </a:t>
            </a:r>
            <a:r>
              <a:rPr lang="en-US" sz="1200" dirty="0" err="1"/>
              <a:t>оң</a:t>
            </a:r>
            <a:r>
              <a:rPr lang="en-US" sz="1200" dirty="0"/>
              <a:t> </a:t>
            </a:r>
            <a:r>
              <a:rPr lang="en-US" sz="1200" dirty="0" err="1"/>
              <a:t>қорытындысының</a:t>
            </a:r>
            <a:r>
              <a:rPr lang="en-US" sz="1200" dirty="0"/>
              <a:t> </a:t>
            </a:r>
            <a:r>
              <a:rPr lang="en-US" sz="1200" dirty="0" err="1"/>
              <a:t>болуы</a:t>
            </a:r>
            <a:r>
              <a:rPr lang="en-US" sz="1200" dirty="0"/>
              <a:t>, </a:t>
            </a:r>
            <a:r>
              <a:rPr lang="en-US" sz="1200" dirty="0" err="1"/>
              <a:t>онда</a:t>
            </a:r>
            <a:r>
              <a:rPr lang="en-US" sz="1200" dirty="0"/>
              <a:t>: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сиырларды</a:t>
            </a:r>
            <a:r>
              <a:rPr lang="en-US" sz="1200" dirty="0"/>
              <a:t> </a:t>
            </a:r>
            <a:r>
              <a:rPr lang="en-US" sz="1200" dirty="0" err="1"/>
              <a:t>күтіп-бағуға</a:t>
            </a:r>
            <a:r>
              <a:rPr lang="en-US" sz="1200" dirty="0"/>
              <a:t> </a:t>
            </a:r>
            <a:r>
              <a:rPr lang="en-US" sz="1200" dirty="0" err="1"/>
              <a:t>арналған</a:t>
            </a:r>
            <a:r>
              <a:rPr lang="en-US" sz="1200" dirty="0"/>
              <a:t> </a:t>
            </a:r>
            <a:r>
              <a:rPr lang="en-US" sz="1200" dirty="0" err="1"/>
              <a:t>қора-жай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 err="1"/>
              <a:t>тасымалды</a:t>
            </a:r>
            <a:r>
              <a:rPr lang="en-US" sz="1200" dirty="0"/>
              <a:t> </a:t>
            </a:r>
            <a:r>
              <a:rPr lang="en-US" sz="1200" dirty="0" err="1"/>
              <a:t>сауу</a:t>
            </a:r>
            <a:r>
              <a:rPr lang="en-US" sz="1200" dirty="0"/>
              <a:t> </a:t>
            </a:r>
            <a:r>
              <a:rPr lang="en-US" sz="1200" dirty="0" err="1"/>
              <a:t>қондырғысын</a:t>
            </a:r>
            <a:r>
              <a:rPr lang="en-US" sz="1200" dirty="0"/>
              <a:t> </a:t>
            </a:r>
            <a:r>
              <a:rPr lang="en-US" sz="1200" dirty="0" err="1"/>
              <a:t>қоса</a:t>
            </a:r>
            <a:r>
              <a:rPr lang="en-US" sz="1200" dirty="0"/>
              <a:t> </a:t>
            </a:r>
            <a:r>
              <a:rPr lang="en-US" sz="1200" dirty="0" err="1"/>
              <a:t>алғанда</a:t>
            </a:r>
            <a:r>
              <a:rPr lang="en-US" sz="1200" dirty="0"/>
              <a:t>, </a:t>
            </a:r>
            <a:r>
              <a:rPr lang="en-US" sz="1200" dirty="0" err="1"/>
              <a:t>машиналық</a:t>
            </a:r>
            <a:r>
              <a:rPr lang="en-US" sz="1200" dirty="0"/>
              <a:t> </a:t>
            </a:r>
            <a:r>
              <a:rPr lang="en-US" sz="1200" dirty="0" err="1"/>
              <a:t>сауу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ветеринариялық</a:t>
            </a:r>
            <a:r>
              <a:rPr lang="en-US" sz="1200" dirty="0"/>
              <a:t> </a:t>
            </a:r>
            <a:r>
              <a:rPr lang="en-US" sz="1200" dirty="0" err="1"/>
              <a:t>пункт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малға</a:t>
            </a:r>
            <a:r>
              <a:rPr lang="en-US" sz="1200" dirty="0"/>
              <a:t> </a:t>
            </a:r>
            <a:r>
              <a:rPr lang="en-US" sz="1200" dirty="0" err="1"/>
              <a:t>арналған</a:t>
            </a:r>
            <a:r>
              <a:rPr lang="en-US" sz="1200" dirty="0"/>
              <a:t> </a:t>
            </a:r>
            <a:r>
              <a:rPr lang="en-US" sz="1200" dirty="0" err="1"/>
              <a:t>бекіткіш</a:t>
            </a:r>
            <a:r>
              <a:rPr lang="en-US" sz="1200" dirty="0"/>
              <a:t> </a:t>
            </a:r>
            <a:r>
              <a:rPr lang="en-US" sz="1200" dirty="0" err="1" smtClean="0"/>
              <a:t>болады</a:t>
            </a:r>
            <a:endParaRPr lang="kk-KZ" sz="1200" dirty="0" smtClean="0"/>
          </a:p>
          <a:p>
            <a:pPr algn="just"/>
            <a:r>
              <a:rPr lang="en-US" sz="1200" b="1" dirty="0" err="1"/>
              <a:t>Ауыл</a:t>
            </a:r>
            <a:r>
              <a:rPr lang="en-US" sz="1200" b="1" dirty="0"/>
              <a:t> </a:t>
            </a:r>
            <a:r>
              <a:rPr lang="en-US" sz="1200" b="1" dirty="0" err="1"/>
              <a:t>шаруашылығы</a:t>
            </a:r>
            <a:r>
              <a:rPr lang="en-US" sz="1200" b="1" dirty="0"/>
              <a:t> </a:t>
            </a:r>
            <a:r>
              <a:rPr lang="en-US" sz="1200" b="1" dirty="0" err="1" smtClean="0"/>
              <a:t>кооперативі</a:t>
            </a:r>
            <a:r>
              <a:rPr lang="ru-RU" sz="1200" b="1" dirty="0" smtClean="0"/>
              <a:t>:</a:t>
            </a:r>
            <a:endParaRPr lang="ru-RU" sz="1200" b="1" dirty="0"/>
          </a:p>
          <a:p>
            <a:r>
              <a:rPr lang="ru-RU" sz="1200" dirty="0" smtClean="0"/>
              <a:t>1</a:t>
            </a:r>
            <a:r>
              <a:rPr lang="en-US" sz="1200" dirty="0" smtClean="0"/>
              <a:t>) </a:t>
            </a:r>
            <a:r>
              <a:rPr lang="en-US" sz="1200" dirty="0" err="1"/>
              <a:t>есепке</a:t>
            </a:r>
            <a:r>
              <a:rPr lang="en-US" sz="1200" dirty="0"/>
              <a:t> </a:t>
            </a:r>
            <a:r>
              <a:rPr lang="en-US" sz="1200" dirty="0" err="1"/>
              <a:t>алу</a:t>
            </a:r>
            <a:r>
              <a:rPr lang="en-US" sz="1200" dirty="0"/>
              <a:t> </a:t>
            </a:r>
            <a:r>
              <a:rPr lang="en-US" sz="1200" dirty="0" err="1"/>
              <a:t>нөмірі</a:t>
            </a:r>
            <a:r>
              <a:rPr lang="en-US" sz="1200" dirty="0"/>
              <a:t> </a:t>
            </a:r>
            <a:r>
              <a:rPr lang="en-US" sz="1200" dirty="0" err="1"/>
              <a:t>бар</a:t>
            </a:r>
            <a:r>
              <a:rPr lang="en-US" sz="1200" dirty="0"/>
              <a:t> </a:t>
            </a:r>
            <a:r>
              <a:rPr lang="en-US" sz="1200" dirty="0" err="1"/>
              <a:t>меншікті</a:t>
            </a:r>
            <a:r>
              <a:rPr lang="en-US" sz="1200" dirty="0"/>
              <a:t> </a:t>
            </a:r>
            <a:r>
              <a:rPr lang="en-US" sz="1200" dirty="0" err="1"/>
              <a:t>сүт</a:t>
            </a:r>
            <a:r>
              <a:rPr lang="en-US" sz="1200" dirty="0"/>
              <a:t> </a:t>
            </a:r>
            <a:r>
              <a:rPr lang="en-US" sz="1200" dirty="0" err="1"/>
              <a:t>қабылдау</a:t>
            </a:r>
            <a:r>
              <a:rPr lang="en-US" sz="1200" dirty="0"/>
              <a:t> </a:t>
            </a:r>
            <a:r>
              <a:rPr lang="en-US" sz="1200" dirty="0" err="1"/>
              <a:t>пункті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2) </a:t>
            </a:r>
            <a:r>
              <a:rPr lang="en-US" sz="1200" dirty="0" err="1"/>
              <a:t>дайындалған</a:t>
            </a:r>
            <a:r>
              <a:rPr lang="en-US" sz="1200" dirty="0"/>
              <a:t> </a:t>
            </a:r>
            <a:r>
              <a:rPr lang="en-US" sz="1200" dirty="0" err="1"/>
              <a:t>сүтті</a:t>
            </a:r>
            <a:r>
              <a:rPr lang="en-US" sz="1200" dirty="0"/>
              <a:t> </a:t>
            </a:r>
            <a:r>
              <a:rPr lang="en-US" sz="1200" dirty="0" err="1"/>
              <a:t>сүт</a:t>
            </a:r>
            <a:r>
              <a:rPr lang="en-US" sz="1200" dirty="0"/>
              <a:t> </a:t>
            </a:r>
            <a:r>
              <a:rPr lang="en-US" sz="1200" dirty="0" err="1"/>
              <a:t>өңдеуші</a:t>
            </a:r>
            <a:r>
              <a:rPr lang="en-US" sz="1200" dirty="0"/>
              <a:t> </a:t>
            </a:r>
            <a:r>
              <a:rPr lang="en-US" sz="1200" dirty="0" err="1"/>
              <a:t>кәсіпорынға</a:t>
            </a:r>
            <a:r>
              <a:rPr lang="en-US" sz="1200" dirty="0"/>
              <a:t> </a:t>
            </a:r>
            <a:r>
              <a:rPr lang="en-US" sz="1200" dirty="0" err="1"/>
              <a:t>өткізу</a:t>
            </a:r>
            <a:r>
              <a:rPr lang="en-US" sz="1200" dirty="0" smtClean="0"/>
              <a:t>.</a:t>
            </a:r>
            <a:r>
              <a:rPr lang="en-US" sz="1200" dirty="0"/>
              <a:t> </a:t>
            </a:r>
            <a:br>
              <a:rPr lang="en-US" sz="1200" dirty="0"/>
            </a:b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9984" y="8072898"/>
            <a:ext cx="1928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120 000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84777" y="7375465"/>
            <a:ext cx="101185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1) </a:t>
            </a:r>
            <a:r>
              <a:rPr lang="en-US" sz="1400" dirty="0" err="1"/>
              <a:t>кемінде</a:t>
            </a:r>
            <a:r>
              <a:rPr lang="en-US" sz="1400" dirty="0"/>
              <a:t> 600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бас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олардың</a:t>
            </a:r>
            <a:r>
              <a:rPr lang="en-US" sz="1400" dirty="0"/>
              <a:t>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2007 </a:t>
            </a:r>
            <a:r>
              <a:rPr lang="en-US" sz="1400" dirty="0" err="1"/>
              <a:t>жылдан</a:t>
            </a:r>
            <a:r>
              <a:rPr lang="en-US" sz="1400" dirty="0"/>
              <a:t> </a:t>
            </a:r>
            <a:r>
              <a:rPr lang="en-US" sz="1400" dirty="0" err="1"/>
              <a:t>кейін</a:t>
            </a:r>
            <a:r>
              <a:rPr lang="en-US" sz="1400" dirty="0"/>
              <a:t> </a:t>
            </a:r>
            <a:r>
              <a:rPr lang="en-US" sz="1400" dirty="0" err="1"/>
              <a:t>пайдалануға</a:t>
            </a:r>
            <a:r>
              <a:rPr lang="en-US" sz="1400" dirty="0"/>
              <a:t> </a:t>
            </a:r>
            <a:r>
              <a:rPr lang="en-US" sz="1400" dirty="0" err="1"/>
              <a:t>берілген</a:t>
            </a:r>
            <a:r>
              <a:rPr lang="en-US" sz="1400" dirty="0"/>
              <a:t>, </a:t>
            </a:r>
            <a:r>
              <a:rPr lang="en-US" sz="1400" dirty="0" err="1"/>
              <a:t>тиісті</a:t>
            </a:r>
            <a:r>
              <a:rPr lang="en-US" sz="1400" dirty="0"/>
              <a:t> </a:t>
            </a:r>
            <a:r>
              <a:rPr lang="en-US" sz="1400" dirty="0" err="1"/>
              <a:t>инфрақұрылымы</a:t>
            </a:r>
            <a:r>
              <a:rPr lang="en-US" sz="1400" dirty="0"/>
              <a:t> </a:t>
            </a:r>
            <a:r>
              <a:rPr lang="en-US" sz="1400" dirty="0" err="1"/>
              <a:t>бар</a:t>
            </a:r>
            <a:r>
              <a:rPr lang="en-US" sz="1400" dirty="0"/>
              <a:t> (</a:t>
            </a:r>
            <a:r>
              <a:rPr lang="en-US" sz="1400" dirty="0" err="1"/>
              <a:t>сиырларды</a:t>
            </a:r>
            <a:r>
              <a:rPr lang="en-US" sz="1400" dirty="0"/>
              <a:t> </a:t>
            </a:r>
            <a:r>
              <a:rPr lang="en-US" sz="1400" dirty="0" err="1"/>
              <a:t>байлаусыз</a:t>
            </a:r>
            <a:r>
              <a:rPr lang="en-US" sz="1400" dirty="0"/>
              <a:t> </a:t>
            </a:r>
            <a:r>
              <a:rPr lang="en-US" sz="1400" dirty="0" err="1"/>
              <a:t>күтіп-бағу</a:t>
            </a:r>
            <a:r>
              <a:rPr lang="en-US" sz="1400" dirty="0"/>
              <a:t>, </a:t>
            </a:r>
            <a:r>
              <a:rPr lang="en-US" sz="1400" dirty="0" err="1"/>
              <a:t>автоматтандырылған</a:t>
            </a:r>
            <a:r>
              <a:rPr lang="en-US" sz="1400" dirty="0"/>
              <a:t> </a:t>
            </a:r>
            <a:r>
              <a:rPr lang="en-US" sz="1400" dirty="0" err="1"/>
              <a:t>сауу</a:t>
            </a:r>
            <a:r>
              <a:rPr lang="en-US" sz="1400" dirty="0"/>
              <a:t> </a:t>
            </a:r>
            <a:r>
              <a:rPr lang="en-US" sz="1400" dirty="0" err="1"/>
              <a:t>қондырғысы</a:t>
            </a:r>
            <a:r>
              <a:rPr lang="en-US" sz="1400" dirty="0"/>
              <a:t> (</a:t>
            </a:r>
            <a:r>
              <a:rPr lang="en-US" sz="1400" dirty="0" err="1"/>
              <a:t>әткеншек</a:t>
            </a:r>
            <a:r>
              <a:rPr lang="en-US" sz="1400" dirty="0"/>
              <a:t>, </a:t>
            </a:r>
            <a:r>
              <a:rPr lang="en-US" sz="1400" dirty="0" err="1"/>
              <a:t>шырша</a:t>
            </a:r>
            <a:r>
              <a:rPr lang="en-US" sz="1400" dirty="0"/>
              <a:t>, </a:t>
            </a:r>
            <a:r>
              <a:rPr lang="en-US" sz="1400" dirty="0" err="1"/>
              <a:t>параллель</a:t>
            </a:r>
            <a:r>
              <a:rPr lang="en-US" sz="1400" dirty="0"/>
              <a:t>, </a:t>
            </a:r>
            <a:r>
              <a:rPr lang="en-US" sz="1400" dirty="0" err="1"/>
              <a:t>тандем</a:t>
            </a:r>
            <a:r>
              <a:rPr lang="en-US" sz="1400" dirty="0"/>
              <a:t>) </a:t>
            </a:r>
            <a:r>
              <a:rPr lang="en-US" sz="1400" dirty="0" err="1"/>
              <a:t>бар</a:t>
            </a:r>
            <a:r>
              <a:rPr lang="en-US" sz="1400" dirty="0"/>
              <a:t> </a:t>
            </a:r>
            <a:r>
              <a:rPr lang="en-US" sz="1400" dirty="0" err="1"/>
              <a:t>сауу</a:t>
            </a:r>
            <a:r>
              <a:rPr lang="en-US" sz="1400" dirty="0"/>
              <a:t> </a:t>
            </a:r>
            <a:r>
              <a:rPr lang="en-US" sz="1400" dirty="0" err="1"/>
              <a:t>залы</a:t>
            </a:r>
            <a:r>
              <a:rPr lang="en-US" sz="1400" dirty="0"/>
              <a:t>, </a:t>
            </a:r>
            <a:r>
              <a:rPr lang="en-US" sz="1400" dirty="0" err="1"/>
              <a:t>автоматтандырылған</a:t>
            </a:r>
            <a:r>
              <a:rPr lang="en-US" sz="1400" dirty="0"/>
              <a:t> </a:t>
            </a:r>
            <a:r>
              <a:rPr lang="en-US" sz="1400" dirty="0" err="1"/>
              <a:t>көң</a:t>
            </a:r>
            <a:r>
              <a:rPr lang="en-US" sz="1400" dirty="0"/>
              <a:t> </a:t>
            </a:r>
            <a:r>
              <a:rPr lang="en-US" sz="1400" dirty="0" err="1"/>
              <a:t>шығару</a:t>
            </a:r>
            <a:r>
              <a:rPr lang="en-US" sz="1400" dirty="0"/>
              <a:t>, </a:t>
            </a:r>
            <a:r>
              <a:rPr lang="en-US" sz="1400" dirty="0" err="1"/>
              <a:t>азық</a:t>
            </a:r>
            <a:r>
              <a:rPr lang="en-US" sz="1400" dirty="0"/>
              <a:t> </a:t>
            </a:r>
            <a:r>
              <a:rPr lang="en-US" sz="1400" dirty="0" err="1"/>
              <a:t>тарату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суару</a:t>
            </a:r>
            <a:r>
              <a:rPr lang="en-US" sz="1400" dirty="0"/>
              <a:t>, </a:t>
            </a:r>
            <a:r>
              <a:rPr lang="en-US" sz="1400" dirty="0" err="1"/>
              <a:t>азық</a:t>
            </a:r>
            <a:r>
              <a:rPr lang="en-US" sz="1400" dirty="0"/>
              <a:t> </a:t>
            </a:r>
            <a:r>
              <a:rPr lang="en-US" sz="1400" dirty="0" err="1"/>
              <a:t>цехы</a:t>
            </a:r>
            <a:r>
              <a:rPr lang="en-US" sz="1400" dirty="0"/>
              <a:t>, </a:t>
            </a:r>
            <a:r>
              <a:rPr lang="en-US" sz="1400" dirty="0" err="1"/>
              <a:t>ветеринариялық</a:t>
            </a:r>
            <a:r>
              <a:rPr lang="en-US" sz="1400" dirty="0"/>
              <a:t> </a:t>
            </a:r>
            <a:r>
              <a:rPr lang="en-US" sz="1400" dirty="0" err="1"/>
              <a:t>пункт</a:t>
            </a:r>
            <a:r>
              <a:rPr lang="en-US" sz="1400" dirty="0"/>
              <a:t>) </a:t>
            </a:r>
            <a:r>
              <a:rPr lang="en-US" sz="1400" dirty="0" err="1"/>
              <a:t>тауарлық</a:t>
            </a:r>
            <a:r>
              <a:rPr lang="en-US" sz="1400" dirty="0"/>
              <a:t> </a:t>
            </a:r>
            <a:r>
              <a:rPr lang="en-US" sz="1400" dirty="0" err="1"/>
              <a:t>сүт</a:t>
            </a:r>
            <a:r>
              <a:rPr lang="en-US" sz="1400" dirty="0"/>
              <a:t> </a:t>
            </a:r>
            <a:r>
              <a:rPr lang="en-US" sz="1400" dirty="0" err="1"/>
              <a:t>фермасына</a:t>
            </a:r>
            <a:r>
              <a:rPr lang="en-US" sz="1400" dirty="0"/>
              <a:t> </a:t>
            </a:r>
            <a:r>
              <a:rPr lang="en-US" sz="1400" dirty="0" err="1"/>
              <a:t>арнайы</a:t>
            </a:r>
            <a:r>
              <a:rPr lang="en-US" sz="1400" dirty="0"/>
              <a:t> </a:t>
            </a:r>
            <a:r>
              <a:rPr lang="en-US" sz="1400" dirty="0" err="1"/>
              <a:t>комиссияның</a:t>
            </a:r>
            <a:r>
              <a:rPr lang="en-US" sz="1400" dirty="0"/>
              <a:t> </a:t>
            </a:r>
            <a:r>
              <a:rPr lang="en-US" sz="1400" dirty="0" err="1"/>
              <a:t>оң</a:t>
            </a:r>
            <a:r>
              <a:rPr lang="en-US" sz="1400" dirty="0"/>
              <a:t> </a:t>
            </a:r>
            <a:r>
              <a:rPr lang="en-US" sz="1400" dirty="0" err="1"/>
              <a:t>қорытындысының</a:t>
            </a:r>
            <a:r>
              <a:rPr lang="en-US" sz="1400" dirty="0"/>
              <a:t> </a:t>
            </a:r>
            <a:r>
              <a:rPr lang="en-US" sz="1400" dirty="0" err="1" smtClean="0"/>
              <a:t>болуы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16" y="1772087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27" y="7464896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59434" y="8381255"/>
            <a:ext cx="4744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/>
              <a:t>а</a:t>
            </a:r>
            <a:r>
              <a:rPr lang="ru-RU" sz="1400" i="1" dirty="0" err="1" smtClean="0"/>
              <a:t>ғымдағы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жылғы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қаңтардан</a:t>
            </a:r>
            <a:r>
              <a:rPr lang="ru-RU" sz="1400" i="1" dirty="0" smtClean="0"/>
              <a:t> 20 </a:t>
            </a:r>
            <a:r>
              <a:rPr lang="ru-RU" sz="1400" i="1" dirty="0" err="1" smtClean="0"/>
              <a:t>желтоқсанға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дейін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3371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15624" r="39528" b="37048"/>
          <a:stretch/>
        </p:blipFill>
        <p:spPr>
          <a:xfrm>
            <a:off x="1247125" y="-23936"/>
            <a:ext cx="3110811" cy="12961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296439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0838" y="328573"/>
            <a:ext cx="11250426" cy="65560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ЕТТІ ҚҰС ШАРУАШЫЛЫҒЫН СУСИДИЯЛАУ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472" y="1644442"/>
            <a:ext cx="7272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Ата-енелік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ата-тектік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нысандағы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тәуліктік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балапан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сатып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алу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2112" y="2024226"/>
            <a:ext cx="1430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9464" y="3072408"/>
            <a:ext cx="6433684" cy="2041913"/>
            <a:chOff x="3117827" y="2504609"/>
            <a:chExt cx="5565853" cy="1768937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172834" y="2504609"/>
              <a:ext cx="3757775" cy="346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err="1" smtClean="0">
                  <a:solidFill>
                    <a:srgbClr val="0070C0"/>
                  </a:solidFill>
                </a:rPr>
                <a:t>Құс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етін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өндіру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құнын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арзандату</a:t>
              </a:r>
              <a:endPara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17827" y="2826296"/>
              <a:ext cx="5547825" cy="3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15 000</a:t>
              </a:r>
              <a:r>
                <a:rPr lang="ru-RU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тоннадан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80 </a:t>
              </a:r>
              <a:r>
                <a:rPr lang="ru-RU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/кг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117827" y="3175396"/>
              <a:ext cx="5565853" cy="3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10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000</a:t>
              </a:r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тоннадан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70 </a:t>
              </a:r>
              <a:r>
                <a:rPr lang="ru-RU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/кг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117827" y="3524498"/>
              <a:ext cx="5417469" cy="3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000</a:t>
              </a:r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тоннадан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60 </a:t>
              </a:r>
              <a:r>
                <a:rPr lang="ru-RU" sz="2400" b="1" dirty="0" err="1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/кг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117827" y="3873599"/>
              <a:ext cx="5399440" cy="3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000</a:t>
              </a:r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тоннадан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50 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/кг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253480" y="6715199"/>
            <a:ext cx="7272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Суда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жүзетін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құс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етін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өндіру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құнын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арзандату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0344" y="1684511"/>
            <a:ext cx="8764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Өтінімді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тәуліктік</a:t>
            </a:r>
            <a:r>
              <a:rPr lang="en-US" sz="1400" dirty="0"/>
              <a:t> </a:t>
            </a:r>
            <a:r>
              <a:rPr lang="en-US" sz="1400" dirty="0" err="1"/>
              <a:t>балапандардың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 smtClean="0"/>
              <a:t>болуы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49635" y="3129315"/>
            <a:ext cx="8816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1) </a:t>
            </a:r>
            <a:r>
              <a:rPr lang="en-US" sz="1400" dirty="0" err="1"/>
              <a:t>құс</a:t>
            </a:r>
            <a:r>
              <a:rPr lang="en-US" sz="1400" dirty="0"/>
              <a:t> </a:t>
            </a:r>
            <a:r>
              <a:rPr lang="en-US" sz="1400" dirty="0" err="1"/>
              <a:t>етінің</a:t>
            </a:r>
            <a:r>
              <a:rPr lang="en-US" sz="1400" dirty="0"/>
              <a:t> </a:t>
            </a:r>
            <a:r>
              <a:rPr lang="en-US" sz="1400" dirty="0" err="1"/>
              <a:t>нақты</a:t>
            </a:r>
            <a:r>
              <a:rPr lang="en-US" sz="1400" dirty="0"/>
              <a:t> </a:t>
            </a:r>
            <a:r>
              <a:rPr lang="en-US" sz="1400" dirty="0" err="1"/>
              <a:t>өндірісі</a:t>
            </a:r>
            <a:r>
              <a:rPr lang="en-US" sz="1400" dirty="0"/>
              <a:t> </a:t>
            </a:r>
            <a:r>
              <a:rPr lang="en-US" sz="1400" dirty="0" err="1"/>
              <a:t>жылына</a:t>
            </a:r>
            <a:r>
              <a:rPr lang="en-US" sz="1400" dirty="0"/>
              <a:t> 2000 </a:t>
            </a:r>
            <a:r>
              <a:rPr lang="en-US" sz="1400" dirty="0" err="1"/>
              <a:t>тоннадан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(</a:t>
            </a:r>
            <a:r>
              <a:rPr lang="en-US" sz="1400" dirty="0" err="1"/>
              <a:t>қызметін</a:t>
            </a:r>
            <a:r>
              <a:rPr lang="en-US" sz="1400" dirty="0"/>
              <a:t> 12 </a:t>
            </a:r>
            <a:r>
              <a:rPr lang="en-US" sz="1400" dirty="0" err="1"/>
              <a:t>айдан</a:t>
            </a:r>
            <a:r>
              <a:rPr lang="en-US" sz="1400" dirty="0"/>
              <a:t> </a:t>
            </a:r>
            <a:r>
              <a:rPr lang="en-US" sz="1400" dirty="0" err="1"/>
              <a:t>аз</a:t>
            </a:r>
            <a:r>
              <a:rPr lang="en-US" sz="1400" dirty="0"/>
              <a:t> </a:t>
            </a:r>
            <a:r>
              <a:rPr lang="en-US" sz="1400" dirty="0" err="1"/>
              <a:t>жүзеге</a:t>
            </a:r>
            <a:r>
              <a:rPr lang="en-US" sz="1400" dirty="0"/>
              <a:t> </a:t>
            </a:r>
            <a:r>
              <a:rPr lang="en-US" sz="1400" dirty="0" err="1"/>
              <a:t>асырып</a:t>
            </a:r>
            <a:r>
              <a:rPr lang="en-US" sz="1400" dirty="0"/>
              <a:t> </a:t>
            </a:r>
            <a:r>
              <a:rPr lang="en-US" sz="1400" dirty="0" err="1"/>
              <a:t>келе</a:t>
            </a:r>
            <a:r>
              <a:rPr lang="en-US" sz="1400" dirty="0"/>
              <a:t> </a:t>
            </a:r>
            <a:r>
              <a:rPr lang="en-US" sz="1400" dirty="0" err="1"/>
              <a:t>жатқан</a:t>
            </a:r>
            <a:r>
              <a:rPr lang="en-US" sz="1400" dirty="0"/>
              <a:t> </a:t>
            </a:r>
            <a:r>
              <a:rPr lang="en-US" sz="1400" dirty="0" err="1"/>
              <a:t>тауар</a:t>
            </a:r>
            <a:r>
              <a:rPr lang="en-US" sz="1400" dirty="0"/>
              <a:t> </a:t>
            </a:r>
            <a:r>
              <a:rPr lang="en-US" sz="1400" dirty="0" err="1"/>
              <a:t>өндірушілер</a:t>
            </a:r>
            <a:r>
              <a:rPr lang="en-US" sz="1400" dirty="0"/>
              <a:t> </a:t>
            </a:r>
            <a:r>
              <a:rPr lang="en-US" sz="1400" dirty="0" err="1"/>
              <a:t>үшін</a:t>
            </a:r>
            <a:r>
              <a:rPr lang="en-US" sz="1400" dirty="0"/>
              <a:t> </a:t>
            </a:r>
            <a:r>
              <a:rPr lang="en-US" sz="1400" dirty="0" err="1"/>
              <a:t>нақты</a:t>
            </a:r>
            <a:r>
              <a:rPr lang="en-US" sz="1400" dirty="0"/>
              <a:t> </a:t>
            </a:r>
            <a:r>
              <a:rPr lang="en-US" sz="1400" dirty="0" err="1"/>
              <a:t>өндіріс</a:t>
            </a:r>
            <a:r>
              <a:rPr lang="en-US" sz="1400" dirty="0"/>
              <a:t> </a:t>
            </a:r>
            <a:r>
              <a:rPr lang="en-US" sz="1400" dirty="0" err="1"/>
              <a:t>көлемі</a:t>
            </a:r>
            <a:r>
              <a:rPr lang="en-US" sz="1400" dirty="0"/>
              <a:t> </a:t>
            </a:r>
            <a:r>
              <a:rPr lang="en-US" sz="1400" dirty="0" err="1"/>
              <a:t>қызмет</a:t>
            </a:r>
            <a:r>
              <a:rPr lang="en-US" sz="1400" dirty="0"/>
              <a:t> </a:t>
            </a:r>
            <a:r>
              <a:rPr lang="en-US" sz="1400" dirty="0" err="1"/>
              <a:t>кезеңі</a:t>
            </a:r>
            <a:r>
              <a:rPr lang="en-US" sz="1400" dirty="0"/>
              <a:t> </a:t>
            </a:r>
            <a:r>
              <a:rPr lang="en-US" sz="1400" dirty="0" err="1"/>
              <a:t>айларға</a:t>
            </a:r>
            <a:r>
              <a:rPr lang="en-US" sz="1400" dirty="0"/>
              <a:t> </a:t>
            </a:r>
            <a:r>
              <a:rPr lang="en-US" sz="1400" dirty="0" err="1"/>
              <a:t>бөлініп</a:t>
            </a:r>
            <a:r>
              <a:rPr lang="en-US" sz="1400" dirty="0"/>
              <a:t>, 12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көбейтілген</a:t>
            </a:r>
            <a:r>
              <a:rPr lang="en-US" sz="1400" dirty="0"/>
              <a:t> </a:t>
            </a:r>
            <a:r>
              <a:rPr lang="en-US" sz="1400" dirty="0" err="1"/>
              <a:t>өндірілген</a:t>
            </a:r>
            <a:r>
              <a:rPr lang="en-US" sz="1400" dirty="0"/>
              <a:t> </a:t>
            </a:r>
            <a:r>
              <a:rPr lang="en-US" sz="1400" dirty="0" err="1"/>
              <a:t>өнімнің</a:t>
            </a:r>
            <a:r>
              <a:rPr lang="en-US" sz="1400" dirty="0"/>
              <a:t> </a:t>
            </a:r>
            <a:r>
              <a:rPr lang="en-US" sz="1400" dirty="0" err="1"/>
              <a:t>мәлімделген</a:t>
            </a:r>
            <a:r>
              <a:rPr lang="en-US" sz="1400" dirty="0"/>
              <a:t> </a:t>
            </a:r>
            <a:r>
              <a:rPr lang="en-US" sz="1400" dirty="0" err="1"/>
              <a:t>нақты</a:t>
            </a:r>
            <a:r>
              <a:rPr lang="en-US" sz="1400" dirty="0"/>
              <a:t> </a:t>
            </a:r>
            <a:r>
              <a:rPr lang="en-US" sz="1400" dirty="0" err="1"/>
              <a:t>көлеміне</a:t>
            </a:r>
            <a:r>
              <a:rPr lang="en-US" sz="1400" dirty="0"/>
              <a:t> </a:t>
            </a:r>
            <a:r>
              <a:rPr lang="en-US" sz="1400" dirty="0" err="1"/>
              <a:t>сүйене</a:t>
            </a:r>
            <a:r>
              <a:rPr lang="en-US" sz="1400" dirty="0"/>
              <a:t> </a:t>
            </a:r>
            <a:r>
              <a:rPr lang="en-US" sz="1400" dirty="0" err="1"/>
              <a:t>отырып</a:t>
            </a:r>
            <a:r>
              <a:rPr lang="en-US" sz="1400" dirty="0"/>
              <a:t> </a:t>
            </a:r>
            <a:r>
              <a:rPr lang="en-US" sz="1400" dirty="0" err="1"/>
              <a:t>айқындалады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2) 2007 </a:t>
            </a:r>
            <a:r>
              <a:rPr lang="en-US" sz="1400" dirty="0" err="1"/>
              <a:t>жылдан</a:t>
            </a:r>
            <a:r>
              <a:rPr lang="en-US" sz="1400" dirty="0"/>
              <a:t> </a:t>
            </a:r>
            <a:r>
              <a:rPr lang="en-US" sz="1400" dirty="0" err="1"/>
              <a:t>кейін</a:t>
            </a:r>
            <a:r>
              <a:rPr lang="en-US" sz="1400" dirty="0"/>
              <a:t> </a:t>
            </a:r>
            <a:r>
              <a:rPr lang="en-US" sz="1400" dirty="0" err="1"/>
              <a:t>жаңадан</a:t>
            </a:r>
            <a:r>
              <a:rPr lang="en-US" sz="1400" dirty="0"/>
              <a:t> </a:t>
            </a:r>
            <a:r>
              <a:rPr lang="en-US" sz="1400" dirty="0" err="1"/>
              <a:t>салынған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технологиялық</a:t>
            </a:r>
            <a:r>
              <a:rPr lang="en-US" sz="1400" dirty="0"/>
              <a:t> </a:t>
            </a:r>
            <a:r>
              <a:rPr lang="en-US" sz="1400" dirty="0" err="1"/>
              <a:t>жабдықтау</a:t>
            </a:r>
            <a:r>
              <a:rPr lang="en-US" sz="1400" dirty="0"/>
              <a:t> </a:t>
            </a:r>
            <a:r>
              <a:rPr lang="en-US" sz="1400" dirty="0" err="1"/>
              <a:t>бойынша</a:t>
            </a:r>
            <a:r>
              <a:rPr lang="en-US" sz="1400" dirty="0"/>
              <a:t> </a:t>
            </a:r>
            <a:r>
              <a:rPr lang="en-US" sz="1400" dirty="0" err="1"/>
              <a:t>жаңғыртудан</a:t>
            </a:r>
            <a:r>
              <a:rPr lang="en-US" sz="1400" dirty="0"/>
              <a:t> </a:t>
            </a:r>
            <a:r>
              <a:rPr lang="en-US" sz="1400" dirty="0" err="1"/>
              <a:t>өткен</a:t>
            </a:r>
            <a:r>
              <a:rPr lang="en-US" sz="1400" dirty="0"/>
              <a:t> (</a:t>
            </a:r>
            <a:r>
              <a:rPr lang="en-US" sz="1400" dirty="0" err="1"/>
              <a:t>құстарды</a:t>
            </a:r>
            <a:r>
              <a:rPr lang="en-US" sz="1400" dirty="0"/>
              <a:t> </a:t>
            </a:r>
            <a:r>
              <a:rPr lang="en-US" sz="1400" dirty="0" err="1"/>
              <a:t>күтіп-бағуға</a:t>
            </a:r>
            <a:r>
              <a:rPr lang="en-US" sz="1400" dirty="0"/>
              <a:t> </a:t>
            </a:r>
            <a:r>
              <a:rPr lang="en-US" sz="1400" dirty="0" err="1"/>
              <a:t>арналған</a:t>
            </a:r>
            <a:r>
              <a:rPr lang="en-US" sz="1400" dirty="0"/>
              <a:t> </a:t>
            </a:r>
            <a:r>
              <a:rPr lang="en-US" sz="1400" dirty="0" err="1"/>
              <a:t>жабдықтар</a:t>
            </a:r>
            <a:r>
              <a:rPr lang="en-US" sz="1400" dirty="0"/>
              <a:t>, </a:t>
            </a:r>
            <a:r>
              <a:rPr lang="en-US" sz="1400" dirty="0" err="1"/>
              <a:t>азықтандырудың</a:t>
            </a:r>
            <a:r>
              <a:rPr lang="en-US" sz="1400" dirty="0"/>
              <a:t>, </a:t>
            </a:r>
            <a:r>
              <a:rPr lang="en-US" sz="1400" dirty="0" err="1"/>
              <a:t>сумен</a:t>
            </a:r>
            <a:r>
              <a:rPr lang="en-US" sz="1400" dirty="0"/>
              <a:t> </a:t>
            </a:r>
            <a:r>
              <a:rPr lang="en-US" sz="1400" dirty="0" err="1"/>
              <a:t>жабдықтаудың</a:t>
            </a:r>
            <a:r>
              <a:rPr lang="en-US" sz="1400" dirty="0"/>
              <a:t>, </a:t>
            </a:r>
            <a:r>
              <a:rPr lang="en-US" sz="1400" dirty="0" err="1"/>
              <a:t>желдетудің</a:t>
            </a:r>
            <a:r>
              <a:rPr lang="en-US" sz="1400" dirty="0"/>
              <a:t> </a:t>
            </a:r>
            <a:r>
              <a:rPr lang="en-US" sz="1400" dirty="0" err="1"/>
              <a:t>автоматтандырылған</a:t>
            </a:r>
            <a:r>
              <a:rPr lang="en-US" sz="1400" dirty="0"/>
              <a:t> </a:t>
            </a:r>
            <a:r>
              <a:rPr lang="en-US" sz="1400" dirty="0" err="1" smtClean="0"/>
              <a:t>жүйесі</a:t>
            </a:r>
            <a:r>
              <a:rPr lang="en-US" sz="1400" dirty="0" err="1"/>
              <a:t>құс</a:t>
            </a:r>
            <a:r>
              <a:rPr lang="en-US" sz="1400" dirty="0"/>
              <a:t> </a:t>
            </a:r>
            <a:r>
              <a:rPr lang="en-US" sz="1400" dirty="0" err="1"/>
              <a:t>сою</a:t>
            </a:r>
            <a:r>
              <a:rPr lang="en-US" sz="1400" dirty="0"/>
              <a:t> </a:t>
            </a:r>
            <a:r>
              <a:rPr lang="en-US" sz="1400" dirty="0" err="1"/>
              <a:t>желісі</a:t>
            </a:r>
            <a:r>
              <a:rPr lang="en-US" sz="1400" dirty="0"/>
              <a:t> (</a:t>
            </a:r>
            <a:r>
              <a:rPr lang="en-US" sz="1400" dirty="0" err="1"/>
              <a:t>сою</a:t>
            </a:r>
            <a:r>
              <a:rPr lang="en-US" sz="1400" dirty="0"/>
              <a:t> </a:t>
            </a:r>
            <a:r>
              <a:rPr lang="en-US" sz="1400" dirty="0" err="1"/>
              <a:t>цехы</a:t>
            </a:r>
            <a:r>
              <a:rPr lang="en-US" sz="1400" dirty="0"/>
              <a:t>)) </a:t>
            </a:r>
            <a:r>
              <a:rPr lang="en-US" sz="1400" dirty="0" err="1"/>
              <a:t>құс</a:t>
            </a:r>
            <a:r>
              <a:rPr lang="en-US" sz="1400" dirty="0"/>
              <a:t> </a:t>
            </a:r>
            <a:r>
              <a:rPr lang="en-US" sz="1400" dirty="0" err="1"/>
              <a:t>фабрикасына</a:t>
            </a:r>
            <a:r>
              <a:rPr lang="en-US" sz="1400" dirty="0"/>
              <a:t> </a:t>
            </a:r>
            <a:r>
              <a:rPr lang="en-US" sz="1400" dirty="0" err="1"/>
              <a:t>арнайы</a:t>
            </a:r>
            <a:r>
              <a:rPr lang="en-US" sz="1400" dirty="0"/>
              <a:t> </a:t>
            </a:r>
            <a:r>
              <a:rPr lang="en-US" sz="1400" dirty="0" err="1"/>
              <a:t>комиссияның</a:t>
            </a:r>
            <a:r>
              <a:rPr lang="en-US" sz="1400" dirty="0"/>
              <a:t> </a:t>
            </a:r>
            <a:r>
              <a:rPr lang="en-US" sz="1400" dirty="0" err="1"/>
              <a:t>оң</a:t>
            </a:r>
            <a:r>
              <a:rPr lang="en-US" sz="1400" dirty="0"/>
              <a:t> </a:t>
            </a:r>
            <a:r>
              <a:rPr lang="en-US" sz="1400" dirty="0" err="1"/>
              <a:t>қорытындысының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3) </a:t>
            </a:r>
            <a:r>
              <a:rPr lang="en-US" sz="1400" dirty="0" err="1"/>
              <a:t>тізбеленген</a:t>
            </a:r>
            <a:r>
              <a:rPr lang="en-US" sz="1400" dirty="0"/>
              <a:t> </a:t>
            </a:r>
            <a:r>
              <a:rPr lang="en-US" sz="1400" dirty="0" err="1"/>
              <a:t>сертификаттардың</a:t>
            </a:r>
            <a:r>
              <a:rPr lang="en-US" sz="1400" dirty="0"/>
              <a:t> (ИСО, ХАССП </a:t>
            </a:r>
            <a:r>
              <a:rPr lang="en-US" sz="1400" dirty="0" err="1"/>
              <a:t>азық-түлік</a:t>
            </a:r>
            <a:r>
              <a:rPr lang="en-US" sz="1400" dirty="0"/>
              <a:t> </a:t>
            </a:r>
            <a:r>
              <a:rPr lang="en-US" sz="1400" dirty="0" err="1"/>
              <a:t>қауіпсіздігі</a:t>
            </a:r>
            <a:r>
              <a:rPr lang="en-US" sz="1400" dirty="0"/>
              <a:t> </a:t>
            </a:r>
            <a:r>
              <a:rPr lang="en-US" sz="1400" dirty="0" err="1"/>
              <a:t>жүйесі</a:t>
            </a:r>
            <a:r>
              <a:rPr lang="en-US" sz="1400" dirty="0"/>
              <a:t>) </a:t>
            </a:r>
            <a:r>
              <a:rPr lang="en-US" sz="1400" dirty="0" err="1"/>
              <a:t>бірінің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.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958336" y="6657126"/>
            <a:ext cx="86118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1) </a:t>
            </a:r>
            <a:r>
              <a:rPr lang="en-US" sz="1400" dirty="0" err="1"/>
              <a:t>құс</a:t>
            </a:r>
            <a:r>
              <a:rPr lang="en-US" sz="1400" dirty="0"/>
              <a:t> </a:t>
            </a:r>
            <a:r>
              <a:rPr lang="en-US" sz="1400" dirty="0" err="1"/>
              <a:t>етінің</a:t>
            </a:r>
            <a:r>
              <a:rPr lang="en-US" sz="1400" dirty="0"/>
              <a:t> </a:t>
            </a:r>
            <a:r>
              <a:rPr lang="en-US" sz="1400" dirty="0" err="1"/>
              <a:t>нақты</a:t>
            </a:r>
            <a:r>
              <a:rPr lang="en-US" sz="1400" dirty="0"/>
              <a:t> </a:t>
            </a:r>
            <a:r>
              <a:rPr lang="en-US" sz="1400" dirty="0" err="1"/>
              <a:t>өндірісі</a:t>
            </a:r>
            <a:r>
              <a:rPr lang="en-US" sz="1400" dirty="0"/>
              <a:t> </a:t>
            </a:r>
            <a:r>
              <a:rPr lang="en-US" sz="1400" dirty="0" err="1"/>
              <a:t>жылына</a:t>
            </a:r>
            <a:r>
              <a:rPr lang="en-US" sz="1400" dirty="0"/>
              <a:t> 20 </a:t>
            </a:r>
            <a:r>
              <a:rPr lang="en-US" sz="1400" dirty="0" err="1"/>
              <a:t>тоннадан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(</a:t>
            </a:r>
            <a:r>
              <a:rPr lang="en-US" sz="1400" dirty="0" err="1"/>
              <a:t>қызметін</a:t>
            </a:r>
            <a:r>
              <a:rPr lang="en-US" sz="1400" dirty="0"/>
              <a:t> 12 </a:t>
            </a:r>
            <a:r>
              <a:rPr lang="en-US" sz="1400" dirty="0" err="1"/>
              <a:t>айдан</a:t>
            </a:r>
            <a:r>
              <a:rPr lang="en-US" sz="1400" dirty="0"/>
              <a:t> </a:t>
            </a:r>
            <a:r>
              <a:rPr lang="en-US" sz="1400" dirty="0" err="1"/>
              <a:t>аз</a:t>
            </a:r>
            <a:r>
              <a:rPr lang="en-US" sz="1400" dirty="0"/>
              <a:t> </a:t>
            </a:r>
            <a:r>
              <a:rPr lang="en-US" sz="1400" dirty="0" err="1"/>
              <a:t>жүзеге</a:t>
            </a:r>
            <a:r>
              <a:rPr lang="en-US" sz="1400" dirty="0"/>
              <a:t> </a:t>
            </a:r>
            <a:r>
              <a:rPr lang="en-US" sz="1400" dirty="0" err="1"/>
              <a:t>асырып</a:t>
            </a:r>
            <a:r>
              <a:rPr lang="en-US" sz="1400" dirty="0"/>
              <a:t> </a:t>
            </a:r>
            <a:r>
              <a:rPr lang="en-US" sz="1400" dirty="0" err="1"/>
              <a:t>келе</a:t>
            </a:r>
            <a:r>
              <a:rPr lang="en-US" sz="1400" dirty="0"/>
              <a:t> </a:t>
            </a:r>
            <a:r>
              <a:rPr lang="en-US" sz="1400" dirty="0" err="1"/>
              <a:t>жатқан</a:t>
            </a:r>
            <a:r>
              <a:rPr lang="en-US" sz="1400" dirty="0"/>
              <a:t> </a:t>
            </a:r>
            <a:r>
              <a:rPr lang="en-US" sz="1400" dirty="0" err="1"/>
              <a:t>тауар</a:t>
            </a:r>
            <a:r>
              <a:rPr lang="en-US" sz="1400" dirty="0"/>
              <a:t> </a:t>
            </a:r>
            <a:r>
              <a:rPr lang="en-US" sz="1400" dirty="0" err="1"/>
              <a:t>өндірушілер</a:t>
            </a:r>
            <a:r>
              <a:rPr lang="en-US" sz="1400" dirty="0"/>
              <a:t> </a:t>
            </a:r>
            <a:r>
              <a:rPr lang="en-US" sz="1400" dirty="0" err="1"/>
              <a:t>үшін</a:t>
            </a:r>
            <a:r>
              <a:rPr lang="en-US" sz="1400" dirty="0"/>
              <a:t> </a:t>
            </a:r>
            <a:r>
              <a:rPr lang="en-US" sz="1400" dirty="0" err="1"/>
              <a:t>қызмет</a:t>
            </a:r>
            <a:r>
              <a:rPr lang="en-US" sz="1400" dirty="0"/>
              <a:t> </a:t>
            </a:r>
            <a:r>
              <a:rPr lang="en-US" sz="1400" dirty="0" err="1"/>
              <a:t>кезеңі</a:t>
            </a:r>
            <a:r>
              <a:rPr lang="en-US" sz="1400" dirty="0"/>
              <a:t> </a:t>
            </a:r>
            <a:r>
              <a:rPr lang="en-US" sz="1400" dirty="0" err="1"/>
              <a:t>айларға</a:t>
            </a:r>
            <a:r>
              <a:rPr lang="en-US" sz="1400" dirty="0"/>
              <a:t> </a:t>
            </a:r>
            <a:r>
              <a:rPr lang="en-US" sz="1400" dirty="0" err="1"/>
              <a:t>бөлініп</a:t>
            </a:r>
            <a:r>
              <a:rPr lang="en-US" sz="1400" dirty="0"/>
              <a:t>, 12 </a:t>
            </a:r>
            <a:r>
              <a:rPr lang="en-US" sz="1400" dirty="0" err="1"/>
              <a:t>айға</a:t>
            </a:r>
            <a:r>
              <a:rPr lang="en-US" sz="1400" dirty="0"/>
              <a:t> </a:t>
            </a:r>
            <a:r>
              <a:rPr lang="en-US" sz="1400" dirty="0" err="1"/>
              <a:t>көбейтілген</a:t>
            </a:r>
            <a:r>
              <a:rPr lang="en-US" sz="1400" dirty="0"/>
              <a:t> </a:t>
            </a:r>
            <a:r>
              <a:rPr lang="en-US" sz="1400" dirty="0" err="1"/>
              <a:t>өндірілген</a:t>
            </a:r>
            <a:r>
              <a:rPr lang="en-US" sz="1400" dirty="0"/>
              <a:t> </a:t>
            </a:r>
            <a:r>
              <a:rPr lang="en-US" sz="1400" dirty="0" err="1"/>
              <a:t>өнімнің</a:t>
            </a:r>
            <a:r>
              <a:rPr lang="en-US" sz="1400" dirty="0"/>
              <a:t> </a:t>
            </a:r>
            <a:r>
              <a:rPr lang="en-US" sz="1400" dirty="0" err="1"/>
              <a:t>нақты</a:t>
            </a:r>
            <a:r>
              <a:rPr lang="en-US" sz="1400" dirty="0"/>
              <a:t> </a:t>
            </a:r>
            <a:r>
              <a:rPr lang="en-US" sz="1400" dirty="0" err="1"/>
              <a:t>мәлімделген</a:t>
            </a:r>
            <a:r>
              <a:rPr lang="en-US" sz="1400" dirty="0"/>
              <a:t> </a:t>
            </a:r>
            <a:r>
              <a:rPr lang="en-US" sz="1400" dirty="0" err="1"/>
              <a:t>көлеміне</a:t>
            </a:r>
            <a:r>
              <a:rPr lang="en-US" sz="1400" dirty="0"/>
              <a:t> </a:t>
            </a:r>
            <a:r>
              <a:rPr lang="en-US" sz="1400" dirty="0" err="1"/>
              <a:t>сүйене</a:t>
            </a:r>
            <a:r>
              <a:rPr lang="en-US" sz="1400" dirty="0"/>
              <a:t> </a:t>
            </a:r>
            <a:r>
              <a:rPr lang="en-US" sz="1400" dirty="0" err="1"/>
              <a:t>отырып</a:t>
            </a:r>
            <a:r>
              <a:rPr lang="en-US" sz="1400" dirty="0"/>
              <a:t> </a:t>
            </a:r>
            <a:r>
              <a:rPr lang="en-US" sz="1400" dirty="0" err="1"/>
              <a:t>айқындалады</a:t>
            </a:r>
            <a:r>
              <a:rPr lang="en-US" sz="1400" dirty="0"/>
              <a:t>);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мыналары</a:t>
            </a:r>
            <a:r>
              <a:rPr lang="en-US" sz="1400" dirty="0"/>
              <a:t> </a:t>
            </a:r>
            <a:r>
              <a:rPr lang="en-US" sz="1400" dirty="0" err="1"/>
              <a:t>бар</a:t>
            </a:r>
            <a:r>
              <a:rPr lang="en-US" sz="1400" dirty="0"/>
              <a:t> </a:t>
            </a:r>
            <a:r>
              <a:rPr lang="en-US" sz="1400" dirty="0" err="1"/>
              <a:t>құс</a:t>
            </a:r>
            <a:r>
              <a:rPr lang="en-US" sz="1400" dirty="0"/>
              <a:t> </a:t>
            </a:r>
            <a:r>
              <a:rPr lang="en-US" sz="1400" dirty="0" err="1"/>
              <a:t>фабрикасына</a:t>
            </a:r>
            <a:r>
              <a:rPr lang="en-US" sz="1400" dirty="0"/>
              <a:t> </a:t>
            </a:r>
            <a:r>
              <a:rPr lang="en-US" sz="1400" dirty="0" err="1"/>
              <a:t>арнайы</a:t>
            </a:r>
            <a:r>
              <a:rPr lang="en-US" sz="1400" dirty="0"/>
              <a:t> </a:t>
            </a:r>
            <a:r>
              <a:rPr lang="en-US" sz="1400" dirty="0" err="1"/>
              <a:t>комиссияның</a:t>
            </a:r>
            <a:r>
              <a:rPr lang="en-US" sz="1400" dirty="0"/>
              <a:t> </a:t>
            </a:r>
            <a:r>
              <a:rPr lang="en-US" sz="1400" dirty="0" err="1"/>
              <a:t>оң</a:t>
            </a:r>
            <a:r>
              <a:rPr lang="en-US" sz="1400" dirty="0"/>
              <a:t> </a:t>
            </a:r>
            <a:r>
              <a:rPr lang="en-US" sz="1400" dirty="0" err="1"/>
              <a:t>қорытындысының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: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құстарды</a:t>
            </a:r>
            <a:r>
              <a:rPr lang="en-US" sz="1400" dirty="0"/>
              <a:t> </a:t>
            </a:r>
            <a:r>
              <a:rPr lang="en-US" sz="1400" dirty="0" err="1"/>
              <a:t>күтіп-бағуға</a:t>
            </a:r>
            <a:r>
              <a:rPr lang="en-US" sz="1400" dirty="0"/>
              <a:t> </a:t>
            </a:r>
            <a:r>
              <a:rPr lang="en-US" sz="1400" dirty="0" err="1"/>
              <a:t>арналған</a:t>
            </a:r>
            <a:r>
              <a:rPr lang="en-US" sz="1400" dirty="0"/>
              <a:t> </a:t>
            </a:r>
            <a:r>
              <a:rPr lang="en-US" sz="1400" dirty="0" err="1"/>
              <a:t>үй-жай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союға</a:t>
            </a:r>
            <a:r>
              <a:rPr lang="en-US" sz="1400" dirty="0"/>
              <a:t> </a:t>
            </a:r>
            <a:r>
              <a:rPr lang="en-US" sz="1400" dirty="0" err="1"/>
              <a:t>арналған</a:t>
            </a:r>
            <a:r>
              <a:rPr lang="en-US" sz="1400" dirty="0"/>
              <a:t> </a:t>
            </a:r>
            <a:r>
              <a:rPr lang="en-US" sz="1400" dirty="0" err="1" smtClean="0"/>
              <a:t>жабдық</a:t>
            </a:r>
            <a:r>
              <a:rPr lang="en-US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7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526288" y="1645367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0361141" y="1272208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3753" y="1272208"/>
            <a:ext cx="420078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066" y="2424336"/>
            <a:ext cx="6849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алты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3048" y="5264586"/>
            <a:ext cx="7042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Күрке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тауық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етін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өндіру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</a:rPr>
              <a:t>құнын арзандату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17800" y="5592688"/>
            <a:ext cx="196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/кг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71970" y="7219255"/>
            <a:ext cx="134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/кг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057" y="6015012"/>
            <a:ext cx="6824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endParaRPr lang="ru-RU" sz="1400" dirty="0"/>
          </a:p>
          <a:p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/>
              <a:t>беріледі</a:t>
            </a:r>
            <a:r>
              <a:rPr lang="en-US" sz="1400" dirty="0"/>
              <a:t>)</a:t>
            </a:r>
            <a:endParaRPr lang="ru-RU" sz="1400" i="1" dirty="0"/>
          </a:p>
          <a:p>
            <a:endParaRPr lang="ru-RU" sz="1400" i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85" y="1766540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85" y="3227712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85" y="6722317"/>
            <a:ext cx="1714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3480" y="7680920"/>
            <a:ext cx="669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endParaRPr lang="ru-RU" sz="1400" dirty="0"/>
          </a:p>
          <a:p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347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7" t="29431" b="47428"/>
          <a:stretch/>
        </p:blipFill>
        <p:spPr>
          <a:xfrm>
            <a:off x="1280349" y="48072"/>
            <a:ext cx="3005579" cy="1512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128"/>
            <a:ext cx="17081147" cy="1560368"/>
          </a:xfrm>
          <a:prstGeom prst="rect">
            <a:avLst/>
          </a:prstGeom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952" y="472589"/>
            <a:ext cx="12442981" cy="65560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ЖҰМЫРТҚАЛЫ ҚҰС ШАРУАШЫЛЫҒЫНА АРНАЛҒАН СУБСИДИЯЛАР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473" y="2076490"/>
            <a:ext cx="7374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құстан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алынған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финалдық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нысанды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жұмыртқа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бағытындағы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тәуліктік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балапан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сатып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алу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6761" y="2754759"/>
            <a:ext cx="1825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/бас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4130" y="4090780"/>
            <a:ext cx="7364518" cy="3950180"/>
            <a:chOff x="3283206" y="2352328"/>
            <a:chExt cx="7169630" cy="18299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295584" y="2352328"/>
              <a:ext cx="5779960" cy="185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err="1" smtClean="0">
                  <a:solidFill>
                    <a:srgbClr val="0070C0"/>
                  </a:solidFill>
                </a:rPr>
                <a:t>Тағамдық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жұмыртқа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өндіру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құнын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2000" b="1" dirty="0" err="1" smtClean="0">
                  <a:solidFill>
                    <a:srgbClr val="0070C0"/>
                  </a:solidFill>
                </a:rPr>
                <a:t>арзандату</a:t>
              </a:r>
              <a:endPara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83206" y="2684941"/>
              <a:ext cx="6712252" cy="2138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200 млн.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/дана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83207" y="3005814"/>
              <a:ext cx="7169629" cy="2138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150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млн.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данадан</a:t>
              </a:r>
              <a:r>
                <a:rPr lang="ru-RU" sz="2400" b="1" dirty="0" smtClean="0">
                  <a:solidFill>
                    <a:schemeClr val="accent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2,7 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/дана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83207" y="3326690"/>
              <a:ext cx="6982234" cy="2138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млн.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sz="2400" b="1" dirty="0" smtClean="0">
                  <a:solidFill>
                    <a:schemeClr val="accent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2,5 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/дана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83206" y="3647565"/>
              <a:ext cx="6815251" cy="2138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50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млн.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sz="2400" b="1" dirty="0" smtClean="0">
                  <a:solidFill>
                    <a:schemeClr val="accent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2,2 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/дана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283206" y="3968442"/>
              <a:ext cx="6482847" cy="2138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млн.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данадан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басталатын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нақты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өндіріс</a:t>
              </a:r>
              <a:r>
                <a:rPr lang="ru-RU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ru-RU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тг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/дана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18376" y="415252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1) </a:t>
            </a:r>
            <a:r>
              <a:rPr lang="ru-RU" sz="1400" dirty="0" err="1"/>
              <a:t>құс</a:t>
            </a:r>
            <a:r>
              <a:rPr lang="ru-RU" sz="1400" dirty="0"/>
              <a:t> </a:t>
            </a:r>
            <a:r>
              <a:rPr lang="ru-RU" sz="1400" dirty="0" err="1"/>
              <a:t>етінің</a:t>
            </a:r>
            <a:r>
              <a:rPr lang="ru-RU" sz="1400" dirty="0"/>
              <a:t> </a:t>
            </a:r>
            <a:r>
              <a:rPr lang="ru-RU" sz="1400" dirty="0" err="1"/>
              <a:t>нақты</a:t>
            </a:r>
            <a:r>
              <a:rPr lang="ru-RU" sz="1400" dirty="0"/>
              <a:t> </a:t>
            </a:r>
            <a:r>
              <a:rPr lang="ru-RU" sz="1400" dirty="0" err="1"/>
              <a:t>өндірісі</a:t>
            </a:r>
            <a:r>
              <a:rPr lang="ru-RU" sz="1400" dirty="0"/>
              <a:t> </a:t>
            </a:r>
            <a:r>
              <a:rPr lang="ru-RU" sz="1400" dirty="0" err="1"/>
              <a:t>жылына</a:t>
            </a:r>
            <a:r>
              <a:rPr lang="ru-RU" sz="1400" dirty="0"/>
              <a:t> 20 млн. </a:t>
            </a:r>
            <a:r>
              <a:rPr lang="ru-RU" sz="1400" dirty="0" err="1"/>
              <a:t>данадан</a:t>
            </a:r>
            <a:r>
              <a:rPr lang="ru-RU" sz="1400" dirty="0"/>
              <a:t> </a:t>
            </a:r>
            <a:r>
              <a:rPr lang="ru-RU" sz="1400" dirty="0" err="1"/>
              <a:t>бастап</a:t>
            </a:r>
            <a:r>
              <a:rPr lang="ru-RU" sz="1400" dirty="0"/>
              <a:t> (</a:t>
            </a:r>
            <a:r>
              <a:rPr lang="ru-RU" sz="1400" dirty="0" err="1"/>
              <a:t>қызметін</a:t>
            </a:r>
            <a:r>
              <a:rPr lang="ru-RU" sz="1400" dirty="0"/>
              <a:t> 12 </a:t>
            </a:r>
            <a:r>
              <a:rPr lang="ru-RU" sz="1400" dirty="0" err="1"/>
              <a:t>айдан</a:t>
            </a:r>
            <a:r>
              <a:rPr lang="ru-RU" sz="1400" dirty="0"/>
              <a:t> аз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асырып</a:t>
            </a:r>
            <a:r>
              <a:rPr lang="ru-RU" sz="1400" dirty="0"/>
              <a:t> </a:t>
            </a:r>
            <a:r>
              <a:rPr lang="ru-RU" sz="1400" dirty="0" err="1"/>
              <a:t>келе</a:t>
            </a:r>
            <a:r>
              <a:rPr lang="ru-RU" sz="1400" dirty="0"/>
              <a:t> </a:t>
            </a:r>
            <a:r>
              <a:rPr lang="ru-RU" sz="1400" dirty="0" err="1"/>
              <a:t>жатқан</a:t>
            </a:r>
            <a:r>
              <a:rPr lang="ru-RU" sz="1400" dirty="0"/>
              <a:t> </a:t>
            </a:r>
            <a:r>
              <a:rPr lang="ru-RU" sz="1400" dirty="0" err="1"/>
              <a:t>тауар</a:t>
            </a:r>
            <a:r>
              <a:rPr lang="ru-RU" sz="1400" dirty="0"/>
              <a:t> </a:t>
            </a:r>
            <a:r>
              <a:rPr lang="ru-RU" sz="1400" dirty="0" err="1"/>
              <a:t>өндірушілер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кезеңі</a:t>
            </a:r>
            <a:r>
              <a:rPr lang="ru-RU" sz="1400" dirty="0"/>
              <a:t> </a:t>
            </a:r>
            <a:r>
              <a:rPr lang="ru-RU" sz="1400" dirty="0" err="1"/>
              <a:t>айларға</a:t>
            </a:r>
            <a:r>
              <a:rPr lang="ru-RU" sz="1400" dirty="0"/>
              <a:t> </a:t>
            </a:r>
            <a:r>
              <a:rPr lang="ru-RU" sz="1400" dirty="0" err="1"/>
              <a:t>бөлініп</a:t>
            </a:r>
            <a:r>
              <a:rPr lang="ru-RU" sz="1400" dirty="0"/>
              <a:t>, 12 </a:t>
            </a:r>
            <a:r>
              <a:rPr lang="ru-RU" sz="1400" dirty="0" err="1"/>
              <a:t>айға</a:t>
            </a:r>
            <a:r>
              <a:rPr lang="ru-RU" sz="1400" dirty="0"/>
              <a:t> </a:t>
            </a:r>
            <a:r>
              <a:rPr lang="ru-RU" sz="1400" dirty="0" err="1"/>
              <a:t>көбейтілген</a:t>
            </a:r>
            <a:r>
              <a:rPr lang="ru-RU" sz="1400" dirty="0"/>
              <a:t> </a:t>
            </a:r>
            <a:r>
              <a:rPr lang="ru-RU" sz="1400" dirty="0" err="1"/>
              <a:t>өндірілген</a:t>
            </a:r>
            <a:r>
              <a:rPr lang="ru-RU" sz="1400" dirty="0"/>
              <a:t> </a:t>
            </a:r>
            <a:r>
              <a:rPr lang="ru-RU" sz="1400" dirty="0" err="1"/>
              <a:t>өнімнің</a:t>
            </a:r>
            <a:r>
              <a:rPr lang="ru-RU" sz="1400" dirty="0"/>
              <a:t> </a:t>
            </a:r>
            <a:r>
              <a:rPr lang="ru-RU" sz="1400" dirty="0" err="1"/>
              <a:t>нақты</a:t>
            </a:r>
            <a:r>
              <a:rPr lang="ru-RU" sz="1400" dirty="0"/>
              <a:t> </a:t>
            </a:r>
            <a:r>
              <a:rPr lang="ru-RU" sz="1400" dirty="0" err="1"/>
              <a:t>мәлімделген</a:t>
            </a:r>
            <a:r>
              <a:rPr lang="ru-RU" sz="1400" dirty="0"/>
              <a:t> </a:t>
            </a:r>
            <a:r>
              <a:rPr lang="ru-RU" sz="1400" dirty="0" err="1"/>
              <a:t>көлеміне</a:t>
            </a:r>
            <a:r>
              <a:rPr lang="ru-RU" sz="1400" dirty="0"/>
              <a:t> </a:t>
            </a:r>
            <a:r>
              <a:rPr lang="ru-RU" sz="1400" dirty="0" err="1"/>
              <a:t>сүйене</a:t>
            </a:r>
            <a:r>
              <a:rPr lang="ru-RU" sz="1400" dirty="0"/>
              <a:t> </a:t>
            </a:r>
            <a:r>
              <a:rPr lang="ru-RU" sz="1400" dirty="0" err="1"/>
              <a:t>отырып</a:t>
            </a:r>
            <a:r>
              <a:rPr lang="ru-RU" sz="1400" dirty="0"/>
              <a:t> </a:t>
            </a:r>
            <a:r>
              <a:rPr lang="ru-RU" sz="1400" dirty="0" err="1"/>
              <a:t>айқындалады</a:t>
            </a:r>
            <a:r>
              <a:rPr lang="ru-RU" sz="1400" dirty="0"/>
              <a:t>);</a:t>
            </a:r>
            <a:br>
              <a:rPr lang="ru-RU" sz="1400" dirty="0"/>
            </a:br>
            <a:r>
              <a:rPr lang="ru-RU" sz="1400" dirty="0"/>
              <a:t>2) 2007 </a:t>
            </a:r>
            <a:r>
              <a:rPr lang="ru-RU" sz="1400" dirty="0" err="1"/>
              <a:t>жылдан</a:t>
            </a:r>
            <a:r>
              <a:rPr lang="ru-RU" sz="1400" dirty="0"/>
              <a:t> </a:t>
            </a:r>
            <a:r>
              <a:rPr lang="ru-RU" sz="1400" dirty="0" err="1"/>
              <a:t>кейін</a:t>
            </a:r>
            <a:r>
              <a:rPr lang="ru-RU" sz="1400" dirty="0"/>
              <a:t> </a:t>
            </a:r>
            <a:r>
              <a:rPr lang="ru-RU" sz="1400" dirty="0" err="1"/>
              <a:t>жаңадан</a:t>
            </a:r>
            <a:r>
              <a:rPr lang="ru-RU" sz="1400" dirty="0"/>
              <a:t> </a:t>
            </a:r>
            <a:r>
              <a:rPr lang="ru-RU" sz="1400" dirty="0" err="1"/>
              <a:t>салынған</a:t>
            </a:r>
            <a:r>
              <a:rPr lang="ru-RU" sz="1400" dirty="0"/>
              <a:t> </a:t>
            </a:r>
            <a:r>
              <a:rPr lang="ru-RU" sz="1400" dirty="0" err="1"/>
              <a:t>немесе</a:t>
            </a:r>
            <a:r>
              <a:rPr lang="ru-RU" sz="1400" dirty="0"/>
              <a:t> </a:t>
            </a:r>
            <a:r>
              <a:rPr lang="ru-RU" sz="1400" dirty="0" err="1"/>
              <a:t>технологиялық</a:t>
            </a:r>
            <a:r>
              <a:rPr lang="ru-RU" sz="1400" dirty="0"/>
              <a:t> </a:t>
            </a:r>
            <a:r>
              <a:rPr lang="ru-RU" sz="1400" dirty="0" err="1"/>
              <a:t>жабдықтау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жаңғыртудан</a:t>
            </a:r>
            <a:r>
              <a:rPr lang="ru-RU" sz="1400" dirty="0"/>
              <a:t> </a:t>
            </a:r>
            <a:r>
              <a:rPr lang="ru-RU" sz="1400" dirty="0" err="1"/>
              <a:t>өткен</a:t>
            </a:r>
            <a:r>
              <a:rPr lang="ru-RU" sz="1400" dirty="0"/>
              <a:t> (</a:t>
            </a:r>
            <a:r>
              <a:rPr lang="ru-RU" sz="1400" dirty="0" err="1"/>
              <a:t>құстарды</a:t>
            </a:r>
            <a:r>
              <a:rPr lang="ru-RU" sz="1400" dirty="0"/>
              <a:t> </a:t>
            </a:r>
            <a:r>
              <a:rPr lang="ru-RU" sz="1400" dirty="0" err="1"/>
              <a:t>күтіп-бағуға</a:t>
            </a:r>
            <a:r>
              <a:rPr lang="ru-RU" sz="1400" dirty="0"/>
              <a:t> </a:t>
            </a:r>
            <a:r>
              <a:rPr lang="ru-RU" sz="1400" dirty="0" err="1"/>
              <a:t>арналған</a:t>
            </a:r>
            <a:r>
              <a:rPr lang="ru-RU" sz="1400" dirty="0"/>
              <a:t> </a:t>
            </a:r>
            <a:r>
              <a:rPr lang="ru-RU" sz="1400" dirty="0" err="1"/>
              <a:t>жабдықтар</a:t>
            </a:r>
            <a:r>
              <a:rPr lang="ru-RU" sz="1400" dirty="0"/>
              <a:t>, </a:t>
            </a:r>
            <a:r>
              <a:rPr lang="ru-RU" sz="1400" dirty="0" err="1"/>
              <a:t>азықтандырудың</a:t>
            </a:r>
            <a:r>
              <a:rPr lang="ru-RU" sz="1400" dirty="0"/>
              <a:t>, </a:t>
            </a:r>
            <a:r>
              <a:rPr lang="ru-RU" sz="1400" dirty="0" err="1"/>
              <a:t>сумен</a:t>
            </a:r>
            <a:r>
              <a:rPr lang="ru-RU" sz="1400" dirty="0"/>
              <a:t> </a:t>
            </a:r>
            <a:r>
              <a:rPr lang="ru-RU" sz="1400" dirty="0" err="1"/>
              <a:t>жабдықтаудың</a:t>
            </a:r>
            <a:r>
              <a:rPr lang="ru-RU" sz="1400" dirty="0"/>
              <a:t>, </a:t>
            </a:r>
            <a:r>
              <a:rPr lang="ru-RU" sz="1400" dirty="0" err="1"/>
              <a:t>желдетудің</a:t>
            </a:r>
            <a:r>
              <a:rPr lang="ru-RU" sz="1400" dirty="0"/>
              <a:t> </a:t>
            </a:r>
            <a:r>
              <a:rPr lang="ru-RU" sz="1400" dirty="0" err="1"/>
              <a:t>автоматтандырылған</a:t>
            </a:r>
            <a:r>
              <a:rPr lang="ru-RU" sz="1400" dirty="0"/>
              <a:t> </a:t>
            </a:r>
            <a:r>
              <a:rPr lang="ru-RU" sz="1400" dirty="0" err="1"/>
              <a:t>жүйесі</a:t>
            </a:r>
            <a:r>
              <a:rPr lang="ru-RU" sz="1400" dirty="0"/>
              <a:t>, </a:t>
            </a:r>
            <a:r>
              <a:rPr lang="ru-RU" sz="1400" dirty="0" err="1"/>
              <a:t>жұмыртқаларды</a:t>
            </a:r>
            <a:r>
              <a:rPr lang="ru-RU" sz="1400" dirty="0"/>
              <a:t> </a:t>
            </a:r>
            <a:r>
              <a:rPr lang="ru-RU" sz="1400" dirty="0" err="1"/>
              <a:t>сұрыптауға</a:t>
            </a:r>
            <a:r>
              <a:rPr lang="ru-RU" sz="1400" dirty="0"/>
              <a:t> </a:t>
            </a:r>
            <a:r>
              <a:rPr lang="ru-RU" sz="1400" dirty="0" err="1"/>
              <a:t>арналған</a:t>
            </a:r>
            <a:r>
              <a:rPr lang="ru-RU" sz="1400" dirty="0"/>
              <a:t> </a:t>
            </a:r>
            <a:r>
              <a:rPr lang="ru-RU" sz="1400" dirty="0" err="1"/>
              <a:t>автоматты</a:t>
            </a:r>
            <a:r>
              <a:rPr lang="ru-RU" sz="1400" dirty="0"/>
              <a:t> машина) </a:t>
            </a:r>
            <a:r>
              <a:rPr lang="ru-RU" sz="1400" dirty="0" err="1"/>
              <a:t>инфрақұрылымы</a:t>
            </a:r>
            <a:r>
              <a:rPr lang="ru-RU" sz="1400" dirty="0"/>
              <a:t> бар </a:t>
            </a:r>
            <a:r>
              <a:rPr lang="ru-RU" sz="1400" dirty="0" err="1"/>
              <a:t>құс</a:t>
            </a:r>
            <a:r>
              <a:rPr lang="ru-RU" sz="1400" dirty="0"/>
              <a:t> </a:t>
            </a:r>
            <a:r>
              <a:rPr lang="ru-RU" sz="1400" dirty="0" err="1"/>
              <a:t>фабрикасына</a:t>
            </a:r>
            <a:r>
              <a:rPr lang="ru-RU" sz="1400" dirty="0"/>
              <a:t> </a:t>
            </a:r>
            <a:r>
              <a:rPr lang="ru-RU" sz="1400" dirty="0" err="1"/>
              <a:t>арнайы</a:t>
            </a:r>
            <a:r>
              <a:rPr lang="ru-RU" sz="1400" dirty="0"/>
              <a:t> </a:t>
            </a:r>
            <a:r>
              <a:rPr lang="ru-RU" sz="1400" dirty="0" err="1"/>
              <a:t>комиссияның</a:t>
            </a:r>
            <a:r>
              <a:rPr lang="ru-RU" sz="1400" dirty="0"/>
              <a:t> </a:t>
            </a:r>
            <a:r>
              <a:rPr lang="ru-RU" sz="1400" dirty="0" err="1"/>
              <a:t>оң</a:t>
            </a:r>
            <a:r>
              <a:rPr lang="ru-RU" sz="1400" dirty="0"/>
              <a:t> </a:t>
            </a:r>
            <a:r>
              <a:rPr lang="ru-RU" sz="1400" dirty="0" err="1"/>
              <a:t>қорытындысының</a:t>
            </a:r>
            <a:r>
              <a:rPr lang="ru-RU" sz="1400" dirty="0"/>
              <a:t> </a:t>
            </a:r>
            <a:r>
              <a:rPr lang="ru-RU" sz="1400" dirty="0" err="1"/>
              <a:t>болуы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3) </a:t>
            </a:r>
            <a:r>
              <a:rPr lang="ru-RU" sz="1400" dirty="0" err="1"/>
              <a:t>тізбеленген</a:t>
            </a:r>
            <a:r>
              <a:rPr lang="ru-RU" sz="1400" dirty="0"/>
              <a:t> </a:t>
            </a:r>
            <a:r>
              <a:rPr lang="ru-RU" sz="1400" dirty="0" err="1"/>
              <a:t>сертификаттардың</a:t>
            </a:r>
            <a:r>
              <a:rPr lang="ru-RU" sz="1400" dirty="0"/>
              <a:t> (ИСО, ХАССП </a:t>
            </a:r>
            <a:r>
              <a:rPr lang="ru-RU" sz="1400" dirty="0" err="1"/>
              <a:t>азық-түлік</a:t>
            </a:r>
            <a:r>
              <a:rPr lang="ru-RU" sz="1400" dirty="0"/>
              <a:t> </a:t>
            </a:r>
            <a:r>
              <a:rPr lang="ru-RU" sz="1400" dirty="0" err="1"/>
              <a:t>қауіпсіздігі</a:t>
            </a:r>
            <a:r>
              <a:rPr lang="ru-RU" sz="1400" dirty="0"/>
              <a:t> </a:t>
            </a:r>
            <a:r>
              <a:rPr lang="ru-RU" sz="1400" dirty="0" err="1"/>
              <a:t>жүйесі</a:t>
            </a:r>
            <a:r>
              <a:rPr lang="ru-RU" sz="1400" dirty="0"/>
              <a:t>) </a:t>
            </a:r>
            <a:r>
              <a:rPr lang="ru-RU" sz="1400" dirty="0" err="1"/>
              <a:t>бірінің</a:t>
            </a:r>
            <a:r>
              <a:rPr lang="ru-RU" sz="1400" dirty="0"/>
              <a:t> </a:t>
            </a:r>
            <a:r>
              <a:rPr lang="ru-RU" sz="1400" dirty="0" err="1"/>
              <a:t>болуы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62392" y="2136304"/>
            <a:ext cx="835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тәуліктік</a:t>
            </a:r>
            <a:r>
              <a:rPr lang="en-US" sz="1400" dirty="0"/>
              <a:t> </a:t>
            </a:r>
            <a:r>
              <a:rPr lang="en-US" sz="1400" dirty="0" err="1"/>
              <a:t>балапандардың</a:t>
            </a:r>
            <a:r>
              <a:rPr lang="en-US" sz="1400" dirty="0"/>
              <a:t> </a:t>
            </a:r>
            <a:r>
              <a:rPr lang="en-US" sz="1400" dirty="0" err="1"/>
              <a:t>ата-енесінің</a:t>
            </a:r>
            <a:r>
              <a:rPr lang="en-US" sz="1400" dirty="0"/>
              <a:t> </a:t>
            </a:r>
            <a:r>
              <a:rPr lang="en-US" sz="1400" dirty="0" err="1"/>
              <a:t>Республикалық</a:t>
            </a:r>
            <a:r>
              <a:rPr lang="en-US" sz="1400" dirty="0"/>
              <a:t> </a:t>
            </a:r>
            <a:r>
              <a:rPr lang="en-US" sz="1400" dirty="0" err="1"/>
              <a:t>палатада</a:t>
            </a:r>
            <a:r>
              <a:rPr lang="en-US" sz="1400" dirty="0"/>
              <a:t> </a:t>
            </a:r>
            <a:r>
              <a:rPr lang="en-US" sz="1400" dirty="0" err="1" smtClean="0"/>
              <a:t>тіркелуі</a:t>
            </a:r>
            <a:endParaRPr lang="ru-RU" sz="1400" dirty="0"/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030344" y="2598733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361141" y="1520170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53" y="1520170"/>
            <a:ext cx="420078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326" y="3166193"/>
            <a:ext cx="71100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endParaRPr lang="ru-RU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алты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/>
              <a:t>беріледі</a:t>
            </a:r>
            <a:r>
              <a:rPr lang="en-US" sz="1400" dirty="0" smtClean="0"/>
              <a:t>))</a:t>
            </a:r>
            <a:endParaRPr lang="ru-RU" sz="1400" i="1" dirty="0"/>
          </a:p>
          <a:p>
            <a:endParaRPr lang="ru-RU" sz="1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2028" y="8184976"/>
            <a:ext cx="71142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err="1"/>
              <a:t>ағымдағы</a:t>
            </a:r>
            <a:r>
              <a:rPr lang="ru-RU" sz="1400" i="1" dirty="0"/>
              <a:t> </a:t>
            </a:r>
            <a:r>
              <a:rPr lang="ru-RU" sz="1400" i="1" dirty="0" err="1"/>
              <a:t>жылғы</a:t>
            </a:r>
            <a:r>
              <a:rPr lang="ru-RU" sz="1400" i="1" dirty="0"/>
              <a:t> 20 </a:t>
            </a:r>
            <a:r>
              <a:rPr lang="ru-RU" sz="1400" i="1" dirty="0" err="1"/>
              <a:t>қаңтардан</a:t>
            </a:r>
            <a:r>
              <a:rPr lang="ru-RU" sz="1400" i="1" dirty="0"/>
              <a:t> 20 </a:t>
            </a:r>
            <a:r>
              <a:rPr lang="ru-RU" sz="1400" i="1" dirty="0" err="1"/>
              <a:t>желтоқсанға</a:t>
            </a:r>
            <a:r>
              <a:rPr lang="ru-RU" sz="1400" i="1" dirty="0"/>
              <a:t> </a:t>
            </a:r>
            <a:r>
              <a:rPr lang="ru-RU" sz="1400" i="1" dirty="0" err="1"/>
              <a:t>дейін</a:t>
            </a:r>
            <a:r>
              <a:rPr lang="ru-RU" sz="1400" i="1" dirty="0"/>
              <a:t> </a:t>
            </a:r>
          </a:p>
          <a:p>
            <a:r>
              <a:rPr lang="ru-RU" sz="1400" i="1" dirty="0"/>
              <a:t>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өткізілген</a:t>
            </a:r>
            <a:r>
              <a:rPr lang="en-US" sz="1400" dirty="0"/>
              <a:t> </a:t>
            </a:r>
            <a:r>
              <a:rPr lang="en-US" sz="1400" dirty="0" err="1"/>
              <a:t>өнімге</a:t>
            </a:r>
            <a:r>
              <a:rPr lang="en-US" sz="1400" dirty="0"/>
              <a:t> </a:t>
            </a:r>
            <a:r>
              <a:rPr lang="en-US" sz="1400" dirty="0" err="1"/>
              <a:t>төлемді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үш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kk-KZ" sz="1400" dirty="0"/>
              <a:t> беріледі</a:t>
            </a:r>
            <a:r>
              <a:rPr lang="ru-RU" sz="1400" i="1" dirty="0"/>
              <a:t>)</a:t>
            </a:r>
          </a:p>
          <a:p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42945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563" r="17336" b="23269"/>
          <a:stretch/>
        </p:blipFill>
        <p:spPr>
          <a:xfrm>
            <a:off x="1117576" y="146603"/>
            <a:ext cx="3171720" cy="15576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/>
          <a:stretch/>
        </p:blipFill>
        <p:spPr>
          <a:xfrm>
            <a:off x="-12347" y="-24231"/>
            <a:ext cx="17081147" cy="1728487"/>
          </a:xfrm>
          <a:prstGeom prst="rect">
            <a:avLst/>
          </a:prstGeom>
        </p:spPr>
      </p:pic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4438" y="400581"/>
            <a:ext cx="8194509" cy="6556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ШОШҚА ШАРУАШЫЛЫҒЫН СУБСИДИЯЛАУ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496" y="2496344"/>
            <a:ext cx="5009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шошқалар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сатып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алу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7371" y="2496344"/>
            <a:ext cx="1928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140 000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/бас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678" y="5448669"/>
            <a:ext cx="7505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Шошқалардың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аналық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және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шошқа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басын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толықтыратын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басымен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селекциялық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және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асыл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тұқымдық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жұмыстар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жүргізу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721" y="6164976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40 000 </a:t>
            </a:r>
            <a:r>
              <a:rPr lang="ru-RU" sz="2000" dirty="0" err="1" smtClean="0"/>
              <a:t>тг</a:t>
            </a:r>
            <a:r>
              <a:rPr lang="ru-RU" sz="2000" dirty="0" smtClean="0"/>
              <a:t>/бас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18376" y="5448672"/>
            <a:ext cx="83473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1) </a:t>
            </a:r>
            <a:r>
              <a:rPr lang="en-US" sz="1400" dirty="0" err="1"/>
              <a:t>жануарларда</a:t>
            </a:r>
            <a:r>
              <a:rPr lang="en-US" sz="1400" dirty="0"/>
              <a:t> </a:t>
            </a:r>
            <a:r>
              <a:rPr lang="en-US" sz="1400" dirty="0" err="1"/>
              <a:t>радиожиілікті</a:t>
            </a:r>
            <a:r>
              <a:rPr lang="en-US" sz="1400" dirty="0"/>
              <a:t> </a:t>
            </a:r>
            <a:r>
              <a:rPr lang="en-US" sz="1400" dirty="0" err="1"/>
              <a:t>құлақ</a:t>
            </a:r>
            <a:r>
              <a:rPr lang="en-US" sz="1400" dirty="0"/>
              <a:t> </a:t>
            </a:r>
            <a:r>
              <a:rPr lang="en-US" sz="1400" dirty="0" err="1"/>
              <a:t>сырғаларының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50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шошқа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олардың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тіркелуі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3) </a:t>
            </a:r>
            <a:r>
              <a:rPr lang="en-US" sz="1400" dirty="0" err="1"/>
              <a:t>мынадай</a:t>
            </a:r>
            <a:r>
              <a:rPr lang="en-US" sz="1400" dirty="0"/>
              <a:t> </a:t>
            </a:r>
            <a:r>
              <a:rPr lang="en-US" sz="1400" dirty="0" err="1"/>
              <a:t>зоотехникалық</a:t>
            </a:r>
            <a:r>
              <a:rPr lang="en-US" sz="1400" dirty="0"/>
              <a:t> </a:t>
            </a:r>
            <a:r>
              <a:rPr lang="en-US" sz="1400" dirty="0" err="1"/>
              <a:t>нормативтерге</a:t>
            </a:r>
            <a:r>
              <a:rPr lang="en-US" sz="1400" dirty="0"/>
              <a:t> </a:t>
            </a:r>
            <a:r>
              <a:rPr lang="en-US" sz="1400" dirty="0" err="1"/>
              <a:t>сәйкес</a:t>
            </a:r>
            <a:r>
              <a:rPr lang="en-US" sz="1400" dirty="0"/>
              <a:t> </a:t>
            </a:r>
            <a:r>
              <a:rPr lang="en-US" sz="1400" dirty="0" err="1"/>
              <a:t>өсімді</a:t>
            </a:r>
            <a:r>
              <a:rPr lang="en-US" sz="1400" dirty="0"/>
              <a:t> </a:t>
            </a:r>
            <a:r>
              <a:rPr lang="en-US" sz="1400" dirty="0" err="1"/>
              <a:t>молайтуда</a:t>
            </a:r>
            <a:r>
              <a:rPr lang="en-US" sz="1400" dirty="0"/>
              <a:t> </a:t>
            </a:r>
            <a:r>
              <a:rPr lang="en-US" sz="1400" dirty="0" err="1"/>
              <a:t>аналық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шошқа</a:t>
            </a:r>
            <a:r>
              <a:rPr lang="en-US" sz="1400" dirty="0"/>
              <a:t> </a:t>
            </a:r>
            <a:r>
              <a:rPr lang="en-US" sz="1400" dirty="0" err="1"/>
              <a:t>басын</a:t>
            </a:r>
            <a:r>
              <a:rPr lang="en-US" sz="1400" dirty="0"/>
              <a:t> </a:t>
            </a:r>
            <a:r>
              <a:rPr lang="en-US" sz="1400" dirty="0" err="1"/>
              <a:t>толықтыратын</a:t>
            </a:r>
            <a:r>
              <a:rPr lang="en-US" sz="1400" dirty="0"/>
              <a:t> </a:t>
            </a:r>
            <a:r>
              <a:rPr lang="en-US" sz="1400" dirty="0" err="1"/>
              <a:t>басты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ұрықтандыруды</a:t>
            </a:r>
            <a:r>
              <a:rPr lang="en-US" sz="1400" dirty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асыл</a:t>
            </a:r>
            <a:r>
              <a:rPr lang="en-US" sz="1400" dirty="0"/>
              <a:t> </a:t>
            </a:r>
            <a:r>
              <a:rPr lang="en-US" sz="1400" dirty="0" err="1"/>
              <a:t>тұқымды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еркек</a:t>
            </a:r>
            <a:r>
              <a:rPr lang="en-US" sz="1400" dirty="0"/>
              <a:t> </a:t>
            </a:r>
            <a:r>
              <a:rPr lang="en-US" sz="1400" dirty="0" err="1"/>
              <a:t>шошқаларды</a:t>
            </a:r>
            <a:r>
              <a:rPr lang="en-US" sz="1400" dirty="0"/>
              <a:t> </a:t>
            </a:r>
            <a:r>
              <a:rPr lang="en-US" sz="1400" dirty="0" err="1"/>
              <a:t>пайдалану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шағылыстыру</a:t>
            </a:r>
            <a:r>
              <a:rPr lang="en-US" sz="1400" dirty="0"/>
              <a:t> </a:t>
            </a:r>
            <a:r>
              <a:rPr lang="en-US" sz="1400" dirty="0" err="1"/>
              <a:t>кезінде</a:t>
            </a:r>
            <a:r>
              <a:rPr lang="en-US" sz="1400" dirty="0"/>
              <a:t> </a:t>
            </a:r>
            <a:r>
              <a:rPr lang="en-US" sz="1400" dirty="0" err="1"/>
              <a:t>елу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еркек</a:t>
            </a:r>
            <a:r>
              <a:rPr lang="en-US" sz="1400" dirty="0"/>
              <a:t> </a:t>
            </a:r>
            <a:r>
              <a:rPr lang="en-US" sz="1400" dirty="0" err="1"/>
              <a:t>шошқа</a:t>
            </a:r>
            <a:r>
              <a:rPr lang="en-US" sz="1400" dirty="0"/>
              <a:t> </a:t>
            </a:r>
            <a:r>
              <a:rPr lang="en-US" sz="1400" dirty="0" err="1"/>
              <a:t>немесе</a:t>
            </a:r>
            <a:r>
              <a:rPr lang="en-US" sz="1400" dirty="0"/>
              <a:t> </a:t>
            </a:r>
            <a:r>
              <a:rPr lang="en-US" sz="1400" dirty="0" err="1"/>
              <a:t>қолдан</a:t>
            </a:r>
            <a:r>
              <a:rPr lang="en-US" sz="1400" dirty="0"/>
              <a:t> </a:t>
            </a:r>
            <a:r>
              <a:rPr lang="en-US" sz="1400" dirty="0" err="1"/>
              <a:t>ұрықтандыру</a:t>
            </a:r>
            <a:r>
              <a:rPr lang="en-US" sz="1400" dirty="0"/>
              <a:t> </a:t>
            </a:r>
            <a:r>
              <a:rPr lang="en-US" sz="1400" dirty="0" err="1"/>
              <a:t>кезінде</a:t>
            </a:r>
            <a:r>
              <a:rPr lang="en-US" sz="1400" dirty="0"/>
              <a:t> </a:t>
            </a:r>
            <a:r>
              <a:rPr lang="en-US" sz="1400" dirty="0" err="1"/>
              <a:t>екі</a:t>
            </a:r>
            <a:r>
              <a:rPr lang="en-US" sz="1400" dirty="0"/>
              <a:t> </a:t>
            </a:r>
            <a:r>
              <a:rPr lang="en-US" sz="1400" dirty="0" err="1"/>
              <a:t>жүз</a:t>
            </a:r>
            <a:r>
              <a:rPr lang="en-US" sz="1400" dirty="0"/>
              <a:t> </a:t>
            </a:r>
            <a:r>
              <a:rPr lang="en-US" sz="1400" dirty="0" err="1"/>
              <a:t>басқа</a:t>
            </a:r>
            <a:r>
              <a:rPr lang="en-US" sz="1400" dirty="0"/>
              <a:t> </a:t>
            </a:r>
            <a:r>
              <a:rPr lang="en-US" sz="1400" dirty="0" err="1"/>
              <a:t>кемінде</a:t>
            </a:r>
            <a:r>
              <a:rPr lang="en-US" sz="1400" dirty="0"/>
              <a:t> </a:t>
            </a:r>
            <a:r>
              <a:rPr lang="en-US" sz="1400" dirty="0" err="1"/>
              <a:t>бір</a:t>
            </a:r>
            <a:r>
              <a:rPr lang="en-US" sz="1400" dirty="0"/>
              <a:t>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еркек</a:t>
            </a:r>
            <a:r>
              <a:rPr lang="en-US" sz="1400" dirty="0"/>
              <a:t> </a:t>
            </a:r>
            <a:r>
              <a:rPr lang="en-US" sz="1400" dirty="0" err="1"/>
              <a:t>шошқа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en-US" sz="1400" dirty="0" err="1"/>
              <a:t>тұқымдық</a:t>
            </a:r>
            <a:r>
              <a:rPr lang="en-US" sz="1400" dirty="0"/>
              <a:t> </a:t>
            </a:r>
            <a:r>
              <a:rPr lang="en-US" sz="1400" dirty="0" err="1"/>
              <a:t>еркек</a:t>
            </a:r>
            <a:r>
              <a:rPr lang="en-US" sz="1400" dirty="0"/>
              <a:t> </a:t>
            </a:r>
            <a:r>
              <a:rPr lang="en-US" sz="1400" dirty="0" err="1"/>
              <a:t>шошқаларды</a:t>
            </a:r>
            <a:r>
              <a:rPr lang="en-US" sz="1400" dirty="0"/>
              <a:t> </a:t>
            </a:r>
            <a:r>
              <a:rPr lang="en-US" sz="1400" dirty="0" err="1"/>
              <a:t>қатарынан</a:t>
            </a:r>
            <a:r>
              <a:rPr lang="en-US" sz="1400" dirty="0"/>
              <a:t> </a:t>
            </a:r>
            <a:r>
              <a:rPr lang="en-US" sz="1400" dirty="0" err="1"/>
              <a:t>екі</a:t>
            </a:r>
            <a:r>
              <a:rPr lang="en-US" sz="1400" dirty="0"/>
              <a:t> </a:t>
            </a:r>
            <a:r>
              <a:rPr lang="en-US" sz="1400" dirty="0" err="1"/>
              <a:t>жылдан</a:t>
            </a:r>
            <a:r>
              <a:rPr lang="en-US" sz="1400" dirty="0"/>
              <a:t> </a:t>
            </a:r>
            <a:r>
              <a:rPr lang="en-US" sz="1400" dirty="0" err="1"/>
              <a:t>артық</a:t>
            </a:r>
            <a:r>
              <a:rPr lang="en-US" sz="1400" dirty="0"/>
              <a:t> </a:t>
            </a:r>
            <a:r>
              <a:rPr lang="en-US" sz="1400" dirty="0" err="1"/>
              <a:t>пайдаланбау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95933" y="2496344"/>
            <a:ext cx="8347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1) 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берген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 </a:t>
            </a:r>
            <a:r>
              <a:rPr lang="en-US" sz="1400" dirty="0" err="1"/>
              <a:t>жануарлар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САТЖАҚ-</a:t>
            </a:r>
            <a:r>
              <a:rPr lang="en-US" sz="1400" dirty="0" err="1"/>
              <a:t>та</a:t>
            </a:r>
            <a:r>
              <a:rPr lang="en-US" sz="1400" dirty="0"/>
              <a:t> </a:t>
            </a:r>
            <a:r>
              <a:rPr lang="en-US" sz="1400" dirty="0" err="1"/>
              <a:t>тіркелген</a:t>
            </a:r>
            <a:r>
              <a:rPr lang="en-US" sz="1400" dirty="0"/>
              <a:t> </a:t>
            </a:r>
            <a:r>
              <a:rPr lang="en-US" sz="1400" dirty="0" err="1"/>
              <a:t>болуы</a:t>
            </a:r>
            <a:r>
              <a:rPr lang="en-US" sz="1400" dirty="0"/>
              <a:t>;</a:t>
            </a:r>
            <a:br>
              <a:rPr lang="en-US" sz="1400" dirty="0"/>
            </a:br>
            <a:r>
              <a:rPr lang="en-US" sz="1400" dirty="0"/>
              <a:t>2)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алынған</a:t>
            </a:r>
            <a:r>
              <a:rPr lang="en-US" sz="1400" dirty="0"/>
              <a:t> </a:t>
            </a:r>
            <a:r>
              <a:rPr lang="en-US" sz="1400" dirty="0" err="1"/>
              <a:t>жануар</a:t>
            </a:r>
            <a:r>
              <a:rPr lang="en-US" sz="1400" dirty="0"/>
              <a:t> </a:t>
            </a:r>
            <a:r>
              <a:rPr lang="en-US" sz="1400" dirty="0" err="1"/>
              <a:t>басының</a:t>
            </a:r>
            <a:r>
              <a:rPr lang="en-US" sz="1400" dirty="0"/>
              <a:t> </a:t>
            </a:r>
            <a:r>
              <a:rPr lang="en-US" sz="1400" dirty="0" err="1"/>
              <a:t>жасы</a:t>
            </a:r>
            <a:r>
              <a:rPr lang="en-US" sz="1400" dirty="0"/>
              <a:t> (</a:t>
            </a:r>
            <a:r>
              <a:rPr lang="en-US" sz="1400" dirty="0" err="1"/>
              <a:t>жануарды</a:t>
            </a:r>
            <a:r>
              <a:rPr lang="en-US" sz="1400" dirty="0"/>
              <a:t> (</a:t>
            </a:r>
            <a:r>
              <a:rPr lang="en-US" sz="1400" dirty="0" err="1"/>
              <a:t>сатушыда</a:t>
            </a:r>
            <a:r>
              <a:rPr lang="en-US" sz="1400" dirty="0"/>
              <a:t> (</a:t>
            </a:r>
            <a:r>
              <a:rPr lang="en-US" sz="1400" dirty="0" err="1"/>
              <a:t>экспорттаушыда</a:t>
            </a:r>
            <a:r>
              <a:rPr lang="en-US" sz="1400" dirty="0"/>
              <a:t>) </a:t>
            </a:r>
            <a:r>
              <a:rPr lang="en-US" sz="1400" dirty="0" err="1"/>
              <a:t>карантинге</a:t>
            </a:r>
            <a:r>
              <a:rPr lang="en-US" sz="1400" dirty="0"/>
              <a:t> </a:t>
            </a:r>
            <a:r>
              <a:rPr lang="en-US" sz="1400" dirty="0" err="1"/>
              <a:t>қойған</a:t>
            </a:r>
            <a:r>
              <a:rPr lang="en-US" sz="1400" dirty="0"/>
              <a:t> </a:t>
            </a:r>
            <a:r>
              <a:rPr lang="en-US" sz="1400" dirty="0" err="1"/>
              <a:t>сәтте</a:t>
            </a:r>
            <a:r>
              <a:rPr lang="en-US" sz="1400" dirty="0"/>
              <a:t>):</a:t>
            </a:r>
            <a:br>
              <a:rPr lang="en-US" sz="1400" dirty="0"/>
            </a:br>
            <a:r>
              <a:rPr lang="en-US" sz="1400" dirty="0" err="1"/>
              <a:t>шошқа</a:t>
            </a:r>
            <a:r>
              <a:rPr lang="en-US" sz="1400" dirty="0"/>
              <a:t> </a:t>
            </a:r>
            <a:r>
              <a:rPr lang="en-US" sz="1400" dirty="0" err="1"/>
              <a:t>басын</a:t>
            </a:r>
            <a:r>
              <a:rPr lang="en-US" sz="1400" dirty="0"/>
              <a:t> </a:t>
            </a:r>
            <a:r>
              <a:rPr lang="en-US" sz="1400" dirty="0" err="1"/>
              <a:t>толықтыратын</a:t>
            </a:r>
            <a:r>
              <a:rPr lang="en-US" sz="1400" dirty="0"/>
              <a:t> </a:t>
            </a:r>
            <a:r>
              <a:rPr lang="en-US" sz="1400" dirty="0" err="1"/>
              <a:t>ұрғашы</a:t>
            </a:r>
            <a:r>
              <a:rPr lang="en-US" sz="1400" dirty="0"/>
              <a:t> </a:t>
            </a:r>
            <a:r>
              <a:rPr lang="en-US" sz="1400" dirty="0" err="1"/>
              <a:t>және</a:t>
            </a:r>
            <a:r>
              <a:rPr lang="en-US" sz="1400" dirty="0"/>
              <a:t> </a:t>
            </a:r>
            <a:r>
              <a:rPr lang="en-US" sz="1400" dirty="0" err="1"/>
              <a:t>еркек</a:t>
            </a:r>
            <a:r>
              <a:rPr lang="en-US" sz="1400" dirty="0"/>
              <a:t> </a:t>
            </a:r>
            <a:r>
              <a:rPr lang="en-US" sz="1400" dirty="0" err="1"/>
              <a:t>төлдер</a:t>
            </a:r>
            <a:r>
              <a:rPr lang="en-US" sz="1400" dirty="0"/>
              <a:t> – 1 </a:t>
            </a:r>
            <a:r>
              <a:rPr lang="en-US" sz="1400" dirty="0" err="1"/>
              <a:t>айдан</a:t>
            </a:r>
            <a:r>
              <a:rPr lang="en-US" sz="1400" dirty="0"/>
              <a:t> 12 </a:t>
            </a:r>
            <a:r>
              <a:rPr lang="en-US" sz="1400" dirty="0" err="1"/>
              <a:t>айға</a:t>
            </a:r>
            <a:r>
              <a:rPr lang="en-US" sz="1400" dirty="0"/>
              <a:t> (</a:t>
            </a:r>
            <a:r>
              <a:rPr lang="en-US" sz="1400" dirty="0" err="1"/>
              <a:t>қоса</a:t>
            </a:r>
            <a:r>
              <a:rPr lang="en-US" sz="1400" dirty="0"/>
              <a:t> </a:t>
            </a:r>
            <a:r>
              <a:rPr lang="en-US" sz="1400" dirty="0" err="1"/>
              <a:t>алғанда</a:t>
            </a:r>
            <a:r>
              <a:rPr lang="en-US" sz="1400" dirty="0"/>
              <a:t>) </a:t>
            </a:r>
            <a:r>
              <a:rPr lang="en-US" sz="1400" dirty="0" err="1"/>
              <a:t>дейін</a:t>
            </a:r>
            <a:r>
              <a:rPr lang="en-US" sz="1400" dirty="0"/>
              <a:t>. </a:t>
            </a:r>
            <a:endParaRPr lang="ru-RU" sz="1400" dirty="0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15447168" y="8915199"/>
            <a:ext cx="55131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8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6398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970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955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940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199254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83910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478956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5118807" algn="l" defTabSz="1279702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k-KZ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9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958336" y="2598733"/>
            <a:ext cx="0" cy="6827641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361141" y="1776264"/>
            <a:ext cx="4653979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Өлшемшарттар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3753" y="1776264"/>
            <a:ext cx="4200789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Субсидиялау</a:t>
            </a:r>
            <a:r>
              <a:rPr lang="ru-RU" sz="2001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1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бағыттары</a:t>
            </a:r>
            <a:endParaRPr lang="ru-RU" sz="2001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413720" y="5160640"/>
            <a:ext cx="11953328" cy="0"/>
          </a:xfrm>
          <a:prstGeom prst="line">
            <a:avLst/>
          </a:prstGeom>
          <a:ln w="6985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97496" y="3197260"/>
            <a:ext cx="7435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(</a:t>
            </a:r>
            <a:r>
              <a:rPr lang="en-US" sz="1400" dirty="0" err="1"/>
              <a:t>өтінім</a:t>
            </a:r>
            <a:r>
              <a:rPr lang="en-US" sz="1400" dirty="0"/>
              <a:t> </a:t>
            </a:r>
            <a:r>
              <a:rPr lang="en-US" sz="1400" dirty="0" err="1"/>
              <a:t>сатып</a:t>
            </a:r>
            <a:r>
              <a:rPr lang="en-US" sz="1400" dirty="0"/>
              <a:t> </a:t>
            </a:r>
            <a:r>
              <a:rPr lang="en-US" sz="1400" dirty="0" err="1"/>
              <a:t>алған</a:t>
            </a:r>
            <a:r>
              <a:rPr lang="en-US" sz="1400" dirty="0"/>
              <a:t> </a:t>
            </a:r>
            <a:r>
              <a:rPr lang="en-US" sz="1400" dirty="0" err="1"/>
              <a:t>сәттен</a:t>
            </a:r>
            <a:r>
              <a:rPr lang="en-US" sz="1400" dirty="0"/>
              <a:t> </a:t>
            </a:r>
            <a:r>
              <a:rPr lang="en-US" sz="1400" dirty="0" err="1"/>
              <a:t>бастап</a:t>
            </a:r>
            <a:r>
              <a:rPr lang="en-US" sz="1400" dirty="0"/>
              <a:t> </a:t>
            </a:r>
            <a:r>
              <a:rPr lang="en-US" sz="1400" dirty="0" err="1"/>
              <a:t>он</a:t>
            </a:r>
            <a:r>
              <a:rPr lang="en-US" sz="1400" dirty="0"/>
              <a:t> </a:t>
            </a:r>
            <a:r>
              <a:rPr lang="en-US" sz="1400" dirty="0" err="1"/>
              <a:t>екі</a:t>
            </a:r>
            <a:r>
              <a:rPr lang="en-US" sz="1400" dirty="0"/>
              <a:t> </a:t>
            </a:r>
            <a:r>
              <a:rPr lang="en-US" sz="1400" dirty="0" err="1"/>
              <a:t>айдың</a:t>
            </a:r>
            <a:r>
              <a:rPr lang="en-US" sz="1400" dirty="0"/>
              <a:t> </a:t>
            </a:r>
            <a:r>
              <a:rPr lang="en-US" sz="1400" dirty="0" err="1"/>
              <a:t>ішінде</a:t>
            </a:r>
            <a:r>
              <a:rPr lang="en-US" sz="1400" dirty="0"/>
              <a:t> </a:t>
            </a:r>
            <a:r>
              <a:rPr lang="en-US" sz="1400" dirty="0" err="1" smtClean="0"/>
              <a:t>беріледі</a:t>
            </a:r>
            <a:r>
              <a:rPr lang="en-US" sz="1400" dirty="0" smtClean="0"/>
              <a:t>)</a:t>
            </a:r>
            <a:endParaRPr 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427" y="6778315"/>
            <a:ext cx="4898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ағымдағы</a:t>
            </a:r>
            <a:r>
              <a:rPr lang="en-US" sz="1400" dirty="0"/>
              <a:t> </a:t>
            </a:r>
            <a:r>
              <a:rPr lang="en-US" sz="1400" dirty="0" err="1"/>
              <a:t>жылғы</a:t>
            </a:r>
            <a:r>
              <a:rPr lang="en-US" sz="1400" dirty="0"/>
              <a:t> 20 </a:t>
            </a:r>
            <a:r>
              <a:rPr lang="en-US" sz="1400" dirty="0" err="1"/>
              <a:t>қаңтардан</a:t>
            </a:r>
            <a:r>
              <a:rPr lang="en-US" sz="1400" dirty="0"/>
              <a:t> 20 </a:t>
            </a:r>
            <a:r>
              <a:rPr lang="en-US" sz="1400" dirty="0" err="1"/>
              <a:t>желтоқсанға</a:t>
            </a:r>
            <a:r>
              <a:rPr lang="en-US" sz="1400" dirty="0"/>
              <a:t> </a:t>
            </a:r>
            <a:r>
              <a:rPr lang="en-US" sz="1400" dirty="0" err="1"/>
              <a:t>дейін</a:t>
            </a:r>
            <a:r>
              <a:rPr lang="en-US" sz="1400" dirty="0"/>
              <a:t> 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00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9730</TotalTime>
  <Words>2746</Words>
  <Application>Microsoft Office PowerPoint</Application>
  <PresentationFormat>Произвольный</PresentationFormat>
  <Paragraphs>307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МАЛ ШАРУАШЫЛЫҒЫ САЛАСЫНДАҒЫ МЕМЛЕКЕТТІК ҚОЛДАУ</vt:lpstr>
      <vt:lpstr>СУБСИДИЯЛАУҒА ЖАТАТЫН БАҒЫТТАР</vt:lpstr>
      <vt:lpstr>ЕТТІ МАЛ ШАРУАШЫЛЫҒЫН СУБСИДИЯЛАУ</vt:lpstr>
      <vt:lpstr>Презентация PowerPoint</vt:lpstr>
      <vt:lpstr>СҮТТІ ЖӘНЕ СҮТТІ-ЕТТІ МАЛ ШАРУАШЫЛЫҒЫН СУБСИДИЯЛАУ</vt:lpstr>
      <vt:lpstr>СҮТТІ ЖӘНЕ СҮТТІ-ЕТТІ МАЛ ШАРУАШЫЛЫҒЫН СУБСИДИЯЛАУ</vt:lpstr>
      <vt:lpstr>ЕТТІ ҚҰС ШАРУАШЫЛЫҒЫН СУСИДИЯЛАУ</vt:lpstr>
      <vt:lpstr>ЖҰМЫРТҚАЛЫ ҚҰС ШАРУАШЫЛЫҒЫНА АРНАЛҒАН СУБСИДИЯЛАР</vt:lpstr>
      <vt:lpstr>ШОШҚА ШАРУАШЫЛЫҒЫН СУБСИДИЯЛАУ</vt:lpstr>
      <vt:lpstr>ҚОЙ ШАРУАШЫЛЫҒЫН СУБСИДИЯЛАУ</vt:lpstr>
      <vt:lpstr>ҚОЙ ШАРУАШЫЛЫҒЫН СУБСИДИЯЛАУ</vt:lpstr>
      <vt:lpstr>ЖЫЛҚЫ ШАРУАШЫЛЫҒЫН СУБСИДИЯЛАУ</vt:lpstr>
      <vt:lpstr>ТҮЙЕ ШАРУАШЫЛЫҒЫНДАҒЫ СУБСИДИЯЛАР</vt:lpstr>
      <vt:lpstr>МАРАЛ ШАРУАШЫЛЫҒЫН (БҰҒЫ ШАРУАШЫЛЫҒЫ) СУБСИДИЯЛАУ</vt:lpstr>
      <vt:lpstr>БАЛАРА ШАРУАШЫЛЫҒЫН СУБСИДИЯЛАУ</vt:lpstr>
      <vt:lpstr>АСЫЛ ТҰҚЫМДЫ МАЛ ШАРУАШЫЛЫҒЫН ДАМЫТУ БАҒЫТЫ БОЙЫНША СУБСИДИЯ АЛУ ТӘРТІБІ</vt:lpstr>
      <vt:lpstr>МАЛ ШАРУАШЫЛЫҒЫНЫҢ ӨНІМДІЛІГІН ЖӘНЕ ӨНІМ САПАСЫН АРТТЫРУ  БАҒЫТЫ БОЙЫНША СУБСИДИЯ  АЛУ ТӘРТІБІ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Махметова Гулвира Еркебеккызы</cp:lastModifiedBy>
  <cp:revision>535</cp:revision>
  <cp:lastPrinted>2019-05-06T06:33:33Z</cp:lastPrinted>
  <dcterms:created xsi:type="dcterms:W3CDTF">2013-02-15T12:10:22Z</dcterms:created>
  <dcterms:modified xsi:type="dcterms:W3CDTF">2019-05-06T06:51:50Z</dcterms:modified>
</cp:coreProperties>
</file>