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19">
  <p:sldMasterIdLst>
    <p:sldMasterId id="2147483661" r:id="rId1"/>
  </p:sldMasterIdLst>
  <p:notesMasterIdLst>
    <p:notesMasterId r:id="rId37"/>
  </p:notesMasterIdLst>
  <p:sldIdLst>
    <p:sldId id="315" r:id="rId2"/>
    <p:sldId id="349" r:id="rId3"/>
    <p:sldId id="350" r:id="rId4"/>
    <p:sldId id="351" r:id="rId5"/>
    <p:sldId id="352" r:id="rId6"/>
    <p:sldId id="353" r:id="rId7"/>
    <p:sldId id="354" r:id="rId8"/>
    <p:sldId id="342" r:id="rId9"/>
    <p:sldId id="320" r:id="rId10"/>
    <p:sldId id="355" r:id="rId11"/>
    <p:sldId id="356" r:id="rId12"/>
    <p:sldId id="324" r:id="rId13"/>
    <p:sldId id="343" r:id="rId14"/>
    <p:sldId id="357" r:id="rId15"/>
    <p:sldId id="358" r:id="rId16"/>
    <p:sldId id="327" r:id="rId17"/>
    <p:sldId id="344" r:id="rId18"/>
    <p:sldId id="329" r:id="rId19"/>
    <p:sldId id="359" r:id="rId20"/>
    <p:sldId id="360" r:id="rId21"/>
    <p:sldId id="361" r:id="rId22"/>
    <p:sldId id="362" r:id="rId23"/>
    <p:sldId id="333" r:id="rId24"/>
    <p:sldId id="345" r:id="rId25"/>
    <p:sldId id="363" r:id="rId26"/>
    <p:sldId id="335" r:id="rId27"/>
    <p:sldId id="336" r:id="rId28"/>
    <p:sldId id="346" r:id="rId29"/>
    <p:sldId id="337" r:id="rId30"/>
    <p:sldId id="347" r:id="rId31"/>
    <p:sldId id="338" r:id="rId32"/>
    <p:sldId id="339" r:id="rId33"/>
    <p:sldId id="348" r:id="rId34"/>
    <p:sldId id="340" r:id="rId35"/>
    <p:sldId id="364" r:id="rId36"/>
  </p:sldIdLst>
  <p:sldSz cx="17068800" cy="9601200"/>
  <p:notesSz cx="6761163" cy="99425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575" userDrawn="1">
          <p15:clr>
            <a:srgbClr val="A4A3A4"/>
          </p15:clr>
        </p15:guide>
        <p15:guide id="2" pos="179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64522"/>
    <a:srgbClr val="DC6ECF"/>
    <a:srgbClr val="F5F268"/>
    <a:srgbClr val="46DA62"/>
    <a:srgbClr val="F1756B"/>
    <a:srgbClr val="7266CC"/>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55" autoAdjust="0"/>
    <p:restoredTop sz="93155" autoAdjust="0"/>
  </p:normalViewPr>
  <p:slideViewPr>
    <p:cSldViewPr>
      <p:cViewPr varScale="1">
        <p:scale>
          <a:sx n="60" d="100"/>
          <a:sy n="60" d="100"/>
        </p:scale>
        <p:origin x="126" y="474"/>
      </p:cViewPr>
      <p:guideLst>
        <p:guide orient="horz" pos="575"/>
        <p:guide pos="179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29838" cy="498852"/>
          </a:xfrm>
          <a:prstGeom prst="rect">
            <a:avLst/>
          </a:prstGeom>
        </p:spPr>
        <p:txBody>
          <a:bodyPr vert="horz" lIns="95437" tIns="47719" rIns="95437" bIns="47719" rtlCol="0"/>
          <a:lstStyle>
            <a:lvl1pPr algn="l">
              <a:defRPr sz="1300"/>
            </a:lvl1pPr>
          </a:lstStyle>
          <a:p>
            <a:endParaRPr lang="ru-RU"/>
          </a:p>
        </p:txBody>
      </p:sp>
      <p:sp>
        <p:nvSpPr>
          <p:cNvPr id="3" name="Дата 2"/>
          <p:cNvSpPr>
            <a:spLocks noGrp="1"/>
          </p:cNvSpPr>
          <p:nvPr>
            <p:ph type="dt" idx="1"/>
          </p:nvPr>
        </p:nvSpPr>
        <p:spPr>
          <a:xfrm>
            <a:off x="3829762" y="1"/>
            <a:ext cx="2929838" cy="498852"/>
          </a:xfrm>
          <a:prstGeom prst="rect">
            <a:avLst/>
          </a:prstGeom>
        </p:spPr>
        <p:txBody>
          <a:bodyPr vert="horz" lIns="95437" tIns="47719" rIns="95437" bIns="47719" rtlCol="0"/>
          <a:lstStyle>
            <a:lvl1pPr algn="r">
              <a:defRPr sz="1300"/>
            </a:lvl1pPr>
          </a:lstStyle>
          <a:p>
            <a:fld id="{6956D735-BE84-4406-8468-D32AA0F260F1}" type="datetimeFigureOut">
              <a:rPr lang="ru-RU" smtClean="0"/>
              <a:pPr/>
              <a:t>17.05.2019</a:t>
            </a:fld>
            <a:endParaRPr lang="ru-RU"/>
          </a:p>
        </p:txBody>
      </p:sp>
      <p:sp>
        <p:nvSpPr>
          <p:cNvPr id="4" name="Образ слайда 3"/>
          <p:cNvSpPr>
            <a:spLocks noGrp="1" noRot="1" noChangeAspect="1"/>
          </p:cNvSpPr>
          <p:nvPr>
            <p:ph type="sldImg" idx="2"/>
          </p:nvPr>
        </p:nvSpPr>
        <p:spPr>
          <a:xfrm>
            <a:off x="400050" y="1243013"/>
            <a:ext cx="5961063" cy="3354387"/>
          </a:xfrm>
          <a:prstGeom prst="rect">
            <a:avLst/>
          </a:prstGeom>
          <a:noFill/>
          <a:ln w="12700">
            <a:solidFill>
              <a:prstClr val="black"/>
            </a:solidFill>
          </a:ln>
        </p:spPr>
        <p:txBody>
          <a:bodyPr vert="horz" lIns="95437" tIns="47719" rIns="95437" bIns="47719" rtlCol="0" anchor="ctr"/>
          <a:lstStyle/>
          <a:p>
            <a:endParaRPr lang="ru-RU"/>
          </a:p>
        </p:txBody>
      </p:sp>
      <p:sp>
        <p:nvSpPr>
          <p:cNvPr id="5" name="Заметки 4"/>
          <p:cNvSpPr>
            <a:spLocks noGrp="1"/>
          </p:cNvSpPr>
          <p:nvPr>
            <p:ph type="body" sz="quarter" idx="3"/>
          </p:nvPr>
        </p:nvSpPr>
        <p:spPr>
          <a:xfrm>
            <a:off x="676117" y="4784836"/>
            <a:ext cx="5408930" cy="3914864"/>
          </a:xfrm>
          <a:prstGeom prst="rect">
            <a:avLst/>
          </a:prstGeom>
        </p:spPr>
        <p:txBody>
          <a:bodyPr vert="horz" lIns="95437" tIns="47719" rIns="95437" bIns="47719"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443663"/>
            <a:ext cx="2929838" cy="498852"/>
          </a:xfrm>
          <a:prstGeom prst="rect">
            <a:avLst/>
          </a:prstGeom>
        </p:spPr>
        <p:txBody>
          <a:bodyPr vert="horz" lIns="95437" tIns="47719" rIns="95437" bIns="47719" rtlCol="0" anchor="b"/>
          <a:lstStyle>
            <a:lvl1pPr algn="l">
              <a:defRPr sz="1300"/>
            </a:lvl1pPr>
          </a:lstStyle>
          <a:p>
            <a:endParaRPr lang="ru-RU"/>
          </a:p>
        </p:txBody>
      </p:sp>
      <p:sp>
        <p:nvSpPr>
          <p:cNvPr id="7" name="Номер слайда 6"/>
          <p:cNvSpPr>
            <a:spLocks noGrp="1"/>
          </p:cNvSpPr>
          <p:nvPr>
            <p:ph type="sldNum" sz="quarter" idx="5"/>
          </p:nvPr>
        </p:nvSpPr>
        <p:spPr>
          <a:xfrm>
            <a:off x="3829762" y="9443663"/>
            <a:ext cx="2929838" cy="498852"/>
          </a:xfrm>
          <a:prstGeom prst="rect">
            <a:avLst/>
          </a:prstGeom>
        </p:spPr>
        <p:txBody>
          <a:bodyPr vert="horz" lIns="95437" tIns="47719" rIns="95437" bIns="47719" rtlCol="0" anchor="b"/>
          <a:lstStyle>
            <a:lvl1pPr algn="r">
              <a:defRPr sz="1300"/>
            </a:lvl1pPr>
          </a:lstStyle>
          <a:p>
            <a:fld id="{C0E22193-13F0-4E18-8BC5-AE515EA0FBD7}" type="slidenum">
              <a:rPr lang="ru-RU" smtClean="0"/>
              <a:pPr/>
              <a:t>‹#›</a:t>
            </a:fld>
            <a:endParaRPr lang="ru-RU"/>
          </a:p>
        </p:txBody>
      </p:sp>
    </p:spTree>
    <p:extLst>
      <p:ext uri="{BB962C8B-B14F-4D97-AF65-F5344CB8AC3E}">
        <p14:creationId xmlns:p14="http://schemas.microsoft.com/office/powerpoint/2010/main" val="2815546062"/>
      </p:ext>
    </p:extLst>
  </p:cSld>
  <p:clrMap bg1="lt1" tx1="dk1" bg2="lt2" tx2="dk2" accent1="accent1" accent2="accent2" accent3="accent3" accent4="accent4" accent5="accent5" accent6="accent6" hlink="hlink" folHlink="folHlink"/>
  <p:notesStyle>
    <a:lvl1pPr marL="0" algn="l" defTabSz="1279702" rtl="0" eaLnBrk="1" latinLnBrk="0" hangingPunct="1">
      <a:defRPr sz="1680" kern="1200">
        <a:solidFill>
          <a:schemeClr val="tx1"/>
        </a:solidFill>
        <a:latin typeface="+mn-lt"/>
        <a:ea typeface="+mn-ea"/>
        <a:cs typeface="+mn-cs"/>
      </a:defRPr>
    </a:lvl1pPr>
    <a:lvl2pPr marL="639850" algn="l" defTabSz="1279702" rtl="0" eaLnBrk="1" latinLnBrk="0" hangingPunct="1">
      <a:defRPr sz="1680" kern="1200">
        <a:solidFill>
          <a:schemeClr val="tx1"/>
        </a:solidFill>
        <a:latin typeface="+mn-lt"/>
        <a:ea typeface="+mn-ea"/>
        <a:cs typeface="+mn-cs"/>
      </a:defRPr>
    </a:lvl2pPr>
    <a:lvl3pPr marL="1279702" algn="l" defTabSz="1279702" rtl="0" eaLnBrk="1" latinLnBrk="0" hangingPunct="1">
      <a:defRPr sz="1680" kern="1200">
        <a:solidFill>
          <a:schemeClr val="tx1"/>
        </a:solidFill>
        <a:latin typeface="+mn-lt"/>
        <a:ea typeface="+mn-ea"/>
        <a:cs typeface="+mn-cs"/>
      </a:defRPr>
    </a:lvl3pPr>
    <a:lvl4pPr marL="1919553" algn="l" defTabSz="1279702" rtl="0" eaLnBrk="1" latinLnBrk="0" hangingPunct="1">
      <a:defRPr sz="1680" kern="1200">
        <a:solidFill>
          <a:schemeClr val="tx1"/>
        </a:solidFill>
        <a:latin typeface="+mn-lt"/>
        <a:ea typeface="+mn-ea"/>
        <a:cs typeface="+mn-cs"/>
      </a:defRPr>
    </a:lvl4pPr>
    <a:lvl5pPr marL="2559403" algn="l" defTabSz="1279702" rtl="0" eaLnBrk="1" latinLnBrk="0" hangingPunct="1">
      <a:defRPr sz="1680" kern="1200">
        <a:solidFill>
          <a:schemeClr val="tx1"/>
        </a:solidFill>
        <a:latin typeface="+mn-lt"/>
        <a:ea typeface="+mn-ea"/>
        <a:cs typeface="+mn-cs"/>
      </a:defRPr>
    </a:lvl5pPr>
    <a:lvl6pPr marL="3199254" algn="l" defTabSz="1279702" rtl="0" eaLnBrk="1" latinLnBrk="0" hangingPunct="1">
      <a:defRPr sz="1680" kern="1200">
        <a:solidFill>
          <a:schemeClr val="tx1"/>
        </a:solidFill>
        <a:latin typeface="+mn-lt"/>
        <a:ea typeface="+mn-ea"/>
        <a:cs typeface="+mn-cs"/>
      </a:defRPr>
    </a:lvl6pPr>
    <a:lvl7pPr marL="3839106" algn="l" defTabSz="1279702" rtl="0" eaLnBrk="1" latinLnBrk="0" hangingPunct="1">
      <a:defRPr sz="1680" kern="1200">
        <a:solidFill>
          <a:schemeClr val="tx1"/>
        </a:solidFill>
        <a:latin typeface="+mn-lt"/>
        <a:ea typeface="+mn-ea"/>
        <a:cs typeface="+mn-cs"/>
      </a:defRPr>
    </a:lvl7pPr>
    <a:lvl8pPr marL="4478956" algn="l" defTabSz="1279702" rtl="0" eaLnBrk="1" latinLnBrk="0" hangingPunct="1">
      <a:defRPr sz="1680" kern="1200">
        <a:solidFill>
          <a:schemeClr val="tx1"/>
        </a:solidFill>
        <a:latin typeface="+mn-lt"/>
        <a:ea typeface="+mn-ea"/>
        <a:cs typeface="+mn-cs"/>
      </a:defRPr>
    </a:lvl8pPr>
    <a:lvl9pPr marL="5118807" algn="l" defTabSz="1279702" rtl="0" eaLnBrk="1" latinLnBrk="0" hangingPunct="1">
      <a:defRPr sz="16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96875" y="1241425"/>
            <a:ext cx="5967413" cy="335756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E22193-13F0-4E18-8BC5-AE515EA0FBD7}" type="slidenum">
              <a:rPr lang="ru-RU" smtClean="0"/>
              <a:pPr/>
              <a:t>3</a:t>
            </a:fld>
            <a:endParaRPr lang="ru-RU"/>
          </a:p>
        </p:txBody>
      </p:sp>
    </p:spTree>
    <p:extLst>
      <p:ext uri="{BB962C8B-B14F-4D97-AF65-F5344CB8AC3E}">
        <p14:creationId xmlns:p14="http://schemas.microsoft.com/office/powerpoint/2010/main" val="1672265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96875" y="1241425"/>
            <a:ext cx="5967413" cy="335756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E22193-13F0-4E18-8BC5-AE515EA0FBD7}" type="slidenum">
              <a:rPr lang="ru-RU" smtClean="0"/>
              <a:pPr/>
              <a:t>12</a:t>
            </a:fld>
            <a:endParaRPr lang="ru-RU"/>
          </a:p>
        </p:txBody>
      </p:sp>
    </p:spTree>
    <p:extLst>
      <p:ext uri="{BB962C8B-B14F-4D97-AF65-F5344CB8AC3E}">
        <p14:creationId xmlns:p14="http://schemas.microsoft.com/office/powerpoint/2010/main" val="1672265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96875" y="1241425"/>
            <a:ext cx="5967413" cy="335756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E22193-13F0-4E18-8BC5-AE515EA0FBD7}" type="slidenum">
              <a:rPr lang="ru-RU" smtClean="0"/>
              <a:pPr/>
              <a:t>13</a:t>
            </a:fld>
            <a:endParaRPr lang="ru-RU"/>
          </a:p>
        </p:txBody>
      </p:sp>
    </p:spTree>
    <p:extLst>
      <p:ext uri="{BB962C8B-B14F-4D97-AF65-F5344CB8AC3E}">
        <p14:creationId xmlns:p14="http://schemas.microsoft.com/office/powerpoint/2010/main" val="1672265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E22193-13F0-4E18-8BC5-AE515EA0FBD7}" type="slidenum">
              <a:rPr lang="ru-RU" smtClean="0"/>
              <a:pPr/>
              <a:t>23</a:t>
            </a:fld>
            <a:endParaRPr lang="ru-RU"/>
          </a:p>
        </p:txBody>
      </p:sp>
    </p:spTree>
    <p:extLst>
      <p:ext uri="{BB962C8B-B14F-4D97-AF65-F5344CB8AC3E}">
        <p14:creationId xmlns:p14="http://schemas.microsoft.com/office/powerpoint/2010/main" val="403888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E22193-13F0-4E18-8BC5-AE515EA0FBD7}" type="slidenum">
              <a:rPr lang="ru-RU" smtClean="0"/>
              <a:pPr/>
              <a:t>24</a:t>
            </a:fld>
            <a:endParaRPr lang="ru-RU"/>
          </a:p>
        </p:txBody>
      </p:sp>
    </p:spTree>
    <p:extLst>
      <p:ext uri="{BB962C8B-B14F-4D97-AF65-F5344CB8AC3E}">
        <p14:creationId xmlns:p14="http://schemas.microsoft.com/office/powerpoint/2010/main" val="403888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Образ слайда 1"/>
          <p:cNvSpPr>
            <a:spLocks noGrp="1" noRot="1" noChangeAspect="1" noTextEdit="1"/>
          </p:cNvSpPr>
          <p:nvPr>
            <p:ph type="sldImg"/>
          </p:nvPr>
        </p:nvSpPr>
        <p:spPr bwMode="auto">
          <a:xfrm>
            <a:off x="400050" y="1243013"/>
            <a:ext cx="5961063" cy="3354387"/>
          </a:xfrm>
          <a:noFill/>
          <a:ln>
            <a:solidFill>
              <a:srgbClr val="000000"/>
            </a:solidFill>
            <a:miter lim="800000"/>
            <a:headEnd/>
            <a:tailEnd/>
          </a:ln>
        </p:spPr>
      </p:sp>
      <p:sp>
        <p:nvSpPr>
          <p:cNvPr id="1843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Tree>
    <p:extLst>
      <p:ext uri="{BB962C8B-B14F-4D97-AF65-F5344CB8AC3E}">
        <p14:creationId xmlns:p14="http://schemas.microsoft.com/office/powerpoint/2010/main" val="3425111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96875" y="1241425"/>
            <a:ext cx="5967413" cy="335756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E22193-13F0-4E18-8BC5-AE515EA0FBD7}" type="slidenum">
              <a:rPr lang="ru-RU" smtClean="0"/>
              <a:pPr/>
              <a:t>4</a:t>
            </a:fld>
            <a:endParaRPr lang="ru-RU"/>
          </a:p>
        </p:txBody>
      </p:sp>
    </p:spTree>
    <p:extLst>
      <p:ext uri="{BB962C8B-B14F-4D97-AF65-F5344CB8AC3E}">
        <p14:creationId xmlns:p14="http://schemas.microsoft.com/office/powerpoint/2010/main" val="1672265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96875" y="1241425"/>
            <a:ext cx="5967413" cy="335756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E22193-13F0-4E18-8BC5-AE515EA0FBD7}" type="slidenum">
              <a:rPr lang="ru-RU" smtClean="0"/>
              <a:pPr/>
              <a:t>5</a:t>
            </a:fld>
            <a:endParaRPr lang="ru-RU"/>
          </a:p>
        </p:txBody>
      </p:sp>
    </p:spTree>
    <p:extLst>
      <p:ext uri="{BB962C8B-B14F-4D97-AF65-F5344CB8AC3E}">
        <p14:creationId xmlns:p14="http://schemas.microsoft.com/office/powerpoint/2010/main" val="1672265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96875" y="1241425"/>
            <a:ext cx="5967413" cy="335756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E22193-13F0-4E18-8BC5-AE515EA0FBD7}" type="slidenum">
              <a:rPr lang="ru-RU" smtClean="0"/>
              <a:pPr/>
              <a:t>6</a:t>
            </a:fld>
            <a:endParaRPr lang="ru-RU"/>
          </a:p>
        </p:txBody>
      </p:sp>
    </p:spTree>
    <p:extLst>
      <p:ext uri="{BB962C8B-B14F-4D97-AF65-F5344CB8AC3E}">
        <p14:creationId xmlns:p14="http://schemas.microsoft.com/office/powerpoint/2010/main" val="1672265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96875" y="1241425"/>
            <a:ext cx="5967413" cy="335756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E22193-13F0-4E18-8BC5-AE515EA0FBD7}" type="slidenum">
              <a:rPr lang="ru-RU" smtClean="0"/>
              <a:pPr/>
              <a:t>7</a:t>
            </a:fld>
            <a:endParaRPr lang="ru-RU"/>
          </a:p>
        </p:txBody>
      </p:sp>
    </p:spTree>
    <p:extLst>
      <p:ext uri="{BB962C8B-B14F-4D97-AF65-F5344CB8AC3E}">
        <p14:creationId xmlns:p14="http://schemas.microsoft.com/office/powerpoint/2010/main" val="1672265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96875" y="1241425"/>
            <a:ext cx="5967413" cy="335756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E22193-13F0-4E18-8BC5-AE515EA0FBD7}" type="slidenum">
              <a:rPr lang="ru-RU" smtClean="0"/>
              <a:pPr/>
              <a:t>8</a:t>
            </a:fld>
            <a:endParaRPr lang="ru-RU"/>
          </a:p>
        </p:txBody>
      </p:sp>
    </p:spTree>
    <p:extLst>
      <p:ext uri="{BB962C8B-B14F-4D97-AF65-F5344CB8AC3E}">
        <p14:creationId xmlns:p14="http://schemas.microsoft.com/office/powerpoint/2010/main" val="1672265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96875" y="1241425"/>
            <a:ext cx="5967413" cy="335756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E22193-13F0-4E18-8BC5-AE515EA0FBD7}" type="slidenum">
              <a:rPr lang="ru-RU" smtClean="0"/>
              <a:pPr/>
              <a:t>9</a:t>
            </a:fld>
            <a:endParaRPr lang="ru-RU"/>
          </a:p>
        </p:txBody>
      </p:sp>
    </p:spTree>
    <p:extLst>
      <p:ext uri="{BB962C8B-B14F-4D97-AF65-F5344CB8AC3E}">
        <p14:creationId xmlns:p14="http://schemas.microsoft.com/office/powerpoint/2010/main" val="1672265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96875" y="1241425"/>
            <a:ext cx="5967413" cy="335756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E22193-13F0-4E18-8BC5-AE515EA0FBD7}" type="slidenum">
              <a:rPr lang="ru-RU" smtClean="0"/>
              <a:pPr/>
              <a:t>10</a:t>
            </a:fld>
            <a:endParaRPr lang="ru-RU"/>
          </a:p>
        </p:txBody>
      </p:sp>
    </p:spTree>
    <p:extLst>
      <p:ext uri="{BB962C8B-B14F-4D97-AF65-F5344CB8AC3E}">
        <p14:creationId xmlns:p14="http://schemas.microsoft.com/office/powerpoint/2010/main" val="1672265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96875" y="1241425"/>
            <a:ext cx="5967413" cy="335756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E22193-13F0-4E18-8BC5-AE515EA0FBD7}" type="slidenum">
              <a:rPr lang="ru-RU" smtClean="0"/>
              <a:pPr/>
              <a:t>11</a:t>
            </a:fld>
            <a:endParaRPr lang="ru-RU"/>
          </a:p>
        </p:txBody>
      </p:sp>
    </p:spTree>
    <p:extLst>
      <p:ext uri="{BB962C8B-B14F-4D97-AF65-F5344CB8AC3E}">
        <p14:creationId xmlns:p14="http://schemas.microsoft.com/office/powerpoint/2010/main" val="1672265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33600" y="1571308"/>
            <a:ext cx="12801600" cy="3342640"/>
          </a:xfrm>
        </p:spPr>
        <p:txBody>
          <a:bodyPr anchor="b"/>
          <a:lstStyle>
            <a:lvl1pPr algn="ctr">
              <a:defRPr sz="8400"/>
            </a:lvl1pPr>
          </a:lstStyle>
          <a:p>
            <a:r>
              <a:rPr lang="ru-RU" smtClean="0"/>
              <a:t>Образец заголовка</a:t>
            </a:r>
            <a:endParaRPr lang="ru-RU"/>
          </a:p>
        </p:txBody>
      </p:sp>
      <p:sp>
        <p:nvSpPr>
          <p:cNvPr id="3" name="Подзаголовок 2"/>
          <p:cNvSpPr>
            <a:spLocks noGrp="1"/>
          </p:cNvSpPr>
          <p:nvPr>
            <p:ph type="subTitle" idx="1"/>
          </p:nvPr>
        </p:nvSpPr>
        <p:spPr>
          <a:xfrm>
            <a:off x="2133600" y="5042853"/>
            <a:ext cx="12801600" cy="2318067"/>
          </a:xfrm>
        </p:spPr>
        <p:txBody>
          <a:bodyPr/>
          <a:lstStyle>
            <a:lvl1pPr marL="0" indent="0" algn="ctr">
              <a:buNone/>
              <a:defRPr sz="3360"/>
            </a:lvl1pPr>
            <a:lvl2pPr marL="640190" indent="0" algn="ctr">
              <a:buNone/>
              <a:defRPr sz="2800"/>
            </a:lvl2pPr>
            <a:lvl3pPr marL="1280384" indent="0" algn="ctr">
              <a:buNone/>
              <a:defRPr sz="2521"/>
            </a:lvl3pPr>
            <a:lvl4pPr marL="1920574" indent="0" algn="ctr">
              <a:buNone/>
              <a:defRPr sz="2240"/>
            </a:lvl4pPr>
            <a:lvl5pPr marL="2560768" indent="0" algn="ctr">
              <a:buNone/>
              <a:defRPr sz="2240"/>
            </a:lvl5pPr>
            <a:lvl6pPr marL="3200958" indent="0" algn="ctr">
              <a:buNone/>
              <a:defRPr sz="2240"/>
            </a:lvl6pPr>
            <a:lvl7pPr marL="3841152" indent="0" algn="ctr">
              <a:buNone/>
              <a:defRPr sz="2240"/>
            </a:lvl7pPr>
            <a:lvl8pPr marL="4481342" indent="0" algn="ctr">
              <a:buNone/>
              <a:defRPr sz="2240"/>
            </a:lvl8pPr>
            <a:lvl9pPr marL="5121532" indent="0" algn="ctr">
              <a:buNone/>
              <a:defRPr sz="224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r>
              <a:rPr lang="ru-RU" smtClean="0"/>
              <a:t>http://ppt.prtxt.ru</a:t>
            </a:r>
            <a:endParaRPr lang="en-US"/>
          </a:p>
        </p:txBody>
      </p:sp>
      <p:sp>
        <p:nvSpPr>
          <p:cNvPr id="5" name="Нижний колонтитул 4"/>
          <p:cNvSpPr>
            <a:spLocks noGrp="1"/>
          </p:cNvSpPr>
          <p:nvPr>
            <p:ph type="ftr" sz="quarter" idx="11"/>
          </p:nvPr>
        </p:nvSpPr>
        <p:spPr/>
        <p:txBody>
          <a:bodyPr/>
          <a:lstStyle/>
          <a:p>
            <a:r>
              <a:rPr lang="en-US" smtClean="0"/>
              <a:t>Company Logo</a:t>
            </a:r>
            <a:endParaRPr lang="ru-RU"/>
          </a:p>
        </p:txBody>
      </p:sp>
      <p:sp>
        <p:nvSpPr>
          <p:cNvPr id="6" name="Номер слайда 5"/>
          <p:cNvSpPr>
            <a:spLocks noGrp="1"/>
          </p:cNvSpPr>
          <p:nvPr>
            <p:ph type="sldNum" sz="quarter" idx="12"/>
          </p:nvPr>
        </p:nvSpPr>
        <p:spPr/>
        <p:txBody>
          <a:bodyPr/>
          <a:lstStyle/>
          <a:p>
            <a:fld id="{D56CBB40-41B9-453D-9DDC-E1FC53B39534}" type="slidenum">
              <a:rPr lang="en-US" smtClean="0"/>
              <a:pPr/>
              <a:t>‹#›</a:t>
            </a:fld>
            <a:endParaRPr lang="en-US"/>
          </a:p>
        </p:txBody>
      </p:sp>
    </p:spTree>
    <p:extLst>
      <p:ext uri="{BB962C8B-B14F-4D97-AF65-F5344CB8AC3E}">
        <p14:creationId xmlns:p14="http://schemas.microsoft.com/office/powerpoint/2010/main" val="2288315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r>
              <a:rPr lang="ru-RU" smtClean="0"/>
              <a:t>http://ppt.prtxt.ru</a:t>
            </a:r>
            <a:endParaRPr lang="en-US" dirty="0"/>
          </a:p>
        </p:txBody>
      </p:sp>
      <p:sp>
        <p:nvSpPr>
          <p:cNvPr id="5" name="Нижний колонтитул 4"/>
          <p:cNvSpPr>
            <a:spLocks noGrp="1"/>
          </p:cNvSpPr>
          <p:nvPr>
            <p:ph type="ftr" sz="quarter" idx="11"/>
          </p:nvPr>
        </p:nvSpPr>
        <p:spPr/>
        <p:txBody>
          <a:bodyPr/>
          <a:lstStyle/>
          <a:p>
            <a:r>
              <a:rPr lang="en-US" smtClean="0"/>
              <a:t>Company Logo</a:t>
            </a:r>
            <a:endParaRPr lang="en-US"/>
          </a:p>
        </p:txBody>
      </p:sp>
      <p:sp>
        <p:nvSpPr>
          <p:cNvPr id="6" name="Номер слайда 5"/>
          <p:cNvSpPr>
            <a:spLocks noGrp="1"/>
          </p:cNvSpPr>
          <p:nvPr>
            <p:ph type="sldNum" sz="quarter" idx="12"/>
          </p:nvPr>
        </p:nvSpPr>
        <p:spPr/>
        <p:txBody>
          <a:bodyPr/>
          <a:lstStyle/>
          <a:p>
            <a:fld id="{68EEE01E-D122-4235-B676-3FE542210DF1}" type="slidenum">
              <a:rPr lang="en-US" smtClean="0"/>
              <a:pPr/>
              <a:t>‹#›</a:t>
            </a:fld>
            <a:endParaRPr lang="en-US"/>
          </a:p>
        </p:txBody>
      </p:sp>
    </p:spTree>
    <p:extLst>
      <p:ext uri="{BB962C8B-B14F-4D97-AF65-F5344CB8AC3E}">
        <p14:creationId xmlns:p14="http://schemas.microsoft.com/office/powerpoint/2010/main" val="1965271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2214860" y="511175"/>
            <a:ext cx="3680460" cy="813657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173480" y="511175"/>
            <a:ext cx="10828020" cy="813657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r>
              <a:rPr lang="ru-RU" smtClean="0"/>
              <a:t>http://ppt.prtxt.ru</a:t>
            </a:r>
            <a:endParaRPr lang="en-US" dirty="0"/>
          </a:p>
        </p:txBody>
      </p:sp>
      <p:sp>
        <p:nvSpPr>
          <p:cNvPr id="5" name="Нижний колонтитул 4"/>
          <p:cNvSpPr>
            <a:spLocks noGrp="1"/>
          </p:cNvSpPr>
          <p:nvPr>
            <p:ph type="ftr" sz="quarter" idx="11"/>
          </p:nvPr>
        </p:nvSpPr>
        <p:spPr/>
        <p:txBody>
          <a:bodyPr/>
          <a:lstStyle/>
          <a:p>
            <a:r>
              <a:rPr lang="en-US" smtClean="0"/>
              <a:t>Company Logo</a:t>
            </a:r>
            <a:endParaRPr lang="en-US"/>
          </a:p>
        </p:txBody>
      </p:sp>
      <p:sp>
        <p:nvSpPr>
          <p:cNvPr id="6" name="Номер слайда 5"/>
          <p:cNvSpPr>
            <a:spLocks noGrp="1"/>
          </p:cNvSpPr>
          <p:nvPr>
            <p:ph type="sldNum" sz="quarter" idx="12"/>
          </p:nvPr>
        </p:nvSpPr>
        <p:spPr/>
        <p:txBody>
          <a:bodyPr/>
          <a:lstStyle/>
          <a:p>
            <a:fld id="{B74DCD5F-8754-444D-AE98-272B729A7637}" type="slidenum">
              <a:rPr lang="en-US" smtClean="0"/>
              <a:pPr/>
              <a:t>‹#›</a:t>
            </a:fld>
            <a:endParaRPr lang="en-US"/>
          </a:p>
        </p:txBody>
      </p:sp>
    </p:spTree>
    <p:extLst>
      <p:ext uri="{BB962C8B-B14F-4D97-AF65-F5344CB8AC3E}">
        <p14:creationId xmlns:p14="http://schemas.microsoft.com/office/powerpoint/2010/main" val="2602782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Заголовок и объект">
    <p:spTree>
      <p:nvGrpSpPr>
        <p:cNvPr id="1" name=""/>
        <p:cNvGrpSpPr/>
        <p:nvPr/>
      </p:nvGrpSpPr>
      <p:grpSpPr>
        <a:xfrm>
          <a:off x="0" y="0"/>
          <a:ext cx="0" cy="0"/>
          <a:chOff x="0" y="0"/>
          <a:chExt cx="0" cy="0"/>
        </a:xfrm>
      </p:grpSpPr>
      <p:sp>
        <p:nvSpPr>
          <p:cNvPr id="3" name="AutoShape 6"/>
          <p:cNvSpPr>
            <a:spLocks noChangeArrowheads="1"/>
          </p:cNvSpPr>
          <p:nvPr userDrawn="1"/>
        </p:nvSpPr>
        <p:spPr bwMode="auto">
          <a:xfrm>
            <a:off x="533401" y="8701149"/>
            <a:ext cx="16132386" cy="100012"/>
          </a:xfrm>
          <a:prstGeom prst="homePlate">
            <a:avLst>
              <a:gd name="adj" fmla="val 45367"/>
            </a:avLst>
          </a:prstGeom>
          <a:solidFill>
            <a:srgbClr val="002060">
              <a:alpha val="85881"/>
            </a:srgbClr>
          </a:solidFill>
          <a:ln w="9525" algn="ctr">
            <a:noFill/>
            <a:miter lim="800000"/>
            <a:headEnd/>
            <a:tailEnd/>
          </a:ln>
        </p:spPr>
        <p:txBody>
          <a:bodyPr wrap="none" lIns="128016" tIns="64008" rIns="128016" bIns="64008" anchor="ctr"/>
          <a:lstStyle/>
          <a:p>
            <a:pPr>
              <a:defRPr/>
            </a:pPr>
            <a:endParaRPr lang="en-US" sz="2200" b="1">
              <a:solidFill>
                <a:srgbClr val="FFFFFF"/>
              </a:solidFill>
              <a:latin typeface="Tahoma" pitchFamily="34" charset="0"/>
              <a:cs typeface="Tahoma" pitchFamily="34" charset="0"/>
            </a:endParaRPr>
          </a:p>
        </p:txBody>
      </p:sp>
      <p:sp>
        <p:nvSpPr>
          <p:cNvPr id="4" name="AutoShape 6"/>
          <p:cNvSpPr>
            <a:spLocks noChangeArrowheads="1"/>
          </p:cNvSpPr>
          <p:nvPr userDrawn="1"/>
        </p:nvSpPr>
        <p:spPr bwMode="auto">
          <a:xfrm>
            <a:off x="533401" y="1100199"/>
            <a:ext cx="16132386" cy="100012"/>
          </a:xfrm>
          <a:prstGeom prst="homePlate">
            <a:avLst>
              <a:gd name="adj" fmla="val 45367"/>
            </a:avLst>
          </a:prstGeom>
          <a:solidFill>
            <a:srgbClr val="002060">
              <a:alpha val="85881"/>
            </a:srgbClr>
          </a:solidFill>
          <a:ln w="9525" algn="ctr">
            <a:noFill/>
            <a:miter lim="800000"/>
            <a:headEnd/>
            <a:tailEnd/>
          </a:ln>
        </p:spPr>
        <p:txBody>
          <a:bodyPr wrap="none" lIns="128016" tIns="64008" rIns="128016" bIns="64008" anchor="ctr"/>
          <a:lstStyle/>
          <a:p>
            <a:pPr>
              <a:defRPr/>
            </a:pPr>
            <a:endParaRPr lang="en-US" sz="2200" b="1">
              <a:solidFill>
                <a:srgbClr val="FFFFFF"/>
              </a:solidFill>
              <a:latin typeface="Tahoma" pitchFamily="34" charset="0"/>
              <a:cs typeface="Tahoma" pitchFamily="34" charset="0"/>
            </a:endParaRPr>
          </a:p>
        </p:txBody>
      </p:sp>
      <p:grpSp>
        <p:nvGrpSpPr>
          <p:cNvPr id="5" name="Группа 16"/>
          <p:cNvGrpSpPr>
            <a:grpSpLocks/>
          </p:cNvGrpSpPr>
          <p:nvPr userDrawn="1"/>
        </p:nvGrpSpPr>
        <p:grpSpPr bwMode="auto">
          <a:xfrm>
            <a:off x="400054" y="8701088"/>
            <a:ext cx="16265736" cy="800100"/>
            <a:chOff x="214282" y="6143644"/>
            <a:chExt cx="8713788" cy="571508"/>
          </a:xfrm>
        </p:grpSpPr>
        <p:sp>
          <p:nvSpPr>
            <p:cNvPr id="6" name="AutoShape 2"/>
            <p:cNvSpPr>
              <a:spLocks noChangeArrowheads="1"/>
            </p:cNvSpPr>
            <p:nvPr userDrawn="1"/>
          </p:nvSpPr>
          <p:spPr bwMode="auto">
            <a:xfrm>
              <a:off x="214282" y="6143644"/>
              <a:ext cx="8713788" cy="571508"/>
            </a:xfrm>
            <a:prstGeom prst="homePlate">
              <a:avLst>
                <a:gd name="adj" fmla="val 0"/>
              </a:avLst>
            </a:prstGeom>
            <a:noFill/>
            <a:ln w="0" algn="ctr">
              <a:solidFill>
                <a:schemeClr val="bg1"/>
              </a:solidFill>
              <a:miter lim="800000"/>
              <a:headEnd/>
              <a:tailEnd/>
            </a:ln>
          </p:spPr>
          <p:txBody>
            <a:bodyPr wrap="none" anchor="ctr"/>
            <a:lstStyle/>
            <a:p>
              <a:pPr>
                <a:defRPr/>
              </a:pPr>
              <a:endParaRPr lang="ru-RU" sz="1100">
                <a:solidFill>
                  <a:srgbClr val="000000"/>
                </a:solidFill>
                <a:latin typeface="Calibri" pitchFamily="34" charset="0"/>
              </a:endParaRPr>
            </a:p>
          </p:txBody>
        </p:sp>
        <p:sp>
          <p:nvSpPr>
            <p:cNvPr id="7" name="TextBox 6"/>
            <p:cNvSpPr txBox="1">
              <a:spLocks noChangeArrowheads="1"/>
            </p:cNvSpPr>
            <p:nvPr userDrawn="1"/>
          </p:nvSpPr>
          <p:spPr bwMode="auto">
            <a:xfrm>
              <a:off x="357157" y="6367484"/>
              <a:ext cx="6357938" cy="252820"/>
            </a:xfrm>
            <a:prstGeom prst="rect">
              <a:avLst/>
            </a:prstGeom>
            <a:noFill/>
            <a:ln w="9525">
              <a:noFill/>
              <a:miter lim="800000"/>
              <a:headEnd/>
              <a:tailEnd/>
            </a:ln>
          </p:spPr>
          <p:txBody>
            <a:bodyPr>
              <a:spAutoFit/>
            </a:bodyPr>
            <a:lstStyle/>
            <a:p>
              <a:pPr>
                <a:defRPr/>
              </a:pPr>
              <a:r>
                <a:rPr lang="en-US" sz="1700" b="1">
                  <a:solidFill>
                    <a:srgbClr val="4F4B4B"/>
                  </a:solidFill>
                  <a:latin typeface="Tahoma" pitchFamily="34" charset="0"/>
                  <a:cs typeface="Tahoma" pitchFamily="34" charset="0"/>
                </a:rPr>
                <a:t>         </a:t>
              </a:r>
              <a:r>
                <a:rPr lang="ru-RU" sz="1700" b="1">
                  <a:solidFill>
                    <a:srgbClr val="4F4B4B"/>
                  </a:solidFill>
                  <a:latin typeface="Tahoma" pitchFamily="34" charset="0"/>
                  <a:cs typeface="Tahoma" pitchFamily="34" charset="0"/>
                </a:rPr>
                <a:t> </a:t>
              </a:r>
              <a:r>
                <a:rPr lang="en-US" sz="1700" b="1">
                  <a:solidFill>
                    <a:srgbClr val="4F4B4B"/>
                  </a:solidFill>
                  <a:latin typeface="Tahoma" pitchFamily="34" charset="0"/>
                  <a:cs typeface="Tahoma" pitchFamily="34" charset="0"/>
                </a:rPr>
                <a:t> </a:t>
              </a:r>
              <a:r>
                <a:rPr lang="ru-RU" sz="1700" b="1">
                  <a:solidFill>
                    <a:srgbClr val="4F4B4B"/>
                  </a:solidFill>
                  <a:latin typeface="Tahoma" pitchFamily="34" charset="0"/>
                  <a:cs typeface="Tahoma" pitchFamily="34" charset="0"/>
                </a:rPr>
                <a:t>Министерство сельского хозяйства Республики Казахстан</a:t>
              </a:r>
            </a:p>
          </p:txBody>
        </p:sp>
        <p:sp>
          <p:nvSpPr>
            <p:cNvPr id="8" name="Text Box 27"/>
            <p:cNvSpPr txBox="1">
              <a:spLocks noChangeArrowheads="1"/>
            </p:cNvSpPr>
            <p:nvPr userDrawn="1"/>
          </p:nvSpPr>
          <p:spPr bwMode="auto">
            <a:xfrm>
              <a:off x="7358033" y="6415110"/>
              <a:ext cx="1500187" cy="208851"/>
            </a:xfrm>
            <a:prstGeom prst="rect">
              <a:avLst/>
            </a:prstGeom>
            <a:noFill/>
            <a:ln w="9525">
              <a:noFill/>
              <a:miter lim="800000"/>
              <a:headEnd/>
              <a:tailEnd/>
            </a:ln>
          </p:spPr>
          <p:txBody>
            <a:bodyPr>
              <a:spAutoFit/>
            </a:bodyPr>
            <a:lstStyle/>
            <a:p>
              <a:pPr>
                <a:defRPr/>
              </a:pPr>
              <a:r>
                <a:rPr lang="en-US" sz="1300" b="1">
                  <a:solidFill>
                    <a:srgbClr val="17375E"/>
                  </a:solidFill>
                  <a:latin typeface="Tahoma" pitchFamily="34" charset="0"/>
                </a:rPr>
                <a:t>www. minagri.gov.kz</a:t>
              </a:r>
              <a:endParaRPr lang="ru-RU" sz="1300" b="1">
                <a:solidFill>
                  <a:srgbClr val="17375E"/>
                </a:solidFill>
                <a:latin typeface="Tahoma" pitchFamily="34" charset="0"/>
              </a:endParaRPr>
            </a:p>
          </p:txBody>
        </p:sp>
      </p:grpSp>
      <p:sp>
        <p:nvSpPr>
          <p:cNvPr id="9" name="Номер слайда 11"/>
          <p:cNvSpPr txBox="1">
            <a:spLocks/>
          </p:cNvSpPr>
          <p:nvPr userDrawn="1"/>
        </p:nvSpPr>
        <p:spPr bwMode="auto">
          <a:xfrm>
            <a:off x="15868691" y="566738"/>
            <a:ext cx="998642" cy="533400"/>
          </a:xfrm>
          <a:prstGeom prst="rect">
            <a:avLst/>
          </a:prstGeom>
          <a:noFill/>
          <a:ln w="9525">
            <a:noFill/>
            <a:miter lim="800000"/>
            <a:headEnd/>
            <a:tailEnd/>
          </a:ln>
        </p:spPr>
        <p:txBody>
          <a:bodyPr lIns="128016" tIns="64008" rIns="128016" bIns="64008"/>
          <a:lstStyle/>
          <a:p>
            <a:pPr algn="r">
              <a:defRPr/>
            </a:pPr>
            <a:fld id="{C2E1641B-B4DA-43AB-A30E-DFF0653165E7}" type="slidenum">
              <a:rPr lang="ru-RU">
                <a:solidFill>
                  <a:srgbClr val="7F7F7F"/>
                </a:solidFill>
                <a:latin typeface="Calibri" pitchFamily="34" charset="0"/>
              </a:rPr>
              <a:pPr algn="r">
                <a:defRPr/>
              </a:pPr>
              <a:t>‹#›</a:t>
            </a:fld>
            <a:endParaRPr lang="ru-RU">
              <a:solidFill>
                <a:srgbClr val="7F7F7F"/>
              </a:solidFill>
              <a:latin typeface="Calibri" pitchFamily="34" charset="0"/>
            </a:endParaRPr>
          </a:p>
        </p:txBody>
      </p:sp>
      <p:pic>
        <p:nvPicPr>
          <p:cNvPr id="10" name="Picture 2"/>
          <p:cNvPicPr>
            <a:picLocks noChangeAspect="1" noChangeArrowheads="1"/>
          </p:cNvPicPr>
          <p:nvPr userDrawn="1"/>
        </p:nvPicPr>
        <p:blipFill>
          <a:blip r:embed="rId2" cstate="print"/>
          <a:srcRect/>
          <a:stretch>
            <a:fillRect/>
          </a:stretch>
        </p:blipFill>
        <p:spPr bwMode="auto">
          <a:xfrm>
            <a:off x="791218" y="8901174"/>
            <a:ext cx="675640" cy="500062"/>
          </a:xfrm>
          <a:prstGeom prst="rect">
            <a:avLst/>
          </a:prstGeom>
          <a:noFill/>
          <a:ln w="9525">
            <a:noFill/>
            <a:miter lim="800000"/>
            <a:headEnd/>
            <a:tailEnd/>
          </a:ln>
        </p:spPr>
      </p:pic>
      <p:sp>
        <p:nvSpPr>
          <p:cNvPr id="20" name="Заголовок 1"/>
          <p:cNvSpPr>
            <a:spLocks noGrp="1"/>
          </p:cNvSpPr>
          <p:nvPr>
            <p:ph type="title"/>
          </p:nvPr>
        </p:nvSpPr>
        <p:spPr>
          <a:xfrm>
            <a:off x="533344" y="99980"/>
            <a:ext cx="16002112" cy="1000132"/>
          </a:xfrm>
          <a:prstGeom prst="rect">
            <a:avLst/>
          </a:prstGeom>
        </p:spPr>
        <p:txBody>
          <a:bodyPr anchor="ctr" anchorCtr="0"/>
          <a:lstStyle>
            <a:lvl1pPr>
              <a:defRPr sz="3400">
                <a:latin typeface="Tahoma" pitchFamily="34" charset="0"/>
                <a:ea typeface="Tahoma" pitchFamily="34" charset="0"/>
                <a:cs typeface="Tahoma" pitchFamily="34" charset="0"/>
              </a:defRPr>
            </a:lvl1pPr>
          </a:lstStyle>
          <a:p>
            <a:r>
              <a:rPr lang="ru-RU" smtClean="0"/>
              <a:t>Образец заголовка</a:t>
            </a:r>
            <a:endParaRPr lang="ru-RU" dirty="0"/>
          </a:p>
        </p:txBody>
      </p:sp>
    </p:spTree>
    <p:extLst>
      <p:ext uri="{BB962C8B-B14F-4D97-AF65-F5344CB8AC3E}">
        <p14:creationId xmlns:p14="http://schemas.microsoft.com/office/powerpoint/2010/main" val="2855432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r>
              <a:rPr lang="ru-RU" smtClean="0"/>
              <a:t>http://ppt.prtxt.ru</a:t>
            </a:r>
            <a:endParaRPr lang="en-US" dirty="0"/>
          </a:p>
        </p:txBody>
      </p:sp>
      <p:sp>
        <p:nvSpPr>
          <p:cNvPr id="5" name="Нижний колонтитул 4"/>
          <p:cNvSpPr>
            <a:spLocks noGrp="1"/>
          </p:cNvSpPr>
          <p:nvPr>
            <p:ph type="ftr" sz="quarter" idx="11"/>
          </p:nvPr>
        </p:nvSpPr>
        <p:spPr/>
        <p:txBody>
          <a:bodyPr/>
          <a:lstStyle/>
          <a:p>
            <a:r>
              <a:rPr lang="en-US" smtClean="0"/>
              <a:t>Company Logo</a:t>
            </a:r>
            <a:endParaRPr lang="en-US"/>
          </a:p>
        </p:txBody>
      </p:sp>
      <p:sp>
        <p:nvSpPr>
          <p:cNvPr id="6" name="Номер слайда 5"/>
          <p:cNvSpPr>
            <a:spLocks noGrp="1"/>
          </p:cNvSpPr>
          <p:nvPr>
            <p:ph type="sldNum" sz="quarter" idx="12"/>
          </p:nvPr>
        </p:nvSpPr>
        <p:spPr/>
        <p:txBody>
          <a:bodyPr/>
          <a:lstStyle/>
          <a:p>
            <a:fld id="{FDB1EA86-A01B-43F5-BC15-46237CFAAA87}" type="slidenum">
              <a:rPr lang="en-US" smtClean="0"/>
              <a:pPr/>
              <a:t>‹#›</a:t>
            </a:fld>
            <a:endParaRPr lang="en-US"/>
          </a:p>
        </p:txBody>
      </p:sp>
    </p:spTree>
    <p:extLst>
      <p:ext uri="{BB962C8B-B14F-4D97-AF65-F5344CB8AC3E}">
        <p14:creationId xmlns:p14="http://schemas.microsoft.com/office/powerpoint/2010/main" val="301495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64592" y="2393635"/>
            <a:ext cx="14721840" cy="3993832"/>
          </a:xfrm>
        </p:spPr>
        <p:txBody>
          <a:bodyPr anchor="b"/>
          <a:lstStyle>
            <a:lvl1pPr>
              <a:defRPr sz="8400"/>
            </a:lvl1pPr>
          </a:lstStyle>
          <a:p>
            <a:r>
              <a:rPr lang="ru-RU" smtClean="0"/>
              <a:t>Образец заголовка</a:t>
            </a:r>
            <a:endParaRPr lang="ru-RU"/>
          </a:p>
        </p:txBody>
      </p:sp>
      <p:sp>
        <p:nvSpPr>
          <p:cNvPr id="3" name="Текст 2"/>
          <p:cNvSpPr>
            <a:spLocks noGrp="1"/>
          </p:cNvSpPr>
          <p:nvPr>
            <p:ph type="body" idx="1"/>
          </p:nvPr>
        </p:nvSpPr>
        <p:spPr>
          <a:xfrm>
            <a:off x="1164592" y="6425250"/>
            <a:ext cx="14721840" cy="2100262"/>
          </a:xfrm>
        </p:spPr>
        <p:txBody>
          <a:bodyPr/>
          <a:lstStyle>
            <a:lvl1pPr marL="0" indent="0">
              <a:buNone/>
              <a:defRPr sz="3360">
                <a:solidFill>
                  <a:schemeClr val="tx1">
                    <a:tint val="75000"/>
                  </a:schemeClr>
                </a:solidFill>
              </a:defRPr>
            </a:lvl1pPr>
            <a:lvl2pPr marL="640190" indent="0">
              <a:buNone/>
              <a:defRPr sz="2800">
                <a:solidFill>
                  <a:schemeClr val="tx1">
                    <a:tint val="75000"/>
                  </a:schemeClr>
                </a:solidFill>
              </a:defRPr>
            </a:lvl2pPr>
            <a:lvl3pPr marL="1280384" indent="0">
              <a:buNone/>
              <a:defRPr sz="2521">
                <a:solidFill>
                  <a:schemeClr val="tx1">
                    <a:tint val="75000"/>
                  </a:schemeClr>
                </a:solidFill>
              </a:defRPr>
            </a:lvl3pPr>
            <a:lvl4pPr marL="1920574" indent="0">
              <a:buNone/>
              <a:defRPr sz="2240">
                <a:solidFill>
                  <a:schemeClr val="tx1">
                    <a:tint val="75000"/>
                  </a:schemeClr>
                </a:solidFill>
              </a:defRPr>
            </a:lvl4pPr>
            <a:lvl5pPr marL="2560768" indent="0">
              <a:buNone/>
              <a:defRPr sz="2240">
                <a:solidFill>
                  <a:schemeClr val="tx1">
                    <a:tint val="75000"/>
                  </a:schemeClr>
                </a:solidFill>
              </a:defRPr>
            </a:lvl5pPr>
            <a:lvl6pPr marL="3200958" indent="0">
              <a:buNone/>
              <a:defRPr sz="2240">
                <a:solidFill>
                  <a:schemeClr val="tx1">
                    <a:tint val="75000"/>
                  </a:schemeClr>
                </a:solidFill>
              </a:defRPr>
            </a:lvl6pPr>
            <a:lvl7pPr marL="3841152" indent="0">
              <a:buNone/>
              <a:defRPr sz="2240">
                <a:solidFill>
                  <a:schemeClr val="tx1">
                    <a:tint val="75000"/>
                  </a:schemeClr>
                </a:solidFill>
              </a:defRPr>
            </a:lvl7pPr>
            <a:lvl8pPr marL="4481342" indent="0">
              <a:buNone/>
              <a:defRPr sz="2240">
                <a:solidFill>
                  <a:schemeClr val="tx1">
                    <a:tint val="75000"/>
                  </a:schemeClr>
                </a:solidFill>
              </a:defRPr>
            </a:lvl8pPr>
            <a:lvl9pPr marL="5121532" indent="0">
              <a:buNone/>
              <a:defRPr sz="224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r>
              <a:rPr lang="ru-RU" smtClean="0"/>
              <a:t>http://ppt.prtxt.ru</a:t>
            </a:r>
            <a:endParaRPr lang="en-US" dirty="0"/>
          </a:p>
        </p:txBody>
      </p:sp>
      <p:sp>
        <p:nvSpPr>
          <p:cNvPr id="5" name="Нижний колонтитул 4"/>
          <p:cNvSpPr>
            <a:spLocks noGrp="1"/>
          </p:cNvSpPr>
          <p:nvPr>
            <p:ph type="ftr" sz="quarter" idx="11"/>
          </p:nvPr>
        </p:nvSpPr>
        <p:spPr/>
        <p:txBody>
          <a:bodyPr/>
          <a:lstStyle/>
          <a:p>
            <a:r>
              <a:rPr lang="en-US" smtClean="0"/>
              <a:t>Company Logo</a:t>
            </a:r>
            <a:endParaRPr lang="en-US"/>
          </a:p>
        </p:txBody>
      </p:sp>
      <p:sp>
        <p:nvSpPr>
          <p:cNvPr id="6" name="Номер слайда 5"/>
          <p:cNvSpPr>
            <a:spLocks noGrp="1"/>
          </p:cNvSpPr>
          <p:nvPr>
            <p:ph type="sldNum" sz="quarter" idx="12"/>
          </p:nvPr>
        </p:nvSpPr>
        <p:spPr/>
        <p:txBody>
          <a:bodyPr/>
          <a:lstStyle/>
          <a:p>
            <a:fld id="{F8A7907A-064A-4B1E-8122-B240B374D341}" type="slidenum">
              <a:rPr lang="en-US" smtClean="0"/>
              <a:pPr/>
              <a:t>‹#›</a:t>
            </a:fld>
            <a:endParaRPr lang="en-US"/>
          </a:p>
        </p:txBody>
      </p:sp>
    </p:spTree>
    <p:extLst>
      <p:ext uri="{BB962C8B-B14F-4D97-AF65-F5344CB8AC3E}">
        <p14:creationId xmlns:p14="http://schemas.microsoft.com/office/powerpoint/2010/main" val="992970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173481" y="2555875"/>
            <a:ext cx="7254240" cy="60918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8641081" y="2555875"/>
            <a:ext cx="7254240" cy="60918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r>
              <a:rPr lang="ru-RU" smtClean="0"/>
              <a:t>http://ppt.prtxt.ru</a:t>
            </a:r>
            <a:endParaRPr lang="en-US" dirty="0"/>
          </a:p>
        </p:txBody>
      </p:sp>
      <p:sp>
        <p:nvSpPr>
          <p:cNvPr id="6" name="Нижний колонтитул 5"/>
          <p:cNvSpPr>
            <a:spLocks noGrp="1"/>
          </p:cNvSpPr>
          <p:nvPr>
            <p:ph type="ftr" sz="quarter" idx="11"/>
          </p:nvPr>
        </p:nvSpPr>
        <p:spPr/>
        <p:txBody>
          <a:bodyPr/>
          <a:lstStyle/>
          <a:p>
            <a:r>
              <a:rPr lang="en-US" smtClean="0"/>
              <a:t>Company Logo</a:t>
            </a:r>
            <a:endParaRPr lang="en-US"/>
          </a:p>
        </p:txBody>
      </p:sp>
      <p:sp>
        <p:nvSpPr>
          <p:cNvPr id="7" name="Номер слайда 6"/>
          <p:cNvSpPr>
            <a:spLocks noGrp="1"/>
          </p:cNvSpPr>
          <p:nvPr>
            <p:ph type="sldNum" sz="quarter" idx="12"/>
          </p:nvPr>
        </p:nvSpPr>
        <p:spPr/>
        <p:txBody>
          <a:bodyPr/>
          <a:lstStyle/>
          <a:p>
            <a:fld id="{AAF95CEC-F197-4BA9-B469-B3EF4EAF764B}" type="slidenum">
              <a:rPr lang="en-US" smtClean="0"/>
              <a:pPr/>
              <a:t>‹#›</a:t>
            </a:fld>
            <a:endParaRPr lang="en-US"/>
          </a:p>
        </p:txBody>
      </p:sp>
    </p:spTree>
    <p:extLst>
      <p:ext uri="{BB962C8B-B14F-4D97-AF65-F5344CB8AC3E}">
        <p14:creationId xmlns:p14="http://schemas.microsoft.com/office/powerpoint/2010/main" val="3481081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5704" y="511177"/>
            <a:ext cx="14721840" cy="1855788"/>
          </a:xfrm>
        </p:spPr>
        <p:txBody>
          <a:bodyPr/>
          <a:lstStyle/>
          <a:p>
            <a:r>
              <a:rPr lang="ru-RU" smtClean="0"/>
              <a:t>Образец заголовка</a:t>
            </a:r>
            <a:endParaRPr lang="ru-RU"/>
          </a:p>
        </p:txBody>
      </p:sp>
      <p:sp>
        <p:nvSpPr>
          <p:cNvPr id="3" name="Текст 2"/>
          <p:cNvSpPr>
            <a:spLocks noGrp="1"/>
          </p:cNvSpPr>
          <p:nvPr>
            <p:ph type="body" idx="1"/>
          </p:nvPr>
        </p:nvSpPr>
        <p:spPr>
          <a:xfrm>
            <a:off x="1175704" y="2353628"/>
            <a:ext cx="7220902" cy="1153477"/>
          </a:xfrm>
        </p:spPr>
        <p:txBody>
          <a:bodyPr anchor="b"/>
          <a:lstStyle>
            <a:lvl1pPr marL="0" indent="0">
              <a:buNone/>
              <a:defRPr sz="3360" b="1"/>
            </a:lvl1pPr>
            <a:lvl2pPr marL="640190" indent="0">
              <a:buNone/>
              <a:defRPr sz="2800" b="1"/>
            </a:lvl2pPr>
            <a:lvl3pPr marL="1280384" indent="0">
              <a:buNone/>
              <a:defRPr sz="2521" b="1"/>
            </a:lvl3pPr>
            <a:lvl4pPr marL="1920574" indent="0">
              <a:buNone/>
              <a:defRPr sz="2240" b="1"/>
            </a:lvl4pPr>
            <a:lvl5pPr marL="2560768" indent="0">
              <a:buNone/>
              <a:defRPr sz="2240" b="1"/>
            </a:lvl5pPr>
            <a:lvl6pPr marL="3200958" indent="0">
              <a:buNone/>
              <a:defRPr sz="2240" b="1"/>
            </a:lvl6pPr>
            <a:lvl7pPr marL="3841152" indent="0">
              <a:buNone/>
              <a:defRPr sz="2240" b="1"/>
            </a:lvl7pPr>
            <a:lvl8pPr marL="4481342" indent="0">
              <a:buNone/>
              <a:defRPr sz="2240" b="1"/>
            </a:lvl8pPr>
            <a:lvl9pPr marL="5121532" indent="0">
              <a:buNone/>
              <a:defRPr sz="2240" b="1"/>
            </a:lvl9pPr>
          </a:lstStyle>
          <a:p>
            <a:pPr lvl="0"/>
            <a:r>
              <a:rPr lang="ru-RU" smtClean="0"/>
              <a:t>Образец текста</a:t>
            </a:r>
          </a:p>
        </p:txBody>
      </p:sp>
      <p:sp>
        <p:nvSpPr>
          <p:cNvPr id="4" name="Объект 3"/>
          <p:cNvSpPr>
            <a:spLocks noGrp="1"/>
          </p:cNvSpPr>
          <p:nvPr>
            <p:ph sz="half" idx="2"/>
          </p:nvPr>
        </p:nvSpPr>
        <p:spPr>
          <a:xfrm>
            <a:off x="1175704" y="3507105"/>
            <a:ext cx="7220902" cy="515842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8641081" y="2353628"/>
            <a:ext cx="7256463" cy="1153477"/>
          </a:xfrm>
        </p:spPr>
        <p:txBody>
          <a:bodyPr anchor="b"/>
          <a:lstStyle>
            <a:lvl1pPr marL="0" indent="0">
              <a:buNone/>
              <a:defRPr sz="3360" b="1"/>
            </a:lvl1pPr>
            <a:lvl2pPr marL="640190" indent="0">
              <a:buNone/>
              <a:defRPr sz="2800" b="1"/>
            </a:lvl2pPr>
            <a:lvl3pPr marL="1280384" indent="0">
              <a:buNone/>
              <a:defRPr sz="2521" b="1"/>
            </a:lvl3pPr>
            <a:lvl4pPr marL="1920574" indent="0">
              <a:buNone/>
              <a:defRPr sz="2240" b="1"/>
            </a:lvl4pPr>
            <a:lvl5pPr marL="2560768" indent="0">
              <a:buNone/>
              <a:defRPr sz="2240" b="1"/>
            </a:lvl5pPr>
            <a:lvl6pPr marL="3200958" indent="0">
              <a:buNone/>
              <a:defRPr sz="2240" b="1"/>
            </a:lvl6pPr>
            <a:lvl7pPr marL="3841152" indent="0">
              <a:buNone/>
              <a:defRPr sz="2240" b="1"/>
            </a:lvl7pPr>
            <a:lvl8pPr marL="4481342" indent="0">
              <a:buNone/>
              <a:defRPr sz="2240" b="1"/>
            </a:lvl8pPr>
            <a:lvl9pPr marL="5121532" indent="0">
              <a:buNone/>
              <a:defRPr sz="2240" b="1"/>
            </a:lvl9pPr>
          </a:lstStyle>
          <a:p>
            <a:pPr lvl="0"/>
            <a:r>
              <a:rPr lang="ru-RU" smtClean="0"/>
              <a:t>Образец текста</a:t>
            </a:r>
          </a:p>
        </p:txBody>
      </p:sp>
      <p:sp>
        <p:nvSpPr>
          <p:cNvPr id="6" name="Объект 5"/>
          <p:cNvSpPr>
            <a:spLocks noGrp="1"/>
          </p:cNvSpPr>
          <p:nvPr>
            <p:ph sz="quarter" idx="4"/>
          </p:nvPr>
        </p:nvSpPr>
        <p:spPr>
          <a:xfrm>
            <a:off x="8641081" y="3507105"/>
            <a:ext cx="7256463" cy="515842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r>
              <a:rPr lang="ru-RU" smtClean="0"/>
              <a:t>http://ppt.prtxt.ru</a:t>
            </a:r>
            <a:endParaRPr lang="en-US" dirty="0"/>
          </a:p>
        </p:txBody>
      </p:sp>
      <p:sp>
        <p:nvSpPr>
          <p:cNvPr id="8" name="Нижний колонтитул 7"/>
          <p:cNvSpPr>
            <a:spLocks noGrp="1"/>
          </p:cNvSpPr>
          <p:nvPr>
            <p:ph type="ftr" sz="quarter" idx="11"/>
          </p:nvPr>
        </p:nvSpPr>
        <p:spPr/>
        <p:txBody>
          <a:bodyPr/>
          <a:lstStyle/>
          <a:p>
            <a:r>
              <a:rPr lang="en-US" smtClean="0"/>
              <a:t>Company Logo</a:t>
            </a:r>
            <a:endParaRPr lang="en-US"/>
          </a:p>
        </p:txBody>
      </p:sp>
      <p:sp>
        <p:nvSpPr>
          <p:cNvPr id="9" name="Номер слайда 8"/>
          <p:cNvSpPr>
            <a:spLocks noGrp="1"/>
          </p:cNvSpPr>
          <p:nvPr>
            <p:ph type="sldNum" sz="quarter" idx="12"/>
          </p:nvPr>
        </p:nvSpPr>
        <p:spPr/>
        <p:txBody>
          <a:bodyPr/>
          <a:lstStyle/>
          <a:p>
            <a:fld id="{2A6ECCE6-B214-46E2-BD24-3C447EA06E8E}" type="slidenum">
              <a:rPr lang="en-US" smtClean="0"/>
              <a:pPr/>
              <a:t>‹#›</a:t>
            </a:fld>
            <a:endParaRPr lang="en-US"/>
          </a:p>
        </p:txBody>
      </p:sp>
    </p:spTree>
    <p:extLst>
      <p:ext uri="{BB962C8B-B14F-4D97-AF65-F5344CB8AC3E}">
        <p14:creationId xmlns:p14="http://schemas.microsoft.com/office/powerpoint/2010/main" val="3629823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r>
              <a:rPr lang="ru-RU" smtClean="0"/>
              <a:t>http://ppt.prtxt.ru</a:t>
            </a:r>
            <a:endParaRPr lang="en-US" dirty="0"/>
          </a:p>
        </p:txBody>
      </p:sp>
      <p:sp>
        <p:nvSpPr>
          <p:cNvPr id="4" name="Нижний колонтитул 3"/>
          <p:cNvSpPr>
            <a:spLocks noGrp="1"/>
          </p:cNvSpPr>
          <p:nvPr>
            <p:ph type="ftr" sz="quarter" idx="11"/>
          </p:nvPr>
        </p:nvSpPr>
        <p:spPr/>
        <p:txBody>
          <a:bodyPr/>
          <a:lstStyle/>
          <a:p>
            <a:r>
              <a:rPr lang="en-US" smtClean="0"/>
              <a:t>Company Logo</a:t>
            </a:r>
            <a:endParaRPr lang="en-US"/>
          </a:p>
        </p:txBody>
      </p:sp>
      <p:sp>
        <p:nvSpPr>
          <p:cNvPr id="5" name="Номер слайда 4"/>
          <p:cNvSpPr>
            <a:spLocks noGrp="1"/>
          </p:cNvSpPr>
          <p:nvPr>
            <p:ph type="sldNum" sz="quarter" idx="12"/>
          </p:nvPr>
        </p:nvSpPr>
        <p:spPr/>
        <p:txBody>
          <a:bodyPr/>
          <a:lstStyle/>
          <a:p>
            <a:fld id="{68229F36-FF5C-4EAA-8F52-F73966351553}" type="slidenum">
              <a:rPr lang="en-US" smtClean="0"/>
              <a:pPr/>
              <a:t>‹#›</a:t>
            </a:fld>
            <a:endParaRPr lang="en-US"/>
          </a:p>
        </p:txBody>
      </p:sp>
    </p:spTree>
    <p:extLst>
      <p:ext uri="{BB962C8B-B14F-4D97-AF65-F5344CB8AC3E}">
        <p14:creationId xmlns:p14="http://schemas.microsoft.com/office/powerpoint/2010/main" val="4140693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r>
              <a:rPr lang="ru-RU" smtClean="0"/>
              <a:t>http://ppt.prtxt.ru</a:t>
            </a:r>
            <a:endParaRPr lang="en-US" dirty="0"/>
          </a:p>
        </p:txBody>
      </p:sp>
      <p:sp>
        <p:nvSpPr>
          <p:cNvPr id="3" name="Нижний колонтитул 2"/>
          <p:cNvSpPr>
            <a:spLocks noGrp="1"/>
          </p:cNvSpPr>
          <p:nvPr>
            <p:ph type="ftr" sz="quarter" idx="11"/>
          </p:nvPr>
        </p:nvSpPr>
        <p:spPr/>
        <p:txBody>
          <a:bodyPr/>
          <a:lstStyle/>
          <a:p>
            <a:r>
              <a:rPr lang="en-US" smtClean="0"/>
              <a:t>Company Logo</a:t>
            </a:r>
            <a:endParaRPr lang="en-US"/>
          </a:p>
        </p:txBody>
      </p:sp>
      <p:sp>
        <p:nvSpPr>
          <p:cNvPr id="4" name="Номер слайда 3"/>
          <p:cNvSpPr>
            <a:spLocks noGrp="1"/>
          </p:cNvSpPr>
          <p:nvPr>
            <p:ph type="sldNum" sz="quarter" idx="12"/>
          </p:nvPr>
        </p:nvSpPr>
        <p:spPr/>
        <p:txBody>
          <a:bodyPr/>
          <a:lstStyle/>
          <a:p>
            <a:fld id="{74990C04-E96B-466C-82E9-15BA4325A9CC}" type="slidenum">
              <a:rPr lang="en-US" smtClean="0"/>
              <a:pPr/>
              <a:t>‹#›</a:t>
            </a:fld>
            <a:endParaRPr lang="en-US"/>
          </a:p>
        </p:txBody>
      </p:sp>
    </p:spTree>
    <p:extLst>
      <p:ext uri="{BB962C8B-B14F-4D97-AF65-F5344CB8AC3E}">
        <p14:creationId xmlns:p14="http://schemas.microsoft.com/office/powerpoint/2010/main" val="3001001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5708" y="640080"/>
            <a:ext cx="5505133" cy="2240280"/>
          </a:xfrm>
        </p:spPr>
        <p:txBody>
          <a:bodyPr anchor="b"/>
          <a:lstStyle>
            <a:lvl1pPr>
              <a:defRPr sz="4480"/>
            </a:lvl1pPr>
          </a:lstStyle>
          <a:p>
            <a:r>
              <a:rPr lang="ru-RU" smtClean="0"/>
              <a:t>Образец заголовка</a:t>
            </a:r>
            <a:endParaRPr lang="ru-RU"/>
          </a:p>
        </p:txBody>
      </p:sp>
      <p:sp>
        <p:nvSpPr>
          <p:cNvPr id="3" name="Объект 2"/>
          <p:cNvSpPr>
            <a:spLocks noGrp="1"/>
          </p:cNvSpPr>
          <p:nvPr>
            <p:ph idx="1"/>
          </p:nvPr>
        </p:nvSpPr>
        <p:spPr>
          <a:xfrm>
            <a:off x="7256467" y="1382400"/>
            <a:ext cx="8641081"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1175708" y="2880360"/>
            <a:ext cx="5505133" cy="5336223"/>
          </a:xfrm>
        </p:spPr>
        <p:txBody>
          <a:bodyPr/>
          <a:lstStyle>
            <a:lvl1pPr marL="0" indent="0">
              <a:buNone/>
              <a:defRPr sz="2240"/>
            </a:lvl1pPr>
            <a:lvl2pPr marL="640190" indent="0">
              <a:buNone/>
              <a:defRPr sz="1961"/>
            </a:lvl2pPr>
            <a:lvl3pPr marL="1280384" indent="0">
              <a:buNone/>
              <a:defRPr sz="1680"/>
            </a:lvl3pPr>
            <a:lvl4pPr marL="1920574" indent="0">
              <a:buNone/>
              <a:defRPr sz="1401"/>
            </a:lvl4pPr>
            <a:lvl5pPr marL="2560768" indent="0">
              <a:buNone/>
              <a:defRPr sz="1401"/>
            </a:lvl5pPr>
            <a:lvl6pPr marL="3200958" indent="0">
              <a:buNone/>
              <a:defRPr sz="1401"/>
            </a:lvl6pPr>
            <a:lvl7pPr marL="3841152" indent="0">
              <a:buNone/>
              <a:defRPr sz="1401"/>
            </a:lvl7pPr>
            <a:lvl8pPr marL="4481342" indent="0">
              <a:buNone/>
              <a:defRPr sz="1401"/>
            </a:lvl8pPr>
            <a:lvl9pPr marL="5121532" indent="0">
              <a:buNone/>
              <a:defRPr sz="1401"/>
            </a:lvl9pPr>
          </a:lstStyle>
          <a:p>
            <a:pPr lvl="0"/>
            <a:r>
              <a:rPr lang="ru-RU" smtClean="0"/>
              <a:t>Образец текста</a:t>
            </a:r>
          </a:p>
        </p:txBody>
      </p:sp>
      <p:sp>
        <p:nvSpPr>
          <p:cNvPr id="5" name="Дата 4"/>
          <p:cNvSpPr>
            <a:spLocks noGrp="1"/>
          </p:cNvSpPr>
          <p:nvPr>
            <p:ph type="dt" sz="half" idx="10"/>
          </p:nvPr>
        </p:nvSpPr>
        <p:spPr/>
        <p:txBody>
          <a:bodyPr/>
          <a:lstStyle/>
          <a:p>
            <a:r>
              <a:rPr lang="ru-RU" smtClean="0"/>
              <a:t>http://ppt.prtxt.ru</a:t>
            </a:r>
            <a:endParaRPr lang="en-US" dirty="0"/>
          </a:p>
        </p:txBody>
      </p:sp>
      <p:sp>
        <p:nvSpPr>
          <p:cNvPr id="6" name="Нижний колонтитул 5"/>
          <p:cNvSpPr>
            <a:spLocks noGrp="1"/>
          </p:cNvSpPr>
          <p:nvPr>
            <p:ph type="ftr" sz="quarter" idx="11"/>
          </p:nvPr>
        </p:nvSpPr>
        <p:spPr/>
        <p:txBody>
          <a:bodyPr/>
          <a:lstStyle/>
          <a:p>
            <a:r>
              <a:rPr lang="en-US" smtClean="0"/>
              <a:t>Company Logo</a:t>
            </a:r>
            <a:endParaRPr lang="en-US"/>
          </a:p>
        </p:txBody>
      </p:sp>
      <p:sp>
        <p:nvSpPr>
          <p:cNvPr id="7" name="Номер слайда 6"/>
          <p:cNvSpPr>
            <a:spLocks noGrp="1"/>
          </p:cNvSpPr>
          <p:nvPr>
            <p:ph type="sldNum" sz="quarter" idx="12"/>
          </p:nvPr>
        </p:nvSpPr>
        <p:spPr/>
        <p:txBody>
          <a:bodyPr/>
          <a:lstStyle/>
          <a:p>
            <a:fld id="{6ABE621D-1F53-48FA-A227-CE82D8A19077}" type="slidenum">
              <a:rPr lang="en-US" smtClean="0"/>
              <a:pPr/>
              <a:t>‹#›</a:t>
            </a:fld>
            <a:endParaRPr lang="en-US"/>
          </a:p>
        </p:txBody>
      </p:sp>
    </p:spTree>
    <p:extLst>
      <p:ext uri="{BB962C8B-B14F-4D97-AF65-F5344CB8AC3E}">
        <p14:creationId xmlns:p14="http://schemas.microsoft.com/office/powerpoint/2010/main" val="3682815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5708" y="640080"/>
            <a:ext cx="5505133" cy="2240280"/>
          </a:xfrm>
        </p:spPr>
        <p:txBody>
          <a:bodyPr anchor="b"/>
          <a:lstStyle>
            <a:lvl1pPr>
              <a:defRPr sz="4480"/>
            </a:lvl1pPr>
          </a:lstStyle>
          <a:p>
            <a:r>
              <a:rPr lang="ru-RU" smtClean="0"/>
              <a:t>Образец заголовка</a:t>
            </a:r>
            <a:endParaRPr lang="ru-RU"/>
          </a:p>
        </p:txBody>
      </p:sp>
      <p:sp>
        <p:nvSpPr>
          <p:cNvPr id="3" name="Рисунок 2"/>
          <p:cNvSpPr>
            <a:spLocks noGrp="1"/>
          </p:cNvSpPr>
          <p:nvPr>
            <p:ph type="pic" idx="1"/>
          </p:nvPr>
        </p:nvSpPr>
        <p:spPr>
          <a:xfrm>
            <a:off x="7256467" y="1382400"/>
            <a:ext cx="8641081" cy="6823075"/>
          </a:xfrm>
        </p:spPr>
        <p:txBody>
          <a:bodyPr/>
          <a:lstStyle>
            <a:lvl1pPr marL="0" indent="0">
              <a:buNone/>
              <a:defRPr sz="4480"/>
            </a:lvl1pPr>
            <a:lvl2pPr marL="640190" indent="0">
              <a:buNone/>
              <a:defRPr sz="3920"/>
            </a:lvl2pPr>
            <a:lvl3pPr marL="1280384" indent="0">
              <a:buNone/>
              <a:defRPr sz="3360"/>
            </a:lvl3pPr>
            <a:lvl4pPr marL="1920574" indent="0">
              <a:buNone/>
              <a:defRPr sz="2800"/>
            </a:lvl4pPr>
            <a:lvl5pPr marL="2560768" indent="0">
              <a:buNone/>
              <a:defRPr sz="2800"/>
            </a:lvl5pPr>
            <a:lvl6pPr marL="3200958" indent="0">
              <a:buNone/>
              <a:defRPr sz="2800"/>
            </a:lvl6pPr>
            <a:lvl7pPr marL="3841152" indent="0">
              <a:buNone/>
              <a:defRPr sz="2800"/>
            </a:lvl7pPr>
            <a:lvl8pPr marL="4481342" indent="0">
              <a:buNone/>
              <a:defRPr sz="2800"/>
            </a:lvl8pPr>
            <a:lvl9pPr marL="5121532" indent="0">
              <a:buNone/>
              <a:defRPr sz="2800"/>
            </a:lvl9pPr>
          </a:lstStyle>
          <a:p>
            <a:endParaRPr lang="ru-RU"/>
          </a:p>
        </p:txBody>
      </p:sp>
      <p:sp>
        <p:nvSpPr>
          <p:cNvPr id="4" name="Текст 3"/>
          <p:cNvSpPr>
            <a:spLocks noGrp="1"/>
          </p:cNvSpPr>
          <p:nvPr>
            <p:ph type="body" sz="half" idx="2"/>
          </p:nvPr>
        </p:nvSpPr>
        <p:spPr>
          <a:xfrm>
            <a:off x="1175708" y="2880360"/>
            <a:ext cx="5505133" cy="5336223"/>
          </a:xfrm>
        </p:spPr>
        <p:txBody>
          <a:bodyPr/>
          <a:lstStyle>
            <a:lvl1pPr marL="0" indent="0">
              <a:buNone/>
              <a:defRPr sz="2240"/>
            </a:lvl1pPr>
            <a:lvl2pPr marL="640190" indent="0">
              <a:buNone/>
              <a:defRPr sz="1961"/>
            </a:lvl2pPr>
            <a:lvl3pPr marL="1280384" indent="0">
              <a:buNone/>
              <a:defRPr sz="1680"/>
            </a:lvl3pPr>
            <a:lvl4pPr marL="1920574" indent="0">
              <a:buNone/>
              <a:defRPr sz="1401"/>
            </a:lvl4pPr>
            <a:lvl5pPr marL="2560768" indent="0">
              <a:buNone/>
              <a:defRPr sz="1401"/>
            </a:lvl5pPr>
            <a:lvl6pPr marL="3200958" indent="0">
              <a:buNone/>
              <a:defRPr sz="1401"/>
            </a:lvl6pPr>
            <a:lvl7pPr marL="3841152" indent="0">
              <a:buNone/>
              <a:defRPr sz="1401"/>
            </a:lvl7pPr>
            <a:lvl8pPr marL="4481342" indent="0">
              <a:buNone/>
              <a:defRPr sz="1401"/>
            </a:lvl8pPr>
            <a:lvl9pPr marL="5121532" indent="0">
              <a:buNone/>
              <a:defRPr sz="1401"/>
            </a:lvl9pPr>
          </a:lstStyle>
          <a:p>
            <a:pPr lvl="0"/>
            <a:r>
              <a:rPr lang="ru-RU" smtClean="0"/>
              <a:t>Образец текста</a:t>
            </a:r>
          </a:p>
        </p:txBody>
      </p:sp>
      <p:sp>
        <p:nvSpPr>
          <p:cNvPr id="5" name="Дата 4"/>
          <p:cNvSpPr>
            <a:spLocks noGrp="1"/>
          </p:cNvSpPr>
          <p:nvPr>
            <p:ph type="dt" sz="half" idx="10"/>
          </p:nvPr>
        </p:nvSpPr>
        <p:spPr/>
        <p:txBody>
          <a:bodyPr/>
          <a:lstStyle/>
          <a:p>
            <a:r>
              <a:rPr lang="ru-RU" smtClean="0"/>
              <a:t>http://ppt.prtxt.ru</a:t>
            </a:r>
            <a:endParaRPr lang="en-US" dirty="0"/>
          </a:p>
        </p:txBody>
      </p:sp>
      <p:sp>
        <p:nvSpPr>
          <p:cNvPr id="6" name="Нижний колонтитул 5"/>
          <p:cNvSpPr>
            <a:spLocks noGrp="1"/>
          </p:cNvSpPr>
          <p:nvPr>
            <p:ph type="ftr" sz="quarter" idx="11"/>
          </p:nvPr>
        </p:nvSpPr>
        <p:spPr/>
        <p:txBody>
          <a:bodyPr/>
          <a:lstStyle/>
          <a:p>
            <a:r>
              <a:rPr lang="en-US" smtClean="0"/>
              <a:t>Company Logo</a:t>
            </a:r>
            <a:endParaRPr lang="en-US"/>
          </a:p>
        </p:txBody>
      </p:sp>
      <p:sp>
        <p:nvSpPr>
          <p:cNvPr id="7" name="Номер слайда 6"/>
          <p:cNvSpPr>
            <a:spLocks noGrp="1"/>
          </p:cNvSpPr>
          <p:nvPr>
            <p:ph type="sldNum" sz="quarter" idx="12"/>
          </p:nvPr>
        </p:nvSpPr>
        <p:spPr/>
        <p:txBody>
          <a:bodyPr/>
          <a:lstStyle/>
          <a:p>
            <a:fld id="{CEF17416-844D-4CCC-BF17-1A881DD6B9AB}" type="slidenum">
              <a:rPr lang="en-US" smtClean="0"/>
              <a:pPr/>
              <a:t>‹#›</a:t>
            </a:fld>
            <a:endParaRPr lang="en-US"/>
          </a:p>
        </p:txBody>
      </p:sp>
    </p:spTree>
    <p:extLst>
      <p:ext uri="{BB962C8B-B14F-4D97-AF65-F5344CB8AC3E}">
        <p14:creationId xmlns:p14="http://schemas.microsoft.com/office/powerpoint/2010/main" val="3086911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3483" y="511177"/>
            <a:ext cx="14721840" cy="1855788"/>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1173483" y="2555875"/>
            <a:ext cx="14721840" cy="60918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1173481" y="8898895"/>
            <a:ext cx="3840480" cy="511175"/>
          </a:xfrm>
          <a:prstGeom prst="rect">
            <a:avLst/>
          </a:prstGeom>
        </p:spPr>
        <p:txBody>
          <a:bodyPr vert="horz" lIns="91440" tIns="45720" rIns="91440" bIns="45720" rtlCol="0" anchor="ctr"/>
          <a:lstStyle>
            <a:lvl1pPr algn="l">
              <a:defRPr sz="1680">
                <a:solidFill>
                  <a:schemeClr val="tx1">
                    <a:tint val="75000"/>
                  </a:schemeClr>
                </a:solidFill>
              </a:defRPr>
            </a:lvl1pPr>
          </a:lstStyle>
          <a:p>
            <a:r>
              <a:rPr lang="ru-RU" smtClean="0"/>
              <a:t>http://ppt.prtxt.ru</a:t>
            </a:r>
            <a:endParaRPr lang="en-US" dirty="0"/>
          </a:p>
        </p:txBody>
      </p:sp>
      <p:sp>
        <p:nvSpPr>
          <p:cNvPr id="5" name="Нижний колонтитул 4"/>
          <p:cNvSpPr>
            <a:spLocks noGrp="1"/>
          </p:cNvSpPr>
          <p:nvPr>
            <p:ph type="ftr" sz="quarter" idx="3"/>
          </p:nvPr>
        </p:nvSpPr>
        <p:spPr>
          <a:xfrm>
            <a:off x="5654043" y="8898895"/>
            <a:ext cx="576072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r>
              <a:rPr lang="en-US" smtClean="0"/>
              <a:t>Company Logo</a:t>
            </a:r>
            <a:endParaRPr lang="en-US"/>
          </a:p>
        </p:txBody>
      </p:sp>
      <p:sp>
        <p:nvSpPr>
          <p:cNvPr id="6" name="Номер слайда 5"/>
          <p:cNvSpPr>
            <a:spLocks noGrp="1"/>
          </p:cNvSpPr>
          <p:nvPr>
            <p:ph type="sldNum" sz="quarter" idx="4"/>
          </p:nvPr>
        </p:nvSpPr>
        <p:spPr>
          <a:xfrm>
            <a:off x="12054841" y="8898895"/>
            <a:ext cx="384048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EBB09950-3D90-4290-93AE-4C2EACCB271E}" type="slidenum">
              <a:rPr lang="en-US" smtClean="0"/>
              <a:pPr/>
              <a:t>‹#›</a:t>
            </a:fld>
            <a:endParaRPr lang="en-US"/>
          </a:p>
        </p:txBody>
      </p:sp>
    </p:spTree>
    <p:extLst>
      <p:ext uri="{BB962C8B-B14F-4D97-AF65-F5344CB8AC3E}">
        <p14:creationId xmlns:p14="http://schemas.microsoft.com/office/powerpoint/2010/main" val="10870640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defTabSz="1280384"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95" indent="-320095" algn="l" defTabSz="1280384" rtl="0" eaLnBrk="1" latinLnBrk="0" hangingPunct="1">
        <a:lnSpc>
          <a:spcPct val="90000"/>
        </a:lnSpc>
        <a:spcBef>
          <a:spcPts val="1401"/>
        </a:spcBef>
        <a:buFont typeface="Arial" panose="020B0604020202020204" pitchFamily="34" charset="0"/>
        <a:buChar char="•"/>
        <a:defRPr sz="3920" kern="1200">
          <a:solidFill>
            <a:schemeClr val="tx1"/>
          </a:solidFill>
          <a:latin typeface="+mn-lt"/>
          <a:ea typeface="+mn-ea"/>
          <a:cs typeface="+mn-cs"/>
        </a:defRPr>
      </a:lvl1pPr>
      <a:lvl2pPr marL="960287" indent="-320095" algn="l" defTabSz="1280384"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479" indent="-320095" algn="l" defTabSz="1280384"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671" indent="-320095" algn="l" defTabSz="1280384" rtl="0" eaLnBrk="1" latinLnBrk="0" hangingPunct="1">
        <a:lnSpc>
          <a:spcPct val="90000"/>
        </a:lnSpc>
        <a:spcBef>
          <a:spcPts val="700"/>
        </a:spcBef>
        <a:buFont typeface="Arial" panose="020B0604020202020204" pitchFamily="34" charset="0"/>
        <a:buChar char="•"/>
        <a:defRPr sz="2521" kern="1200">
          <a:solidFill>
            <a:schemeClr val="tx1"/>
          </a:solidFill>
          <a:latin typeface="+mn-lt"/>
          <a:ea typeface="+mn-ea"/>
          <a:cs typeface="+mn-cs"/>
        </a:defRPr>
      </a:lvl4pPr>
      <a:lvl5pPr marL="2880863" indent="-320095" algn="l" defTabSz="1280384" rtl="0" eaLnBrk="1" latinLnBrk="0" hangingPunct="1">
        <a:lnSpc>
          <a:spcPct val="90000"/>
        </a:lnSpc>
        <a:spcBef>
          <a:spcPts val="700"/>
        </a:spcBef>
        <a:buFont typeface="Arial" panose="020B0604020202020204" pitchFamily="34" charset="0"/>
        <a:buChar char="•"/>
        <a:defRPr sz="2521" kern="1200">
          <a:solidFill>
            <a:schemeClr val="tx1"/>
          </a:solidFill>
          <a:latin typeface="+mn-lt"/>
          <a:ea typeface="+mn-ea"/>
          <a:cs typeface="+mn-cs"/>
        </a:defRPr>
      </a:lvl5pPr>
      <a:lvl6pPr marL="3521053" indent="-320095" algn="l" defTabSz="1280384" rtl="0" eaLnBrk="1" latinLnBrk="0" hangingPunct="1">
        <a:lnSpc>
          <a:spcPct val="90000"/>
        </a:lnSpc>
        <a:spcBef>
          <a:spcPts val="700"/>
        </a:spcBef>
        <a:buFont typeface="Arial" panose="020B0604020202020204" pitchFamily="34" charset="0"/>
        <a:buChar char="•"/>
        <a:defRPr sz="2521" kern="1200">
          <a:solidFill>
            <a:schemeClr val="tx1"/>
          </a:solidFill>
          <a:latin typeface="+mn-lt"/>
          <a:ea typeface="+mn-ea"/>
          <a:cs typeface="+mn-cs"/>
        </a:defRPr>
      </a:lvl6pPr>
      <a:lvl7pPr marL="4161245" indent="-320095" algn="l" defTabSz="1280384" rtl="0" eaLnBrk="1" latinLnBrk="0" hangingPunct="1">
        <a:lnSpc>
          <a:spcPct val="90000"/>
        </a:lnSpc>
        <a:spcBef>
          <a:spcPts val="700"/>
        </a:spcBef>
        <a:buFont typeface="Arial" panose="020B0604020202020204" pitchFamily="34" charset="0"/>
        <a:buChar char="•"/>
        <a:defRPr sz="2521" kern="1200">
          <a:solidFill>
            <a:schemeClr val="tx1"/>
          </a:solidFill>
          <a:latin typeface="+mn-lt"/>
          <a:ea typeface="+mn-ea"/>
          <a:cs typeface="+mn-cs"/>
        </a:defRPr>
      </a:lvl7pPr>
      <a:lvl8pPr marL="4801437" indent="-320095" algn="l" defTabSz="1280384" rtl="0" eaLnBrk="1" latinLnBrk="0" hangingPunct="1">
        <a:lnSpc>
          <a:spcPct val="90000"/>
        </a:lnSpc>
        <a:spcBef>
          <a:spcPts val="700"/>
        </a:spcBef>
        <a:buFont typeface="Arial" panose="020B0604020202020204" pitchFamily="34" charset="0"/>
        <a:buChar char="•"/>
        <a:defRPr sz="2521" kern="1200">
          <a:solidFill>
            <a:schemeClr val="tx1"/>
          </a:solidFill>
          <a:latin typeface="+mn-lt"/>
          <a:ea typeface="+mn-ea"/>
          <a:cs typeface="+mn-cs"/>
        </a:defRPr>
      </a:lvl8pPr>
      <a:lvl9pPr marL="5441629" indent="-320095" algn="l" defTabSz="1280384" rtl="0" eaLnBrk="1" latinLnBrk="0" hangingPunct="1">
        <a:lnSpc>
          <a:spcPct val="90000"/>
        </a:lnSpc>
        <a:spcBef>
          <a:spcPts val="700"/>
        </a:spcBef>
        <a:buFont typeface="Arial" panose="020B0604020202020204" pitchFamily="34" charset="0"/>
        <a:buChar char="•"/>
        <a:defRPr sz="2521" kern="1200">
          <a:solidFill>
            <a:schemeClr val="tx1"/>
          </a:solidFill>
          <a:latin typeface="+mn-lt"/>
          <a:ea typeface="+mn-ea"/>
          <a:cs typeface="+mn-cs"/>
        </a:defRPr>
      </a:lvl9pPr>
    </p:bodyStyle>
    <p:otherStyle>
      <a:defPPr>
        <a:defRPr lang="ru-RU"/>
      </a:defPPr>
      <a:lvl1pPr marL="0" algn="l" defTabSz="1280384" rtl="0" eaLnBrk="1" latinLnBrk="0" hangingPunct="1">
        <a:defRPr sz="2521" kern="1200">
          <a:solidFill>
            <a:schemeClr val="tx1"/>
          </a:solidFill>
          <a:latin typeface="+mn-lt"/>
          <a:ea typeface="+mn-ea"/>
          <a:cs typeface="+mn-cs"/>
        </a:defRPr>
      </a:lvl1pPr>
      <a:lvl2pPr marL="640190" algn="l" defTabSz="1280384" rtl="0" eaLnBrk="1" latinLnBrk="0" hangingPunct="1">
        <a:defRPr sz="2521" kern="1200">
          <a:solidFill>
            <a:schemeClr val="tx1"/>
          </a:solidFill>
          <a:latin typeface="+mn-lt"/>
          <a:ea typeface="+mn-ea"/>
          <a:cs typeface="+mn-cs"/>
        </a:defRPr>
      </a:lvl2pPr>
      <a:lvl3pPr marL="1280384" algn="l" defTabSz="1280384" rtl="0" eaLnBrk="1" latinLnBrk="0" hangingPunct="1">
        <a:defRPr sz="2521" kern="1200">
          <a:solidFill>
            <a:schemeClr val="tx1"/>
          </a:solidFill>
          <a:latin typeface="+mn-lt"/>
          <a:ea typeface="+mn-ea"/>
          <a:cs typeface="+mn-cs"/>
        </a:defRPr>
      </a:lvl3pPr>
      <a:lvl4pPr marL="1920574" algn="l" defTabSz="1280384" rtl="0" eaLnBrk="1" latinLnBrk="0" hangingPunct="1">
        <a:defRPr sz="2521" kern="1200">
          <a:solidFill>
            <a:schemeClr val="tx1"/>
          </a:solidFill>
          <a:latin typeface="+mn-lt"/>
          <a:ea typeface="+mn-ea"/>
          <a:cs typeface="+mn-cs"/>
        </a:defRPr>
      </a:lvl4pPr>
      <a:lvl5pPr marL="2560768" algn="l" defTabSz="1280384" rtl="0" eaLnBrk="1" latinLnBrk="0" hangingPunct="1">
        <a:defRPr sz="2521" kern="1200">
          <a:solidFill>
            <a:schemeClr val="tx1"/>
          </a:solidFill>
          <a:latin typeface="+mn-lt"/>
          <a:ea typeface="+mn-ea"/>
          <a:cs typeface="+mn-cs"/>
        </a:defRPr>
      </a:lvl5pPr>
      <a:lvl6pPr marL="3200958" algn="l" defTabSz="1280384" rtl="0" eaLnBrk="1" latinLnBrk="0" hangingPunct="1">
        <a:defRPr sz="2521" kern="1200">
          <a:solidFill>
            <a:schemeClr val="tx1"/>
          </a:solidFill>
          <a:latin typeface="+mn-lt"/>
          <a:ea typeface="+mn-ea"/>
          <a:cs typeface="+mn-cs"/>
        </a:defRPr>
      </a:lvl6pPr>
      <a:lvl7pPr marL="3841152" algn="l" defTabSz="1280384" rtl="0" eaLnBrk="1" latinLnBrk="0" hangingPunct="1">
        <a:defRPr sz="2521" kern="1200">
          <a:solidFill>
            <a:schemeClr val="tx1"/>
          </a:solidFill>
          <a:latin typeface="+mn-lt"/>
          <a:ea typeface="+mn-ea"/>
          <a:cs typeface="+mn-cs"/>
        </a:defRPr>
      </a:lvl7pPr>
      <a:lvl8pPr marL="4481342" algn="l" defTabSz="1280384" rtl="0" eaLnBrk="1" latinLnBrk="0" hangingPunct="1">
        <a:defRPr sz="2521" kern="1200">
          <a:solidFill>
            <a:schemeClr val="tx1"/>
          </a:solidFill>
          <a:latin typeface="+mn-lt"/>
          <a:ea typeface="+mn-ea"/>
          <a:cs typeface="+mn-cs"/>
        </a:defRPr>
      </a:lvl8pPr>
      <a:lvl9pPr marL="5121532" algn="l" defTabSz="1280384" rtl="0" eaLnBrk="1" latinLnBrk="0" hangingPunct="1">
        <a:defRPr sz="252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489703" y="8940604"/>
            <a:ext cx="1764778" cy="369332"/>
          </a:xfrm>
          <a:prstGeom prst="rect">
            <a:avLst/>
          </a:prstGeom>
        </p:spPr>
        <p:txBody>
          <a:bodyPr wrap="none">
            <a:spAutoFit/>
          </a:bodyPr>
          <a:lstStyle/>
          <a:p>
            <a:pPr algn="r"/>
            <a:r>
              <a:rPr lang="kk-KZ" b="1" dirty="0">
                <a:solidFill>
                  <a:schemeClr val="bg1"/>
                </a:solidFill>
              </a:rPr>
              <a:t>Астана </a:t>
            </a:r>
            <a:r>
              <a:rPr lang="kk-KZ" b="1" dirty="0" smtClean="0">
                <a:solidFill>
                  <a:schemeClr val="bg1"/>
                </a:solidFill>
              </a:rPr>
              <a:t>2019 г.</a:t>
            </a:r>
          </a:p>
        </p:txBody>
      </p:sp>
      <p:sp>
        <p:nvSpPr>
          <p:cNvPr id="28" name="Прямоугольник 27"/>
          <p:cNvSpPr/>
          <p:nvPr/>
        </p:nvSpPr>
        <p:spPr>
          <a:xfrm>
            <a:off x="12566848" y="0"/>
            <a:ext cx="4244002" cy="1263551"/>
          </a:xfrm>
          <a:prstGeom prst="rect">
            <a:avLst/>
          </a:prstGeom>
        </p:spPr>
        <p:txBody>
          <a:bodyPr wrap="square">
            <a:spAutoFit/>
          </a:bodyPr>
          <a:lstStyle/>
          <a:p>
            <a:pPr algn="ctr">
              <a:lnSpc>
                <a:spcPct val="107000"/>
              </a:lnSpc>
              <a:spcAft>
                <a:spcPts val="1120"/>
              </a:spcAft>
            </a:pPr>
            <a:r>
              <a:rPr lang="ru-RU" b="1" dirty="0" smtClean="0">
                <a:solidFill>
                  <a:schemeClr val="bg1"/>
                </a:solidFill>
                <a:latin typeface="+mj-lt"/>
              </a:rPr>
              <a:t>МИНИСТЕРСТВО  СЕЛЬСКОГО  ХОЗЯЙСТВА </a:t>
            </a:r>
          </a:p>
          <a:p>
            <a:pPr algn="ctr">
              <a:lnSpc>
                <a:spcPct val="107000"/>
              </a:lnSpc>
              <a:spcAft>
                <a:spcPts val="1120"/>
              </a:spcAft>
            </a:pPr>
            <a:r>
              <a:rPr lang="kk-KZ" b="1" dirty="0" smtClean="0">
                <a:solidFill>
                  <a:schemeClr val="bg1"/>
                </a:solidFill>
                <a:latin typeface="+mj-lt"/>
              </a:rPr>
              <a:t>РЕСПУБЛИКИ КАЗАХСТАН</a:t>
            </a:r>
            <a:endParaRPr lang="ru-RU" b="1" dirty="0">
              <a:solidFill>
                <a:schemeClr val="bg1"/>
              </a:solidFill>
              <a:latin typeface="+mj-lt"/>
            </a:endParaRPr>
          </a:p>
          <a:p>
            <a:pPr algn="ctr">
              <a:lnSpc>
                <a:spcPct val="107000"/>
              </a:lnSpc>
              <a:spcAft>
                <a:spcPts val="1120"/>
              </a:spcAft>
            </a:pPr>
            <a:endParaRPr lang="ru-RU" b="1" dirty="0">
              <a:solidFill>
                <a:schemeClr val="bg1"/>
              </a:solidFill>
              <a:latin typeface="+mj-lt"/>
              <a:ea typeface="Calibri" panose="020F0502020204030204" pitchFamily="34" charset="0"/>
              <a:cs typeface="Times New Roman" panose="02020603050405020304" pitchFamily="18" charset="0"/>
            </a:endParaRPr>
          </a:p>
        </p:txBody>
      </p:sp>
      <p:sp>
        <p:nvSpPr>
          <p:cNvPr id="12" name="Прямоугольник 11"/>
          <p:cNvSpPr/>
          <p:nvPr/>
        </p:nvSpPr>
        <p:spPr>
          <a:xfrm>
            <a:off x="1" y="6816824"/>
            <a:ext cx="17068800" cy="278437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descr="C:\Users\ИНТЕРНЕТ\Desktop\blog-9_1600x800_a2b.jpg"/>
          <p:cNvPicPr>
            <a:picLocks noChangeAspect="1" noChangeArrowheads="1"/>
          </p:cNvPicPr>
          <p:nvPr/>
        </p:nvPicPr>
        <p:blipFill>
          <a:blip r:embed="rId2" cstate="print"/>
          <a:srcRect/>
          <a:stretch>
            <a:fillRect/>
          </a:stretch>
        </p:blipFill>
        <p:spPr bwMode="auto">
          <a:xfrm>
            <a:off x="0" y="0"/>
            <a:ext cx="17068800" cy="8040960"/>
          </a:xfrm>
          <a:prstGeom prst="rect">
            <a:avLst/>
          </a:prstGeom>
          <a:noFill/>
        </p:spPr>
      </p:pic>
      <p:pic>
        <p:nvPicPr>
          <p:cNvPr id="10" name="Рисунок 9"/>
          <p:cNvPicPr>
            <a:picLocks noChangeAspect="1"/>
          </p:cNvPicPr>
          <p:nvPr/>
        </p:nvPicPr>
        <p:blipFill>
          <a:blip r:embed="rId3" cstate="print">
            <a:extLst>
              <a:ext uri="{BEBA8EAE-BF5A-486C-A8C5-ECC9F3942E4B}">
                <a14:imgProps xmlns:a14="http://schemas.microsoft.com/office/drawing/2010/main">
                  <a14:imgLayer r:embed="rId4">
                    <a14:imgEffect>
                      <a14:backgroundRemoval t="4734" b="98817" l="2454" r="100000"/>
                    </a14:imgEffect>
                  </a14:imgLayer>
                </a14:imgProps>
              </a:ext>
              <a:ext uri="{28A0092B-C50C-407E-A947-70E740481C1C}">
                <a14:useLocalDpi xmlns:a14="http://schemas.microsoft.com/office/drawing/2010/main" val="0"/>
              </a:ext>
            </a:extLst>
          </a:blip>
          <a:stretch>
            <a:fillRect/>
          </a:stretch>
        </p:blipFill>
        <p:spPr>
          <a:xfrm>
            <a:off x="0" y="0"/>
            <a:ext cx="1663210" cy="1724435"/>
          </a:xfrm>
          <a:prstGeom prst="rect">
            <a:avLst/>
          </a:prstGeom>
        </p:spPr>
      </p:pic>
      <p:sp>
        <p:nvSpPr>
          <p:cNvPr id="13" name="Заголовок 12"/>
          <p:cNvSpPr>
            <a:spLocks noGrp="1"/>
          </p:cNvSpPr>
          <p:nvPr>
            <p:ph type="ctrTitle"/>
          </p:nvPr>
        </p:nvSpPr>
        <p:spPr>
          <a:xfrm>
            <a:off x="6374160" y="8833048"/>
            <a:ext cx="3096344" cy="617404"/>
          </a:xfrm>
        </p:spPr>
        <p:txBody>
          <a:bodyPr>
            <a:normAutofit/>
          </a:bodyPr>
          <a:lstStyle/>
          <a:p>
            <a:r>
              <a:rPr lang="ru-RU" sz="2000" b="1" dirty="0" err="1" smtClean="0">
                <a:solidFill>
                  <a:schemeClr val="bg1"/>
                </a:solidFill>
                <a:latin typeface="Arial" pitchFamily="34" charset="0"/>
                <a:cs typeface="Arial" pitchFamily="34" charset="0"/>
              </a:rPr>
              <a:t>Ңұр-Сұлтан</a:t>
            </a:r>
            <a:r>
              <a:rPr lang="ru-RU" sz="2000" b="1" dirty="0" smtClean="0">
                <a:solidFill>
                  <a:schemeClr val="bg1"/>
                </a:solidFill>
                <a:latin typeface="Arial" pitchFamily="34" charset="0"/>
                <a:cs typeface="Arial" pitchFamily="34" charset="0"/>
              </a:rPr>
              <a:t> 2019</a:t>
            </a:r>
            <a:endParaRPr lang="ru-RU" sz="2000" b="1" dirty="0">
              <a:solidFill>
                <a:schemeClr val="bg1"/>
              </a:solidFill>
              <a:latin typeface="Arial" pitchFamily="34" charset="0"/>
              <a:cs typeface="Arial" pitchFamily="34" charset="0"/>
            </a:endParaRPr>
          </a:p>
        </p:txBody>
      </p:sp>
      <p:sp>
        <p:nvSpPr>
          <p:cNvPr id="14" name="Rectangle 2"/>
          <p:cNvSpPr txBox="1">
            <a:spLocks noChangeArrowheads="1"/>
          </p:cNvSpPr>
          <p:nvPr/>
        </p:nvSpPr>
        <p:spPr>
          <a:xfrm>
            <a:off x="3493840" y="6816824"/>
            <a:ext cx="8581466" cy="1199729"/>
          </a:xfrm>
          <a:prstGeom prst="rect">
            <a:avLst/>
          </a:prstGeom>
        </p:spPr>
        <p:txBody>
          <a:bodyPr vert="horz" lIns="91440" tIns="45720" rIns="91440" bIns="45720" rtlCol="0" anchor="b">
            <a:noAutofit/>
          </a:bodyPr>
          <a:lstStyle/>
          <a:p>
            <a:pPr lvl="0" algn="ctr" defTabSz="1280384" fontAlgn="auto">
              <a:lnSpc>
                <a:spcPct val="90000"/>
              </a:lnSpc>
              <a:spcAft>
                <a:spcPts val="0"/>
              </a:spcAft>
              <a:defRPr/>
            </a:pPr>
            <a:r>
              <a:rPr lang="ru-RU" sz="2800" b="1" dirty="0">
                <a:solidFill>
                  <a:schemeClr val="bg1"/>
                </a:solidFill>
                <a:effectLst>
                  <a:outerShdw blurRad="38100" dist="38100" dir="2700000" algn="tl">
                    <a:srgbClr val="000000">
                      <a:alpha val="43137"/>
                    </a:srgbClr>
                  </a:outerShdw>
                </a:effectLst>
              </a:rPr>
              <a:t>АУЫЛ ШАРУАШЫЛЫҒЫНДАҒЫ ИНВЕСТИЦИЯЛЫҚ СУБСИДИЯЛАУ</a:t>
            </a:r>
            <a:endParaRPr kumimoji="0" lang="en-US" sz="6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j-ea"/>
              <a:cs typeface="+mj-cs"/>
            </a:endParaRPr>
          </a:p>
        </p:txBody>
      </p:sp>
    </p:spTree>
    <p:extLst>
      <p:ext uri="{BB962C8B-B14F-4D97-AF65-F5344CB8AC3E}">
        <p14:creationId xmlns:p14="http://schemas.microsoft.com/office/powerpoint/2010/main" val="1554052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en-US" sz="2800" b="1" dirty="0" smtClean="0">
                <a:solidFill>
                  <a:schemeClr val="accent5">
                    <a:lumMod val="75000"/>
                  </a:schemeClr>
                </a:solidFill>
                <a:latin typeface="+mn-lt"/>
              </a:rPr>
              <a:t>10</a:t>
            </a:r>
            <a:endParaRPr lang="en-US" sz="2800" b="1" dirty="0">
              <a:solidFill>
                <a:schemeClr val="accent5">
                  <a:lumMod val="75000"/>
                </a:schemeClr>
              </a:solidFill>
              <a:latin typeface="+mn-lt"/>
            </a:endParaRPr>
          </a:p>
        </p:txBody>
      </p:sp>
      <p:cxnSp>
        <p:nvCxnSpPr>
          <p:cNvPr id="23" name="Прямая соединительная линия 22"/>
          <p:cNvCxnSpPr/>
          <p:nvPr/>
        </p:nvCxnSpPr>
        <p:spPr>
          <a:xfrm>
            <a:off x="8606408" y="192088"/>
            <a:ext cx="0" cy="9229743"/>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20" name="Прямоугольник 19"/>
          <p:cNvSpPr/>
          <p:nvPr/>
        </p:nvSpPr>
        <p:spPr>
          <a:xfrm>
            <a:off x="8750424" y="768152"/>
            <a:ext cx="8174360" cy="801566"/>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Times New Roman"/>
                <a:ea typeface="Times New Roman"/>
              </a:rPr>
              <a:t>Создание и расширение объектов для откорма крупного рогатого скота</a:t>
            </a:r>
            <a:endParaRPr lang="ru-RU" sz="2800" b="1" dirty="0">
              <a:solidFill>
                <a:schemeClr val="bg1"/>
              </a:solidFill>
              <a:latin typeface="Times New Roman"/>
              <a:ea typeface="Times New Roman"/>
            </a:endParaRPr>
          </a:p>
        </p:txBody>
      </p:sp>
      <p:pic>
        <p:nvPicPr>
          <p:cNvPr id="50178" name="Picture 2" descr="C:\Users\ИНТЕРНЕТ\Desktop\field-wildlife-herd-pasture-grazing-sheep-mammal-fauna-savanna-sheeps-rural-area-cattle-like-mammal-157623.jpg"/>
          <p:cNvPicPr>
            <a:picLocks noChangeAspect="1" noChangeArrowheads="1"/>
          </p:cNvPicPr>
          <p:nvPr/>
        </p:nvPicPr>
        <p:blipFill>
          <a:blip r:embed="rId3" cstate="print"/>
          <a:srcRect/>
          <a:stretch>
            <a:fillRect/>
          </a:stretch>
        </p:blipFill>
        <p:spPr bwMode="auto">
          <a:xfrm>
            <a:off x="1261592" y="0"/>
            <a:ext cx="3024336" cy="1704256"/>
          </a:xfrm>
          <a:prstGeom prst="rect">
            <a:avLst/>
          </a:prstGeom>
          <a:noFill/>
        </p:spPr>
      </p:pic>
      <p:pic>
        <p:nvPicPr>
          <p:cNvPr id="12" name="Рисунок 11"/>
          <p:cNvPicPr>
            <a:picLocks noChangeAspect="1"/>
          </p:cNvPicPr>
          <p:nvPr/>
        </p:nvPicPr>
        <p:blipFill rotWithShape="1">
          <a:blip r:embed="rId4" cstate="print">
            <a:extLst>
              <a:ext uri="{28A0092B-C50C-407E-A947-70E740481C1C}">
                <a14:useLocalDpi xmlns:a14="http://schemas.microsoft.com/office/drawing/2010/main" val="0"/>
              </a:ext>
            </a:extLst>
          </a:blip>
          <a:srcRect t="5557"/>
          <a:stretch/>
        </p:blipFill>
        <p:spPr>
          <a:xfrm>
            <a:off x="-49803" y="-23936"/>
            <a:ext cx="17081147" cy="1728192"/>
          </a:xfrm>
          <a:prstGeom prst="rect">
            <a:avLst/>
          </a:prstGeom>
        </p:spPr>
      </p:pic>
      <p:graphicFrame>
        <p:nvGraphicFramePr>
          <p:cNvPr id="13" name="Таблица 12"/>
          <p:cNvGraphicFramePr>
            <a:graphicFrameLocks noGrp="1"/>
          </p:cNvGraphicFramePr>
          <p:nvPr>
            <p:extLst>
              <p:ext uri="{D42A27DB-BD31-4B8C-83A1-F6EECF244321}">
                <p14:modId xmlns:p14="http://schemas.microsoft.com/office/powerpoint/2010/main" val="1842915759"/>
              </p:ext>
            </p:extLst>
          </p:nvPr>
        </p:nvGraphicFramePr>
        <p:xfrm>
          <a:off x="181472" y="1776264"/>
          <a:ext cx="8280920" cy="5533837"/>
        </p:xfrm>
        <a:graphic>
          <a:graphicData uri="http://schemas.openxmlformats.org/drawingml/2006/table">
            <a:tbl>
              <a:tblPr>
                <a:tableStyleId>{BDBED569-4797-4DF1-A0F4-6AAB3CD982D8}</a:tableStyleId>
              </a:tblPr>
              <a:tblGrid>
                <a:gridCol w="5184576"/>
                <a:gridCol w="1728192"/>
                <a:gridCol w="1368152"/>
              </a:tblGrid>
              <a:tr h="292851">
                <a:tc gridSpan="3">
                  <a:txBody>
                    <a:bodyPr/>
                    <a:lstStyle/>
                    <a:p>
                      <a:pPr marL="12700" algn="just">
                        <a:lnSpc>
                          <a:spcPct val="115000"/>
                        </a:lnSpc>
                        <a:spcAft>
                          <a:spcPts val="100"/>
                        </a:spcAft>
                      </a:pPr>
                      <a:r>
                        <a:rPr lang="en-US" sz="1100" b="1" kern="1200" dirty="0" err="1" smtClean="0">
                          <a:solidFill>
                            <a:schemeClr val="tx1"/>
                          </a:solidFill>
                          <a:effectLst/>
                          <a:latin typeface="Arial" pitchFamily="34" charset="0"/>
                          <a:ea typeface="+mn-ea"/>
                          <a:cs typeface="Arial" pitchFamily="34" charset="0"/>
                        </a:rPr>
                        <a:t>Инвестициялық</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салымдарды</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өтеу</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үлесі</a:t>
                      </a:r>
                      <a:r>
                        <a:rPr lang="en-US" sz="1100" b="1" kern="1200" dirty="0" smtClean="0">
                          <a:solidFill>
                            <a:schemeClr val="tx1"/>
                          </a:solidFill>
                          <a:effectLst/>
                          <a:latin typeface="Arial" pitchFamily="34" charset="0"/>
                          <a:ea typeface="+mn-ea"/>
                          <a:cs typeface="Arial" pitchFamily="34" charset="0"/>
                        </a:rPr>
                        <a:t> - 25%</a:t>
                      </a:r>
                      <a:endParaRPr lang="ru-RU" sz="1100" b="1" dirty="0">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2141834">
                <a:tc>
                  <a:txBody>
                    <a:bodyPr/>
                    <a:lstStyle/>
                    <a:p>
                      <a:pPr marL="12700" algn="l">
                        <a:lnSpc>
                          <a:spcPct val="115000"/>
                        </a:lnSpc>
                        <a:spcAft>
                          <a:spcPts val="100"/>
                        </a:spcAft>
                      </a:pPr>
                      <a:r>
                        <a:rPr lang="en-US" sz="1100" b="1" kern="1200" dirty="0" err="1" smtClean="0">
                          <a:solidFill>
                            <a:schemeClr val="tx1"/>
                          </a:solidFill>
                          <a:effectLst/>
                          <a:latin typeface="Arial" pitchFamily="34" charset="0"/>
                          <a:ea typeface="+mn-ea"/>
                          <a:cs typeface="Arial" pitchFamily="34" charset="0"/>
                        </a:rPr>
                        <a:t>Құрылыс-монтаждау</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жұмыстарының</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жабдықтың</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атауы</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және</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техникалық</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сипаттамасы</a:t>
                      </a:r>
                      <a:endParaRPr lang="ru-RU" sz="1100" b="1" dirty="0">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Жоба</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қуатының</a:t>
                      </a:r>
                      <a:r>
                        <a:rPr lang="en-US" sz="1100" b="1" dirty="0">
                          <a:solidFill>
                            <a:srgbClr val="000000"/>
                          </a:solidFill>
                          <a:effectLst/>
                          <a:latin typeface="Arial" pitchFamily="34" charset="0"/>
                          <a:ea typeface="Times New Roman"/>
                          <a:cs typeface="Arial" pitchFamily="34" charset="0"/>
                        </a:rPr>
                        <a:t> </a:t>
                      </a:r>
                      <a:endParaRPr lang="kk-KZ" sz="1100" b="1" dirty="0" smtClean="0">
                        <a:solidFill>
                          <a:srgbClr val="000000"/>
                        </a:solidFill>
                        <a:effectLst/>
                        <a:latin typeface="Arial" pitchFamily="34" charset="0"/>
                        <a:ea typeface="Times New Roman"/>
                        <a:cs typeface="Arial" pitchFamily="34" charset="0"/>
                      </a:endParaRPr>
                    </a:p>
                    <a:p>
                      <a:pPr marL="12700" algn="ctr">
                        <a:lnSpc>
                          <a:spcPct val="115000"/>
                        </a:lnSpc>
                        <a:spcAft>
                          <a:spcPts val="100"/>
                        </a:spcAft>
                      </a:pPr>
                      <a:r>
                        <a:rPr lang="en-US" sz="1100" b="1" dirty="0" err="1" smtClean="0">
                          <a:solidFill>
                            <a:srgbClr val="000000"/>
                          </a:solidFill>
                          <a:effectLst/>
                          <a:latin typeface="Arial" pitchFamily="34" charset="0"/>
                          <a:ea typeface="Times New Roman"/>
                          <a:cs typeface="Arial" pitchFamily="34" charset="0"/>
                        </a:rPr>
                        <a:t>өлшем</a:t>
                      </a:r>
                      <a:r>
                        <a:rPr lang="en-US" sz="1100" b="1" dirty="0" smtClean="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бірлігі</a:t>
                      </a:r>
                      <a:endParaRPr lang="ru-RU" sz="1100" b="1" dirty="0">
                        <a:effectLst/>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Қуаттылықтың</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бір</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бірлігіне</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арналған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субсидияларды</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есептеу</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үшін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барынша</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рұқсат</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етілетін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құн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теңге</a:t>
                      </a:r>
                      <a:endParaRPr lang="ru-RU" sz="1100" b="1" dirty="0">
                        <a:effectLst/>
                        <a:latin typeface="Arial" pitchFamily="34" charset="0"/>
                        <a:ea typeface="Times New Roman"/>
                        <a:cs typeface="Arial" pitchFamily="34" charset="0"/>
                      </a:endParaRPr>
                    </a:p>
                  </a:txBody>
                  <a:tcPr marL="9525" marR="9525" marT="9525" marB="9525" anchor="ctr"/>
                </a:tc>
              </a:tr>
              <a:tr h="1741665">
                <a:tc>
                  <a:txBody>
                    <a:bodyPr/>
                    <a:lstStyle/>
                    <a:p>
                      <a:pPr marL="12700" algn="just">
                        <a:lnSpc>
                          <a:spcPct val="115000"/>
                        </a:lnSpc>
                        <a:spcAft>
                          <a:spcPts val="100"/>
                        </a:spcAft>
                      </a:pPr>
                      <a:r>
                        <a:rPr lang="en-US" sz="1100" dirty="0" err="1">
                          <a:solidFill>
                            <a:srgbClr val="000000"/>
                          </a:solidFill>
                          <a:effectLst/>
                          <a:latin typeface="Arial" pitchFamily="34" charset="0"/>
                          <a:ea typeface="Times New Roman"/>
                          <a:cs typeface="Arial" pitchFamily="34" charset="0"/>
                        </a:rPr>
                        <a:t>Ұсақ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малды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ұстауға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арналған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қашалары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науалары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қатты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алаңдары</a:t>
                      </a:r>
                      <a:r>
                        <a:rPr lang="en-US" sz="1100" dirty="0">
                          <a:solidFill>
                            <a:srgbClr val="000000"/>
                          </a:solidFill>
                          <a:effectLst/>
                          <a:latin typeface="Arial" pitchFamily="34" charset="0"/>
                          <a:ea typeface="Times New Roman"/>
                          <a:cs typeface="Arial" pitchFamily="34" charset="0"/>
                        </a:rPr>
                        <a:t> (1 </a:t>
                      </a:r>
                      <a:r>
                        <a:rPr lang="en-US" sz="1100" dirty="0" err="1">
                          <a:solidFill>
                            <a:srgbClr val="000000"/>
                          </a:solidFill>
                          <a:effectLst/>
                          <a:latin typeface="Arial" pitchFamily="34" charset="0"/>
                          <a:ea typeface="Times New Roman"/>
                          <a:cs typeface="Arial" pitchFamily="34" charset="0"/>
                        </a:rPr>
                        <a:t>басқа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кемінде</a:t>
                      </a:r>
                      <a:r>
                        <a:rPr lang="en-US" sz="1100" dirty="0">
                          <a:solidFill>
                            <a:srgbClr val="000000"/>
                          </a:solidFill>
                          <a:effectLst/>
                          <a:latin typeface="Arial" pitchFamily="34" charset="0"/>
                          <a:ea typeface="Times New Roman"/>
                          <a:cs typeface="Arial" pitchFamily="34" charset="0"/>
                        </a:rPr>
                        <a:t> 10 </a:t>
                      </a:r>
                      <a:r>
                        <a:rPr lang="en-US" sz="1100" dirty="0" err="1">
                          <a:solidFill>
                            <a:srgbClr val="000000"/>
                          </a:solidFill>
                          <a:effectLst/>
                          <a:latin typeface="Arial" pitchFamily="34" charset="0"/>
                          <a:ea typeface="Times New Roman"/>
                          <a:cs typeface="Arial" pitchFamily="34" charset="0"/>
                        </a:rPr>
                        <a:t>сантиметр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есебінен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азық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үстелі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сумен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жабдықтаудың</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автосуаттары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автоматтандырылған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жүйесі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ұсақ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малмен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жұмыс</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жасауға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арналған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жабдықталған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ветеринариялық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пункті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өткелек</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бекіткіш</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малды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түсіруге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және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жүктеуге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арналған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сатысы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азық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цехы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не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дәнді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уатқыш</a:t>
                      </a:r>
                      <a:r>
                        <a:rPr lang="en-US" sz="1100" dirty="0">
                          <a:solidFill>
                            <a:srgbClr val="000000"/>
                          </a:solidFill>
                          <a:effectLst/>
                          <a:latin typeface="Arial" pitchFamily="34" charset="0"/>
                          <a:ea typeface="Times New Roman"/>
                          <a:cs typeface="Arial" pitchFamily="34" charset="0"/>
                        </a:rPr>
                        <a:t>/</a:t>
                      </a:r>
                      <a:r>
                        <a:rPr lang="en-US" sz="1100" dirty="0" err="1">
                          <a:solidFill>
                            <a:srgbClr val="000000"/>
                          </a:solidFill>
                          <a:effectLst/>
                          <a:latin typeface="Arial" pitchFamily="34" charset="0"/>
                          <a:ea typeface="Times New Roman"/>
                          <a:cs typeface="Arial" pitchFamily="34" charset="0"/>
                        </a:rPr>
                        <a:t>жаныштағышы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объектіге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қызмет</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көрсетуге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арналған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қажетті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техникасы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мен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жабдықтар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кем</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дегенде</a:t>
                      </a:r>
                      <a:r>
                        <a:rPr lang="en-US" sz="1100" dirty="0">
                          <a:solidFill>
                            <a:srgbClr val="000000"/>
                          </a:solidFill>
                          <a:effectLst/>
                          <a:latin typeface="Arial" pitchFamily="34" charset="0"/>
                          <a:ea typeface="Times New Roman"/>
                          <a:cs typeface="Arial" pitchFamily="34" charset="0"/>
                        </a:rPr>
                        <a:t> 1000 </a:t>
                      </a:r>
                      <a:r>
                        <a:rPr lang="en-US" sz="1100" dirty="0" err="1">
                          <a:solidFill>
                            <a:srgbClr val="000000"/>
                          </a:solidFill>
                          <a:effectLst/>
                          <a:latin typeface="Arial" pitchFamily="34" charset="0"/>
                          <a:ea typeface="Times New Roman"/>
                          <a:cs typeface="Arial" pitchFamily="34" charset="0"/>
                        </a:rPr>
                        <a:t>тонна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құнарлы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азық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сақтауға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арналған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сыйымдылығы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немесе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үй-жайы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алаң</a:t>
                      </a:r>
                      <a:r>
                        <a:rPr lang="en-US" sz="1100" dirty="0">
                          <a:solidFill>
                            <a:srgbClr val="000000"/>
                          </a:solidFill>
                          <a:effectLst/>
                          <a:latin typeface="Arial" pitchFamily="34" charset="0"/>
                          <a:ea typeface="Times New Roman"/>
                          <a:cs typeface="Arial" pitchFamily="34" charset="0"/>
                        </a:rPr>
                        <a:t>.</a:t>
                      </a:r>
                      <a:r>
                        <a:rPr lang="en-US" sz="1100" dirty="0">
                          <a:effectLst/>
                          <a:latin typeface="Arial" pitchFamily="34" charset="0"/>
                          <a:ea typeface="Times New Roman"/>
                          <a:cs typeface="Arial" pitchFamily="34" charset="0"/>
                        </a:rPr>
                        <a:t/>
                      </a:r>
                      <a:br>
                        <a:rPr lang="en-US" sz="1100" dirty="0">
                          <a:effectLst/>
                          <a:latin typeface="Arial" pitchFamily="34" charset="0"/>
                          <a:ea typeface="Times New Roman"/>
                          <a:cs typeface="Arial" pitchFamily="34" charset="0"/>
                        </a:rPr>
                      </a:br>
                      <a:r>
                        <a:rPr lang="en-US" sz="1100" dirty="0" err="1">
                          <a:solidFill>
                            <a:srgbClr val="000000"/>
                          </a:solidFill>
                          <a:effectLst/>
                          <a:latin typeface="Arial" pitchFamily="34" charset="0"/>
                          <a:ea typeface="Times New Roman"/>
                          <a:cs typeface="Arial" pitchFamily="34" charset="0"/>
                        </a:rPr>
                        <a:t>Инвестициялық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жобаның</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құны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жобалық-сметалық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құжаттамаға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сәйкес</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айқындалады</a:t>
                      </a:r>
                      <a:r>
                        <a:rPr lang="en-US" sz="1100" dirty="0">
                          <a:solidFill>
                            <a:srgbClr val="000000"/>
                          </a:solidFill>
                          <a:effectLst/>
                          <a:latin typeface="Arial" pitchFamily="34" charset="0"/>
                          <a:ea typeface="Times New Roman"/>
                          <a:cs typeface="Arial" pitchFamily="34" charset="0"/>
                        </a:rPr>
                        <a:t>:</a:t>
                      </a:r>
                      <a:endParaRPr lang="ru-RU" sz="11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1 бас ұсақ малды күтіп-бағуға арналған орын</a:t>
                      </a:r>
                      <a:endParaRPr lang="ru-RU" sz="110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100">
                          <a:effectLst/>
                          <a:latin typeface="Arial" pitchFamily="34" charset="0"/>
                          <a:ea typeface="Times New Roman"/>
                          <a:cs typeface="Arial" pitchFamily="34" charset="0"/>
                        </a:rPr>
                        <a:t/>
                      </a:r>
                      <a:br>
                        <a:rPr lang="en-US" sz="1100">
                          <a:effectLst/>
                          <a:latin typeface="Arial" pitchFamily="34" charset="0"/>
                          <a:ea typeface="Times New Roman"/>
                          <a:cs typeface="Arial" pitchFamily="34" charset="0"/>
                        </a:rPr>
                      </a:br>
                      <a:endParaRPr lang="ru-RU" sz="1100">
                        <a:effectLst/>
                        <a:latin typeface="Arial" pitchFamily="34" charset="0"/>
                        <a:ea typeface="Times New Roman"/>
                        <a:cs typeface="Arial" pitchFamily="34" charset="0"/>
                      </a:endParaRPr>
                    </a:p>
                  </a:txBody>
                  <a:tcPr marL="9525" marR="9525" marT="9525" marB="9525" anchor="ctr"/>
                </a:tc>
              </a:tr>
              <a:tr h="542422">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жаңа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құрылыс</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кезінде</a:t>
                      </a:r>
                      <a:endParaRPr lang="ru-RU" sz="110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100">
                          <a:effectLst/>
                          <a:latin typeface="Arial" pitchFamily="34" charset="0"/>
                          <a:ea typeface="Times New Roman"/>
                          <a:cs typeface="Arial" pitchFamily="34" charset="0"/>
                        </a:rPr>
                        <a:t/>
                      </a:r>
                      <a:br>
                        <a:rPr lang="en-US" sz="1100">
                          <a:effectLst/>
                          <a:latin typeface="Arial" pitchFamily="34" charset="0"/>
                          <a:ea typeface="Times New Roman"/>
                          <a:cs typeface="Arial" pitchFamily="34" charset="0"/>
                        </a:rPr>
                      </a:b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20 000</a:t>
                      </a:r>
                      <a:endParaRPr lang="ru-RU" sz="1100">
                        <a:effectLst/>
                        <a:latin typeface="Arial" pitchFamily="34" charset="0"/>
                        <a:ea typeface="Times New Roman"/>
                        <a:cs typeface="Arial" pitchFamily="34" charset="0"/>
                      </a:endParaRPr>
                    </a:p>
                  </a:txBody>
                  <a:tcPr marL="9525" marR="9525" marT="9525" marB="9525" anchor="ctr"/>
                </a:tc>
              </a:tr>
              <a:tr h="609820">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кеңейту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кезінде</a:t>
                      </a:r>
                      <a:endParaRPr lang="ru-RU" sz="110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100" dirty="0">
                          <a:effectLst/>
                          <a:latin typeface="Arial" pitchFamily="34" charset="0"/>
                          <a:ea typeface="Times New Roman"/>
                          <a:cs typeface="Arial" pitchFamily="34" charset="0"/>
                        </a:rPr>
                        <a:t/>
                      </a:r>
                      <a:br>
                        <a:rPr lang="en-US" sz="1100" dirty="0">
                          <a:effectLst/>
                          <a:latin typeface="Arial" pitchFamily="34" charset="0"/>
                          <a:ea typeface="Times New Roman"/>
                          <a:cs typeface="Arial" pitchFamily="34" charset="0"/>
                        </a:rPr>
                      </a:br>
                      <a:endParaRPr lang="ru-RU" sz="11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10 000</a:t>
                      </a:r>
                      <a:endParaRPr lang="ru-RU" sz="1100" dirty="0">
                        <a:effectLst/>
                        <a:latin typeface="Arial" pitchFamily="34" charset="0"/>
                        <a:ea typeface="Times New Roman"/>
                        <a:cs typeface="Arial" pitchFamily="34" charset="0"/>
                      </a:endParaRPr>
                    </a:p>
                  </a:txBody>
                  <a:tcPr marL="9525" marR="9525" marT="9525" marB="9525" anchor="ctr"/>
                </a:tc>
              </a:tr>
            </a:tbl>
          </a:graphicData>
        </a:graphic>
      </p:graphicFrame>
      <p:sp>
        <p:nvSpPr>
          <p:cNvPr id="15" name="Прямоугольник 14"/>
          <p:cNvSpPr/>
          <p:nvPr/>
        </p:nvSpPr>
        <p:spPr>
          <a:xfrm>
            <a:off x="4285928" y="0"/>
            <a:ext cx="7056784" cy="1631216"/>
          </a:xfrm>
          <a:prstGeom prst="rect">
            <a:avLst/>
          </a:prstGeom>
        </p:spPr>
        <p:txBody>
          <a:bodyPr wrap="square">
            <a:spAutoFit/>
          </a:bodyPr>
          <a:lstStyle/>
          <a:p>
            <a:pPr algn="ctr"/>
            <a:r>
              <a:rPr lang="en-US" sz="2000" b="1" dirty="0" err="1">
                <a:solidFill>
                  <a:schemeClr val="bg1"/>
                </a:solidFill>
              </a:rPr>
              <a:t>Бір</a:t>
            </a:r>
            <a:r>
              <a:rPr lang="en-US" sz="2000" b="1" dirty="0">
                <a:solidFill>
                  <a:schemeClr val="bg1"/>
                </a:solidFill>
              </a:rPr>
              <a:t> </a:t>
            </a:r>
            <a:r>
              <a:rPr lang="en-US" sz="2000" b="1" dirty="0" err="1">
                <a:solidFill>
                  <a:schemeClr val="bg1"/>
                </a:solidFill>
              </a:rPr>
              <a:t>мезгілде</a:t>
            </a:r>
            <a:r>
              <a:rPr lang="en-US" sz="2000" b="1" dirty="0">
                <a:solidFill>
                  <a:schemeClr val="bg1"/>
                </a:solidFill>
              </a:rPr>
              <a:t> 20 000 </a:t>
            </a:r>
            <a:r>
              <a:rPr lang="en-US" sz="2000" b="1" dirty="0" err="1">
                <a:solidFill>
                  <a:schemeClr val="bg1"/>
                </a:solidFill>
              </a:rPr>
              <a:t>бастан</a:t>
            </a:r>
            <a:r>
              <a:rPr lang="en-US" sz="2000" b="1" dirty="0">
                <a:solidFill>
                  <a:schemeClr val="bg1"/>
                </a:solidFill>
              </a:rPr>
              <a:t> </a:t>
            </a:r>
            <a:r>
              <a:rPr lang="en-US" sz="2000" b="1" dirty="0" err="1">
                <a:solidFill>
                  <a:schemeClr val="bg1"/>
                </a:solidFill>
              </a:rPr>
              <a:t>бастап</a:t>
            </a:r>
            <a:r>
              <a:rPr lang="en-US" sz="2000" b="1" dirty="0">
                <a:solidFill>
                  <a:schemeClr val="bg1"/>
                </a:solidFill>
              </a:rPr>
              <a:t> </a:t>
            </a:r>
            <a:r>
              <a:rPr lang="en-US" sz="2000" b="1" dirty="0" err="1">
                <a:solidFill>
                  <a:schemeClr val="bg1"/>
                </a:solidFill>
              </a:rPr>
              <a:t>ұсақ</a:t>
            </a:r>
            <a:r>
              <a:rPr lang="en-US" sz="2000" b="1" dirty="0">
                <a:solidFill>
                  <a:schemeClr val="bg1"/>
                </a:solidFill>
              </a:rPr>
              <a:t> </a:t>
            </a:r>
            <a:r>
              <a:rPr lang="en-US" sz="2000" b="1" dirty="0" err="1">
                <a:solidFill>
                  <a:schemeClr val="bg1"/>
                </a:solidFill>
              </a:rPr>
              <a:t>мал</a:t>
            </a:r>
            <a:r>
              <a:rPr lang="en-US" sz="2000" b="1" dirty="0">
                <a:solidFill>
                  <a:schemeClr val="bg1"/>
                </a:solidFill>
              </a:rPr>
              <a:t> </a:t>
            </a:r>
            <a:r>
              <a:rPr lang="en-US" sz="2000" b="1" dirty="0" err="1">
                <a:solidFill>
                  <a:schemeClr val="bg1"/>
                </a:solidFill>
              </a:rPr>
              <a:t>бордақылауға</a:t>
            </a:r>
            <a:r>
              <a:rPr lang="en-US" sz="2000" b="1" dirty="0">
                <a:solidFill>
                  <a:schemeClr val="bg1"/>
                </a:solidFill>
              </a:rPr>
              <a:t> </a:t>
            </a:r>
            <a:r>
              <a:rPr lang="en-US" sz="2000" b="1" dirty="0" err="1">
                <a:solidFill>
                  <a:schemeClr val="bg1"/>
                </a:solidFill>
              </a:rPr>
              <a:t>арналған</a:t>
            </a:r>
            <a:r>
              <a:rPr lang="en-US" sz="2000" b="1" dirty="0">
                <a:solidFill>
                  <a:schemeClr val="bg1"/>
                </a:solidFill>
              </a:rPr>
              <a:t> </a:t>
            </a:r>
            <a:r>
              <a:rPr lang="en-US" sz="2000" b="1" dirty="0" err="1">
                <a:solidFill>
                  <a:schemeClr val="bg1"/>
                </a:solidFill>
              </a:rPr>
              <a:t>объектілер</a:t>
            </a:r>
            <a:r>
              <a:rPr lang="en-US" sz="2000" b="1" dirty="0">
                <a:solidFill>
                  <a:schemeClr val="bg1"/>
                </a:solidFill>
              </a:rPr>
              <a:t> </a:t>
            </a:r>
            <a:r>
              <a:rPr lang="en-US" sz="2000" b="1" dirty="0" err="1">
                <a:solidFill>
                  <a:schemeClr val="bg1"/>
                </a:solidFill>
              </a:rPr>
              <a:t>салу</a:t>
            </a:r>
            <a:r>
              <a:rPr lang="en-US" sz="2000" b="1" dirty="0">
                <a:solidFill>
                  <a:schemeClr val="bg1"/>
                </a:solidFill>
              </a:rPr>
              <a:t> </a:t>
            </a:r>
            <a:r>
              <a:rPr lang="en-US" sz="2000" b="1" dirty="0" err="1">
                <a:solidFill>
                  <a:schemeClr val="bg1"/>
                </a:solidFill>
              </a:rPr>
              <a:t>және</a:t>
            </a:r>
            <a:r>
              <a:rPr lang="en-US" sz="2000" b="1" dirty="0">
                <a:solidFill>
                  <a:schemeClr val="bg1"/>
                </a:solidFill>
              </a:rPr>
              <a:t> </a:t>
            </a:r>
            <a:r>
              <a:rPr lang="en-US" sz="2000" b="1" dirty="0" err="1">
                <a:solidFill>
                  <a:schemeClr val="bg1"/>
                </a:solidFill>
              </a:rPr>
              <a:t>кеңейту</a:t>
            </a:r>
            <a:r>
              <a:rPr lang="en-US" sz="2000" b="1" dirty="0">
                <a:solidFill>
                  <a:schemeClr val="bg1"/>
                </a:solidFill>
              </a:rPr>
              <a:t> </a:t>
            </a:r>
            <a:r>
              <a:rPr lang="en-US" sz="2000" b="1" dirty="0" err="1">
                <a:solidFill>
                  <a:schemeClr val="bg1"/>
                </a:solidFill>
              </a:rPr>
              <a:t>және</a:t>
            </a:r>
            <a:r>
              <a:rPr lang="en-US" sz="2000" b="1" dirty="0">
                <a:solidFill>
                  <a:schemeClr val="bg1"/>
                </a:solidFill>
              </a:rPr>
              <a:t> </a:t>
            </a:r>
            <a:r>
              <a:rPr lang="en-US" sz="2000" b="1" dirty="0" err="1">
                <a:solidFill>
                  <a:schemeClr val="bg1"/>
                </a:solidFill>
              </a:rPr>
              <a:t>бір</a:t>
            </a:r>
            <a:r>
              <a:rPr lang="en-US" sz="2000" b="1" dirty="0">
                <a:solidFill>
                  <a:schemeClr val="bg1"/>
                </a:solidFill>
              </a:rPr>
              <a:t> </a:t>
            </a:r>
            <a:r>
              <a:rPr lang="en-US" sz="2000" b="1" dirty="0" err="1">
                <a:solidFill>
                  <a:schemeClr val="bg1"/>
                </a:solidFill>
              </a:rPr>
              <a:t>мезгілде</a:t>
            </a:r>
            <a:r>
              <a:rPr lang="en-US" sz="2000" b="1" dirty="0">
                <a:solidFill>
                  <a:schemeClr val="bg1"/>
                </a:solidFill>
              </a:rPr>
              <a:t> 1 000 </a:t>
            </a:r>
            <a:r>
              <a:rPr lang="en-US" sz="2000" b="1" dirty="0" err="1">
                <a:solidFill>
                  <a:schemeClr val="bg1"/>
                </a:solidFill>
              </a:rPr>
              <a:t>бастан</a:t>
            </a:r>
            <a:r>
              <a:rPr lang="en-US" sz="2000" b="1" dirty="0">
                <a:solidFill>
                  <a:schemeClr val="bg1"/>
                </a:solidFill>
              </a:rPr>
              <a:t> </a:t>
            </a:r>
            <a:r>
              <a:rPr lang="en-US" sz="2000" b="1" dirty="0" err="1">
                <a:solidFill>
                  <a:schemeClr val="bg1"/>
                </a:solidFill>
              </a:rPr>
              <a:t>бастап</a:t>
            </a:r>
            <a:r>
              <a:rPr lang="en-US" sz="2000" b="1" dirty="0">
                <a:solidFill>
                  <a:schemeClr val="bg1"/>
                </a:solidFill>
              </a:rPr>
              <a:t> </a:t>
            </a:r>
            <a:r>
              <a:rPr lang="en-US" sz="2000" b="1" dirty="0" err="1">
                <a:solidFill>
                  <a:schemeClr val="bg1"/>
                </a:solidFill>
              </a:rPr>
              <a:t>ұсақ</a:t>
            </a:r>
            <a:r>
              <a:rPr lang="en-US" sz="2000" b="1" dirty="0">
                <a:solidFill>
                  <a:schemeClr val="bg1"/>
                </a:solidFill>
              </a:rPr>
              <a:t> </a:t>
            </a:r>
            <a:r>
              <a:rPr lang="en-US" sz="2000" b="1" dirty="0" err="1">
                <a:solidFill>
                  <a:schemeClr val="bg1"/>
                </a:solidFill>
              </a:rPr>
              <a:t>мал</a:t>
            </a:r>
            <a:r>
              <a:rPr lang="en-US" sz="2000" b="1" dirty="0">
                <a:solidFill>
                  <a:schemeClr val="bg1"/>
                </a:solidFill>
              </a:rPr>
              <a:t> </a:t>
            </a:r>
            <a:r>
              <a:rPr lang="en-US" sz="2000" b="1" dirty="0" err="1">
                <a:solidFill>
                  <a:schemeClr val="bg1"/>
                </a:solidFill>
              </a:rPr>
              <a:t>ұстауға</a:t>
            </a:r>
            <a:r>
              <a:rPr lang="en-US" sz="2000" b="1" dirty="0">
                <a:solidFill>
                  <a:schemeClr val="bg1"/>
                </a:solidFill>
              </a:rPr>
              <a:t> </a:t>
            </a:r>
            <a:r>
              <a:rPr lang="en-US" sz="2000" b="1" dirty="0" err="1">
                <a:solidFill>
                  <a:schemeClr val="bg1"/>
                </a:solidFill>
              </a:rPr>
              <a:t>арналған</a:t>
            </a:r>
            <a:r>
              <a:rPr lang="en-US" sz="2000" b="1" dirty="0">
                <a:solidFill>
                  <a:schemeClr val="bg1"/>
                </a:solidFill>
              </a:rPr>
              <a:t> </a:t>
            </a:r>
            <a:r>
              <a:rPr lang="en-US" sz="2000" b="1" dirty="0" err="1">
                <a:solidFill>
                  <a:schemeClr val="bg1"/>
                </a:solidFill>
              </a:rPr>
              <a:t>сервистік-дайындау</a:t>
            </a:r>
            <a:r>
              <a:rPr lang="en-US" sz="2000" b="1" dirty="0">
                <a:solidFill>
                  <a:schemeClr val="bg1"/>
                </a:solidFill>
              </a:rPr>
              <a:t> </a:t>
            </a:r>
            <a:r>
              <a:rPr lang="en-US" sz="2000" b="1" dirty="0" err="1">
                <a:solidFill>
                  <a:schemeClr val="bg1"/>
                </a:solidFill>
              </a:rPr>
              <a:t>алаңдарын</a:t>
            </a:r>
            <a:r>
              <a:rPr lang="en-US" sz="2000" b="1" dirty="0">
                <a:solidFill>
                  <a:schemeClr val="bg1"/>
                </a:solidFill>
              </a:rPr>
              <a:t> </a:t>
            </a:r>
            <a:r>
              <a:rPr lang="en-US" sz="2000" b="1" dirty="0" err="1">
                <a:solidFill>
                  <a:schemeClr val="bg1"/>
                </a:solidFill>
              </a:rPr>
              <a:t>құру</a:t>
            </a:r>
            <a:r>
              <a:rPr lang="en-US" sz="2000" b="1" dirty="0">
                <a:solidFill>
                  <a:schemeClr val="bg1"/>
                </a:solidFill>
              </a:rPr>
              <a:t> </a:t>
            </a:r>
            <a:r>
              <a:rPr lang="en-US" sz="2000" b="1" dirty="0" err="1">
                <a:solidFill>
                  <a:schemeClr val="bg1"/>
                </a:solidFill>
              </a:rPr>
              <a:t>және</a:t>
            </a:r>
            <a:r>
              <a:rPr lang="en-US" sz="2000" b="1" dirty="0">
                <a:solidFill>
                  <a:schemeClr val="bg1"/>
                </a:solidFill>
              </a:rPr>
              <a:t> </a:t>
            </a:r>
            <a:r>
              <a:rPr lang="en-US" sz="2000" b="1" dirty="0" err="1" smtClean="0">
                <a:solidFill>
                  <a:schemeClr val="bg1"/>
                </a:solidFill>
              </a:rPr>
              <a:t>кеңейту</a:t>
            </a:r>
            <a:endParaRPr lang="ru-RU" sz="2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1182825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ru-RU" sz="2800" b="1" dirty="0" smtClean="0">
                <a:solidFill>
                  <a:schemeClr val="accent5">
                    <a:lumMod val="75000"/>
                  </a:schemeClr>
                </a:solidFill>
                <a:latin typeface="+mn-lt"/>
              </a:rPr>
              <a:t>1</a:t>
            </a:r>
            <a:r>
              <a:rPr lang="en-US" sz="2800" b="1" dirty="0" smtClean="0">
                <a:solidFill>
                  <a:schemeClr val="accent5">
                    <a:lumMod val="75000"/>
                  </a:schemeClr>
                </a:solidFill>
                <a:latin typeface="+mn-lt"/>
              </a:rPr>
              <a:t>1</a:t>
            </a:r>
            <a:endParaRPr lang="en-US" sz="2800" b="1" dirty="0">
              <a:solidFill>
                <a:schemeClr val="accent5">
                  <a:lumMod val="75000"/>
                </a:schemeClr>
              </a:solidFill>
              <a:latin typeface="+mn-lt"/>
            </a:endParaRPr>
          </a:p>
        </p:txBody>
      </p:sp>
      <p:cxnSp>
        <p:nvCxnSpPr>
          <p:cNvPr id="23" name="Прямая соединительная линия 22"/>
          <p:cNvCxnSpPr/>
          <p:nvPr/>
        </p:nvCxnSpPr>
        <p:spPr>
          <a:xfrm>
            <a:off x="8606408" y="192088"/>
            <a:ext cx="0" cy="9229743"/>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20" name="Прямоугольник 19"/>
          <p:cNvSpPr/>
          <p:nvPr/>
        </p:nvSpPr>
        <p:spPr>
          <a:xfrm>
            <a:off x="8750424" y="768152"/>
            <a:ext cx="8174360" cy="801566"/>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Times New Roman"/>
                <a:ea typeface="Times New Roman"/>
              </a:rPr>
              <a:t>Создание и расширение объектов для откорма крупного рогатого скота</a:t>
            </a:r>
            <a:endParaRPr lang="ru-RU" sz="2800" b="1" dirty="0">
              <a:solidFill>
                <a:schemeClr val="bg1"/>
              </a:solidFill>
              <a:latin typeface="Times New Roman"/>
              <a:ea typeface="Times New Roman"/>
            </a:endParaRPr>
          </a:p>
        </p:txBody>
      </p:sp>
      <p:pic>
        <p:nvPicPr>
          <p:cNvPr id="52226" name="Picture 2" descr="C:\Users\ИНТЕРНЕТ\Desktop\da49a98703d1fca4f9fa54ac5bf345c4e61979f8.jpg"/>
          <p:cNvPicPr>
            <a:picLocks noChangeAspect="1" noChangeArrowheads="1"/>
          </p:cNvPicPr>
          <p:nvPr/>
        </p:nvPicPr>
        <p:blipFill>
          <a:blip r:embed="rId3" cstate="print"/>
          <a:srcRect/>
          <a:stretch>
            <a:fillRect/>
          </a:stretch>
        </p:blipFill>
        <p:spPr bwMode="auto">
          <a:xfrm>
            <a:off x="1333600" y="0"/>
            <a:ext cx="2880320" cy="1704256"/>
          </a:xfrm>
          <a:prstGeom prst="rect">
            <a:avLst/>
          </a:prstGeom>
          <a:noFill/>
        </p:spPr>
      </p:pic>
      <p:pic>
        <p:nvPicPr>
          <p:cNvPr id="10" name="Рисунок 9"/>
          <p:cNvPicPr>
            <a:picLocks noChangeAspect="1"/>
          </p:cNvPicPr>
          <p:nvPr/>
        </p:nvPicPr>
        <p:blipFill rotWithShape="1">
          <a:blip r:embed="rId4" cstate="print">
            <a:extLst>
              <a:ext uri="{28A0092B-C50C-407E-A947-70E740481C1C}">
                <a14:useLocalDpi xmlns:a14="http://schemas.microsoft.com/office/drawing/2010/main" val="0"/>
              </a:ext>
            </a:extLst>
          </a:blip>
          <a:srcRect t="5557"/>
          <a:stretch/>
        </p:blipFill>
        <p:spPr>
          <a:xfrm>
            <a:off x="0" y="0"/>
            <a:ext cx="17068800" cy="1704256"/>
          </a:xfrm>
          <a:prstGeom prst="rect">
            <a:avLst/>
          </a:prstGeom>
        </p:spPr>
      </p:pic>
      <p:graphicFrame>
        <p:nvGraphicFramePr>
          <p:cNvPr id="11" name="Таблица 10"/>
          <p:cNvGraphicFramePr>
            <a:graphicFrameLocks noGrp="1"/>
          </p:cNvGraphicFramePr>
          <p:nvPr>
            <p:extLst>
              <p:ext uri="{D42A27DB-BD31-4B8C-83A1-F6EECF244321}">
                <p14:modId xmlns:p14="http://schemas.microsoft.com/office/powerpoint/2010/main" val="1673401655"/>
              </p:ext>
            </p:extLst>
          </p:nvPr>
        </p:nvGraphicFramePr>
        <p:xfrm>
          <a:off x="0" y="1704257"/>
          <a:ext cx="8462392" cy="7866139"/>
        </p:xfrm>
        <a:graphic>
          <a:graphicData uri="http://schemas.openxmlformats.org/drawingml/2006/table">
            <a:tbl>
              <a:tblPr>
                <a:tableStyleId>{BDBED569-4797-4DF1-A0F4-6AAB3CD982D8}</a:tableStyleId>
              </a:tblPr>
              <a:tblGrid>
                <a:gridCol w="339952"/>
                <a:gridCol w="6826296"/>
                <a:gridCol w="1296144"/>
              </a:tblGrid>
              <a:tr h="180208">
                <a:tc gridSpan="3">
                  <a:txBody>
                    <a:bodyPr/>
                    <a:lstStyle/>
                    <a:p>
                      <a:pPr marL="12700" algn="just">
                        <a:lnSpc>
                          <a:spcPct val="115000"/>
                        </a:lnSpc>
                        <a:spcAft>
                          <a:spcPts val="100"/>
                        </a:spcAft>
                      </a:pPr>
                      <a:r>
                        <a:rPr lang="en-US" sz="1000" b="1" dirty="0" err="1">
                          <a:solidFill>
                            <a:srgbClr val="000000"/>
                          </a:solidFill>
                          <a:effectLst/>
                          <a:latin typeface="Arial" pitchFamily="34" charset="0"/>
                          <a:ea typeface="Times New Roman"/>
                          <a:cs typeface="Arial" pitchFamily="34" charset="0"/>
                        </a:rPr>
                        <a:t>Инвестициялық</a:t>
                      </a:r>
                      <a:r>
                        <a:rPr lang="en-US" sz="1000" b="1" dirty="0">
                          <a:solidFill>
                            <a:srgbClr val="000000"/>
                          </a:solidFill>
                          <a:effectLst/>
                          <a:latin typeface="Arial" pitchFamily="34" charset="0"/>
                          <a:ea typeface="Times New Roman"/>
                          <a:cs typeface="Arial" pitchFamily="34" charset="0"/>
                        </a:rPr>
                        <a:t> </a:t>
                      </a:r>
                      <a:r>
                        <a:rPr lang="en-US" sz="1000" b="1" dirty="0" err="1">
                          <a:solidFill>
                            <a:srgbClr val="000000"/>
                          </a:solidFill>
                          <a:effectLst/>
                          <a:latin typeface="Arial" pitchFamily="34" charset="0"/>
                          <a:ea typeface="Times New Roman"/>
                          <a:cs typeface="Arial" pitchFamily="34" charset="0"/>
                        </a:rPr>
                        <a:t>салымдарды</a:t>
                      </a:r>
                      <a:r>
                        <a:rPr lang="en-US" sz="1000" b="1" dirty="0">
                          <a:solidFill>
                            <a:srgbClr val="000000"/>
                          </a:solidFill>
                          <a:effectLst/>
                          <a:latin typeface="Arial" pitchFamily="34" charset="0"/>
                          <a:ea typeface="Times New Roman"/>
                          <a:cs typeface="Arial" pitchFamily="34" charset="0"/>
                        </a:rPr>
                        <a:t> </a:t>
                      </a:r>
                      <a:r>
                        <a:rPr lang="en-US" sz="1000" b="1" dirty="0" err="1">
                          <a:solidFill>
                            <a:srgbClr val="000000"/>
                          </a:solidFill>
                          <a:effectLst/>
                          <a:latin typeface="Arial" pitchFamily="34" charset="0"/>
                          <a:ea typeface="Times New Roman"/>
                          <a:cs typeface="Arial" pitchFamily="34" charset="0"/>
                        </a:rPr>
                        <a:t>өтеу</a:t>
                      </a:r>
                      <a:r>
                        <a:rPr lang="en-US" sz="1000" b="1" dirty="0">
                          <a:solidFill>
                            <a:srgbClr val="000000"/>
                          </a:solidFill>
                          <a:effectLst/>
                          <a:latin typeface="Arial" pitchFamily="34" charset="0"/>
                          <a:ea typeface="Times New Roman"/>
                          <a:cs typeface="Arial" pitchFamily="34" charset="0"/>
                        </a:rPr>
                        <a:t> </a:t>
                      </a:r>
                      <a:r>
                        <a:rPr lang="en-US" sz="1000" b="1" dirty="0" err="1">
                          <a:solidFill>
                            <a:srgbClr val="000000"/>
                          </a:solidFill>
                          <a:effectLst/>
                          <a:latin typeface="Arial" pitchFamily="34" charset="0"/>
                          <a:ea typeface="Times New Roman"/>
                          <a:cs typeface="Arial" pitchFamily="34" charset="0"/>
                        </a:rPr>
                        <a:t>үлесі</a:t>
                      </a:r>
                      <a:r>
                        <a:rPr lang="en-US" sz="1000" b="1" dirty="0">
                          <a:solidFill>
                            <a:srgbClr val="000000"/>
                          </a:solidFill>
                          <a:effectLst/>
                          <a:latin typeface="Arial" pitchFamily="34" charset="0"/>
                          <a:ea typeface="Times New Roman"/>
                          <a:cs typeface="Arial" pitchFamily="34" charset="0"/>
                        </a:rPr>
                        <a:t> - 25 %</a:t>
                      </a:r>
                      <a:endParaRPr lang="ru-RU" sz="1000" b="1"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1298230">
                <a:tc>
                  <a:txBody>
                    <a:bodyPr/>
                    <a:lstStyle/>
                    <a:p>
                      <a:pPr marL="12700" algn="just">
                        <a:lnSpc>
                          <a:spcPct val="115000"/>
                        </a:lnSpc>
                        <a:spcAft>
                          <a:spcPts val="100"/>
                        </a:spcAft>
                      </a:pPr>
                      <a:r>
                        <a:rPr lang="en-US" sz="1000" b="1" dirty="0">
                          <a:solidFill>
                            <a:srgbClr val="000000"/>
                          </a:solidFill>
                          <a:effectLst/>
                          <a:latin typeface="Arial" pitchFamily="34" charset="0"/>
                          <a:ea typeface="Times New Roman"/>
                          <a:cs typeface="Arial" pitchFamily="34" charset="0"/>
                        </a:rPr>
                        <a:t>№</a:t>
                      </a:r>
                      <a:endParaRPr lang="ru-RU" sz="1000" b="1"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000" b="1" dirty="0">
                          <a:solidFill>
                            <a:srgbClr val="000000"/>
                          </a:solidFill>
                          <a:effectLst/>
                          <a:latin typeface="Arial" pitchFamily="34" charset="0"/>
                          <a:ea typeface="Times New Roman"/>
                          <a:cs typeface="Arial" pitchFamily="34" charset="0"/>
                        </a:rPr>
                        <a:t>Техника мен </a:t>
                      </a:r>
                      <a:r>
                        <a:rPr lang="ru-RU" sz="1000" b="1" dirty="0" err="1">
                          <a:solidFill>
                            <a:srgbClr val="000000"/>
                          </a:solidFill>
                          <a:effectLst/>
                          <a:latin typeface="Arial" pitchFamily="34" charset="0"/>
                          <a:ea typeface="Times New Roman"/>
                          <a:cs typeface="Arial" pitchFamily="34" charset="0"/>
                        </a:rPr>
                        <a:t>жабдықтардың</a:t>
                      </a:r>
                      <a:r>
                        <a:rPr lang="ru-RU" sz="1000" b="1" dirty="0">
                          <a:solidFill>
                            <a:srgbClr val="000000"/>
                          </a:solidFill>
                          <a:effectLst/>
                          <a:latin typeface="Arial" pitchFamily="34" charset="0"/>
                          <a:ea typeface="Times New Roman"/>
                          <a:cs typeface="Arial" pitchFamily="34" charset="0"/>
                        </a:rPr>
                        <a:t> </a:t>
                      </a:r>
                      <a:r>
                        <a:rPr lang="ru-RU" sz="1000" b="1" dirty="0" err="1">
                          <a:solidFill>
                            <a:srgbClr val="000000"/>
                          </a:solidFill>
                          <a:effectLst/>
                          <a:latin typeface="Arial" pitchFamily="34" charset="0"/>
                          <a:ea typeface="Times New Roman"/>
                          <a:cs typeface="Arial" pitchFamily="34" charset="0"/>
                        </a:rPr>
                        <a:t>атауы</a:t>
                      </a:r>
                      <a:r>
                        <a:rPr lang="ru-RU" sz="1000" b="1" dirty="0">
                          <a:solidFill>
                            <a:srgbClr val="000000"/>
                          </a:solidFill>
                          <a:effectLst/>
                          <a:latin typeface="Arial" pitchFamily="34" charset="0"/>
                          <a:ea typeface="Times New Roman"/>
                          <a:cs typeface="Arial" pitchFamily="34" charset="0"/>
                        </a:rPr>
                        <a:t> </a:t>
                      </a:r>
                      <a:r>
                        <a:rPr lang="ru-RU" sz="1000" b="1" dirty="0" err="1">
                          <a:solidFill>
                            <a:srgbClr val="000000"/>
                          </a:solidFill>
                          <a:effectLst/>
                          <a:latin typeface="Arial" pitchFamily="34" charset="0"/>
                          <a:ea typeface="Times New Roman"/>
                          <a:cs typeface="Arial" pitchFamily="34" charset="0"/>
                        </a:rPr>
                        <a:t>және</a:t>
                      </a:r>
                      <a:r>
                        <a:rPr lang="ru-RU" sz="1000" b="1" dirty="0">
                          <a:solidFill>
                            <a:srgbClr val="000000"/>
                          </a:solidFill>
                          <a:effectLst/>
                          <a:latin typeface="Arial" pitchFamily="34" charset="0"/>
                          <a:ea typeface="Times New Roman"/>
                          <a:cs typeface="Arial" pitchFamily="34" charset="0"/>
                        </a:rPr>
                        <a:t> </a:t>
                      </a:r>
                      <a:r>
                        <a:rPr lang="ru-RU" sz="1000" b="1" dirty="0" err="1">
                          <a:solidFill>
                            <a:srgbClr val="000000"/>
                          </a:solidFill>
                          <a:effectLst/>
                          <a:latin typeface="Arial" pitchFamily="34" charset="0"/>
                          <a:ea typeface="Times New Roman"/>
                          <a:cs typeface="Arial" pitchFamily="34" charset="0"/>
                        </a:rPr>
                        <a:t>техникалық</a:t>
                      </a:r>
                      <a:r>
                        <a:rPr lang="ru-RU" sz="1000" b="1" dirty="0">
                          <a:solidFill>
                            <a:srgbClr val="000000"/>
                          </a:solidFill>
                          <a:effectLst/>
                          <a:latin typeface="Arial" pitchFamily="34" charset="0"/>
                          <a:ea typeface="Times New Roman"/>
                          <a:cs typeface="Arial" pitchFamily="34" charset="0"/>
                        </a:rPr>
                        <a:t> </a:t>
                      </a:r>
                      <a:r>
                        <a:rPr lang="ru-RU" sz="1000" b="1" dirty="0" err="1">
                          <a:solidFill>
                            <a:srgbClr val="000000"/>
                          </a:solidFill>
                          <a:effectLst/>
                          <a:latin typeface="Arial" pitchFamily="34" charset="0"/>
                          <a:ea typeface="Times New Roman"/>
                          <a:cs typeface="Arial" pitchFamily="34" charset="0"/>
                        </a:rPr>
                        <a:t>сипаттамасы</a:t>
                      </a:r>
                      <a:endParaRPr lang="ru-RU" sz="1000" b="1" dirty="0">
                        <a:effectLst/>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ru-RU" sz="1000" b="1" dirty="0">
                          <a:solidFill>
                            <a:srgbClr val="000000"/>
                          </a:solidFill>
                          <a:effectLst/>
                          <a:latin typeface="Arial" pitchFamily="34" charset="0"/>
                          <a:ea typeface="Times New Roman"/>
                          <a:cs typeface="Arial" pitchFamily="34" charset="0"/>
                        </a:rPr>
                        <a:t>Техника мен </a:t>
                      </a:r>
                      <a:r>
                        <a:rPr lang="ru-RU" sz="1000" b="1" dirty="0" err="1">
                          <a:solidFill>
                            <a:srgbClr val="000000"/>
                          </a:solidFill>
                          <a:effectLst/>
                          <a:latin typeface="Arial" pitchFamily="34" charset="0"/>
                          <a:ea typeface="Times New Roman"/>
                          <a:cs typeface="Arial" pitchFamily="34" charset="0"/>
                        </a:rPr>
                        <a:t>жабдықтың</a:t>
                      </a:r>
                      <a:r>
                        <a:rPr lang="ru-RU" sz="1000" b="1" dirty="0">
                          <a:solidFill>
                            <a:srgbClr val="000000"/>
                          </a:solidFill>
                          <a:effectLst/>
                          <a:latin typeface="Arial" pitchFamily="34" charset="0"/>
                          <a:ea typeface="Times New Roman"/>
                          <a:cs typeface="Arial" pitchFamily="34" charset="0"/>
                        </a:rPr>
                        <a:t> </a:t>
                      </a:r>
                      <a:r>
                        <a:rPr lang="ru-RU" sz="1000" b="1" dirty="0" err="1">
                          <a:solidFill>
                            <a:srgbClr val="000000"/>
                          </a:solidFill>
                          <a:effectLst/>
                          <a:latin typeface="Arial" pitchFamily="34" charset="0"/>
                          <a:ea typeface="Times New Roman"/>
                          <a:cs typeface="Arial" pitchFamily="34" charset="0"/>
                        </a:rPr>
                        <a:t>бір</a:t>
                      </a:r>
                      <a:r>
                        <a:rPr lang="ru-RU" sz="1000" b="1" dirty="0">
                          <a:solidFill>
                            <a:srgbClr val="000000"/>
                          </a:solidFill>
                          <a:effectLst/>
                          <a:latin typeface="Arial" pitchFamily="34" charset="0"/>
                          <a:ea typeface="Times New Roman"/>
                          <a:cs typeface="Arial" pitchFamily="34" charset="0"/>
                        </a:rPr>
                        <a:t> </a:t>
                      </a:r>
                      <a:r>
                        <a:rPr lang="ru-RU" sz="1000" b="1" dirty="0" err="1">
                          <a:solidFill>
                            <a:srgbClr val="000000"/>
                          </a:solidFill>
                          <a:effectLst/>
                          <a:latin typeface="Arial" pitchFamily="34" charset="0"/>
                          <a:ea typeface="Times New Roman"/>
                          <a:cs typeface="Arial" pitchFamily="34" charset="0"/>
                        </a:rPr>
                        <a:t>бірлігіне</a:t>
                      </a:r>
                      <a:r>
                        <a:rPr lang="ru-RU" sz="1000" b="1" dirty="0">
                          <a:solidFill>
                            <a:srgbClr val="000000"/>
                          </a:solidFill>
                          <a:effectLst/>
                          <a:latin typeface="Arial" pitchFamily="34" charset="0"/>
                          <a:ea typeface="Times New Roman"/>
                          <a:cs typeface="Arial" pitchFamily="34" charset="0"/>
                        </a:rPr>
                        <a:t> </a:t>
                      </a:r>
                      <a:r>
                        <a:rPr lang="ru-RU" sz="1000" b="1" dirty="0" err="1">
                          <a:solidFill>
                            <a:srgbClr val="000000"/>
                          </a:solidFill>
                          <a:effectLst/>
                          <a:latin typeface="Arial" pitchFamily="34" charset="0"/>
                          <a:ea typeface="Times New Roman"/>
                          <a:cs typeface="Arial" pitchFamily="34" charset="0"/>
                        </a:rPr>
                        <a:t>арналған</a:t>
                      </a:r>
                      <a:r>
                        <a:rPr lang="ru-RU" sz="1000" b="1" dirty="0">
                          <a:solidFill>
                            <a:srgbClr val="000000"/>
                          </a:solidFill>
                          <a:effectLst/>
                          <a:latin typeface="Arial" pitchFamily="34" charset="0"/>
                          <a:ea typeface="Times New Roman"/>
                          <a:cs typeface="Arial" pitchFamily="34" charset="0"/>
                        </a:rPr>
                        <a:t> </a:t>
                      </a:r>
                      <a:r>
                        <a:rPr lang="ru-RU" sz="1000" b="1" dirty="0" err="1">
                          <a:solidFill>
                            <a:srgbClr val="000000"/>
                          </a:solidFill>
                          <a:effectLst/>
                          <a:latin typeface="Arial" pitchFamily="34" charset="0"/>
                          <a:ea typeface="Times New Roman"/>
                          <a:cs typeface="Arial" pitchFamily="34" charset="0"/>
                        </a:rPr>
                        <a:t>субсидияларды</a:t>
                      </a:r>
                      <a:r>
                        <a:rPr lang="ru-RU" sz="1000" b="1" dirty="0">
                          <a:solidFill>
                            <a:srgbClr val="000000"/>
                          </a:solidFill>
                          <a:effectLst/>
                          <a:latin typeface="Arial" pitchFamily="34" charset="0"/>
                          <a:ea typeface="Times New Roman"/>
                          <a:cs typeface="Arial" pitchFamily="34" charset="0"/>
                        </a:rPr>
                        <a:t> </a:t>
                      </a:r>
                      <a:r>
                        <a:rPr lang="ru-RU" sz="1000" b="1" dirty="0" err="1">
                          <a:solidFill>
                            <a:srgbClr val="000000"/>
                          </a:solidFill>
                          <a:effectLst/>
                          <a:latin typeface="Arial" pitchFamily="34" charset="0"/>
                          <a:ea typeface="Times New Roman"/>
                          <a:cs typeface="Arial" pitchFamily="34" charset="0"/>
                        </a:rPr>
                        <a:t>есептеу</a:t>
                      </a:r>
                      <a:r>
                        <a:rPr lang="ru-RU" sz="1000" b="1" dirty="0">
                          <a:solidFill>
                            <a:srgbClr val="000000"/>
                          </a:solidFill>
                          <a:effectLst/>
                          <a:latin typeface="Arial" pitchFamily="34" charset="0"/>
                          <a:ea typeface="Times New Roman"/>
                          <a:cs typeface="Arial" pitchFamily="34" charset="0"/>
                        </a:rPr>
                        <a:t> </a:t>
                      </a:r>
                      <a:r>
                        <a:rPr lang="ru-RU" sz="1000" b="1" dirty="0" err="1">
                          <a:solidFill>
                            <a:srgbClr val="000000"/>
                          </a:solidFill>
                          <a:effectLst/>
                          <a:latin typeface="Arial" pitchFamily="34" charset="0"/>
                          <a:ea typeface="Times New Roman"/>
                          <a:cs typeface="Arial" pitchFamily="34" charset="0"/>
                        </a:rPr>
                        <a:t>үшін</a:t>
                      </a:r>
                      <a:r>
                        <a:rPr lang="ru-RU" sz="1000" b="1" dirty="0">
                          <a:solidFill>
                            <a:srgbClr val="000000"/>
                          </a:solidFill>
                          <a:effectLst/>
                          <a:latin typeface="Arial" pitchFamily="34" charset="0"/>
                          <a:ea typeface="Times New Roman"/>
                          <a:cs typeface="Arial" pitchFamily="34" charset="0"/>
                        </a:rPr>
                        <a:t> </a:t>
                      </a:r>
                      <a:r>
                        <a:rPr lang="ru-RU" sz="1000" b="1" dirty="0" err="1">
                          <a:solidFill>
                            <a:srgbClr val="000000"/>
                          </a:solidFill>
                          <a:effectLst/>
                          <a:latin typeface="Arial" pitchFamily="34" charset="0"/>
                          <a:ea typeface="Times New Roman"/>
                          <a:cs typeface="Arial" pitchFamily="34" charset="0"/>
                        </a:rPr>
                        <a:t>барынша</a:t>
                      </a:r>
                      <a:r>
                        <a:rPr lang="ru-RU" sz="1000" b="1" dirty="0">
                          <a:solidFill>
                            <a:srgbClr val="000000"/>
                          </a:solidFill>
                          <a:effectLst/>
                          <a:latin typeface="Arial" pitchFamily="34" charset="0"/>
                          <a:ea typeface="Times New Roman"/>
                          <a:cs typeface="Arial" pitchFamily="34" charset="0"/>
                        </a:rPr>
                        <a:t> </a:t>
                      </a:r>
                      <a:r>
                        <a:rPr lang="ru-RU" sz="1000" b="1" dirty="0" err="1">
                          <a:solidFill>
                            <a:srgbClr val="000000"/>
                          </a:solidFill>
                          <a:effectLst/>
                          <a:latin typeface="Arial" pitchFamily="34" charset="0"/>
                          <a:ea typeface="Times New Roman"/>
                          <a:cs typeface="Arial" pitchFamily="34" charset="0"/>
                        </a:rPr>
                        <a:t>рұқсат</a:t>
                      </a:r>
                      <a:r>
                        <a:rPr lang="ru-RU" sz="1000" b="1" dirty="0">
                          <a:solidFill>
                            <a:srgbClr val="000000"/>
                          </a:solidFill>
                          <a:effectLst/>
                          <a:latin typeface="Arial" pitchFamily="34" charset="0"/>
                          <a:ea typeface="Times New Roman"/>
                          <a:cs typeface="Arial" pitchFamily="34" charset="0"/>
                        </a:rPr>
                        <a:t> </a:t>
                      </a:r>
                      <a:r>
                        <a:rPr lang="ru-RU" sz="1000" b="1" dirty="0" err="1">
                          <a:solidFill>
                            <a:srgbClr val="000000"/>
                          </a:solidFill>
                          <a:effectLst/>
                          <a:latin typeface="Arial" pitchFamily="34" charset="0"/>
                          <a:ea typeface="Times New Roman"/>
                          <a:cs typeface="Arial" pitchFamily="34" charset="0"/>
                        </a:rPr>
                        <a:t>етілетін</a:t>
                      </a:r>
                      <a:r>
                        <a:rPr lang="ru-RU" sz="1000" b="1" dirty="0">
                          <a:solidFill>
                            <a:srgbClr val="000000"/>
                          </a:solidFill>
                          <a:effectLst/>
                          <a:latin typeface="Arial" pitchFamily="34" charset="0"/>
                          <a:ea typeface="Times New Roman"/>
                          <a:cs typeface="Arial" pitchFamily="34" charset="0"/>
                        </a:rPr>
                        <a:t> </a:t>
                      </a:r>
                      <a:r>
                        <a:rPr lang="ru-RU" sz="1000" b="1" dirty="0" err="1">
                          <a:solidFill>
                            <a:srgbClr val="000000"/>
                          </a:solidFill>
                          <a:effectLst/>
                          <a:latin typeface="Arial" pitchFamily="34" charset="0"/>
                          <a:ea typeface="Times New Roman"/>
                          <a:cs typeface="Arial" pitchFamily="34" charset="0"/>
                        </a:rPr>
                        <a:t>құн</a:t>
                      </a:r>
                      <a:r>
                        <a:rPr lang="ru-RU" sz="1000" b="1" dirty="0">
                          <a:solidFill>
                            <a:srgbClr val="000000"/>
                          </a:solidFill>
                          <a:effectLst/>
                          <a:latin typeface="Arial" pitchFamily="34" charset="0"/>
                          <a:ea typeface="Times New Roman"/>
                          <a:cs typeface="Arial" pitchFamily="34" charset="0"/>
                        </a:rPr>
                        <a:t>, </a:t>
                      </a:r>
                      <a:r>
                        <a:rPr lang="ru-RU" sz="1000" b="1" dirty="0" err="1">
                          <a:solidFill>
                            <a:srgbClr val="000000"/>
                          </a:solidFill>
                          <a:effectLst/>
                          <a:latin typeface="Arial" pitchFamily="34" charset="0"/>
                          <a:ea typeface="Times New Roman"/>
                          <a:cs typeface="Arial" pitchFamily="34" charset="0"/>
                        </a:rPr>
                        <a:t>теңге</a:t>
                      </a:r>
                      <a:endParaRPr lang="ru-RU" sz="1000" b="1" dirty="0">
                        <a:effectLst/>
                        <a:latin typeface="Arial" pitchFamily="34" charset="0"/>
                        <a:ea typeface="Times New Roman"/>
                        <a:cs typeface="Arial" pitchFamily="34" charset="0"/>
                      </a:endParaRPr>
                    </a:p>
                  </a:txBody>
                  <a:tcPr marL="9525" marR="9525" marT="9525" marB="9525" anchor="ctr"/>
                </a:tc>
              </a:tr>
              <a:tr h="319484">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1.</a:t>
                      </a:r>
                      <a:endParaRPr lang="ru-RU" sz="10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dirty="0" err="1">
                          <a:solidFill>
                            <a:srgbClr val="000000"/>
                          </a:solidFill>
                          <a:effectLst/>
                          <a:latin typeface="Arial" pitchFamily="34" charset="0"/>
                          <a:ea typeface="Times New Roman"/>
                          <a:cs typeface="Arial" pitchFamily="34" charset="0"/>
                        </a:rPr>
                        <a:t>қуаты</a:t>
                      </a:r>
                      <a:r>
                        <a:rPr lang="en-US" sz="1000" dirty="0">
                          <a:solidFill>
                            <a:srgbClr val="000000"/>
                          </a:solidFill>
                          <a:effectLst/>
                          <a:latin typeface="Arial" pitchFamily="34" charset="0"/>
                          <a:ea typeface="Times New Roman"/>
                          <a:cs typeface="Arial" pitchFamily="34" charset="0"/>
                        </a:rPr>
                        <a:t> 89 </a:t>
                      </a:r>
                      <a:r>
                        <a:rPr lang="en-US" sz="1000" dirty="0" err="1">
                          <a:solidFill>
                            <a:srgbClr val="000000"/>
                          </a:solidFill>
                          <a:effectLst/>
                          <a:latin typeface="Arial" pitchFamily="34" charset="0"/>
                          <a:ea typeface="Times New Roman"/>
                          <a:cs typeface="Arial" pitchFamily="34" charset="0"/>
                        </a:rPr>
                        <a:t>ат</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күшіне</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дейінгі</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доңғалақты</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трактор</a:t>
                      </a:r>
                      <a:endParaRPr lang="ru-RU" sz="10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6 800 000</a:t>
                      </a:r>
                      <a:endParaRPr lang="ru-RU" sz="1000" dirty="0">
                        <a:effectLst/>
                        <a:latin typeface="Arial" pitchFamily="34" charset="0"/>
                        <a:ea typeface="Times New Roman"/>
                        <a:cs typeface="Arial" pitchFamily="34" charset="0"/>
                      </a:endParaRPr>
                    </a:p>
                  </a:txBody>
                  <a:tcPr marL="9525" marR="9525" marT="9525" marB="9525" anchor="ctr"/>
                </a:tc>
              </a:tr>
              <a:tr h="357119">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2.</a:t>
                      </a:r>
                      <a:endParaRPr lang="ru-RU" sz="10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dirty="0" err="1">
                          <a:solidFill>
                            <a:srgbClr val="000000"/>
                          </a:solidFill>
                          <a:effectLst/>
                          <a:latin typeface="Arial" pitchFamily="34" charset="0"/>
                          <a:ea typeface="Times New Roman"/>
                          <a:cs typeface="Arial" pitchFamily="34" charset="0"/>
                        </a:rPr>
                        <a:t>тракторға</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арналған</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құрамалы</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әмбебап</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аспа</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айыр</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шөміш</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пішен</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маялағыш</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жалдағыш</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грейферлік</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қармауыш</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күрек</a:t>
                      </a:r>
                      <a:r>
                        <a:rPr lang="en-US" sz="1000" dirty="0">
                          <a:solidFill>
                            <a:srgbClr val="000000"/>
                          </a:solidFill>
                          <a:effectLst/>
                          <a:latin typeface="Arial" pitchFamily="34" charset="0"/>
                          <a:ea typeface="Times New Roman"/>
                          <a:cs typeface="Arial" pitchFamily="34" charset="0"/>
                        </a:rPr>
                        <a:t>)</a:t>
                      </a:r>
                      <a:endParaRPr lang="ru-RU" sz="10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1 400 000</a:t>
                      </a:r>
                      <a:endParaRPr lang="ru-RU" sz="1000" dirty="0">
                        <a:effectLst/>
                        <a:latin typeface="Arial" pitchFamily="34" charset="0"/>
                        <a:ea typeface="Times New Roman"/>
                        <a:cs typeface="Arial" pitchFamily="34" charset="0"/>
                      </a:endParaRPr>
                    </a:p>
                  </a:txBody>
                  <a:tcPr marL="9525" marR="9525" marT="9525" marB="9525" anchor="ctr"/>
                </a:tc>
              </a:tr>
              <a:tr h="357119">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3.</a:t>
                      </a:r>
                      <a:endParaRPr lang="ru-RU" sz="10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пресс-іріктегіш (төмендегілердің бірі):</a:t>
                      </a:r>
                      <a:endParaRPr lang="ru-RU" sz="100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000" dirty="0">
                          <a:effectLst/>
                          <a:latin typeface="Arial" pitchFamily="34" charset="0"/>
                          <a:ea typeface="Times New Roman"/>
                          <a:cs typeface="Arial" pitchFamily="34" charset="0"/>
                        </a:rPr>
                        <a:t/>
                      </a:r>
                      <a:br>
                        <a:rPr lang="en-US" sz="1000" dirty="0">
                          <a:effectLst/>
                          <a:latin typeface="Arial" pitchFamily="34" charset="0"/>
                          <a:ea typeface="Times New Roman"/>
                          <a:cs typeface="Arial" pitchFamily="34" charset="0"/>
                        </a:rPr>
                      </a:br>
                      <a:endParaRPr lang="ru-RU" sz="1000" dirty="0">
                        <a:effectLst/>
                        <a:latin typeface="Arial" pitchFamily="34" charset="0"/>
                        <a:ea typeface="Times New Roman"/>
                        <a:cs typeface="Arial" pitchFamily="34" charset="0"/>
                      </a:endParaRPr>
                    </a:p>
                  </a:txBody>
                  <a:tcPr marL="9525" marR="9525" marT="9525" marB="9525" anchor="ctr"/>
                </a:tc>
              </a:tr>
              <a:tr h="180208">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3.1</a:t>
                      </a:r>
                      <a:endParaRPr lang="ru-RU" sz="10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орамалы пресс-іріктегіш</a:t>
                      </a:r>
                      <a:endParaRPr lang="ru-RU" sz="10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4 000 000</a:t>
                      </a:r>
                      <a:endParaRPr lang="ru-RU" sz="1000" dirty="0">
                        <a:effectLst/>
                        <a:latin typeface="Arial" pitchFamily="34" charset="0"/>
                        <a:ea typeface="Times New Roman"/>
                        <a:cs typeface="Arial" pitchFamily="34" charset="0"/>
                      </a:endParaRPr>
                    </a:p>
                  </a:txBody>
                  <a:tcPr marL="9525" marR="9525" marT="9525" marB="9525" anchor="ctr"/>
                </a:tc>
              </a:tr>
              <a:tr h="319484">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3.2</a:t>
                      </a:r>
                      <a:endParaRPr lang="ru-RU" sz="10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теңдік пресс-іріктегіш</a:t>
                      </a:r>
                      <a:endParaRPr lang="ru-RU" sz="10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3 000 000</a:t>
                      </a:r>
                      <a:endParaRPr lang="ru-RU" sz="1000" dirty="0">
                        <a:effectLst/>
                        <a:latin typeface="Arial" pitchFamily="34" charset="0"/>
                        <a:ea typeface="Times New Roman"/>
                        <a:cs typeface="Arial" pitchFamily="34" charset="0"/>
                      </a:endParaRPr>
                    </a:p>
                  </a:txBody>
                  <a:tcPr marL="9525" marR="9525" marT="9525" marB="9525" anchor="ctr"/>
                </a:tc>
              </a:tr>
              <a:tr h="357119">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4.</a:t>
                      </a:r>
                      <a:endParaRPr lang="ru-RU" sz="10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пішенге арналған шапқыш (төмендегілердің бірі):</a:t>
                      </a:r>
                      <a:endParaRPr lang="ru-RU" sz="100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000" dirty="0">
                          <a:effectLst/>
                          <a:latin typeface="Arial" pitchFamily="34" charset="0"/>
                          <a:ea typeface="Times New Roman"/>
                          <a:cs typeface="Arial" pitchFamily="34" charset="0"/>
                        </a:rPr>
                        <a:t/>
                      </a:r>
                      <a:br>
                        <a:rPr lang="en-US" sz="1000" dirty="0">
                          <a:effectLst/>
                          <a:latin typeface="Arial" pitchFamily="34" charset="0"/>
                          <a:ea typeface="Times New Roman"/>
                          <a:cs typeface="Arial" pitchFamily="34" charset="0"/>
                        </a:rPr>
                      </a:br>
                      <a:endParaRPr lang="ru-RU" sz="1000" dirty="0">
                        <a:effectLst/>
                        <a:latin typeface="Arial" pitchFamily="34" charset="0"/>
                        <a:ea typeface="Times New Roman"/>
                        <a:cs typeface="Arial" pitchFamily="34" charset="0"/>
                      </a:endParaRPr>
                    </a:p>
                  </a:txBody>
                  <a:tcPr marL="9525" marR="9525" marT="9525" marB="9525" anchor="ctr"/>
                </a:tc>
              </a:tr>
              <a:tr h="180208">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4.1</a:t>
                      </a:r>
                      <a:endParaRPr lang="ru-RU" sz="10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бірбілеулі</a:t>
                      </a:r>
                      <a:endParaRPr lang="ru-RU" sz="10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300 000</a:t>
                      </a:r>
                      <a:endParaRPr lang="ru-RU" sz="1000" dirty="0">
                        <a:effectLst/>
                        <a:latin typeface="Arial" pitchFamily="34" charset="0"/>
                        <a:ea typeface="Times New Roman"/>
                        <a:cs typeface="Arial" pitchFamily="34" charset="0"/>
                      </a:endParaRPr>
                    </a:p>
                  </a:txBody>
                  <a:tcPr marL="9525" marR="9525" marT="9525" marB="9525" anchor="ctr"/>
                </a:tc>
              </a:tr>
              <a:tr h="180208">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4.2</a:t>
                      </a:r>
                      <a:endParaRPr lang="ru-RU" sz="10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dirty="0" err="1">
                          <a:solidFill>
                            <a:srgbClr val="000000"/>
                          </a:solidFill>
                          <a:effectLst/>
                          <a:latin typeface="Arial" pitchFamily="34" charset="0"/>
                          <a:ea typeface="Times New Roman"/>
                          <a:cs typeface="Arial" pitchFamily="34" charset="0"/>
                        </a:rPr>
                        <a:t>қосбілеулі</a:t>
                      </a:r>
                      <a:endParaRPr lang="ru-RU" sz="10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700 000</a:t>
                      </a:r>
                      <a:endParaRPr lang="ru-RU" sz="1000" dirty="0">
                        <a:effectLst/>
                        <a:latin typeface="Arial" pitchFamily="34" charset="0"/>
                        <a:ea typeface="Times New Roman"/>
                        <a:cs typeface="Arial" pitchFamily="34" charset="0"/>
                      </a:endParaRPr>
                    </a:p>
                  </a:txBody>
                  <a:tcPr marL="9525" marR="9525" marT="9525" marB="9525" anchor="ctr"/>
                </a:tc>
              </a:tr>
              <a:tr h="180208">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4.3</a:t>
                      </a:r>
                      <a:endParaRPr lang="ru-RU" sz="10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үшбілеулі</a:t>
                      </a:r>
                      <a:endParaRPr lang="ru-RU" sz="10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1 000 000</a:t>
                      </a:r>
                      <a:endParaRPr lang="ru-RU" sz="1000" dirty="0">
                        <a:effectLst/>
                        <a:latin typeface="Arial" pitchFamily="34" charset="0"/>
                        <a:ea typeface="Times New Roman"/>
                        <a:cs typeface="Arial" pitchFamily="34" charset="0"/>
                      </a:endParaRPr>
                    </a:p>
                  </a:txBody>
                  <a:tcPr marL="9525" marR="9525" marT="9525" marB="9525" anchor="ctr"/>
                </a:tc>
              </a:tr>
              <a:tr h="180208">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4.4</a:t>
                      </a:r>
                      <a:endParaRPr lang="ru-RU" sz="10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жаныштағыш</a:t>
                      </a:r>
                      <a:endParaRPr lang="ru-RU" sz="10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2 000 000</a:t>
                      </a:r>
                      <a:endParaRPr lang="ru-RU" sz="1000" dirty="0">
                        <a:effectLst/>
                        <a:latin typeface="Arial" pitchFamily="34" charset="0"/>
                        <a:ea typeface="Times New Roman"/>
                        <a:cs typeface="Arial" pitchFamily="34" charset="0"/>
                      </a:endParaRPr>
                    </a:p>
                  </a:txBody>
                  <a:tcPr marL="9525" marR="9525" marT="9525" marB="9525" anchor="ctr"/>
                </a:tc>
              </a:tr>
              <a:tr h="180208">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4.5</a:t>
                      </a:r>
                      <a:endParaRPr lang="ru-RU" sz="10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роторлы/ротациялық</a:t>
                      </a:r>
                      <a:endParaRPr lang="ru-RU" sz="10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2 400 000</a:t>
                      </a:r>
                      <a:endParaRPr lang="ru-RU" sz="1000" dirty="0">
                        <a:effectLst/>
                        <a:latin typeface="Arial" pitchFamily="34" charset="0"/>
                        <a:ea typeface="Times New Roman"/>
                        <a:cs typeface="Arial" pitchFamily="34" charset="0"/>
                      </a:endParaRPr>
                    </a:p>
                  </a:txBody>
                  <a:tcPr marL="9525" marR="9525" marT="9525" marB="9525" anchor="ctr"/>
                </a:tc>
              </a:tr>
              <a:tr h="180208">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5.</a:t>
                      </a:r>
                      <a:endParaRPr lang="ru-RU" sz="10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тіркемелі жалшалап дестелегіш</a:t>
                      </a:r>
                      <a:endParaRPr lang="ru-RU" sz="10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3 000 000</a:t>
                      </a:r>
                      <a:endParaRPr lang="ru-RU" sz="1000" dirty="0">
                        <a:effectLst/>
                        <a:latin typeface="Arial" pitchFamily="34" charset="0"/>
                        <a:ea typeface="Times New Roman"/>
                        <a:cs typeface="Arial" pitchFamily="34" charset="0"/>
                      </a:endParaRPr>
                    </a:p>
                  </a:txBody>
                  <a:tcPr marL="9525" marR="9525" marT="9525" marB="9525" anchor="ctr"/>
                </a:tc>
              </a:tr>
              <a:tr h="180208">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6.</a:t>
                      </a:r>
                      <a:endParaRPr lang="ru-RU" sz="10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тіркемелі қопарғыш-тырма</a:t>
                      </a:r>
                      <a:endParaRPr lang="ru-RU" sz="10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2 400 000</a:t>
                      </a:r>
                      <a:endParaRPr lang="ru-RU" sz="1000" dirty="0">
                        <a:effectLst/>
                        <a:latin typeface="Arial" pitchFamily="34" charset="0"/>
                        <a:ea typeface="Times New Roman"/>
                        <a:cs typeface="Arial" pitchFamily="34" charset="0"/>
                      </a:endParaRPr>
                    </a:p>
                  </a:txBody>
                  <a:tcPr marL="9525" marR="9525" marT="9525" marB="9525" anchor="ctr"/>
                </a:tc>
              </a:tr>
              <a:tr h="180208">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7.</a:t>
                      </a:r>
                      <a:endParaRPr lang="ru-RU" sz="10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тіркеме</a:t>
                      </a:r>
                      <a:endParaRPr lang="ru-RU" sz="10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3 000 000</a:t>
                      </a:r>
                      <a:endParaRPr lang="ru-RU" sz="1000" dirty="0">
                        <a:effectLst/>
                        <a:latin typeface="Arial" pitchFamily="34" charset="0"/>
                        <a:ea typeface="Times New Roman"/>
                        <a:cs typeface="Arial" pitchFamily="34" charset="0"/>
                      </a:endParaRPr>
                    </a:p>
                  </a:txBody>
                  <a:tcPr marL="9525" marR="9525" marT="9525" marB="9525" anchor="ctr"/>
                </a:tc>
              </a:tr>
              <a:tr h="319484">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8.</a:t>
                      </a:r>
                      <a:endParaRPr lang="ru-RU" sz="10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dirty="0" err="1">
                          <a:solidFill>
                            <a:srgbClr val="000000"/>
                          </a:solidFill>
                          <a:effectLst/>
                          <a:latin typeface="Arial" pitchFamily="34" charset="0"/>
                          <a:ea typeface="Times New Roman"/>
                          <a:cs typeface="Arial" pitchFamily="34" charset="0"/>
                        </a:rPr>
                        <a:t>азық</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таратқыш</a:t>
                      </a:r>
                      <a:r>
                        <a:rPr lang="en-US" sz="1000" dirty="0">
                          <a:solidFill>
                            <a:srgbClr val="000000"/>
                          </a:solidFill>
                          <a:effectLst/>
                          <a:latin typeface="Arial" pitchFamily="34" charset="0"/>
                          <a:ea typeface="Times New Roman"/>
                          <a:cs typeface="Arial" pitchFamily="34" charset="0"/>
                        </a:rPr>
                        <a:t>/</a:t>
                      </a:r>
                      <a:r>
                        <a:rPr lang="en-US" sz="1000" dirty="0" err="1">
                          <a:solidFill>
                            <a:srgbClr val="000000"/>
                          </a:solidFill>
                          <a:effectLst/>
                          <a:latin typeface="Arial" pitchFamily="34" charset="0"/>
                          <a:ea typeface="Times New Roman"/>
                          <a:cs typeface="Arial" pitchFamily="34" charset="0"/>
                        </a:rPr>
                        <a:t>азық</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ұсақтағыш</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сыйымдылығы</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кемінде</a:t>
                      </a:r>
                      <a:r>
                        <a:rPr lang="en-US" sz="1000" dirty="0">
                          <a:solidFill>
                            <a:srgbClr val="000000"/>
                          </a:solidFill>
                          <a:effectLst/>
                          <a:latin typeface="Arial" pitchFamily="34" charset="0"/>
                          <a:ea typeface="Times New Roman"/>
                          <a:cs typeface="Arial" pitchFamily="34" charset="0"/>
                        </a:rPr>
                        <a:t> 5 </a:t>
                      </a:r>
                      <a:r>
                        <a:rPr lang="en-US" sz="1000" dirty="0" err="1">
                          <a:solidFill>
                            <a:srgbClr val="000000"/>
                          </a:solidFill>
                          <a:effectLst/>
                          <a:latin typeface="Arial" pitchFamily="34" charset="0"/>
                          <a:ea typeface="Times New Roman"/>
                          <a:cs typeface="Arial" pitchFamily="34" charset="0"/>
                        </a:rPr>
                        <a:t>текше</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метр</a:t>
                      </a:r>
                      <a:r>
                        <a:rPr lang="en-US" sz="1000" dirty="0">
                          <a:solidFill>
                            <a:srgbClr val="000000"/>
                          </a:solidFill>
                          <a:effectLst/>
                          <a:latin typeface="Arial" pitchFamily="34" charset="0"/>
                          <a:ea typeface="Times New Roman"/>
                          <a:cs typeface="Arial" pitchFamily="34" charset="0"/>
                        </a:rPr>
                        <a:t>)</a:t>
                      </a:r>
                      <a:endParaRPr lang="ru-RU" sz="10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6 000 000</a:t>
                      </a:r>
                      <a:endParaRPr lang="ru-RU" sz="1000" dirty="0">
                        <a:effectLst/>
                        <a:latin typeface="Arial" pitchFamily="34" charset="0"/>
                        <a:ea typeface="Times New Roman"/>
                        <a:cs typeface="Arial" pitchFamily="34" charset="0"/>
                      </a:endParaRPr>
                    </a:p>
                  </a:txBody>
                  <a:tcPr marL="9525" marR="9525" marT="9525" marB="9525" anchor="ctr"/>
                </a:tc>
              </a:tr>
              <a:tr h="180208">
                <a:tc gridSpan="3">
                  <a:txBody>
                    <a:bodyPr/>
                    <a:lstStyle/>
                    <a:p>
                      <a:pPr marL="12700" algn="just">
                        <a:lnSpc>
                          <a:spcPct val="115000"/>
                        </a:lnSpc>
                        <a:spcAft>
                          <a:spcPts val="100"/>
                        </a:spcAft>
                      </a:pPr>
                      <a:r>
                        <a:rPr lang="en-US" sz="1000" dirty="0" err="1">
                          <a:solidFill>
                            <a:srgbClr val="000000"/>
                          </a:solidFill>
                          <a:effectLst/>
                          <a:latin typeface="Arial" pitchFamily="34" charset="0"/>
                          <a:ea typeface="Times New Roman"/>
                          <a:cs typeface="Arial" pitchFamily="34" charset="0"/>
                        </a:rPr>
                        <a:t>Жабдық</a:t>
                      </a:r>
                      <a:r>
                        <a:rPr lang="en-US" sz="1000" dirty="0">
                          <a:solidFill>
                            <a:srgbClr val="000000"/>
                          </a:solidFill>
                          <a:effectLst/>
                          <a:latin typeface="Arial" pitchFamily="34" charset="0"/>
                          <a:ea typeface="Times New Roman"/>
                          <a:cs typeface="Arial" pitchFamily="34" charset="0"/>
                        </a:rPr>
                        <a:t>:</a:t>
                      </a:r>
                      <a:endParaRPr lang="ru-RU" sz="1000"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180208">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1.</a:t>
                      </a:r>
                      <a:endParaRPr lang="ru-RU" sz="10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dirty="0" err="1">
                          <a:solidFill>
                            <a:srgbClr val="000000"/>
                          </a:solidFill>
                          <a:effectLst/>
                          <a:latin typeface="Arial" pitchFamily="34" charset="0"/>
                          <a:ea typeface="Times New Roman"/>
                          <a:cs typeface="Arial" pitchFamily="34" charset="0"/>
                        </a:rPr>
                        <a:t>сүт</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құбыры</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бар</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сауын</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қондырғысы</a:t>
                      </a:r>
                      <a:endParaRPr lang="ru-RU" sz="10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10 000 000</a:t>
                      </a:r>
                      <a:endParaRPr lang="ru-RU" sz="1000" dirty="0">
                        <a:effectLst/>
                        <a:latin typeface="Arial" pitchFamily="34" charset="0"/>
                        <a:ea typeface="Times New Roman"/>
                        <a:cs typeface="Arial" pitchFamily="34" charset="0"/>
                      </a:endParaRPr>
                    </a:p>
                  </a:txBody>
                  <a:tcPr marL="9525" marR="9525" marT="9525" marB="9525" anchor="ctr"/>
                </a:tc>
              </a:tr>
              <a:tr h="180208">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2.</a:t>
                      </a:r>
                      <a:endParaRPr lang="ru-RU" sz="10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dirty="0" err="1">
                          <a:solidFill>
                            <a:srgbClr val="000000"/>
                          </a:solidFill>
                          <a:effectLst/>
                          <a:latin typeface="Arial" pitchFamily="34" charset="0"/>
                          <a:ea typeface="Times New Roman"/>
                          <a:cs typeface="Arial" pitchFamily="34" charset="0"/>
                        </a:rPr>
                        <a:t>роботтандырылған</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сауын</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қондырғысы</a:t>
                      </a:r>
                      <a:endParaRPr lang="ru-RU" sz="10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50 000 000</a:t>
                      </a:r>
                      <a:endParaRPr lang="ru-RU" sz="1000" dirty="0">
                        <a:effectLst/>
                        <a:latin typeface="Arial" pitchFamily="34" charset="0"/>
                        <a:ea typeface="Times New Roman"/>
                        <a:cs typeface="Arial" pitchFamily="34" charset="0"/>
                      </a:endParaRPr>
                    </a:p>
                  </a:txBody>
                  <a:tcPr marL="9525" marR="9525" marT="9525" marB="9525" anchor="ctr"/>
                </a:tc>
              </a:tr>
              <a:tr h="180208">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3.</a:t>
                      </a:r>
                      <a:endParaRPr lang="ru-RU" sz="10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жылжымалы сауын аппараты</a:t>
                      </a:r>
                      <a:endParaRPr lang="ru-RU" sz="10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90 000</a:t>
                      </a:r>
                      <a:endParaRPr lang="ru-RU" sz="1000" dirty="0">
                        <a:effectLst/>
                        <a:latin typeface="Arial" pitchFamily="34" charset="0"/>
                        <a:ea typeface="Times New Roman"/>
                        <a:cs typeface="Arial" pitchFamily="34" charset="0"/>
                      </a:endParaRPr>
                    </a:p>
                  </a:txBody>
                  <a:tcPr marL="9525" marR="9525" marT="9525" marB="9525" anchor="ctr"/>
                </a:tc>
              </a:tr>
              <a:tr h="180208">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4.</a:t>
                      </a:r>
                      <a:endParaRPr lang="ru-RU" sz="10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сүт салқындатқыш танк</a:t>
                      </a:r>
                      <a:endParaRPr lang="ru-RU" sz="10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3 000 000</a:t>
                      </a:r>
                      <a:endParaRPr lang="ru-RU" sz="1000" dirty="0">
                        <a:effectLst/>
                        <a:latin typeface="Arial" pitchFamily="34" charset="0"/>
                        <a:ea typeface="Times New Roman"/>
                        <a:cs typeface="Arial" pitchFamily="34" charset="0"/>
                      </a:endParaRPr>
                    </a:p>
                  </a:txBody>
                  <a:tcPr marL="9525" marR="9525" marT="9525" marB="9525" anchor="ctr"/>
                </a:tc>
              </a:tr>
              <a:tr h="180208">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5.</a:t>
                      </a:r>
                      <a:endParaRPr lang="ru-RU" sz="10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dirty="0" err="1">
                          <a:solidFill>
                            <a:srgbClr val="000000"/>
                          </a:solidFill>
                          <a:effectLst/>
                          <a:latin typeface="Arial" pitchFamily="34" charset="0"/>
                          <a:ea typeface="Times New Roman"/>
                          <a:cs typeface="Arial" pitchFamily="34" charset="0"/>
                        </a:rPr>
                        <a:t>көң</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тазалау</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жүйесі</a:t>
                      </a:r>
                      <a:endParaRPr lang="ru-RU" sz="10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7 000 000</a:t>
                      </a:r>
                      <a:endParaRPr lang="ru-RU" sz="1000" dirty="0">
                        <a:effectLst/>
                        <a:latin typeface="Arial" pitchFamily="34" charset="0"/>
                        <a:ea typeface="Times New Roman"/>
                        <a:cs typeface="Arial" pitchFamily="34" charset="0"/>
                      </a:endParaRPr>
                    </a:p>
                  </a:txBody>
                  <a:tcPr marL="9525" marR="9525" marT="9525" marB="9525" anchor="ctr"/>
                </a:tc>
              </a:tr>
              <a:tr h="180208">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6.</a:t>
                      </a:r>
                      <a:endParaRPr lang="ru-RU" sz="10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dirty="0" err="1">
                          <a:solidFill>
                            <a:srgbClr val="000000"/>
                          </a:solidFill>
                          <a:effectLst/>
                          <a:latin typeface="Arial" pitchFamily="34" charset="0"/>
                          <a:ea typeface="Times New Roman"/>
                          <a:cs typeface="Arial" pitchFamily="34" charset="0"/>
                        </a:rPr>
                        <a:t>дән</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уатқыш</a:t>
                      </a:r>
                      <a:r>
                        <a:rPr lang="en-US" sz="1000" dirty="0">
                          <a:solidFill>
                            <a:srgbClr val="000000"/>
                          </a:solidFill>
                          <a:effectLst/>
                          <a:latin typeface="Arial" pitchFamily="34" charset="0"/>
                          <a:ea typeface="Times New Roman"/>
                          <a:cs typeface="Arial" pitchFamily="34" charset="0"/>
                        </a:rPr>
                        <a:t>/</a:t>
                      </a:r>
                      <a:r>
                        <a:rPr lang="en-US" sz="1000" dirty="0" err="1">
                          <a:solidFill>
                            <a:srgbClr val="000000"/>
                          </a:solidFill>
                          <a:effectLst/>
                          <a:latin typeface="Arial" pitchFamily="34" charset="0"/>
                          <a:ea typeface="Times New Roman"/>
                          <a:cs typeface="Arial" pitchFamily="34" charset="0"/>
                        </a:rPr>
                        <a:t>жаныштағыш</a:t>
                      </a:r>
                      <a:endParaRPr lang="ru-RU" sz="10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300 000</a:t>
                      </a:r>
                      <a:endParaRPr lang="ru-RU" sz="1000" dirty="0">
                        <a:effectLst/>
                        <a:latin typeface="Arial" pitchFamily="34" charset="0"/>
                        <a:ea typeface="Times New Roman"/>
                        <a:cs typeface="Arial" pitchFamily="34" charset="0"/>
                      </a:endParaRPr>
                    </a:p>
                  </a:txBody>
                  <a:tcPr marL="9525" marR="9525" marT="9525" marB="9525" anchor="ctr"/>
                </a:tc>
              </a:tr>
              <a:tr h="180208">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7.</a:t>
                      </a:r>
                      <a:endParaRPr lang="ru-RU" sz="10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ірі азықтарға арналған уатқыш</a:t>
                      </a:r>
                      <a:endParaRPr lang="ru-RU" sz="10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300 000</a:t>
                      </a:r>
                      <a:endParaRPr lang="ru-RU" sz="1000">
                        <a:effectLst/>
                        <a:latin typeface="Arial" pitchFamily="34" charset="0"/>
                        <a:ea typeface="Times New Roman"/>
                        <a:cs typeface="Arial" pitchFamily="34" charset="0"/>
                      </a:endParaRPr>
                    </a:p>
                  </a:txBody>
                  <a:tcPr marL="9525" marR="9525" marT="9525" marB="9525" anchor="ctr"/>
                </a:tc>
              </a:tr>
              <a:tr h="180208">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8.</a:t>
                      </a:r>
                      <a:endParaRPr lang="ru-RU" sz="10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малды бекітуге арналған станок</a:t>
                      </a:r>
                      <a:endParaRPr lang="ru-RU" sz="10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1 400 000</a:t>
                      </a:r>
                      <a:endParaRPr lang="ru-RU" sz="1000" dirty="0">
                        <a:effectLst/>
                        <a:latin typeface="Arial" pitchFamily="34" charset="0"/>
                        <a:ea typeface="Times New Roman"/>
                        <a:cs typeface="Arial" pitchFamily="34" charset="0"/>
                      </a:endParaRPr>
                    </a:p>
                  </a:txBody>
                  <a:tcPr marL="9525" marR="9525" marT="9525" marB="9525" anchor="ctr"/>
                </a:tc>
              </a:tr>
              <a:tr h="808857">
                <a:tc gridSpan="3">
                  <a:txBody>
                    <a:bodyPr/>
                    <a:lstStyle/>
                    <a:p>
                      <a:pPr marL="12700" algn="l">
                        <a:lnSpc>
                          <a:spcPct val="115000"/>
                        </a:lnSpc>
                        <a:spcAft>
                          <a:spcPts val="100"/>
                        </a:spcAft>
                      </a:pPr>
                      <a:r>
                        <a:rPr lang="en-US" sz="1000" kern="1200" dirty="0" err="1" smtClean="0">
                          <a:solidFill>
                            <a:schemeClr val="tx1"/>
                          </a:solidFill>
                          <a:effectLst/>
                          <a:latin typeface="Arial" pitchFamily="34" charset="0"/>
                          <a:ea typeface="+mn-ea"/>
                          <a:cs typeface="Arial" pitchFamily="34" charset="0"/>
                        </a:rPr>
                        <a:t>Ескертпе</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Бір</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түрдегі</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техниканың</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келесі</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бірлігін</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субсидиялауға</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жануарлардың</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жалпы</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саны</a:t>
                      </a:r>
                      <a:r>
                        <a:rPr lang="en-US" sz="1000" kern="1200" dirty="0" smtClean="0">
                          <a:solidFill>
                            <a:schemeClr val="tx1"/>
                          </a:solidFill>
                          <a:effectLst/>
                          <a:latin typeface="Arial" pitchFamily="34" charset="0"/>
                          <a:ea typeface="+mn-ea"/>
                          <a:cs typeface="Arial" pitchFamily="34" charset="0"/>
                        </a:rPr>
                        <a:t> 250 </a:t>
                      </a:r>
                      <a:r>
                        <a:rPr lang="en-US" sz="1000" kern="1200" dirty="0" err="1" smtClean="0">
                          <a:solidFill>
                            <a:schemeClr val="tx1"/>
                          </a:solidFill>
                          <a:effectLst/>
                          <a:latin typeface="Arial" pitchFamily="34" charset="0"/>
                          <a:ea typeface="+mn-ea"/>
                          <a:cs typeface="Arial" pitchFamily="34" charset="0"/>
                        </a:rPr>
                        <a:t>шартты</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басқа</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артқан</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кезде</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рұқсат</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етіледі</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Ауыл</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шаруашылығы</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жануарларының</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аналық</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басының</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санын</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субсидиялауға</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өтінім</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берген</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сәттегі</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ауыл</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шаруашылығы</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жануарларын</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бірдейлендіру</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жөніндегі</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дерекқор</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арқылы</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оператор</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айқындайды</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Оператор</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куәландырған</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ауыл</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шаруашылығы</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жануарларын</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бірдейлендіру</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жөніндегі</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дерекқордан</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үзінді-көшірмені</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оператор</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инвестордың</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өтініміне</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қоса</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береді</a:t>
                      </a:r>
                      <a:r>
                        <a:rPr lang="en-US" sz="1000" kern="1200" dirty="0" smtClean="0">
                          <a:solidFill>
                            <a:schemeClr val="tx1"/>
                          </a:solidFill>
                          <a:effectLst/>
                          <a:latin typeface="Arial" pitchFamily="34" charset="0"/>
                          <a:ea typeface="+mn-ea"/>
                          <a:cs typeface="Arial" pitchFamily="34" charset="0"/>
                        </a:rPr>
                        <a:t>.</a:t>
                      </a:r>
                      <a:endParaRPr lang="ru-RU" sz="1000" dirty="0">
                        <a:latin typeface="Arial" pitchFamily="34" charset="0"/>
                        <a:ea typeface="Times New Roman"/>
                        <a:cs typeface="Arial" pitchFamily="34" charset="0"/>
                      </a:endParaRPr>
                    </a:p>
                  </a:txBody>
                  <a:tcPr marL="4194" marR="4194" marT="4194" marB="4194" anchor="ctr"/>
                </a:tc>
                <a:tc hMerge="1">
                  <a:txBody>
                    <a:bodyPr/>
                    <a:lstStyle/>
                    <a:p>
                      <a:endParaRPr lang="ru-RU"/>
                    </a:p>
                  </a:txBody>
                  <a:tcPr/>
                </a:tc>
                <a:tc hMerge="1">
                  <a:txBody>
                    <a:bodyPr/>
                    <a:lstStyle/>
                    <a:p>
                      <a:endParaRPr lang="ru-RU"/>
                    </a:p>
                  </a:txBody>
                  <a:tcPr/>
                </a:tc>
              </a:tr>
            </a:tbl>
          </a:graphicData>
        </a:graphic>
      </p:graphicFrame>
      <p:graphicFrame>
        <p:nvGraphicFramePr>
          <p:cNvPr id="14" name="Таблица 13"/>
          <p:cNvGraphicFramePr>
            <a:graphicFrameLocks noGrp="1"/>
          </p:cNvGraphicFramePr>
          <p:nvPr>
            <p:extLst>
              <p:ext uri="{D42A27DB-BD31-4B8C-83A1-F6EECF244321}">
                <p14:modId xmlns:p14="http://schemas.microsoft.com/office/powerpoint/2010/main" val="748990896"/>
              </p:ext>
            </p:extLst>
          </p:nvPr>
        </p:nvGraphicFramePr>
        <p:xfrm>
          <a:off x="8750424" y="1776264"/>
          <a:ext cx="7992888" cy="7056783"/>
        </p:xfrm>
        <a:graphic>
          <a:graphicData uri="http://schemas.openxmlformats.org/drawingml/2006/table">
            <a:tbl>
              <a:tblPr>
                <a:tableStyleId>{BDBED569-4797-4DF1-A0F4-6AAB3CD982D8}</a:tableStyleId>
              </a:tblPr>
              <a:tblGrid>
                <a:gridCol w="5348491"/>
                <a:gridCol w="1243804"/>
                <a:gridCol w="1233308"/>
                <a:gridCol w="167285"/>
              </a:tblGrid>
              <a:tr h="281214">
                <a:tc gridSpan="3">
                  <a:txBody>
                    <a:bodyPr/>
                    <a:lstStyle/>
                    <a:p>
                      <a:pPr marL="12700" algn="just">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Инвестициялық</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салымдарды</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өтеу</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үлесі</a:t>
                      </a:r>
                      <a:r>
                        <a:rPr lang="en-US" sz="1100" b="1" dirty="0">
                          <a:solidFill>
                            <a:srgbClr val="000000"/>
                          </a:solidFill>
                          <a:effectLst/>
                          <a:latin typeface="Arial" pitchFamily="34" charset="0"/>
                          <a:ea typeface="Times New Roman"/>
                          <a:cs typeface="Arial" pitchFamily="34" charset="0"/>
                        </a:rPr>
                        <a:t> - 25%</a:t>
                      </a:r>
                      <a:endParaRPr lang="ru-RU" sz="1100" b="1"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c>
                  <a:txBody>
                    <a:bodyPr/>
                    <a:lstStyle/>
                    <a:p>
                      <a:pPr>
                        <a:lnSpc>
                          <a:spcPct val="115000"/>
                        </a:lnSpc>
                        <a:spcAft>
                          <a:spcPts val="1000"/>
                        </a:spcAft>
                      </a:pPr>
                      <a:r>
                        <a:rPr lang="ru-RU" sz="1100">
                          <a:latin typeface="Arial" pitchFamily="34" charset="0"/>
                          <a:cs typeface="Arial" pitchFamily="34" charset="0"/>
                        </a:rPr>
                        <a:t> </a:t>
                      </a:r>
                      <a:endParaRPr lang="ru-RU" sz="1100">
                        <a:latin typeface="Arial" pitchFamily="34" charset="0"/>
                        <a:ea typeface="Times New Roman"/>
                        <a:cs typeface="Arial" pitchFamily="34" charset="0"/>
                      </a:endParaRPr>
                    </a:p>
                  </a:txBody>
                  <a:tcPr marL="0" marR="0" marT="0" marB="0" anchor="ctr"/>
                </a:tc>
              </a:tr>
              <a:tr h="1677012">
                <a:tc>
                  <a:txBody>
                    <a:bodyPr/>
                    <a:lstStyle/>
                    <a:p>
                      <a:pPr marL="12700" algn="just">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Құрылыс-монтаждау</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жұмыстарының</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техника</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мен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жабдықтың</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атауы</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және</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техникалық</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сипаттамасы</a:t>
                      </a:r>
                      <a:endParaRPr lang="ru-RU" sz="1100" b="1" dirty="0">
                        <a:effectLst/>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Жоба</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қуатының</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өлшем</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бірлігі</a:t>
                      </a:r>
                      <a:endParaRPr lang="ru-RU" sz="1100" b="1" dirty="0">
                        <a:effectLst/>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Қуаттылықтың</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бір</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бірлігіне</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арналған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субсидияларды</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есептеу</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үшін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барынша</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рұқсат</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етілетін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құн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теңге</a:t>
                      </a:r>
                      <a:endParaRPr lang="ru-RU" sz="1100" b="1" dirty="0">
                        <a:effectLst/>
                        <a:latin typeface="Arial" pitchFamily="34" charset="0"/>
                        <a:ea typeface="Times New Roman"/>
                        <a:cs typeface="Arial" pitchFamily="34" charset="0"/>
                      </a:endParaRPr>
                    </a:p>
                  </a:txBody>
                  <a:tcPr marL="9525" marR="9525" marT="9525" marB="9525" anchor="ctr"/>
                </a:tc>
                <a:tc>
                  <a:txBody>
                    <a:bodyPr/>
                    <a:lstStyle/>
                    <a:p>
                      <a:pPr>
                        <a:lnSpc>
                          <a:spcPct val="115000"/>
                        </a:lnSpc>
                        <a:spcAft>
                          <a:spcPts val="1000"/>
                        </a:spcAft>
                      </a:pPr>
                      <a:r>
                        <a:rPr lang="ru-RU" sz="1100" dirty="0">
                          <a:latin typeface="Arial" pitchFamily="34" charset="0"/>
                          <a:cs typeface="Arial" pitchFamily="34" charset="0"/>
                        </a:rPr>
                        <a:t> </a:t>
                      </a:r>
                      <a:endParaRPr lang="ru-RU" sz="1100" dirty="0">
                        <a:latin typeface="Arial" pitchFamily="34" charset="0"/>
                        <a:ea typeface="Times New Roman"/>
                        <a:cs typeface="Arial" pitchFamily="34" charset="0"/>
                      </a:endParaRPr>
                    </a:p>
                  </a:txBody>
                  <a:tcPr marL="0" marR="0" marT="0" marB="0" anchor="ctr"/>
                </a:tc>
              </a:tr>
              <a:tr h="3949231">
                <a:tc>
                  <a:txBody>
                    <a:bodyPr/>
                    <a:lstStyle/>
                    <a:p>
                      <a:pPr marL="12700" algn="just">
                        <a:lnSpc>
                          <a:spcPct val="115000"/>
                        </a:lnSpc>
                        <a:spcAft>
                          <a:spcPts val="100"/>
                        </a:spcAft>
                      </a:pPr>
                      <a:r>
                        <a:rPr lang="en-US" sz="1100" dirty="0" err="1">
                          <a:solidFill>
                            <a:srgbClr val="000000"/>
                          </a:solidFill>
                          <a:effectLst/>
                          <a:latin typeface="Arial" pitchFamily="34" charset="0"/>
                          <a:ea typeface="Times New Roman"/>
                          <a:cs typeface="Arial" pitchFamily="34" charset="0"/>
                        </a:rPr>
                        <a:t>Сиыр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қорасы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бұзау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қорасы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сауын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залы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азық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цехы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профилакторийі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төлдеу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залы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объектіге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қызмет</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көрсетуге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арналған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қажетті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техника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және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жабдықтары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мен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серуендету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алаңдары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көңді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сақтау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қоймасы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тауарлық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сүт</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фермасы</a:t>
                      </a:r>
                      <a:r>
                        <a:rPr lang="en-US" sz="1100" dirty="0">
                          <a:solidFill>
                            <a:srgbClr val="000000"/>
                          </a:solidFill>
                          <a:effectLst/>
                          <a:latin typeface="Arial" pitchFamily="34" charset="0"/>
                          <a:ea typeface="Times New Roman"/>
                          <a:cs typeface="Arial" pitchFamily="34" charset="0"/>
                        </a:rPr>
                        <a:t>.</a:t>
                      </a:r>
                      <a:r>
                        <a:rPr lang="en-US" sz="1100" dirty="0">
                          <a:effectLst/>
                          <a:latin typeface="Arial" pitchFamily="34" charset="0"/>
                          <a:ea typeface="Times New Roman"/>
                          <a:cs typeface="Arial" pitchFamily="34" charset="0"/>
                        </a:rPr>
                        <a:t/>
                      </a:r>
                      <a:br>
                        <a:rPr lang="en-US" sz="1100" dirty="0">
                          <a:effectLst/>
                          <a:latin typeface="Arial" pitchFamily="34" charset="0"/>
                          <a:ea typeface="Times New Roman"/>
                          <a:cs typeface="Arial" pitchFamily="34" charset="0"/>
                        </a:rPr>
                      </a:br>
                      <a:r>
                        <a:rPr lang="en-US" sz="1100" dirty="0" err="1">
                          <a:solidFill>
                            <a:srgbClr val="000000"/>
                          </a:solidFill>
                          <a:effectLst/>
                          <a:latin typeface="Arial" pitchFamily="34" charset="0"/>
                          <a:ea typeface="Times New Roman"/>
                          <a:cs typeface="Arial" pitchFamily="34" charset="0"/>
                        </a:rPr>
                        <a:t>Сиыр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қорасының</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ғимараты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мынандай</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жабдықтармен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жарақталу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керек</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сиырларға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арналған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бокстар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бекітілетін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азықтық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үстелдер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ішкі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өткелдерге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арналған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қоршаулар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сиырлар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қасынуға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арналған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айлабұйымдар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желдету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сумен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жабдықтау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жабдығы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сұйық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көңді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бөлу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жүйесі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емдеу-санитарлық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пункт</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автоматтандырылған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сауу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қондырғысымен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карусель</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паралель</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елочка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тандем</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роботталған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сауын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құрылғысы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сүт</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құбырымен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сүт</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салқындатқыш</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танкерімен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сиырлардың</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физикалық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жай-күйін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бақылау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жүйесімен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жабдықталған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сауын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залы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бұзауды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ұстауға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арналған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торлармен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жарақталған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бұзау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қора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сүрлем</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траншеялары</a:t>
                      </a:r>
                      <a:r>
                        <a:rPr lang="en-US" sz="1100" dirty="0">
                          <a:solidFill>
                            <a:srgbClr val="000000"/>
                          </a:solidFill>
                          <a:effectLst/>
                          <a:latin typeface="Arial" pitchFamily="34" charset="0"/>
                          <a:ea typeface="Times New Roman"/>
                          <a:cs typeface="Arial" pitchFamily="34" charset="0"/>
                        </a:rPr>
                        <a:t>.</a:t>
                      </a:r>
                      <a:r>
                        <a:rPr lang="en-US" sz="1100" dirty="0">
                          <a:effectLst/>
                          <a:latin typeface="Arial" pitchFamily="34" charset="0"/>
                          <a:ea typeface="Times New Roman"/>
                          <a:cs typeface="Arial" pitchFamily="34" charset="0"/>
                        </a:rPr>
                        <a:t/>
                      </a:r>
                      <a:br>
                        <a:rPr lang="en-US" sz="1100" dirty="0">
                          <a:effectLst/>
                          <a:latin typeface="Arial" pitchFamily="34" charset="0"/>
                          <a:ea typeface="Times New Roman"/>
                          <a:cs typeface="Arial" pitchFamily="34" charset="0"/>
                        </a:rPr>
                      </a:br>
                      <a:r>
                        <a:rPr lang="en-US" sz="1100" dirty="0" err="1">
                          <a:solidFill>
                            <a:srgbClr val="000000"/>
                          </a:solidFill>
                          <a:effectLst/>
                          <a:latin typeface="Arial" pitchFamily="34" charset="0"/>
                          <a:ea typeface="Times New Roman"/>
                          <a:cs typeface="Arial" pitchFamily="34" charset="0"/>
                        </a:rPr>
                        <a:t>Инвестициялық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жобаның</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құны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жобалық-сметалық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құжаттамаға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сәйкес</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айқындалады</a:t>
                      </a:r>
                      <a:r>
                        <a:rPr lang="en-US" sz="1100" dirty="0">
                          <a:solidFill>
                            <a:srgbClr val="000000"/>
                          </a:solidFill>
                          <a:effectLst/>
                          <a:latin typeface="Arial" pitchFamily="34" charset="0"/>
                          <a:ea typeface="Times New Roman"/>
                          <a:cs typeface="Arial" pitchFamily="34" charset="0"/>
                        </a:rPr>
                        <a:t>:</a:t>
                      </a:r>
                      <a:endParaRPr lang="ru-RU" sz="11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Бағымдағы сиырға арналған орын</a:t>
                      </a:r>
                      <a:endParaRPr lang="ru-RU" sz="110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100" dirty="0">
                          <a:effectLst/>
                          <a:latin typeface="Arial" pitchFamily="34" charset="0"/>
                          <a:ea typeface="Times New Roman"/>
                          <a:cs typeface="Arial" pitchFamily="34" charset="0"/>
                        </a:rPr>
                        <a:t/>
                      </a:r>
                      <a:br>
                        <a:rPr lang="en-US" sz="1100" dirty="0">
                          <a:effectLst/>
                          <a:latin typeface="Arial" pitchFamily="34" charset="0"/>
                          <a:ea typeface="Times New Roman"/>
                          <a:cs typeface="Arial" pitchFamily="34" charset="0"/>
                        </a:rPr>
                      </a:br>
                      <a:endParaRPr lang="ru-RU" sz="1100" dirty="0">
                        <a:effectLst/>
                        <a:latin typeface="Arial" pitchFamily="34" charset="0"/>
                        <a:ea typeface="Times New Roman"/>
                        <a:cs typeface="Arial" pitchFamily="34" charset="0"/>
                      </a:endParaRPr>
                    </a:p>
                  </a:txBody>
                  <a:tcPr marL="9525" marR="9525" marT="9525" marB="9525" anchor="ctr"/>
                </a:tc>
                <a:tc>
                  <a:txBody>
                    <a:bodyPr/>
                    <a:lstStyle/>
                    <a:p>
                      <a:pPr>
                        <a:lnSpc>
                          <a:spcPct val="115000"/>
                        </a:lnSpc>
                        <a:spcAft>
                          <a:spcPts val="1000"/>
                        </a:spcAft>
                      </a:pPr>
                      <a:r>
                        <a:rPr lang="ru-RU" sz="1100">
                          <a:latin typeface="Arial" pitchFamily="34" charset="0"/>
                          <a:cs typeface="Arial" pitchFamily="34" charset="0"/>
                        </a:rPr>
                        <a:t> </a:t>
                      </a:r>
                      <a:endParaRPr lang="ru-RU" sz="1100">
                        <a:latin typeface="Arial" pitchFamily="34" charset="0"/>
                        <a:ea typeface="Times New Roman"/>
                        <a:cs typeface="Arial" pitchFamily="34" charset="0"/>
                      </a:endParaRPr>
                    </a:p>
                  </a:txBody>
                  <a:tcPr marL="0" marR="0" marT="0" marB="0" anchor="ctr"/>
                </a:tc>
              </a:tr>
              <a:tr h="574663">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жаңа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құрылыста</a:t>
                      </a:r>
                      <a:endParaRPr lang="ru-RU" sz="1100" dirty="0">
                        <a:effectLst/>
                        <a:latin typeface="Arial" pitchFamily="34" charset="0"/>
                        <a:ea typeface="Times New Roman"/>
                        <a:cs typeface="Arial" pitchFamily="34" charset="0"/>
                      </a:endParaRPr>
                    </a:p>
                  </a:txBody>
                  <a:tcPr marL="9525" marR="9525" marT="9525" marB="9525" anchor="ctr"/>
                </a:tc>
                <a:tc rowSpan="2">
                  <a:txBody>
                    <a:bodyPr/>
                    <a:lstStyle/>
                    <a:p>
                      <a:pPr algn="just">
                        <a:lnSpc>
                          <a:spcPct val="115000"/>
                        </a:lnSpc>
                        <a:spcAft>
                          <a:spcPts val="0"/>
                        </a:spcAft>
                      </a:pPr>
                      <a:r>
                        <a:rPr lang="en-US" sz="1100">
                          <a:effectLst/>
                          <a:latin typeface="Arial" pitchFamily="34" charset="0"/>
                          <a:ea typeface="Times New Roman"/>
                          <a:cs typeface="Arial" pitchFamily="34" charset="0"/>
                        </a:rPr>
                        <a:t/>
                      </a:r>
                      <a:br>
                        <a:rPr lang="en-US" sz="1100">
                          <a:effectLst/>
                          <a:latin typeface="Arial" pitchFamily="34" charset="0"/>
                          <a:ea typeface="Times New Roman"/>
                          <a:cs typeface="Arial" pitchFamily="34" charset="0"/>
                        </a:rPr>
                      </a:b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1 900 000</a:t>
                      </a:r>
                      <a:endParaRPr lang="ru-RU" sz="1100">
                        <a:effectLst/>
                        <a:latin typeface="Arial" pitchFamily="34" charset="0"/>
                        <a:ea typeface="Times New Roman"/>
                        <a:cs typeface="Arial" pitchFamily="34" charset="0"/>
                      </a:endParaRPr>
                    </a:p>
                  </a:txBody>
                  <a:tcPr marL="9525" marR="9525" marT="9525" marB="9525" anchor="ctr"/>
                </a:tc>
                <a:tc>
                  <a:txBody>
                    <a:bodyPr/>
                    <a:lstStyle/>
                    <a:p>
                      <a:pPr>
                        <a:lnSpc>
                          <a:spcPct val="115000"/>
                        </a:lnSpc>
                        <a:spcAft>
                          <a:spcPts val="1000"/>
                        </a:spcAft>
                      </a:pPr>
                      <a:r>
                        <a:rPr lang="ru-RU" sz="1100">
                          <a:latin typeface="Arial" pitchFamily="34" charset="0"/>
                          <a:cs typeface="Arial" pitchFamily="34" charset="0"/>
                        </a:rPr>
                        <a:t> </a:t>
                      </a:r>
                      <a:endParaRPr lang="ru-RU" sz="1100">
                        <a:latin typeface="Arial" pitchFamily="34" charset="0"/>
                        <a:ea typeface="Times New Roman"/>
                        <a:cs typeface="Arial" pitchFamily="34" charset="0"/>
                      </a:endParaRPr>
                    </a:p>
                  </a:txBody>
                  <a:tcPr marL="0" marR="0" marT="0" marB="0" anchor="ctr"/>
                </a:tc>
              </a:tr>
              <a:tr h="574663">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кеңейту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кезінде</a:t>
                      </a:r>
                      <a:endParaRPr lang="ru-RU" sz="1100" dirty="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950 000</a:t>
                      </a:r>
                      <a:endParaRPr lang="ru-RU" sz="1100" dirty="0">
                        <a:effectLst/>
                        <a:latin typeface="Arial" pitchFamily="34" charset="0"/>
                        <a:ea typeface="Times New Roman"/>
                        <a:cs typeface="Arial" pitchFamily="34" charset="0"/>
                      </a:endParaRPr>
                    </a:p>
                  </a:txBody>
                  <a:tcPr marL="9525" marR="9525" marT="9525" marB="9525" anchor="ctr"/>
                </a:tc>
                <a:tc>
                  <a:txBody>
                    <a:bodyPr/>
                    <a:lstStyle/>
                    <a:p>
                      <a:pPr>
                        <a:lnSpc>
                          <a:spcPct val="115000"/>
                        </a:lnSpc>
                        <a:spcAft>
                          <a:spcPts val="1000"/>
                        </a:spcAft>
                      </a:pPr>
                      <a:r>
                        <a:rPr lang="ru-RU" sz="1100" dirty="0">
                          <a:latin typeface="Arial" pitchFamily="34" charset="0"/>
                          <a:cs typeface="Arial" pitchFamily="34" charset="0"/>
                        </a:rPr>
                        <a:t> </a:t>
                      </a:r>
                      <a:endParaRPr lang="ru-RU" sz="1100" dirty="0">
                        <a:latin typeface="Arial" pitchFamily="34" charset="0"/>
                        <a:ea typeface="Times New Roman"/>
                        <a:cs typeface="Arial" pitchFamily="34" charset="0"/>
                      </a:endParaRPr>
                    </a:p>
                  </a:txBody>
                  <a:tcPr marL="0" marR="0" marT="0" marB="0" anchor="ctr"/>
                </a:tc>
              </a:tr>
            </a:tbl>
          </a:graphicData>
        </a:graphic>
      </p:graphicFrame>
      <p:sp>
        <p:nvSpPr>
          <p:cNvPr id="16" name="Прямоугольник 15"/>
          <p:cNvSpPr/>
          <p:nvPr/>
        </p:nvSpPr>
        <p:spPr>
          <a:xfrm>
            <a:off x="4409728" y="522402"/>
            <a:ext cx="11809312" cy="800219"/>
          </a:xfrm>
          <a:prstGeom prst="rect">
            <a:avLst/>
          </a:prstGeom>
        </p:spPr>
        <p:txBody>
          <a:bodyPr wrap="square">
            <a:spAutoFit/>
          </a:bodyPr>
          <a:lstStyle/>
          <a:p>
            <a:pPr marL="12700" algn="ctr">
              <a:lnSpc>
                <a:spcPct val="115000"/>
              </a:lnSpc>
              <a:spcAft>
                <a:spcPts val="100"/>
              </a:spcAft>
            </a:pPr>
            <a:r>
              <a:rPr lang="en-US" sz="2000" b="1" dirty="0">
                <a:solidFill>
                  <a:schemeClr val="bg1"/>
                </a:solidFill>
              </a:rPr>
              <a:t>50 </a:t>
            </a:r>
            <a:r>
              <a:rPr lang="en-US" sz="2000" b="1" dirty="0" err="1">
                <a:solidFill>
                  <a:schemeClr val="bg1"/>
                </a:solidFill>
              </a:rPr>
              <a:t>аналық</a:t>
            </a:r>
            <a:r>
              <a:rPr lang="en-US" sz="2000" b="1" dirty="0">
                <a:solidFill>
                  <a:schemeClr val="bg1"/>
                </a:solidFill>
              </a:rPr>
              <a:t> </a:t>
            </a:r>
            <a:r>
              <a:rPr lang="en-US" sz="2000" b="1" dirty="0" err="1">
                <a:solidFill>
                  <a:schemeClr val="bg1"/>
                </a:solidFill>
              </a:rPr>
              <a:t>бастан</a:t>
            </a:r>
            <a:r>
              <a:rPr lang="en-US" sz="2000" b="1" dirty="0">
                <a:solidFill>
                  <a:schemeClr val="bg1"/>
                </a:solidFill>
              </a:rPr>
              <a:t> </a:t>
            </a:r>
            <a:r>
              <a:rPr lang="kk-KZ" sz="2000" b="1" dirty="0" smtClean="0">
                <a:solidFill>
                  <a:schemeClr val="bg1"/>
                </a:solidFill>
              </a:rPr>
              <a:t>және 400 аналық бастан </a:t>
            </a:r>
            <a:r>
              <a:rPr lang="en-US" sz="2000" b="1" dirty="0" err="1" smtClean="0">
                <a:solidFill>
                  <a:schemeClr val="bg1"/>
                </a:solidFill>
              </a:rPr>
              <a:t>басталатын</a:t>
            </a:r>
            <a:r>
              <a:rPr lang="en-US" sz="2000" b="1" dirty="0" smtClean="0">
                <a:solidFill>
                  <a:schemeClr val="bg1"/>
                </a:solidFill>
              </a:rPr>
              <a:t> </a:t>
            </a:r>
            <a:endParaRPr lang="kk-KZ" sz="2000" b="1" dirty="0" smtClean="0">
              <a:solidFill>
                <a:schemeClr val="bg1"/>
              </a:solidFill>
            </a:endParaRPr>
          </a:p>
          <a:p>
            <a:pPr marL="12700" algn="ctr">
              <a:lnSpc>
                <a:spcPct val="115000"/>
              </a:lnSpc>
              <a:spcAft>
                <a:spcPts val="100"/>
              </a:spcAft>
            </a:pPr>
            <a:r>
              <a:rPr lang="en-US" sz="2000" b="1" dirty="0" err="1" smtClean="0">
                <a:solidFill>
                  <a:schemeClr val="bg1"/>
                </a:solidFill>
              </a:rPr>
              <a:t>тауарлық</a:t>
            </a:r>
            <a:r>
              <a:rPr lang="en-US" sz="2000" b="1" dirty="0" smtClean="0">
                <a:solidFill>
                  <a:schemeClr val="bg1"/>
                </a:solidFill>
              </a:rPr>
              <a:t> </a:t>
            </a:r>
            <a:r>
              <a:rPr lang="en-US" sz="2000" b="1" dirty="0" err="1">
                <a:solidFill>
                  <a:schemeClr val="bg1"/>
                </a:solidFill>
              </a:rPr>
              <a:t>сүт</a:t>
            </a:r>
            <a:r>
              <a:rPr lang="en-US" sz="2000" b="1" dirty="0">
                <a:solidFill>
                  <a:schemeClr val="bg1"/>
                </a:solidFill>
              </a:rPr>
              <a:t> </a:t>
            </a:r>
            <a:r>
              <a:rPr lang="en-US" sz="2000" b="1" dirty="0" err="1">
                <a:solidFill>
                  <a:schemeClr val="bg1"/>
                </a:solidFill>
              </a:rPr>
              <a:t>фермасын</a:t>
            </a:r>
            <a:r>
              <a:rPr lang="en-US" sz="2000" b="1" dirty="0">
                <a:solidFill>
                  <a:schemeClr val="bg1"/>
                </a:solidFill>
              </a:rPr>
              <a:t> </a:t>
            </a:r>
            <a:r>
              <a:rPr lang="en-US" sz="2000" b="1" dirty="0" err="1">
                <a:solidFill>
                  <a:schemeClr val="bg1"/>
                </a:solidFill>
              </a:rPr>
              <a:t>құру</a:t>
            </a:r>
            <a:r>
              <a:rPr lang="en-US" sz="2000" b="1" dirty="0">
                <a:solidFill>
                  <a:schemeClr val="bg1"/>
                </a:solidFill>
              </a:rPr>
              <a:t> </a:t>
            </a:r>
            <a:r>
              <a:rPr lang="en-US" sz="2000" b="1" dirty="0" err="1">
                <a:solidFill>
                  <a:schemeClr val="bg1"/>
                </a:solidFill>
              </a:rPr>
              <a:t>және</a:t>
            </a:r>
            <a:r>
              <a:rPr lang="en-US" sz="2000" b="1" dirty="0">
                <a:solidFill>
                  <a:schemeClr val="bg1"/>
                </a:solidFill>
              </a:rPr>
              <a:t> </a:t>
            </a:r>
            <a:r>
              <a:rPr lang="en-US" sz="2000" b="1" dirty="0" err="1" smtClean="0">
                <a:solidFill>
                  <a:schemeClr val="bg1"/>
                </a:solidFill>
              </a:rPr>
              <a:t>кеңейту</a:t>
            </a:r>
            <a:endParaRPr lang="ru-RU" sz="2000" b="1" dirty="0">
              <a:solidFill>
                <a:schemeClr val="bg1"/>
              </a:solidFill>
              <a:latin typeface="Arial" pitchFamily="34" charset="0"/>
              <a:ea typeface="Times New Roman"/>
              <a:cs typeface="Arial" pitchFamily="34" charset="0"/>
            </a:endParaRPr>
          </a:p>
        </p:txBody>
      </p:sp>
    </p:spTree>
    <p:extLst>
      <p:ext uri="{BB962C8B-B14F-4D97-AF65-F5344CB8AC3E}">
        <p14:creationId xmlns:p14="http://schemas.microsoft.com/office/powerpoint/2010/main" val="10449504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ru-RU" sz="2800" b="1" dirty="0" smtClean="0">
                <a:solidFill>
                  <a:schemeClr val="accent5">
                    <a:lumMod val="75000"/>
                  </a:schemeClr>
                </a:solidFill>
                <a:latin typeface="+mn-lt"/>
              </a:rPr>
              <a:t>12</a:t>
            </a:r>
            <a:endParaRPr lang="en-US" sz="2800" b="1" dirty="0">
              <a:solidFill>
                <a:schemeClr val="accent5">
                  <a:lumMod val="75000"/>
                </a:schemeClr>
              </a:solidFill>
              <a:latin typeface="+mn-lt"/>
            </a:endParaRPr>
          </a:p>
        </p:txBody>
      </p:sp>
      <p:cxnSp>
        <p:nvCxnSpPr>
          <p:cNvPr id="23" name="Прямая соединительная линия 22"/>
          <p:cNvCxnSpPr/>
          <p:nvPr/>
        </p:nvCxnSpPr>
        <p:spPr>
          <a:xfrm>
            <a:off x="9398496" y="371457"/>
            <a:ext cx="0" cy="9229743"/>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20" name="Прямоугольник 19"/>
          <p:cNvSpPr/>
          <p:nvPr/>
        </p:nvSpPr>
        <p:spPr>
          <a:xfrm>
            <a:off x="8750424" y="768152"/>
            <a:ext cx="8174360" cy="801566"/>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Times New Roman"/>
                <a:ea typeface="Times New Roman"/>
              </a:rPr>
              <a:t>Создание и расширение объектов для откорма крупного рогатого скота</a:t>
            </a:r>
            <a:endParaRPr lang="ru-RU" sz="2800" b="1" dirty="0">
              <a:solidFill>
                <a:schemeClr val="bg1"/>
              </a:solidFill>
              <a:latin typeface="Times New Roman"/>
              <a:ea typeface="Times New Roman"/>
            </a:endParaRPr>
          </a:p>
        </p:txBody>
      </p:sp>
      <p:sp>
        <p:nvSpPr>
          <p:cNvPr id="16" name="Прямоугольник 15"/>
          <p:cNvSpPr/>
          <p:nvPr/>
        </p:nvSpPr>
        <p:spPr>
          <a:xfrm>
            <a:off x="4429944" y="0"/>
            <a:ext cx="11809312" cy="1591718"/>
          </a:xfrm>
          <a:prstGeom prst="rect">
            <a:avLst/>
          </a:prstGeom>
        </p:spPr>
        <p:txBody>
          <a:bodyPr wrap="square">
            <a:spAutoFit/>
          </a:bodyPr>
          <a:lstStyle/>
          <a:p>
            <a:pPr marL="12700" algn="ctr">
              <a:lnSpc>
                <a:spcPct val="115000"/>
              </a:lnSpc>
              <a:spcAft>
                <a:spcPts val="100"/>
              </a:spcAft>
            </a:pPr>
            <a:r>
              <a:rPr lang="ru-RU" dirty="0" smtClean="0">
                <a:solidFill>
                  <a:schemeClr val="bg1"/>
                </a:solidFill>
                <a:latin typeface="Times New Roman"/>
                <a:ea typeface="Times New Roman"/>
              </a:rPr>
              <a:t>"</a:t>
            </a:r>
            <a:r>
              <a:rPr lang="ru-RU" sz="2800" b="1" dirty="0" smtClean="0">
                <a:solidFill>
                  <a:schemeClr val="bg1"/>
                </a:solidFill>
                <a:latin typeface="Times New Roman"/>
                <a:ea typeface="Times New Roman"/>
              </a:rPr>
              <a:t>Создание и расширение молочно-товарной фермы от 50 голов маточного поголовья</a:t>
            </a:r>
          </a:p>
          <a:p>
            <a:pPr marL="12700" algn="ctr">
              <a:lnSpc>
                <a:spcPct val="115000"/>
              </a:lnSpc>
              <a:spcAft>
                <a:spcPts val="100"/>
              </a:spcAft>
            </a:pPr>
            <a:r>
              <a:rPr lang="ru-RU" sz="2800" b="1" dirty="0" smtClean="0">
                <a:solidFill>
                  <a:schemeClr val="bg1"/>
                </a:solidFill>
                <a:latin typeface="Times New Roman"/>
                <a:ea typeface="Times New Roman"/>
              </a:rPr>
              <a:t> и от 400 голов маточного поголовья</a:t>
            </a:r>
            <a:endParaRPr lang="ru-RU" sz="2800" b="1" dirty="0">
              <a:solidFill>
                <a:schemeClr val="bg1"/>
              </a:solidFill>
              <a:latin typeface="Times New Roman"/>
              <a:ea typeface="Times New Roman"/>
            </a:endParaRPr>
          </a:p>
        </p:txBody>
      </p:sp>
      <p:pic>
        <p:nvPicPr>
          <p:cNvPr id="54274" name="Picture 2" descr="C:\Users\ИНТЕРНЕТ\Desktop\myaso_zavod_b04__fek9wg1-1220x810.jpg"/>
          <p:cNvPicPr>
            <a:picLocks noChangeAspect="1" noChangeArrowheads="1"/>
          </p:cNvPicPr>
          <p:nvPr/>
        </p:nvPicPr>
        <p:blipFill>
          <a:blip r:embed="rId3" cstate="print"/>
          <a:srcRect/>
          <a:stretch>
            <a:fillRect/>
          </a:stretch>
        </p:blipFill>
        <p:spPr bwMode="auto">
          <a:xfrm>
            <a:off x="1117576" y="1"/>
            <a:ext cx="3096344" cy="1704256"/>
          </a:xfrm>
          <a:prstGeom prst="rect">
            <a:avLst/>
          </a:prstGeom>
          <a:noFill/>
        </p:spPr>
      </p:pic>
      <p:pic>
        <p:nvPicPr>
          <p:cNvPr id="12" name="Рисунок 11"/>
          <p:cNvPicPr>
            <a:picLocks noChangeAspect="1"/>
          </p:cNvPicPr>
          <p:nvPr/>
        </p:nvPicPr>
        <p:blipFill rotWithShape="1">
          <a:blip r:embed="rId4" cstate="print">
            <a:extLst>
              <a:ext uri="{28A0092B-C50C-407E-A947-70E740481C1C}">
                <a14:useLocalDpi xmlns:a14="http://schemas.microsoft.com/office/drawing/2010/main" val="0"/>
              </a:ext>
            </a:extLst>
          </a:blip>
          <a:srcRect t="5557"/>
          <a:stretch/>
        </p:blipFill>
        <p:spPr>
          <a:xfrm>
            <a:off x="-49803" y="-23936"/>
            <a:ext cx="17081147" cy="1728192"/>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val="3328214550"/>
              </p:ext>
            </p:extLst>
          </p:nvPr>
        </p:nvGraphicFramePr>
        <p:xfrm>
          <a:off x="0" y="1707209"/>
          <a:ext cx="9326487" cy="7643356"/>
        </p:xfrm>
        <a:graphic>
          <a:graphicData uri="http://schemas.openxmlformats.org/drawingml/2006/table">
            <a:tbl>
              <a:tblPr>
                <a:tableStyleId>{BDBED569-4797-4DF1-A0F4-6AAB3CD982D8}</a:tableStyleId>
              </a:tblPr>
              <a:tblGrid>
                <a:gridCol w="412676"/>
                <a:gridCol w="6032305"/>
                <a:gridCol w="1200628"/>
                <a:gridCol w="1680878"/>
              </a:tblGrid>
              <a:tr h="171748">
                <a:tc gridSpan="4">
                  <a:txBody>
                    <a:bodyPr/>
                    <a:lstStyle/>
                    <a:p>
                      <a:pPr marL="12700" algn="just">
                        <a:lnSpc>
                          <a:spcPct val="115000"/>
                        </a:lnSpc>
                        <a:spcAft>
                          <a:spcPts val="100"/>
                        </a:spcAft>
                      </a:pPr>
                      <a:r>
                        <a:rPr lang="en-US" sz="1050" b="1" kern="1200" dirty="0" err="1" smtClean="0">
                          <a:solidFill>
                            <a:schemeClr val="tx1"/>
                          </a:solidFill>
                          <a:effectLst/>
                          <a:latin typeface="Arial" pitchFamily="34" charset="0"/>
                          <a:ea typeface="+mn-ea"/>
                          <a:cs typeface="Arial" pitchFamily="34" charset="0"/>
                        </a:rPr>
                        <a:t>Инвестициялық</a:t>
                      </a:r>
                      <a:r>
                        <a:rPr lang="en-US" sz="1050" b="1" kern="1200" dirty="0" smtClean="0">
                          <a:solidFill>
                            <a:schemeClr val="tx1"/>
                          </a:solidFill>
                          <a:effectLst/>
                          <a:latin typeface="Arial" pitchFamily="34" charset="0"/>
                          <a:ea typeface="+mn-ea"/>
                          <a:cs typeface="Arial" pitchFamily="34" charset="0"/>
                        </a:rPr>
                        <a:t> </a:t>
                      </a:r>
                      <a:r>
                        <a:rPr lang="en-US" sz="1050" b="1" kern="1200" dirty="0" err="1" smtClean="0">
                          <a:solidFill>
                            <a:schemeClr val="tx1"/>
                          </a:solidFill>
                          <a:effectLst/>
                          <a:latin typeface="Arial" pitchFamily="34" charset="0"/>
                          <a:ea typeface="+mn-ea"/>
                          <a:cs typeface="Arial" pitchFamily="34" charset="0"/>
                        </a:rPr>
                        <a:t>салымдарды</a:t>
                      </a:r>
                      <a:r>
                        <a:rPr lang="en-US" sz="1050" b="1" kern="1200" dirty="0" smtClean="0">
                          <a:solidFill>
                            <a:schemeClr val="tx1"/>
                          </a:solidFill>
                          <a:effectLst/>
                          <a:latin typeface="Arial" pitchFamily="34" charset="0"/>
                          <a:ea typeface="+mn-ea"/>
                          <a:cs typeface="Arial" pitchFamily="34" charset="0"/>
                        </a:rPr>
                        <a:t> </a:t>
                      </a:r>
                      <a:r>
                        <a:rPr lang="en-US" sz="1050" b="1" kern="1200" dirty="0" err="1" smtClean="0">
                          <a:solidFill>
                            <a:schemeClr val="tx1"/>
                          </a:solidFill>
                          <a:effectLst/>
                          <a:latin typeface="Arial" pitchFamily="34" charset="0"/>
                          <a:ea typeface="+mn-ea"/>
                          <a:cs typeface="Arial" pitchFamily="34" charset="0"/>
                        </a:rPr>
                        <a:t>өтеу</a:t>
                      </a:r>
                      <a:r>
                        <a:rPr lang="en-US" sz="1050" b="1" kern="1200" dirty="0" smtClean="0">
                          <a:solidFill>
                            <a:schemeClr val="tx1"/>
                          </a:solidFill>
                          <a:effectLst/>
                          <a:latin typeface="Arial" pitchFamily="34" charset="0"/>
                          <a:ea typeface="+mn-ea"/>
                          <a:cs typeface="Arial" pitchFamily="34" charset="0"/>
                        </a:rPr>
                        <a:t> </a:t>
                      </a:r>
                      <a:r>
                        <a:rPr lang="en-US" sz="1050" b="1" kern="1200" dirty="0" err="1" smtClean="0">
                          <a:solidFill>
                            <a:schemeClr val="tx1"/>
                          </a:solidFill>
                          <a:effectLst/>
                          <a:latin typeface="Arial" pitchFamily="34" charset="0"/>
                          <a:ea typeface="+mn-ea"/>
                          <a:cs typeface="Arial" pitchFamily="34" charset="0"/>
                        </a:rPr>
                        <a:t>үлесі</a:t>
                      </a:r>
                      <a:r>
                        <a:rPr lang="en-US" sz="1050" b="1" kern="1200" dirty="0" smtClean="0">
                          <a:solidFill>
                            <a:schemeClr val="tx1"/>
                          </a:solidFill>
                          <a:effectLst/>
                          <a:latin typeface="Arial" pitchFamily="34" charset="0"/>
                          <a:ea typeface="+mn-ea"/>
                          <a:cs typeface="Arial" pitchFamily="34" charset="0"/>
                        </a:rPr>
                        <a:t> - 25%</a:t>
                      </a:r>
                      <a:endParaRPr lang="ru-RU" sz="1050" b="1" dirty="0">
                        <a:latin typeface="Arial" pitchFamily="34" charset="0"/>
                        <a:ea typeface="Times New Roman"/>
                        <a:cs typeface="Arial" pitchFamily="34" charset="0"/>
                      </a:endParaRPr>
                    </a:p>
                  </a:txBody>
                  <a:tcPr marL="4076" marR="4076" marT="4076" marB="4076" anchor="ctr"/>
                </a:tc>
                <a:tc hMerge="1">
                  <a:txBody>
                    <a:bodyPr/>
                    <a:lstStyle/>
                    <a:p>
                      <a:endParaRPr lang="ru-RU"/>
                    </a:p>
                  </a:txBody>
                  <a:tcPr/>
                </a:tc>
                <a:tc hMerge="1">
                  <a:txBody>
                    <a:bodyPr/>
                    <a:lstStyle/>
                    <a:p>
                      <a:endParaRPr lang="ru-RU"/>
                    </a:p>
                  </a:txBody>
                  <a:tcPr/>
                </a:tc>
                <a:tc hMerge="1">
                  <a:txBody>
                    <a:bodyPr/>
                    <a:lstStyle/>
                    <a:p>
                      <a:endParaRPr lang="ru-RU"/>
                    </a:p>
                  </a:txBody>
                  <a:tcPr/>
                </a:tc>
              </a:tr>
              <a:tr h="1078931">
                <a:tc>
                  <a:txBody>
                    <a:bodyPr/>
                    <a:lstStyle/>
                    <a:p>
                      <a:pPr marL="12700" algn="just">
                        <a:lnSpc>
                          <a:spcPct val="115000"/>
                        </a:lnSpc>
                        <a:spcAft>
                          <a:spcPts val="100"/>
                        </a:spcAft>
                      </a:pPr>
                      <a:r>
                        <a:rPr lang="en-US" sz="1050" dirty="0">
                          <a:solidFill>
                            <a:srgbClr val="000000"/>
                          </a:solidFill>
                          <a:effectLst/>
                          <a:latin typeface="Arial" pitchFamily="34" charset="0"/>
                          <a:ea typeface="Times New Roman"/>
                          <a:cs typeface="Arial" pitchFamily="34" charset="0"/>
                        </a:rPr>
                        <a:t>№</a:t>
                      </a:r>
                      <a:endParaRPr lang="ru-RU" sz="105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050" b="1" dirty="0">
                          <a:solidFill>
                            <a:srgbClr val="000000"/>
                          </a:solidFill>
                          <a:effectLst/>
                          <a:latin typeface="Arial" pitchFamily="34" charset="0"/>
                          <a:ea typeface="Times New Roman"/>
                          <a:cs typeface="Arial" pitchFamily="34" charset="0"/>
                        </a:rPr>
                        <a:t>Техника мен </a:t>
                      </a:r>
                      <a:r>
                        <a:rPr lang="ru-RU" sz="1050" b="1" dirty="0" err="1">
                          <a:solidFill>
                            <a:srgbClr val="000000"/>
                          </a:solidFill>
                          <a:effectLst/>
                          <a:latin typeface="Arial" pitchFamily="34" charset="0"/>
                          <a:ea typeface="Times New Roman"/>
                          <a:cs typeface="Arial" pitchFamily="34" charset="0"/>
                        </a:rPr>
                        <a:t>жабдықтың</a:t>
                      </a:r>
                      <a:r>
                        <a:rPr lang="ru-RU" sz="1050" b="1" dirty="0">
                          <a:solidFill>
                            <a:srgbClr val="000000"/>
                          </a:solidFill>
                          <a:effectLst/>
                          <a:latin typeface="Arial" pitchFamily="34" charset="0"/>
                          <a:ea typeface="Times New Roman"/>
                          <a:cs typeface="Arial" pitchFamily="34" charset="0"/>
                        </a:rPr>
                        <a:t> </a:t>
                      </a:r>
                      <a:r>
                        <a:rPr lang="ru-RU" sz="1050" b="1" dirty="0" err="1">
                          <a:solidFill>
                            <a:srgbClr val="000000"/>
                          </a:solidFill>
                          <a:effectLst/>
                          <a:latin typeface="Arial" pitchFamily="34" charset="0"/>
                          <a:ea typeface="Times New Roman"/>
                          <a:cs typeface="Arial" pitchFamily="34" charset="0"/>
                        </a:rPr>
                        <a:t>атауы</a:t>
                      </a:r>
                      <a:r>
                        <a:rPr lang="ru-RU" sz="1050" b="1" dirty="0">
                          <a:solidFill>
                            <a:srgbClr val="000000"/>
                          </a:solidFill>
                          <a:effectLst/>
                          <a:latin typeface="Arial" pitchFamily="34" charset="0"/>
                          <a:ea typeface="Times New Roman"/>
                          <a:cs typeface="Arial" pitchFamily="34" charset="0"/>
                        </a:rPr>
                        <a:t> </a:t>
                      </a:r>
                      <a:r>
                        <a:rPr lang="ru-RU" sz="1050" b="1" dirty="0" err="1">
                          <a:solidFill>
                            <a:srgbClr val="000000"/>
                          </a:solidFill>
                          <a:effectLst/>
                          <a:latin typeface="Arial" pitchFamily="34" charset="0"/>
                          <a:ea typeface="Times New Roman"/>
                          <a:cs typeface="Arial" pitchFamily="34" charset="0"/>
                        </a:rPr>
                        <a:t>және</a:t>
                      </a:r>
                      <a:r>
                        <a:rPr lang="ru-RU" sz="1050" b="1" dirty="0">
                          <a:solidFill>
                            <a:srgbClr val="000000"/>
                          </a:solidFill>
                          <a:effectLst/>
                          <a:latin typeface="Arial" pitchFamily="34" charset="0"/>
                          <a:ea typeface="Times New Roman"/>
                          <a:cs typeface="Arial" pitchFamily="34" charset="0"/>
                        </a:rPr>
                        <a:t> </a:t>
                      </a:r>
                      <a:r>
                        <a:rPr lang="ru-RU" sz="1050" b="1" dirty="0" err="1">
                          <a:solidFill>
                            <a:srgbClr val="000000"/>
                          </a:solidFill>
                          <a:effectLst/>
                          <a:latin typeface="Arial" pitchFamily="34" charset="0"/>
                          <a:ea typeface="Times New Roman"/>
                          <a:cs typeface="Arial" pitchFamily="34" charset="0"/>
                        </a:rPr>
                        <a:t>техникалық</a:t>
                      </a:r>
                      <a:r>
                        <a:rPr lang="ru-RU" sz="1050" b="1" dirty="0">
                          <a:solidFill>
                            <a:srgbClr val="000000"/>
                          </a:solidFill>
                          <a:effectLst/>
                          <a:latin typeface="Arial" pitchFamily="34" charset="0"/>
                          <a:ea typeface="Times New Roman"/>
                          <a:cs typeface="Arial" pitchFamily="34" charset="0"/>
                        </a:rPr>
                        <a:t> </a:t>
                      </a:r>
                      <a:r>
                        <a:rPr lang="ru-RU" sz="1050" b="1" dirty="0" err="1">
                          <a:solidFill>
                            <a:srgbClr val="000000"/>
                          </a:solidFill>
                          <a:effectLst/>
                          <a:latin typeface="Arial" pitchFamily="34" charset="0"/>
                          <a:ea typeface="Times New Roman"/>
                          <a:cs typeface="Arial" pitchFamily="34" charset="0"/>
                        </a:rPr>
                        <a:t>сипаттамасы</a:t>
                      </a:r>
                      <a:endParaRPr lang="ru-RU" sz="1050" b="1" dirty="0">
                        <a:effectLst/>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050" b="1" dirty="0" err="1">
                          <a:solidFill>
                            <a:srgbClr val="000000"/>
                          </a:solidFill>
                          <a:effectLst/>
                          <a:latin typeface="Arial" pitchFamily="34" charset="0"/>
                          <a:ea typeface="Times New Roman"/>
                          <a:cs typeface="Arial" pitchFamily="34" charset="0"/>
                        </a:rPr>
                        <a:t>Жоба</a:t>
                      </a:r>
                      <a:r>
                        <a:rPr lang="en-US" sz="1050" b="1" dirty="0">
                          <a:solidFill>
                            <a:srgbClr val="000000"/>
                          </a:solidFill>
                          <a:effectLst/>
                          <a:latin typeface="Arial" pitchFamily="34" charset="0"/>
                          <a:ea typeface="Times New Roman"/>
                          <a:cs typeface="Arial" pitchFamily="34" charset="0"/>
                        </a:rPr>
                        <a:t> </a:t>
                      </a:r>
                      <a:r>
                        <a:rPr lang="en-US" sz="1050" b="1" dirty="0" err="1">
                          <a:solidFill>
                            <a:srgbClr val="000000"/>
                          </a:solidFill>
                          <a:effectLst/>
                          <a:latin typeface="Arial" pitchFamily="34" charset="0"/>
                          <a:ea typeface="Times New Roman"/>
                          <a:cs typeface="Arial" pitchFamily="34" charset="0"/>
                        </a:rPr>
                        <a:t>қуатының</a:t>
                      </a:r>
                      <a:r>
                        <a:rPr lang="en-US" sz="1050" b="1" dirty="0">
                          <a:solidFill>
                            <a:srgbClr val="000000"/>
                          </a:solidFill>
                          <a:effectLst/>
                          <a:latin typeface="Arial" pitchFamily="34" charset="0"/>
                          <a:ea typeface="Times New Roman"/>
                          <a:cs typeface="Arial" pitchFamily="34" charset="0"/>
                        </a:rPr>
                        <a:t> </a:t>
                      </a:r>
                      <a:r>
                        <a:rPr lang="en-US" sz="1050" b="1" dirty="0" err="1">
                          <a:solidFill>
                            <a:srgbClr val="000000"/>
                          </a:solidFill>
                          <a:effectLst/>
                          <a:latin typeface="Arial" pitchFamily="34" charset="0"/>
                          <a:ea typeface="Times New Roman"/>
                          <a:cs typeface="Arial" pitchFamily="34" charset="0"/>
                        </a:rPr>
                        <a:t>өлшем</a:t>
                      </a:r>
                      <a:r>
                        <a:rPr lang="en-US" sz="1050" b="1" dirty="0">
                          <a:solidFill>
                            <a:srgbClr val="000000"/>
                          </a:solidFill>
                          <a:effectLst/>
                          <a:latin typeface="Arial" pitchFamily="34" charset="0"/>
                          <a:ea typeface="Times New Roman"/>
                          <a:cs typeface="Arial" pitchFamily="34" charset="0"/>
                        </a:rPr>
                        <a:t> </a:t>
                      </a:r>
                      <a:r>
                        <a:rPr lang="en-US" sz="1050" b="1" dirty="0" err="1">
                          <a:solidFill>
                            <a:srgbClr val="000000"/>
                          </a:solidFill>
                          <a:effectLst/>
                          <a:latin typeface="Arial" pitchFamily="34" charset="0"/>
                          <a:ea typeface="Times New Roman"/>
                          <a:cs typeface="Arial" pitchFamily="34" charset="0"/>
                        </a:rPr>
                        <a:t>бірлігі</a:t>
                      </a:r>
                      <a:endParaRPr lang="ru-RU" sz="1050" b="1" dirty="0">
                        <a:effectLst/>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050" b="1" dirty="0" err="1">
                          <a:solidFill>
                            <a:srgbClr val="000000"/>
                          </a:solidFill>
                          <a:effectLst/>
                          <a:latin typeface="Arial" pitchFamily="34" charset="0"/>
                          <a:ea typeface="Times New Roman"/>
                          <a:cs typeface="Arial" pitchFamily="34" charset="0"/>
                        </a:rPr>
                        <a:t>Қуаттылықтың</a:t>
                      </a:r>
                      <a:r>
                        <a:rPr lang="en-US" sz="1050" b="1" dirty="0">
                          <a:solidFill>
                            <a:srgbClr val="000000"/>
                          </a:solidFill>
                          <a:effectLst/>
                          <a:latin typeface="Arial" pitchFamily="34" charset="0"/>
                          <a:ea typeface="Times New Roman"/>
                          <a:cs typeface="Arial" pitchFamily="34" charset="0"/>
                        </a:rPr>
                        <a:t> </a:t>
                      </a:r>
                      <a:r>
                        <a:rPr lang="en-US" sz="1050" b="1" dirty="0" err="1">
                          <a:solidFill>
                            <a:srgbClr val="000000"/>
                          </a:solidFill>
                          <a:effectLst/>
                          <a:latin typeface="Arial" pitchFamily="34" charset="0"/>
                          <a:ea typeface="Times New Roman"/>
                          <a:cs typeface="Arial" pitchFamily="34" charset="0"/>
                        </a:rPr>
                        <a:t>бір</a:t>
                      </a:r>
                      <a:r>
                        <a:rPr lang="en-US" sz="1050" b="1" dirty="0">
                          <a:solidFill>
                            <a:srgbClr val="000000"/>
                          </a:solidFill>
                          <a:effectLst/>
                          <a:latin typeface="Arial" pitchFamily="34" charset="0"/>
                          <a:ea typeface="Times New Roman"/>
                          <a:cs typeface="Arial" pitchFamily="34" charset="0"/>
                        </a:rPr>
                        <a:t> </a:t>
                      </a:r>
                      <a:r>
                        <a:rPr lang="en-US" sz="1050" b="1" dirty="0" err="1">
                          <a:solidFill>
                            <a:srgbClr val="000000"/>
                          </a:solidFill>
                          <a:effectLst/>
                          <a:latin typeface="Arial" pitchFamily="34" charset="0"/>
                          <a:ea typeface="Times New Roman"/>
                          <a:cs typeface="Arial" pitchFamily="34" charset="0"/>
                        </a:rPr>
                        <a:t>бірлігіне</a:t>
                      </a:r>
                      <a:r>
                        <a:rPr lang="en-US" sz="1050" b="1" dirty="0">
                          <a:solidFill>
                            <a:srgbClr val="000000"/>
                          </a:solidFill>
                          <a:effectLst/>
                          <a:latin typeface="Arial" pitchFamily="34" charset="0"/>
                          <a:ea typeface="Times New Roman"/>
                          <a:cs typeface="Arial" pitchFamily="34" charset="0"/>
                        </a:rPr>
                        <a:t> </a:t>
                      </a:r>
                      <a:r>
                        <a:rPr lang="en-US" sz="1050" b="1" dirty="0" err="1">
                          <a:solidFill>
                            <a:srgbClr val="000000"/>
                          </a:solidFill>
                          <a:effectLst/>
                          <a:latin typeface="Arial" pitchFamily="34" charset="0"/>
                          <a:ea typeface="Times New Roman"/>
                          <a:cs typeface="Arial" pitchFamily="34" charset="0"/>
                        </a:rPr>
                        <a:t>арналған</a:t>
                      </a:r>
                      <a:r>
                        <a:rPr lang="en-US" sz="1050" b="1" dirty="0">
                          <a:solidFill>
                            <a:srgbClr val="000000"/>
                          </a:solidFill>
                          <a:effectLst/>
                          <a:latin typeface="Arial" pitchFamily="34" charset="0"/>
                          <a:ea typeface="Times New Roman"/>
                          <a:cs typeface="Arial" pitchFamily="34" charset="0"/>
                        </a:rPr>
                        <a:t> </a:t>
                      </a:r>
                      <a:r>
                        <a:rPr lang="en-US" sz="1050" b="1" dirty="0" err="1">
                          <a:solidFill>
                            <a:srgbClr val="000000"/>
                          </a:solidFill>
                          <a:effectLst/>
                          <a:latin typeface="Arial" pitchFamily="34" charset="0"/>
                          <a:ea typeface="Times New Roman"/>
                          <a:cs typeface="Arial" pitchFamily="34" charset="0"/>
                        </a:rPr>
                        <a:t>субсидияларды</a:t>
                      </a:r>
                      <a:r>
                        <a:rPr lang="en-US" sz="1050" b="1" dirty="0">
                          <a:solidFill>
                            <a:srgbClr val="000000"/>
                          </a:solidFill>
                          <a:effectLst/>
                          <a:latin typeface="Arial" pitchFamily="34" charset="0"/>
                          <a:ea typeface="Times New Roman"/>
                          <a:cs typeface="Arial" pitchFamily="34" charset="0"/>
                        </a:rPr>
                        <a:t> </a:t>
                      </a:r>
                      <a:r>
                        <a:rPr lang="en-US" sz="1050" b="1" dirty="0" err="1">
                          <a:solidFill>
                            <a:srgbClr val="000000"/>
                          </a:solidFill>
                          <a:effectLst/>
                          <a:latin typeface="Arial" pitchFamily="34" charset="0"/>
                          <a:ea typeface="Times New Roman"/>
                          <a:cs typeface="Arial" pitchFamily="34" charset="0"/>
                        </a:rPr>
                        <a:t>есептеу</a:t>
                      </a:r>
                      <a:r>
                        <a:rPr lang="en-US" sz="1050" b="1" dirty="0">
                          <a:solidFill>
                            <a:srgbClr val="000000"/>
                          </a:solidFill>
                          <a:effectLst/>
                          <a:latin typeface="Arial" pitchFamily="34" charset="0"/>
                          <a:ea typeface="Times New Roman"/>
                          <a:cs typeface="Arial" pitchFamily="34" charset="0"/>
                        </a:rPr>
                        <a:t> </a:t>
                      </a:r>
                      <a:r>
                        <a:rPr lang="en-US" sz="1050" b="1" dirty="0" err="1">
                          <a:solidFill>
                            <a:srgbClr val="000000"/>
                          </a:solidFill>
                          <a:effectLst/>
                          <a:latin typeface="Arial" pitchFamily="34" charset="0"/>
                          <a:ea typeface="Times New Roman"/>
                          <a:cs typeface="Arial" pitchFamily="34" charset="0"/>
                        </a:rPr>
                        <a:t>үшін</a:t>
                      </a:r>
                      <a:r>
                        <a:rPr lang="en-US" sz="1050" b="1" dirty="0">
                          <a:solidFill>
                            <a:srgbClr val="000000"/>
                          </a:solidFill>
                          <a:effectLst/>
                          <a:latin typeface="Arial" pitchFamily="34" charset="0"/>
                          <a:ea typeface="Times New Roman"/>
                          <a:cs typeface="Arial" pitchFamily="34" charset="0"/>
                        </a:rPr>
                        <a:t> </a:t>
                      </a:r>
                      <a:r>
                        <a:rPr lang="en-US" sz="1050" b="1" dirty="0" err="1">
                          <a:solidFill>
                            <a:srgbClr val="000000"/>
                          </a:solidFill>
                          <a:effectLst/>
                          <a:latin typeface="Arial" pitchFamily="34" charset="0"/>
                          <a:ea typeface="Times New Roman"/>
                          <a:cs typeface="Arial" pitchFamily="34" charset="0"/>
                        </a:rPr>
                        <a:t>барынша</a:t>
                      </a:r>
                      <a:r>
                        <a:rPr lang="en-US" sz="1050" b="1" dirty="0">
                          <a:solidFill>
                            <a:srgbClr val="000000"/>
                          </a:solidFill>
                          <a:effectLst/>
                          <a:latin typeface="Arial" pitchFamily="34" charset="0"/>
                          <a:ea typeface="Times New Roman"/>
                          <a:cs typeface="Arial" pitchFamily="34" charset="0"/>
                        </a:rPr>
                        <a:t> </a:t>
                      </a:r>
                      <a:r>
                        <a:rPr lang="en-US" sz="1050" b="1" dirty="0" err="1">
                          <a:solidFill>
                            <a:srgbClr val="000000"/>
                          </a:solidFill>
                          <a:effectLst/>
                          <a:latin typeface="Arial" pitchFamily="34" charset="0"/>
                          <a:ea typeface="Times New Roman"/>
                          <a:cs typeface="Arial" pitchFamily="34" charset="0"/>
                        </a:rPr>
                        <a:t>рұқсат</a:t>
                      </a:r>
                      <a:r>
                        <a:rPr lang="en-US" sz="1050" b="1" dirty="0">
                          <a:solidFill>
                            <a:srgbClr val="000000"/>
                          </a:solidFill>
                          <a:effectLst/>
                          <a:latin typeface="Arial" pitchFamily="34" charset="0"/>
                          <a:ea typeface="Times New Roman"/>
                          <a:cs typeface="Arial" pitchFamily="34" charset="0"/>
                        </a:rPr>
                        <a:t> </a:t>
                      </a:r>
                      <a:r>
                        <a:rPr lang="en-US" sz="1050" b="1" dirty="0" err="1">
                          <a:solidFill>
                            <a:srgbClr val="000000"/>
                          </a:solidFill>
                          <a:effectLst/>
                          <a:latin typeface="Arial" pitchFamily="34" charset="0"/>
                          <a:ea typeface="Times New Roman"/>
                          <a:cs typeface="Arial" pitchFamily="34" charset="0"/>
                        </a:rPr>
                        <a:t>етілетін</a:t>
                      </a:r>
                      <a:r>
                        <a:rPr lang="en-US" sz="1050" b="1" dirty="0">
                          <a:solidFill>
                            <a:srgbClr val="000000"/>
                          </a:solidFill>
                          <a:effectLst/>
                          <a:latin typeface="Arial" pitchFamily="34" charset="0"/>
                          <a:ea typeface="Times New Roman"/>
                          <a:cs typeface="Arial" pitchFamily="34" charset="0"/>
                        </a:rPr>
                        <a:t> </a:t>
                      </a:r>
                      <a:r>
                        <a:rPr lang="en-US" sz="1050" b="1" dirty="0" err="1">
                          <a:solidFill>
                            <a:srgbClr val="000000"/>
                          </a:solidFill>
                          <a:effectLst/>
                          <a:latin typeface="Arial" pitchFamily="34" charset="0"/>
                          <a:ea typeface="Times New Roman"/>
                          <a:cs typeface="Arial" pitchFamily="34" charset="0"/>
                        </a:rPr>
                        <a:t>құн</a:t>
                      </a:r>
                      <a:r>
                        <a:rPr lang="en-US" sz="1050" b="1" dirty="0">
                          <a:solidFill>
                            <a:srgbClr val="000000"/>
                          </a:solidFill>
                          <a:effectLst/>
                          <a:latin typeface="Arial" pitchFamily="34" charset="0"/>
                          <a:ea typeface="Times New Roman"/>
                          <a:cs typeface="Arial" pitchFamily="34" charset="0"/>
                        </a:rPr>
                        <a:t>, </a:t>
                      </a:r>
                      <a:r>
                        <a:rPr lang="en-US" sz="1050" b="1" dirty="0" err="1">
                          <a:solidFill>
                            <a:srgbClr val="000000"/>
                          </a:solidFill>
                          <a:effectLst/>
                          <a:latin typeface="Arial" pitchFamily="34" charset="0"/>
                          <a:ea typeface="Times New Roman"/>
                          <a:cs typeface="Arial" pitchFamily="34" charset="0"/>
                        </a:rPr>
                        <a:t>теңге</a:t>
                      </a:r>
                      <a:endParaRPr lang="ru-RU" sz="1050" b="1" dirty="0">
                        <a:effectLst/>
                        <a:latin typeface="Arial" pitchFamily="34" charset="0"/>
                        <a:ea typeface="Times New Roman"/>
                        <a:cs typeface="Arial" pitchFamily="34" charset="0"/>
                      </a:endParaRPr>
                    </a:p>
                  </a:txBody>
                  <a:tcPr marL="9525" marR="9525" marT="9525" marB="9525" anchor="ctr"/>
                </a:tc>
              </a:tr>
              <a:tr h="1258339">
                <a:tc>
                  <a:txBody>
                    <a:bodyPr/>
                    <a:lstStyle/>
                    <a:p>
                      <a:pPr marL="12700" algn="just">
                        <a:lnSpc>
                          <a:spcPct val="115000"/>
                        </a:lnSpc>
                        <a:spcAft>
                          <a:spcPts val="100"/>
                        </a:spcAft>
                      </a:pPr>
                      <a:r>
                        <a:rPr lang="en-US" sz="1050" dirty="0">
                          <a:solidFill>
                            <a:srgbClr val="000000"/>
                          </a:solidFill>
                          <a:effectLst/>
                          <a:latin typeface="Arial" pitchFamily="34" charset="0"/>
                          <a:ea typeface="Times New Roman"/>
                          <a:cs typeface="Arial" pitchFamily="34" charset="0"/>
                        </a:rPr>
                        <a:t>1</a:t>
                      </a:r>
                      <a:endParaRPr lang="ru-RU" sz="105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Мал союға арналған автоматтандырылған технологиялық желісі, етті жетілдіруге арналған салқындатқыш камералары, етті сүйегінен сылу және бөлу цехы, субөнімдерді және теріні өңдеу цехы, етті тез мұздату, дайын өнімді буып-түю цехы, дайын өнімді сақтауға арналған тоңазытқыш камерасы, қалдықтарды өңдеу цехы, тазалау құрылысжайлары, тіршілікке қажетті жабдықтар мен инфрақұрылымы, ветсансараптама зертханасы бар өндірістік қуаты сағатына 8 шартты мал басынан басталатын ет өңдеу комбинаты</a:t>
                      </a:r>
                      <a:r>
                        <a:rPr lang="en-US" sz="1050">
                          <a:effectLst/>
                          <a:latin typeface="Arial" pitchFamily="34" charset="0"/>
                          <a:ea typeface="Times New Roman"/>
                          <a:cs typeface="Arial" pitchFamily="34" charset="0"/>
                        </a:rPr>
                        <a:t/>
                      </a:r>
                      <a:br>
                        <a:rPr lang="en-US" sz="1050">
                          <a:effectLst/>
                          <a:latin typeface="Arial" pitchFamily="34" charset="0"/>
                          <a:ea typeface="Times New Roman"/>
                          <a:cs typeface="Arial" pitchFamily="34" charset="0"/>
                        </a:rPr>
                      </a:br>
                      <a:r>
                        <a:rPr lang="en-US" sz="1050">
                          <a:solidFill>
                            <a:srgbClr val="000000"/>
                          </a:solidFill>
                          <a:effectLst/>
                          <a:latin typeface="Arial" pitchFamily="34" charset="0"/>
                          <a:ea typeface="Times New Roman"/>
                          <a:cs typeface="Arial" pitchFamily="34" charset="0"/>
                        </a:rPr>
                        <a:t>Инвестициялық жобаның құны жобалық-сметалық құжаттамаға сәйкес айқындалады:</a:t>
                      </a:r>
                      <a:endParaRPr lang="ru-RU" sz="10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бір ауысымға шартты бас</a:t>
                      </a:r>
                      <a:endParaRPr lang="ru-RU" sz="105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050" dirty="0">
                          <a:effectLst/>
                          <a:latin typeface="Arial" pitchFamily="34" charset="0"/>
                          <a:ea typeface="Times New Roman"/>
                          <a:cs typeface="Arial" pitchFamily="34" charset="0"/>
                        </a:rPr>
                        <a:t/>
                      </a:r>
                      <a:br>
                        <a:rPr lang="en-US" sz="1050" dirty="0">
                          <a:effectLst/>
                          <a:latin typeface="Arial" pitchFamily="34" charset="0"/>
                          <a:ea typeface="Times New Roman"/>
                          <a:cs typeface="Arial" pitchFamily="34" charset="0"/>
                        </a:rPr>
                      </a:br>
                      <a:endParaRPr lang="ru-RU" sz="1050" dirty="0">
                        <a:effectLst/>
                        <a:latin typeface="Arial" pitchFamily="34" charset="0"/>
                        <a:ea typeface="Times New Roman"/>
                        <a:cs typeface="Arial" pitchFamily="34" charset="0"/>
                      </a:endParaRPr>
                    </a:p>
                  </a:txBody>
                  <a:tcPr marL="9525" marR="9525" marT="9525" marB="9525" anchor="ctr"/>
                </a:tc>
              </a:tr>
              <a:tr h="181890">
                <a:tc rowSpan="2">
                  <a:txBody>
                    <a:bodyPr/>
                    <a:lstStyle/>
                    <a:p>
                      <a:endParaRPr lang="ru-RU" sz="1050" dirty="0">
                        <a:latin typeface="Arial" pitchFamily="34" charset="0"/>
                        <a:cs typeface="Arial" pitchFamily="34" charset="0"/>
                      </a:endParaRPr>
                    </a:p>
                  </a:txBody>
                  <a:tcPr/>
                </a:tc>
                <a:tc>
                  <a:txBody>
                    <a:bodyPr/>
                    <a:lstStyle/>
                    <a:p>
                      <a:pPr marL="12700" algn="just">
                        <a:lnSpc>
                          <a:spcPct val="115000"/>
                        </a:lnSpc>
                        <a:spcAft>
                          <a:spcPts val="100"/>
                        </a:spcAft>
                      </a:pPr>
                      <a:r>
                        <a:rPr lang="en-US" sz="1050" dirty="0">
                          <a:solidFill>
                            <a:srgbClr val="000000"/>
                          </a:solidFill>
                          <a:effectLst/>
                          <a:latin typeface="Arial" pitchFamily="34" charset="0"/>
                          <a:ea typeface="Times New Roman"/>
                          <a:cs typeface="Arial" pitchFamily="34" charset="0"/>
                        </a:rPr>
                        <a:t>- </a:t>
                      </a:r>
                      <a:r>
                        <a:rPr lang="en-US" sz="1050" dirty="0" err="1">
                          <a:solidFill>
                            <a:srgbClr val="000000"/>
                          </a:solidFill>
                          <a:effectLst/>
                          <a:latin typeface="Arial" pitchFamily="34" charset="0"/>
                          <a:ea typeface="Times New Roman"/>
                          <a:cs typeface="Arial" pitchFamily="34" charset="0"/>
                        </a:rPr>
                        <a:t>құрылыс</a:t>
                      </a:r>
                      <a:r>
                        <a:rPr lang="en-US" sz="1050" dirty="0">
                          <a:solidFill>
                            <a:srgbClr val="000000"/>
                          </a:solidFill>
                          <a:effectLst/>
                          <a:latin typeface="Arial" pitchFamily="34" charset="0"/>
                          <a:ea typeface="Times New Roman"/>
                          <a:cs typeface="Arial" pitchFamily="34" charset="0"/>
                        </a:rPr>
                        <a:t> </a:t>
                      </a:r>
                      <a:r>
                        <a:rPr lang="en-US" sz="1050" dirty="0" err="1">
                          <a:solidFill>
                            <a:srgbClr val="000000"/>
                          </a:solidFill>
                          <a:effectLst/>
                          <a:latin typeface="Arial" pitchFamily="34" charset="0"/>
                          <a:ea typeface="Times New Roman"/>
                          <a:cs typeface="Arial" pitchFamily="34" charset="0"/>
                        </a:rPr>
                        <a:t>кезінде</a:t>
                      </a:r>
                      <a:endParaRPr lang="ru-RU" sz="1050" dirty="0">
                        <a:effectLst/>
                        <a:latin typeface="Arial" pitchFamily="34" charset="0"/>
                        <a:ea typeface="Times New Roman"/>
                        <a:cs typeface="Arial" pitchFamily="34" charset="0"/>
                      </a:endParaRPr>
                    </a:p>
                  </a:txBody>
                  <a:tcPr marL="9525" marR="9525" marT="9525" marB="9525" anchor="ctr"/>
                </a:tc>
                <a:tc rowSpan="2">
                  <a:txBody>
                    <a:bodyPr/>
                    <a:lstStyle/>
                    <a:p>
                      <a:pPr>
                        <a:lnSpc>
                          <a:spcPct val="115000"/>
                        </a:lnSpc>
                        <a:spcAft>
                          <a:spcPts val="1000"/>
                        </a:spcAft>
                      </a:pPr>
                      <a:r>
                        <a:rPr lang="en-US" sz="1050">
                          <a:effectLst/>
                          <a:latin typeface="Arial" pitchFamily="34" charset="0"/>
                          <a:ea typeface="Times New Roman"/>
                          <a:cs typeface="Arial" pitchFamily="34" charset="0"/>
                        </a:rPr>
                        <a:t> </a:t>
                      </a:r>
                      <a:endParaRPr lang="ru-RU" sz="1050">
                        <a:effectLst/>
                        <a:latin typeface="Arial" pitchFamily="34" charset="0"/>
                        <a:ea typeface="Times New Roman"/>
                        <a:cs typeface="Arial" pitchFamily="34" charset="0"/>
                      </a:endParaRPr>
                    </a:p>
                  </a:txBody>
                  <a:tcPr marL="68580" marR="68580" marT="0" marB="0"/>
                </a:tc>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8 000 000</a:t>
                      </a:r>
                      <a:endParaRPr lang="ru-RU" sz="1050">
                        <a:effectLst/>
                        <a:latin typeface="Arial" pitchFamily="34" charset="0"/>
                        <a:ea typeface="Times New Roman"/>
                        <a:cs typeface="Arial" pitchFamily="34" charset="0"/>
                      </a:endParaRPr>
                    </a:p>
                  </a:txBody>
                  <a:tcPr marL="9525" marR="9525" marT="9525" marB="9525" anchor="ctr"/>
                </a:tc>
              </a:tr>
              <a:tr h="181890">
                <a:tc vMerge="1">
                  <a:txBody>
                    <a:bodyPr/>
                    <a:lstStyle/>
                    <a:p>
                      <a:endParaRPr lang="ru-RU"/>
                    </a:p>
                  </a:txBody>
                  <a:tcPr/>
                </a:tc>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 кеңейту кезінде</a:t>
                      </a:r>
                      <a:endParaRPr lang="ru-RU" sz="105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050" dirty="0">
                          <a:solidFill>
                            <a:srgbClr val="000000"/>
                          </a:solidFill>
                          <a:effectLst/>
                          <a:latin typeface="Arial" pitchFamily="34" charset="0"/>
                          <a:ea typeface="Times New Roman"/>
                          <a:cs typeface="Arial" pitchFamily="34" charset="0"/>
                        </a:rPr>
                        <a:t>4 000 000</a:t>
                      </a:r>
                      <a:endParaRPr lang="ru-RU" sz="1050" dirty="0">
                        <a:effectLst/>
                        <a:latin typeface="Arial" pitchFamily="34" charset="0"/>
                        <a:ea typeface="Times New Roman"/>
                        <a:cs typeface="Arial" pitchFamily="34" charset="0"/>
                      </a:endParaRPr>
                    </a:p>
                  </a:txBody>
                  <a:tcPr marL="9525" marR="9525" marT="9525" marB="9525" anchor="ctr"/>
                </a:tc>
              </a:tr>
              <a:tr h="1258339">
                <a:tc rowSpan="3">
                  <a:txBody>
                    <a:bodyPr/>
                    <a:lstStyle/>
                    <a:p>
                      <a:pPr marL="12700" algn="just">
                        <a:lnSpc>
                          <a:spcPct val="115000"/>
                        </a:lnSpc>
                        <a:spcAft>
                          <a:spcPts val="100"/>
                        </a:spcAft>
                      </a:pPr>
                      <a:r>
                        <a:rPr lang="en-US" sz="1050" dirty="0">
                          <a:solidFill>
                            <a:srgbClr val="000000"/>
                          </a:solidFill>
                          <a:effectLst/>
                          <a:latin typeface="Arial" pitchFamily="34" charset="0"/>
                          <a:ea typeface="Times New Roman"/>
                          <a:cs typeface="Arial" pitchFamily="34" charset="0"/>
                        </a:rPr>
                        <a:t>2</a:t>
                      </a:r>
                      <a:endParaRPr lang="ru-RU" sz="105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Шикізатты сақтауға арналған тоңазытқыш камерасы, етті сүйегінен сылу және бөлу цехы, вакуумді және (немесе) газды орамада шұжық өнімдерін және ет өнімдерін және (немесе) консервілер және (немесе) жартылай фабрикаттар өндіру желісі, дайын өнімді сақтауға арналған тоңазытқыщ камералары бар ауысымына 5 тоннадан бастап шұжық өнімдерін және (немесе) жартылай фабрикаттар және (немесе) консервілер өндіретін ет өңдеу комбинаты (цехы)</a:t>
                      </a:r>
                      <a:r>
                        <a:rPr lang="en-US" sz="1050">
                          <a:effectLst/>
                          <a:latin typeface="Arial" pitchFamily="34" charset="0"/>
                          <a:ea typeface="Times New Roman"/>
                          <a:cs typeface="Arial" pitchFamily="34" charset="0"/>
                        </a:rPr>
                        <a:t/>
                      </a:r>
                      <a:br>
                        <a:rPr lang="en-US" sz="1050">
                          <a:effectLst/>
                          <a:latin typeface="Arial" pitchFamily="34" charset="0"/>
                          <a:ea typeface="Times New Roman"/>
                          <a:cs typeface="Arial" pitchFamily="34" charset="0"/>
                        </a:rPr>
                      </a:br>
                      <a:r>
                        <a:rPr lang="en-US" sz="1050">
                          <a:solidFill>
                            <a:srgbClr val="000000"/>
                          </a:solidFill>
                          <a:effectLst/>
                          <a:latin typeface="Arial" pitchFamily="34" charset="0"/>
                          <a:ea typeface="Times New Roman"/>
                          <a:cs typeface="Arial" pitchFamily="34" charset="0"/>
                        </a:rPr>
                        <a:t>Инвестициялық жобаның құны жобалық-сметалық құжаттамаға сәйкес айқындалады:</a:t>
                      </a:r>
                      <a:endParaRPr lang="ru-RU" sz="1050">
                        <a:effectLst/>
                        <a:latin typeface="Arial" pitchFamily="34" charset="0"/>
                        <a:ea typeface="Times New Roman"/>
                        <a:cs typeface="Arial" pitchFamily="34" charset="0"/>
                      </a:endParaRPr>
                    </a:p>
                  </a:txBody>
                  <a:tcPr marL="9525" marR="9525" marT="9525" marB="9525" anchor="ctr"/>
                </a:tc>
                <a:tc rowSpan="3">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1 тонна дайын өнім</a:t>
                      </a:r>
                      <a:endParaRPr lang="ru-RU" sz="105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050" dirty="0">
                          <a:effectLst/>
                          <a:latin typeface="Arial" pitchFamily="34" charset="0"/>
                          <a:ea typeface="Times New Roman"/>
                          <a:cs typeface="Arial" pitchFamily="34" charset="0"/>
                        </a:rPr>
                        <a:t/>
                      </a:r>
                      <a:br>
                        <a:rPr lang="en-US" sz="1050" dirty="0">
                          <a:effectLst/>
                          <a:latin typeface="Arial" pitchFamily="34" charset="0"/>
                          <a:ea typeface="Times New Roman"/>
                          <a:cs typeface="Arial" pitchFamily="34" charset="0"/>
                        </a:rPr>
                      </a:br>
                      <a:endParaRPr lang="ru-RU" sz="1050" dirty="0">
                        <a:effectLst/>
                        <a:latin typeface="Arial" pitchFamily="34" charset="0"/>
                        <a:ea typeface="Times New Roman"/>
                        <a:cs typeface="Arial" pitchFamily="34" charset="0"/>
                      </a:endParaRPr>
                    </a:p>
                  </a:txBody>
                  <a:tcPr marL="9525" marR="9525" marT="9525" marB="9525" anchor="ctr"/>
                </a:tc>
              </a:tr>
              <a:tr h="348700">
                <a:tc vMerge="1">
                  <a:txBody>
                    <a:bodyPr/>
                    <a:lstStyle/>
                    <a:p>
                      <a:endParaRPr lang="ru-RU"/>
                    </a:p>
                  </a:txBody>
                  <a:tcPr/>
                </a:tc>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 құрылысы</a:t>
                      </a:r>
                      <a:endParaRPr lang="ru-RU" sz="105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100 000 000</a:t>
                      </a:r>
                      <a:endParaRPr lang="ru-RU" sz="1050">
                        <a:effectLst/>
                        <a:latin typeface="Arial" pitchFamily="34" charset="0"/>
                        <a:ea typeface="Times New Roman"/>
                        <a:cs typeface="Arial" pitchFamily="34" charset="0"/>
                      </a:endParaRPr>
                    </a:p>
                  </a:txBody>
                  <a:tcPr marL="9525" marR="9525" marT="9525" marB="9525" anchor="ctr"/>
                </a:tc>
              </a:tr>
              <a:tr h="181890">
                <a:tc vMerge="1">
                  <a:txBody>
                    <a:bodyPr/>
                    <a:lstStyle/>
                    <a:p>
                      <a:endParaRPr lang="ru-RU"/>
                    </a:p>
                  </a:txBody>
                  <a:tcPr/>
                </a:tc>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-кеңейту</a:t>
                      </a:r>
                      <a:endParaRPr lang="ru-RU" sz="105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50 000 000</a:t>
                      </a:r>
                      <a:endParaRPr lang="ru-RU" sz="1050">
                        <a:effectLst/>
                        <a:latin typeface="Arial" pitchFamily="34" charset="0"/>
                        <a:ea typeface="Times New Roman"/>
                        <a:cs typeface="Arial" pitchFamily="34" charset="0"/>
                      </a:endParaRPr>
                    </a:p>
                  </a:txBody>
                  <a:tcPr marL="9525" marR="9525" marT="9525" marB="9525" anchor="ctr"/>
                </a:tc>
              </a:tr>
              <a:tr h="181890">
                <a:tc>
                  <a:txBody>
                    <a:bodyPr/>
                    <a:lstStyle/>
                    <a:p>
                      <a:pPr marL="12700" algn="just">
                        <a:lnSpc>
                          <a:spcPct val="115000"/>
                        </a:lnSpc>
                        <a:spcAft>
                          <a:spcPts val="100"/>
                        </a:spcAft>
                      </a:pPr>
                      <a:r>
                        <a:rPr lang="en-US" sz="1050" dirty="0">
                          <a:solidFill>
                            <a:srgbClr val="000000"/>
                          </a:solidFill>
                          <a:effectLst/>
                          <a:latin typeface="Arial" pitchFamily="34" charset="0"/>
                          <a:ea typeface="Times New Roman"/>
                          <a:cs typeface="Arial" pitchFamily="34" charset="0"/>
                        </a:rPr>
                        <a:t>3</a:t>
                      </a:r>
                      <a:endParaRPr lang="ru-RU" sz="105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dirty="0" err="1">
                          <a:solidFill>
                            <a:srgbClr val="000000"/>
                          </a:solidFill>
                          <a:effectLst/>
                          <a:latin typeface="Arial" pitchFamily="34" charset="0"/>
                          <a:ea typeface="Times New Roman"/>
                          <a:cs typeface="Arial" pitchFamily="34" charset="0"/>
                        </a:rPr>
                        <a:t>Ершікті</a:t>
                      </a:r>
                      <a:r>
                        <a:rPr lang="en-US" sz="1050" dirty="0">
                          <a:solidFill>
                            <a:srgbClr val="000000"/>
                          </a:solidFill>
                          <a:effectLst/>
                          <a:latin typeface="Arial" pitchFamily="34" charset="0"/>
                          <a:ea typeface="Times New Roman"/>
                          <a:cs typeface="Arial" pitchFamily="34" charset="0"/>
                        </a:rPr>
                        <a:t> </a:t>
                      </a:r>
                      <a:r>
                        <a:rPr lang="en-US" sz="1050" dirty="0" err="1">
                          <a:solidFill>
                            <a:srgbClr val="000000"/>
                          </a:solidFill>
                          <a:effectLst/>
                          <a:latin typeface="Arial" pitchFamily="34" charset="0"/>
                          <a:ea typeface="Times New Roman"/>
                          <a:cs typeface="Arial" pitchFamily="34" charset="0"/>
                        </a:rPr>
                        <a:t>тартқыш</a:t>
                      </a:r>
                      <a:r>
                        <a:rPr lang="en-US" sz="1050" dirty="0">
                          <a:solidFill>
                            <a:srgbClr val="000000"/>
                          </a:solidFill>
                          <a:effectLst/>
                          <a:latin typeface="Arial" pitchFamily="34" charset="0"/>
                          <a:ea typeface="Times New Roman"/>
                          <a:cs typeface="Arial" pitchFamily="34" charset="0"/>
                        </a:rPr>
                        <a:t> *</a:t>
                      </a:r>
                      <a:endParaRPr lang="ru-RU" sz="1050" dirty="0">
                        <a:effectLst/>
                        <a:latin typeface="Arial" pitchFamily="34" charset="0"/>
                        <a:ea typeface="Times New Roman"/>
                        <a:cs typeface="Arial" pitchFamily="34" charset="0"/>
                      </a:endParaRPr>
                    </a:p>
                  </a:txBody>
                  <a:tcPr marL="9525" marR="9525" marT="9525" marB="9525" anchor="ctr"/>
                </a:tc>
                <a:tc rowSpan="6">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бірлік</a:t>
                      </a:r>
                      <a:endParaRPr lang="ru-RU" sz="10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25 000 000</a:t>
                      </a:r>
                      <a:endParaRPr lang="ru-RU" sz="1050">
                        <a:effectLst/>
                        <a:latin typeface="Arial" pitchFamily="34" charset="0"/>
                        <a:ea typeface="Times New Roman"/>
                        <a:cs typeface="Arial" pitchFamily="34" charset="0"/>
                      </a:endParaRPr>
                    </a:p>
                  </a:txBody>
                  <a:tcPr marL="9525" marR="9525" marT="9525" marB="9525" anchor="ctr"/>
                </a:tc>
              </a:tr>
              <a:tr h="181890">
                <a:tc>
                  <a:txBody>
                    <a:bodyPr/>
                    <a:lstStyle/>
                    <a:p>
                      <a:pPr marL="12700" algn="just">
                        <a:lnSpc>
                          <a:spcPct val="115000"/>
                        </a:lnSpc>
                        <a:spcAft>
                          <a:spcPts val="100"/>
                        </a:spcAft>
                      </a:pPr>
                      <a:r>
                        <a:rPr lang="en-US" sz="1050" dirty="0">
                          <a:solidFill>
                            <a:srgbClr val="000000"/>
                          </a:solidFill>
                          <a:effectLst/>
                          <a:latin typeface="Arial" pitchFamily="34" charset="0"/>
                          <a:ea typeface="Times New Roman"/>
                          <a:cs typeface="Arial" pitchFamily="34" charset="0"/>
                        </a:rPr>
                        <a:t>4</a:t>
                      </a:r>
                      <a:endParaRPr lang="ru-RU" sz="105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050">
                          <a:solidFill>
                            <a:srgbClr val="000000"/>
                          </a:solidFill>
                          <a:effectLst/>
                          <a:latin typeface="Arial" pitchFamily="34" charset="0"/>
                          <a:ea typeface="Times New Roman"/>
                          <a:cs typeface="Arial" pitchFamily="34" charset="0"/>
                        </a:rPr>
                        <a:t>Жартылай тіркеме-рефрижератор 20 тоннадан бастап*</a:t>
                      </a:r>
                      <a:endParaRPr lang="ru-RU" sz="105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20 000 000</a:t>
                      </a:r>
                      <a:endParaRPr lang="ru-RU" sz="1050">
                        <a:effectLst/>
                        <a:latin typeface="Arial" pitchFamily="34" charset="0"/>
                        <a:ea typeface="Times New Roman"/>
                        <a:cs typeface="Arial" pitchFamily="34" charset="0"/>
                      </a:endParaRPr>
                    </a:p>
                  </a:txBody>
                  <a:tcPr marL="9525" marR="9525" marT="9525" marB="9525" anchor="ctr"/>
                </a:tc>
              </a:tr>
              <a:tr h="181890">
                <a:tc>
                  <a:txBody>
                    <a:bodyPr/>
                    <a:lstStyle/>
                    <a:p>
                      <a:pPr marL="12700" algn="just">
                        <a:lnSpc>
                          <a:spcPct val="115000"/>
                        </a:lnSpc>
                        <a:spcAft>
                          <a:spcPts val="100"/>
                        </a:spcAft>
                      </a:pPr>
                      <a:r>
                        <a:rPr lang="en-US" sz="1050" dirty="0">
                          <a:solidFill>
                            <a:srgbClr val="000000"/>
                          </a:solidFill>
                          <a:effectLst/>
                          <a:latin typeface="Arial" pitchFamily="34" charset="0"/>
                          <a:ea typeface="Times New Roman"/>
                          <a:cs typeface="Arial" pitchFamily="34" charset="0"/>
                        </a:rPr>
                        <a:t>5</a:t>
                      </a:r>
                      <a:endParaRPr lang="ru-RU" sz="105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050">
                          <a:solidFill>
                            <a:srgbClr val="000000"/>
                          </a:solidFill>
                          <a:effectLst/>
                          <a:latin typeface="Arial" pitchFamily="34" charset="0"/>
                          <a:ea typeface="Times New Roman"/>
                          <a:cs typeface="Arial" pitchFamily="34" charset="0"/>
                        </a:rPr>
                        <a:t>Жартылай тіркеме-рефрижератор 20 тоннадан бастап ілгіш жолдарымен*</a:t>
                      </a:r>
                      <a:endParaRPr lang="ru-RU" sz="105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30 000 000</a:t>
                      </a:r>
                      <a:endParaRPr lang="ru-RU" sz="1050">
                        <a:effectLst/>
                        <a:latin typeface="Arial" pitchFamily="34" charset="0"/>
                        <a:ea typeface="Times New Roman"/>
                        <a:cs typeface="Arial" pitchFamily="34" charset="0"/>
                      </a:endParaRPr>
                    </a:p>
                  </a:txBody>
                  <a:tcPr marL="9525" marR="9525" marT="9525" marB="9525" anchor="ctr"/>
                </a:tc>
              </a:tr>
              <a:tr h="361298">
                <a:tc>
                  <a:txBody>
                    <a:bodyPr/>
                    <a:lstStyle/>
                    <a:p>
                      <a:pPr marL="12700" algn="just">
                        <a:lnSpc>
                          <a:spcPct val="115000"/>
                        </a:lnSpc>
                        <a:spcAft>
                          <a:spcPts val="100"/>
                        </a:spcAft>
                      </a:pPr>
                      <a:r>
                        <a:rPr lang="en-US" sz="1050" dirty="0">
                          <a:solidFill>
                            <a:srgbClr val="000000"/>
                          </a:solidFill>
                          <a:effectLst/>
                          <a:latin typeface="Arial" pitchFamily="34" charset="0"/>
                          <a:ea typeface="Times New Roman"/>
                          <a:cs typeface="Arial" pitchFamily="34" charset="0"/>
                        </a:rPr>
                        <a:t>6</a:t>
                      </a:r>
                      <a:endParaRPr lang="ru-RU" sz="105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dirty="0" err="1">
                          <a:solidFill>
                            <a:srgbClr val="000000"/>
                          </a:solidFill>
                          <a:effectLst/>
                          <a:latin typeface="Arial" pitchFamily="34" charset="0"/>
                          <a:ea typeface="Times New Roman"/>
                          <a:cs typeface="Arial" pitchFamily="34" charset="0"/>
                        </a:rPr>
                        <a:t>Рефрижератор</a:t>
                      </a:r>
                      <a:r>
                        <a:rPr lang="en-US" sz="1050" dirty="0">
                          <a:solidFill>
                            <a:srgbClr val="000000"/>
                          </a:solidFill>
                          <a:effectLst/>
                          <a:latin typeface="Arial" pitchFamily="34" charset="0"/>
                          <a:ea typeface="Times New Roman"/>
                          <a:cs typeface="Arial" pitchFamily="34" charset="0"/>
                        </a:rPr>
                        <a:t> (</a:t>
                      </a:r>
                      <a:r>
                        <a:rPr lang="en-US" sz="1050" dirty="0" err="1">
                          <a:solidFill>
                            <a:srgbClr val="000000"/>
                          </a:solidFill>
                          <a:effectLst/>
                          <a:latin typeface="Arial" pitchFamily="34" charset="0"/>
                          <a:ea typeface="Times New Roman"/>
                          <a:cs typeface="Arial" pitchFamily="34" charset="0"/>
                        </a:rPr>
                        <a:t>ет</a:t>
                      </a:r>
                      <a:r>
                        <a:rPr lang="en-US" sz="1050" dirty="0">
                          <a:solidFill>
                            <a:srgbClr val="000000"/>
                          </a:solidFill>
                          <a:effectLst/>
                          <a:latin typeface="Arial" pitchFamily="34" charset="0"/>
                          <a:ea typeface="Times New Roman"/>
                          <a:cs typeface="Arial" pitchFamily="34" charset="0"/>
                        </a:rPr>
                        <a:t> </a:t>
                      </a:r>
                      <a:r>
                        <a:rPr lang="en-US" sz="1050" dirty="0" err="1">
                          <a:solidFill>
                            <a:srgbClr val="000000"/>
                          </a:solidFill>
                          <a:effectLst/>
                          <a:latin typeface="Arial" pitchFamily="34" charset="0"/>
                          <a:ea typeface="Times New Roman"/>
                          <a:cs typeface="Arial" pitchFamily="34" charset="0"/>
                        </a:rPr>
                        <a:t>және</a:t>
                      </a:r>
                      <a:r>
                        <a:rPr lang="en-US" sz="1050" dirty="0">
                          <a:solidFill>
                            <a:srgbClr val="000000"/>
                          </a:solidFill>
                          <a:effectLst/>
                          <a:latin typeface="Arial" pitchFamily="34" charset="0"/>
                          <a:ea typeface="Times New Roman"/>
                          <a:cs typeface="Arial" pitchFamily="34" charset="0"/>
                        </a:rPr>
                        <a:t> </a:t>
                      </a:r>
                      <a:r>
                        <a:rPr lang="en-US" sz="1050" dirty="0" err="1">
                          <a:solidFill>
                            <a:srgbClr val="000000"/>
                          </a:solidFill>
                          <a:effectLst/>
                          <a:latin typeface="Arial" pitchFamily="34" charset="0"/>
                          <a:ea typeface="Times New Roman"/>
                          <a:cs typeface="Arial" pitchFamily="34" charset="0"/>
                        </a:rPr>
                        <a:t>ет</a:t>
                      </a:r>
                      <a:r>
                        <a:rPr lang="en-US" sz="1050" dirty="0">
                          <a:solidFill>
                            <a:srgbClr val="000000"/>
                          </a:solidFill>
                          <a:effectLst/>
                          <a:latin typeface="Arial" pitchFamily="34" charset="0"/>
                          <a:ea typeface="Times New Roman"/>
                          <a:cs typeface="Arial" pitchFamily="34" charset="0"/>
                        </a:rPr>
                        <a:t> </a:t>
                      </a:r>
                      <a:r>
                        <a:rPr lang="en-US" sz="1050" dirty="0" err="1">
                          <a:solidFill>
                            <a:srgbClr val="000000"/>
                          </a:solidFill>
                          <a:effectLst/>
                          <a:latin typeface="Arial" pitchFamily="34" charset="0"/>
                          <a:ea typeface="Times New Roman"/>
                          <a:cs typeface="Arial" pitchFamily="34" charset="0"/>
                        </a:rPr>
                        <a:t>өнімдерін</a:t>
                      </a:r>
                      <a:r>
                        <a:rPr lang="en-US" sz="1050" dirty="0">
                          <a:solidFill>
                            <a:srgbClr val="000000"/>
                          </a:solidFill>
                          <a:effectLst/>
                          <a:latin typeface="Arial" pitchFamily="34" charset="0"/>
                          <a:ea typeface="Times New Roman"/>
                          <a:cs typeface="Arial" pitchFamily="34" charset="0"/>
                        </a:rPr>
                        <a:t> </a:t>
                      </a:r>
                      <a:r>
                        <a:rPr lang="en-US" sz="1050" dirty="0" err="1">
                          <a:solidFill>
                            <a:srgbClr val="000000"/>
                          </a:solidFill>
                          <a:effectLst/>
                          <a:latin typeface="Arial" pitchFamily="34" charset="0"/>
                          <a:ea typeface="Times New Roman"/>
                          <a:cs typeface="Arial" pitchFamily="34" charset="0"/>
                        </a:rPr>
                        <a:t>тасымалдауға</a:t>
                      </a:r>
                      <a:r>
                        <a:rPr lang="en-US" sz="1050" dirty="0">
                          <a:solidFill>
                            <a:srgbClr val="000000"/>
                          </a:solidFill>
                          <a:effectLst/>
                          <a:latin typeface="Arial" pitchFamily="34" charset="0"/>
                          <a:ea typeface="Times New Roman"/>
                          <a:cs typeface="Arial" pitchFamily="34" charset="0"/>
                        </a:rPr>
                        <a:t> </a:t>
                      </a:r>
                      <a:r>
                        <a:rPr lang="en-US" sz="1050" dirty="0" err="1">
                          <a:solidFill>
                            <a:srgbClr val="000000"/>
                          </a:solidFill>
                          <a:effectLst/>
                          <a:latin typeface="Arial" pitchFamily="34" charset="0"/>
                          <a:ea typeface="Times New Roman"/>
                          <a:cs typeface="Arial" pitchFamily="34" charset="0"/>
                        </a:rPr>
                        <a:t>арналған</a:t>
                      </a:r>
                      <a:r>
                        <a:rPr lang="en-US" sz="1050" dirty="0">
                          <a:solidFill>
                            <a:srgbClr val="000000"/>
                          </a:solidFill>
                          <a:effectLst/>
                          <a:latin typeface="Arial" pitchFamily="34" charset="0"/>
                          <a:ea typeface="Times New Roman"/>
                          <a:cs typeface="Arial" pitchFamily="34" charset="0"/>
                        </a:rPr>
                        <a:t> </a:t>
                      </a:r>
                      <a:r>
                        <a:rPr lang="en-US" sz="1050" dirty="0" err="1">
                          <a:solidFill>
                            <a:srgbClr val="000000"/>
                          </a:solidFill>
                          <a:effectLst/>
                          <a:latin typeface="Arial" pitchFamily="34" charset="0"/>
                          <a:ea typeface="Times New Roman"/>
                          <a:cs typeface="Arial" pitchFamily="34" charset="0"/>
                        </a:rPr>
                        <a:t>тоңазытқыш</a:t>
                      </a:r>
                      <a:r>
                        <a:rPr lang="en-US" sz="1050" dirty="0">
                          <a:solidFill>
                            <a:srgbClr val="000000"/>
                          </a:solidFill>
                          <a:effectLst/>
                          <a:latin typeface="Arial" pitchFamily="34" charset="0"/>
                          <a:ea typeface="Times New Roman"/>
                          <a:cs typeface="Arial" pitchFamily="34" charset="0"/>
                        </a:rPr>
                        <a:t> </a:t>
                      </a:r>
                      <a:r>
                        <a:rPr lang="en-US" sz="1050" dirty="0" err="1">
                          <a:solidFill>
                            <a:srgbClr val="000000"/>
                          </a:solidFill>
                          <a:effectLst/>
                          <a:latin typeface="Arial" pitchFamily="34" charset="0"/>
                          <a:ea typeface="Times New Roman"/>
                          <a:cs typeface="Arial" pitchFamily="34" charset="0"/>
                        </a:rPr>
                        <a:t>жабдығы</a:t>
                      </a:r>
                      <a:r>
                        <a:rPr lang="en-US" sz="1050" dirty="0">
                          <a:solidFill>
                            <a:srgbClr val="000000"/>
                          </a:solidFill>
                          <a:effectLst/>
                          <a:latin typeface="Arial" pitchFamily="34" charset="0"/>
                          <a:ea typeface="Times New Roman"/>
                          <a:cs typeface="Arial" pitchFamily="34" charset="0"/>
                        </a:rPr>
                        <a:t> </a:t>
                      </a:r>
                      <a:r>
                        <a:rPr lang="en-US" sz="1050" dirty="0" err="1">
                          <a:solidFill>
                            <a:srgbClr val="000000"/>
                          </a:solidFill>
                          <a:effectLst/>
                          <a:latin typeface="Arial" pitchFamily="34" charset="0"/>
                          <a:ea typeface="Times New Roman"/>
                          <a:cs typeface="Arial" pitchFamily="34" charset="0"/>
                        </a:rPr>
                        <a:t>бар</a:t>
                      </a:r>
                      <a:r>
                        <a:rPr lang="en-US" sz="1050" dirty="0">
                          <a:solidFill>
                            <a:srgbClr val="000000"/>
                          </a:solidFill>
                          <a:effectLst/>
                          <a:latin typeface="Arial" pitchFamily="34" charset="0"/>
                          <a:ea typeface="Times New Roman"/>
                          <a:cs typeface="Arial" pitchFamily="34" charset="0"/>
                        </a:rPr>
                        <a:t> </a:t>
                      </a:r>
                      <a:r>
                        <a:rPr lang="en-US" sz="1050" dirty="0" err="1">
                          <a:solidFill>
                            <a:srgbClr val="000000"/>
                          </a:solidFill>
                          <a:effectLst/>
                          <a:latin typeface="Arial" pitchFamily="34" charset="0"/>
                          <a:ea typeface="Times New Roman"/>
                          <a:cs typeface="Arial" pitchFamily="34" charset="0"/>
                        </a:rPr>
                        <a:t>автомашина</a:t>
                      </a:r>
                      <a:r>
                        <a:rPr lang="en-US" sz="1050" dirty="0">
                          <a:solidFill>
                            <a:srgbClr val="000000"/>
                          </a:solidFill>
                          <a:effectLst/>
                          <a:latin typeface="Arial" pitchFamily="34" charset="0"/>
                          <a:ea typeface="Times New Roman"/>
                          <a:cs typeface="Arial" pitchFamily="34" charset="0"/>
                        </a:rPr>
                        <a:t>)**:</a:t>
                      </a:r>
                      <a:endParaRPr lang="ru-RU" sz="1050" dirty="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algn="just">
                        <a:lnSpc>
                          <a:spcPct val="115000"/>
                        </a:lnSpc>
                        <a:spcAft>
                          <a:spcPts val="0"/>
                        </a:spcAft>
                      </a:pPr>
                      <a:r>
                        <a:rPr lang="en-US" sz="1050">
                          <a:effectLst/>
                          <a:latin typeface="Arial" pitchFamily="34" charset="0"/>
                          <a:ea typeface="Times New Roman"/>
                          <a:cs typeface="Arial" pitchFamily="34" charset="0"/>
                        </a:rPr>
                        <a:t/>
                      </a:r>
                      <a:br>
                        <a:rPr lang="en-US" sz="1050">
                          <a:effectLst/>
                          <a:latin typeface="Arial" pitchFamily="34" charset="0"/>
                          <a:ea typeface="Times New Roman"/>
                          <a:cs typeface="Arial" pitchFamily="34" charset="0"/>
                        </a:rPr>
                      </a:br>
                      <a:endParaRPr lang="ru-RU" sz="1050">
                        <a:effectLst/>
                        <a:latin typeface="Arial" pitchFamily="34" charset="0"/>
                        <a:ea typeface="Times New Roman"/>
                        <a:cs typeface="Arial" pitchFamily="34" charset="0"/>
                      </a:endParaRPr>
                    </a:p>
                  </a:txBody>
                  <a:tcPr marL="9525" marR="9525" marT="9525" marB="9525" anchor="ctr"/>
                </a:tc>
              </a:tr>
              <a:tr h="266108">
                <a:tc>
                  <a:txBody>
                    <a:bodyPr/>
                    <a:lstStyle/>
                    <a:p>
                      <a:pPr marL="12700" algn="just">
                        <a:lnSpc>
                          <a:spcPct val="115000"/>
                        </a:lnSpc>
                        <a:spcAft>
                          <a:spcPts val="100"/>
                        </a:spcAft>
                      </a:pPr>
                      <a:r>
                        <a:rPr lang="en-US" sz="1050" dirty="0">
                          <a:solidFill>
                            <a:srgbClr val="000000"/>
                          </a:solidFill>
                          <a:effectLst/>
                          <a:latin typeface="Arial" pitchFamily="34" charset="0"/>
                          <a:ea typeface="Times New Roman"/>
                          <a:cs typeface="Arial" pitchFamily="34" charset="0"/>
                        </a:rPr>
                        <a:t>6.1</a:t>
                      </a:r>
                      <a:endParaRPr lang="ru-RU" sz="105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жүк көтергіштігі 1,5 тоннадан 5 тоннаға дейін</a:t>
                      </a:r>
                      <a:endParaRPr lang="ru-RU" sz="105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9 239 000</a:t>
                      </a:r>
                      <a:endParaRPr lang="ru-RU" sz="1050">
                        <a:effectLst/>
                        <a:latin typeface="Arial" pitchFamily="34" charset="0"/>
                        <a:ea typeface="Times New Roman"/>
                        <a:cs typeface="Arial" pitchFamily="34" charset="0"/>
                      </a:endParaRPr>
                    </a:p>
                  </a:txBody>
                  <a:tcPr marL="9525" marR="9525" marT="9525" marB="9525" anchor="ctr"/>
                </a:tc>
              </a:tr>
              <a:tr h="181890">
                <a:tc>
                  <a:txBody>
                    <a:bodyPr/>
                    <a:lstStyle/>
                    <a:p>
                      <a:pPr marL="12700" algn="just">
                        <a:lnSpc>
                          <a:spcPct val="115000"/>
                        </a:lnSpc>
                        <a:spcAft>
                          <a:spcPts val="100"/>
                        </a:spcAft>
                      </a:pPr>
                      <a:r>
                        <a:rPr lang="en-US" sz="1050" dirty="0">
                          <a:solidFill>
                            <a:srgbClr val="000000"/>
                          </a:solidFill>
                          <a:effectLst/>
                          <a:latin typeface="Arial" pitchFamily="34" charset="0"/>
                          <a:ea typeface="Times New Roman"/>
                          <a:cs typeface="Arial" pitchFamily="34" charset="0"/>
                        </a:rPr>
                        <a:t>6.2</a:t>
                      </a:r>
                      <a:endParaRPr lang="ru-RU" sz="105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жүк көтергіштігі 5 тонна және одан жоғары</a:t>
                      </a:r>
                      <a:endParaRPr lang="ru-RU" sz="105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19 713 000</a:t>
                      </a:r>
                      <a:endParaRPr lang="ru-RU" sz="1050">
                        <a:effectLst/>
                        <a:latin typeface="Arial" pitchFamily="34" charset="0"/>
                        <a:ea typeface="Times New Roman"/>
                        <a:cs typeface="Arial" pitchFamily="34" charset="0"/>
                      </a:endParaRPr>
                    </a:p>
                  </a:txBody>
                  <a:tcPr marL="9525" marR="9525" marT="9525" marB="9525" anchor="ctr"/>
                </a:tc>
              </a:tr>
              <a:tr h="361298">
                <a:tc>
                  <a:txBody>
                    <a:bodyPr/>
                    <a:lstStyle/>
                    <a:p>
                      <a:pPr marL="12700" algn="just">
                        <a:lnSpc>
                          <a:spcPct val="115000"/>
                        </a:lnSpc>
                        <a:spcAft>
                          <a:spcPts val="100"/>
                        </a:spcAft>
                      </a:pPr>
                      <a:r>
                        <a:rPr lang="en-US" sz="1050" dirty="0">
                          <a:solidFill>
                            <a:srgbClr val="000000"/>
                          </a:solidFill>
                          <a:effectLst/>
                          <a:latin typeface="Arial" pitchFamily="34" charset="0"/>
                          <a:ea typeface="Times New Roman"/>
                          <a:cs typeface="Arial" pitchFamily="34" charset="0"/>
                        </a:rPr>
                        <a:t>6.3</a:t>
                      </a:r>
                      <a:endParaRPr lang="ru-RU" sz="105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dirty="0" err="1">
                          <a:solidFill>
                            <a:srgbClr val="000000"/>
                          </a:solidFill>
                          <a:effectLst/>
                          <a:latin typeface="Arial" pitchFamily="34" charset="0"/>
                          <a:ea typeface="Times New Roman"/>
                          <a:cs typeface="Arial" pitchFamily="34" charset="0"/>
                        </a:rPr>
                        <a:t>секцияға</a:t>
                      </a:r>
                      <a:r>
                        <a:rPr lang="en-US" sz="1050" dirty="0">
                          <a:solidFill>
                            <a:srgbClr val="000000"/>
                          </a:solidFill>
                          <a:effectLst/>
                          <a:latin typeface="Arial" pitchFamily="34" charset="0"/>
                          <a:ea typeface="Times New Roman"/>
                          <a:cs typeface="Arial" pitchFamily="34" charset="0"/>
                        </a:rPr>
                        <a:t> </a:t>
                      </a:r>
                      <a:r>
                        <a:rPr lang="en-US" sz="1050" dirty="0" err="1">
                          <a:solidFill>
                            <a:srgbClr val="000000"/>
                          </a:solidFill>
                          <a:effectLst/>
                          <a:latin typeface="Arial" pitchFamily="34" charset="0"/>
                          <a:ea typeface="Times New Roman"/>
                          <a:cs typeface="Arial" pitchFamily="34" charset="0"/>
                        </a:rPr>
                        <a:t>бөлінген</a:t>
                      </a:r>
                      <a:r>
                        <a:rPr lang="en-US" sz="1050" dirty="0">
                          <a:solidFill>
                            <a:srgbClr val="000000"/>
                          </a:solidFill>
                          <a:effectLst/>
                          <a:latin typeface="Arial" pitchFamily="34" charset="0"/>
                          <a:ea typeface="Times New Roman"/>
                          <a:cs typeface="Arial" pitchFamily="34" charset="0"/>
                        </a:rPr>
                        <a:t>, </a:t>
                      </a:r>
                      <a:r>
                        <a:rPr lang="en-US" sz="1050" dirty="0" err="1">
                          <a:solidFill>
                            <a:srgbClr val="000000"/>
                          </a:solidFill>
                          <a:effectLst/>
                          <a:latin typeface="Arial" pitchFamily="34" charset="0"/>
                          <a:ea typeface="Times New Roman"/>
                          <a:cs typeface="Arial" pitchFamily="34" charset="0"/>
                        </a:rPr>
                        <a:t>малды</a:t>
                      </a:r>
                      <a:r>
                        <a:rPr lang="en-US" sz="1050" dirty="0">
                          <a:solidFill>
                            <a:srgbClr val="000000"/>
                          </a:solidFill>
                          <a:effectLst/>
                          <a:latin typeface="Arial" pitchFamily="34" charset="0"/>
                          <a:ea typeface="Times New Roman"/>
                          <a:cs typeface="Arial" pitchFamily="34" charset="0"/>
                        </a:rPr>
                        <a:t> </a:t>
                      </a:r>
                      <a:r>
                        <a:rPr lang="en-US" sz="1050" dirty="0" err="1">
                          <a:solidFill>
                            <a:srgbClr val="000000"/>
                          </a:solidFill>
                          <a:effectLst/>
                          <a:latin typeface="Arial" pitchFamily="34" charset="0"/>
                          <a:ea typeface="Times New Roman"/>
                          <a:cs typeface="Arial" pitchFamily="34" charset="0"/>
                        </a:rPr>
                        <a:t>тиеу</a:t>
                      </a:r>
                      <a:r>
                        <a:rPr lang="en-US" sz="1050" dirty="0">
                          <a:solidFill>
                            <a:srgbClr val="000000"/>
                          </a:solidFill>
                          <a:effectLst/>
                          <a:latin typeface="Arial" pitchFamily="34" charset="0"/>
                          <a:ea typeface="Times New Roman"/>
                          <a:cs typeface="Arial" pitchFamily="34" charset="0"/>
                        </a:rPr>
                        <a:t>/</a:t>
                      </a:r>
                      <a:r>
                        <a:rPr lang="en-US" sz="1050" dirty="0" err="1">
                          <a:solidFill>
                            <a:srgbClr val="000000"/>
                          </a:solidFill>
                          <a:effectLst/>
                          <a:latin typeface="Arial" pitchFamily="34" charset="0"/>
                          <a:ea typeface="Times New Roman"/>
                          <a:cs typeface="Arial" pitchFamily="34" charset="0"/>
                        </a:rPr>
                        <a:t>түсіру</a:t>
                      </a:r>
                      <a:r>
                        <a:rPr lang="en-US" sz="1050" dirty="0">
                          <a:solidFill>
                            <a:srgbClr val="000000"/>
                          </a:solidFill>
                          <a:effectLst/>
                          <a:latin typeface="Arial" pitchFamily="34" charset="0"/>
                          <a:ea typeface="Times New Roman"/>
                          <a:cs typeface="Arial" pitchFamily="34" charset="0"/>
                        </a:rPr>
                        <a:t> </a:t>
                      </a:r>
                      <a:r>
                        <a:rPr lang="en-US" sz="1050" dirty="0" err="1">
                          <a:solidFill>
                            <a:srgbClr val="000000"/>
                          </a:solidFill>
                          <a:effectLst/>
                          <a:latin typeface="Arial" pitchFamily="34" charset="0"/>
                          <a:ea typeface="Times New Roman"/>
                          <a:cs typeface="Arial" pitchFamily="34" charset="0"/>
                        </a:rPr>
                        <a:t>сатысы</a:t>
                      </a:r>
                      <a:r>
                        <a:rPr lang="en-US" sz="1050" dirty="0">
                          <a:solidFill>
                            <a:srgbClr val="000000"/>
                          </a:solidFill>
                          <a:effectLst/>
                          <a:latin typeface="Arial" pitchFamily="34" charset="0"/>
                          <a:ea typeface="Times New Roman"/>
                          <a:cs typeface="Arial" pitchFamily="34" charset="0"/>
                        </a:rPr>
                        <a:t> </a:t>
                      </a:r>
                      <a:r>
                        <a:rPr lang="en-US" sz="1050" dirty="0" err="1">
                          <a:solidFill>
                            <a:srgbClr val="000000"/>
                          </a:solidFill>
                          <a:effectLst/>
                          <a:latin typeface="Arial" pitchFamily="34" charset="0"/>
                          <a:ea typeface="Times New Roman"/>
                          <a:cs typeface="Arial" pitchFamily="34" charset="0"/>
                        </a:rPr>
                        <a:t>бар</a:t>
                      </a:r>
                      <a:r>
                        <a:rPr lang="en-US" sz="1050" dirty="0">
                          <a:solidFill>
                            <a:srgbClr val="000000"/>
                          </a:solidFill>
                          <a:effectLst/>
                          <a:latin typeface="Arial" pitchFamily="34" charset="0"/>
                          <a:ea typeface="Times New Roman"/>
                          <a:cs typeface="Arial" pitchFamily="34" charset="0"/>
                        </a:rPr>
                        <a:t> </a:t>
                      </a:r>
                      <a:r>
                        <a:rPr lang="en-US" sz="1050" dirty="0" err="1">
                          <a:solidFill>
                            <a:srgbClr val="000000"/>
                          </a:solidFill>
                          <a:effectLst/>
                          <a:latin typeface="Arial" pitchFamily="34" charset="0"/>
                          <a:ea typeface="Times New Roman"/>
                          <a:cs typeface="Arial" pitchFamily="34" charset="0"/>
                        </a:rPr>
                        <a:t>жартылай</a:t>
                      </a:r>
                      <a:r>
                        <a:rPr lang="en-US" sz="1050" dirty="0">
                          <a:solidFill>
                            <a:srgbClr val="000000"/>
                          </a:solidFill>
                          <a:effectLst/>
                          <a:latin typeface="Arial" pitchFamily="34" charset="0"/>
                          <a:ea typeface="Times New Roman"/>
                          <a:cs typeface="Arial" pitchFamily="34" charset="0"/>
                        </a:rPr>
                        <a:t> </a:t>
                      </a:r>
                      <a:r>
                        <a:rPr lang="en-US" sz="1050" dirty="0" err="1">
                          <a:solidFill>
                            <a:srgbClr val="000000"/>
                          </a:solidFill>
                          <a:effectLst/>
                          <a:latin typeface="Arial" pitchFamily="34" charset="0"/>
                          <a:ea typeface="Times New Roman"/>
                          <a:cs typeface="Arial" pitchFamily="34" charset="0"/>
                        </a:rPr>
                        <a:t>тіркемелі</a:t>
                      </a:r>
                      <a:r>
                        <a:rPr lang="en-US" sz="1050" dirty="0">
                          <a:solidFill>
                            <a:srgbClr val="000000"/>
                          </a:solidFill>
                          <a:effectLst/>
                          <a:latin typeface="Arial" pitchFamily="34" charset="0"/>
                          <a:ea typeface="Times New Roman"/>
                          <a:cs typeface="Arial" pitchFamily="34" charset="0"/>
                        </a:rPr>
                        <a:t> </a:t>
                      </a:r>
                      <a:r>
                        <a:rPr lang="en-US" sz="1050" dirty="0" err="1">
                          <a:solidFill>
                            <a:srgbClr val="000000"/>
                          </a:solidFill>
                          <a:effectLst/>
                          <a:latin typeface="Arial" pitchFamily="34" charset="0"/>
                          <a:ea typeface="Times New Roman"/>
                          <a:cs typeface="Arial" pitchFamily="34" charset="0"/>
                        </a:rPr>
                        <a:t>мал</a:t>
                      </a:r>
                      <a:r>
                        <a:rPr lang="en-US" sz="1050" dirty="0">
                          <a:solidFill>
                            <a:srgbClr val="000000"/>
                          </a:solidFill>
                          <a:effectLst/>
                          <a:latin typeface="Arial" pitchFamily="34" charset="0"/>
                          <a:ea typeface="Times New Roman"/>
                          <a:cs typeface="Arial" pitchFamily="34" charset="0"/>
                        </a:rPr>
                        <a:t> </a:t>
                      </a:r>
                      <a:r>
                        <a:rPr lang="en-US" sz="1050" dirty="0" err="1">
                          <a:solidFill>
                            <a:srgbClr val="000000"/>
                          </a:solidFill>
                          <a:effectLst/>
                          <a:latin typeface="Arial" pitchFamily="34" charset="0"/>
                          <a:ea typeface="Times New Roman"/>
                          <a:cs typeface="Arial" pitchFamily="34" charset="0"/>
                        </a:rPr>
                        <a:t>тасығыш</a:t>
                      </a:r>
                      <a:r>
                        <a:rPr lang="en-US" sz="1050" dirty="0">
                          <a:solidFill>
                            <a:srgbClr val="000000"/>
                          </a:solidFill>
                          <a:effectLst/>
                          <a:latin typeface="Arial" pitchFamily="34" charset="0"/>
                          <a:ea typeface="Times New Roman"/>
                          <a:cs typeface="Arial" pitchFamily="34" charset="0"/>
                        </a:rPr>
                        <a:t> ***</a:t>
                      </a:r>
                      <a:endParaRPr lang="ru-RU" sz="105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050" dirty="0">
                          <a:effectLst/>
                          <a:latin typeface="Arial" pitchFamily="34" charset="0"/>
                          <a:ea typeface="Times New Roman"/>
                          <a:cs typeface="Arial" pitchFamily="34" charset="0"/>
                        </a:rPr>
                        <a:t/>
                      </a:r>
                      <a:br>
                        <a:rPr lang="en-US" sz="1050" dirty="0">
                          <a:effectLst/>
                          <a:latin typeface="Arial" pitchFamily="34" charset="0"/>
                          <a:ea typeface="Times New Roman"/>
                          <a:cs typeface="Arial" pitchFamily="34" charset="0"/>
                        </a:rPr>
                      </a:br>
                      <a:endParaRPr lang="ru-RU" sz="105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dirty="0">
                          <a:solidFill>
                            <a:srgbClr val="000000"/>
                          </a:solidFill>
                          <a:effectLst/>
                          <a:latin typeface="Arial" pitchFamily="34" charset="0"/>
                          <a:ea typeface="Times New Roman"/>
                          <a:cs typeface="Arial" pitchFamily="34" charset="0"/>
                        </a:rPr>
                        <a:t>32 000 000</a:t>
                      </a:r>
                      <a:endParaRPr lang="ru-RU" sz="1050" dirty="0">
                        <a:effectLst/>
                        <a:latin typeface="Arial" pitchFamily="34" charset="0"/>
                        <a:ea typeface="Times New Roman"/>
                        <a:cs typeface="Arial" pitchFamily="34" charset="0"/>
                      </a:endParaRPr>
                    </a:p>
                  </a:txBody>
                  <a:tcPr marL="9525" marR="9525" marT="9525" marB="9525" anchor="ctr"/>
                </a:tc>
              </a:tr>
              <a:tr h="361298">
                <a:tc>
                  <a:txBody>
                    <a:bodyPr/>
                    <a:lstStyle/>
                    <a:p>
                      <a:pPr marL="12700" algn="just">
                        <a:lnSpc>
                          <a:spcPct val="115000"/>
                        </a:lnSpc>
                        <a:spcAft>
                          <a:spcPts val="100"/>
                        </a:spcAft>
                      </a:pPr>
                      <a:r>
                        <a:rPr lang="en-US" sz="1050" dirty="0">
                          <a:solidFill>
                            <a:srgbClr val="000000"/>
                          </a:solidFill>
                          <a:effectLst/>
                          <a:latin typeface="Arial" pitchFamily="34" charset="0"/>
                          <a:ea typeface="Times New Roman"/>
                          <a:cs typeface="Arial" pitchFamily="34" charset="0"/>
                        </a:rPr>
                        <a:t>6.4.</a:t>
                      </a:r>
                      <a:endParaRPr lang="ru-RU" sz="105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Мал тасуға арналған тартқыш ***</a:t>
                      </a:r>
                      <a:endParaRPr lang="ru-RU" sz="105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050">
                          <a:effectLst/>
                          <a:latin typeface="Arial" pitchFamily="34" charset="0"/>
                          <a:ea typeface="Times New Roman"/>
                          <a:cs typeface="Arial" pitchFamily="34" charset="0"/>
                        </a:rPr>
                        <a:t/>
                      </a:r>
                      <a:br>
                        <a:rPr lang="en-US" sz="1050">
                          <a:effectLst/>
                          <a:latin typeface="Arial" pitchFamily="34" charset="0"/>
                          <a:ea typeface="Times New Roman"/>
                          <a:cs typeface="Arial" pitchFamily="34" charset="0"/>
                        </a:rPr>
                      </a:br>
                      <a:endParaRPr lang="ru-RU" sz="10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dirty="0">
                          <a:solidFill>
                            <a:srgbClr val="000000"/>
                          </a:solidFill>
                          <a:effectLst/>
                          <a:latin typeface="Arial" pitchFamily="34" charset="0"/>
                          <a:ea typeface="Times New Roman"/>
                          <a:cs typeface="Arial" pitchFamily="34" charset="0"/>
                        </a:rPr>
                        <a:t>25 000 000</a:t>
                      </a:r>
                      <a:endParaRPr lang="ru-RU" sz="1050" dirty="0">
                        <a:effectLst/>
                        <a:latin typeface="Arial" pitchFamily="34" charset="0"/>
                        <a:ea typeface="Times New Roman"/>
                        <a:cs typeface="Arial" pitchFamily="34" charset="0"/>
                      </a:endParaRPr>
                    </a:p>
                  </a:txBody>
                  <a:tcPr marL="9525" marR="9525" marT="9525" marB="9525" anchor="ctr"/>
                </a:tc>
              </a:tr>
              <a:tr h="530565">
                <a:tc gridSpan="4">
                  <a:txBody>
                    <a:bodyPr/>
                    <a:lstStyle/>
                    <a:p>
                      <a:pPr marL="12700" algn="l">
                        <a:lnSpc>
                          <a:spcPct val="115000"/>
                        </a:lnSpc>
                        <a:spcAft>
                          <a:spcPts val="100"/>
                        </a:spcAft>
                      </a:pPr>
                      <a:r>
                        <a:rPr lang="en-US" sz="1050" kern="1200" dirty="0" smtClean="0">
                          <a:solidFill>
                            <a:schemeClr val="tx1"/>
                          </a:solidFill>
                          <a:effectLst/>
                          <a:latin typeface="Arial" pitchFamily="34" charset="0"/>
                          <a:ea typeface="+mn-ea"/>
                          <a:cs typeface="Arial" pitchFamily="34" charset="0"/>
                        </a:rPr>
                        <a:t>* - 1 </a:t>
                      </a:r>
                      <a:r>
                        <a:rPr lang="en-US" sz="1050" kern="1200" dirty="0" err="1" smtClean="0">
                          <a:solidFill>
                            <a:schemeClr val="tx1"/>
                          </a:solidFill>
                          <a:effectLst/>
                          <a:latin typeface="Arial" pitchFamily="34" charset="0"/>
                          <a:ea typeface="+mn-ea"/>
                          <a:cs typeface="Arial" pitchFamily="34" charset="0"/>
                        </a:rPr>
                        <a:t>ет</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комбинатына</a:t>
                      </a:r>
                      <a:r>
                        <a:rPr lang="en-US" sz="1050" kern="1200" dirty="0" smtClean="0">
                          <a:solidFill>
                            <a:schemeClr val="tx1"/>
                          </a:solidFill>
                          <a:effectLst/>
                          <a:latin typeface="Arial" pitchFamily="34" charset="0"/>
                          <a:ea typeface="+mn-ea"/>
                          <a:cs typeface="Arial" pitchFamily="34" charset="0"/>
                        </a:rPr>
                        <a:t> 2 </a:t>
                      </a:r>
                      <a:r>
                        <a:rPr lang="en-US" sz="1050" kern="1200" dirty="0" err="1" smtClean="0">
                          <a:solidFill>
                            <a:schemeClr val="tx1"/>
                          </a:solidFill>
                          <a:effectLst/>
                          <a:latin typeface="Arial" pitchFamily="34" charset="0"/>
                          <a:ea typeface="+mn-ea"/>
                          <a:cs typeface="Arial" pitchFamily="34" charset="0"/>
                        </a:rPr>
                        <a:t>бірліктен</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артық</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емес</a:t>
                      </a:r>
                      <a:r>
                        <a:rPr lang="en-US" sz="1050" kern="1200" dirty="0" smtClean="0">
                          <a:solidFill>
                            <a:schemeClr val="tx1"/>
                          </a:solidFill>
                          <a:effectLst/>
                          <a:latin typeface="Arial" pitchFamily="34" charset="0"/>
                          <a:ea typeface="+mn-ea"/>
                          <a:cs typeface="Arial" pitchFamily="34" charset="0"/>
                        </a:rPr>
                        <a:t>;</a:t>
                      </a:r>
                      <a:br>
                        <a:rPr lang="en-US" sz="1050" kern="1200" dirty="0" smtClean="0">
                          <a:solidFill>
                            <a:schemeClr val="tx1"/>
                          </a:solidFill>
                          <a:effectLst/>
                          <a:latin typeface="Arial" pitchFamily="34" charset="0"/>
                          <a:ea typeface="+mn-ea"/>
                          <a:cs typeface="Arial" pitchFamily="34" charset="0"/>
                        </a:rPr>
                      </a:br>
                      <a:r>
                        <a:rPr lang="en-US" sz="1050" kern="1200" dirty="0" smtClean="0">
                          <a:solidFill>
                            <a:schemeClr val="tx1"/>
                          </a:solidFill>
                          <a:effectLst/>
                          <a:latin typeface="Arial" pitchFamily="34" charset="0"/>
                          <a:ea typeface="+mn-ea"/>
                          <a:cs typeface="Arial" pitchFamily="34" charset="0"/>
                        </a:rPr>
                        <a:t>** - 1 </a:t>
                      </a:r>
                      <a:r>
                        <a:rPr lang="en-US" sz="1050" kern="1200" dirty="0" err="1" smtClean="0">
                          <a:solidFill>
                            <a:schemeClr val="tx1"/>
                          </a:solidFill>
                          <a:effectLst/>
                          <a:latin typeface="Arial" pitchFamily="34" charset="0"/>
                          <a:ea typeface="+mn-ea"/>
                          <a:cs typeface="Arial" pitchFamily="34" charset="0"/>
                        </a:rPr>
                        <a:t>ет</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комбинатына</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автомашина</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негізінде</a:t>
                      </a:r>
                      <a:r>
                        <a:rPr lang="en-US" sz="1050" kern="1200" dirty="0" smtClean="0">
                          <a:solidFill>
                            <a:schemeClr val="tx1"/>
                          </a:solidFill>
                          <a:effectLst/>
                          <a:latin typeface="Arial" pitchFamily="34" charset="0"/>
                          <a:ea typeface="+mn-ea"/>
                          <a:cs typeface="Arial" pitchFamily="34" charset="0"/>
                        </a:rPr>
                        <a:t> 2 </a:t>
                      </a:r>
                      <a:r>
                        <a:rPr lang="en-US" sz="1050" kern="1200" dirty="0" err="1" smtClean="0">
                          <a:solidFill>
                            <a:schemeClr val="tx1"/>
                          </a:solidFill>
                          <a:effectLst/>
                          <a:latin typeface="Arial" pitchFamily="34" charset="0"/>
                          <a:ea typeface="+mn-ea"/>
                          <a:cs typeface="Arial" pitchFamily="34" charset="0"/>
                        </a:rPr>
                        <a:t>рефрижератордан</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артық</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емес</a:t>
                      </a:r>
                      <a:r>
                        <a:rPr lang="en-US" sz="1050" kern="1200" dirty="0" smtClean="0">
                          <a:solidFill>
                            <a:schemeClr val="tx1"/>
                          </a:solidFill>
                          <a:effectLst/>
                          <a:latin typeface="Arial" pitchFamily="34" charset="0"/>
                          <a:ea typeface="+mn-ea"/>
                          <a:cs typeface="Arial" pitchFamily="34" charset="0"/>
                        </a:rPr>
                        <a:t>;</a:t>
                      </a:r>
                      <a:br>
                        <a:rPr lang="en-US" sz="1050" kern="1200" dirty="0" smtClean="0">
                          <a:solidFill>
                            <a:schemeClr val="tx1"/>
                          </a:solidFill>
                          <a:effectLst/>
                          <a:latin typeface="Arial" pitchFamily="34" charset="0"/>
                          <a:ea typeface="+mn-ea"/>
                          <a:cs typeface="Arial" pitchFamily="34" charset="0"/>
                        </a:rPr>
                      </a:br>
                      <a:r>
                        <a:rPr lang="en-US" sz="1050" kern="1200" dirty="0" smtClean="0">
                          <a:solidFill>
                            <a:schemeClr val="tx1"/>
                          </a:solidFill>
                          <a:effectLst/>
                          <a:latin typeface="Arial" pitchFamily="34" charset="0"/>
                          <a:ea typeface="+mn-ea"/>
                          <a:cs typeface="Arial" pitchFamily="34" charset="0"/>
                        </a:rPr>
                        <a:t>*** - 1 </a:t>
                      </a:r>
                      <a:r>
                        <a:rPr lang="en-US" sz="1050" kern="1200" dirty="0" err="1" smtClean="0">
                          <a:solidFill>
                            <a:schemeClr val="tx1"/>
                          </a:solidFill>
                          <a:effectLst/>
                          <a:latin typeface="Arial" pitchFamily="34" charset="0"/>
                          <a:ea typeface="+mn-ea"/>
                          <a:cs typeface="Arial" pitchFamily="34" charset="0"/>
                        </a:rPr>
                        <a:t>ет</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комбинатына</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бір</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мал</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тасығыштан</a:t>
                      </a:r>
                      <a:r>
                        <a:rPr lang="en-US" sz="1050" kern="1200" dirty="0" smtClean="0">
                          <a:solidFill>
                            <a:schemeClr val="tx1"/>
                          </a:solidFill>
                          <a:effectLst/>
                          <a:latin typeface="Arial" pitchFamily="34" charset="0"/>
                          <a:ea typeface="+mn-ea"/>
                          <a:cs typeface="Arial" pitchFamily="34" charset="0"/>
                        </a:rPr>
                        <a:t>/</a:t>
                      </a:r>
                      <a:r>
                        <a:rPr lang="en-US" sz="1050" kern="1200" dirty="0" err="1" smtClean="0">
                          <a:solidFill>
                            <a:schemeClr val="tx1"/>
                          </a:solidFill>
                          <a:effectLst/>
                          <a:latin typeface="Arial" pitchFamily="34" charset="0"/>
                          <a:ea typeface="+mn-ea"/>
                          <a:cs typeface="Arial" pitchFamily="34" charset="0"/>
                        </a:rPr>
                        <a:t>тартқыштан</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артық</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емес</a:t>
                      </a:r>
                      <a:endParaRPr lang="ru-RU" sz="1050" dirty="0">
                        <a:latin typeface="Arial" pitchFamily="34" charset="0"/>
                        <a:ea typeface="Times New Roman"/>
                        <a:cs typeface="Arial" pitchFamily="34" charset="0"/>
                      </a:endParaRPr>
                    </a:p>
                  </a:txBody>
                  <a:tcPr marL="4076" marR="4076" marT="4076" marB="4076" anchor="ct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
        <p:nvSpPr>
          <p:cNvPr id="11" name="Прямоугольник 10"/>
          <p:cNvSpPr/>
          <p:nvPr/>
        </p:nvSpPr>
        <p:spPr>
          <a:xfrm>
            <a:off x="4285928" y="360245"/>
            <a:ext cx="4464496" cy="1154162"/>
          </a:xfrm>
          <a:prstGeom prst="rect">
            <a:avLst/>
          </a:prstGeom>
        </p:spPr>
        <p:txBody>
          <a:bodyPr wrap="square">
            <a:spAutoFit/>
          </a:bodyPr>
          <a:lstStyle/>
          <a:p>
            <a:pPr marL="12700" algn="ctr">
              <a:lnSpc>
                <a:spcPct val="115000"/>
              </a:lnSpc>
              <a:spcAft>
                <a:spcPts val="100"/>
              </a:spcAft>
            </a:pPr>
            <a:r>
              <a:rPr lang="en-US" sz="2000" b="1" dirty="0" err="1">
                <a:solidFill>
                  <a:schemeClr val="bg1"/>
                </a:solidFill>
              </a:rPr>
              <a:t>Мал</a:t>
            </a:r>
            <a:r>
              <a:rPr lang="en-US" sz="2000" b="1" dirty="0">
                <a:solidFill>
                  <a:schemeClr val="bg1"/>
                </a:solidFill>
              </a:rPr>
              <a:t> </a:t>
            </a:r>
            <a:r>
              <a:rPr lang="en-US" sz="2000" b="1" dirty="0" err="1">
                <a:solidFill>
                  <a:schemeClr val="bg1"/>
                </a:solidFill>
              </a:rPr>
              <a:t>союға</a:t>
            </a:r>
            <a:r>
              <a:rPr lang="en-US" sz="2000" b="1" dirty="0">
                <a:solidFill>
                  <a:schemeClr val="bg1"/>
                </a:solidFill>
              </a:rPr>
              <a:t> </a:t>
            </a:r>
            <a:r>
              <a:rPr lang="en-US" sz="2000" b="1" dirty="0" err="1">
                <a:solidFill>
                  <a:schemeClr val="bg1"/>
                </a:solidFill>
              </a:rPr>
              <a:t>және</a:t>
            </a:r>
            <a:r>
              <a:rPr lang="en-US" sz="2000" b="1" dirty="0">
                <a:solidFill>
                  <a:schemeClr val="bg1"/>
                </a:solidFill>
              </a:rPr>
              <a:t> </a:t>
            </a:r>
            <a:r>
              <a:rPr lang="en-US" sz="2000" b="1" dirty="0" err="1">
                <a:solidFill>
                  <a:schemeClr val="bg1"/>
                </a:solidFill>
              </a:rPr>
              <a:t>етті</a:t>
            </a:r>
            <a:r>
              <a:rPr lang="en-US" sz="2000" b="1" dirty="0">
                <a:solidFill>
                  <a:schemeClr val="bg1"/>
                </a:solidFill>
              </a:rPr>
              <a:t> </a:t>
            </a:r>
            <a:r>
              <a:rPr lang="en-US" sz="2000" b="1" dirty="0" err="1">
                <a:solidFill>
                  <a:schemeClr val="bg1"/>
                </a:solidFill>
              </a:rPr>
              <a:t>өңдеуге</a:t>
            </a:r>
            <a:r>
              <a:rPr lang="en-US" sz="2000" b="1" dirty="0">
                <a:solidFill>
                  <a:schemeClr val="bg1"/>
                </a:solidFill>
              </a:rPr>
              <a:t> </a:t>
            </a:r>
            <a:r>
              <a:rPr lang="en-US" sz="2000" b="1" dirty="0" err="1">
                <a:solidFill>
                  <a:schemeClr val="bg1"/>
                </a:solidFill>
              </a:rPr>
              <a:t>арналған</a:t>
            </a:r>
            <a:r>
              <a:rPr lang="en-US" sz="2000" b="1" dirty="0">
                <a:solidFill>
                  <a:schemeClr val="bg1"/>
                </a:solidFill>
              </a:rPr>
              <a:t> </a:t>
            </a:r>
            <a:r>
              <a:rPr lang="en-US" sz="2000" b="1" dirty="0" err="1">
                <a:solidFill>
                  <a:schemeClr val="bg1"/>
                </a:solidFill>
              </a:rPr>
              <a:t>объектілерді</a:t>
            </a:r>
            <a:r>
              <a:rPr lang="en-US" sz="2000" b="1" dirty="0">
                <a:solidFill>
                  <a:schemeClr val="bg1"/>
                </a:solidFill>
              </a:rPr>
              <a:t> </a:t>
            </a:r>
            <a:endParaRPr lang="kk-KZ" sz="2000" b="1" dirty="0" smtClean="0">
              <a:solidFill>
                <a:schemeClr val="bg1"/>
              </a:solidFill>
            </a:endParaRPr>
          </a:p>
          <a:p>
            <a:pPr marL="12700" algn="ctr">
              <a:lnSpc>
                <a:spcPct val="115000"/>
              </a:lnSpc>
              <a:spcAft>
                <a:spcPts val="100"/>
              </a:spcAft>
            </a:pPr>
            <a:r>
              <a:rPr lang="en-US" sz="2000" b="1" dirty="0" err="1" smtClean="0">
                <a:solidFill>
                  <a:schemeClr val="bg1"/>
                </a:solidFill>
              </a:rPr>
              <a:t>құру</a:t>
            </a:r>
            <a:r>
              <a:rPr lang="en-US" sz="2000" b="1" dirty="0" smtClean="0">
                <a:solidFill>
                  <a:schemeClr val="bg1"/>
                </a:solidFill>
              </a:rPr>
              <a:t> </a:t>
            </a:r>
            <a:r>
              <a:rPr lang="en-US" sz="2000" b="1" dirty="0" err="1">
                <a:solidFill>
                  <a:schemeClr val="bg1"/>
                </a:solidFill>
              </a:rPr>
              <a:t>және</a:t>
            </a:r>
            <a:r>
              <a:rPr lang="en-US" sz="2000" b="1" dirty="0">
                <a:solidFill>
                  <a:schemeClr val="bg1"/>
                </a:solidFill>
              </a:rPr>
              <a:t> </a:t>
            </a:r>
            <a:r>
              <a:rPr lang="en-US" sz="2000" b="1" dirty="0" err="1" smtClean="0">
                <a:solidFill>
                  <a:schemeClr val="bg1"/>
                </a:solidFill>
              </a:rPr>
              <a:t>кеңейту</a:t>
            </a:r>
            <a:endParaRPr lang="ru-RU" sz="2000" b="1" dirty="0">
              <a:solidFill>
                <a:schemeClr val="bg1"/>
              </a:solidFill>
            </a:endParaRPr>
          </a:p>
        </p:txBody>
      </p:sp>
    </p:spTree>
    <p:extLst>
      <p:ext uri="{BB962C8B-B14F-4D97-AF65-F5344CB8AC3E}">
        <p14:creationId xmlns:p14="http://schemas.microsoft.com/office/powerpoint/2010/main" val="2813106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ru-RU" sz="2800" b="1" dirty="0" smtClean="0">
                <a:solidFill>
                  <a:schemeClr val="accent5">
                    <a:lumMod val="75000"/>
                  </a:schemeClr>
                </a:solidFill>
                <a:latin typeface="+mn-lt"/>
              </a:rPr>
              <a:t>13</a:t>
            </a:r>
            <a:endParaRPr lang="en-US" sz="2800" b="1" dirty="0">
              <a:solidFill>
                <a:schemeClr val="accent5">
                  <a:lumMod val="75000"/>
                </a:schemeClr>
              </a:solidFill>
              <a:latin typeface="+mn-lt"/>
            </a:endParaRPr>
          </a:p>
        </p:txBody>
      </p:sp>
      <p:cxnSp>
        <p:nvCxnSpPr>
          <p:cNvPr id="23" name="Прямая соединительная линия 22"/>
          <p:cNvCxnSpPr/>
          <p:nvPr/>
        </p:nvCxnSpPr>
        <p:spPr>
          <a:xfrm>
            <a:off x="8390384" y="192088"/>
            <a:ext cx="0" cy="9229743"/>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20" name="Прямоугольник 19"/>
          <p:cNvSpPr/>
          <p:nvPr/>
        </p:nvSpPr>
        <p:spPr>
          <a:xfrm>
            <a:off x="8750424" y="768152"/>
            <a:ext cx="8174360" cy="801566"/>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Times New Roman"/>
                <a:ea typeface="Times New Roman"/>
              </a:rPr>
              <a:t>Создание и расширение объектов для откорма крупного рогатого скота</a:t>
            </a:r>
            <a:endParaRPr lang="ru-RU" sz="2800" b="1" dirty="0">
              <a:solidFill>
                <a:schemeClr val="bg1"/>
              </a:solidFill>
              <a:latin typeface="Times New Roman"/>
              <a:ea typeface="Times New Roman"/>
            </a:endParaRPr>
          </a:p>
        </p:txBody>
      </p:sp>
      <p:sp>
        <p:nvSpPr>
          <p:cNvPr id="16" name="Прямоугольник 15"/>
          <p:cNvSpPr/>
          <p:nvPr/>
        </p:nvSpPr>
        <p:spPr>
          <a:xfrm>
            <a:off x="4429944" y="0"/>
            <a:ext cx="11809312" cy="1591718"/>
          </a:xfrm>
          <a:prstGeom prst="rect">
            <a:avLst/>
          </a:prstGeom>
        </p:spPr>
        <p:txBody>
          <a:bodyPr wrap="square">
            <a:spAutoFit/>
          </a:bodyPr>
          <a:lstStyle/>
          <a:p>
            <a:pPr marL="12700" algn="ctr">
              <a:lnSpc>
                <a:spcPct val="115000"/>
              </a:lnSpc>
              <a:spcAft>
                <a:spcPts val="100"/>
              </a:spcAft>
            </a:pPr>
            <a:r>
              <a:rPr lang="ru-RU" dirty="0" smtClean="0">
                <a:solidFill>
                  <a:schemeClr val="bg1"/>
                </a:solidFill>
                <a:latin typeface="Times New Roman"/>
                <a:ea typeface="Times New Roman"/>
              </a:rPr>
              <a:t>"</a:t>
            </a:r>
            <a:r>
              <a:rPr lang="ru-RU" sz="2800" b="1" dirty="0" smtClean="0">
                <a:solidFill>
                  <a:schemeClr val="bg1"/>
                </a:solidFill>
                <a:latin typeface="Times New Roman"/>
                <a:ea typeface="Times New Roman"/>
              </a:rPr>
              <a:t>Создание и расширение молочно-товарной фермы от 50 голов маточного поголовья</a:t>
            </a:r>
          </a:p>
          <a:p>
            <a:pPr marL="12700" algn="ctr">
              <a:lnSpc>
                <a:spcPct val="115000"/>
              </a:lnSpc>
              <a:spcAft>
                <a:spcPts val="100"/>
              </a:spcAft>
            </a:pPr>
            <a:r>
              <a:rPr lang="ru-RU" sz="2800" b="1" dirty="0" smtClean="0">
                <a:solidFill>
                  <a:schemeClr val="bg1"/>
                </a:solidFill>
                <a:latin typeface="Times New Roman"/>
                <a:ea typeface="Times New Roman"/>
              </a:rPr>
              <a:t> и от 400 голов маточного поголовья</a:t>
            </a:r>
            <a:endParaRPr lang="ru-RU" sz="2800" b="1" dirty="0">
              <a:solidFill>
                <a:schemeClr val="bg1"/>
              </a:solidFill>
              <a:latin typeface="Times New Roman"/>
              <a:ea typeface="Times New Roman"/>
            </a:endParaRPr>
          </a:p>
        </p:txBody>
      </p:sp>
      <p:pic>
        <p:nvPicPr>
          <p:cNvPr id="3074" name="Picture 2" descr="C:\Users\ИНТЕРНЕТ\Desktop\image.jpeg"/>
          <p:cNvPicPr>
            <a:picLocks noChangeAspect="1" noChangeArrowheads="1"/>
          </p:cNvPicPr>
          <p:nvPr/>
        </p:nvPicPr>
        <p:blipFill>
          <a:blip r:embed="rId3" cstate="print"/>
          <a:srcRect/>
          <a:stretch>
            <a:fillRect/>
          </a:stretch>
        </p:blipFill>
        <p:spPr bwMode="auto">
          <a:xfrm>
            <a:off x="1261592" y="0"/>
            <a:ext cx="2952328" cy="1728192"/>
          </a:xfrm>
          <a:prstGeom prst="rect">
            <a:avLst/>
          </a:prstGeom>
          <a:noFill/>
        </p:spPr>
      </p:pic>
      <p:pic>
        <p:nvPicPr>
          <p:cNvPr id="14" name="Рисунок 13"/>
          <p:cNvPicPr>
            <a:picLocks noChangeAspect="1"/>
          </p:cNvPicPr>
          <p:nvPr/>
        </p:nvPicPr>
        <p:blipFill rotWithShape="1">
          <a:blip r:embed="rId4" cstate="print">
            <a:extLst>
              <a:ext uri="{28A0092B-C50C-407E-A947-70E740481C1C}">
                <a14:useLocalDpi xmlns:a14="http://schemas.microsoft.com/office/drawing/2010/main" val="0"/>
              </a:ext>
            </a:extLst>
          </a:blip>
          <a:srcRect t="5557"/>
          <a:stretch/>
        </p:blipFill>
        <p:spPr>
          <a:xfrm>
            <a:off x="-12347" y="0"/>
            <a:ext cx="17081147" cy="1728192"/>
          </a:xfrm>
          <a:prstGeom prst="rect">
            <a:avLst/>
          </a:prstGeom>
        </p:spPr>
      </p:pic>
      <p:sp>
        <p:nvSpPr>
          <p:cNvPr id="10" name="Прямоугольник 9"/>
          <p:cNvSpPr/>
          <p:nvPr/>
        </p:nvSpPr>
        <p:spPr>
          <a:xfrm>
            <a:off x="4699248" y="510153"/>
            <a:ext cx="8534400" cy="707886"/>
          </a:xfrm>
          <a:prstGeom prst="rect">
            <a:avLst/>
          </a:prstGeom>
        </p:spPr>
        <p:txBody>
          <a:bodyPr>
            <a:spAutoFit/>
          </a:bodyPr>
          <a:lstStyle/>
          <a:p>
            <a:pPr algn="ctr"/>
            <a:r>
              <a:rPr lang="en-US" sz="2000" b="1" dirty="0" err="1">
                <a:solidFill>
                  <a:schemeClr val="bg1"/>
                </a:solidFill>
              </a:rPr>
              <a:t>Өндірістік</a:t>
            </a:r>
            <a:r>
              <a:rPr lang="en-US" sz="2000" b="1" dirty="0">
                <a:solidFill>
                  <a:schemeClr val="bg1"/>
                </a:solidFill>
              </a:rPr>
              <a:t> </a:t>
            </a:r>
            <a:r>
              <a:rPr lang="en-US" sz="2000" b="1" dirty="0" err="1">
                <a:solidFill>
                  <a:schemeClr val="bg1"/>
                </a:solidFill>
              </a:rPr>
              <a:t>қуаты</a:t>
            </a:r>
            <a:r>
              <a:rPr lang="en-US" sz="2000" b="1" dirty="0">
                <a:solidFill>
                  <a:schemeClr val="bg1"/>
                </a:solidFill>
              </a:rPr>
              <a:t> </a:t>
            </a:r>
            <a:r>
              <a:rPr lang="en-US" sz="2000" b="1" dirty="0" err="1">
                <a:solidFill>
                  <a:schemeClr val="bg1"/>
                </a:solidFill>
              </a:rPr>
              <a:t>тәулігіне</a:t>
            </a:r>
            <a:r>
              <a:rPr lang="en-US" sz="2000" b="1" dirty="0">
                <a:solidFill>
                  <a:schemeClr val="bg1"/>
                </a:solidFill>
              </a:rPr>
              <a:t> 50 </a:t>
            </a:r>
            <a:r>
              <a:rPr lang="en-US" sz="2000" b="1" dirty="0" err="1">
                <a:solidFill>
                  <a:schemeClr val="bg1"/>
                </a:solidFill>
              </a:rPr>
              <a:t>тоннадан</a:t>
            </a:r>
            <a:r>
              <a:rPr lang="en-US" sz="2000" b="1" dirty="0">
                <a:solidFill>
                  <a:schemeClr val="bg1"/>
                </a:solidFill>
              </a:rPr>
              <a:t> </a:t>
            </a:r>
            <a:r>
              <a:rPr lang="en-US" sz="2000" b="1" dirty="0" err="1">
                <a:solidFill>
                  <a:schemeClr val="bg1"/>
                </a:solidFill>
              </a:rPr>
              <a:t>басталатын</a:t>
            </a:r>
            <a:r>
              <a:rPr lang="en-US" sz="2000" b="1" dirty="0">
                <a:solidFill>
                  <a:schemeClr val="bg1"/>
                </a:solidFill>
              </a:rPr>
              <a:t> </a:t>
            </a:r>
            <a:r>
              <a:rPr lang="en-US" sz="2000" b="1" dirty="0" err="1">
                <a:solidFill>
                  <a:schemeClr val="bg1"/>
                </a:solidFill>
              </a:rPr>
              <a:t>сүт</a:t>
            </a:r>
            <a:r>
              <a:rPr lang="en-US" sz="2000" b="1" dirty="0">
                <a:solidFill>
                  <a:schemeClr val="bg1"/>
                </a:solidFill>
              </a:rPr>
              <a:t> </a:t>
            </a:r>
            <a:r>
              <a:rPr lang="en-US" sz="2000" b="1" dirty="0" err="1">
                <a:solidFill>
                  <a:schemeClr val="bg1"/>
                </a:solidFill>
              </a:rPr>
              <a:t>өңдеу</a:t>
            </a:r>
            <a:r>
              <a:rPr lang="en-US" sz="2000" b="1" dirty="0">
                <a:solidFill>
                  <a:schemeClr val="bg1"/>
                </a:solidFill>
              </a:rPr>
              <a:t> </a:t>
            </a:r>
            <a:r>
              <a:rPr lang="en-US" sz="2000" b="1" dirty="0" err="1">
                <a:solidFill>
                  <a:schemeClr val="bg1"/>
                </a:solidFill>
              </a:rPr>
              <a:t>объектісін</a:t>
            </a:r>
            <a:r>
              <a:rPr lang="en-US" sz="2000" b="1" dirty="0">
                <a:solidFill>
                  <a:schemeClr val="bg1"/>
                </a:solidFill>
              </a:rPr>
              <a:t> </a:t>
            </a:r>
            <a:r>
              <a:rPr lang="en-US" sz="2000" b="1" dirty="0" err="1">
                <a:solidFill>
                  <a:schemeClr val="bg1"/>
                </a:solidFill>
              </a:rPr>
              <a:t>құру</a:t>
            </a:r>
            <a:r>
              <a:rPr lang="en-US" sz="2000" b="1" dirty="0">
                <a:solidFill>
                  <a:schemeClr val="bg1"/>
                </a:solidFill>
              </a:rPr>
              <a:t> </a:t>
            </a:r>
            <a:r>
              <a:rPr lang="en-US" sz="2000" b="1" dirty="0" err="1">
                <a:solidFill>
                  <a:schemeClr val="bg1"/>
                </a:solidFill>
              </a:rPr>
              <a:t>және</a:t>
            </a:r>
            <a:r>
              <a:rPr lang="en-US" sz="2000" b="1" dirty="0">
                <a:solidFill>
                  <a:schemeClr val="bg1"/>
                </a:solidFill>
              </a:rPr>
              <a:t> </a:t>
            </a:r>
            <a:r>
              <a:rPr lang="en-US" sz="2000" b="1" dirty="0" err="1">
                <a:solidFill>
                  <a:schemeClr val="bg1"/>
                </a:solidFill>
              </a:rPr>
              <a:t>кеңейту</a:t>
            </a:r>
            <a:r>
              <a:rPr lang="en-US" sz="2000" b="1" dirty="0">
                <a:solidFill>
                  <a:schemeClr val="bg1"/>
                </a:solidFill>
              </a:rPr>
              <a:t>" </a:t>
            </a:r>
            <a:r>
              <a:rPr lang="en-US" sz="2000" b="1" dirty="0" err="1">
                <a:solidFill>
                  <a:schemeClr val="bg1"/>
                </a:solidFill>
              </a:rPr>
              <a:t>жобасының</a:t>
            </a:r>
            <a:r>
              <a:rPr lang="en-US" sz="2000" b="1" dirty="0">
                <a:solidFill>
                  <a:schemeClr val="bg1"/>
                </a:solidFill>
              </a:rPr>
              <a:t> </a:t>
            </a:r>
            <a:r>
              <a:rPr lang="en-US" sz="2000" b="1" dirty="0" err="1" smtClean="0">
                <a:solidFill>
                  <a:schemeClr val="bg1"/>
                </a:solidFill>
              </a:rPr>
              <a:t>паспорты</a:t>
            </a:r>
            <a:endParaRPr lang="ru-RU" sz="2000" b="1" dirty="0">
              <a:solidFill>
                <a:schemeClr val="bg1"/>
              </a:solidFill>
              <a:latin typeface="Arial" pitchFamily="34" charset="0"/>
              <a:cs typeface="Arial" pitchFamily="34" charset="0"/>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2193003109"/>
              </p:ext>
            </p:extLst>
          </p:nvPr>
        </p:nvGraphicFramePr>
        <p:xfrm>
          <a:off x="217476" y="1848272"/>
          <a:ext cx="7992888" cy="4997522"/>
        </p:xfrm>
        <a:graphic>
          <a:graphicData uri="http://schemas.openxmlformats.org/drawingml/2006/table">
            <a:tbl>
              <a:tblPr>
                <a:tableStyleId>{BDBED569-4797-4DF1-A0F4-6AAB3CD982D8}</a:tableStyleId>
              </a:tblPr>
              <a:tblGrid>
                <a:gridCol w="360040"/>
                <a:gridCol w="4176464"/>
                <a:gridCol w="1440160"/>
                <a:gridCol w="2016224"/>
              </a:tblGrid>
              <a:tr h="261267">
                <a:tc gridSpan="4">
                  <a:txBody>
                    <a:bodyPr/>
                    <a:lstStyle/>
                    <a:p>
                      <a:pPr marL="12700" algn="just">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Инвестициялық</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салымдарды</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өтеу</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үлесі</a:t>
                      </a:r>
                      <a:r>
                        <a:rPr lang="en-US" sz="1100" b="1" dirty="0">
                          <a:solidFill>
                            <a:srgbClr val="000000"/>
                          </a:solidFill>
                          <a:effectLst/>
                          <a:latin typeface="Arial" pitchFamily="34" charset="0"/>
                          <a:ea typeface="Times New Roman"/>
                          <a:cs typeface="Arial" pitchFamily="34" charset="0"/>
                        </a:rPr>
                        <a:t>– 25%</a:t>
                      </a:r>
                      <a:endParaRPr lang="ru-RU" sz="1100" b="1"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c hMerge="1">
                  <a:txBody>
                    <a:bodyPr/>
                    <a:lstStyle/>
                    <a:p>
                      <a:endParaRPr lang="ru-RU"/>
                    </a:p>
                  </a:txBody>
                  <a:tcPr/>
                </a:tc>
              </a:tr>
              <a:tr h="1466925">
                <a:tc>
                  <a:txBody>
                    <a:bodyPr/>
                    <a:lstStyle/>
                    <a:p>
                      <a:pPr marL="12700" algn="just">
                        <a:lnSpc>
                          <a:spcPct val="115000"/>
                        </a:lnSpc>
                        <a:spcAft>
                          <a:spcPts val="100"/>
                        </a:spcAft>
                      </a:pPr>
                      <a:r>
                        <a:rPr lang="en-US" sz="1100" b="1" dirty="0">
                          <a:solidFill>
                            <a:srgbClr val="000000"/>
                          </a:solidFill>
                          <a:effectLst/>
                          <a:latin typeface="Arial" pitchFamily="34" charset="0"/>
                          <a:ea typeface="Times New Roman"/>
                          <a:cs typeface="Arial" pitchFamily="34" charset="0"/>
                        </a:rPr>
                        <a:t>№</a:t>
                      </a:r>
                      <a:endParaRPr lang="ru-RU" sz="1100" b="1" dirty="0">
                        <a:effectLst/>
                        <a:latin typeface="Arial" pitchFamily="34" charset="0"/>
                        <a:ea typeface="Times New Roman"/>
                        <a:cs typeface="Arial" pitchFamily="34" charset="0"/>
                      </a:endParaRPr>
                    </a:p>
                  </a:txBody>
                  <a:tcPr marL="9525" marR="9525" marT="9525" marB="9525" anchor="ctr"/>
                </a:tc>
                <a:tc>
                  <a:txBody>
                    <a:bodyPr/>
                    <a:lstStyle/>
                    <a:p>
                      <a:pPr marL="12700" algn="l">
                        <a:lnSpc>
                          <a:spcPct val="115000"/>
                        </a:lnSpc>
                        <a:spcAft>
                          <a:spcPts val="100"/>
                        </a:spcAft>
                      </a:pPr>
                      <a:r>
                        <a:rPr lang="ru-RU" sz="1100" b="1" dirty="0">
                          <a:solidFill>
                            <a:srgbClr val="000000"/>
                          </a:solidFill>
                          <a:effectLst/>
                          <a:latin typeface="Arial" pitchFamily="34" charset="0"/>
                          <a:ea typeface="Times New Roman"/>
                          <a:cs typeface="Arial" pitchFamily="34" charset="0"/>
                        </a:rPr>
                        <a:t>Техника мен </a:t>
                      </a:r>
                      <a:r>
                        <a:rPr lang="ru-RU" sz="1100" b="1" dirty="0" err="1">
                          <a:solidFill>
                            <a:srgbClr val="000000"/>
                          </a:solidFill>
                          <a:effectLst/>
                          <a:latin typeface="Arial" pitchFamily="34" charset="0"/>
                          <a:ea typeface="Times New Roman"/>
                          <a:cs typeface="Arial" pitchFamily="34" charset="0"/>
                        </a:rPr>
                        <a:t>жабдықтың</a:t>
                      </a:r>
                      <a:r>
                        <a:rPr lang="ru-RU" sz="1100" b="1" dirty="0">
                          <a:solidFill>
                            <a:srgbClr val="000000"/>
                          </a:solidFill>
                          <a:effectLst/>
                          <a:latin typeface="Arial" pitchFamily="34" charset="0"/>
                          <a:ea typeface="Times New Roman"/>
                          <a:cs typeface="Arial" pitchFamily="34" charset="0"/>
                        </a:rPr>
                        <a:t> </a:t>
                      </a:r>
                      <a:r>
                        <a:rPr lang="ru-RU" sz="1100" b="1" dirty="0" err="1">
                          <a:solidFill>
                            <a:srgbClr val="000000"/>
                          </a:solidFill>
                          <a:effectLst/>
                          <a:latin typeface="Arial" pitchFamily="34" charset="0"/>
                          <a:ea typeface="Times New Roman"/>
                          <a:cs typeface="Arial" pitchFamily="34" charset="0"/>
                        </a:rPr>
                        <a:t>атауы</a:t>
                      </a:r>
                      <a:r>
                        <a:rPr lang="ru-RU" sz="1100" b="1" dirty="0">
                          <a:solidFill>
                            <a:srgbClr val="000000"/>
                          </a:solidFill>
                          <a:effectLst/>
                          <a:latin typeface="Arial" pitchFamily="34" charset="0"/>
                          <a:ea typeface="Times New Roman"/>
                          <a:cs typeface="Arial" pitchFamily="34" charset="0"/>
                        </a:rPr>
                        <a:t> </a:t>
                      </a:r>
                      <a:r>
                        <a:rPr lang="ru-RU" sz="1100" b="1" dirty="0" err="1">
                          <a:solidFill>
                            <a:srgbClr val="000000"/>
                          </a:solidFill>
                          <a:effectLst/>
                          <a:latin typeface="Arial" pitchFamily="34" charset="0"/>
                          <a:ea typeface="Times New Roman"/>
                          <a:cs typeface="Arial" pitchFamily="34" charset="0"/>
                        </a:rPr>
                        <a:t>және</a:t>
                      </a:r>
                      <a:r>
                        <a:rPr lang="ru-RU" sz="1100" b="1" dirty="0">
                          <a:solidFill>
                            <a:srgbClr val="000000"/>
                          </a:solidFill>
                          <a:effectLst/>
                          <a:latin typeface="Arial" pitchFamily="34" charset="0"/>
                          <a:ea typeface="Times New Roman"/>
                          <a:cs typeface="Arial" pitchFamily="34" charset="0"/>
                        </a:rPr>
                        <a:t> </a:t>
                      </a:r>
                      <a:r>
                        <a:rPr lang="ru-RU" sz="1100" b="1" dirty="0" err="1">
                          <a:solidFill>
                            <a:srgbClr val="000000"/>
                          </a:solidFill>
                          <a:effectLst/>
                          <a:latin typeface="Arial" pitchFamily="34" charset="0"/>
                          <a:ea typeface="Times New Roman"/>
                          <a:cs typeface="Arial" pitchFamily="34" charset="0"/>
                        </a:rPr>
                        <a:t>техникалық</a:t>
                      </a:r>
                      <a:r>
                        <a:rPr lang="ru-RU" sz="1100" b="1" dirty="0">
                          <a:solidFill>
                            <a:srgbClr val="000000"/>
                          </a:solidFill>
                          <a:effectLst/>
                          <a:latin typeface="Arial" pitchFamily="34" charset="0"/>
                          <a:ea typeface="Times New Roman"/>
                          <a:cs typeface="Arial" pitchFamily="34" charset="0"/>
                        </a:rPr>
                        <a:t> </a:t>
                      </a:r>
                      <a:r>
                        <a:rPr lang="ru-RU" sz="1100" b="1" dirty="0" err="1">
                          <a:solidFill>
                            <a:srgbClr val="000000"/>
                          </a:solidFill>
                          <a:effectLst/>
                          <a:latin typeface="Arial" pitchFamily="34" charset="0"/>
                          <a:ea typeface="Times New Roman"/>
                          <a:cs typeface="Arial" pitchFamily="34" charset="0"/>
                        </a:rPr>
                        <a:t>сипаттамасы</a:t>
                      </a:r>
                      <a:endParaRPr lang="ru-RU" sz="1100" b="1" dirty="0">
                        <a:effectLst/>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Жоба</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қуатының</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өлшем</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бірлігі</a:t>
                      </a:r>
                      <a:endParaRPr lang="ru-RU" sz="1100" b="1" dirty="0">
                        <a:effectLst/>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Қуаттылықтың</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бір</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бірлігіне</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арналған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субсидияларды</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есептеу</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үшін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барынша</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рұқсат</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етілетін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құн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теңге</a:t>
                      </a:r>
                      <a:endParaRPr lang="ru-RU" sz="1100" b="1" dirty="0">
                        <a:effectLst/>
                        <a:latin typeface="Arial" pitchFamily="34" charset="0"/>
                        <a:ea typeface="Times New Roman"/>
                        <a:cs typeface="Arial" pitchFamily="34" charset="0"/>
                      </a:endParaRPr>
                    </a:p>
                  </a:txBody>
                  <a:tcPr marL="9525" marR="9525" marT="9525" marB="9525" anchor="ctr"/>
                </a:tc>
              </a:tr>
              <a:tr h="2232248">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1</a:t>
                      </a:r>
                      <a:endParaRPr lang="ru-RU" sz="11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err="1">
                          <a:solidFill>
                            <a:srgbClr val="000000"/>
                          </a:solidFill>
                          <a:effectLst/>
                          <a:latin typeface="Arial" pitchFamily="34" charset="0"/>
                          <a:ea typeface="Times New Roman"/>
                          <a:cs typeface="Arial" pitchFamily="34" charset="0"/>
                        </a:rPr>
                        <a:t>Сүтті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өңдеу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сүт</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өнімдерін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буып-түю</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және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сақтау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үшін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технологиялық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жабдықталған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сүт</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өңдеу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зауыты</a:t>
                      </a:r>
                      <a:r>
                        <a:rPr lang="en-US" sz="1100" dirty="0">
                          <a:effectLst/>
                          <a:latin typeface="Arial" pitchFamily="34" charset="0"/>
                          <a:ea typeface="Times New Roman"/>
                          <a:cs typeface="Arial" pitchFamily="34" charset="0"/>
                        </a:rPr>
                        <a:t/>
                      </a:r>
                      <a:br>
                        <a:rPr lang="en-US" sz="1100" dirty="0">
                          <a:effectLst/>
                          <a:latin typeface="Arial" pitchFamily="34" charset="0"/>
                          <a:ea typeface="Times New Roman"/>
                          <a:cs typeface="Arial" pitchFamily="34" charset="0"/>
                        </a:rPr>
                      </a:br>
                      <a:r>
                        <a:rPr lang="en-US" sz="1100" dirty="0" err="1">
                          <a:solidFill>
                            <a:srgbClr val="000000"/>
                          </a:solidFill>
                          <a:effectLst/>
                          <a:latin typeface="Arial" pitchFamily="34" charset="0"/>
                          <a:ea typeface="Times New Roman"/>
                          <a:cs typeface="Arial" pitchFamily="34" charset="0"/>
                        </a:rPr>
                        <a:t>Инвестициялық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жобаның</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құны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жобалық-сметалық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құжаттамаға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сәйкес</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айқындалады</a:t>
                      </a:r>
                      <a:endParaRPr lang="ru-RU" sz="11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err="1">
                          <a:solidFill>
                            <a:srgbClr val="000000"/>
                          </a:solidFill>
                          <a:effectLst/>
                          <a:latin typeface="Arial" pitchFamily="34" charset="0"/>
                          <a:ea typeface="Times New Roman"/>
                          <a:cs typeface="Arial" pitchFamily="34" charset="0"/>
                        </a:rPr>
                        <a:t>тәулігіне</a:t>
                      </a:r>
                      <a:r>
                        <a:rPr lang="en-US" sz="1100" dirty="0">
                          <a:solidFill>
                            <a:srgbClr val="000000"/>
                          </a:solidFill>
                          <a:effectLst/>
                          <a:latin typeface="Arial" pitchFamily="34" charset="0"/>
                          <a:ea typeface="Times New Roman"/>
                          <a:cs typeface="Arial" pitchFamily="34" charset="0"/>
                        </a:rPr>
                        <a:t> 1 </a:t>
                      </a:r>
                      <a:r>
                        <a:rPr lang="en-US" sz="1100" dirty="0" err="1">
                          <a:solidFill>
                            <a:srgbClr val="000000"/>
                          </a:solidFill>
                          <a:effectLst/>
                          <a:latin typeface="Arial" pitchFamily="34" charset="0"/>
                          <a:ea typeface="Times New Roman"/>
                          <a:cs typeface="Arial" pitchFamily="34" charset="0"/>
                        </a:rPr>
                        <a:t>тонна</a:t>
                      </a:r>
                      <a:endParaRPr lang="ru-RU" sz="110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100" dirty="0">
                          <a:effectLst/>
                          <a:latin typeface="Arial" pitchFamily="34" charset="0"/>
                          <a:ea typeface="Times New Roman"/>
                          <a:cs typeface="Arial" pitchFamily="34" charset="0"/>
                        </a:rPr>
                        <a:t/>
                      </a:r>
                      <a:br>
                        <a:rPr lang="en-US" sz="1100" dirty="0">
                          <a:effectLst/>
                          <a:latin typeface="Arial" pitchFamily="34" charset="0"/>
                          <a:ea typeface="Times New Roman"/>
                          <a:cs typeface="Arial" pitchFamily="34" charset="0"/>
                        </a:rPr>
                      </a:br>
                      <a:endParaRPr lang="ru-RU" sz="1100" dirty="0">
                        <a:effectLst/>
                        <a:latin typeface="Arial" pitchFamily="34" charset="0"/>
                        <a:ea typeface="Times New Roman"/>
                        <a:cs typeface="Arial" pitchFamily="34" charset="0"/>
                      </a:endParaRPr>
                    </a:p>
                  </a:txBody>
                  <a:tcPr marL="9525" marR="9525" marT="9525" marB="9525" anchor="ctr"/>
                </a:tc>
              </a:tr>
              <a:tr h="518541">
                <a:tc rowSpan="2">
                  <a:txBody>
                    <a:bodyPr/>
                    <a:lstStyle/>
                    <a:p>
                      <a:endParaRPr lang="ru-RU" sz="1100">
                        <a:latin typeface="Arial" pitchFamily="34" charset="0"/>
                        <a:cs typeface="Arial" pitchFamily="34" charset="0"/>
                      </a:endParaRPr>
                    </a:p>
                  </a:txBody>
                  <a:tcP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құрылыс</a:t>
                      </a:r>
                      <a:endParaRPr lang="ru-RU" sz="110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100" dirty="0">
                          <a:effectLst/>
                          <a:latin typeface="Arial" pitchFamily="34" charset="0"/>
                          <a:ea typeface="Times New Roman"/>
                          <a:cs typeface="Arial" pitchFamily="34" charset="0"/>
                        </a:rPr>
                        <a:t/>
                      </a:r>
                      <a:br>
                        <a:rPr lang="en-US" sz="1100" dirty="0">
                          <a:effectLst/>
                          <a:latin typeface="Arial" pitchFamily="34" charset="0"/>
                          <a:ea typeface="Times New Roman"/>
                          <a:cs typeface="Arial" pitchFamily="34" charset="0"/>
                        </a:rPr>
                      </a:br>
                      <a:endParaRPr lang="ru-RU" sz="11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25 730 000</a:t>
                      </a:r>
                      <a:endParaRPr lang="ru-RU" sz="1100">
                        <a:effectLst/>
                        <a:latin typeface="Arial" pitchFamily="34" charset="0"/>
                        <a:ea typeface="Times New Roman"/>
                        <a:cs typeface="Arial" pitchFamily="34" charset="0"/>
                      </a:endParaRPr>
                    </a:p>
                  </a:txBody>
                  <a:tcPr marL="9525" marR="9525" marT="9525" marB="9525" anchor="ctr"/>
                </a:tc>
              </a:tr>
              <a:tr h="518541">
                <a:tc vMerge="1">
                  <a:txBody>
                    <a:bodyPr/>
                    <a:lstStyle/>
                    <a:p>
                      <a:endParaRPr lang="ru-RU"/>
                    </a:p>
                  </a:txBody>
                  <a:tcP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кеңейту</a:t>
                      </a:r>
                      <a:endParaRPr lang="ru-RU" sz="110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100" dirty="0">
                          <a:effectLst/>
                          <a:latin typeface="Arial" pitchFamily="34" charset="0"/>
                          <a:ea typeface="Times New Roman"/>
                          <a:cs typeface="Arial" pitchFamily="34" charset="0"/>
                        </a:rPr>
                        <a:t/>
                      </a:r>
                      <a:br>
                        <a:rPr lang="en-US" sz="1100" dirty="0">
                          <a:effectLst/>
                          <a:latin typeface="Arial" pitchFamily="34" charset="0"/>
                          <a:ea typeface="Times New Roman"/>
                          <a:cs typeface="Arial" pitchFamily="34" charset="0"/>
                        </a:rPr>
                      </a:br>
                      <a:endParaRPr lang="ru-RU" sz="11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12 865 000</a:t>
                      </a:r>
                      <a:endParaRPr lang="ru-RU" sz="1100" dirty="0">
                        <a:effectLst/>
                        <a:latin typeface="Arial" pitchFamily="34" charset="0"/>
                        <a:ea typeface="Times New Roman"/>
                        <a:cs typeface="Arial" pitchFamily="34" charset="0"/>
                      </a:endParaRPr>
                    </a:p>
                  </a:txBody>
                  <a:tcPr marL="9525" marR="9525" marT="9525" marB="9525" anchor="ctr"/>
                </a:tc>
              </a:tr>
            </a:tbl>
          </a:graphicData>
        </a:graphic>
      </p:graphicFrame>
    </p:spTree>
    <p:extLst>
      <p:ext uri="{BB962C8B-B14F-4D97-AF65-F5344CB8AC3E}">
        <p14:creationId xmlns:p14="http://schemas.microsoft.com/office/powerpoint/2010/main" val="2813106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ИНТЕРНЕТ\Desktop\Резервуар В2-ОХР-50_enl.jpg"/>
          <p:cNvPicPr>
            <a:picLocks noChangeAspect="1" noChangeArrowheads="1"/>
          </p:cNvPicPr>
          <p:nvPr/>
        </p:nvPicPr>
        <p:blipFill>
          <a:blip r:embed="rId2" cstate="print"/>
          <a:srcRect/>
          <a:stretch>
            <a:fillRect/>
          </a:stretch>
        </p:blipFill>
        <p:spPr bwMode="auto">
          <a:xfrm>
            <a:off x="1189584" y="0"/>
            <a:ext cx="3096344" cy="1704256"/>
          </a:xfrm>
          <a:prstGeom prst="rect">
            <a:avLst/>
          </a:prstGeom>
          <a:noFill/>
        </p:spPr>
      </p:pic>
      <p:graphicFrame>
        <p:nvGraphicFramePr>
          <p:cNvPr id="6" name="Таблица 5"/>
          <p:cNvGraphicFramePr>
            <a:graphicFrameLocks noGrp="1"/>
          </p:cNvGraphicFramePr>
          <p:nvPr>
            <p:extLst>
              <p:ext uri="{D42A27DB-BD31-4B8C-83A1-F6EECF244321}">
                <p14:modId xmlns:p14="http://schemas.microsoft.com/office/powerpoint/2010/main" val="886213719"/>
              </p:ext>
            </p:extLst>
          </p:nvPr>
        </p:nvGraphicFramePr>
        <p:xfrm>
          <a:off x="0" y="1776264"/>
          <a:ext cx="8390385" cy="2699115"/>
        </p:xfrm>
        <a:graphic>
          <a:graphicData uri="http://schemas.openxmlformats.org/drawingml/2006/table">
            <a:tbl>
              <a:tblPr>
                <a:tableStyleId>{BDBED569-4797-4DF1-A0F4-6AAB3CD982D8}</a:tableStyleId>
              </a:tblPr>
              <a:tblGrid>
                <a:gridCol w="253480"/>
                <a:gridCol w="5340110"/>
                <a:gridCol w="2796795"/>
              </a:tblGrid>
              <a:tr h="345817">
                <a:tc gridSpan="3">
                  <a:txBody>
                    <a:bodyPr/>
                    <a:lstStyle/>
                    <a:p>
                      <a:pPr marL="12700" algn="just">
                        <a:lnSpc>
                          <a:spcPct val="115000"/>
                        </a:lnSpc>
                        <a:spcAft>
                          <a:spcPts val="100"/>
                        </a:spcAft>
                      </a:pPr>
                      <a:r>
                        <a:rPr lang="en-US" sz="1000" b="1" dirty="0" err="1">
                          <a:solidFill>
                            <a:srgbClr val="000000"/>
                          </a:solidFill>
                          <a:effectLst/>
                          <a:latin typeface="Arial" pitchFamily="34" charset="0"/>
                          <a:ea typeface="Times New Roman"/>
                          <a:cs typeface="Arial" pitchFamily="34" charset="0"/>
                        </a:rPr>
                        <a:t>Инвестициялық</a:t>
                      </a:r>
                      <a:r>
                        <a:rPr lang="en-US" sz="1000" b="1" dirty="0">
                          <a:solidFill>
                            <a:srgbClr val="000000"/>
                          </a:solidFill>
                          <a:effectLst/>
                          <a:latin typeface="Arial" pitchFamily="34" charset="0"/>
                          <a:ea typeface="Times New Roman"/>
                          <a:cs typeface="Arial" pitchFamily="34" charset="0"/>
                        </a:rPr>
                        <a:t> </a:t>
                      </a:r>
                      <a:r>
                        <a:rPr lang="en-US" sz="1000" b="1" dirty="0" err="1">
                          <a:solidFill>
                            <a:srgbClr val="000000"/>
                          </a:solidFill>
                          <a:effectLst/>
                          <a:latin typeface="Arial" pitchFamily="34" charset="0"/>
                          <a:ea typeface="Times New Roman"/>
                          <a:cs typeface="Arial" pitchFamily="34" charset="0"/>
                        </a:rPr>
                        <a:t>салымдарды</a:t>
                      </a:r>
                      <a:r>
                        <a:rPr lang="en-US" sz="1000" b="1" dirty="0">
                          <a:solidFill>
                            <a:srgbClr val="000000"/>
                          </a:solidFill>
                          <a:effectLst/>
                          <a:latin typeface="Arial" pitchFamily="34" charset="0"/>
                          <a:ea typeface="Times New Roman"/>
                          <a:cs typeface="Arial" pitchFamily="34" charset="0"/>
                        </a:rPr>
                        <a:t> </a:t>
                      </a:r>
                      <a:r>
                        <a:rPr lang="en-US" sz="1000" b="1" dirty="0" err="1">
                          <a:solidFill>
                            <a:srgbClr val="000000"/>
                          </a:solidFill>
                          <a:effectLst/>
                          <a:latin typeface="Arial" pitchFamily="34" charset="0"/>
                          <a:ea typeface="Times New Roman"/>
                          <a:cs typeface="Arial" pitchFamily="34" charset="0"/>
                        </a:rPr>
                        <a:t>өтеу</a:t>
                      </a:r>
                      <a:r>
                        <a:rPr lang="en-US" sz="1000" b="1" dirty="0">
                          <a:solidFill>
                            <a:srgbClr val="000000"/>
                          </a:solidFill>
                          <a:effectLst/>
                          <a:latin typeface="Arial" pitchFamily="34" charset="0"/>
                          <a:ea typeface="Times New Roman"/>
                          <a:cs typeface="Arial" pitchFamily="34" charset="0"/>
                        </a:rPr>
                        <a:t> </a:t>
                      </a:r>
                      <a:r>
                        <a:rPr lang="en-US" sz="1000" b="1" dirty="0" err="1">
                          <a:solidFill>
                            <a:srgbClr val="000000"/>
                          </a:solidFill>
                          <a:effectLst/>
                          <a:latin typeface="Arial" pitchFamily="34" charset="0"/>
                          <a:ea typeface="Times New Roman"/>
                          <a:cs typeface="Arial" pitchFamily="34" charset="0"/>
                        </a:rPr>
                        <a:t>үлесі</a:t>
                      </a:r>
                      <a:r>
                        <a:rPr lang="en-US" sz="1000" b="1" dirty="0">
                          <a:solidFill>
                            <a:srgbClr val="000000"/>
                          </a:solidFill>
                          <a:effectLst/>
                          <a:latin typeface="Arial" pitchFamily="34" charset="0"/>
                          <a:ea typeface="Times New Roman"/>
                          <a:cs typeface="Arial" pitchFamily="34" charset="0"/>
                        </a:rPr>
                        <a:t>– 25%</a:t>
                      </a:r>
                      <a:endParaRPr lang="ru-RU" sz="1100" b="1"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712429">
                <a:tc>
                  <a:txBody>
                    <a:bodyPr/>
                    <a:lstStyle/>
                    <a:p>
                      <a:pPr marL="12700" algn="just">
                        <a:lnSpc>
                          <a:spcPct val="115000"/>
                        </a:lnSpc>
                        <a:spcAft>
                          <a:spcPts val="100"/>
                        </a:spcAft>
                      </a:pPr>
                      <a:r>
                        <a:rPr lang="en-US" sz="1000" b="1" dirty="0">
                          <a:solidFill>
                            <a:srgbClr val="000000"/>
                          </a:solidFill>
                          <a:effectLst/>
                          <a:latin typeface="Arial" pitchFamily="34" charset="0"/>
                          <a:ea typeface="Times New Roman"/>
                          <a:cs typeface="Arial" pitchFamily="34" charset="0"/>
                        </a:rPr>
                        <a:t>№</a:t>
                      </a:r>
                      <a:endParaRPr lang="ru-RU" sz="1100" b="1"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000" b="1" dirty="0">
                          <a:solidFill>
                            <a:srgbClr val="000000"/>
                          </a:solidFill>
                          <a:effectLst/>
                          <a:latin typeface="Arial" pitchFamily="34" charset="0"/>
                          <a:ea typeface="Times New Roman"/>
                          <a:cs typeface="Arial" pitchFamily="34" charset="0"/>
                        </a:rPr>
                        <a:t>Техника мен </a:t>
                      </a:r>
                      <a:r>
                        <a:rPr lang="ru-RU" sz="1000" b="1" dirty="0" err="1">
                          <a:solidFill>
                            <a:srgbClr val="000000"/>
                          </a:solidFill>
                          <a:effectLst/>
                          <a:latin typeface="Arial" pitchFamily="34" charset="0"/>
                          <a:ea typeface="Times New Roman"/>
                          <a:cs typeface="Arial" pitchFamily="34" charset="0"/>
                        </a:rPr>
                        <a:t>жабдықтың</a:t>
                      </a:r>
                      <a:r>
                        <a:rPr lang="ru-RU" sz="1000" b="1" dirty="0">
                          <a:solidFill>
                            <a:srgbClr val="000000"/>
                          </a:solidFill>
                          <a:effectLst/>
                          <a:latin typeface="Arial" pitchFamily="34" charset="0"/>
                          <a:ea typeface="Times New Roman"/>
                          <a:cs typeface="Arial" pitchFamily="34" charset="0"/>
                        </a:rPr>
                        <a:t> </a:t>
                      </a:r>
                      <a:r>
                        <a:rPr lang="ru-RU" sz="1000" b="1" dirty="0" err="1">
                          <a:solidFill>
                            <a:srgbClr val="000000"/>
                          </a:solidFill>
                          <a:effectLst/>
                          <a:latin typeface="Arial" pitchFamily="34" charset="0"/>
                          <a:ea typeface="Times New Roman"/>
                          <a:cs typeface="Arial" pitchFamily="34" charset="0"/>
                        </a:rPr>
                        <a:t>атауы</a:t>
                      </a:r>
                      <a:r>
                        <a:rPr lang="ru-RU" sz="1000" b="1" dirty="0">
                          <a:solidFill>
                            <a:srgbClr val="000000"/>
                          </a:solidFill>
                          <a:effectLst/>
                          <a:latin typeface="Arial" pitchFamily="34" charset="0"/>
                          <a:ea typeface="Times New Roman"/>
                          <a:cs typeface="Arial" pitchFamily="34" charset="0"/>
                        </a:rPr>
                        <a:t> </a:t>
                      </a:r>
                      <a:r>
                        <a:rPr lang="ru-RU" sz="1000" b="1" dirty="0" err="1">
                          <a:solidFill>
                            <a:srgbClr val="000000"/>
                          </a:solidFill>
                          <a:effectLst/>
                          <a:latin typeface="Arial" pitchFamily="34" charset="0"/>
                          <a:ea typeface="Times New Roman"/>
                          <a:cs typeface="Arial" pitchFamily="34" charset="0"/>
                        </a:rPr>
                        <a:t>және</a:t>
                      </a:r>
                      <a:r>
                        <a:rPr lang="ru-RU" sz="1000" b="1" dirty="0">
                          <a:solidFill>
                            <a:srgbClr val="000000"/>
                          </a:solidFill>
                          <a:effectLst/>
                          <a:latin typeface="Arial" pitchFamily="34" charset="0"/>
                          <a:ea typeface="Times New Roman"/>
                          <a:cs typeface="Arial" pitchFamily="34" charset="0"/>
                        </a:rPr>
                        <a:t> </a:t>
                      </a:r>
                      <a:r>
                        <a:rPr lang="ru-RU" sz="1000" b="1" dirty="0" err="1">
                          <a:solidFill>
                            <a:srgbClr val="000000"/>
                          </a:solidFill>
                          <a:effectLst/>
                          <a:latin typeface="Arial" pitchFamily="34" charset="0"/>
                          <a:ea typeface="Times New Roman"/>
                          <a:cs typeface="Arial" pitchFamily="34" charset="0"/>
                        </a:rPr>
                        <a:t>техникалық</a:t>
                      </a:r>
                      <a:r>
                        <a:rPr lang="ru-RU" sz="1000" b="1" dirty="0">
                          <a:solidFill>
                            <a:srgbClr val="000000"/>
                          </a:solidFill>
                          <a:effectLst/>
                          <a:latin typeface="Arial" pitchFamily="34" charset="0"/>
                          <a:ea typeface="Times New Roman"/>
                          <a:cs typeface="Arial" pitchFamily="34" charset="0"/>
                        </a:rPr>
                        <a:t> </a:t>
                      </a:r>
                      <a:r>
                        <a:rPr lang="ru-RU" sz="1000" b="1" dirty="0" err="1">
                          <a:solidFill>
                            <a:srgbClr val="000000"/>
                          </a:solidFill>
                          <a:effectLst/>
                          <a:latin typeface="Arial" pitchFamily="34" charset="0"/>
                          <a:ea typeface="Times New Roman"/>
                          <a:cs typeface="Arial" pitchFamily="34" charset="0"/>
                        </a:rPr>
                        <a:t>сипаттамасы</a:t>
                      </a:r>
                      <a:endParaRPr lang="ru-RU" sz="1100" b="1" dirty="0">
                        <a:effectLst/>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ru-RU" sz="1000" b="1" dirty="0" err="1">
                          <a:solidFill>
                            <a:srgbClr val="000000"/>
                          </a:solidFill>
                          <a:effectLst/>
                          <a:latin typeface="Arial" pitchFamily="34" charset="0"/>
                          <a:ea typeface="Times New Roman"/>
                          <a:cs typeface="Arial" pitchFamily="34" charset="0"/>
                        </a:rPr>
                        <a:t>Субсидияларды</a:t>
                      </a:r>
                      <a:r>
                        <a:rPr lang="ru-RU" sz="1000" b="1" dirty="0">
                          <a:solidFill>
                            <a:srgbClr val="000000"/>
                          </a:solidFill>
                          <a:effectLst/>
                          <a:latin typeface="Arial" pitchFamily="34" charset="0"/>
                          <a:ea typeface="Times New Roman"/>
                          <a:cs typeface="Arial" pitchFamily="34" charset="0"/>
                        </a:rPr>
                        <a:t> </a:t>
                      </a:r>
                      <a:r>
                        <a:rPr lang="ru-RU" sz="1000" b="1" dirty="0" err="1">
                          <a:solidFill>
                            <a:srgbClr val="000000"/>
                          </a:solidFill>
                          <a:effectLst/>
                          <a:latin typeface="Arial" pitchFamily="34" charset="0"/>
                          <a:ea typeface="Times New Roman"/>
                          <a:cs typeface="Arial" pitchFamily="34" charset="0"/>
                        </a:rPr>
                        <a:t>есептеуге</a:t>
                      </a:r>
                      <a:r>
                        <a:rPr lang="ru-RU" sz="1000" b="1" dirty="0">
                          <a:solidFill>
                            <a:srgbClr val="000000"/>
                          </a:solidFill>
                          <a:effectLst/>
                          <a:latin typeface="Arial" pitchFamily="34" charset="0"/>
                          <a:ea typeface="Times New Roman"/>
                          <a:cs typeface="Arial" pitchFamily="34" charset="0"/>
                        </a:rPr>
                        <a:t> </a:t>
                      </a:r>
                      <a:r>
                        <a:rPr lang="ru-RU" sz="1000" b="1" dirty="0" err="1">
                          <a:solidFill>
                            <a:srgbClr val="000000"/>
                          </a:solidFill>
                          <a:effectLst/>
                          <a:latin typeface="Arial" pitchFamily="34" charset="0"/>
                          <a:ea typeface="Times New Roman"/>
                          <a:cs typeface="Arial" pitchFamily="34" charset="0"/>
                        </a:rPr>
                        <a:t>ең</a:t>
                      </a:r>
                      <a:r>
                        <a:rPr lang="ru-RU" sz="1000" b="1" dirty="0">
                          <a:solidFill>
                            <a:srgbClr val="000000"/>
                          </a:solidFill>
                          <a:effectLst/>
                          <a:latin typeface="Arial" pitchFamily="34" charset="0"/>
                          <a:ea typeface="Times New Roman"/>
                          <a:cs typeface="Arial" pitchFamily="34" charset="0"/>
                        </a:rPr>
                        <a:t> </a:t>
                      </a:r>
                      <a:r>
                        <a:rPr lang="ru-RU" sz="1000" b="1" dirty="0" err="1">
                          <a:solidFill>
                            <a:srgbClr val="000000"/>
                          </a:solidFill>
                          <a:effectLst/>
                          <a:latin typeface="Arial" pitchFamily="34" charset="0"/>
                          <a:ea typeface="Times New Roman"/>
                          <a:cs typeface="Arial" pitchFamily="34" charset="0"/>
                        </a:rPr>
                        <a:t>жоғары</a:t>
                      </a:r>
                      <a:r>
                        <a:rPr lang="ru-RU" sz="1000" b="1" dirty="0">
                          <a:solidFill>
                            <a:srgbClr val="000000"/>
                          </a:solidFill>
                          <a:effectLst/>
                          <a:latin typeface="Arial" pitchFamily="34" charset="0"/>
                          <a:ea typeface="Times New Roman"/>
                          <a:cs typeface="Arial" pitchFamily="34" charset="0"/>
                        </a:rPr>
                        <a:t> </a:t>
                      </a:r>
                      <a:r>
                        <a:rPr lang="ru-RU" sz="1000" b="1" dirty="0" err="1">
                          <a:solidFill>
                            <a:srgbClr val="000000"/>
                          </a:solidFill>
                          <a:effectLst/>
                          <a:latin typeface="Arial" pitchFamily="34" charset="0"/>
                          <a:ea typeface="Times New Roman"/>
                          <a:cs typeface="Arial" pitchFamily="34" charset="0"/>
                        </a:rPr>
                        <a:t>рұқсат</a:t>
                      </a:r>
                      <a:r>
                        <a:rPr lang="ru-RU" sz="1000" b="1" dirty="0">
                          <a:solidFill>
                            <a:srgbClr val="000000"/>
                          </a:solidFill>
                          <a:effectLst/>
                          <a:latin typeface="Arial" pitchFamily="34" charset="0"/>
                          <a:ea typeface="Times New Roman"/>
                          <a:cs typeface="Arial" pitchFamily="34" charset="0"/>
                        </a:rPr>
                        <a:t> </a:t>
                      </a:r>
                      <a:r>
                        <a:rPr lang="ru-RU" sz="1000" b="1" dirty="0" err="1">
                          <a:solidFill>
                            <a:srgbClr val="000000"/>
                          </a:solidFill>
                          <a:effectLst/>
                          <a:latin typeface="Arial" pitchFamily="34" charset="0"/>
                          <a:ea typeface="Times New Roman"/>
                          <a:cs typeface="Arial" pitchFamily="34" charset="0"/>
                        </a:rPr>
                        <a:t>етілетін</a:t>
                      </a:r>
                      <a:r>
                        <a:rPr lang="ru-RU" sz="1000" b="1" dirty="0">
                          <a:solidFill>
                            <a:srgbClr val="000000"/>
                          </a:solidFill>
                          <a:effectLst/>
                          <a:latin typeface="Arial" pitchFamily="34" charset="0"/>
                          <a:ea typeface="Times New Roman"/>
                          <a:cs typeface="Arial" pitchFamily="34" charset="0"/>
                        </a:rPr>
                        <a:t> </a:t>
                      </a:r>
                      <a:r>
                        <a:rPr lang="ru-RU" sz="1000" b="1" dirty="0" err="1">
                          <a:solidFill>
                            <a:srgbClr val="000000"/>
                          </a:solidFill>
                          <a:effectLst/>
                          <a:latin typeface="Arial" pitchFamily="34" charset="0"/>
                          <a:ea typeface="Times New Roman"/>
                          <a:cs typeface="Arial" pitchFamily="34" charset="0"/>
                        </a:rPr>
                        <a:t>құн</a:t>
                      </a:r>
                      <a:r>
                        <a:rPr lang="ru-RU" sz="1000" b="1" dirty="0">
                          <a:solidFill>
                            <a:srgbClr val="000000"/>
                          </a:solidFill>
                          <a:effectLst/>
                          <a:latin typeface="Arial" pitchFamily="34" charset="0"/>
                          <a:ea typeface="Times New Roman"/>
                          <a:cs typeface="Arial" pitchFamily="34" charset="0"/>
                        </a:rPr>
                        <a:t>, </a:t>
                      </a:r>
                      <a:r>
                        <a:rPr lang="ru-RU" sz="1000" b="1" dirty="0" err="1">
                          <a:solidFill>
                            <a:srgbClr val="000000"/>
                          </a:solidFill>
                          <a:effectLst/>
                          <a:latin typeface="Arial" pitchFamily="34" charset="0"/>
                          <a:ea typeface="Times New Roman"/>
                          <a:cs typeface="Arial" pitchFamily="34" charset="0"/>
                        </a:rPr>
                        <a:t>теңге</a:t>
                      </a:r>
                      <a:endParaRPr lang="ru-RU" sz="1100" b="1" dirty="0">
                        <a:effectLst/>
                        <a:latin typeface="Arial" pitchFamily="34" charset="0"/>
                        <a:ea typeface="Times New Roman"/>
                        <a:cs typeface="Arial" pitchFamily="34" charset="0"/>
                      </a:endParaRPr>
                    </a:p>
                  </a:txBody>
                  <a:tcPr marL="9525" marR="9525" marT="9525" marB="9525" anchor="ctr"/>
                </a:tc>
              </a:tr>
              <a:tr h="1267883">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1.</a:t>
                      </a:r>
                      <a:endParaRPr lang="ru-RU" sz="11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err="1">
                          <a:solidFill>
                            <a:srgbClr val="000000"/>
                          </a:solidFill>
                          <a:effectLst/>
                          <a:latin typeface="Arial" pitchFamily="34" charset="0"/>
                          <a:ea typeface="Times New Roman"/>
                          <a:cs typeface="Arial" pitchFamily="34" charset="0"/>
                        </a:rPr>
                        <a:t>Іші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көмкерілген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жылытылатын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инженерия</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жүйесі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монтаждалатын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жабдығы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блок</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контейнер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сүт</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салқытдатқыш</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тот</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баспайтын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болаттан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жасалған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қол</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жуғышы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үстел</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сүт</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сорғы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электрлі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жылытқыш</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сүт</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есептеуіштер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сүт</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талдағыш</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сүзгілер</a:t>
                      </a:r>
                      <a:r>
                        <a:rPr lang="en-US" sz="1100" dirty="0">
                          <a:solidFill>
                            <a:srgbClr val="000000"/>
                          </a:solidFill>
                          <a:effectLst/>
                          <a:latin typeface="Arial" pitchFamily="34" charset="0"/>
                          <a:ea typeface="Times New Roman"/>
                          <a:cs typeface="Arial" pitchFamily="34" charset="0"/>
                        </a:rPr>
                        <a:t>.</a:t>
                      </a:r>
                      <a:endParaRPr lang="ru-RU" sz="11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5 000 000</a:t>
                      </a:r>
                      <a:endParaRPr lang="ru-RU" sz="1100" dirty="0">
                        <a:effectLst/>
                        <a:latin typeface="Arial" pitchFamily="34" charset="0"/>
                        <a:ea typeface="Times New Roman"/>
                        <a:cs typeface="Arial" pitchFamily="34" charset="0"/>
                      </a:endParaRPr>
                    </a:p>
                  </a:txBody>
                  <a:tcPr marL="9525" marR="9525" marT="9525" marB="9525" anchor="ctr"/>
                </a:tc>
              </a:tr>
              <a:tr h="372986">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2.</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Сүт салқындатқыш</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2 235 000</a:t>
                      </a:r>
                      <a:endParaRPr lang="ru-RU" sz="1100" dirty="0">
                        <a:effectLst/>
                        <a:latin typeface="Arial" pitchFamily="34" charset="0"/>
                        <a:ea typeface="Times New Roman"/>
                        <a:cs typeface="Arial" pitchFamily="34" charset="0"/>
                      </a:endParaRPr>
                    </a:p>
                  </a:txBody>
                  <a:tcPr marL="9525" marR="9525" marT="9525" marB="9525" anchor="ctr"/>
                </a:tc>
              </a:tr>
            </a:tbl>
          </a:graphicData>
        </a:graphic>
      </p:graphicFrame>
      <p:cxnSp>
        <p:nvCxnSpPr>
          <p:cNvPr id="7" name="Прямая соединительная линия 6"/>
          <p:cNvCxnSpPr/>
          <p:nvPr/>
        </p:nvCxnSpPr>
        <p:spPr>
          <a:xfrm>
            <a:off x="8606408" y="192088"/>
            <a:ext cx="0" cy="9229743"/>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pic>
        <p:nvPicPr>
          <p:cNvPr id="8" name="Рисунок 7"/>
          <p:cNvPicPr>
            <a:picLocks noChangeAspect="1"/>
          </p:cNvPicPr>
          <p:nvPr/>
        </p:nvPicPr>
        <p:blipFill rotWithShape="1">
          <a:blip r:embed="rId3" cstate="print">
            <a:extLst>
              <a:ext uri="{28A0092B-C50C-407E-A947-70E740481C1C}">
                <a14:useLocalDpi xmlns:a14="http://schemas.microsoft.com/office/drawing/2010/main" val="0"/>
              </a:ext>
            </a:extLst>
          </a:blip>
          <a:srcRect t="5557"/>
          <a:stretch/>
        </p:blipFill>
        <p:spPr>
          <a:xfrm>
            <a:off x="-49803" y="-23936"/>
            <a:ext cx="17081147" cy="1728192"/>
          </a:xfrm>
          <a:prstGeom prst="rect">
            <a:avLst/>
          </a:prstGeom>
        </p:spPr>
      </p:pic>
      <p:graphicFrame>
        <p:nvGraphicFramePr>
          <p:cNvPr id="9" name="Таблица 8"/>
          <p:cNvGraphicFramePr>
            <a:graphicFrameLocks noGrp="1"/>
          </p:cNvGraphicFramePr>
          <p:nvPr>
            <p:extLst>
              <p:ext uri="{D42A27DB-BD31-4B8C-83A1-F6EECF244321}">
                <p14:modId xmlns:p14="http://schemas.microsoft.com/office/powerpoint/2010/main" val="3122081128"/>
              </p:ext>
            </p:extLst>
          </p:nvPr>
        </p:nvGraphicFramePr>
        <p:xfrm>
          <a:off x="8750424" y="1704256"/>
          <a:ext cx="8136904" cy="4208909"/>
        </p:xfrm>
        <a:graphic>
          <a:graphicData uri="http://schemas.openxmlformats.org/drawingml/2006/table">
            <a:tbl>
              <a:tblPr>
                <a:tableStyleId>{BDBED569-4797-4DF1-A0F4-6AAB3CD982D8}</a:tableStyleId>
              </a:tblPr>
              <a:tblGrid>
                <a:gridCol w="633934"/>
                <a:gridCol w="4790669"/>
                <a:gridCol w="2712301"/>
              </a:tblGrid>
              <a:tr h="346438">
                <a:tc gridSpan="3">
                  <a:txBody>
                    <a:bodyPr/>
                    <a:lstStyle/>
                    <a:p>
                      <a:pPr marL="12700" algn="just">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Инвестициялық</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салымдарды</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өтеу</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үлесі</a:t>
                      </a:r>
                      <a:r>
                        <a:rPr lang="en-US" sz="1100" b="1" dirty="0">
                          <a:solidFill>
                            <a:srgbClr val="000000"/>
                          </a:solidFill>
                          <a:effectLst/>
                          <a:latin typeface="Arial" pitchFamily="34" charset="0"/>
                          <a:ea typeface="Times New Roman"/>
                          <a:cs typeface="Arial" pitchFamily="34" charset="0"/>
                        </a:rPr>
                        <a:t> – 25%</a:t>
                      </a:r>
                      <a:endParaRPr lang="ru-RU" sz="1100" b="1"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661721">
                <a:tc>
                  <a:txBody>
                    <a:bodyPr/>
                    <a:lstStyle/>
                    <a:p>
                      <a:pPr marL="12700" algn="just">
                        <a:lnSpc>
                          <a:spcPct val="115000"/>
                        </a:lnSpc>
                        <a:spcAft>
                          <a:spcPts val="100"/>
                        </a:spcAft>
                      </a:pPr>
                      <a:r>
                        <a:rPr lang="en-US" sz="1100" b="1">
                          <a:solidFill>
                            <a:srgbClr val="000000"/>
                          </a:solidFill>
                          <a:effectLst/>
                          <a:latin typeface="Arial" pitchFamily="34" charset="0"/>
                          <a:ea typeface="Times New Roman"/>
                          <a:cs typeface="Arial" pitchFamily="34" charset="0"/>
                        </a:rPr>
                        <a:t>№</a:t>
                      </a:r>
                      <a:endParaRPr lang="ru-RU" sz="1100" b="1">
                        <a:effectLst/>
                        <a:latin typeface="Arial" pitchFamily="34" charset="0"/>
                        <a:ea typeface="Times New Roman"/>
                        <a:cs typeface="Arial" pitchFamily="34" charset="0"/>
                      </a:endParaRPr>
                    </a:p>
                  </a:txBody>
                  <a:tcPr marL="9525" marR="9525" marT="9525" marB="9525" anchor="ctr"/>
                </a:tc>
                <a:tc>
                  <a:txBody>
                    <a:bodyPr/>
                    <a:lstStyle/>
                    <a:p>
                      <a:pPr marL="12700" algn="l">
                        <a:lnSpc>
                          <a:spcPct val="115000"/>
                        </a:lnSpc>
                        <a:spcAft>
                          <a:spcPts val="100"/>
                        </a:spcAft>
                      </a:pPr>
                      <a:r>
                        <a:rPr lang="ru-RU" sz="1100" b="1" dirty="0">
                          <a:solidFill>
                            <a:srgbClr val="000000"/>
                          </a:solidFill>
                          <a:effectLst/>
                          <a:latin typeface="Arial" pitchFamily="34" charset="0"/>
                          <a:ea typeface="Times New Roman"/>
                          <a:cs typeface="Arial" pitchFamily="34" charset="0"/>
                        </a:rPr>
                        <a:t>Техника мен </a:t>
                      </a:r>
                      <a:r>
                        <a:rPr lang="ru-RU" sz="1100" b="1" dirty="0" err="1">
                          <a:solidFill>
                            <a:srgbClr val="000000"/>
                          </a:solidFill>
                          <a:effectLst/>
                          <a:latin typeface="Arial" pitchFamily="34" charset="0"/>
                          <a:ea typeface="Times New Roman"/>
                          <a:cs typeface="Arial" pitchFamily="34" charset="0"/>
                        </a:rPr>
                        <a:t>жабдықтың</a:t>
                      </a:r>
                      <a:r>
                        <a:rPr lang="ru-RU" sz="1100" b="1" dirty="0">
                          <a:solidFill>
                            <a:srgbClr val="000000"/>
                          </a:solidFill>
                          <a:effectLst/>
                          <a:latin typeface="Arial" pitchFamily="34" charset="0"/>
                          <a:ea typeface="Times New Roman"/>
                          <a:cs typeface="Arial" pitchFamily="34" charset="0"/>
                        </a:rPr>
                        <a:t> </a:t>
                      </a:r>
                      <a:r>
                        <a:rPr lang="ru-RU" sz="1100" b="1" dirty="0" err="1">
                          <a:solidFill>
                            <a:srgbClr val="000000"/>
                          </a:solidFill>
                          <a:effectLst/>
                          <a:latin typeface="Arial" pitchFamily="34" charset="0"/>
                          <a:ea typeface="Times New Roman"/>
                          <a:cs typeface="Arial" pitchFamily="34" charset="0"/>
                        </a:rPr>
                        <a:t>атауы</a:t>
                      </a:r>
                      <a:r>
                        <a:rPr lang="ru-RU" sz="1100" b="1" dirty="0">
                          <a:solidFill>
                            <a:srgbClr val="000000"/>
                          </a:solidFill>
                          <a:effectLst/>
                          <a:latin typeface="Arial" pitchFamily="34" charset="0"/>
                          <a:ea typeface="Times New Roman"/>
                          <a:cs typeface="Arial" pitchFamily="34" charset="0"/>
                        </a:rPr>
                        <a:t> </a:t>
                      </a:r>
                      <a:r>
                        <a:rPr lang="ru-RU" sz="1100" b="1" dirty="0" err="1">
                          <a:solidFill>
                            <a:srgbClr val="000000"/>
                          </a:solidFill>
                          <a:effectLst/>
                          <a:latin typeface="Arial" pitchFamily="34" charset="0"/>
                          <a:ea typeface="Times New Roman"/>
                          <a:cs typeface="Arial" pitchFamily="34" charset="0"/>
                        </a:rPr>
                        <a:t>және</a:t>
                      </a:r>
                      <a:r>
                        <a:rPr lang="ru-RU" sz="1100" b="1" dirty="0">
                          <a:solidFill>
                            <a:srgbClr val="000000"/>
                          </a:solidFill>
                          <a:effectLst/>
                          <a:latin typeface="Arial" pitchFamily="34" charset="0"/>
                          <a:ea typeface="Times New Roman"/>
                          <a:cs typeface="Arial" pitchFamily="34" charset="0"/>
                        </a:rPr>
                        <a:t> </a:t>
                      </a:r>
                      <a:r>
                        <a:rPr lang="ru-RU" sz="1100" b="1" dirty="0" err="1">
                          <a:solidFill>
                            <a:srgbClr val="000000"/>
                          </a:solidFill>
                          <a:effectLst/>
                          <a:latin typeface="Arial" pitchFamily="34" charset="0"/>
                          <a:ea typeface="Times New Roman"/>
                          <a:cs typeface="Arial" pitchFamily="34" charset="0"/>
                        </a:rPr>
                        <a:t>техникалық</a:t>
                      </a:r>
                      <a:r>
                        <a:rPr lang="ru-RU" sz="1100" b="1" dirty="0">
                          <a:solidFill>
                            <a:srgbClr val="000000"/>
                          </a:solidFill>
                          <a:effectLst/>
                          <a:latin typeface="Arial" pitchFamily="34" charset="0"/>
                          <a:ea typeface="Times New Roman"/>
                          <a:cs typeface="Arial" pitchFamily="34" charset="0"/>
                        </a:rPr>
                        <a:t> </a:t>
                      </a:r>
                      <a:r>
                        <a:rPr lang="ru-RU" sz="1100" b="1" dirty="0" err="1">
                          <a:solidFill>
                            <a:srgbClr val="000000"/>
                          </a:solidFill>
                          <a:effectLst/>
                          <a:latin typeface="Arial" pitchFamily="34" charset="0"/>
                          <a:ea typeface="Times New Roman"/>
                          <a:cs typeface="Arial" pitchFamily="34" charset="0"/>
                        </a:rPr>
                        <a:t>сипаттамасы</a:t>
                      </a:r>
                      <a:endParaRPr lang="ru-RU" sz="1100" b="1" dirty="0">
                        <a:effectLst/>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ru-RU" sz="1100" b="1" dirty="0" err="1">
                          <a:solidFill>
                            <a:srgbClr val="000000"/>
                          </a:solidFill>
                          <a:effectLst/>
                          <a:latin typeface="Arial" pitchFamily="34" charset="0"/>
                          <a:ea typeface="Times New Roman"/>
                          <a:cs typeface="Arial" pitchFamily="34" charset="0"/>
                        </a:rPr>
                        <a:t>Субсидияларды</a:t>
                      </a:r>
                      <a:r>
                        <a:rPr lang="ru-RU" sz="1100" b="1" dirty="0">
                          <a:solidFill>
                            <a:srgbClr val="000000"/>
                          </a:solidFill>
                          <a:effectLst/>
                          <a:latin typeface="Arial" pitchFamily="34" charset="0"/>
                          <a:ea typeface="Times New Roman"/>
                          <a:cs typeface="Arial" pitchFamily="34" charset="0"/>
                        </a:rPr>
                        <a:t> </a:t>
                      </a:r>
                      <a:r>
                        <a:rPr lang="ru-RU" sz="1100" b="1" dirty="0" err="1">
                          <a:solidFill>
                            <a:srgbClr val="000000"/>
                          </a:solidFill>
                          <a:effectLst/>
                          <a:latin typeface="Arial" pitchFamily="34" charset="0"/>
                          <a:ea typeface="Times New Roman"/>
                          <a:cs typeface="Arial" pitchFamily="34" charset="0"/>
                        </a:rPr>
                        <a:t>есептеуге</a:t>
                      </a:r>
                      <a:r>
                        <a:rPr lang="ru-RU" sz="1100" b="1" dirty="0">
                          <a:solidFill>
                            <a:srgbClr val="000000"/>
                          </a:solidFill>
                          <a:effectLst/>
                          <a:latin typeface="Arial" pitchFamily="34" charset="0"/>
                          <a:ea typeface="Times New Roman"/>
                          <a:cs typeface="Arial" pitchFamily="34" charset="0"/>
                        </a:rPr>
                        <a:t> </a:t>
                      </a:r>
                      <a:r>
                        <a:rPr lang="ru-RU" sz="1100" b="1" dirty="0" err="1">
                          <a:solidFill>
                            <a:srgbClr val="000000"/>
                          </a:solidFill>
                          <a:effectLst/>
                          <a:latin typeface="Arial" pitchFamily="34" charset="0"/>
                          <a:ea typeface="Times New Roman"/>
                          <a:cs typeface="Arial" pitchFamily="34" charset="0"/>
                        </a:rPr>
                        <a:t>ең</a:t>
                      </a:r>
                      <a:r>
                        <a:rPr lang="ru-RU" sz="1100" b="1" dirty="0">
                          <a:solidFill>
                            <a:srgbClr val="000000"/>
                          </a:solidFill>
                          <a:effectLst/>
                          <a:latin typeface="Arial" pitchFamily="34" charset="0"/>
                          <a:ea typeface="Times New Roman"/>
                          <a:cs typeface="Arial" pitchFamily="34" charset="0"/>
                        </a:rPr>
                        <a:t> </a:t>
                      </a:r>
                      <a:r>
                        <a:rPr lang="ru-RU" sz="1100" b="1" dirty="0" err="1">
                          <a:solidFill>
                            <a:srgbClr val="000000"/>
                          </a:solidFill>
                          <a:effectLst/>
                          <a:latin typeface="Arial" pitchFamily="34" charset="0"/>
                          <a:ea typeface="Times New Roman"/>
                          <a:cs typeface="Arial" pitchFamily="34" charset="0"/>
                        </a:rPr>
                        <a:t>жоғары</a:t>
                      </a:r>
                      <a:r>
                        <a:rPr lang="ru-RU" sz="1100" b="1" dirty="0">
                          <a:solidFill>
                            <a:srgbClr val="000000"/>
                          </a:solidFill>
                          <a:effectLst/>
                          <a:latin typeface="Arial" pitchFamily="34" charset="0"/>
                          <a:ea typeface="Times New Roman"/>
                          <a:cs typeface="Arial" pitchFamily="34" charset="0"/>
                        </a:rPr>
                        <a:t> </a:t>
                      </a:r>
                      <a:r>
                        <a:rPr lang="ru-RU" sz="1100" b="1" dirty="0" err="1">
                          <a:solidFill>
                            <a:srgbClr val="000000"/>
                          </a:solidFill>
                          <a:effectLst/>
                          <a:latin typeface="Arial" pitchFamily="34" charset="0"/>
                          <a:ea typeface="Times New Roman"/>
                          <a:cs typeface="Arial" pitchFamily="34" charset="0"/>
                        </a:rPr>
                        <a:t>рұқсат</a:t>
                      </a:r>
                      <a:r>
                        <a:rPr lang="ru-RU" sz="1100" b="1" dirty="0">
                          <a:solidFill>
                            <a:srgbClr val="000000"/>
                          </a:solidFill>
                          <a:effectLst/>
                          <a:latin typeface="Arial" pitchFamily="34" charset="0"/>
                          <a:ea typeface="Times New Roman"/>
                          <a:cs typeface="Arial" pitchFamily="34" charset="0"/>
                        </a:rPr>
                        <a:t> </a:t>
                      </a:r>
                      <a:r>
                        <a:rPr lang="ru-RU" sz="1100" b="1" dirty="0" err="1">
                          <a:solidFill>
                            <a:srgbClr val="000000"/>
                          </a:solidFill>
                          <a:effectLst/>
                          <a:latin typeface="Arial" pitchFamily="34" charset="0"/>
                          <a:ea typeface="Times New Roman"/>
                          <a:cs typeface="Arial" pitchFamily="34" charset="0"/>
                        </a:rPr>
                        <a:t>етілетін</a:t>
                      </a:r>
                      <a:r>
                        <a:rPr lang="ru-RU" sz="1100" b="1" dirty="0">
                          <a:solidFill>
                            <a:srgbClr val="000000"/>
                          </a:solidFill>
                          <a:effectLst/>
                          <a:latin typeface="Arial" pitchFamily="34" charset="0"/>
                          <a:ea typeface="Times New Roman"/>
                          <a:cs typeface="Arial" pitchFamily="34" charset="0"/>
                        </a:rPr>
                        <a:t> </a:t>
                      </a:r>
                      <a:r>
                        <a:rPr lang="ru-RU" sz="1100" b="1" dirty="0" err="1">
                          <a:solidFill>
                            <a:srgbClr val="000000"/>
                          </a:solidFill>
                          <a:effectLst/>
                          <a:latin typeface="Arial" pitchFamily="34" charset="0"/>
                          <a:ea typeface="Times New Roman"/>
                          <a:cs typeface="Arial" pitchFamily="34" charset="0"/>
                        </a:rPr>
                        <a:t>құн</a:t>
                      </a:r>
                      <a:r>
                        <a:rPr lang="ru-RU" sz="1100" b="1" dirty="0">
                          <a:solidFill>
                            <a:srgbClr val="000000"/>
                          </a:solidFill>
                          <a:effectLst/>
                          <a:latin typeface="Arial" pitchFamily="34" charset="0"/>
                          <a:ea typeface="Times New Roman"/>
                          <a:cs typeface="Arial" pitchFamily="34" charset="0"/>
                        </a:rPr>
                        <a:t>, </a:t>
                      </a:r>
                      <a:r>
                        <a:rPr lang="ru-RU" sz="1100" b="1" dirty="0" err="1">
                          <a:solidFill>
                            <a:srgbClr val="000000"/>
                          </a:solidFill>
                          <a:effectLst/>
                          <a:latin typeface="Arial" pitchFamily="34" charset="0"/>
                          <a:ea typeface="Times New Roman"/>
                          <a:cs typeface="Arial" pitchFamily="34" charset="0"/>
                        </a:rPr>
                        <a:t>теңге</a:t>
                      </a:r>
                      <a:endParaRPr lang="ru-RU" sz="1100" b="1" dirty="0">
                        <a:effectLst/>
                        <a:latin typeface="Arial" pitchFamily="34" charset="0"/>
                        <a:ea typeface="Times New Roman"/>
                        <a:cs typeface="Arial" pitchFamily="34" charset="0"/>
                      </a:endParaRPr>
                    </a:p>
                  </a:txBody>
                  <a:tcPr marL="9525" marR="9525" marT="9525" marB="9525" anchor="ctr"/>
                </a:tc>
              </a:tr>
              <a:tr h="1177640">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1.</a:t>
                      </a:r>
                      <a:endParaRPr lang="ru-RU" sz="11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err="1">
                          <a:solidFill>
                            <a:srgbClr val="000000"/>
                          </a:solidFill>
                          <a:effectLst/>
                          <a:latin typeface="Arial" pitchFamily="34" charset="0"/>
                          <a:ea typeface="Times New Roman"/>
                          <a:cs typeface="Arial" pitchFamily="34" charset="0"/>
                        </a:rPr>
                        <a:t>Сүт</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тасуға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арналған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көлік</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құралы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сүт</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тасуға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арналған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цистернасы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автомашина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және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немесе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сұйықтық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температурасының</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өзгеруіне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жол</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бермеу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үшін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жылу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оқшаулағышы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жартылай</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тіркеме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сүт</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тасығыш</a:t>
                      </a:r>
                      <a:r>
                        <a:rPr lang="en-US" sz="1100" dirty="0">
                          <a:solidFill>
                            <a:srgbClr val="000000"/>
                          </a:solidFill>
                          <a:effectLst/>
                          <a:latin typeface="Arial" pitchFamily="34" charset="0"/>
                          <a:ea typeface="Times New Roman"/>
                          <a:cs typeface="Arial" pitchFamily="34" charset="0"/>
                        </a:rPr>
                        <a:t>:</a:t>
                      </a:r>
                      <a:endParaRPr lang="ru-RU" sz="110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100" dirty="0">
                          <a:effectLst/>
                          <a:latin typeface="Arial" pitchFamily="34" charset="0"/>
                          <a:ea typeface="Times New Roman"/>
                          <a:cs typeface="Arial" pitchFamily="34" charset="0"/>
                        </a:rPr>
                        <a:t/>
                      </a:r>
                      <a:br>
                        <a:rPr lang="en-US" sz="1100" dirty="0">
                          <a:effectLst/>
                          <a:latin typeface="Arial" pitchFamily="34" charset="0"/>
                          <a:ea typeface="Times New Roman"/>
                          <a:cs typeface="Arial" pitchFamily="34" charset="0"/>
                        </a:rPr>
                      </a:br>
                      <a:endParaRPr lang="ru-RU" sz="1100" dirty="0">
                        <a:effectLst/>
                        <a:latin typeface="Arial" pitchFamily="34" charset="0"/>
                        <a:ea typeface="Times New Roman"/>
                        <a:cs typeface="Arial" pitchFamily="34" charset="0"/>
                      </a:endParaRPr>
                    </a:p>
                  </a:txBody>
                  <a:tcPr marL="9525" marR="9525" marT="9525" marB="9525" anchor="ctr"/>
                </a:tc>
              </a:tr>
              <a:tr h="346438">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1.1</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a:solidFill>
                            <a:srgbClr val="000000"/>
                          </a:solidFill>
                          <a:effectLst/>
                          <a:latin typeface="Arial" pitchFamily="34" charset="0"/>
                          <a:ea typeface="Times New Roman"/>
                          <a:cs typeface="Arial" pitchFamily="34" charset="0"/>
                        </a:rPr>
                        <a:t>сыйымдылығы 1 тоннадан басталатын автомашина базасындағы сүт тасығыш</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8 000 000</a:t>
                      </a:r>
                      <a:endParaRPr lang="ru-RU" sz="1100">
                        <a:effectLst/>
                        <a:latin typeface="Arial" pitchFamily="34" charset="0"/>
                        <a:ea typeface="Times New Roman"/>
                        <a:cs typeface="Arial" pitchFamily="34" charset="0"/>
                      </a:endParaRPr>
                    </a:p>
                  </a:txBody>
                  <a:tcPr marL="9525" marR="9525" marT="9525" marB="9525" anchor="ctr"/>
                </a:tc>
              </a:tr>
              <a:tr h="346438">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1.2</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a:solidFill>
                            <a:srgbClr val="000000"/>
                          </a:solidFill>
                          <a:effectLst/>
                          <a:latin typeface="Arial" pitchFamily="34" charset="0"/>
                          <a:ea typeface="Times New Roman"/>
                          <a:cs typeface="Arial" pitchFamily="34" charset="0"/>
                        </a:rPr>
                        <a:t>сыйымдылығы 4 тоннадан басталатын автомашина базасындағы сүт тасығыш</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13 000 000</a:t>
                      </a:r>
                      <a:endParaRPr lang="ru-RU" sz="1100">
                        <a:effectLst/>
                        <a:latin typeface="Arial" pitchFamily="34" charset="0"/>
                        <a:ea typeface="Times New Roman"/>
                        <a:cs typeface="Arial" pitchFamily="34" charset="0"/>
                      </a:endParaRPr>
                    </a:p>
                  </a:txBody>
                  <a:tcPr marL="9525" marR="9525" marT="9525" marB="9525" anchor="ctr"/>
                </a:tc>
              </a:tr>
              <a:tr h="346438">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1.3</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a:solidFill>
                            <a:srgbClr val="000000"/>
                          </a:solidFill>
                          <a:effectLst/>
                          <a:latin typeface="Arial" pitchFamily="34" charset="0"/>
                          <a:ea typeface="Times New Roman"/>
                          <a:cs typeface="Arial" pitchFamily="34" charset="0"/>
                        </a:rPr>
                        <a:t>сыйымдылығы 7 тоннадан басталатын автомашина базасындағы сүт тасығыш</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25 000 000</a:t>
                      </a:r>
                      <a:endParaRPr lang="ru-RU" sz="1100">
                        <a:effectLst/>
                        <a:latin typeface="Arial" pitchFamily="34" charset="0"/>
                        <a:ea typeface="Times New Roman"/>
                        <a:cs typeface="Arial" pitchFamily="34" charset="0"/>
                      </a:endParaRPr>
                    </a:p>
                  </a:txBody>
                  <a:tcPr marL="9525" marR="9525" marT="9525" marB="9525" anchor="ctr"/>
                </a:tc>
              </a:tr>
              <a:tr h="346438">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1.4</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a:solidFill>
                            <a:srgbClr val="000000"/>
                          </a:solidFill>
                          <a:effectLst/>
                          <a:latin typeface="Arial" pitchFamily="34" charset="0"/>
                          <a:ea typeface="Times New Roman"/>
                          <a:cs typeface="Arial" pitchFamily="34" charset="0"/>
                        </a:rPr>
                        <a:t>сыйымдылығы 12 тоннадан басталатын автомашина базасындағы сүт тасығыш</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32 000 000</a:t>
                      </a:r>
                      <a:endParaRPr lang="ru-RU" sz="1100">
                        <a:effectLst/>
                        <a:latin typeface="Arial" pitchFamily="34" charset="0"/>
                        <a:ea typeface="Times New Roman"/>
                        <a:cs typeface="Arial" pitchFamily="34" charset="0"/>
                      </a:endParaRPr>
                    </a:p>
                  </a:txBody>
                  <a:tcPr marL="9525" marR="9525" marT="9525" marB="9525" anchor="ctr"/>
                </a:tc>
              </a:tr>
              <a:tr h="244875">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1.5.</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err="1">
                          <a:solidFill>
                            <a:srgbClr val="000000"/>
                          </a:solidFill>
                          <a:effectLst/>
                          <a:latin typeface="Arial" pitchFamily="34" charset="0"/>
                          <a:ea typeface="Times New Roman"/>
                          <a:cs typeface="Arial" pitchFamily="34" charset="0"/>
                        </a:rPr>
                        <a:t>сыйымдылығы</a:t>
                      </a:r>
                      <a:r>
                        <a:rPr lang="en-US" sz="1100" dirty="0">
                          <a:solidFill>
                            <a:srgbClr val="000000"/>
                          </a:solidFill>
                          <a:effectLst/>
                          <a:latin typeface="Arial" pitchFamily="34" charset="0"/>
                          <a:ea typeface="Times New Roman"/>
                          <a:cs typeface="Arial" pitchFamily="34" charset="0"/>
                        </a:rPr>
                        <a:t> 12 </a:t>
                      </a:r>
                      <a:r>
                        <a:rPr lang="en-US" sz="1100" dirty="0" err="1">
                          <a:solidFill>
                            <a:srgbClr val="000000"/>
                          </a:solidFill>
                          <a:effectLst/>
                          <a:latin typeface="Arial" pitchFamily="34" charset="0"/>
                          <a:ea typeface="Times New Roman"/>
                          <a:cs typeface="Arial" pitchFamily="34" charset="0"/>
                        </a:rPr>
                        <a:t>тоннадан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басталатын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жартылай</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тіркеме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базасындағы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сүт</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тасығыш</a:t>
                      </a:r>
                      <a:endParaRPr lang="ru-RU" sz="11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32 000 000</a:t>
                      </a:r>
                      <a:endParaRPr lang="ru-RU" sz="1100" dirty="0">
                        <a:effectLst/>
                        <a:latin typeface="Arial" pitchFamily="34" charset="0"/>
                        <a:ea typeface="Times New Roman"/>
                        <a:cs typeface="Arial" pitchFamily="34" charset="0"/>
                      </a:endParaRPr>
                    </a:p>
                  </a:txBody>
                  <a:tcPr marL="9525" marR="9525" marT="9525" marB="9525" anchor="ctr"/>
                </a:tc>
              </a:tr>
            </a:tbl>
          </a:graphicData>
        </a:graphic>
      </p:graphicFrame>
      <p:sp>
        <p:nvSpPr>
          <p:cNvPr id="10" name="Прямоугольник 9"/>
          <p:cNvSpPr/>
          <p:nvPr/>
        </p:nvSpPr>
        <p:spPr>
          <a:xfrm>
            <a:off x="4141912" y="0"/>
            <a:ext cx="4752528" cy="1631216"/>
          </a:xfrm>
          <a:prstGeom prst="rect">
            <a:avLst/>
          </a:prstGeom>
        </p:spPr>
        <p:txBody>
          <a:bodyPr wrap="square">
            <a:spAutoFit/>
          </a:bodyPr>
          <a:lstStyle/>
          <a:p>
            <a:pPr algn="ctr"/>
            <a:r>
              <a:rPr lang="en-US" sz="2000" b="1" dirty="0" err="1">
                <a:solidFill>
                  <a:schemeClr val="bg1"/>
                </a:solidFill>
              </a:rPr>
              <a:t>Сүт</a:t>
            </a:r>
            <a:r>
              <a:rPr lang="en-US" sz="2000" b="1" dirty="0">
                <a:solidFill>
                  <a:schemeClr val="bg1"/>
                </a:solidFill>
              </a:rPr>
              <a:t> </a:t>
            </a:r>
            <a:r>
              <a:rPr lang="en-US" sz="2000" b="1" dirty="0" err="1">
                <a:solidFill>
                  <a:schemeClr val="bg1"/>
                </a:solidFill>
              </a:rPr>
              <a:t>өңдеу</a:t>
            </a:r>
            <a:r>
              <a:rPr lang="en-US" sz="2000" b="1" dirty="0">
                <a:solidFill>
                  <a:schemeClr val="bg1"/>
                </a:solidFill>
              </a:rPr>
              <a:t> </a:t>
            </a:r>
            <a:r>
              <a:rPr lang="en-US" sz="2000" b="1" dirty="0" err="1">
                <a:solidFill>
                  <a:schemeClr val="bg1"/>
                </a:solidFill>
              </a:rPr>
              <a:t>кәсіпорындары</a:t>
            </a:r>
            <a:r>
              <a:rPr lang="en-US" sz="2000" b="1" dirty="0">
                <a:solidFill>
                  <a:schemeClr val="bg1"/>
                </a:solidFill>
              </a:rPr>
              <a:t> </a:t>
            </a:r>
            <a:r>
              <a:rPr lang="en-US" sz="2000" b="1" dirty="0" err="1">
                <a:solidFill>
                  <a:schemeClr val="bg1"/>
                </a:solidFill>
              </a:rPr>
              <a:t>және</a:t>
            </a:r>
            <a:r>
              <a:rPr lang="en-US" sz="2000" b="1" dirty="0">
                <a:solidFill>
                  <a:schemeClr val="bg1"/>
                </a:solidFill>
              </a:rPr>
              <a:t> </a:t>
            </a:r>
            <a:r>
              <a:rPr lang="en-US" sz="2000" b="1" dirty="0" err="1">
                <a:solidFill>
                  <a:schemeClr val="bg1"/>
                </a:solidFill>
              </a:rPr>
              <a:t>дайындау</a:t>
            </a:r>
            <a:r>
              <a:rPr lang="en-US" sz="2000" b="1" dirty="0">
                <a:solidFill>
                  <a:schemeClr val="bg1"/>
                </a:solidFill>
              </a:rPr>
              <a:t> </a:t>
            </a:r>
            <a:r>
              <a:rPr lang="en-US" sz="2000" b="1" dirty="0" err="1">
                <a:solidFill>
                  <a:schemeClr val="bg1"/>
                </a:solidFill>
              </a:rPr>
              <a:t>ұйымдары</a:t>
            </a:r>
            <a:r>
              <a:rPr lang="en-US" sz="2000" b="1" dirty="0">
                <a:solidFill>
                  <a:schemeClr val="bg1"/>
                </a:solidFill>
              </a:rPr>
              <a:t> </a:t>
            </a:r>
            <a:r>
              <a:rPr lang="en-US" sz="2000" b="1" dirty="0" err="1">
                <a:solidFill>
                  <a:schemeClr val="bg1"/>
                </a:solidFill>
              </a:rPr>
              <a:t>базасында</a:t>
            </a:r>
            <a:r>
              <a:rPr lang="en-US" sz="2000" b="1" dirty="0">
                <a:solidFill>
                  <a:schemeClr val="bg1"/>
                </a:solidFill>
              </a:rPr>
              <a:t> </a:t>
            </a:r>
            <a:r>
              <a:rPr lang="en-US" sz="2000" b="1" dirty="0" err="1">
                <a:solidFill>
                  <a:schemeClr val="bg1"/>
                </a:solidFill>
              </a:rPr>
              <a:t>сыйымдылығы</a:t>
            </a:r>
            <a:r>
              <a:rPr lang="en-US" sz="2000" b="1" dirty="0">
                <a:solidFill>
                  <a:schemeClr val="bg1"/>
                </a:solidFill>
              </a:rPr>
              <a:t> </a:t>
            </a:r>
            <a:r>
              <a:rPr lang="en-US" sz="2000" b="1" dirty="0" err="1">
                <a:solidFill>
                  <a:schemeClr val="bg1"/>
                </a:solidFill>
              </a:rPr>
              <a:t>тәулігіне</a:t>
            </a:r>
            <a:r>
              <a:rPr lang="en-US" sz="2000" b="1" dirty="0">
                <a:solidFill>
                  <a:schemeClr val="bg1"/>
                </a:solidFill>
              </a:rPr>
              <a:t> 1 </a:t>
            </a:r>
            <a:r>
              <a:rPr lang="en-US" sz="2000" b="1" dirty="0" err="1">
                <a:solidFill>
                  <a:schemeClr val="bg1"/>
                </a:solidFill>
              </a:rPr>
              <a:t>тонна</a:t>
            </a:r>
            <a:r>
              <a:rPr lang="en-US" sz="2000" b="1" dirty="0">
                <a:solidFill>
                  <a:schemeClr val="bg1"/>
                </a:solidFill>
              </a:rPr>
              <a:t> </a:t>
            </a:r>
            <a:r>
              <a:rPr lang="en-US" sz="2000" b="1" dirty="0" err="1">
                <a:solidFill>
                  <a:schemeClr val="bg1"/>
                </a:solidFill>
              </a:rPr>
              <a:t>сүттен</a:t>
            </a:r>
            <a:r>
              <a:rPr lang="en-US" sz="2000" b="1" dirty="0">
                <a:solidFill>
                  <a:schemeClr val="bg1"/>
                </a:solidFill>
              </a:rPr>
              <a:t> </a:t>
            </a:r>
            <a:r>
              <a:rPr lang="en-US" sz="2000" b="1" dirty="0" err="1">
                <a:solidFill>
                  <a:schemeClr val="bg1"/>
                </a:solidFill>
              </a:rPr>
              <a:t>басталатын</a:t>
            </a:r>
            <a:r>
              <a:rPr lang="en-US" sz="2000" b="1" dirty="0">
                <a:solidFill>
                  <a:schemeClr val="bg1"/>
                </a:solidFill>
              </a:rPr>
              <a:t> </a:t>
            </a:r>
            <a:r>
              <a:rPr lang="en-US" sz="2000" b="1" dirty="0" err="1">
                <a:solidFill>
                  <a:schemeClr val="bg1"/>
                </a:solidFill>
              </a:rPr>
              <a:t>сүт</a:t>
            </a:r>
            <a:r>
              <a:rPr lang="en-US" sz="2000" b="1" dirty="0">
                <a:solidFill>
                  <a:schemeClr val="bg1"/>
                </a:solidFill>
              </a:rPr>
              <a:t> </a:t>
            </a:r>
            <a:r>
              <a:rPr lang="en-US" sz="2000" b="1" dirty="0" err="1">
                <a:solidFill>
                  <a:schemeClr val="bg1"/>
                </a:solidFill>
              </a:rPr>
              <a:t>қабылдау</a:t>
            </a:r>
            <a:r>
              <a:rPr lang="en-US" sz="2000" b="1" dirty="0">
                <a:solidFill>
                  <a:schemeClr val="bg1"/>
                </a:solidFill>
              </a:rPr>
              <a:t> </a:t>
            </a:r>
            <a:r>
              <a:rPr lang="en-US" sz="2000" b="1" dirty="0" err="1">
                <a:solidFill>
                  <a:schemeClr val="bg1"/>
                </a:solidFill>
              </a:rPr>
              <a:t>пункттерін</a:t>
            </a:r>
            <a:r>
              <a:rPr lang="en-US" sz="2000" b="1" dirty="0">
                <a:solidFill>
                  <a:schemeClr val="bg1"/>
                </a:solidFill>
              </a:rPr>
              <a:t> </a:t>
            </a:r>
            <a:r>
              <a:rPr lang="en-US" sz="2000" b="1" dirty="0" err="1" smtClean="0">
                <a:solidFill>
                  <a:schemeClr val="bg1"/>
                </a:solidFill>
              </a:rPr>
              <a:t>құру</a:t>
            </a:r>
            <a:endParaRPr lang="ru-RU" sz="2000" b="1" dirty="0">
              <a:solidFill>
                <a:schemeClr val="bg1"/>
              </a:solidFill>
            </a:endParaRPr>
          </a:p>
        </p:txBody>
      </p:sp>
      <p:sp>
        <p:nvSpPr>
          <p:cNvPr id="11" name="Прямоугольник 10"/>
          <p:cNvSpPr/>
          <p:nvPr/>
        </p:nvSpPr>
        <p:spPr>
          <a:xfrm>
            <a:off x="9758536" y="120080"/>
            <a:ext cx="6048672" cy="1015663"/>
          </a:xfrm>
          <a:prstGeom prst="rect">
            <a:avLst/>
          </a:prstGeom>
        </p:spPr>
        <p:txBody>
          <a:bodyPr wrap="square">
            <a:spAutoFit/>
          </a:bodyPr>
          <a:lstStyle/>
          <a:p>
            <a:pPr algn="ctr"/>
            <a:r>
              <a:rPr lang="en-US" sz="2000" b="1" dirty="0" err="1">
                <a:solidFill>
                  <a:schemeClr val="bg1"/>
                </a:solidFill>
              </a:rPr>
              <a:t>Сүт</a:t>
            </a:r>
            <a:r>
              <a:rPr lang="en-US" sz="2000" b="1" dirty="0">
                <a:solidFill>
                  <a:schemeClr val="bg1"/>
                </a:solidFill>
              </a:rPr>
              <a:t> </a:t>
            </a:r>
            <a:r>
              <a:rPr lang="en-US" sz="2000" b="1" dirty="0" err="1">
                <a:solidFill>
                  <a:schemeClr val="bg1"/>
                </a:solidFill>
              </a:rPr>
              <a:t>өңдеу</a:t>
            </a:r>
            <a:r>
              <a:rPr lang="en-US" sz="2000" b="1" dirty="0">
                <a:solidFill>
                  <a:schemeClr val="bg1"/>
                </a:solidFill>
              </a:rPr>
              <a:t> </a:t>
            </a:r>
            <a:r>
              <a:rPr lang="en-US" sz="2000" b="1" dirty="0" err="1">
                <a:solidFill>
                  <a:schemeClr val="bg1"/>
                </a:solidFill>
              </a:rPr>
              <a:t>кәсіпорындары</a:t>
            </a:r>
            <a:r>
              <a:rPr lang="en-US" sz="2000" b="1" dirty="0">
                <a:solidFill>
                  <a:schemeClr val="bg1"/>
                </a:solidFill>
              </a:rPr>
              <a:t> </a:t>
            </a:r>
            <a:r>
              <a:rPr lang="en-US" sz="2000" b="1" dirty="0" err="1">
                <a:solidFill>
                  <a:schemeClr val="bg1"/>
                </a:solidFill>
              </a:rPr>
              <a:t>және</a:t>
            </a:r>
            <a:r>
              <a:rPr lang="en-US" sz="2000" b="1" dirty="0">
                <a:solidFill>
                  <a:schemeClr val="bg1"/>
                </a:solidFill>
              </a:rPr>
              <a:t> </a:t>
            </a:r>
            <a:r>
              <a:rPr lang="en-US" sz="2000" b="1" dirty="0" err="1">
                <a:solidFill>
                  <a:schemeClr val="bg1"/>
                </a:solidFill>
              </a:rPr>
              <a:t>дайындау</a:t>
            </a:r>
            <a:r>
              <a:rPr lang="en-US" sz="2000" b="1" dirty="0">
                <a:solidFill>
                  <a:schemeClr val="bg1"/>
                </a:solidFill>
              </a:rPr>
              <a:t> </a:t>
            </a:r>
            <a:r>
              <a:rPr lang="en-US" sz="2000" b="1" dirty="0" err="1">
                <a:solidFill>
                  <a:schemeClr val="bg1"/>
                </a:solidFill>
              </a:rPr>
              <a:t>ұйымдарының</a:t>
            </a:r>
            <a:r>
              <a:rPr lang="en-US" sz="2000" b="1" dirty="0">
                <a:solidFill>
                  <a:schemeClr val="bg1"/>
                </a:solidFill>
              </a:rPr>
              <a:t> </a:t>
            </a:r>
            <a:r>
              <a:rPr lang="en-US" sz="2000" b="1" dirty="0" err="1">
                <a:solidFill>
                  <a:schemeClr val="bg1"/>
                </a:solidFill>
              </a:rPr>
              <a:t>сүт</a:t>
            </a:r>
            <a:r>
              <a:rPr lang="en-US" sz="2000" b="1" dirty="0">
                <a:solidFill>
                  <a:schemeClr val="bg1"/>
                </a:solidFill>
              </a:rPr>
              <a:t> </a:t>
            </a:r>
            <a:r>
              <a:rPr lang="en-US" sz="2000" b="1" dirty="0" err="1">
                <a:solidFill>
                  <a:schemeClr val="bg1"/>
                </a:solidFill>
              </a:rPr>
              <a:t>тасуы</a:t>
            </a:r>
            <a:r>
              <a:rPr lang="en-US" sz="2000" b="1" dirty="0">
                <a:solidFill>
                  <a:schemeClr val="bg1"/>
                </a:solidFill>
              </a:rPr>
              <a:t> </a:t>
            </a:r>
            <a:r>
              <a:rPr lang="en-US" sz="2000" b="1" dirty="0" err="1">
                <a:solidFill>
                  <a:schemeClr val="bg1"/>
                </a:solidFill>
              </a:rPr>
              <a:t>үшін</a:t>
            </a:r>
            <a:r>
              <a:rPr lang="en-US" sz="2000" b="1" dirty="0">
                <a:solidFill>
                  <a:schemeClr val="bg1"/>
                </a:solidFill>
              </a:rPr>
              <a:t> </a:t>
            </a:r>
            <a:r>
              <a:rPr lang="en-US" sz="2000" b="1" dirty="0" err="1">
                <a:solidFill>
                  <a:schemeClr val="bg1"/>
                </a:solidFill>
              </a:rPr>
              <a:t>көлік</a:t>
            </a:r>
            <a:r>
              <a:rPr lang="en-US" sz="2000" b="1" dirty="0">
                <a:solidFill>
                  <a:schemeClr val="bg1"/>
                </a:solidFill>
              </a:rPr>
              <a:t> </a:t>
            </a:r>
            <a:r>
              <a:rPr lang="en-US" sz="2000" b="1" dirty="0" err="1">
                <a:solidFill>
                  <a:schemeClr val="bg1"/>
                </a:solidFill>
              </a:rPr>
              <a:t>құралын</a:t>
            </a:r>
            <a:r>
              <a:rPr lang="en-US" sz="2000" b="1" dirty="0">
                <a:solidFill>
                  <a:schemeClr val="bg1"/>
                </a:solidFill>
              </a:rPr>
              <a:t> </a:t>
            </a:r>
            <a:r>
              <a:rPr lang="en-US" sz="2000" b="1" dirty="0" err="1">
                <a:solidFill>
                  <a:schemeClr val="bg1"/>
                </a:solidFill>
              </a:rPr>
              <a:t>сатып</a:t>
            </a:r>
            <a:r>
              <a:rPr lang="en-US" sz="2000" b="1" dirty="0">
                <a:solidFill>
                  <a:schemeClr val="bg1"/>
                </a:solidFill>
              </a:rPr>
              <a:t> </a:t>
            </a:r>
            <a:r>
              <a:rPr lang="en-US" sz="2000" b="1" dirty="0" err="1" smtClean="0">
                <a:solidFill>
                  <a:schemeClr val="bg1"/>
                </a:solidFill>
              </a:rPr>
              <a:t>алу</a:t>
            </a:r>
            <a:endParaRPr lang="ru-RU" sz="2000" b="1" dirty="0">
              <a:solidFill>
                <a:schemeClr val="bg1"/>
              </a:solidFill>
            </a:endParaRPr>
          </a:p>
        </p:txBody>
      </p:sp>
      <p:sp>
        <p:nvSpPr>
          <p:cNvPr id="1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ru-RU" sz="2800" b="1" dirty="0" smtClean="0">
                <a:solidFill>
                  <a:schemeClr val="accent5">
                    <a:lumMod val="75000"/>
                  </a:schemeClr>
                </a:solidFill>
                <a:latin typeface="+mn-lt"/>
              </a:rPr>
              <a:t>1</a:t>
            </a:r>
            <a:r>
              <a:rPr lang="en-US" sz="2800" b="1" dirty="0" smtClean="0">
                <a:solidFill>
                  <a:schemeClr val="accent5">
                    <a:lumMod val="75000"/>
                  </a:schemeClr>
                </a:solidFill>
                <a:latin typeface="+mn-lt"/>
              </a:rPr>
              <a:t>4</a:t>
            </a:r>
            <a:endParaRPr lang="en-US" sz="2800" b="1" dirty="0">
              <a:solidFill>
                <a:schemeClr val="accent5">
                  <a:lumMod val="75000"/>
                </a:schemeClr>
              </a:solidFill>
              <a:latin typeface="+mn-lt"/>
            </a:endParaRPr>
          </a:p>
        </p:txBody>
      </p:sp>
    </p:spTree>
    <p:extLst>
      <p:ext uri="{BB962C8B-B14F-4D97-AF65-F5344CB8AC3E}">
        <p14:creationId xmlns:p14="http://schemas.microsoft.com/office/powerpoint/2010/main" val="1071602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8606408" y="192088"/>
            <a:ext cx="0" cy="9229743"/>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10" name="Прямоугольник 9"/>
          <p:cNvSpPr/>
          <p:nvPr/>
        </p:nvSpPr>
        <p:spPr>
          <a:xfrm>
            <a:off x="4141912" y="0"/>
            <a:ext cx="4752528" cy="1631216"/>
          </a:xfrm>
          <a:prstGeom prst="rect">
            <a:avLst/>
          </a:prstGeom>
        </p:spPr>
        <p:txBody>
          <a:bodyPr wrap="square">
            <a:spAutoFit/>
          </a:bodyPr>
          <a:lstStyle/>
          <a:p>
            <a:pPr algn="ctr"/>
            <a:r>
              <a:rPr lang="ru-RU" sz="2000" b="1" dirty="0" smtClean="0">
                <a:solidFill>
                  <a:schemeClr val="bg1"/>
                </a:solidFill>
                <a:latin typeface="Times New Roman"/>
                <a:ea typeface="Times New Roman"/>
              </a:rPr>
              <a:t>Создание молокоприемных пунктов емкостью от 1 тонны молока в сутки на базе молокоперерабатывающих предприятий и заготовительных организаций"</a:t>
            </a:r>
            <a:endParaRPr lang="ru-RU" sz="2000" b="1" dirty="0">
              <a:solidFill>
                <a:schemeClr val="bg1"/>
              </a:solidFill>
            </a:endParaRPr>
          </a:p>
        </p:txBody>
      </p:sp>
      <p:sp>
        <p:nvSpPr>
          <p:cNvPr id="11" name="Прямоугольник 10"/>
          <p:cNvSpPr/>
          <p:nvPr/>
        </p:nvSpPr>
        <p:spPr>
          <a:xfrm>
            <a:off x="9758536" y="120080"/>
            <a:ext cx="6048672" cy="1323439"/>
          </a:xfrm>
          <a:prstGeom prst="rect">
            <a:avLst/>
          </a:prstGeom>
        </p:spPr>
        <p:txBody>
          <a:bodyPr wrap="square">
            <a:spAutoFit/>
          </a:bodyPr>
          <a:lstStyle/>
          <a:p>
            <a:pPr algn="ctr"/>
            <a:r>
              <a:rPr lang="ru-RU" sz="2000" b="1" dirty="0" smtClean="0">
                <a:solidFill>
                  <a:schemeClr val="bg1"/>
                </a:solidFill>
                <a:latin typeface="Times New Roman"/>
                <a:ea typeface="Times New Roman"/>
              </a:rPr>
              <a:t>Приобретение транспортного средства для перевозки молока молокоперерабатывающими предприятиями и заготовительными организациями"</a:t>
            </a:r>
            <a:endParaRPr lang="ru-RU" sz="2000" b="1" dirty="0">
              <a:solidFill>
                <a:schemeClr val="bg1"/>
              </a:solidFill>
            </a:endParaRPr>
          </a:p>
        </p:txBody>
      </p:sp>
      <p:sp>
        <p:nvSpPr>
          <p:cNvPr id="1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ru-RU" sz="2800" b="1" dirty="0" smtClean="0">
                <a:solidFill>
                  <a:schemeClr val="accent5">
                    <a:lumMod val="75000"/>
                  </a:schemeClr>
                </a:solidFill>
                <a:latin typeface="+mn-lt"/>
              </a:rPr>
              <a:t>1</a:t>
            </a:r>
            <a:r>
              <a:rPr lang="en-US" sz="2800" b="1" dirty="0" smtClean="0">
                <a:solidFill>
                  <a:schemeClr val="accent5">
                    <a:lumMod val="75000"/>
                  </a:schemeClr>
                </a:solidFill>
                <a:latin typeface="+mn-lt"/>
              </a:rPr>
              <a:t>5</a:t>
            </a:r>
            <a:endParaRPr lang="en-US" sz="2800" b="1" dirty="0">
              <a:solidFill>
                <a:schemeClr val="accent5">
                  <a:lumMod val="75000"/>
                </a:schemeClr>
              </a:solidFill>
              <a:latin typeface="+mn-lt"/>
            </a:endParaRPr>
          </a:p>
        </p:txBody>
      </p:sp>
      <p:pic>
        <p:nvPicPr>
          <p:cNvPr id="57346" name="Picture 2" descr="C:\Users\ИНТЕРНЕТ\Desktop\375fab153141625c21ee0cd00agt.jpg"/>
          <p:cNvPicPr>
            <a:picLocks noChangeAspect="1" noChangeArrowheads="1"/>
          </p:cNvPicPr>
          <p:nvPr/>
        </p:nvPicPr>
        <p:blipFill>
          <a:blip r:embed="rId2" cstate="print"/>
          <a:srcRect/>
          <a:stretch>
            <a:fillRect/>
          </a:stretch>
        </p:blipFill>
        <p:spPr bwMode="auto">
          <a:xfrm>
            <a:off x="1261592" y="0"/>
            <a:ext cx="2952328" cy="1992288"/>
          </a:xfrm>
          <a:prstGeom prst="rect">
            <a:avLst/>
          </a:prstGeom>
          <a:noFill/>
        </p:spPr>
      </p:pic>
      <p:pic>
        <p:nvPicPr>
          <p:cNvPr id="14" name="Рисунок 13"/>
          <p:cNvPicPr>
            <a:picLocks noChangeAspect="1"/>
          </p:cNvPicPr>
          <p:nvPr/>
        </p:nvPicPr>
        <p:blipFill rotWithShape="1">
          <a:blip r:embed="rId3" cstate="print">
            <a:extLst>
              <a:ext uri="{28A0092B-C50C-407E-A947-70E740481C1C}">
                <a14:useLocalDpi xmlns:a14="http://schemas.microsoft.com/office/drawing/2010/main" val="0"/>
              </a:ext>
            </a:extLst>
          </a:blip>
          <a:srcRect t="5557"/>
          <a:stretch/>
        </p:blipFill>
        <p:spPr>
          <a:xfrm>
            <a:off x="-49803" y="-23936"/>
            <a:ext cx="17081147" cy="2016224"/>
          </a:xfrm>
          <a:prstGeom prst="rect">
            <a:avLst/>
          </a:prstGeom>
        </p:spPr>
      </p:pic>
      <p:graphicFrame>
        <p:nvGraphicFramePr>
          <p:cNvPr id="15" name="Таблица 14"/>
          <p:cNvGraphicFramePr>
            <a:graphicFrameLocks noGrp="1"/>
          </p:cNvGraphicFramePr>
          <p:nvPr>
            <p:extLst>
              <p:ext uri="{D42A27DB-BD31-4B8C-83A1-F6EECF244321}">
                <p14:modId xmlns:p14="http://schemas.microsoft.com/office/powerpoint/2010/main" val="1996408690"/>
              </p:ext>
            </p:extLst>
          </p:nvPr>
        </p:nvGraphicFramePr>
        <p:xfrm>
          <a:off x="181471" y="1992290"/>
          <a:ext cx="8280921" cy="4968550"/>
        </p:xfrm>
        <a:graphic>
          <a:graphicData uri="http://schemas.openxmlformats.org/drawingml/2006/table">
            <a:tbl>
              <a:tblPr>
                <a:tableStyleId>{BDBED569-4797-4DF1-A0F4-6AAB3CD982D8}</a:tableStyleId>
              </a:tblPr>
              <a:tblGrid>
                <a:gridCol w="360041"/>
                <a:gridCol w="5472608"/>
                <a:gridCol w="2448272"/>
              </a:tblGrid>
              <a:tr h="368201">
                <a:tc gridSpan="3">
                  <a:txBody>
                    <a:bodyPr/>
                    <a:lstStyle/>
                    <a:p>
                      <a:pPr marL="12700" algn="just">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Инвестициялық</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салымдарды</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өтеу</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үлесі</a:t>
                      </a:r>
                      <a:r>
                        <a:rPr lang="en-US" sz="1100" b="1" dirty="0">
                          <a:solidFill>
                            <a:srgbClr val="000000"/>
                          </a:solidFill>
                          <a:effectLst/>
                          <a:latin typeface="Arial" pitchFamily="34" charset="0"/>
                          <a:ea typeface="Times New Roman"/>
                          <a:cs typeface="Arial" pitchFamily="34" charset="0"/>
                        </a:rPr>
                        <a:t> – 25%</a:t>
                      </a:r>
                      <a:endParaRPr lang="ru-RU" sz="1100" b="1"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700304">
                <a:tc>
                  <a:txBody>
                    <a:bodyPr/>
                    <a:lstStyle/>
                    <a:p>
                      <a:pPr marL="12700" algn="just">
                        <a:lnSpc>
                          <a:spcPct val="115000"/>
                        </a:lnSpc>
                        <a:spcAft>
                          <a:spcPts val="100"/>
                        </a:spcAft>
                      </a:pPr>
                      <a:r>
                        <a:rPr lang="en-US" sz="1100" b="1" dirty="0">
                          <a:solidFill>
                            <a:srgbClr val="000000"/>
                          </a:solidFill>
                          <a:effectLst/>
                          <a:latin typeface="Arial" pitchFamily="34" charset="0"/>
                          <a:ea typeface="Times New Roman"/>
                          <a:cs typeface="Arial" pitchFamily="34" charset="0"/>
                        </a:rPr>
                        <a:t>№</a:t>
                      </a:r>
                      <a:endParaRPr lang="ru-RU" sz="1100" b="1" dirty="0">
                        <a:effectLst/>
                        <a:latin typeface="Arial" pitchFamily="34" charset="0"/>
                        <a:ea typeface="Times New Roman"/>
                        <a:cs typeface="Arial" pitchFamily="34" charset="0"/>
                      </a:endParaRPr>
                    </a:p>
                  </a:txBody>
                  <a:tcPr marL="9525" marR="9525" marT="9525" marB="9525" anchor="ctr"/>
                </a:tc>
                <a:tc>
                  <a:txBody>
                    <a:bodyPr/>
                    <a:lstStyle/>
                    <a:p>
                      <a:pPr marL="12700" algn="l">
                        <a:lnSpc>
                          <a:spcPct val="115000"/>
                        </a:lnSpc>
                        <a:spcAft>
                          <a:spcPts val="100"/>
                        </a:spcAft>
                      </a:pPr>
                      <a:r>
                        <a:rPr lang="ru-RU" sz="1100" b="1" dirty="0">
                          <a:solidFill>
                            <a:srgbClr val="000000"/>
                          </a:solidFill>
                          <a:effectLst/>
                          <a:latin typeface="Arial" pitchFamily="34" charset="0"/>
                          <a:ea typeface="Times New Roman"/>
                          <a:cs typeface="Arial" pitchFamily="34" charset="0"/>
                        </a:rPr>
                        <a:t>Техника мен </a:t>
                      </a:r>
                      <a:r>
                        <a:rPr lang="ru-RU" sz="1100" b="1" dirty="0" err="1">
                          <a:solidFill>
                            <a:srgbClr val="000000"/>
                          </a:solidFill>
                          <a:effectLst/>
                          <a:latin typeface="Arial" pitchFamily="34" charset="0"/>
                          <a:ea typeface="Times New Roman"/>
                          <a:cs typeface="Arial" pitchFamily="34" charset="0"/>
                        </a:rPr>
                        <a:t>жабдықтың</a:t>
                      </a:r>
                      <a:r>
                        <a:rPr lang="ru-RU" sz="1100" b="1" dirty="0">
                          <a:solidFill>
                            <a:srgbClr val="000000"/>
                          </a:solidFill>
                          <a:effectLst/>
                          <a:latin typeface="Arial" pitchFamily="34" charset="0"/>
                          <a:ea typeface="Times New Roman"/>
                          <a:cs typeface="Arial" pitchFamily="34" charset="0"/>
                        </a:rPr>
                        <a:t> </a:t>
                      </a:r>
                      <a:r>
                        <a:rPr lang="ru-RU" sz="1100" b="1" dirty="0" err="1">
                          <a:solidFill>
                            <a:srgbClr val="000000"/>
                          </a:solidFill>
                          <a:effectLst/>
                          <a:latin typeface="Arial" pitchFamily="34" charset="0"/>
                          <a:ea typeface="Times New Roman"/>
                          <a:cs typeface="Arial" pitchFamily="34" charset="0"/>
                        </a:rPr>
                        <a:t>атауы</a:t>
                      </a:r>
                      <a:r>
                        <a:rPr lang="ru-RU" sz="1100" b="1" dirty="0">
                          <a:solidFill>
                            <a:srgbClr val="000000"/>
                          </a:solidFill>
                          <a:effectLst/>
                          <a:latin typeface="Arial" pitchFamily="34" charset="0"/>
                          <a:ea typeface="Times New Roman"/>
                          <a:cs typeface="Arial" pitchFamily="34" charset="0"/>
                        </a:rPr>
                        <a:t> </a:t>
                      </a:r>
                      <a:r>
                        <a:rPr lang="ru-RU" sz="1100" b="1" dirty="0" err="1">
                          <a:solidFill>
                            <a:srgbClr val="000000"/>
                          </a:solidFill>
                          <a:effectLst/>
                          <a:latin typeface="Arial" pitchFamily="34" charset="0"/>
                          <a:ea typeface="Times New Roman"/>
                          <a:cs typeface="Arial" pitchFamily="34" charset="0"/>
                        </a:rPr>
                        <a:t>және</a:t>
                      </a:r>
                      <a:r>
                        <a:rPr lang="ru-RU" sz="1100" b="1" dirty="0">
                          <a:solidFill>
                            <a:srgbClr val="000000"/>
                          </a:solidFill>
                          <a:effectLst/>
                          <a:latin typeface="Arial" pitchFamily="34" charset="0"/>
                          <a:ea typeface="Times New Roman"/>
                          <a:cs typeface="Arial" pitchFamily="34" charset="0"/>
                        </a:rPr>
                        <a:t> </a:t>
                      </a:r>
                      <a:r>
                        <a:rPr lang="ru-RU" sz="1100" b="1" dirty="0" err="1">
                          <a:solidFill>
                            <a:srgbClr val="000000"/>
                          </a:solidFill>
                          <a:effectLst/>
                          <a:latin typeface="Arial" pitchFamily="34" charset="0"/>
                          <a:ea typeface="Times New Roman"/>
                          <a:cs typeface="Arial" pitchFamily="34" charset="0"/>
                        </a:rPr>
                        <a:t>техникалық</a:t>
                      </a:r>
                      <a:r>
                        <a:rPr lang="ru-RU" sz="1100" b="1" dirty="0">
                          <a:solidFill>
                            <a:srgbClr val="000000"/>
                          </a:solidFill>
                          <a:effectLst/>
                          <a:latin typeface="Arial" pitchFamily="34" charset="0"/>
                          <a:ea typeface="Times New Roman"/>
                          <a:cs typeface="Arial" pitchFamily="34" charset="0"/>
                        </a:rPr>
                        <a:t> </a:t>
                      </a:r>
                      <a:r>
                        <a:rPr lang="ru-RU" sz="1100" b="1" dirty="0" err="1">
                          <a:solidFill>
                            <a:srgbClr val="000000"/>
                          </a:solidFill>
                          <a:effectLst/>
                          <a:latin typeface="Arial" pitchFamily="34" charset="0"/>
                          <a:ea typeface="Times New Roman"/>
                          <a:cs typeface="Arial" pitchFamily="34" charset="0"/>
                        </a:rPr>
                        <a:t>сипаттамасы</a:t>
                      </a:r>
                      <a:endParaRPr lang="ru-RU" sz="1100" b="1" dirty="0">
                        <a:effectLst/>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ru-RU" sz="1100" b="1" dirty="0" err="1">
                          <a:solidFill>
                            <a:srgbClr val="000000"/>
                          </a:solidFill>
                          <a:effectLst/>
                          <a:latin typeface="Arial" pitchFamily="34" charset="0"/>
                          <a:ea typeface="Times New Roman"/>
                          <a:cs typeface="Arial" pitchFamily="34" charset="0"/>
                        </a:rPr>
                        <a:t>Субсидияларды</a:t>
                      </a:r>
                      <a:r>
                        <a:rPr lang="ru-RU" sz="1100" b="1" dirty="0">
                          <a:solidFill>
                            <a:srgbClr val="000000"/>
                          </a:solidFill>
                          <a:effectLst/>
                          <a:latin typeface="Arial" pitchFamily="34" charset="0"/>
                          <a:ea typeface="Times New Roman"/>
                          <a:cs typeface="Arial" pitchFamily="34" charset="0"/>
                        </a:rPr>
                        <a:t> </a:t>
                      </a:r>
                      <a:r>
                        <a:rPr lang="ru-RU" sz="1100" b="1" dirty="0" err="1">
                          <a:solidFill>
                            <a:srgbClr val="000000"/>
                          </a:solidFill>
                          <a:effectLst/>
                          <a:latin typeface="Arial" pitchFamily="34" charset="0"/>
                          <a:ea typeface="Times New Roman"/>
                          <a:cs typeface="Arial" pitchFamily="34" charset="0"/>
                        </a:rPr>
                        <a:t>есептеуге</a:t>
                      </a:r>
                      <a:r>
                        <a:rPr lang="ru-RU" sz="1100" b="1" dirty="0">
                          <a:solidFill>
                            <a:srgbClr val="000000"/>
                          </a:solidFill>
                          <a:effectLst/>
                          <a:latin typeface="Arial" pitchFamily="34" charset="0"/>
                          <a:ea typeface="Times New Roman"/>
                          <a:cs typeface="Arial" pitchFamily="34" charset="0"/>
                        </a:rPr>
                        <a:t> </a:t>
                      </a:r>
                      <a:r>
                        <a:rPr lang="ru-RU" sz="1100" b="1" dirty="0" err="1">
                          <a:solidFill>
                            <a:srgbClr val="000000"/>
                          </a:solidFill>
                          <a:effectLst/>
                          <a:latin typeface="Arial" pitchFamily="34" charset="0"/>
                          <a:ea typeface="Times New Roman"/>
                          <a:cs typeface="Arial" pitchFamily="34" charset="0"/>
                        </a:rPr>
                        <a:t>ең</a:t>
                      </a:r>
                      <a:r>
                        <a:rPr lang="ru-RU" sz="1100" b="1" dirty="0">
                          <a:solidFill>
                            <a:srgbClr val="000000"/>
                          </a:solidFill>
                          <a:effectLst/>
                          <a:latin typeface="Arial" pitchFamily="34" charset="0"/>
                          <a:ea typeface="Times New Roman"/>
                          <a:cs typeface="Arial" pitchFamily="34" charset="0"/>
                        </a:rPr>
                        <a:t> </a:t>
                      </a:r>
                      <a:r>
                        <a:rPr lang="ru-RU" sz="1100" b="1" dirty="0" err="1">
                          <a:solidFill>
                            <a:srgbClr val="000000"/>
                          </a:solidFill>
                          <a:effectLst/>
                          <a:latin typeface="Arial" pitchFamily="34" charset="0"/>
                          <a:ea typeface="Times New Roman"/>
                          <a:cs typeface="Arial" pitchFamily="34" charset="0"/>
                        </a:rPr>
                        <a:t>жоғары</a:t>
                      </a:r>
                      <a:r>
                        <a:rPr lang="ru-RU" sz="1100" b="1" dirty="0">
                          <a:solidFill>
                            <a:srgbClr val="000000"/>
                          </a:solidFill>
                          <a:effectLst/>
                          <a:latin typeface="Arial" pitchFamily="34" charset="0"/>
                          <a:ea typeface="Times New Roman"/>
                          <a:cs typeface="Arial" pitchFamily="34" charset="0"/>
                        </a:rPr>
                        <a:t> </a:t>
                      </a:r>
                      <a:r>
                        <a:rPr lang="ru-RU" sz="1100" b="1" dirty="0" err="1">
                          <a:solidFill>
                            <a:srgbClr val="000000"/>
                          </a:solidFill>
                          <a:effectLst/>
                          <a:latin typeface="Arial" pitchFamily="34" charset="0"/>
                          <a:ea typeface="Times New Roman"/>
                          <a:cs typeface="Arial" pitchFamily="34" charset="0"/>
                        </a:rPr>
                        <a:t>рұқсат</a:t>
                      </a:r>
                      <a:r>
                        <a:rPr lang="ru-RU" sz="1100" b="1" dirty="0">
                          <a:solidFill>
                            <a:srgbClr val="000000"/>
                          </a:solidFill>
                          <a:effectLst/>
                          <a:latin typeface="Arial" pitchFamily="34" charset="0"/>
                          <a:ea typeface="Times New Roman"/>
                          <a:cs typeface="Arial" pitchFamily="34" charset="0"/>
                        </a:rPr>
                        <a:t> </a:t>
                      </a:r>
                      <a:r>
                        <a:rPr lang="ru-RU" sz="1100" b="1" dirty="0" err="1">
                          <a:solidFill>
                            <a:srgbClr val="000000"/>
                          </a:solidFill>
                          <a:effectLst/>
                          <a:latin typeface="Arial" pitchFamily="34" charset="0"/>
                          <a:ea typeface="Times New Roman"/>
                          <a:cs typeface="Arial" pitchFamily="34" charset="0"/>
                        </a:rPr>
                        <a:t>етілетін</a:t>
                      </a:r>
                      <a:r>
                        <a:rPr lang="ru-RU" sz="1100" b="1" dirty="0">
                          <a:solidFill>
                            <a:srgbClr val="000000"/>
                          </a:solidFill>
                          <a:effectLst/>
                          <a:latin typeface="Arial" pitchFamily="34" charset="0"/>
                          <a:ea typeface="Times New Roman"/>
                          <a:cs typeface="Arial" pitchFamily="34" charset="0"/>
                        </a:rPr>
                        <a:t> </a:t>
                      </a:r>
                      <a:r>
                        <a:rPr lang="ru-RU" sz="1100" b="1" dirty="0" err="1">
                          <a:solidFill>
                            <a:srgbClr val="000000"/>
                          </a:solidFill>
                          <a:effectLst/>
                          <a:latin typeface="Arial" pitchFamily="34" charset="0"/>
                          <a:ea typeface="Times New Roman"/>
                          <a:cs typeface="Arial" pitchFamily="34" charset="0"/>
                        </a:rPr>
                        <a:t>құн</a:t>
                      </a:r>
                      <a:r>
                        <a:rPr lang="ru-RU" sz="1100" b="1" dirty="0">
                          <a:solidFill>
                            <a:srgbClr val="000000"/>
                          </a:solidFill>
                          <a:effectLst/>
                          <a:latin typeface="Arial" pitchFamily="34" charset="0"/>
                          <a:ea typeface="Times New Roman"/>
                          <a:cs typeface="Arial" pitchFamily="34" charset="0"/>
                        </a:rPr>
                        <a:t>, </a:t>
                      </a:r>
                      <a:r>
                        <a:rPr lang="ru-RU" sz="1100" b="1" dirty="0" err="1">
                          <a:solidFill>
                            <a:srgbClr val="000000"/>
                          </a:solidFill>
                          <a:effectLst/>
                          <a:latin typeface="Arial" pitchFamily="34" charset="0"/>
                          <a:ea typeface="Times New Roman"/>
                          <a:cs typeface="Arial" pitchFamily="34" charset="0"/>
                        </a:rPr>
                        <a:t>теңге</a:t>
                      </a:r>
                      <a:endParaRPr lang="ru-RU" sz="1100" b="1" dirty="0">
                        <a:effectLst/>
                        <a:latin typeface="Arial" pitchFamily="34" charset="0"/>
                        <a:ea typeface="Times New Roman"/>
                        <a:cs typeface="Arial" pitchFamily="34" charset="0"/>
                      </a:endParaRPr>
                    </a:p>
                  </a:txBody>
                  <a:tcPr marL="9525" marR="9525" marT="9525" marB="9525" anchor="ctr"/>
                </a:tc>
              </a:tr>
              <a:tr h="766725">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1.</a:t>
                      </a:r>
                      <a:endParaRPr lang="ru-RU" sz="11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err="1">
                          <a:solidFill>
                            <a:srgbClr val="000000"/>
                          </a:solidFill>
                          <a:effectLst/>
                          <a:latin typeface="Arial" pitchFamily="34" charset="0"/>
                          <a:ea typeface="Times New Roman"/>
                          <a:cs typeface="Arial" pitchFamily="34" charset="0"/>
                        </a:rPr>
                        <a:t>Қырқу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пункті</a:t>
                      </a:r>
                      <a:r>
                        <a:rPr lang="en-US" sz="1100" dirty="0">
                          <a:solidFill>
                            <a:srgbClr val="000000"/>
                          </a:solidFill>
                          <a:effectLst/>
                          <a:latin typeface="Arial" pitchFamily="34" charset="0"/>
                          <a:ea typeface="Times New Roman"/>
                          <a:cs typeface="Arial" pitchFamily="34" charset="0"/>
                        </a:rPr>
                        <a:t>:</a:t>
                      </a:r>
                      <a:endParaRPr lang="ru-RU" sz="110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100" dirty="0">
                          <a:effectLst/>
                          <a:latin typeface="Arial" pitchFamily="34" charset="0"/>
                          <a:ea typeface="Times New Roman"/>
                          <a:cs typeface="Arial" pitchFamily="34" charset="0"/>
                        </a:rPr>
                        <a:t/>
                      </a:r>
                      <a:br>
                        <a:rPr lang="en-US" sz="1100" dirty="0">
                          <a:effectLst/>
                          <a:latin typeface="Arial" pitchFamily="34" charset="0"/>
                          <a:ea typeface="Times New Roman"/>
                          <a:cs typeface="Arial" pitchFamily="34" charset="0"/>
                        </a:rPr>
                      </a:br>
                      <a:endParaRPr lang="ru-RU" sz="1100" dirty="0">
                        <a:effectLst/>
                        <a:latin typeface="Arial" pitchFamily="34" charset="0"/>
                        <a:ea typeface="Times New Roman"/>
                        <a:cs typeface="Arial" pitchFamily="34" charset="0"/>
                      </a:endParaRPr>
                    </a:p>
                  </a:txBody>
                  <a:tcPr marL="9525" marR="9525" marT="9525" marB="9525" anchor="ctr"/>
                </a:tc>
              </a:tr>
              <a:tr h="700304">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1.1.</a:t>
                      </a:r>
                      <a:endParaRPr lang="ru-RU" sz="11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Қойларды электрлі-механикалық қырқуға арналған құрал (40 бірлік)</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2 400 000</a:t>
                      </a:r>
                      <a:endParaRPr lang="ru-RU" sz="1100" dirty="0">
                        <a:effectLst/>
                        <a:latin typeface="Arial" pitchFamily="34" charset="0"/>
                        <a:ea typeface="Times New Roman"/>
                        <a:cs typeface="Arial" pitchFamily="34" charset="0"/>
                      </a:endParaRPr>
                    </a:p>
                  </a:txBody>
                  <a:tcPr marL="9525" marR="9525" marT="9525" marB="9525" anchor="ctr"/>
                </a:tc>
              </a:tr>
              <a:tr h="368201">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1.2.</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Пресс</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500 000</a:t>
                      </a:r>
                      <a:endParaRPr lang="ru-RU" sz="1100" dirty="0">
                        <a:effectLst/>
                        <a:latin typeface="Arial" pitchFamily="34" charset="0"/>
                        <a:ea typeface="Times New Roman"/>
                        <a:cs typeface="Arial" pitchFamily="34" charset="0"/>
                      </a:endParaRPr>
                    </a:p>
                  </a:txBody>
                  <a:tcPr marL="9525" marR="9525" marT="9525" marB="9525" anchor="ctr"/>
                </a:tc>
              </a:tr>
              <a:tr h="700304">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1.3.</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Жүн қалдықтарына арналған қопсытқыш-тазартқыш жабдық</a:t>
                      </a:r>
                      <a:r>
                        <a:rPr lang="en-US" sz="1100">
                          <a:effectLst/>
                          <a:latin typeface="Arial" pitchFamily="34" charset="0"/>
                          <a:ea typeface="Times New Roman"/>
                          <a:cs typeface="Arial" pitchFamily="34" charset="0"/>
                        </a:rPr>
                        <a:t/>
                      </a:r>
                      <a:br>
                        <a:rPr lang="en-US" sz="1100">
                          <a:effectLst/>
                          <a:latin typeface="Arial" pitchFamily="34" charset="0"/>
                          <a:ea typeface="Times New Roman"/>
                          <a:cs typeface="Arial" pitchFamily="34" charset="0"/>
                        </a:rPr>
                      </a:br>
                      <a:r>
                        <a:rPr lang="en-US" sz="1100">
                          <a:solidFill>
                            <a:srgbClr val="000000"/>
                          </a:solidFill>
                          <a:effectLst/>
                          <a:latin typeface="Arial" pitchFamily="34" charset="0"/>
                          <a:ea typeface="Times New Roman"/>
                          <a:cs typeface="Arial" pitchFamily="34" charset="0"/>
                        </a:rPr>
                        <a:t>(1 жиынтықтан артық емес)</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1 500 000</a:t>
                      </a:r>
                      <a:endParaRPr lang="ru-RU" sz="1100" dirty="0">
                        <a:effectLst/>
                        <a:latin typeface="Arial" pitchFamily="34" charset="0"/>
                        <a:ea typeface="Times New Roman"/>
                        <a:cs typeface="Arial" pitchFamily="34" charset="0"/>
                      </a:endParaRPr>
                    </a:p>
                  </a:txBody>
                  <a:tcPr marL="9525" marR="9525" marT="9525" marB="9525" anchor="ctr"/>
                </a:tc>
              </a:tr>
              <a:tr h="1364511">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2.</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Жылжымалы қырқу пункті (электрлі машинкалардың</a:t>
                      </a:r>
                      <a:r>
                        <a:rPr lang="en-US" sz="1100">
                          <a:effectLst/>
                          <a:latin typeface="Arial" pitchFamily="34" charset="0"/>
                          <a:ea typeface="Times New Roman"/>
                          <a:cs typeface="Arial" pitchFamily="34" charset="0"/>
                        </a:rPr>
                        <a:t/>
                      </a:r>
                      <a:br>
                        <a:rPr lang="en-US" sz="1100">
                          <a:effectLst/>
                          <a:latin typeface="Arial" pitchFamily="34" charset="0"/>
                          <a:ea typeface="Times New Roman"/>
                          <a:cs typeface="Arial" pitchFamily="34" charset="0"/>
                        </a:rPr>
                      </a:br>
                      <a:r>
                        <a:rPr lang="en-US" sz="1100">
                          <a:solidFill>
                            <a:srgbClr val="000000"/>
                          </a:solidFill>
                          <a:effectLst/>
                          <a:latin typeface="Arial" pitchFamily="34" charset="0"/>
                          <a:ea typeface="Times New Roman"/>
                          <a:cs typeface="Arial" pitchFamily="34" charset="0"/>
                        </a:rPr>
                        <a:t>10 жиынтығы, шанақ, қойларға арналған тоғыту қондырғысы, сұрыптау торы, пресс)</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7 800 000</a:t>
                      </a:r>
                      <a:endParaRPr lang="ru-RU" sz="1100" dirty="0">
                        <a:effectLst/>
                        <a:latin typeface="Arial" pitchFamily="34" charset="0"/>
                        <a:ea typeface="Times New Roman"/>
                        <a:cs typeface="Arial" pitchFamily="34" charset="0"/>
                      </a:endParaRPr>
                    </a:p>
                  </a:txBody>
                  <a:tcPr marL="9525" marR="9525" marT="9525" marB="9525" anchor="ctr"/>
                </a:tc>
              </a:tr>
            </a:tbl>
          </a:graphicData>
        </a:graphic>
      </p:graphicFrame>
      <p:sp>
        <p:nvSpPr>
          <p:cNvPr id="16" name="Прямоугольник 15"/>
          <p:cNvSpPr/>
          <p:nvPr/>
        </p:nvSpPr>
        <p:spPr>
          <a:xfrm>
            <a:off x="5111053" y="912168"/>
            <a:ext cx="6905737" cy="416204"/>
          </a:xfrm>
          <a:prstGeom prst="rect">
            <a:avLst/>
          </a:prstGeom>
        </p:spPr>
        <p:txBody>
          <a:bodyPr wrap="none">
            <a:spAutoFit/>
          </a:bodyPr>
          <a:lstStyle/>
          <a:p>
            <a:pPr marL="12700" algn="just">
              <a:lnSpc>
                <a:spcPct val="115000"/>
              </a:lnSpc>
              <a:spcAft>
                <a:spcPts val="100"/>
              </a:spcAft>
            </a:pPr>
            <a:r>
              <a:rPr lang="en-US" sz="2000" b="1" dirty="0" err="1">
                <a:solidFill>
                  <a:schemeClr val="bg1"/>
                </a:solidFill>
              </a:rPr>
              <a:t>Жүн</a:t>
            </a:r>
            <a:r>
              <a:rPr lang="en-US" sz="2000" b="1" dirty="0">
                <a:solidFill>
                  <a:schemeClr val="bg1"/>
                </a:solidFill>
              </a:rPr>
              <a:t> </a:t>
            </a:r>
            <a:r>
              <a:rPr lang="en-US" sz="2000" b="1" dirty="0" err="1">
                <a:solidFill>
                  <a:schemeClr val="bg1"/>
                </a:solidFill>
              </a:rPr>
              <a:t>дайындау</a:t>
            </a:r>
            <a:r>
              <a:rPr lang="en-US" sz="2000" b="1" dirty="0">
                <a:solidFill>
                  <a:schemeClr val="bg1"/>
                </a:solidFill>
              </a:rPr>
              <a:t> </a:t>
            </a:r>
            <a:r>
              <a:rPr lang="en-US" sz="2000" b="1" dirty="0" err="1">
                <a:solidFill>
                  <a:schemeClr val="bg1"/>
                </a:solidFill>
              </a:rPr>
              <a:t>пунктіне</a:t>
            </a:r>
            <a:r>
              <a:rPr lang="en-US" sz="2000" b="1" dirty="0">
                <a:solidFill>
                  <a:schemeClr val="bg1"/>
                </a:solidFill>
              </a:rPr>
              <a:t> </a:t>
            </a:r>
            <a:r>
              <a:rPr lang="en-US" sz="2000" b="1" dirty="0" err="1">
                <a:solidFill>
                  <a:schemeClr val="bg1"/>
                </a:solidFill>
              </a:rPr>
              <a:t>арналған</a:t>
            </a:r>
            <a:r>
              <a:rPr lang="en-US" sz="2000" b="1" dirty="0">
                <a:solidFill>
                  <a:schemeClr val="bg1"/>
                </a:solidFill>
              </a:rPr>
              <a:t> </a:t>
            </a:r>
            <a:r>
              <a:rPr lang="en-US" sz="2000" b="1" dirty="0" err="1">
                <a:solidFill>
                  <a:schemeClr val="bg1"/>
                </a:solidFill>
              </a:rPr>
              <a:t>жабдық</a:t>
            </a:r>
            <a:r>
              <a:rPr lang="en-US" sz="2000" b="1" dirty="0">
                <a:solidFill>
                  <a:schemeClr val="bg1"/>
                </a:solidFill>
              </a:rPr>
              <a:t> </a:t>
            </a:r>
            <a:r>
              <a:rPr lang="en-US" sz="2000" b="1" dirty="0" err="1">
                <a:solidFill>
                  <a:schemeClr val="bg1"/>
                </a:solidFill>
              </a:rPr>
              <a:t>сатып</a:t>
            </a:r>
            <a:r>
              <a:rPr lang="en-US" sz="2000" b="1" dirty="0">
                <a:solidFill>
                  <a:schemeClr val="bg1"/>
                </a:solidFill>
              </a:rPr>
              <a:t> </a:t>
            </a:r>
            <a:r>
              <a:rPr lang="en-US" sz="2000" b="1" dirty="0" err="1" smtClean="0">
                <a:solidFill>
                  <a:schemeClr val="bg1"/>
                </a:solidFill>
              </a:rPr>
              <a:t>алу</a:t>
            </a:r>
            <a:endParaRPr lang="ru-RU" sz="2800" b="1" dirty="0">
              <a:solidFill>
                <a:schemeClr val="bg1"/>
              </a:solidFill>
              <a:latin typeface="Arial" pitchFamily="34" charset="0"/>
              <a:ea typeface="Times New Roman"/>
              <a:cs typeface="Arial" pitchFamily="34" charset="0"/>
            </a:endParaRPr>
          </a:p>
        </p:txBody>
      </p:sp>
    </p:spTree>
    <p:extLst>
      <p:ext uri="{BB962C8B-B14F-4D97-AF65-F5344CB8AC3E}">
        <p14:creationId xmlns:p14="http://schemas.microsoft.com/office/powerpoint/2010/main" val="2388501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8606408" y="192088"/>
            <a:ext cx="0" cy="9229743"/>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11" name="Прямоугольник 10"/>
          <p:cNvSpPr/>
          <p:nvPr/>
        </p:nvSpPr>
        <p:spPr>
          <a:xfrm>
            <a:off x="9758536" y="120080"/>
            <a:ext cx="6048672" cy="1323439"/>
          </a:xfrm>
          <a:prstGeom prst="rect">
            <a:avLst/>
          </a:prstGeom>
        </p:spPr>
        <p:txBody>
          <a:bodyPr wrap="square">
            <a:spAutoFit/>
          </a:bodyPr>
          <a:lstStyle/>
          <a:p>
            <a:pPr algn="ctr"/>
            <a:r>
              <a:rPr lang="ru-RU" sz="2000" b="1" dirty="0" smtClean="0">
                <a:solidFill>
                  <a:schemeClr val="bg1"/>
                </a:solidFill>
                <a:latin typeface="Times New Roman"/>
                <a:ea typeface="Times New Roman"/>
              </a:rPr>
              <a:t>Приобретение транспортного средства для перевозки молока молокоперерабатывающими предприятиями и заготовительными организациями"</a:t>
            </a:r>
            <a:endParaRPr lang="ru-RU" sz="2000" b="1" dirty="0">
              <a:solidFill>
                <a:schemeClr val="bg1"/>
              </a:solidFill>
            </a:endParaRPr>
          </a:p>
        </p:txBody>
      </p:sp>
      <p:sp>
        <p:nvSpPr>
          <p:cNvPr id="1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ru-RU" sz="2800" b="1" dirty="0" smtClean="0">
                <a:solidFill>
                  <a:schemeClr val="accent5">
                    <a:lumMod val="75000"/>
                  </a:schemeClr>
                </a:solidFill>
                <a:latin typeface="+mn-lt"/>
              </a:rPr>
              <a:t>16</a:t>
            </a:r>
            <a:endParaRPr lang="en-US" sz="2800" b="1" dirty="0">
              <a:solidFill>
                <a:schemeClr val="accent5">
                  <a:lumMod val="75000"/>
                </a:schemeClr>
              </a:solidFill>
              <a:latin typeface="+mn-lt"/>
            </a:endParaRPr>
          </a:p>
        </p:txBody>
      </p:sp>
      <p:pic>
        <p:nvPicPr>
          <p:cNvPr id="58370" name="Picture 2" descr="C:\Users\ИНТЕРНЕТ\Desktop\5.jpeg"/>
          <p:cNvPicPr>
            <a:picLocks noChangeAspect="1" noChangeArrowheads="1"/>
          </p:cNvPicPr>
          <p:nvPr/>
        </p:nvPicPr>
        <p:blipFill>
          <a:blip r:embed="rId2" cstate="print"/>
          <a:srcRect/>
          <a:stretch>
            <a:fillRect/>
          </a:stretch>
        </p:blipFill>
        <p:spPr bwMode="auto">
          <a:xfrm>
            <a:off x="1117576" y="0"/>
            <a:ext cx="3096344" cy="1848272"/>
          </a:xfrm>
          <a:prstGeom prst="rect">
            <a:avLst/>
          </a:prstGeom>
          <a:noFill/>
        </p:spPr>
      </p:pic>
      <p:pic>
        <p:nvPicPr>
          <p:cNvPr id="13" name="Рисунок 12"/>
          <p:cNvPicPr>
            <a:picLocks noChangeAspect="1"/>
          </p:cNvPicPr>
          <p:nvPr/>
        </p:nvPicPr>
        <p:blipFill rotWithShape="1">
          <a:blip r:embed="rId3" cstate="print">
            <a:extLst>
              <a:ext uri="{28A0092B-C50C-407E-A947-70E740481C1C}">
                <a14:useLocalDpi xmlns:a14="http://schemas.microsoft.com/office/drawing/2010/main" val="0"/>
              </a:ext>
            </a:extLst>
          </a:blip>
          <a:srcRect t="5557"/>
          <a:stretch/>
        </p:blipFill>
        <p:spPr>
          <a:xfrm>
            <a:off x="-49803" y="0"/>
            <a:ext cx="17081147" cy="1848272"/>
          </a:xfrm>
          <a:prstGeom prst="rect">
            <a:avLst/>
          </a:prstGeom>
        </p:spPr>
      </p:pic>
      <p:sp>
        <p:nvSpPr>
          <p:cNvPr id="9" name="Прямоугольник 8"/>
          <p:cNvSpPr/>
          <p:nvPr/>
        </p:nvSpPr>
        <p:spPr>
          <a:xfrm>
            <a:off x="4213920" y="192088"/>
            <a:ext cx="4608512" cy="800219"/>
          </a:xfrm>
          <a:prstGeom prst="rect">
            <a:avLst/>
          </a:prstGeom>
        </p:spPr>
        <p:txBody>
          <a:bodyPr wrap="square">
            <a:spAutoFit/>
          </a:bodyPr>
          <a:lstStyle/>
          <a:p>
            <a:pPr marL="12700" algn="ctr">
              <a:lnSpc>
                <a:spcPct val="115000"/>
              </a:lnSpc>
              <a:spcAft>
                <a:spcPts val="100"/>
              </a:spcAft>
            </a:pPr>
            <a:r>
              <a:rPr lang="en-US" sz="2000" b="1" dirty="0" err="1">
                <a:solidFill>
                  <a:schemeClr val="bg1"/>
                </a:solidFill>
              </a:rPr>
              <a:t>Суару</a:t>
            </a:r>
            <a:r>
              <a:rPr lang="en-US" sz="2000" b="1" dirty="0">
                <a:solidFill>
                  <a:schemeClr val="bg1"/>
                </a:solidFill>
              </a:rPr>
              <a:t> </a:t>
            </a:r>
            <a:r>
              <a:rPr lang="en-US" sz="2000" b="1" dirty="0" err="1">
                <a:solidFill>
                  <a:schemeClr val="bg1"/>
                </a:solidFill>
              </a:rPr>
              <a:t>жүйелерін</a:t>
            </a:r>
            <a:r>
              <a:rPr lang="en-US" sz="2000" b="1" dirty="0">
                <a:solidFill>
                  <a:schemeClr val="bg1"/>
                </a:solidFill>
              </a:rPr>
              <a:t> </a:t>
            </a:r>
            <a:r>
              <a:rPr lang="en-US" sz="2000" b="1" dirty="0" err="1">
                <a:solidFill>
                  <a:schemeClr val="bg1"/>
                </a:solidFill>
              </a:rPr>
              <a:t>құру</a:t>
            </a:r>
            <a:r>
              <a:rPr lang="en-US" sz="2000" b="1" dirty="0">
                <a:solidFill>
                  <a:schemeClr val="bg1"/>
                </a:solidFill>
              </a:rPr>
              <a:t> </a:t>
            </a:r>
            <a:r>
              <a:rPr lang="en-US" sz="2000" b="1" dirty="0" err="1">
                <a:solidFill>
                  <a:schemeClr val="bg1"/>
                </a:solidFill>
              </a:rPr>
              <a:t>және</a:t>
            </a:r>
            <a:r>
              <a:rPr lang="en-US" sz="2000" b="1" dirty="0">
                <a:solidFill>
                  <a:schemeClr val="bg1"/>
                </a:solidFill>
              </a:rPr>
              <a:t> </a:t>
            </a:r>
            <a:r>
              <a:rPr lang="en-US" sz="2000" b="1" dirty="0" err="1">
                <a:solidFill>
                  <a:schemeClr val="bg1"/>
                </a:solidFill>
              </a:rPr>
              <a:t>кеңейту</a:t>
            </a:r>
            <a:r>
              <a:rPr lang="en-US" sz="2000" b="1" dirty="0">
                <a:solidFill>
                  <a:schemeClr val="bg1"/>
                </a:solidFill>
              </a:rPr>
              <a:t> </a:t>
            </a:r>
            <a:r>
              <a:rPr lang="en-US" sz="2000" b="1" dirty="0" err="1">
                <a:solidFill>
                  <a:schemeClr val="bg1"/>
                </a:solidFill>
              </a:rPr>
              <a:t>және</a:t>
            </a:r>
            <a:r>
              <a:rPr lang="en-US" sz="2000" b="1" dirty="0">
                <a:solidFill>
                  <a:schemeClr val="bg1"/>
                </a:solidFill>
              </a:rPr>
              <a:t> </a:t>
            </a:r>
            <a:r>
              <a:rPr lang="en-US" sz="2000" b="1" dirty="0" err="1">
                <a:solidFill>
                  <a:schemeClr val="bg1"/>
                </a:solidFill>
              </a:rPr>
              <a:t>тамшылатып</a:t>
            </a:r>
            <a:r>
              <a:rPr lang="en-US" sz="2000" b="1" dirty="0">
                <a:solidFill>
                  <a:schemeClr val="bg1"/>
                </a:solidFill>
              </a:rPr>
              <a:t> </a:t>
            </a:r>
            <a:r>
              <a:rPr lang="en-US" sz="2000" b="1" dirty="0" err="1" smtClean="0">
                <a:solidFill>
                  <a:schemeClr val="bg1"/>
                </a:solidFill>
              </a:rPr>
              <a:t>суару</a:t>
            </a:r>
            <a:endParaRPr lang="ru-RU" sz="2000" b="1" dirty="0">
              <a:solidFill>
                <a:schemeClr val="bg1"/>
              </a:solidFill>
              <a:latin typeface="Arial" pitchFamily="34" charset="0"/>
              <a:ea typeface="Times New Roman"/>
              <a:cs typeface="Arial" pitchFamily="34"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1940973913"/>
              </p:ext>
            </p:extLst>
          </p:nvPr>
        </p:nvGraphicFramePr>
        <p:xfrm>
          <a:off x="181472" y="1920281"/>
          <a:ext cx="8208911" cy="7377603"/>
        </p:xfrm>
        <a:graphic>
          <a:graphicData uri="http://schemas.openxmlformats.org/drawingml/2006/table">
            <a:tbl>
              <a:tblPr>
                <a:tableStyleId>{BDBED569-4797-4DF1-A0F4-6AAB3CD982D8}</a:tableStyleId>
              </a:tblPr>
              <a:tblGrid>
                <a:gridCol w="5040560"/>
                <a:gridCol w="1440160"/>
                <a:gridCol w="1728191"/>
              </a:tblGrid>
              <a:tr h="183361">
                <a:tc gridSpan="3">
                  <a:txBody>
                    <a:bodyPr/>
                    <a:lstStyle/>
                    <a:p>
                      <a:pPr marL="12700" algn="just">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Инвестициялық</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салымдарды</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өтеу</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үлесі</a:t>
                      </a:r>
                      <a:r>
                        <a:rPr lang="en-US" sz="1100" b="1" dirty="0">
                          <a:solidFill>
                            <a:srgbClr val="000000"/>
                          </a:solidFill>
                          <a:effectLst/>
                          <a:latin typeface="Arial" pitchFamily="34" charset="0"/>
                          <a:ea typeface="Times New Roman"/>
                          <a:cs typeface="Arial" pitchFamily="34" charset="0"/>
                        </a:rPr>
                        <a:t> – 50%</a:t>
                      </a:r>
                      <a:endParaRPr lang="ru-RU" sz="1100" b="1"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1610434">
                <a:tc>
                  <a:txBody>
                    <a:bodyPr/>
                    <a:lstStyle/>
                    <a:p>
                      <a:pPr marL="12700" algn="just">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Құрылыс-монтаждау</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жұмыстарының</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жабдықтың</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атауы</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және</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техникалық</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сипаттамасы</a:t>
                      </a:r>
                      <a:endParaRPr lang="ru-RU" sz="1100" b="1" dirty="0">
                        <a:effectLst/>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Өлшем</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бірлігі</a:t>
                      </a:r>
                      <a:endParaRPr lang="ru-RU" sz="1100" b="1" dirty="0">
                        <a:effectLst/>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Қуаттылықтың</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бір</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бірлігіне</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арналған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субсидияларды</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есептеу</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үшін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барынша</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рұқсат</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етілетін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құн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теңге</a:t>
                      </a:r>
                      <a:endParaRPr lang="ru-RU" sz="1100" b="1" dirty="0">
                        <a:effectLst/>
                        <a:latin typeface="Arial" pitchFamily="34" charset="0"/>
                        <a:ea typeface="Times New Roman"/>
                        <a:cs typeface="Arial" pitchFamily="34" charset="0"/>
                      </a:endParaRPr>
                    </a:p>
                  </a:txBody>
                  <a:tcPr marL="9525" marR="9525" marT="9525" marB="9525" anchor="ctr"/>
                </a:tc>
              </a:tr>
              <a:tr h="1699486">
                <a:tc>
                  <a:txBody>
                    <a:bodyPr/>
                    <a:lstStyle/>
                    <a:p>
                      <a:pPr marL="12700" algn="just">
                        <a:lnSpc>
                          <a:spcPct val="115000"/>
                        </a:lnSpc>
                        <a:spcAft>
                          <a:spcPts val="100"/>
                        </a:spcAft>
                      </a:pPr>
                      <a:r>
                        <a:rPr lang="en-US" sz="1100" dirty="0" err="1">
                          <a:solidFill>
                            <a:srgbClr val="000000"/>
                          </a:solidFill>
                          <a:effectLst/>
                          <a:latin typeface="Arial" pitchFamily="34" charset="0"/>
                          <a:ea typeface="Times New Roman"/>
                          <a:cs typeface="Arial" pitchFamily="34" charset="0"/>
                        </a:rPr>
                        <a:t>Суды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жинау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және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суару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жүйесіне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дейін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беру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инфрақұрылымы</a:t>
                      </a:r>
                      <a:r>
                        <a:rPr lang="en-US" sz="1100" dirty="0">
                          <a:effectLst/>
                          <a:latin typeface="Arial" pitchFamily="34" charset="0"/>
                          <a:ea typeface="Times New Roman"/>
                          <a:cs typeface="Arial" pitchFamily="34" charset="0"/>
                        </a:rPr>
                        <a:t/>
                      </a:r>
                      <a:br>
                        <a:rPr lang="en-US" sz="1100" dirty="0">
                          <a:effectLst/>
                          <a:latin typeface="Arial" pitchFamily="34" charset="0"/>
                          <a:ea typeface="Times New Roman"/>
                          <a:cs typeface="Arial" pitchFamily="34" charset="0"/>
                        </a:rPr>
                      </a:br>
                      <a:r>
                        <a:rPr lang="en-US" sz="1100" dirty="0" err="1">
                          <a:solidFill>
                            <a:srgbClr val="000000"/>
                          </a:solidFill>
                          <a:effectLst/>
                          <a:latin typeface="Arial" pitchFamily="34" charset="0"/>
                          <a:ea typeface="Times New Roman"/>
                          <a:cs typeface="Arial" pitchFamily="34" charset="0"/>
                        </a:rPr>
                        <a:t>Жобаның</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құны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жобалық-сметалық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құжаттамаға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сәйкес</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айқындалады</a:t>
                      </a:r>
                      <a:endParaRPr lang="ru-RU" sz="1100" dirty="0">
                        <a:effectLst/>
                        <a:latin typeface="Arial" pitchFamily="34" charset="0"/>
                        <a:ea typeface="Times New Roman"/>
                        <a:cs typeface="Arial" pitchFamily="34" charset="0"/>
                      </a:endParaRPr>
                    </a:p>
                  </a:txBody>
                  <a:tcPr marL="9525" marR="9525" marT="9525" marB="9525" anchor="ctr"/>
                </a:tc>
                <a:tc rowSpan="5">
                  <a:txBody>
                    <a:bodyPr/>
                    <a:lstStyle/>
                    <a:p>
                      <a:pPr marL="12700" algn="just">
                        <a:lnSpc>
                          <a:spcPct val="115000"/>
                        </a:lnSpc>
                        <a:spcAft>
                          <a:spcPts val="100"/>
                        </a:spcAft>
                      </a:pPr>
                      <a:r>
                        <a:rPr lang="en-US" sz="1100" dirty="0" err="1">
                          <a:solidFill>
                            <a:srgbClr val="000000"/>
                          </a:solidFill>
                          <a:effectLst/>
                          <a:latin typeface="Arial" pitchFamily="34" charset="0"/>
                          <a:ea typeface="Times New Roman"/>
                          <a:cs typeface="Arial" pitchFamily="34" charset="0"/>
                        </a:rPr>
                        <a:t>гектар</a:t>
                      </a:r>
                      <a:endParaRPr lang="ru-RU" sz="11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350 000</a:t>
                      </a:r>
                      <a:endParaRPr lang="ru-RU" sz="1100" dirty="0">
                        <a:effectLst/>
                        <a:latin typeface="Arial" pitchFamily="34" charset="0"/>
                        <a:ea typeface="Times New Roman"/>
                        <a:cs typeface="Arial" pitchFamily="34" charset="0"/>
                      </a:endParaRPr>
                    </a:p>
                  </a:txBody>
                  <a:tcPr marL="9525" marR="9525" marT="9525" marB="9525" anchor="ctr"/>
                </a:tc>
              </a:tr>
              <a:tr h="1101709">
                <a:tc>
                  <a:txBody>
                    <a:bodyPr/>
                    <a:lstStyle/>
                    <a:p>
                      <a:pPr marL="12700" algn="just">
                        <a:lnSpc>
                          <a:spcPct val="115000"/>
                        </a:lnSpc>
                        <a:spcAft>
                          <a:spcPts val="100"/>
                        </a:spcAft>
                      </a:pPr>
                      <a:r>
                        <a:rPr lang="en-US" sz="1100" dirty="0" err="1">
                          <a:solidFill>
                            <a:srgbClr val="000000"/>
                          </a:solidFill>
                          <a:effectLst/>
                          <a:latin typeface="Arial" pitchFamily="34" charset="0"/>
                          <a:ea typeface="Times New Roman"/>
                          <a:cs typeface="Arial" pitchFamily="34" charset="0"/>
                        </a:rPr>
                        <a:t>Фронтальді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әрекет</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ететін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жаңбырлатқыш</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машина</a:t>
                      </a:r>
                      <a:endParaRPr lang="ru-RU" sz="1100" dirty="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350 000</a:t>
                      </a:r>
                      <a:endParaRPr lang="ru-RU" sz="1100" dirty="0">
                        <a:effectLst/>
                        <a:latin typeface="Arial" pitchFamily="34" charset="0"/>
                        <a:ea typeface="Times New Roman"/>
                        <a:cs typeface="Arial" pitchFamily="34" charset="0"/>
                      </a:endParaRPr>
                    </a:p>
                  </a:txBody>
                  <a:tcPr marL="9525" marR="9525" marT="9525" marB="9525" anchor="ctr"/>
                </a:tc>
              </a:tr>
              <a:tr h="954814">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Айналмалы әрекет ететін жаңбырлатқыш машина</a:t>
                      </a:r>
                      <a:endParaRPr lang="ru-RU" sz="110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350 000</a:t>
                      </a:r>
                      <a:endParaRPr lang="ru-RU" sz="1100" dirty="0">
                        <a:effectLst/>
                        <a:latin typeface="Arial" pitchFamily="34" charset="0"/>
                        <a:ea typeface="Times New Roman"/>
                        <a:cs typeface="Arial" pitchFamily="34" charset="0"/>
                      </a:endParaRPr>
                    </a:p>
                  </a:txBody>
                  <a:tcPr marL="9525" marR="9525" marT="9525" marB="9525" anchor="ctr"/>
                </a:tc>
              </a:tr>
              <a:tr h="807920">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Барабандық типті жаңбырлатқыш машина</a:t>
                      </a:r>
                      <a:endParaRPr lang="ru-RU" sz="110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350 000</a:t>
                      </a:r>
                      <a:endParaRPr lang="ru-RU" sz="1100" dirty="0">
                        <a:effectLst/>
                        <a:latin typeface="Arial" pitchFamily="34" charset="0"/>
                        <a:ea typeface="Times New Roman"/>
                        <a:cs typeface="Arial" pitchFamily="34" charset="0"/>
                      </a:endParaRPr>
                    </a:p>
                  </a:txBody>
                  <a:tcPr marL="9525" marR="9525" marT="9525" marB="9525" anchor="ctr"/>
                </a:tc>
              </a:tr>
              <a:tr h="991404">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Тамшылатып суару жүйесі</a:t>
                      </a:r>
                      <a:endParaRPr lang="ru-RU" sz="110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350 000</a:t>
                      </a:r>
                      <a:endParaRPr lang="ru-RU" sz="1100" dirty="0">
                        <a:effectLst/>
                        <a:latin typeface="Arial" pitchFamily="34" charset="0"/>
                        <a:ea typeface="Times New Roman"/>
                        <a:cs typeface="Arial" pitchFamily="34" charset="0"/>
                      </a:endParaRPr>
                    </a:p>
                  </a:txBody>
                  <a:tcPr marL="9525" marR="9525" marT="9525" marB="9525" anchor="ct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8606408" y="192088"/>
            <a:ext cx="0" cy="9229743"/>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11" name="Прямоугольник 10"/>
          <p:cNvSpPr/>
          <p:nvPr/>
        </p:nvSpPr>
        <p:spPr>
          <a:xfrm>
            <a:off x="9758536" y="120080"/>
            <a:ext cx="6048672" cy="1323439"/>
          </a:xfrm>
          <a:prstGeom prst="rect">
            <a:avLst/>
          </a:prstGeom>
        </p:spPr>
        <p:txBody>
          <a:bodyPr wrap="square">
            <a:spAutoFit/>
          </a:bodyPr>
          <a:lstStyle/>
          <a:p>
            <a:pPr algn="ctr"/>
            <a:r>
              <a:rPr lang="ru-RU" sz="2000" b="1" dirty="0" smtClean="0">
                <a:solidFill>
                  <a:schemeClr val="bg1"/>
                </a:solidFill>
                <a:latin typeface="Times New Roman"/>
                <a:ea typeface="Times New Roman"/>
              </a:rPr>
              <a:t>Приобретение транспортного средства для перевозки молока молокоперерабатывающими предприятиями и заготовительными организациями"</a:t>
            </a:r>
            <a:endParaRPr lang="ru-RU" sz="2000" b="1" dirty="0">
              <a:solidFill>
                <a:schemeClr val="bg1"/>
              </a:solidFill>
            </a:endParaRPr>
          </a:p>
        </p:txBody>
      </p:sp>
      <p:sp>
        <p:nvSpPr>
          <p:cNvPr id="1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ru-RU" sz="2800" b="1" dirty="0" smtClean="0">
                <a:solidFill>
                  <a:schemeClr val="accent5">
                    <a:lumMod val="75000"/>
                  </a:schemeClr>
                </a:solidFill>
                <a:latin typeface="+mn-lt"/>
              </a:rPr>
              <a:t>1</a:t>
            </a:r>
            <a:r>
              <a:rPr lang="en-US" sz="2800" b="1" dirty="0" smtClean="0">
                <a:solidFill>
                  <a:schemeClr val="accent5">
                    <a:lumMod val="75000"/>
                  </a:schemeClr>
                </a:solidFill>
                <a:latin typeface="+mn-lt"/>
              </a:rPr>
              <a:t>7</a:t>
            </a:r>
            <a:endParaRPr lang="en-US" sz="2800" b="1" dirty="0">
              <a:solidFill>
                <a:schemeClr val="accent5">
                  <a:lumMod val="75000"/>
                </a:schemeClr>
              </a:solidFill>
              <a:latin typeface="+mn-lt"/>
            </a:endParaRPr>
          </a:p>
        </p:txBody>
      </p:sp>
      <p:pic>
        <p:nvPicPr>
          <p:cNvPr id="4098" name="Picture 2" descr="C:\Users\ИНТЕРНЕТ\Desktop\1-2.jpg"/>
          <p:cNvPicPr>
            <a:picLocks noChangeAspect="1" noChangeArrowheads="1"/>
          </p:cNvPicPr>
          <p:nvPr/>
        </p:nvPicPr>
        <p:blipFill>
          <a:blip r:embed="rId2" cstate="print"/>
          <a:srcRect/>
          <a:stretch>
            <a:fillRect/>
          </a:stretch>
        </p:blipFill>
        <p:spPr bwMode="auto">
          <a:xfrm>
            <a:off x="1261592" y="0"/>
            <a:ext cx="3312368" cy="1848272"/>
          </a:xfrm>
          <a:prstGeom prst="rect">
            <a:avLst/>
          </a:prstGeom>
          <a:noFill/>
        </p:spPr>
      </p:pic>
      <p:pic>
        <p:nvPicPr>
          <p:cNvPr id="14" name="Рисунок 13"/>
          <p:cNvPicPr>
            <a:picLocks noChangeAspect="1"/>
          </p:cNvPicPr>
          <p:nvPr/>
        </p:nvPicPr>
        <p:blipFill rotWithShape="1">
          <a:blip r:embed="rId3" cstate="print">
            <a:extLst>
              <a:ext uri="{28A0092B-C50C-407E-A947-70E740481C1C}">
                <a14:useLocalDpi xmlns:a14="http://schemas.microsoft.com/office/drawing/2010/main" val="0"/>
              </a:ext>
            </a:extLst>
          </a:blip>
          <a:srcRect t="5557"/>
          <a:stretch/>
        </p:blipFill>
        <p:spPr>
          <a:xfrm>
            <a:off x="-49803" y="0"/>
            <a:ext cx="17081147" cy="1848272"/>
          </a:xfrm>
          <a:prstGeom prst="rect">
            <a:avLst/>
          </a:prstGeom>
        </p:spPr>
      </p:pic>
      <p:sp>
        <p:nvSpPr>
          <p:cNvPr id="9" name="Прямоугольник 8"/>
          <p:cNvSpPr/>
          <p:nvPr/>
        </p:nvSpPr>
        <p:spPr>
          <a:xfrm>
            <a:off x="4250828" y="465436"/>
            <a:ext cx="4499596" cy="800219"/>
          </a:xfrm>
          <a:prstGeom prst="rect">
            <a:avLst/>
          </a:prstGeom>
        </p:spPr>
        <p:txBody>
          <a:bodyPr wrap="square">
            <a:spAutoFit/>
          </a:bodyPr>
          <a:lstStyle/>
          <a:p>
            <a:pPr marL="12700" algn="ctr">
              <a:lnSpc>
                <a:spcPct val="115000"/>
              </a:lnSpc>
              <a:spcAft>
                <a:spcPts val="100"/>
              </a:spcAft>
            </a:pPr>
            <a:r>
              <a:rPr lang="en-US" sz="2000" b="1" dirty="0" err="1">
                <a:solidFill>
                  <a:schemeClr val="bg1"/>
                </a:solidFill>
              </a:rPr>
              <a:t>Жылыжай</a:t>
            </a:r>
            <a:r>
              <a:rPr lang="en-US" sz="2000" b="1" dirty="0">
                <a:solidFill>
                  <a:schemeClr val="bg1"/>
                </a:solidFill>
              </a:rPr>
              <a:t> </a:t>
            </a:r>
            <a:r>
              <a:rPr lang="en-US" sz="2000" b="1" dirty="0" err="1">
                <a:solidFill>
                  <a:schemeClr val="bg1"/>
                </a:solidFill>
              </a:rPr>
              <a:t>кешенін</a:t>
            </a:r>
            <a:r>
              <a:rPr lang="en-US" sz="2000" b="1" dirty="0">
                <a:solidFill>
                  <a:schemeClr val="bg1"/>
                </a:solidFill>
              </a:rPr>
              <a:t> </a:t>
            </a:r>
            <a:r>
              <a:rPr lang="en-US" sz="2000" b="1" dirty="0" err="1">
                <a:solidFill>
                  <a:schemeClr val="bg1"/>
                </a:solidFill>
              </a:rPr>
              <a:t>салу</a:t>
            </a:r>
            <a:r>
              <a:rPr lang="en-US" sz="2000" b="1" dirty="0">
                <a:solidFill>
                  <a:schemeClr val="bg1"/>
                </a:solidFill>
              </a:rPr>
              <a:t> </a:t>
            </a:r>
            <a:r>
              <a:rPr lang="en-US" sz="2000" b="1" dirty="0" err="1">
                <a:solidFill>
                  <a:schemeClr val="bg1"/>
                </a:solidFill>
              </a:rPr>
              <a:t>және</a:t>
            </a:r>
            <a:r>
              <a:rPr lang="en-US" sz="2000" b="1" dirty="0">
                <a:solidFill>
                  <a:schemeClr val="bg1"/>
                </a:solidFill>
              </a:rPr>
              <a:t> </a:t>
            </a:r>
            <a:r>
              <a:rPr lang="en-US" sz="2000" b="1" dirty="0" err="1" smtClean="0">
                <a:solidFill>
                  <a:schemeClr val="bg1"/>
                </a:solidFill>
              </a:rPr>
              <a:t>кеңейту</a:t>
            </a:r>
            <a:endParaRPr lang="ru-RU" sz="2000" b="1" dirty="0">
              <a:solidFill>
                <a:schemeClr val="bg1"/>
              </a:solidFill>
              <a:latin typeface="Arial" pitchFamily="34" charset="0"/>
              <a:ea typeface="Times New Roman"/>
              <a:cs typeface="Arial" pitchFamily="34"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63449805"/>
              </p:ext>
            </p:extLst>
          </p:nvPr>
        </p:nvGraphicFramePr>
        <p:xfrm>
          <a:off x="182374" y="1992288"/>
          <a:ext cx="8308395" cy="6724772"/>
        </p:xfrm>
        <a:graphic>
          <a:graphicData uri="http://schemas.openxmlformats.org/drawingml/2006/table">
            <a:tbl>
              <a:tblPr>
                <a:tableStyleId>{BDBED569-4797-4DF1-A0F4-6AAB3CD982D8}</a:tableStyleId>
              </a:tblPr>
              <a:tblGrid>
                <a:gridCol w="4999742"/>
                <a:gridCol w="1838140"/>
                <a:gridCol w="1470513"/>
              </a:tblGrid>
              <a:tr h="276162">
                <a:tc gridSpan="3">
                  <a:txBody>
                    <a:bodyPr/>
                    <a:lstStyle/>
                    <a:p>
                      <a:pPr marL="12700" algn="just">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Инвестициялық</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салымдарды</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өтеу</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үлесі</a:t>
                      </a:r>
                      <a:r>
                        <a:rPr lang="en-US" sz="1100" b="1" dirty="0">
                          <a:solidFill>
                            <a:srgbClr val="000000"/>
                          </a:solidFill>
                          <a:effectLst/>
                          <a:latin typeface="Arial" pitchFamily="34" charset="0"/>
                          <a:ea typeface="Times New Roman"/>
                          <a:cs typeface="Arial" pitchFamily="34" charset="0"/>
                        </a:rPr>
                        <a:t> – 25%</a:t>
                      </a:r>
                      <a:endParaRPr lang="ru-RU" sz="1100" b="1"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525248">
                <a:tc>
                  <a:txBody>
                    <a:bodyPr/>
                    <a:lstStyle/>
                    <a:p>
                      <a:pPr marL="12700" algn="l">
                        <a:lnSpc>
                          <a:spcPct val="115000"/>
                        </a:lnSpc>
                        <a:spcAft>
                          <a:spcPts val="100"/>
                        </a:spcAft>
                      </a:pPr>
                      <a:r>
                        <a:rPr lang="ru-RU" sz="1100" b="1" dirty="0">
                          <a:solidFill>
                            <a:srgbClr val="000000"/>
                          </a:solidFill>
                          <a:effectLst/>
                          <a:latin typeface="Arial" pitchFamily="34" charset="0"/>
                          <a:ea typeface="Times New Roman"/>
                          <a:cs typeface="Arial" pitchFamily="34" charset="0"/>
                        </a:rPr>
                        <a:t>Техника мен </a:t>
                      </a:r>
                      <a:r>
                        <a:rPr lang="ru-RU" sz="1100" b="1" dirty="0" err="1">
                          <a:solidFill>
                            <a:srgbClr val="000000"/>
                          </a:solidFill>
                          <a:effectLst/>
                          <a:latin typeface="Arial" pitchFamily="34" charset="0"/>
                          <a:ea typeface="Times New Roman"/>
                          <a:cs typeface="Arial" pitchFamily="34" charset="0"/>
                        </a:rPr>
                        <a:t>жабдықтың</a:t>
                      </a:r>
                      <a:r>
                        <a:rPr lang="ru-RU" sz="1100" b="1" dirty="0">
                          <a:solidFill>
                            <a:srgbClr val="000000"/>
                          </a:solidFill>
                          <a:effectLst/>
                          <a:latin typeface="Arial" pitchFamily="34" charset="0"/>
                          <a:ea typeface="Times New Roman"/>
                          <a:cs typeface="Arial" pitchFamily="34" charset="0"/>
                        </a:rPr>
                        <a:t> </a:t>
                      </a:r>
                      <a:r>
                        <a:rPr lang="ru-RU" sz="1100" b="1" dirty="0" err="1">
                          <a:solidFill>
                            <a:srgbClr val="000000"/>
                          </a:solidFill>
                          <a:effectLst/>
                          <a:latin typeface="Arial" pitchFamily="34" charset="0"/>
                          <a:ea typeface="Times New Roman"/>
                          <a:cs typeface="Arial" pitchFamily="34" charset="0"/>
                        </a:rPr>
                        <a:t>атауы</a:t>
                      </a:r>
                      <a:r>
                        <a:rPr lang="ru-RU" sz="1100" b="1" dirty="0">
                          <a:solidFill>
                            <a:srgbClr val="000000"/>
                          </a:solidFill>
                          <a:effectLst/>
                          <a:latin typeface="Arial" pitchFamily="34" charset="0"/>
                          <a:ea typeface="Times New Roman"/>
                          <a:cs typeface="Arial" pitchFamily="34" charset="0"/>
                        </a:rPr>
                        <a:t> </a:t>
                      </a:r>
                      <a:r>
                        <a:rPr lang="ru-RU" sz="1100" b="1" dirty="0" err="1">
                          <a:solidFill>
                            <a:srgbClr val="000000"/>
                          </a:solidFill>
                          <a:effectLst/>
                          <a:latin typeface="Arial" pitchFamily="34" charset="0"/>
                          <a:ea typeface="Times New Roman"/>
                          <a:cs typeface="Arial" pitchFamily="34" charset="0"/>
                        </a:rPr>
                        <a:t>және</a:t>
                      </a:r>
                      <a:r>
                        <a:rPr lang="ru-RU" sz="1100" b="1" dirty="0">
                          <a:solidFill>
                            <a:srgbClr val="000000"/>
                          </a:solidFill>
                          <a:effectLst/>
                          <a:latin typeface="Arial" pitchFamily="34" charset="0"/>
                          <a:ea typeface="Times New Roman"/>
                          <a:cs typeface="Arial" pitchFamily="34" charset="0"/>
                        </a:rPr>
                        <a:t> </a:t>
                      </a:r>
                      <a:r>
                        <a:rPr lang="ru-RU" sz="1100" b="1" dirty="0" err="1">
                          <a:solidFill>
                            <a:srgbClr val="000000"/>
                          </a:solidFill>
                          <a:effectLst/>
                          <a:latin typeface="Arial" pitchFamily="34" charset="0"/>
                          <a:ea typeface="Times New Roman"/>
                          <a:cs typeface="Arial" pitchFamily="34" charset="0"/>
                        </a:rPr>
                        <a:t>техникалық</a:t>
                      </a:r>
                      <a:r>
                        <a:rPr lang="ru-RU" sz="1100" b="1" dirty="0">
                          <a:solidFill>
                            <a:srgbClr val="000000"/>
                          </a:solidFill>
                          <a:effectLst/>
                          <a:latin typeface="Arial" pitchFamily="34" charset="0"/>
                          <a:ea typeface="Times New Roman"/>
                          <a:cs typeface="Arial" pitchFamily="34" charset="0"/>
                        </a:rPr>
                        <a:t> </a:t>
                      </a:r>
                      <a:r>
                        <a:rPr lang="ru-RU" sz="1100" b="1" dirty="0" err="1">
                          <a:solidFill>
                            <a:srgbClr val="000000"/>
                          </a:solidFill>
                          <a:effectLst/>
                          <a:latin typeface="Arial" pitchFamily="34" charset="0"/>
                          <a:ea typeface="Times New Roman"/>
                          <a:cs typeface="Arial" pitchFamily="34" charset="0"/>
                        </a:rPr>
                        <a:t>сипаттамасы</a:t>
                      </a:r>
                      <a:endParaRPr lang="ru-RU" sz="1100" b="1" dirty="0">
                        <a:effectLst/>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Жоба</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қуатының</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өлшем</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бірлігі</a:t>
                      </a:r>
                      <a:endParaRPr lang="ru-RU" sz="1100" b="1" dirty="0">
                        <a:effectLst/>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Қуаттылықтың</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бір</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бірлігіне</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арналған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субсидияларды</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есептеу</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үшін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барынша</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рұқсат</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етілетін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құн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теңге</a:t>
                      </a:r>
                      <a:endParaRPr lang="ru-RU" sz="1100" b="1" dirty="0">
                        <a:effectLst/>
                        <a:latin typeface="Arial" pitchFamily="34" charset="0"/>
                        <a:ea typeface="Times New Roman"/>
                        <a:cs typeface="Arial" pitchFamily="34" charset="0"/>
                      </a:endParaRPr>
                    </a:p>
                  </a:txBody>
                  <a:tcPr marL="9525" marR="9525" marT="9525" marB="9525" anchor="ctr"/>
                </a:tc>
              </a:tr>
              <a:tr h="2448374">
                <a:tc>
                  <a:txBody>
                    <a:bodyPr/>
                    <a:lstStyle/>
                    <a:p>
                      <a:pPr marL="12700" algn="just">
                        <a:lnSpc>
                          <a:spcPct val="115000"/>
                        </a:lnSpc>
                        <a:spcAft>
                          <a:spcPts val="100"/>
                        </a:spcAft>
                      </a:pPr>
                      <a:r>
                        <a:rPr lang="en-US" sz="1100" dirty="0" err="1">
                          <a:solidFill>
                            <a:srgbClr val="000000"/>
                          </a:solidFill>
                          <a:effectLst/>
                          <a:latin typeface="Arial" pitchFamily="34" charset="0"/>
                          <a:ea typeface="Times New Roman"/>
                          <a:cs typeface="Arial" pitchFamily="34" charset="0"/>
                        </a:rPr>
                        <a:t>Жылыжай</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кешенінде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мыналар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болуы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тиіс</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жылу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энергиясының</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автономды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көздері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қажет</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болған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жағдайда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термоаккумулятор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жылыту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және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климаттық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бақылау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жүйесі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ауаны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автоматты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ылғалдандыру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жарық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беру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көмір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қышқыл</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газын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өндіру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перделеу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жүйесі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жасанды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субстратта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топырақсыз</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өсіру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технологиясы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дақылдарды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аз</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көлемде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өсірудің</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автоматты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жүйесі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тамшылатып</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суару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қоректік</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ерітінділерді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дайындау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тораптары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дайындау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Инвестициялық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жобаның</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құны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жобалық-сметалық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құжаттамаға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сәйкес</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айқындалады</a:t>
                      </a:r>
                      <a:r>
                        <a:rPr lang="en-US" sz="1100" dirty="0">
                          <a:solidFill>
                            <a:srgbClr val="000000"/>
                          </a:solidFill>
                          <a:effectLst/>
                          <a:latin typeface="Arial" pitchFamily="34" charset="0"/>
                          <a:ea typeface="Times New Roman"/>
                          <a:cs typeface="Arial" pitchFamily="34" charset="0"/>
                        </a:rPr>
                        <a:t>:</a:t>
                      </a:r>
                      <a:endParaRPr lang="ru-RU" sz="1100" dirty="0">
                        <a:effectLst/>
                        <a:latin typeface="Arial" pitchFamily="34" charset="0"/>
                        <a:ea typeface="Times New Roman"/>
                        <a:cs typeface="Arial" pitchFamily="34" charset="0"/>
                      </a:endParaRPr>
                    </a:p>
                  </a:txBody>
                  <a:tcPr marL="9525" marR="9525" marT="9525" marB="9525" anchor="ctr"/>
                </a:tc>
                <a:tc rowSpan="3">
                  <a:txBody>
                    <a:bodyPr/>
                    <a:lstStyle/>
                    <a:p>
                      <a:pPr marL="12700" algn="ctr">
                        <a:lnSpc>
                          <a:spcPct val="115000"/>
                        </a:lnSpc>
                        <a:spcAft>
                          <a:spcPts val="100"/>
                        </a:spcAft>
                      </a:pPr>
                      <a:r>
                        <a:rPr lang="en-US" sz="1100" dirty="0">
                          <a:solidFill>
                            <a:srgbClr val="000000"/>
                          </a:solidFill>
                          <a:effectLst/>
                          <a:latin typeface="Arial" pitchFamily="34" charset="0"/>
                          <a:ea typeface="Times New Roman"/>
                          <a:cs typeface="Arial" pitchFamily="34" charset="0"/>
                        </a:rPr>
                        <a:t>1 </a:t>
                      </a:r>
                      <a:r>
                        <a:rPr lang="en-US" sz="1100" dirty="0" err="1">
                          <a:solidFill>
                            <a:srgbClr val="000000"/>
                          </a:solidFill>
                          <a:effectLst/>
                          <a:latin typeface="Arial" pitchFamily="34" charset="0"/>
                          <a:ea typeface="Times New Roman"/>
                          <a:cs typeface="Arial" pitchFamily="34" charset="0"/>
                        </a:rPr>
                        <a:t>гектар</a:t>
                      </a:r>
                      <a:endParaRPr lang="ru-RU" sz="110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100">
                          <a:effectLst/>
                          <a:latin typeface="Arial" pitchFamily="34" charset="0"/>
                          <a:ea typeface="Times New Roman"/>
                          <a:cs typeface="Arial" pitchFamily="34" charset="0"/>
                        </a:rPr>
                        <a:t/>
                      </a:r>
                      <a:br>
                        <a:rPr lang="en-US" sz="1100">
                          <a:effectLst/>
                          <a:latin typeface="Arial" pitchFamily="34" charset="0"/>
                          <a:ea typeface="Times New Roman"/>
                          <a:cs typeface="Arial" pitchFamily="34" charset="0"/>
                        </a:rPr>
                      </a:br>
                      <a:endParaRPr lang="ru-RU" sz="1100">
                        <a:effectLst/>
                        <a:latin typeface="Arial" pitchFamily="34" charset="0"/>
                        <a:ea typeface="Times New Roman"/>
                        <a:cs typeface="Arial" pitchFamily="34" charset="0"/>
                      </a:endParaRPr>
                    </a:p>
                  </a:txBody>
                  <a:tcPr marL="9525" marR="9525" marT="9525" marB="9525" anchor="ctr"/>
                </a:tc>
              </a:tr>
              <a:tr h="720080">
                <a:tc>
                  <a:txBody>
                    <a:bodyPr/>
                    <a:lstStyle/>
                    <a:p>
                      <a:pPr marL="12700" algn="l">
                        <a:lnSpc>
                          <a:spcPct val="115000"/>
                        </a:lnSpc>
                        <a:spcAft>
                          <a:spcPts val="100"/>
                        </a:spcAft>
                      </a:pPr>
                      <a:r>
                        <a:rPr lang="en-US" sz="1100" dirty="0">
                          <a:solidFill>
                            <a:srgbClr val="000000"/>
                          </a:solidFill>
                          <a:effectLst/>
                          <a:latin typeface="Arial" pitchFamily="34" charset="0"/>
                          <a:ea typeface="Times New Roman"/>
                          <a:cs typeface="Arial" pitchFamily="34" charset="0"/>
                        </a:rPr>
                        <a:t>1. </a:t>
                      </a:r>
                      <a:r>
                        <a:rPr lang="en-US" sz="1100" dirty="0" err="1">
                          <a:solidFill>
                            <a:srgbClr val="000000"/>
                          </a:solidFill>
                          <a:effectLst/>
                          <a:latin typeface="Arial" pitchFamily="34" charset="0"/>
                          <a:ea typeface="Times New Roman"/>
                          <a:cs typeface="Arial" pitchFamily="34" charset="0"/>
                        </a:rPr>
                        <a:t>Үлдірден</a:t>
                      </a:r>
                      <a:r>
                        <a:rPr lang="en-US" sz="1100" dirty="0">
                          <a:solidFill>
                            <a:srgbClr val="000000"/>
                          </a:solidFill>
                          <a:effectLst/>
                          <a:latin typeface="Arial" pitchFamily="34" charset="0"/>
                          <a:ea typeface="Times New Roman"/>
                          <a:cs typeface="Arial" pitchFamily="34" charset="0"/>
                        </a:rPr>
                        <a:t>/</a:t>
                      </a:r>
                      <a:r>
                        <a:rPr lang="en-US" sz="1100" dirty="0" err="1">
                          <a:solidFill>
                            <a:srgbClr val="000000"/>
                          </a:solidFill>
                          <a:effectLst/>
                          <a:latin typeface="Arial" pitchFamily="34" charset="0"/>
                          <a:ea typeface="Times New Roman"/>
                          <a:cs typeface="Arial" pitchFamily="34" charset="0"/>
                        </a:rPr>
                        <a:t>поликорбанаттан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жасалған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жабын</a:t>
                      </a:r>
                      <a:r>
                        <a:rPr lang="en-US" sz="1100" dirty="0">
                          <a:solidFill>
                            <a:srgbClr val="000000"/>
                          </a:solidFill>
                          <a:effectLst/>
                          <a:latin typeface="Arial" pitchFamily="34" charset="0"/>
                          <a:ea typeface="Times New Roman"/>
                          <a:cs typeface="Arial" pitchFamily="34" charset="0"/>
                        </a:rPr>
                        <a:t>:</a:t>
                      </a:r>
                      <a:r>
                        <a:rPr lang="en-US" sz="1100" dirty="0">
                          <a:effectLst/>
                          <a:latin typeface="Arial" pitchFamily="34" charset="0"/>
                          <a:ea typeface="Times New Roman"/>
                          <a:cs typeface="Arial" pitchFamily="34" charset="0"/>
                        </a:rPr>
                        <a:t/>
                      </a:r>
                      <a:br>
                        <a:rPr lang="en-US" sz="1100" dirty="0">
                          <a:effectLst/>
                          <a:latin typeface="Arial" pitchFamily="34" charset="0"/>
                          <a:ea typeface="Times New Roman"/>
                          <a:cs typeface="Arial" pitchFamily="34" charset="0"/>
                        </a:rPr>
                      </a:br>
                      <a:r>
                        <a:rPr lang="en-US" sz="1100" dirty="0">
                          <a:solidFill>
                            <a:srgbClr val="000000"/>
                          </a:solidFill>
                          <a:effectLst/>
                          <a:latin typeface="Arial" pitchFamily="34" charset="0"/>
                          <a:ea typeface="Times New Roman"/>
                          <a:cs typeface="Arial" pitchFamily="34" charset="0"/>
                        </a:rPr>
                        <a:t>1.1. </a:t>
                      </a:r>
                      <a:r>
                        <a:rPr lang="en-US" sz="1100" dirty="0" err="1">
                          <a:solidFill>
                            <a:srgbClr val="000000"/>
                          </a:solidFill>
                          <a:effectLst/>
                          <a:latin typeface="Arial" pitchFamily="34" charset="0"/>
                          <a:ea typeface="Times New Roman"/>
                          <a:cs typeface="Arial" pitchFamily="34" charset="0"/>
                        </a:rPr>
                        <a:t>Құрылыс</a:t>
                      </a:r>
                      <a:r>
                        <a:rPr lang="en-US" sz="1100" dirty="0">
                          <a:solidFill>
                            <a:srgbClr val="000000"/>
                          </a:solidFill>
                          <a:effectLst/>
                          <a:latin typeface="Arial" pitchFamily="34" charset="0"/>
                          <a:ea typeface="Times New Roman"/>
                          <a:cs typeface="Arial" pitchFamily="34" charset="0"/>
                        </a:rPr>
                        <a:t>.</a:t>
                      </a:r>
                      <a:endParaRPr lang="ru-RU" sz="1100" dirty="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l">
                        <a:lnSpc>
                          <a:spcPct val="115000"/>
                        </a:lnSpc>
                        <a:spcAft>
                          <a:spcPts val="100"/>
                        </a:spcAft>
                      </a:pPr>
                      <a:r>
                        <a:rPr lang="en-US" sz="1100" dirty="0">
                          <a:solidFill>
                            <a:srgbClr val="000000"/>
                          </a:solidFill>
                          <a:effectLst/>
                          <a:latin typeface="Arial" pitchFamily="34" charset="0"/>
                          <a:ea typeface="Times New Roman"/>
                          <a:cs typeface="Arial" pitchFamily="34" charset="0"/>
                        </a:rPr>
                        <a:t> </a:t>
                      </a:r>
                      <a:r>
                        <a:rPr lang="en-US" sz="1100" dirty="0">
                          <a:effectLst/>
                          <a:latin typeface="Arial" pitchFamily="34" charset="0"/>
                          <a:ea typeface="Times New Roman"/>
                          <a:cs typeface="Arial" pitchFamily="34" charset="0"/>
                        </a:rPr>
                        <a:t/>
                      </a:r>
                      <a:br>
                        <a:rPr lang="en-US" sz="1100" dirty="0">
                          <a:effectLst/>
                          <a:latin typeface="Arial" pitchFamily="34" charset="0"/>
                          <a:ea typeface="Times New Roman"/>
                          <a:cs typeface="Arial" pitchFamily="34" charset="0"/>
                        </a:rPr>
                      </a:br>
                      <a:r>
                        <a:rPr lang="en-US" sz="1100" dirty="0">
                          <a:solidFill>
                            <a:srgbClr val="000000"/>
                          </a:solidFill>
                          <a:effectLst/>
                          <a:latin typeface="Arial" pitchFamily="34" charset="0"/>
                          <a:ea typeface="Times New Roman"/>
                          <a:cs typeface="Arial" pitchFamily="34" charset="0"/>
                        </a:rPr>
                        <a:t>266 500 000 (</a:t>
                      </a:r>
                      <a:r>
                        <a:rPr lang="en-US" sz="1100" dirty="0" err="1">
                          <a:solidFill>
                            <a:srgbClr val="000000"/>
                          </a:solidFill>
                          <a:effectLst/>
                          <a:latin typeface="Arial" pitchFamily="34" charset="0"/>
                          <a:ea typeface="Times New Roman"/>
                          <a:cs typeface="Arial" pitchFamily="34" charset="0"/>
                        </a:rPr>
                        <a:t>құрылысқа</a:t>
                      </a:r>
                      <a:r>
                        <a:rPr lang="en-US" sz="1100" dirty="0">
                          <a:solidFill>
                            <a:srgbClr val="000000"/>
                          </a:solidFill>
                          <a:effectLst/>
                          <a:latin typeface="Arial" pitchFamily="34" charset="0"/>
                          <a:ea typeface="Times New Roman"/>
                          <a:cs typeface="Arial" pitchFamily="34" charset="0"/>
                        </a:rPr>
                        <a:t>)</a:t>
                      </a:r>
                      <a:endParaRPr lang="ru-RU" sz="1100" dirty="0">
                        <a:effectLst/>
                        <a:latin typeface="Arial" pitchFamily="34" charset="0"/>
                        <a:ea typeface="Times New Roman"/>
                        <a:cs typeface="Arial" pitchFamily="34" charset="0"/>
                      </a:endParaRPr>
                    </a:p>
                  </a:txBody>
                  <a:tcPr marL="9525" marR="9525" marT="9525" marB="9525" anchor="ctr"/>
                </a:tc>
              </a:tr>
              <a:tr h="720080">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1.2. </a:t>
                      </a:r>
                      <a:r>
                        <a:rPr lang="en-US" sz="1100" dirty="0" err="1">
                          <a:solidFill>
                            <a:srgbClr val="000000"/>
                          </a:solidFill>
                          <a:effectLst/>
                          <a:latin typeface="Arial" pitchFamily="34" charset="0"/>
                          <a:ea typeface="Times New Roman"/>
                          <a:cs typeface="Arial" pitchFamily="34" charset="0"/>
                        </a:rPr>
                        <a:t>Кеңейту</a:t>
                      </a:r>
                      <a:endParaRPr lang="ru-RU" sz="1100" dirty="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l">
                        <a:lnSpc>
                          <a:spcPct val="115000"/>
                        </a:lnSpc>
                        <a:spcAft>
                          <a:spcPts val="100"/>
                        </a:spcAft>
                      </a:pPr>
                      <a:r>
                        <a:rPr lang="en-US" sz="1100" dirty="0">
                          <a:solidFill>
                            <a:srgbClr val="000000"/>
                          </a:solidFill>
                          <a:effectLst/>
                          <a:latin typeface="Arial" pitchFamily="34" charset="0"/>
                          <a:ea typeface="Times New Roman"/>
                          <a:cs typeface="Arial" pitchFamily="34" charset="0"/>
                        </a:rPr>
                        <a:t>133 250 000 (</a:t>
                      </a:r>
                      <a:r>
                        <a:rPr lang="en-US" sz="1100" dirty="0" err="1">
                          <a:solidFill>
                            <a:srgbClr val="000000"/>
                          </a:solidFill>
                          <a:effectLst/>
                          <a:latin typeface="Arial" pitchFamily="34" charset="0"/>
                          <a:ea typeface="Times New Roman"/>
                          <a:cs typeface="Arial" pitchFamily="34" charset="0"/>
                        </a:rPr>
                        <a:t>кеңейтуге</a:t>
                      </a:r>
                      <a:r>
                        <a:rPr lang="en-US" sz="1100" dirty="0">
                          <a:solidFill>
                            <a:srgbClr val="000000"/>
                          </a:solidFill>
                          <a:effectLst/>
                          <a:latin typeface="Arial" pitchFamily="34" charset="0"/>
                          <a:ea typeface="Times New Roman"/>
                          <a:cs typeface="Arial" pitchFamily="34" charset="0"/>
                        </a:rPr>
                        <a:t>)</a:t>
                      </a:r>
                      <a:endParaRPr lang="ru-RU" sz="1100" dirty="0">
                        <a:effectLst/>
                        <a:latin typeface="Arial" pitchFamily="34" charset="0"/>
                        <a:ea typeface="Times New Roman"/>
                        <a:cs typeface="Arial" pitchFamily="34" charset="0"/>
                      </a:endParaRPr>
                    </a:p>
                  </a:txBody>
                  <a:tcPr marL="9525" marR="9525" marT="9525" marB="9525" anchor="ctr"/>
                </a:tc>
              </a:tr>
              <a:tr h="575066">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2. </a:t>
                      </a:r>
                      <a:r>
                        <a:rPr lang="en-US" sz="1100" dirty="0" err="1">
                          <a:solidFill>
                            <a:srgbClr val="000000"/>
                          </a:solidFill>
                          <a:effectLst/>
                          <a:latin typeface="Arial" pitchFamily="34" charset="0"/>
                          <a:ea typeface="Times New Roman"/>
                          <a:cs typeface="Arial" pitchFamily="34" charset="0"/>
                        </a:rPr>
                        <a:t>Шыныдан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жасалған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жабын</a:t>
                      </a:r>
                      <a:r>
                        <a:rPr lang="en-US" sz="1100" dirty="0">
                          <a:solidFill>
                            <a:srgbClr val="000000"/>
                          </a:solidFill>
                          <a:effectLst/>
                          <a:latin typeface="Arial" pitchFamily="34" charset="0"/>
                          <a:ea typeface="Times New Roman"/>
                          <a:cs typeface="Arial" pitchFamily="34" charset="0"/>
                        </a:rPr>
                        <a:t>:</a:t>
                      </a:r>
                      <a:endParaRPr lang="ru-RU" sz="1100" dirty="0">
                        <a:effectLst/>
                        <a:latin typeface="Arial" pitchFamily="34" charset="0"/>
                        <a:ea typeface="Times New Roman"/>
                        <a:cs typeface="Arial" pitchFamily="34" charset="0"/>
                      </a:endParaRPr>
                    </a:p>
                  </a:txBody>
                  <a:tcPr marL="9525" marR="9525" marT="9525" marB="9525" anchor="ctr"/>
                </a:tc>
                <a:tc rowSpan="3">
                  <a:txBody>
                    <a:bodyPr/>
                    <a:lstStyle/>
                    <a:p>
                      <a:pPr>
                        <a:lnSpc>
                          <a:spcPct val="115000"/>
                        </a:lnSpc>
                        <a:spcAft>
                          <a:spcPts val="1000"/>
                        </a:spcAft>
                      </a:pPr>
                      <a:r>
                        <a:rPr lang="en-US" sz="1100">
                          <a:effectLst/>
                          <a:latin typeface="Arial" pitchFamily="34" charset="0"/>
                          <a:ea typeface="Times New Roman"/>
                          <a:cs typeface="Arial" pitchFamily="34" charset="0"/>
                        </a:rPr>
                        <a:t> </a:t>
                      </a:r>
                      <a:endParaRPr lang="ru-RU" sz="1100">
                        <a:effectLst/>
                        <a:latin typeface="Arial" pitchFamily="34" charset="0"/>
                        <a:ea typeface="Times New Roman"/>
                        <a:cs typeface="Arial" pitchFamily="34" charset="0"/>
                      </a:endParaRPr>
                    </a:p>
                  </a:txBody>
                  <a:tcPr marL="68580" marR="68580" marT="0" marB="0"/>
                </a:tc>
                <a:tc>
                  <a:txBody>
                    <a:bodyPr/>
                    <a:lstStyle/>
                    <a:p>
                      <a:pPr algn="l">
                        <a:lnSpc>
                          <a:spcPct val="115000"/>
                        </a:lnSpc>
                        <a:spcAft>
                          <a:spcPts val="0"/>
                        </a:spcAft>
                      </a:pPr>
                      <a:r>
                        <a:rPr lang="en-US" sz="1100" dirty="0">
                          <a:effectLst/>
                          <a:latin typeface="Arial" pitchFamily="34" charset="0"/>
                          <a:ea typeface="Times New Roman"/>
                          <a:cs typeface="Arial" pitchFamily="34" charset="0"/>
                        </a:rPr>
                        <a:t/>
                      </a:r>
                      <a:br>
                        <a:rPr lang="en-US" sz="1100" dirty="0">
                          <a:effectLst/>
                          <a:latin typeface="Arial" pitchFamily="34" charset="0"/>
                          <a:ea typeface="Times New Roman"/>
                          <a:cs typeface="Arial" pitchFamily="34" charset="0"/>
                        </a:rPr>
                      </a:br>
                      <a:endParaRPr lang="ru-RU" sz="1100" dirty="0">
                        <a:effectLst/>
                        <a:latin typeface="Arial" pitchFamily="34" charset="0"/>
                        <a:ea typeface="Times New Roman"/>
                        <a:cs typeface="Arial" pitchFamily="34" charset="0"/>
                      </a:endParaRPr>
                    </a:p>
                  </a:txBody>
                  <a:tcPr marL="9525" marR="9525" marT="9525" marB="9525" anchor="ctr"/>
                </a:tc>
              </a:tr>
              <a:tr h="276162">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2.1. Құрылыс.</a:t>
                      </a:r>
                      <a:endParaRPr lang="ru-RU" sz="110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l">
                        <a:lnSpc>
                          <a:spcPct val="115000"/>
                        </a:lnSpc>
                        <a:spcAft>
                          <a:spcPts val="100"/>
                        </a:spcAft>
                      </a:pPr>
                      <a:r>
                        <a:rPr lang="en-US" sz="1100" dirty="0">
                          <a:solidFill>
                            <a:srgbClr val="000000"/>
                          </a:solidFill>
                          <a:effectLst/>
                          <a:latin typeface="Arial" pitchFamily="34" charset="0"/>
                          <a:ea typeface="Times New Roman"/>
                          <a:cs typeface="Arial" pitchFamily="34" charset="0"/>
                        </a:rPr>
                        <a:t>433 800 000 (</a:t>
                      </a:r>
                      <a:r>
                        <a:rPr lang="en-US" sz="1100" dirty="0" err="1">
                          <a:solidFill>
                            <a:srgbClr val="000000"/>
                          </a:solidFill>
                          <a:effectLst/>
                          <a:latin typeface="Arial" pitchFamily="34" charset="0"/>
                          <a:ea typeface="Times New Roman"/>
                          <a:cs typeface="Arial" pitchFamily="34" charset="0"/>
                        </a:rPr>
                        <a:t>құрылысқа</a:t>
                      </a:r>
                      <a:r>
                        <a:rPr lang="en-US" sz="1100" dirty="0">
                          <a:solidFill>
                            <a:srgbClr val="000000"/>
                          </a:solidFill>
                          <a:effectLst/>
                          <a:latin typeface="Arial" pitchFamily="34" charset="0"/>
                          <a:ea typeface="Times New Roman"/>
                          <a:cs typeface="Arial" pitchFamily="34" charset="0"/>
                        </a:rPr>
                        <a:t>)</a:t>
                      </a:r>
                      <a:endParaRPr lang="ru-RU" sz="1100" dirty="0">
                        <a:effectLst/>
                        <a:latin typeface="Arial" pitchFamily="34" charset="0"/>
                        <a:ea typeface="Times New Roman"/>
                        <a:cs typeface="Arial" pitchFamily="34" charset="0"/>
                      </a:endParaRPr>
                    </a:p>
                  </a:txBody>
                  <a:tcPr marL="9525" marR="9525" marT="9525" marB="9525" anchor="ctr"/>
                </a:tc>
              </a:tr>
              <a:tr h="276162">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2.2. Кеңейту</a:t>
                      </a:r>
                      <a:endParaRPr lang="ru-RU" sz="110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l">
                        <a:lnSpc>
                          <a:spcPct val="115000"/>
                        </a:lnSpc>
                        <a:spcAft>
                          <a:spcPts val="100"/>
                        </a:spcAft>
                      </a:pPr>
                      <a:r>
                        <a:rPr lang="en-US" sz="1100" dirty="0">
                          <a:solidFill>
                            <a:srgbClr val="000000"/>
                          </a:solidFill>
                          <a:effectLst/>
                          <a:latin typeface="Arial" pitchFamily="34" charset="0"/>
                          <a:ea typeface="Times New Roman"/>
                          <a:cs typeface="Arial" pitchFamily="34" charset="0"/>
                        </a:rPr>
                        <a:t>216 900 000 (</a:t>
                      </a:r>
                      <a:r>
                        <a:rPr lang="en-US" sz="1100" dirty="0" err="1">
                          <a:solidFill>
                            <a:srgbClr val="000000"/>
                          </a:solidFill>
                          <a:effectLst/>
                          <a:latin typeface="Arial" pitchFamily="34" charset="0"/>
                          <a:ea typeface="Times New Roman"/>
                          <a:cs typeface="Arial" pitchFamily="34" charset="0"/>
                        </a:rPr>
                        <a:t>кеңейтуге</a:t>
                      </a:r>
                      <a:r>
                        <a:rPr lang="en-US" sz="1100" dirty="0">
                          <a:solidFill>
                            <a:srgbClr val="000000"/>
                          </a:solidFill>
                          <a:effectLst/>
                          <a:latin typeface="Arial" pitchFamily="34" charset="0"/>
                          <a:ea typeface="Times New Roman"/>
                          <a:cs typeface="Arial" pitchFamily="34" charset="0"/>
                        </a:rPr>
                        <a:t>)</a:t>
                      </a:r>
                      <a:endParaRPr lang="ru-RU" sz="1100" dirty="0">
                        <a:effectLst/>
                        <a:latin typeface="Arial" pitchFamily="34" charset="0"/>
                        <a:ea typeface="Times New Roman"/>
                        <a:cs typeface="Arial" pitchFamily="34" charset="0"/>
                      </a:endParaRPr>
                    </a:p>
                  </a:txBody>
                  <a:tcPr marL="9525" marR="9525" marT="9525" marB="9525" anchor="ct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8606408" y="192088"/>
            <a:ext cx="0" cy="9229743"/>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11" name="Прямоугольник 10"/>
          <p:cNvSpPr/>
          <p:nvPr/>
        </p:nvSpPr>
        <p:spPr>
          <a:xfrm>
            <a:off x="9758536" y="120080"/>
            <a:ext cx="6048672" cy="1323439"/>
          </a:xfrm>
          <a:prstGeom prst="rect">
            <a:avLst/>
          </a:prstGeom>
        </p:spPr>
        <p:txBody>
          <a:bodyPr wrap="square">
            <a:spAutoFit/>
          </a:bodyPr>
          <a:lstStyle/>
          <a:p>
            <a:pPr algn="ctr"/>
            <a:r>
              <a:rPr lang="ru-RU" sz="2000" b="1" dirty="0" smtClean="0">
                <a:solidFill>
                  <a:schemeClr val="bg1"/>
                </a:solidFill>
                <a:latin typeface="Times New Roman"/>
                <a:ea typeface="Times New Roman"/>
              </a:rPr>
              <a:t>Приобретение транспортного средства для перевозки молока молокоперерабатывающими предприятиями и заготовительными организациями"</a:t>
            </a:r>
            <a:endParaRPr lang="ru-RU" sz="2000" b="1" dirty="0">
              <a:solidFill>
                <a:schemeClr val="bg1"/>
              </a:solidFill>
            </a:endParaRPr>
          </a:p>
        </p:txBody>
      </p:sp>
      <p:sp>
        <p:nvSpPr>
          <p:cNvPr id="1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ru-RU" sz="2800" b="1" dirty="0" smtClean="0">
                <a:solidFill>
                  <a:schemeClr val="accent5">
                    <a:lumMod val="75000"/>
                  </a:schemeClr>
                </a:solidFill>
                <a:latin typeface="+mn-lt"/>
              </a:rPr>
              <a:t>1</a:t>
            </a:r>
            <a:r>
              <a:rPr lang="en-US" sz="2800" b="1" dirty="0" smtClean="0">
                <a:solidFill>
                  <a:schemeClr val="accent5">
                    <a:lumMod val="75000"/>
                  </a:schemeClr>
                </a:solidFill>
                <a:latin typeface="+mn-lt"/>
              </a:rPr>
              <a:t>8</a:t>
            </a:r>
            <a:endParaRPr lang="en-US" sz="2800" b="1" dirty="0">
              <a:solidFill>
                <a:schemeClr val="accent5">
                  <a:lumMod val="75000"/>
                </a:schemeClr>
              </a:solidFill>
              <a:latin typeface="+mn-lt"/>
            </a:endParaRPr>
          </a:p>
        </p:txBody>
      </p:sp>
      <p:sp>
        <p:nvSpPr>
          <p:cNvPr id="20" name="Прямоугольник 19"/>
          <p:cNvSpPr/>
          <p:nvPr/>
        </p:nvSpPr>
        <p:spPr>
          <a:xfrm>
            <a:off x="8534400" y="912168"/>
            <a:ext cx="8534400" cy="416204"/>
          </a:xfrm>
          <a:prstGeom prst="rect">
            <a:avLst/>
          </a:prstGeom>
        </p:spPr>
        <p:txBody>
          <a:bodyPr>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Строительство и расширение тепличного комплекса</a:t>
            </a:r>
            <a:endParaRPr lang="ru-RU" sz="2000" b="1" dirty="0">
              <a:solidFill>
                <a:schemeClr val="bg1"/>
              </a:solidFill>
              <a:latin typeface="Arial" pitchFamily="34" charset="0"/>
              <a:ea typeface="Times New Roman"/>
              <a:cs typeface="Arial" pitchFamily="34" charset="0"/>
            </a:endParaRPr>
          </a:p>
        </p:txBody>
      </p:sp>
      <p:pic>
        <p:nvPicPr>
          <p:cNvPr id="59394" name="Picture 2" descr="C:\Users\ИНТЕРНЕТ\Desktop\zakladkasada.jpeg"/>
          <p:cNvPicPr>
            <a:picLocks noChangeAspect="1" noChangeArrowheads="1"/>
          </p:cNvPicPr>
          <p:nvPr/>
        </p:nvPicPr>
        <p:blipFill>
          <a:blip r:embed="rId2" cstate="print"/>
          <a:srcRect/>
          <a:stretch>
            <a:fillRect/>
          </a:stretch>
        </p:blipFill>
        <p:spPr bwMode="auto">
          <a:xfrm>
            <a:off x="901552" y="1"/>
            <a:ext cx="3456384" cy="1848271"/>
          </a:xfrm>
          <a:prstGeom prst="rect">
            <a:avLst/>
          </a:prstGeom>
          <a:noFill/>
        </p:spPr>
      </p:pic>
      <p:pic>
        <p:nvPicPr>
          <p:cNvPr id="15" name="Рисунок 14"/>
          <p:cNvPicPr>
            <a:picLocks noChangeAspect="1"/>
          </p:cNvPicPr>
          <p:nvPr/>
        </p:nvPicPr>
        <p:blipFill rotWithShape="1">
          <a:blip r:embed="rId3" cstate="print">
            <a:extLst>
              <a:ext uri="{28A0092B-C50C-407E-A947-70E740481C1C}">
                <a14:useLocalDpi xmlns:a14="http://schemas.microsoft.com/office/drawing/2010/main" val="0"/>
              </a:ext>
            </a:extLst>
          </a:blip>
          <a:srcRect t="5557"/>
          <a:stretch/>
        </p:blipFill>
        <p:spPr>
          <a:xfrm>
            <a:off x="-49803" y="1"/>
            <a:ext cx="17081147" cy="1848271"/>
          </a:xfrm>
          <a:prstGeom prst="rect">
            <a:avLst/>
          </a:prstGeom>
        </p:spPr>
      </p:pic>
      <p:sp>
        <p:nvSpPr>
          <p:cNvPr id="13" name="Прямоугольник 12"/>
          <p:cNvSpPr/>
          <p:nvPr/>
        </p:nvSpPr>
        <p:spPr>
          <a:xfrm>
            <a:off x="4213921" y="624136"/>
            <a:ext cx="8587680" cy="446276"/>
          </a:xfrm>
          <a:prstGeom prst="rect">
            <a:avLst/>
          </a:prstGeom>
        </p:spPr>
        <p:txBody>
          <a:bodyPr wrap="square">
            <a:spAutoFit/>
          </a:bodyPr>
          <a:lstStyle/>
          <a:p>
            <a:pPr marL="12700" algn="ctr">
              <a:lnSpc>
                <a:spcPct val="115000"/>
              </a:lnSpc>
              <a:spcAft>
                <a:spcPts val="100"/>
              </a:spcAft>
            </a:pPr>
            <a:r>
              <a:rPr lang="en-US" sz="2000" b="1" dirty="0">
                <a:solidFill>
                  <a:schemeClr val="bg1"/>
                </a:solidFill>
              </a:rPr>
              <a:t>5 </a:t>
            </a:r>
            <a:r>
              <a:rPr lang="en-US" sz="2000" b="1" dirty="0" err="1">
                <a:solidFill>
                  <a:schemeClr val="bg1"/>
                </a:solidFill>
              </a:rPr>
              <a:t>гектардан</a:t>
            </a:r>
            <a:r>
              <a:rPr lang="en-US" sz="2000" b="1" dirty="0">
                <a:solidFill>
                  <a:schemeClr val="bg1"/>
                </a:solidFill>
              </a:rPr>
              <a:t> </a:t>
            </a:r>
            <a:r>
              <a:rPr lang="en-US" sz="2000" b="1" dirty="0" err="1">
                <a:solidFill>
                  <a:schemeClr val="bg1"/>
                </a:solidFill>
              </a:rPr>
              <a:t>бастап</a:t>
            </a:r>
            <a:r>
              <a:rPr lang="en-US" sz="2000" b="1" dirty="0">
                <a:solidFill>
                  <a:schemeClr val="bg1"/>
                </a:solidFill>
              </a:rPr>
              <a:t> </a:t>
            </a:r>
            <a:r>
              <a:rPr lang="en-US" sz="2000" b="1" dirty="0" err="1">
                <a:solidFill>
                  <a:schemeClr val="bg1"/>
                </a:solidFill>
              </a:rPr>
              <a:t>қарқынды</a:t>
            </a:r>
            <a:r>
              <a:rPr lang="en-US" sz="2000" b="1" dirty="0">
                <a:solidFill>
                  <a:schemeClr val="bg1"/>
                </a:solidFill>
              </a:rPr>
              <a:t> </a:t>
            </a:r>
            <a:r>
              <a:rPr lang="en-US" sz="2000" b="1" dirty="0" err="1">
                <a:solidFill>
                  <a:schemeClr val="bg1"/>
                </a:solidFill>
              </a:rPr>
              <a:t>алма</a:t>
            </a:r>
            <a:r>
              <a:rPr lang="en-US" sz="2000" b="1" dirty="0">
                <a:solidFill>
                  <a:schemeClr val="bg1"/>
                </a:solidFill>
              </a:rPr>
              <a:t> </a:t>
            </a:r>
            <a:r>
              <a:rPr lang="en-US" sz="2000" b="1" dirty="0" err="1">
                <a:solidFill>
                  <a:schemeClr val="bg1"/>
                </a:solidFill>
              </a:rPr>
              <a:t>бағын</a:t>
            </a:r>
            <a:r>
              <a:rPr lang="en-US" sz="2000" b="1" dirty="0">
                <a:solidFill>
                  <a:schemeClr val="bg1"/>
                </a:solidFill>
              </a:rPr>
              <a:t> </a:t>
            </a:r>
            <a:r>
              <a:rPr lang="en-US" sz="2000" b="1" dirty="0" err="1" smtClean="0">
                <a:solidFill>
                  <a:schemeClr val="bg1"/>
                </a:solidFill>
              </a:rPr>
              <a:t>отырғызу</a:t>
            </a:r>
            <a:endParaRPr lang="ru-RU" sz="2000" b="1" dirty="0">
              <a:solidFill>
                <a:schemeClr val="bg1"/>
              </a:solidFill>
              <a:latin typeface="Arial" pitchFamily="34" charset="0"/>
              <a:ea typeface="Times New Roman"/>
              <a:cs typeface="Arial" pitchFamily="34" charset="0"/>
            </a:endParaRPr>
          </a:p>
        </p:txBody>
      </p:sp>
      <p:graphicFrame>
        <p:nvGraphicFramePr>
          <p:cNvPr id="18" name="Таблица 17"/>
          <p:cNvGraphicFramePr>
            <a:graphicFrameLocks noGrp="1"/>
          </p:cNvGraphicFramePr>
          <p:nvPr>
            <p:extLst>
              <p:ext uri="{D42A27DB-BD31-4B8C-83A1-F6EECF244321}">
                <p14:modId xmlns:p14="http://schemas.microsoft.com/office/powerpoint/2010/main" val="394910469"/>
              </p:ext>
            </p:extLst>
          </p:nvPr>
        </p:nvGraphicFramePr>
        <p:xfrm>
          <a:off x="109464" y="1920279"/>
          <a:ext cx="8424936" cy="5839747"/>
        </p:xfrm>
        <a:graphic>
          <a:graphicData uri="http://schemas.openxmlformats.org/drawingml/2006/table">
            <a:tbl>
              <a:tblPr>
                <a:tableStyleId>{BDBED569-4797-4DF1-A0F4-6AAB3CD982D8}</a:tableStyleId>
              </a:tblPr>
              <a:tblGrid>
                <a:gridCol w="5787565"/>
                <a:gridCol w="1025644"/>
                <a:gridCol w="1611727"/>
              </a:tblGrid>
              <a:tr h="172706">
                <a:tc gridSpan="3">
                  <a:txBody>
                    <a:bodyPr/>
                    <a:lstStyle/>
                    <a:p>
                      <a:pPr marL="12700" algn="just">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Инвестициялық</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салымдарды</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өтеу</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үлесі</a:t>
                      </a:r>
                      <a:r>
                        <a:rPr lang="en-US" sz="1100" b="1" dirty="0">
                          <a:solidFill>
                            <a:srgbClr val="000000"/>
                          </a:solidFill>
                          <a:effectLst/>
                          <a:latin typeface="Arial" pitchFamily="34" charset="0"/>
                          <a:ea typeface="Times New Roman"/>
                          <a:cs typeface="Arial" pitchFamily="34" charset="0"/>
                        </a:rPr>
                        <a:t> – 25%</a:t>
                      </a:r>
                      <a:endParaRPr lang="ru-RU" sz="1100" b="1"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663187">
                <a:tc>
                  <a:txBody>
                    <a:bodyPr/>
                    <a:lstStyle/>
                    <a:p>
                      <a:pPr marL="12700" algn="just">
                        <a:lnSpc>
                          <a:spcPct val="115000"/>
                        </a:lnSpc>
                        <a:spcAft>
                          <a:spcPts val="100"/>
                        </a:spcAft>
                      </a:pPr>
                      <a:r>
                        <a:rPr lang="ru-RU" sz="1100" b="1" dirty="0">
                          <a:solidFill>
                            <a:srgbClr val="000000"/>
                          </a:solidFill>
                          <a:effectLst/>
                          <a:latin typeface="Arial" pitchFamily="34" charset="0"/>
                          <a:ea typeface="Times New Roman"/>
                          <a:cs typeface="Arial" pitchFamily="34" charset="0"/>
                        </a:rPr>
                        <a:t>Техника мен </a:t>
                      </a:r>
                      <a:r>
                        <a:rPr lang="ru-RU" sz="1100" b="1" dirty="0" err="1">
                          <a:solidFill>
                            <a:srgbClr val="000000"/>
                          </a:solidFill>
                          <a:effectLst/>
                          <a:latin typeface="Arial" pitchFamily="34" charset="0"/>
                          <a:ea typeface="Times New Roman"/>
                          <a:cs typeface="Arial" pitchFamily="34" charset="0"/>
                        </a:rPr>
                        <a:t>жабдықтың</a:t>
                      </a:r>
                      <a:r>
                        <a:rPr lang="ru-RU" sz="1100" b="1" dirty="0">
                          <a:solidFill>
                            <a:srgbClr val="000000"/>
                          </a:solidFill>
                          <a:effectLst/>
                          <a:latin typeface="Arial" pitchFamily="34" charset="0"/>
                          <a:ea typeface="Times New Roman"/>
                          <a:cs typeface="Arial" pitchFamily="34" charset="0"/>
                        </a:rPr>
                        <a:t> </a:t>
                      </a:r>
                      <a:r>
                        <a:rPr lang="ru-RU" sz="1100" b="1" dirty="0" err="1">
                          <a:solidFill>
                            <a:srgbClr val="000000"/>
                          </a:solidFill>
                          <a:effectLst/>
                          <a:latin typeface="Arial" pitchFamily="34" charset="0"/>
                          <a:ea typeface="Times New Roman"/>
                          <a:cs typeface="Arial" pitchFamily="34" charset="0"/>
                        </a:rPr>
                        <a:t>атауы</a:t>
                      </a:r>
                      <a:r>
                        <a:rPr lang="ru-RU" sz="1100" b="1" dirty="0">
                          <a:solidFill>
                            <a:srgbClr val="000000"/>
                          </a:solidFill>
                          <a:effectLst/>
                          <a:latin typeface="Arial" pitchFamily="34" charset="0"/>
                          <a:ea typeface="Times New Roman"/>
                          <a:cs typeface="Arial" pitchFamily="34" charset="0"/>
                        </a:rPr>
                        <a:t> </a:t>
                      </a:r>
                      <a:r>
                        <a:rPr lang="ru-RU" sz="1100" b="1" dirty="0" err="1">
                          <a:solidFill>
                            <a:srgbClr val="000000"/>
                          </a:solidFill>
                          <a:effectLst/>
                          <a:latin typeface="Arial" pitchFamily="34" charset="0"/>
                          <a:ea typeface="Times New Roman"/>
                          <a:cs typeface="Arial" pitchFamily="34" charset="0"/>
                        </a:rPr>
                        <a:t>және</a:t>
                      </a:r>
                      <a:r>
                        <a:rPr lang="ru-RU" sz="1100" b="1" dirty="0">
                          <a:solidFill>
                            <a:srgbClr val="000000"/>
                          </a:solidFill>
                          <a:effectLst/>
                          <a:latin typeface="Arial" pitchFamily="34" charset="0"/>
                          <a:ea typeface="Times New Roman"/>
                          <a:cs typeface="Arial" pitchFamily="34" charset="0"/>
                        </a:rPr>
                        <a:t> </a:t>
                      </a:r>
                      <a:r>
                        <a:rPr lang="ru-RU" sz="1100" b="1" dirty="0" err="1">
                          <a:solidFill>
                            <a:srgbClr val="000000"/>
                          </a:solidFill>
                          <a:effectLst/>
                          <a:latin typeface="Arial" pitchFamily="34" charset="0"/>
                          <a:ea typeface="Times New Roman"/>
                          <a:cs typeface="Arial" pitchFamily="34" charset="0"/>
                        </a:rPr>
                        <a:t>техникалық</a:t>
                      </a:r>
                      <a:r>
                        <a:rPr lang="ru-RU" sz="1100" b="1" dirty="0">
                          <a:solidFill>
                            <a:srgbClr val="000000"/>
                          </a:solidFill>
                          <a:effectLst/>
                          <a:latin typeface="Arial" pitchFamily="34" charset="0"/>
                          <a:ea typeface="Times New Roman"/>
                          <a:cs typeface="Arial" pitchFamily="34" charset="0"/>
                        </a:rPr>
                        <a:t> </a:t>
                      </a:r>
                      <a:r>
                        <a:rPr lang="ru-RU" sz="1100" b="1" dirty="0" err="1">
                          <a:solidFill>
                            <a:srgbClr val="000000"/>
                          </a:solidFill>
                          <a:effectLst/>
                          <a:latin typeface="Arial" pitchFamily="34" charset="0"/>
                          <a:ea typeface="Times New Roman"/>
                          <a:cs typeface="Arial" pitchFamily="34" charset="0"/>
                        </a:rPr>
                        <a:t>сипаттамасы</a:t>
                      </a:r>
                      <a:endParaRPr lang="ru-RU" sz="1100" b="1" dirty="0">
                        <a:effectLst/>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Жоба</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қуатының</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өлшем</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бірлігі</a:t>
                      </a:r>
                      <a:endParaRPr lang="ru-RU" sz="1100" b="1" dirty="0">
                        <a:effectLst/>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Қуаттылықтың</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бір</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бірлігіне</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арналған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субсидияларды</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есептеу</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үшін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барынша</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рұқсат</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етілетін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құн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теңге</a:t>
                      </a:r>
                      <a:endParaRPr lang="ru-RU" sz="1100" b="1" dirty="0">
                        <a:effectLst/>
                        <a:latin typeface="Arial" pitchFamily="34" charset="0"/>
                        <a:ea typeface="Times New Roman"/>
                        <a:cs typeface="Arial" pitchFamily="34" charset="0"/>
                      </a:endParaRPr>
                    </a:p>
                  </a:txBody>
                  <a:tcPr marL="9525" marR="9525" marT="9525" marB="9525" anchor="ctr"/>
                </a:tc>
              </a:tr>
              <a:tr h="2116167">
                <a:tc>
                  <a:txBody>
                    <a:bodyPr/>
                    <a:lstStyle/>
                    <a:p>
                      <a:pPr marL="12700" algn="just">
                        <a:lnSpc>
                          <a:spcPct val="115000"/>
                        </a:lnSpc>
                        <a:spcAft>
                          <a:spcPts val="100"/>
                        </a:spcAft>
                      </a:pPr>
                      <a:r>
                        <a:rPr lang="en-US" sz="1100" dirty="0" err="1">
                          <a:solidFill>
                            <a:srgbClr val="000000"/>
                          </a:solidFill>
                          <a:effectLst/>
                          <a:latin typeface="Arial" pitchFamily="34" charset="0"/>
                          <a:ea typeface="Times New Roman"/>
                          <a:cs typeface="Arial" pitchFamily="34" charset="0"/>
                        </a:rPr>
                        <a:t>Қарқынды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алма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бағын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отырғызу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мынадай</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технология</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бойынша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жүзеге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асырылады</a:t>
                      </a:r>
                      <a:r>
                        <a:rPr lang="en-US" sz="1100" dirty="0">
                          <a:solidFill>
                            <a:srgbClr val="000000"/>
                          </a:solidFill>
                          <a:effectLst/>
                          <a:latin typeface="Arial" pitchFamily="34" charset="0"/>
                          <a:ea typeface="Times New Roman"/>
                          <a:cs typeface="Arial" pitchFamily="34" charset="0"/>
                        </a:rPr>
                        <a:t>:</a:t>
                      </a:r>
                      <a:r>
                        <a:rPr lang="en-US" sz="1100" dirty="0">
                          <a:effectLst/>
                          <a:latin typeface="Arial" pitchFamily="34" charset="0"/>
                          <a:ea typeface="Times New Roman"/>
                          <a:cs typeface="Arial" pitchFamily="34" charset="0"/>
                        </a:rPr>
                        <a:t/>
                      </a:r>
                      <a:br>
                        <a:rPr lang="en-US" sz="1100" dirty="0">
                          <a:effectLst/>
                          <a:latin typeface="Arial" pitchFamily="34" charset="0"/>
                          <a:ea typeface="Times New Roman"/>
                          <a:cs typeface="Arial" pitchFamily="34" charset="0"/>
                        </a:rPr>
                      </a:b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аласа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бойлы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және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жартылай</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аласа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бойлы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телітушілердің</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көшеттерін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оның</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ішінде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книп-баум</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көшеттерін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пайдалана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отырып</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отырғызатын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материал</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аурулар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мен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зиянкестерден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таза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болуы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тиіс</a:t>
                      </a:r>
                      <a:r>
                        <a:rPr lang="en-US" sz="1100" dirty="0">
                          <a:solidFill>
                            <a:srgbClr val="000000"/>
                          </a:solidFill>
                          <a:effectLst/>
                          <a:latin typeface="Arial" pitchFamily="34" charset="0"/>
                          <a:ea typeface="Times New Roman"/>
                          <a:cs typeface="Arial" pitchFamily="34" charset="0"/>
                        </a:rPr>
                        <a:t>;</a:t>
                      </a:r>
                      <a:r>
                        <a:rPr lang="en-US" sz="1100" dirty="0">
                          <a:effectLst/>
                          <a:latin typeface="Arial" pitchFamily="34" charset="0"/>
                          <a:ea typeface="Times New Roman"/>
                          <a:cs typeface="Arial" pitchFamily="34" charset="0"/>
                        </a:rPr>
                        <a:t/>
                      </a:r>
                      <a:br>
                        <a:rPr lang="en-US" sz="1100" dirty="0">
                          <a:effectLst/>
                          <a:latin typeface="Arial" pitchFamily="34" charset="0"/>
                          <a:ea typeface="Times New Roman"/>
                          <a:cs typeface="Arial" pitchFamily="34" charset="0"/>
                        </a:rPr>
                      </a:br>
                      <a:r>
                        <a:rPr lang="en-US" sz="1100" dirty="0">
                          <a:solidFill>
                            <a:srgbClr val="000000"/>
                          </a:solidFill>
                          <a:effectLst/>
                          <a:latin typeface="Arial" pitchFamily="34" charset="0"/>
                          <a:ea typeface="Times New Roman"/>
                          <a:cs typeface="Arial" pitchFamily="34" charset="0"/>
                        </a:rPr>
                        <a:t>- 1 </a:t>
                      </a:r>
                      <a:r>
                        <a:rPr lang="en-US" sz="1100" dirty="0" err="1">
                          <a:solidFill>
                            <a:srgbClr val="000000"/>
                          </a:solidFill>
                          <a:effectLst/>
                          <a:latin typeface="Arial" pitchFamily="34" charset="0"/>
                          <a:ea typeface="Times New Roman"/>
                          <a:cs typeface="Arial" pitchFamily="34" charset="0"/>
                        </a:rPr>
                        <a:t>гектарға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көшеттер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саны</a:t>
                      </a:r>
                      <a:r>
                        <a:rPr lang="en-US" sz="1100" dirty="0">
                          <a:solidFill>
                            <a:srgbClr val="000000"/>
                          </a:solidFill>
                          <a:effectLst/>
                          <a:latin typeface="Arial" pitchFamily="34" charset="0"/>
                          <a:ea typeface="Times New Roman"/>
                          <a:cs typeface="Arial" pitchFamily="34" charset="0"/>
                        </a:rPr>
                        <a:t> 2000 </a:t>
                      </a:r>
                      <a:r>
                        <a:rPr lang="en-US" sz="1100" dirty="0" err="1">
                          <a:solidFill>
                            <a:srgbClr val="000000"/>
                          </a:solidFill>
                          <a:effectLst/>
                          <a:latin typeface="Arial" pitchFamily="34" charset="0"/>
                          <a:ea typeface="Times New Roman"/>
                          <a:cs typeface="Arial" pitchFamily="34" charset="0"/>
                        </a:rPr>
                        <a:t>данадан</a:t>
                      </a:r>
                      <a:r>
                        <a:rPr lang="en-US" sz="1100" dirty="0">
                          <a:solidFill>
                            <a:srgbClr val="000000"/>
                          </a:solidFill>
                          <a:effectLst/>
                          <a:latin typeface="Arial" pitchFamily="34" charset="0"/>
                          <a:ea typeface="Times New Roman"/>
                          <a:cs typeface="Arial" pitchFamily="34" charset="0"/>
                        </a:rPr>
                        <a:t> 5714 </a:t>
                      </a:r>
                      <a:r>
                        <a:rPr lang="en-US" sz="1100" dirty="0" err="1">
                          <a:solidFill>
                            <a:srgbClr val="000000"/>
                          </a:solidFill>
                          <a:effectLst/>
                          <a:latin typeface="Arial" pitchFamily="34" charset="0"/>
                          <a:ea typeface="Times New Roman"/>
                          <a:cs typeface="Arial" pitchFamily="34" charset="0"/>
                        </a:rPr>
                        <a:t>данаға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дейін</a:t>
                      </a:r>
                      <a:r>
                        <a:rPr lang="en-US" sz="1100" dirty="0">
                          <a:solidFill>
                            <a:srgbClr val="000000"/>
                          </a:solidFill>
                          <a:effectLst/>
                          <a:latin typeface="Arial" pitchFamily="34" charset="0"/>
                          <a:ea typeface="Times New Roman"/>
                          <a:cs typeface="Arial" pitchFamily="34" charset="0"/>
                        </a:rPr>
                        <a:t>****;</a:t>
                      </a:r>
                      <a:r>
                        <a:rPr lang="en-US" sz="1100" dirty="0">
                          <a:effectLst/>
                          <a:latin typeface="Arial" pitchFamily="34" charset="0"/>
                          <a:ea typeface="Times New Roman"/>
                          <a:cs typeface="Arial" pitchFamily="34" charset="0"/>
                        </a:rPr>
                        <a:t/>
                      </a:r>
                      <a:br>
                        <a:rPr lang="en-US" sz="1100" dirty="0">
                          <a:effectLst/>
                          <a:latin typeface="Arial" pitchFamily="34" charset="0"/>
                          <a:ea typeface="Times New Roman"/>
                          <a:cs typeface="Arial" pitchFamily="34" charset="0"/>
                        </a:rPr>
                      </a:b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тіреуіш</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бағаналы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мырышталған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сымды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пайдалана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отырып</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тартатын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негізгі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бағаналардан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аралық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бағаналардан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биіктігі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топырақтың</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бетінен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кемінде</a:t>
                      </a:r>
                      <a:r>
                        <a:rPr lang="en-US" sz="1100" dirty="0">
                          <a:solidFill>
                            <a:srgbClr val="000000"/>
                          </a:solidFill>
                          <a:effectLst/>
                          <a:latin typeface="Arial" pitchFamily="34" charset="0"/>
                          <a:ea typeface="Times New Roman"/>
                          <a:cs typeface="Arial" pitchFamily="34" charset="0"/>
                        </a:rPr>
                        <a:t> 2,0 м) </a:t>
                      </a:r>
                      <a:r>
                        <a:rPr lang="en-US" sz="1100" dirty="0" err="1">
                          <a:solidFill>
                            <a:srgbClr val="000000"/>
                          </a:solidFill>
                          <a:effectLst/>
                          <a:latin typeface="Arial" pitchFamily="34" charset="0"/>
                          <a:ea typeface="Times New Roman"/>
                          <a:cs typeface="Arial" pitchFamily="34" charset="0"/>
                        </a:rPr>
                        <a:t>тұратын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тіреуіш</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бағаналарды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тіреуішті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тіреуіш</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бағанаға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көшетті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бекіту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элементтерін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керме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құрылғыларды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зәкір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немесе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тірек</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конструкцияларды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қолдана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отырып</a:t>
                      </a:r>
                      <a:r>
                        <a:rPr lang="en-US" sz="1100" dirty="0">
                          <a:solidFill>
                            <a:srgbClr val="000000"/>
                          </a:solidFill>
                          <a:effectLst/>
                          <a:latin typeface="Arial" pitchFamily="34" charset="0"/>
                          <a:ea typeface="Times New Roman"/>
                          <a:cs typeface="Arial" pitchFamily="34" charset="0"/>
                        </a:rPr>
                        <a:t>;</a:t>
                      </a:r>
                      <a:r>
                        <a:rPr lang="en-US" sz="1100" dirty="0">
                          <a:effectLst/>
                          <a:latin typeface="Arial" pitchFamily="34" charset="0"/>
                          <a:ea typeface="Times New Roman"/>
                          <a:cs typeface="Arial" pitchFamily="34" charset="0"/>
                        </a:rPr>
                        <a:t/>
                      </a:r>
                      <a:br>
                        <a:rPr lang="en-US" sz="1100" dirty="0">
                          <a:effectLst/>
                          <a:latin typeface="Arial" pitchFamily="34" charset="0"/>
                          <a:ea typeface="Times New Roman"/>
                          <a:cs typeface="Arial" pitchFamily="34" charset="0"/>
                        </a:rPr>
                      </a:b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тамшылатып</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суару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жүйесін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қолдана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отырып</a:t>
                      </a:r>
                      <a:r>
                        <a:rPr lang="en-US" sz="1100" dirty="0">
                          <a:solidFill>
                            <a:srgbClr val="000000"/>
                          </a:solidFill>
                          <a:effectLst/>
                          <a:latin typeface="Arial" pitchFamily="34" charset="0"/>
                          <a:ea typeface="Times New Roman"/>
                          <a:cs typeface="Arial" pitchFamily="34" charset="0"/>
                        </a:rPr>
                        <a:t>;</a:t>
                      </a:r>
                      <a:r>
                        <a:rPr lang="en-US" sz="1100" dirty="0">
                          <a:effectLst/>
                          <a:latin typeface="Arial" pitchFamily="34" charset="0"/>
                          <a:ea typeface="Times New Roman"/>
                          <a:cs typeface="Arial" pitchFamily="34" charset="0"/>
                        </a:rPr>
                        <a:t/>
                      </a:r>
                      <a:br>
                        <a:rPr lang="en-US" sz="1100" dirty="0">
                          <a:effectLst/>
                          <a:latin typeface="Arial" pitchFamily="34" charset="0"/>
                          <a:ea typeface="Times New Roman"/>
                          <a:cs typeface="Arial" pitchFamily="34" charset="0"/>
                        </a:rPr>
                      </a:b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құрамында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уытты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элементтері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жоқ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материалдан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жасалған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қорғаныш</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торды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бұршаққа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қарсы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күн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сәулесінен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қорғайтын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пайдалана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отырып</a:t>
                      </a:r>
                      <a:r>
                        <a:rPr lang="en-US" sz="1100" dirty="0">
                          <a:solidFill>
                            <a:srgbClr val="000000"/>
                          </a:solidFill>
                          <a:effectLst/>
                          <a:latin typeface="Arial" pitchFamily="34" charset="0"/>
                          <a:ea typeface="Times New Roman"/>
                          <a:cs typeface="Arial" pitchFamily="34" charset="0"/>
                        </a:rPr>
                        <a:t>*</a:t>
                      </a:r>
                      <a:endParaRPr lang="ru-RU" sz="11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1 гектар</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13 113 927</a:t>
                      </a:r>
                      <a:endParaRPr lang="ru-RU" sz="1100" dirty="0">
                        <a:effectLst/>
                        <a:latin typeface="Arial" pitchFamily="34" charset="0"/>
                        <a:ea typeface="Times New Roman"/>
                        <a:cs typeface="Arial" pitchFamily="34" charset="0"/>
                      </a:endParaRPr>
                    </a:p>
                  </a:txBody>
                  <a:tcPr marL="9525" marR="9525" marT="9525" marB="9525" anchor="ctr"/>
                </a:tc>
              </a:tr>
              <a:tr h="98073">
                <a:tc gridSpan="3">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Техника және жабдық**</a:t>
                      </a:r>
                      <a:endParaRPr lang="ru-RU" sz="110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243115">
                <a:tc>
                  <a:txBody>
                    <a:bodyPr/>
                    <a:lstStyle/>
                    <a:p>
                      <a:pPr marL="12700" algn="just">
                        <a:lnSpc>
                          <a:spcPct val="115000"/>
                        </a:lnSpc>
                        <a:spcAft>
                          <a:spcPts val="100"/>
                        </a:spcAft>
                      </a:pPr>
                      <a:r>
                        <a:rPr lang="ru-RU" sz="1100" dirty="0">
                          <a:solidFill>
                            <a:srgbClr val="000000"/>
                          </a:solidFill>
                          <a:effectLst/>
                          <a:latin typeface="Arial" pitchFamily="34" charset="0"/>
                          <a:ea typeface="Times New Roman"/>
                          <a:cs typeface="Arial" pitchFamily="34" charset="0"/>
                        </a:rPr>
                        <a:t>трактор (</a:t>
                      </a:r>
                      <a:r>
                        <a:rPr lang="ru-RU" sz="1100" dirty="0" err="1">
                          <a:solidFill>
                            <a:srgbClr val="000000"/>
                          </a:solidFill>
                          <a:effectLst/>
                          <a:latin typeface="Arial" pitchFamily="34" charset="0"/>
                          <a:ea typeface="Times New Roman"/>
                          <a:cs typeface="Arial" pitchFamily="34" charset="0"/>
                        </a:rPr>
                        <a:t>қуаты</a:t>
                      </a:r>
                      <a:r>
                        <a:rPr lang="ru-RU" sz="1100" dirty="0">
                          <a:solidFill>
                            <a:srgbClr val="000000"/>
                          </a:solidFill>
                          <a:effectLst/>
                          <a:latin typeface="Arial" pitchFamily="34" charset="0"/>
                          <a:ea typeface="Times New Roman"/>
                          <a:cs typeface="Arial" pitchFamily="34" charset="0"/>
                        </a:rPr>
                        <a:t> 100 </a:t>
                      </a:r>
                      <a:r>
                        <a:rPr lang="ru-RU" sz="1100" dirty="0" err="1">
                          <a:solidFill>
                            <a:srgbClr val="000000"/>
                          </a:solidFill>
                          <a:effectLst/>
                          <a:latin typeface="Arial" pitchFamily="34" charset="0"/>
                          <a:ea typeface="Times New Roman"/>
                          <a:cs typeface="Arial" pitchFamily="34" charset="0"/>
                        </a:rPr>
                        <a:t>ат</a:t>
                      </a:r>
                      <a:r>
                        <a:rPr lang="ru-RU" sz="1100" dirty="0">
                          <a:solidFill>
                            <a:srgbClr val="000000"/>
                          </a:solidFill>
                          <a:effectLst/>
                          <a:latin typeface="Arial" pitchFamily="34" charset="0"/>
                          <a:ea typeface="Times New Roman"/>
                          <a:cs typeface="Arial" pitchFamily="34" charset="0"/>
                        </a:rPr>
                        <a:t> </a:t>
                      </a:r>
                      <a:r>
                        <a:rPr lang="ru-RU" sz="1100" dirty="0" err="1">
                          <a:solidFill>
                            <a:srgbClr val="000000"/>
                          </a:solidFill>
                          <a:effectLst/>
                          <a:latin typeface="Arial" pitchFamily="34" charset="0"/>
                          <a:ea typeface="Times New Roman"/>
                          <a:cs typeface="Arial" pitchFamily="34" charset="0"/>
                        </a:rPr>
                        <a:t>күшіне</a:t>
                      </a:r>
                      <a:r>
                        <a:rPr lang="ru-RU" sz="1100" dirty="0">
                          <a:solidFill>
                            <a:srgbClr val="000000"/>
                          </a:solidFill>
                          <a:effectLst/>
                          <a:latin typeface="Arial" pitchFamily="34" charset="0"/>
                          <a:ea typeface="Times New Roman"/>
                          <a:cs typeface="Arial" pitchFamily="34" charset="0"/>
                        </a:rPr>
                        <a:t> </a:t>
                      </a:r>
                      <a:r>
                        <a:rPr lang="ru-RU" sz="1100" dirty="0" err="1">
                          <a:solidFill>
                            <a:srgbClr val="000000"/>
                          </a:solidFill>
                          <a:effectLst/>
                          <a:latin typeface="Arial" pitchFamily="34" charset="0"/>
                          <a:ea typeface="Times New Roman"/>
                          <a:cs typeface="Arial" pitchFamily="34" charset="0"/>
                        </a:rPr>
                        <a:t>дейін</a:t>
                      </a:r>
                      <a:r>
                        <a:rPr lang="ru-RU" sz="1100" dirty="0">
                          <a:solidFill>
                            <a:srgbClr val="000000"/>
                          </a:solidFill>
                          <a:effectLst/>
                          <a:latin typeface="Arial" pitchFamily="34" charset="0"/>
                          <a:ea typeface="Times New Roman"/>
                          <a:cs typeface="Arial" pitchFamily="34" charset="0"/>
                        </a:rPr>
                        <a:t>) ***</a:t>
                      </a:r>
                      <a:endParaRPr lang="ru-RU" sz="1100" dirty="0">
                        <a:effectLst/>
                        <a:latin typeface="Arial" pitchFamily="34" charset="0"/>
                        <a:ea typeface="Times New Roman"/>
                        <a:cs typeface="Arial" pitchFamily="34" charset="0"/>
                      </a:endParaRPr>
                    </a:p>
                  </a:txBody>
                  <a:tcPr marL="9525" marR="9525" marT="9525" marB="9525" anchor="ctr"/>
                </a:tc>
                <a:tc rowSpan="6">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бірлік</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7 250 000</a:t>
                      </a:r>
                      <a:endParaRPr lang="ru-RU" sz="1100">
                        <a:effectLst/>
                        <a:latin typeface="Arial" pitchFamily="34" charset="0"/>
                        <a:ea typeface="Times New Roman"/>
                        <a:cs typeface="Arial" pitchFamily="34" charset="0"/>
                      </a:endParaRPr>
                    </a:p>
                  </a:txBody>
                  <a:tcPr marL="9525" marR="9525" marT="9525" marB="9525" anchor="ctr"/>
                </a:tc>
              </a:tr>
              <a:tr h="173534">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мамандандырылған бақ бүріккіші (бак сыйымдылығы 500 литрден кем емес)</a:t>
                      </a:r>
                      <a:endParaRPr lang="ru-RU" sz="110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1 282 000</a:t>
                      </a:r>
                      <a:endParaRPr lang="ru-RU" sz="1100">
                        <a:effectLst/>
                        <a:latin typeface="Arial" pitchFamily="34" charset="0"/>
                        <a:ea typeface="Times New Roman"/>
                        <a:cs typeface="Arial" pitchFamily="34" charset="0"/>
                      </a:endParaRPr>
                    </a:p>
                  </a:txBody>
                  <a:tcPr marL="9525" marR="9525" marT="9525" marB="9525" anchor="ctr"/>
                </a:tc>
              </a:tr>
              <a:tr h="0">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трактор тіркемесі (жүк көтергіштігі 3 тоннадан кем емес)</a:t>
                      </a:r>
                      <a:endParaRPr lang="ru-RU" sz="110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908 000</a:t>
                      </a:r>
                      <a:endParaRPr lang="ru-RU" sz="1100">
                        <a:effectLst/>
                        <a:latin typeface="Arial" pitchFamily="34" charset="0"/>
                        <a:ea typeface="Times New Roman"/>
                        <a:cs typeface="Arial" pitchFamily="34" charset="0"/>
                      </a:endParaRPr>
                    </a:p>
                  </a:txBody>
                  <a:tcPr marL="9525" marR="9525" marT="9525" marB="9525" anchor="ctr"/>
                </a:tc>
              </a:tr>
              <a:tr h="172706">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аспалы бақ культиваторы</a:t>
                      </a:r>
                      <a:endParaRPr lang="ru-RU" sz="1100">
                        <a:effectLst/>
                        <a:latin typeface="Arial" pitchFamily="34" charset="0"/>
                        <a:ea typeface="Times New Roman"/>
                        <a:cs typeface="Arial" pitchFamily="34"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B w="12700" cap="flat" cmpd="sng" algn="ctr">
                      <a:solidFill>
                        <a:srgbClr val="CFCFCF"/>
                      </a:solidFill>
                      <a:prstDash val="solid"/>
                      <a:round/>
                      <a:headEnd type="none" w="med" len="med"/>
                      <a:tailEnd type="none" w="med" len="med"/>
                    </a:lnB>
                  </a:tcPr>
                </a:tc>
                <a:tc vMerge="1">
                  <a:txBody>
                    <a:bodyPr/>
                    <a:lstStyle/>
                    <a:p>
                      <a:endParaRPr lang="ru-RU"/>
                    </a:p>
                  </a:txBody>
                  <a:tcP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800 000</a:t>
                      </a:r>
                      <a:endParaRPr lang="ru-RU" sz="1100">
                        <a:effectLst/>
                        <a:latin typeface="Arial" pitchFamily="34" charset="0"/>
                        <a:ea typeface="Times New Roman"/>
                        <a:cs typeface="Arial" pitchFamily="34" charset="0"/>
                      </a:endParaRPr>
                    </a:p>
                  </a:txBody>
                  <a:tcPr marL="9525" marR="9525" marT="9525" marB="9525" anchor="ctr"/>
                </a:tc>
              </a:tr>
              <a:tr h="187992">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бақ шөп шапқышы</a:t>
                      </a:r>
                      <a:endParaRPr lang="ru-RU" sz="1100">
                        <a:effectLst/>
                        <a:latin typeface="Arial" pitchFamily="34" charset="0"/>
                        <a:ea typeface="Times New Roman"/>
                        <a:cs typeface="Arial" pitchFamily="34" charset="0"/>
                      </a:endParaRPr>
                    </a:p>
                  </a:txBody>
                  <a:tcPr marL="9525" marR="9525" marT="9525" marB="9525" anchor="ctr">
                    <a:lnT w="12700" cap="flat" cmpd="sng" algn="ctr">
                      <a:solidFill>
                        <a:srgbClr val="CFCFCF"/>
                      </a:solidFill>
                      <a:prstDash val="solid"/>
                      <a:round/>
                      <a:headEnd type="none" w="med" len="med"/>
                      <a:tailEnd type="none" w="med" len="med"/>
                    </a:lnT>
                  </a:tcPr>
                </a:tc>
                <a:tc vMerge="1">
                  <a:txBody>
                    <a:bodyPr/>
                    <a:lstStyle/>
                    <a:p>
                      <a:endParaRPr lang="ru-RU"/>
                    </a:p>
                  </a:txBody>
                  <a:tcP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1 317 000</a:t>
                      </a:r>
                      <a:endParaRPr lang="ru-RU" sz="1100">
                        <a:effectLst/>
                        <a:latin typeface="Arial" pitchFamily="34" charset="0"/>
                        <a:ea typeface="Times New Roman"/>
                        <a:cs typeface="Arial" pitchFamily="34" charset="0"/>
                      </a:endParaRPr>
                    </a:p>
                  </a:txBody>
                  <a:tcPr marL="9525" marR="9525" marT="9525" marB="9525" anchor="ctr"/>
                </a:tc>
              </a:tr>
              <a:tr h="175699">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тыңайытқыш енгізуге арналған машина</a:t>
                      </a:r>
                      <a:endParaRPr lang="ru-RU" sz="110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2 137 000</a:t>
                      </a:r>
                      <a:endParaRPr lang="ru-RU" sz="1100">
                        <a:effectLst/>
                        <a:latin typeface="Arial" pitchFamily="34" charset="0"/>
                        <a:ea typeface="Times New Roman"/>
                        <a:cs typeface="Arial" pitchFamily="34" charset="0"/>
                      </a:endParaRPr>
                    </a:p>
                  </a:txBody>
                  <a:tcPr marL="9525" marR="9525" marT="9525" marB="9525" anchor="ctr"/>
                </a:tc>
              </a:tr>
              <a:tr h="162458">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жеміс жинауға арналған машина</a:t>
                      </a:r>
                      <a:endParaRPr lang="ru-RU" sz="110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100">
                          <a:effectLst/>
                          <a:latin typeface="Arial" pitchFamily="34" charset="0"/>
                          <a:ea typeface="Times New Roman"/>
                          <a:cs typeface="Arial" pitchFamily="34" charset="0"/>
                        </a:rPr>
                        <a:t/>
                      </a:r>
                      <a:br>
                        <a:rPr lang="en-US" sz="1100">
                          <a:effectLst/>
                          <a:latin typeface="Arial" pitchFamily="34" charset="0"/>
                          <a:ea typeface="Times New Roman"/>
                          <a:cs typeface="Arial" pitchFamily="34" charset="0"/>
                        </a:rPr>
                      </a:b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32 090 000</a:t>
                      </a:r>
                      <a:endParaRPr lang="ru-RU" sz="1100" dirty="0">
                        <a:effectLst/>
                        <a:latin typeface="Arial" pitchFamily="34" charset="0"/>
                        <a:ea typeface="Times New Roman"/>
                        <a:cs typeface="Arial" pitchFamily="34" charset="0"/>
                      </a:endParaRPr>
                    </a:p>
                  </a:txBody>
                  <a:tcPr marL="9525" marR="9525" marT="9525" marB="9525" anchor="ctr"/>
                </a:tc>
              </a:tr>
              <a:tr h="177572">
                <a:tc>
                  <a:txBody>
                    <a:bodyPr/>
                    <a:lstStyle/>
                    <a:p>
                      <a:pPr marL="12700" algn="just">
                        <a:lnSpc>
                          <a:spcPct val="115000"/>
                        </a:lnSpc>
                        <a:spcAft>
                          <a:spcPts val="100"/>
                        </a:spcAft>
                      </a:pPr>
                      <a:endParaRPr lang="ru-RU" sz="1100" dirty="0">
                        <a:latin typeface="Arial" pitchFamily="34" charset="0"/>
                        <a:ea typeface="Times New Roman"/>
                        <a:cs typeface="Arial" pitchFamily="34" charset="0"/>
                      </a:endParaRPr>
                    </a:p>
                  </a:txBody>
                  <a:tcPr marL="4062" marR="4062" marT="4062" marB="4062" anchor="ctr"/>
                </a:tc>
                <a:tc>
                  <a:txBody>
                    <a:bodyPr/>
                    <a:lstStyle/>
                    <a:p>
                      <a:pPr algn="just">
                        <a:lnSpc>
                          <a:spcPct val="115000"/>
                        </a:lnSpc>
                        <a:spcAft>
                          <a:spcPts val="0"/>
                        </a:spcAft>
                      </a:pPr>
                      <a:endParaRPr lang="ru-RU" sz="1100">
                        <a:latin typeface="Arial" pitchFamily="34" charset="0"/>
                        <a:ea typeface="Times New Roman"/>
                        <a:cs typeface="Arial" pitchFamily="34" charset="0"/>
                      </a:endParaRPr>
                    </a:p>
                  </a:txBody>
                  <a:tcPr marL="4062" marR="4062" marT="4062" marB="4062" anchor="ctr"/>
                </a:tc>
                <a:tc>
                  <a:txBody>
                    <a:bodyPr/>
                    <a:lstStyle/>
                    <a:p>
                      <a:pPr marL="12700" algn="just">
                        <a:lnSpc>
                          <a:spcPct val="115000"/>
                        </a:lnSpc>
                        <a:spcAft>
                          <a:spcPts val="100"/>
                        </a:spcAft>
                      </a:pPr>
                      <a:endParaRPr lang="ru-RU" sz="1100" dirty="0">
                        <a:latin typeface="Arial" pitchFamily="34" charset="0"/>
                        <a:ea typeface="Times New Roman"/>
                        <a:cs typeface="Arial" pitchFamily="34" charset="0"/>
                      </a:endParaRPr>
                    </a:p>
                  </a:txBody>
                  <a:tcPr marL="4062" marR="4062" marT="4062" marB="4062" anchor="ctr"/>
                </a:tc>
              </a:tr>
            </a:tbl>
          </a:graphicData>
        </a:graphic>
      </p:graphicFrame>
      <p:graphicFrame>
        <p:nvGraphicFramePr>
          <p:cNvPr id="19" name="Таблица 18"/>
          <p:cNvGraphicFramePr>
            <a:graphicFrameLocks noGrp="1"/>
          </p:cNvGraphicFramePr>
          <p:nvPr>
            <p:extLst>
              <p:ext uri="{D42A27DB-BD31-4B8C-83A1-F6EECF244321}">
                <p14:modId xmlns:p14="http://schemas.microsoft.com/office/powerpoint/2010/main" val="2959250687"/>
              </p:ext>
            </p:extLst>
          </p:nvPr>
        </p:nvGraphicFramePr>
        <p:xfrm>
          <a:off x="8787880" y="1920280"/>
          <a:ext cx="8280920" cy="3696204"/>
        </p:xfrm>
        <a:graphic>
          <a:graphicData uri="http://schemas.openxmlformats.org/drawingml/2006/table">
            <a:tbl>
              <a:tblPr>
                <a:tableStyleId>{BDBED569-4797-4DF1-A0F4-6AAB3CD982D8}</a:tableStyleId>
              </a:tblPr>
              <a:tblGrid>
                <a:gridCol w="8280920"/>
              </a:tblGrid>
              <a:tr h="663187">
                <a:tc>
                  <a:txBody>
                    <a:bodyPr/>
                    <a:lstStyle/>
                    <a:p>
                      <a:r>
                        <a:rPr lang="ru-RU" sz="1100" dirty="0" smtClean="0" bmk="">
                          <a:latin typeface="Arial" pitchFamily="34" charset="0"/>
                          <a:cs typeface="Arial" pitchFamily="34" charset="0"/>
                        </a:rPr>
                        <a:t> </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қорғаныш</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торды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бұршаққа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қарсы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күн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сәулесінен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қорғайтын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субсидиялау</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бақ</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отырғызудың</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төрт</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жылында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нақты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орнатылуы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бойынша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жүзеге</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асырылады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бұл</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жағдай</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бойынша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бақты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салудың</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бастапқы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уақытында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қорғаныш</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торын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орнату</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қажет</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емес</a:t>
                      </a:r>
                      <a:r>
                        <a:rPr lang="en-US" sz="1100" kern="1200" dirty="0" smtClean="0">
                          <a:solidFill>
                            <a:schemeClr val="tx1"/>
                          </a:solidFill>
                          <a:effectLst/>
                          <a:latin typeface="Arial" pitchFamily="34" charset="0"/>
                          <a:ea typeface="+mn-ea"/>
                          <a:cs typeface="Arial" pitchFamily="34" charset="0"/>
                        </a:rPr>
                        <a:t>;</a:t>
                      </a:r>
                      <a:endParaRPr lang="ru-RU" sz="1100" kern="1200" dirty="0" smtClean="0">
                        <a:solidFill>
                          <a:schemeClr val="tx1"/>
                        </a:solidFill>
                        <a:effectLst/>
                        <a:latin typeface="Arial" pitchFamily="34" charset="0"/>
                        <a:ea typeface="+mn-ea"/>
                        <a:cs typeface="Arial" pitchFamily="34" charset="0"/>
                      </a:endParaRPr>
                    </a:p>
                    <a:p>
                      <a:r>
                        <a:rPr lang="en-US" sz="1100" kern="1200" dirty="0" smtClean="0">
                          <a:solidFill>
                            <a:schemeClr val="tx1"/>
                          </a:solidFill>
                          <a:effectLst/>
                          <a:latin typeface="Arial" pitchFamily="34" charset="0"/>
                          <a:ea typeface="+mn-ea"/>
                          <a:cs typeface="Arial" pitchFamily="34" charset="0"/>
                        </a:rPr>
                        <a:t>      ** </a:t>
                      </a:r>
                      <a:r>
                        <a:rPr lang="en-US" sz="1100" kern="1200" dirty="0" err="1" smtClean="0">
                          <a:solidFill>
                            <a:schemeClr val="tx1"/>
                          </a:solidFill>
                          <a:effectLst/>
                          <a:latin typeface="Arial" pitchFamily="34" charset="0"/>
                          <a:ea typeface="+mn-ea"/>
                          <a:cs typeface="Arial" pitchFamily="34" charset="0"/>
                        </a:rPr>
                        <a:t>ауыл</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шаруашылығы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техникасын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және</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жабдығын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сатып</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алу</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қажет</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болған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жағдайда</a:t>
                      </a:r>
                      <a:r>
                        <a:rPr lang="en-US" sz="1100" kern="1200" dirty="0" smtClean="0">
                          <a:solidFill>
                            <a:schemeClr val="tx1"/>
                          </a:solidFill>
                          <a:effectLst/>
                          <a:latin typeface="Arial" pitchFamily="34" charset="0"/>
                          <a:ea typeface="+mn-ea"/>
                          <a:cs typeface="Arial" pitchFamily="34" charset="0"/>
                        </a:rPr>
                        <a:t>);</a:t>
                      </a:r>
                      <a:endParaRPr lang="ru-RU" sz="1100" kern="1200" dirty="0" smtClean="0">
                        <a:solidFill>
                          <a:schemeClr val="tx1"/>
                        </a:solidFill>
                        <a:effectLst/>
                        <a:latin typeface="Arial" pitchFamily="34" charset="0"/>
                        <a:ea typeface="+mn-ea"/>
                        <a:cs typeface="Arial" pitchFamily="34" charset="0"/>
                      </a:endParaRPr>
                    </a:p>
                    <a:p>
                      <a:r>
                        <a:rPr lang="en-US" sz="1100" kern="1200" dirty="0" smtClean="0">
                          <a:solidFill>
                            <a:schemeClr val="tx1"/>
                          </a:solidFill>
                          <a:effectLst/>
                          <a:latin typeface="Arial" pitchFamily="34" charset="0"/>
                          <a:ea typeface="+mn-ea"/>
                          <a:cs typeface="Arial" pitchFamily="34" charset="0"/>
                        </a:rPr>
                        <a:t>      *** </a:t>
                      </a:r>
                      <a:r>
                        <a:rPr lang="en-US" sz="1100" kern="1200" dirty="0" err="1" smtClean="0">
                          <a:solidFill>
                            <a:schemeClr val="tx1"/>
                          </a:solidFill>
                          <a:effectLst/>
                          <a:latin typeface="Arial" pitchFamily="34" charset="0"/>
                          <a:ea typeface="+mn-ea"/>
                          <a:cs typeface="Arial" pitchFamily="34" charset="0"/>
                        </a:rPr>
                        <a:t>бірінші</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техниканың</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бір</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бірлігін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субсидиялау</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кезінде</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арналған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қарқынды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алма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бағы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жеміс-жидек</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дақылдары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мен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жүзім</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өсірілетін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жерлердің</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ең</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төменгі</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нормативі</a:t>
                      </a:r>
                      <a:r>
                        <a:rPr lang="en-US" sz="1100" kern="1200" dirty="0" smtClean="0">
                          <a:solidFill>
                            <a:schemeClr val="tx1"/>
                          </a:solidFill>
                          <a:effectLst/>
                          <a:latin typeface="Arial" pitchFamily="34" charset="0"/>
                          <a:ea typeface="+mn-ea"/>
                          <a:cs typeface="Arial" pitchFamily="34" charset="0"/>
                        </a:rPr>
                        <a:t> 5 </a:t>
                      </a:r>
                      <a:r>
                        <a:rPr lang="en-US" sz="1100" kern="1200" dirty="0" err="1" smtClean="0">
                          <a:solidFill>
                            <a:schemeClr val="tx1"/>
                          </a:solidFill>
                          <a:effectLst/>
                          <a:latin typeface="Arial" pitchFamily="34" charset="0"/>
                          <a:ea typeface="+mn-ea"/>
                          <a:cs typeface="Arial" pitchFamily="34" charset="0"/>
                        </a:rPr>
                        <a:t>гектардан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бастап</a:t>
                      </a:r>
                      <a:r>
                        <a:rPr lang="en-US" sz="1100" kern="1200" dirty="0" smtClean="0">
                          <a:solidFill>
                            <a:schemeClr val="tx1"/>
                          </a:solidFill>
                          <a:effectLst/>
                          <a:latin typeface="Arial" pitchFamily="34" charset="0"/>
                          <a:ea typeface="+mn-ea"/>
                          <a:cs typeface="Arial" pitchFamily="34" charset="0"/>
                        </a:rPr>
                        <a:t> 20 </a:t>
                      </a:r>
                      <a:r>
                        <a:rPr lang="en-US" sz="1100" kern="1200" dirty="0" err="1" smtClean="0">
                          <a:solidFill>
                            <a:schemeClr val="tx1"/>
                          </a:solidFill>
                          <a:effectLst/>
                          <a:latin typeface="Arial" pitchFamily="34" charset="0"/>
                          <a:ea typeface="+mn-ea"/>
                          <a:cs typeface="Arial" pitchFamily="34" charset="0"/>
                        </a:rPr>
                        <a:t>гектарға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дейін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құрайды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Бір</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түрдегі</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техниканың</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екінші</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бірлігін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субсидиялауға</a:t>
                      </a:r>
                      <a:r>
                        <a:rPr lang="en-US" sz="1100" kern="1200" dirty="0" smtClean="0">
                          <a:solidFill>
                            <a:schemeClr val="tx1"/>
                          </a:solidFill>
                          <a:effectLst/>
                          <a:latin typeface="Arial" pitchFamily="34" charset="0"/>
                          <a:ea typeface="+mn-ea"/>
                          <a:cs typeface="Arial" pitchFamily="34" charset="0"/>
                        </a:rPr>
                        <a:t> 20 </a:t>
                      </a:r>
                      <a:r>
                        <a:rPr lang="en-US" sz="1100" kern="1200" dirty="0" err="1" smtClean="0">
                          <a:solidFill>
                            <a:schemeClr val="tx1"/>
                          </a:solidFill>
                          <a:effectLst/>
                          <a:latin typeface="Arial" pitchFamily="34" charset="0"/>
                          <a:ea typeface="+mn-ea"/>
                          <a:cs typeface="Arial" pitchFamily="34" charset="0"/>
                        </a:rPr>
                        <a:t>гектар</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ең</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төменгі</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нормативтен</a:t>
                      </a:r>
                      <a:r>
                        <a:rPr lang="en-US" sz="1100" kern="1200" dirty="0" smtClean="0">
                          <a:solidFill>
                            <a:schemeClr val="tx1"/>
                          </a:solidFill>
                          <a:effectLst/>
                          <a:latin typeface="Arial" pitchFamily="34" charset="0"/>
                          <a:ea typeface="+mn-ea"/>
                          <a:cs typeface="Arial" pitchFamily="34" charset="0"/>
                        </a:rPr>
                        <a:t> 50%-</a:t>
                      </a:r>
                      <a:r>
                        <a:rPr lang="en-US" sz="1100" kern="1200" dirty="0" err="1" smtClean="0">
                          <a:solidFill>
                            <a:schemeClr val="tx1"/>
                          </a:solidFill>
                          <a:effectLst/>
                          <a:latin typeface="Arial" pitchFamily="34" charset="0"/>
                          <a:ea typeface="+mn-ea"/>
                          <a:cs typeface="Arial" pitchFamily="34" charset="0"/>
                        </a:rPr>
                        <a:t>ға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және</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одан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артық</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асқан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жағдайда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жол</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беріледі</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Ең</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төменгі</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нормативке</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сәйкес</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келетін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қарқынды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алма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баққа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жеміс-жидек</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дақылдары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мен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жүзімге</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арналған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жерлер</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алаңдарының</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болуы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жер</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учаскесіне</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меншік</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құқығына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арналған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актімен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және</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немесе</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уақытша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ұзақ</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мерзімді</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қысқа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мерзімді</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жер</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пайдалану</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жалдау</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құқығына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арналған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актімен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расталады</a:t>
                      </a:r>
                      <a:r>
                        <a:rPr lang="en-US" sz="1100" kern="1200" dirty="0" smtClean="0">
                          <a:solidFill>
                            <a:schemeClr val="tx1"/>
                          </a:solidFill>
                          <a:effectLst/>
                          <a:latin typeface="Arial" pitchFamily="34" charset="0"/>
                          <a:ea typeface="+mn-ea"/>
                          <a:cs typeface="Arial" pitchFamily="34" charset="0"/>
                        </a:rPr>
                        <a:t>;</a:t>
                      </a:r>
                      <a:endParaRPr lang="ru-RU" sz="1100" kern="1200" dirty="0" smtClean="0">
                        <a:solidFill>
                          <a:schemeClr val="tx1"/>
                        </a:solidFill>
                        <a:effectLst/>
                        <a:latin typeface="Arial" pitchFamily="34" charset="0"/>
                        <a:ea typeface="+mn-ea"/>
                        <a:cs typeface="Arial" pitchFamily="34" charset="0"/>
                      </a:endParaRPr>
                    </a:p>
                    <a:p>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Егер</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инвестор</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бұрын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салған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жеміс-жидек</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дақылдары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мен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жүзімнің</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алаңы</a:t>
                      </a:r>
                      <a:r>
                        <a:rPr lang="en-US" sz="1100" kern="1200" dirty="0" smtClean="0">
                          <a:solidFill>
                            <a:schemeClr val="tx1"/>
                          </a:solidFill>
                          <a:effectLst/>
                          <a:latin typeface="Arial" pitchFamily="34" charset="0"/>
                          <a:ea typeface="+mn-ea"/>
                          <a:cs typeface="Arial" pitchFamily="34" charset="0"/>
                        </a:rPr>
                        <a:t> 5 </a:t>
                      </a:r>
                      <a:r>
                        <a:rPr lang="en-US" sz="1100" kern="1200" dirty="0" err="1" smtClean="0">
                          <a:solidFill>
                            <a:schemeClr val="tx1"/>
                          </a:solidFill>
                          <a:effectLst/>
                          <a:latin typeface="Arial" pitchFamily="34" charset="0"/>
                          <a:ea typeface="+mn-ea"/>
                          <a:cs typeface="Arial" pitchFamily="34" charset="0"/>
                        </a:rPr>
                        <a:t>гектардан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кем</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болмаса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екпелерді</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кеңіткен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кезде</a:t>
                      </a:r>
                      <a:r>
                        <a:rPr lang="en-US" sz="1100" kern="1200" dirty="0" smtClean="0">
                          <a:solidFill>
                            <a:schemeClr val="tx1"/>
                          </a:solidFill>
                          <a:effectLst/>
                          <a:latin typeface="Arial" pitchFamily="34" charset="0"/>
                          <a:ea typeface="+mn-ea"/>
                          <a:cs typeface="Arial" pitchFamily="34" charset="0"/>
                        </a:rPr>
                        <a:t> 5 </a:t>
                      </a:r>
                      <a:r>
                        <a:rPr lang="en-US" sz="1100" kern="1200" dirty="0" err="1" smtClean="0">
                          <a:solidFill>
                            <a:schemeClr val="tx1"/>
                          </a:solidFill>
                          <a:effectLst/>
                          <a:latin typeface="Arial" pitchFamily="34" charset="0"/>
                          <a:ea typeface="+mn-ea"/>
                          <a:cs typeface="Arial" pitchFamily="34" charset="0"/>
                        </a:rPr>
                        <a:t>гектардан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кем</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отырғызылған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алма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бағын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субсидиялауға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жол</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беріледі</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Осы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Қағидалардың</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шеңберінде</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субсидияланған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көшеттер</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Қазақстан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Республикасы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Ауыл</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шаруашылығы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министрінің</a:t>
                      </a:r>
                      <a:r>
                        <a:rPr lang="en-US" sz="1100" kern="1200" dirty="0" smtClean="0">
                          <a:solidFill>
                            <a:schemeClr val="tx1"/>
                          </a:solidFill>
                          <a:effectLst/>
                          <a:latin typeface="Arial" pitchFamily="34" charset="0"/>
                          <a:ea typeface="+mn-ea"/>
                          <a:cs typeface="Arial" pitchFamily="34" charset="0"/>
                        </a:rPr>
                        <a:t> 2014 </a:t>
                      </a:r>
                      <a:r>
                        <a:rPr lang="en-US" sz="1100" kern="1200" dirty="0" err="1" smtClean="0">
                          <a:solidFill>
                            <a:schemeClr val="tx1"/>
                          </a:solidFill>
                          <a:effectLst/>
                          <a:latin typeface="Arial" pitchFamily="34" charset="0"/>
                          <a:ea typeface="+mn-ea"/>
                          <a:cs typeface="Arial" pitchFamily="34" charset="0"/>
                        </a:rPr>
                        <a:t>жылғы</a:t>
                      </a:r>
                      <a:r>
                        <a:rPr lang="en-US" sz="1100" kern="1200" dirty="0" smtClean="0">
                          <a:solidFill>
                            <a:schemeClr val="tx1"/>
                          </a:solidFill>
                          <a:effectLst/>
                          <a:latin typeface="Arial" pitchFamily="34" charset="0"/>
                          <a:ea typeface="+mn-ea"/>
                          <a:cs typeface="Arial" pitchFamily="34" charset="0"/>
                        </a:rPr>
                        <a:t> 12 </a:t>
                      </a:r>
                      <a:r>
                        <a:rPr lang="en-US" sz="1100" kern="1200" dirty="0" err="1" smtClean="0">
                          <a:solidFill>
                            <a:schemeClr val="tx1"/>
                          </a:solidFill>
                          <a:effectLst/>
                          <a:latin typeface="Arial" pitchFamily="34" charset="0"/>
                          <a:ea typeface="+mn-ea"/>
                          <a:cs typeface="Arial" pitchFamily="34" charset="0"/>
                        </a:rPr>
                        <a:t>желтоқсандағы</a:t>
                      </a:r>
                      <a:r>
                        <a:rPr lang="en-US" sz="1100" kern="1200" dirty="0" smtClean="0">
                          <a:solidFill>
                            <a:schemeClr val="tx1"/>
                          </a:solidFill>
                          <a:effectLst/>
                          <a:latin typeface="Arial" pitchFamily="34" charset="0"/>
                          <a:ea typeface="+mn-ea"/>
                          <a:cs typeface="Arial" pitchFamily="34" charset="0"/>
                        </a:rPr>
                        <a:t> № 4-2/664 </a:t>
                      </a:r>
                      <a:r>
                        <a:rPr lang="en-US" sz="1100" kern="1200" dirty="0" err="1" smtClean="0">
                          <a:solidFill>
                            <a:schemeClr val="tx1"/>
                          </a:solidFill>
                          <a:effectLst/>
                          <a:latin typeface="Arial" pitchFamily="34" charset="0"/>
                          <a:ea typeface="+mn-ea"/>
                          <a:cs typeface="Arial" pitchFamily="34" charset="0"/>
                        </a:rPr>
                        <a:t>бұйрығымен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Нормативтік</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құқықтық</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актілерді</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мемлекеттік</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тіркеу</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тізілімінде</a:t>
                      </a:r>
                      <a:r>
                        <a:rPr lang="en-US" sz="1100" kern="1200" dirty="0" smtClean="0">
                          <a:solidFill>
                            <a:schemeClr val="tx1"/>
                          </a:solidFill>
                          <a:effectLst/>
                          <a:latin typeface="Arial" pitchFamily="34" charset="0"/>
                          <a:ea typeface="+mn-ea"/>
                          <a:cs typeface="Arial" pitchFamily="34" charset="0"/>
                        </a:rPr>
                        <a:t> № 10190 </a:t>
                      </a:r>
                      <a:r>
                        <a:rPr lang="en-US" sz="1100" kern="1200" dirty="0" err="1" smtClean="0">
                          <a:solidFill>
                            <a:schemeClr val="tx1"/>
                          </a:solidFill>
                          <a:effectLst/>
                          <a:latin typeface="Arial" pitchFamily="34" charset="0"/>
                          <a:ea typeface="+mn-ea"/>
                          <a:cs typeface="Arial" pitchFamily="34" charset="0"/>
                        </a:rPr>
                        <a:t>болып</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тіркелген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бекітілген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Тұқым</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шаруашылығын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дамытуды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субсидиялау</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қағидаларының</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бұдан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әрі</a:t>
                      </a:r>
                      <a:r>
                        <a:rPr lang="en-US" sz="1100" kern="1200" dirty="0" smtClean="0">
                          <a:solidFill>
                            <a:schemeClr val="tx1"/>
                          </a:solidFill>
                          <a:effectLst/>
                          <a:latin typeface="Arial" pitchFamily="34" charset="0"/>
                          <a:ea typeface="+mn-ea"/>
                          <a:cs typeface="Arial" pitchFamily="34" charset="0"/>
                        </a:rPr>
                        <a:t> - </a:t>
                      </a:r>
                      <a:r>
                        <a:rPr lang="en-US" sz="1100" kern="1200" dirty="0" err="1" smtClean="0">
                          <a:solidFill>
                            <a:schemeClr val="tx1"/>
                          </a:solidFill>
                          <a:effectLst/>
                          <a:latin typeface="Arial" pitchFamily="34" charset="0"/>
                          <a:ea typeface="+mn-ea"/>
                          <a:cs typeface="Arial" pitchFamily="34" charset="0"/>
                        </a:rPr>
                        <a:t>Тұқым</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шаруашылығын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дамытуды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субсидиялау</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қағидалары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шеңберінде</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субсидияланбайды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сол</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сияқты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Тұқым</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шаруашылығын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дамытуды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субсидиялау</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қағидаларының</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шеңберінде</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субсидияланған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көшеттер</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осы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Қағидалардың</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шеңберінде</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субсидияланбайды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Осы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Қағидалардың</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шеңберінде</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субсидияланған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көшеттер</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Қазақстан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Республикасы</a:t>
                      </a:r>
                      <a:r>
                        <a:rPr lang="en-US" sz="1100" kern="1200" dirty="0" smtClean="0">
                          <a:solidFill>
                            <a:schemeClr val="tx1"/>
                          </a:solidFill>
                          <a:effectLst/>
                          <a:latin typeface="Arial" pitchFamily="34" charset="0"/>
                          <a:ea typeface="+mn-ea"/>
                          <a:cs typeface="Arial" pitchFamily="34" charset="0"/>
                        </a:rPr>
                        <a:t> Ауыл </a:t>
                      </a:r>
                      <a:r>
                        <a:rPr lang="en-US" sz="1100" kern="1200" dirty="0" err="1" smtClean="0">
                          <a:solidFill>
                            <a:schemeClr val="tx1"/>
                          </a:solidFill>
                          <a:effectLst/>
                          <a:latin typeface="Arial" pitchFamily="34" charset="0"/>
                          <a:ea typeface="+mn-ea"/>
                          <a:cs typeface="Arial" pitchFamily="34" charset="0"/>
                        </a:rPr>
                        <a:t>шаруашылығы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министрінің</a:t>
                      </a:r>
                      <a:r>
                        <a:rPr lang="en-US" sz="1100" kern="1200" dirty="0" smtClean="0">
                          <a:solidFill>
                            <a:schemeClr val="tx1"/>
                          </a:solidFill>
                          <a:effectLst/>
                          <a:latin typeface="Arial" pitchFamily="34" charset="0"/>
                          <a:ea typeface="+mn-ea"/>
                          <a:cs typeface="Arial" pitchFamily="34" charset="0"/>
                        </a:rPr>
                        <a:t> 2014 </a:t>
                      </a:r>
                      <a:r>
                        <a:rPr lang="en-US" sz="1100" kern="1200" dirty="0" err="1" smtClean="0">
                          <a:solidFill>
                            <a:schemeClr val="tx1"/>
                          </a:solidFill>
                          <a:effectLst/>
                          <a:latin typeface="Arial" pitchFamily="34" charset="0"/>
                          <a:ea typeface="+mn-ea"/>
                          <a:cs typeface="Arial" pitchFamily="34" charset="0"/>
                        </a:rPr>
                        <a:t>жылғы</a:t>
                      </a:r>
                      <a:r>
                        <a:rPr lang="en-US" sz="1100" kern="1200" dirty="0" smtClean="0">
                          <a:solidFill>
                            <a:schemeClr val="tx1"/>
                          </a:solidFill>
                          <a:effectLst/>
                          <a:latin typeface="Arial" pitchFamily="34" charset="0"/>
                          <a:ea typeface="+mn-ea"/>
                          <a:cs typeface="Arial" pitchFamily="34" charset="0"/>
                        </a:rPr>
                        <a:t> 12 </a:t>
                      </a:r>
                      <a:r>
                        <a:rPr lang="en-US" sz="1100" kern="1200" dirty="0" err="1" smtClean="0">
                          <a:solidFill>
                            <a:schemeClr val="tx1"/>
                          </a:solidFill>
                          <a:effectLst/>
                          <a:latin typeface="Arial" pitchFamily="34" charset="0"/>
                          <a:ea typeface="+mn-ea"/>
                          <a:cs typeface="Arial" pitchFamily="34" charset="0"/>
                        </a:rPr>
                        <a:t>желтоқсандағы</a:t>
                      </a:r>
                      <a:r>
                        <a:rPr lang="en-US" sz="1100" kern="1200" dirty="0" smtClean="0">
                          <a:solidFill>
                            <a:schemeClr val="tx1"/>
                          </a:solidFill>
                          <a:effectLst/>
                          <a:latin typeface="Arial" pitchFamily="34" charset="0"/>
                          <a:ea typeface="+mn-ea"/>
                          <a:cs typeface="Arial" pitchFamily="34" charset="0"/>
                        </a:rPr>
                        <a:t> № 4-2/664 </a:t>
                      </a:r>
                      <a:r>
                        <a:rPr lang="en-US" sz="1100" kern="1200" dirty="0" err="1" smtClean="0">
                          <a:solidFill>
                            <a:schemeClr val="tx1"/>
                          </a:solidFill>
                          <a:effectLst/>
                          <a:latin typeface="Arial" pitchFamily="34" charset="0"/>
                          <a:ea typeface="+mn-ea"/>
                          <a:cs typeface="Arial" pitchFamily="34" charset="0"/>
                        </a:rPr>
                        <a:t>бұйрығымен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Нормативтік</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құқықтық</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актілерді</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мемлекеттік</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тіркеу</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тізілімінде</a:t>
                      </a:r>
                      <a:r>
                        <a:rPr lang="en-US" sz="1100" kern="1200" dirty="0" smtClean="0">
                          <a:solidFill>
                            <a:schemeClr val="tx1"/>
                          </a:solidFill>
                          <a:effectLst/>
                          <a:latin typeface="Arial" pitchFamily="34" charset="0"/>
                          <a:ea typeface="+mn-ea"/>
                          <a:cs typeface="Arial" pitchFamily="34" charset="0"/>
                        </a:rPr>
                        <a:t> № 10190 </a:t>
                      </a:r>
                      <a:r>
                        <a:rPr lang="en-US" sz="1100" kern="1200" dirty="0" err="1" smtClean="0">
                          <a:solidFill>
                            <a:schemeClr val="tx1"/>
                          </a:solidFill>
                          <a:effectLst/>
                          <a:latin typeface="Arial" pitchFamily="34" charset="0"/>
                          <a:ea typeface="+mn-ea"/>
                          <a:cs typeface="Arial" pitchFamily="34" charset="0"/>
                        </a:rPr>
                        <a:t>болып</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тіркелген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бекітілген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Тұқым</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шаруашылығын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дамытуды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субсидиялау</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қағидаларының</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бұдан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әрі</a:t>
                      </a:r>
                      <a:r>
                        <a:rPr lang="en-US" sz="1100" kern="1200" dirty="0" smtClean="0">
                          <a:solidFill>
                            <a:schemeClr val="tx1"/>
                          </a:solidFill>
                          <a:effectLst/>
                          <a:latin typeface="Arial" pitchFamily="34" charset="0"/>
                          <a:ea typeface="+mn-ea"/>
                          <a:cs typeface="Arial" pitchFamily="34" charset="0"/>
                        </a:rPr>
                        <a:t> - </a:t>
                      </a:r>
                      <a:r>
                        <a:rPr lang="en-US" sz="1100" kern="1200" dirty="0" err="1" smtClean="0">
                          <a:solidFill>
                            <a:schemeClr val="tx1"/>
                          </a:solidFill>
                          <a:effectLst/>
                          <a:latin typeface="Arial" pitchFamily="34" charset="0"/>
                          <a:ea typeface="+mn-ea"/>
                          <a:cs typeface="Arial" pitchFamily="34" charset="0"/>
                        </a:rPr>
                        <a:t>Тұқым</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шаруашылығын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дамытуды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субсидиялау</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қағидалары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шеңберінде</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субсидияланбайды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сол</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сияқты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Тұқым</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шаруашылығын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дамытуды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субсидиялау</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қағидаларының</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шеңберінде</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субсидияланған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көшеттер</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осы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Қағидалардың</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шеңберінде</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субсидияланбайды</a:t>
                      </a:r>
                      <a:r>
                        <a:rPr lang="en-US" sz="1100" kern="1200" dirty="0" smtClean="0">
                          <a:solidFill>
                            <a:schemeClr val="tx1"/>
                          </a:solidFill>
                          <a:effectLst/>
                          <a:latin typeface="Arial" pitchFamily="34" charset="0"/>
                          <a:ea typeface="+mn-ea"/>
                          <a:cs typeface="Arial" pitchFamily="34" charset="0"/>
                        </a:rPr>
                        <a:t>.</a:t>
                      </a:r>
                      <a:endParaRPr lang="ru-RU" sz="1100" dirty="0" smtClean="0">
                        <a:latin typeface="Arial" pitchFamily="34" charset="0"/>
                        <a:cs typeface="Arial" pitchFamily="34" charset="0"/>
                      </a:endParaRPr>
                    </a:p>
                  </a:txBody>
                  <a:tcPr marL="4062" marR="4062" marT="4062" marB="4062" anchor="ct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9110464" y="192088"/>
            <a:ext cx="0" cy="9229743"/>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11" name="Прямоугольник 10"/>
          <p:cNvSpPr/>
          <p:nvPr/>
        </p:nvSpPr>
        <p:spPr>
          <a:xfrm>
            <a:off x="9758536" y="120080"/>
            <a:ext cx="6048672" cy="1323439"/>
          </a:xfrm>
          <a:prstGeom prst="rect">
            <a:avLst/>
          </a:prstGeom>
        </p:spPr>
        <p:txBody>
          <a:bodyPr wrap="square">
            <a:spAutoFit/>
          </a:bodyPr>
          <a:lstStyle/>
          <a:p>
            <a:pPr algn="ctr"/>
            <a:r>
              <a:rPr lang="ru-RU" sz="2000" b="1" dirty="0" smtClean="0">
                <a:solidFill>
                  <a:schemeClr val="bg1"/>
                </a:solidFill>
                <a:latin typeface="Times New Roman"/>
                <a:ea typeface="Times New Roman"/>
              </a:rPr>
              <a:t>Приобретение транспортного средства для перевозки молока молокоперерабатывающими предприятиями и заготовительными организациями"</a:t>
            </a:r>
            <a:endParaRPr lang="ru-RU" sz="2000" b="1" dirty="0">
              <a:solidFill>
                <a:schemeClr val="bg1"/>
              </a:solidFill>
            </a:endParaRPr>
          </a:p>
        </p:txBody>
      </p:sp>
      <p:sp>
        <p:nvSpPr>
          <p:cNvPr id="1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en-US" sz="2800" b="1" dirty="0" smtClean="0">
                <a:solidFill>
                  <a:schemeClr val="accent5">
                    <a:lumMod val="75000"/>
                  </a:schemeClr>
                </a:solidFill>
                <a:latin typeface="+mn-lt"/>
              </a:rPr>
              <a:t>19</a:t>
            </a:r>
            <a:endParaRPr lang="en-US" sz="2800" b="1" dirty="0">
              <a:solidFill>
                <a:schemeClr val="accent5">
                  <a:lumMod val="75000"/>
                </a:schemeClr>
              </a:solidFill>
              <a:latin typeface="+mn-lt"/>
            </a:endParaRPr>
          </a:p>
        </p:txBody>
      </p:sp>
      <p:sp>
        <p:nvSpPr>
          <p:cNvPr id="20" name="Прямоугольник 19"/>
          <p:cNvSpPr/>
          <p:nvPr/>
        </p:nvSpPr>
        <p:spPr>
          <a:xfrm>
            <a:off x="8534400" y="912168"/>
            <a:ext cx="8534400" cy="416204"/>
          </a:xfrm>
          <a:prstGeom prst="rect">
            <a:avLst/>
          </a:prstGeom>
        </p:spPr>
        <p:txBody>
          <a:bodyPr>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Строительство и расширение тепличного комплекса</a:t>
            </a:r>
            <a:endParaRPr lang="ru-RU" sz="2000" b="1" dirty="0">
              <a:solidFill>
                <a:schemeClr val="bg1"/>
              </a:solidFill>
              <a:latin typeface="Arial" pitchFamily="34" charset="0"/>
              <a:ea typeface="Times New Roman"/>
              <a:cs typeface="Arial" pitchFamily="34" charset="0"/>
            </a:endParaRPr>
          </a:p>
        </p:txBody>
      </p:sp>
      <p:graphicFrame>
        <p:nvGraphicFramePr>
          <p:cNvPr id="24" name="Таблица 23"/>
          <p:cNvGraphicFramePr>
            <a:graphicFrameLocks noGrp="1"/>
          </p:cNvGraphicFramePr>
          <p:nvPr>
            <p:extLst>
              <p:ext uri="{D42A27DB-BD31-4B8C-83A1-F6EECF244321}">
                <p14:modId xmlns:p14="http://schemas.microsoft.com/office/powerpoint/2010/main" val="2501132322"/>
              </p:ext>
            </p:extLst>
          </p:nvPr>
        </p:nvGraphicFramePr>
        <p:xfrm>
          <a:off x="1" y="1632250"/>
          <a:ext cx="8985175" cy="7930833"/>
        </p:xfrm>
        <a:graphic>
          <a:graphicData uri="http://schemas.openxmlformats.org/drawingml/2006/table">
            <a:tbl>
              <a:tblPr>
                <a:tableStyleId>{BDBED569-4797-4DF1-A0F4-6AAB3CD982D8}</a:tableStyleId>
              </a:tblPr>
              <a:tblGrid>
                <a:gridCol w="6028531"/>
                <a:gridCol w="833926"/>
                <a:gridCol w="2122718"/>
              </a:tblGrid>
              <a:tr h="198057">
                <a:tc gridSpan="3">
                  <a:txBody>
                    <a:bodyPr/>
                    <a:lstStyle/>
                    <a:p>
                      <a:pPr marL="12700" algn="just">
                        <a:lnSpc>
                          <a:spcPct val="115000"/>
                        </a:lnSpc>
                        <a:spcAft>
                          <a:spcPts val="100"/>
                        </a:spcAft>
                      </a:pPr>
                      <a:r>
                        <a:rPr lang="en-US" sz="1100" dirty="0" err="1">
                          <a:latin typeface="Arial" pitchFamily="34" charset="0"/>
                          <a:cs typeface="Arial" pitchFamily="34" charset="0"/>
                        </a:rPr>
                        <a:t>Доля</a:t>
                      </a:r>
                      <a:r>
                        <a:rPr lang="en-US" sz="1100" dirty="0">
                          <a:latin typeface="Arial" pitchFamily="34" charset="0"/>
                          <a:cs typeface="Arial" pitchFamily="34" charset="0"/>
                        </a:rPr>
                        <a:t> </a:t>
                      </a:r>
                      <a:r>
                        <a:rPr lang="en-US" sz="1100" dirty="0" err="1">
                          <a:latin typeface="Arial" pitchFamily="34" charset="0"/>
                          <a:cs typeface="Arial" pitchFamily="34" charset="0"/>
                        </a:rPr>
                        <a:t>возмещения</a:t>
                      </a:r>
                      <a:r>
                        <a:rPr lang="en-US" sz="1100" dirty="0">
                          <a:latin typeface="Arial" pitchFamily="34" charset="0"/>
                          <a:cs typeface="Arial" pitchFamily="34" charset="0"/>
                        </a:rPr>
                        <a:t> </a:t>
                      </a:r>
                      <a:r>
                        <a:rPr lang="en-US" sz="1100" dirty="0" err="1">
                          <a:latin typeface="Arial" pitchFamily="34" charset="0"/>
                          <a:cs typeface="Arial" pitchFamily="34" charset="0"/>
                        </a:rPr>
                        <a:t>инвестиционных</a:t>
                      </a:r>
                      <a:r>
                        <a:rPr lang="en-US" sz="1100" dirty="0">
                          <a:latin typeface="Arial" pitchFamily="34" charset="0"/>
                          <a:cs typeface="Arial" pitchFamily="34" charset="0"/>
                        </a:rPr>
                        <a:t> </a:t>
                      </a:r>
                      <a:r>
                        <a:rPr lang="en-US" sz="1100" dirty="0" err="1">
                          <a:latin typeface="Arial" pitchFamily="34" charset="0"/>
                          <a:cs typeface="Arial" pitchFamily="34" charset="0"/>
                        </a:rPr>
                        <a:t>вложений</a:t>
                      </a:r>
                      <a:r>
                        <a:rPr lang="en-US" sz="1100" dirty="0">
                          <a:latin typeface="Arial" pitchFamily="34" charset="0"/>
                          <a:cs typeface="Arial" pitchFamily="34" charset="0"/>
                        </a:rPr>
                        <a:t> – 25%</a:t>
                      </a:r>
                      <a:endParaRPr lang="ru-RU" sz="1100" b="1" dirty="0">
                        <a:latin typeface="Arial" pitchFamily="34" charset="0"/>
                        <a:ea typeface="Times New Roman"/>
                        <a:cs typeface="Arial" pitchFamily="34" charset="0"/>
                      </a:endParaRPr>
                    </a:p>
                  </a:txBody>
                  <a:tcPr marL="6899" marR="6899" marT="6899" marB="6899" anchor="ctr"/>
                </a:tc>
                <a:tc hMerge="1">
                  <a:txBody>
                    <a:bodyPr/>
                    <a:lstStyle/>
                    <a:p>
                      <a:endParaRPr lang="ru-RU"/>
                    </a:p>
                  </a:txBody>
                  <a:tcPr/>
                </a:tc>
                <a:tc hMerge="1">
                  <a:txBody>
                    <a:bodyPr/>
                    <a:lstStyle/>
                    <a:p>
                      <a:endParaRPr lang="ru-RU"/>
                    </a:p>
                  </a:txBody>
                  <a:tcPr/>
                </a:tc>
              </a:tr>
              <a:tr h="757577">
                <a:tc>
                  <a:txBody>
                    <a:bodyPr/>
                    <a:lstStyle/>
                    <a:p>
                      <a:pPr marL="12700" algn="just">
                        <a:lnSpc>
                          <a:spcPct val="115000"/>
                        </a:lnSpc>
                        <a:spcAft>
                          <a:spcPts val="100"/>
                        </a:spcAft>
                      </a:pPr>
                      <a:r>
                        <a:rPr lang="ru-RU" sz="1100" b="1" dirty="0">
                          <a:effectLst/>
                          <a:latin typeface="Arial" pitchFamily="34" charset="0"/>
                          <a:cs typeface="Arial" pitchFamily="34" charset="0"/>
                        </a:rPr>
                        <a:t>Техника мен </a:t>
                      </a:r>
                      <a:r>
                        <a:rPr lang="ru-RU" sz="1100" b="1" dirty="0" err="1">
                          <a:effectLst/>
                          <a:latin typeface="Arial" pitchFamily="34" charset="0"/>
                          <a:cs typeface="Arial" pitchFamily="34" charset="0"/>
                        </a:rPr>
                        <a:t>жабдықтың</a:t>
                      </a:r>
                      <a:r>
                        <a:rPr lang="ru-RU" sz="1100" b="1" dirty="0">
                          <a:effectLst/>
                          <a:latin typeface="Arial" pitchFamily="34" charset="0"/>
                          <a:cs typeface="Arial" pitchFamily="34" charset="0"/>
                        </a:rPr>
                        <a:t> </a:t>
                      </a:r>
                      <a:r>
                        <a:rPr lang="ru-RU" sz="1100" b="1" dirty="0" err="1">
                          <a:effectLst/>
                          <a:latin typeface="Arial" pitchFamily="34" charset="0"/>
                          <a:cs typeface="Arial" pitchFamily="34" charset="0"/>
                        </a:rPr>
                        <a:t>атауы</a:t>
                      </a:r>
                      <a:r>
                        <a:rPr lang="ru-RU" sz="1100" b="1" dirty="0">
                          <a:effectLst/>
                          <a:latin typeface="Arial" pitchFamily="34" charset="0"/>
                          <a:cs typeface="Arial" pitchFamily="34" charset="0"/>
                        </a:rPr>
                        <a:t> </a:t>
                      </a:r>
                      <a:r>
                        <a:rPr lang="ru-RU" sz="1100" b="1" dirty="0" err="1">
                          <a:effectLst/>
                          <a:latin typeface="Arial" pitchFamily="34" charset="0"/>
                          <a:cs typeface="Arial" pitchFamily="34" charset="0"/>
                        </a:rPr>
                        <a:t>және</a:t>
                      </a:r>
                      <a:r>
                        <a:rPr lang="ru-RU" sz="1100" b="1" dirty="0">
                          <a:effectLst/>
                          <a:latin typeface="Arial" pitchFamily="34" charset="0"/>
                          <a:cs typeface="Arial" pitchFamily="34" charset="0"/>
                        </a:rPr>
                        <a:t> </a:t>
                      </a:r>
                      <a:r>
                        <a:rPr lang="ru-RU" sz="1100" b="1" dirty="0" err="1">
                          <a:effectLst/>
                          <a:latin typeface="Arial" pitchFamily="34" charset="0"/>
                          <a:cs typeface="Arial" pitchFamily="34" charset="0"/>
                        </a:rPr>
                        <a:t>техникалық</a:t>
                      </a:r>
                      <a:r>
                        <a:rPr lang="ru-RU" sz="1100" b="1" dirty="0">
                          <a:effectLst/>
                          <a:latin typeface="Arial" pitchFamily="34" charset="0"/>
                          <a:cs typeface="Arial" pitchFamily="34" charset="0"/>
                        </a:rPr>
                        <a:t> </a:t>
                      </a:r>
                      <a:r>
                        <a:rPr lang="ru-RU" sz="1100" b="1" dirty="0" err="1">
                          <a:effectLst/>
                          <a:latin typeface="Arial" pitchFamily="34" charset="0"/>
                          <a:cs typeface="Arial" pitchFamily="34" charset="0"/>
                        </a:rPr>
                        <a:t>сипаттамасы</a:t>
                      </a:r>
                      <a:endParaRPr lang="ru-RU" sz="1100" b="1" dirty="0">
                        <a:effectLst/>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dirty="0" err="1">
                          <a:effectLst/>
                          <a:latin typeface="Arial" pitchFamily="34" charset="0"/>
                          <a:cs typeface="Arial" pitchFamily="34" charset="0"/>
                        </a:rPr>
                        <a:t>Жоба</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қуатының</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өлшем</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бірлігі</a:t>
                      </a:r>
                      <a:endParaRPr lang="ru-RU" sz="1100" b="1" dirty="0">
                        <a:effectLst/>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dirty="0" err="1">
                          <a:effectLst/>
                          <a:latin typeface="Arial" pitchFamily="34" charset="0"/>
                          <a:cs typeface="Arial" pitchFamily="34" charset="0"/>
                        </a:rPr>
                        <a:t>Қуаттылықтың</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бір</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бірлігіне</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арналған</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субсидияларды</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есептеу</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үшін</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барынша</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рұқсат</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етілетін</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құн</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теңге</a:t>
                      </a:r>
                      <a:endParaRPr lang="ru-RU" sz="1100" b="1" dirty="0">
                        <a:effectLst/>
                        <a:latin typeface="Arial" pitchFamily="34" charset="0"/>
                        <a:ea typeface="Times New Roman"/>
                        <a:cs typeface="Arial" pitchFamily="34" charset="0"/>
                      </a:endParaRPr>
                    </a:p>
                  </a:txBody>
                  <a:tcPr marL="9525" marR="9525" marT="9525" marB="9525" anchor="ctr"/>
                </a:tc>
              </a:tr>
              <a:tr h="2790688">
                <a:tc>
                  <a:txBody>
                    <a:bodyPr/>
                    <a:lstStyle/>
                    <a:p>
                      <a:pPr marL="12700" algn="l">
                        <a:lnSpc>
                          <a:spcPct val="115000"/>
                        </a:lnSpc>
                        <a:spcAft>
                          <a:spcPts val="100"/>
                        </a:spcAft>
                      </a:pPr>
                      <a:r>
                        <a:rPr lang="en-US" sz="1100" dirty="0" err="1">
                          <a:effectLst/>
                          <a:latin typeface="Arial" pitchFamily="34" charset="0"/>
                          <a:cs typeface="Arial" pitchFamily="34" charset="0"/>
                        </a:rPr>
                        <a:t>Жеміс-жидек</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дақылдарын</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және</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жүзімді</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отырғызу</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былайша</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жүзеге</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асырылады</a:t>
                      </a:r>
                      <a:r>
                        <a:rPr lang="en-US" sz="1100" dirty="0">
                          <a:effectLst/>
                          <a:latin typeface="Arial" pitchFamily="34" charset="0"/>
                          <a:cs typeface="Arial" pitchFamily="34" charset="0"/>
                        </a:rPr>
                        <a:t>:</a:t>
                      </a:r>
                      <a:br>
                        <a:rPr lang="en-US" sz="1100" dirty="0">
                          <a:effectLst/>
                          <a:latin typeface="Arial" pitchFamily="34" charset="0"/>
                          <a:cs typeface="Arial" pitchFamily="34" charset="0"/>
                        </a:rPr>
                      </a:b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орта</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бойлы</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және</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ұзын</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бойлы</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телітушілердегі</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көшеттерді</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пайдалана</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отырып</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отырғызу</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материалы</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аурулар</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мен</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зиянкестерден</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таза</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болуы</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тиіс</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керме</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негізгі</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бағаналарды</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аралық</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бағаналарды</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биіктігі</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топырақ</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деңгейінен</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кемінде</a:t>
                      </a:r>
                      <a:r>
                        <a:rPr lang="en-US" sz="1100" dirty="0">
                          <a:effectLst/>
                          <a:latin typeface="Arial" pitchFamily="34" charset="0"/>
                          <a:cs typeface="Arial" pitchFamily="34" charset="0"/>
                        </a:rPr>
                        <a:t> 2,0 м) </a:t>
                      </a:r>
                      <a:r>
                        <a:rPr lang="en-US" sz="1100" dirty="0" err="1">
                          <a:effectLst/>
                          <a:latin typeface="Arial" pitchFamily="34" charset="0"/>
                          <a:cs typeface="Arial" pitchFamily="34" charset="0"/>
                        </a:rPr>
                        <a:t>қамтитын</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тіреуіш</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бағананы</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тіректі</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қолдана</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отырып</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тіреуіш</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бағаналы</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мырышталған</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сымды</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көшетті</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тіреуіш</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бағанаға</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бекіту</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элементтерін</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керме</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құрылғылары</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зәкір</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немесе</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тірек</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конструкциясын</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жеміс-жидектерді</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қоспағанда</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пайдалана</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отырып</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тамшылатып</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суару</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жүйесін</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қолдана</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отырып</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Апорт</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сортты</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алма</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ағашын</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қоспағанда</a:t>
                      </a:r>
                      <a:r>
                        <a:rPr lang="en-US" sz="1100" dirty="0">
                          <a:effectLst/>
                          <a:latin typeface="Arial" pitchFamily="34" charset="0"/>
                          <a:cs typeface="Arial" pitchFamily="34" charset="0"/>
                        </a:rPr>
                        <a:t>) 1 </a:t>
                      </a:r>
                      <a:r>
                        <a:rPr lang="en-US" sz="1100" dirty="0" err="1">
                          <a:effectLst/>
                          <a:latin typeface="Arial" pitchFamily="34" charset="0"/>
                          <a:cs typeface="Arial" pitchFamily="34" charset="0"/>
                        </a:rPr>
                        <a:t>гектарға</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мынадай</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көшеттер</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санымен</a:t>
                      </a:r>
                      <a:r>
                        <a:rPr lang="en-US" sz="1100" dirty="0">
                          <a:effectLst/>
                          <a:latin typeface="Arial" pitchFamily="34" charset="0"/>
                          <a:cs typeface="Arial" pitchFamily="34" charset="0"/>
                        </a:rPr>
                        <a:t>****:</a:t>
                      </a:r>
                      <a:br>
                        <a:rPr lang="en-US" sz="1100" dirty="0">
                          <a:effectLst/>
                          <a:latin typeface="Arial" pitchFamily="34" charset="0"/>
                          <a:cs typeface="Arial" pitchFamily="34" charset="0"/>
                        </a:rPr>
                      </a:br>
                      <a:r>
                        <a:rPr lang="en-US" sz="1100" dirty="0" err="1">
                          <a:effectLst/>
                          <a:latin typeface="Arial" pitchFamily="34" charset="0"/>
                          <a:cs typeface="Arial" pitchFamily="34" charset="0"/>
                        </a:rPr>
                        <a:t>шекілдеуікті</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жеміс</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дақылдары</a:t>
                      </a:r>
                      <a:r>
                        <a:rPr lang="en-US" sz="1100" dirty="0">
                          <a:effectLst/>
                          <a:latin typeface="Arial" pitchFamily="34" charset="0"/>
                          <a:cs typeface="Arial" pitchFamily="34" charset="0"/>
                        </a:rPr>
                        <a:t> – 500 </a:t>
                      </a:r>
                      <a:r>
                        <a:rPr lang="en-US" sz="1100" dirty="0" err="1">
                          <a:effectLst/>
                          <a:latin typeface="Arial" pitchFamily="34" charset="0"/>
                          <a:cs typeface="Arial" pitchFamily="34" charset="0"/>
                        </a:rPr>
                        <a:t>данадан</a:t>
                      </a:r>
                      <a:r>
                        <a:rPr lang="en-US" sz="1100" dirty="0">
                          <a:effectLst/>
                          <a:latin typeface="Arial" pitchFamily="34" charset="0"/>
                          <a:cs typeface="Arial" pitchFamily="34" charset="0"/>
                        </a:rPr>
                        <a:t> 2000 </a:t>
                      </a:r>
                      <a:r>
                        <a:rPr lang="en-US" sz="1100" dirty="0" err="1">
                          <a:effectLst/>
                          <a:latin typeface="Arial" pitchFamily="34" charset="0"/>
                          <a:cs typeface="Arial" pitchFamily="34" charset="0"/>
                        </a:rPr>
                        <a:t>данаға</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дейін</a:t>
                      </a:r>
                      <a:r>
                        <a:rPr lang="en-US" sz="1100" dirty="0">
                          <a:effectLst/>
                          <a:latin typeface="Arial" pitchFamily="34" charset="0"/>
                          <a:cs typeface="Arial" pitchFamily="34" charset="0"/>
                        </a:rPr>
                        <a:t>;</a:t>
                      </a:r>
                      <a:br>
                        <a:rPr lang="en-US" sz="1100" dirty="0">
                          <a:effectLst/>
                          <a:latin typeface="Arial" pitchFamily="34" charset="0"/>
                          <a:cs typeface="Arial" pitchFamily="34" charset="0"/>
                        </a:rPr>
                      </a:br>
                      <a:r>
                        <a:rPr lang="en-US" sz="1100" dirty="0" err="1">
                          <a:effectLst/>
                          <a:latin typeface="Arial" pitchFamily="34" charset="0"/>
                          <a:cs typeface="Arial" pitchFamily="34" charset="0"/>
                        </a:rPr>
                        <a:t>сүйекті</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жеміс</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дақылдары</a:t>
                      </a:r>
                      <a:r>
                        <a:rPr lang="en-US" sz="1100" dirty="0">
                          <a:effectLst/>
                          <a:latin typeface="Arial" pitchFamily="34" charset="0"/>
                          <a:cs typeface="Arial" pitchFamily="34" charset="0"/>
                        </a:rPr>
                        <a:t> – 500 </a:t>
                      </a:r>
                      <a:r>
                        <a:rPr lang="en-US" sz="1100" dirty="0" err="1">
                          <a:effectLst/>
                          <a:latin typeface="Arial" pitchFamily="34" charset="0"/>
                          <a:cs typeface="Arial" pitchFamily="34" charset="0"/>
                        </a:rPr>
                        <a:t>данадан</a:t>
                      </a:r>
                      <a:r>
                        <a:rPr lang="en-US" sz="1100" dirty="0">
                          <a:effectLst/>
                          <a:latin typeface="Arial" pitchFamily="34" charset="0"/>
                          <a:cs typeface="Arial" pitchFamily="34" charset="0"/>
                        </a:rPr>
                        <a:t/>
                      </a:r>
                      <a:br>
                        <a:rPr lang="en-US" sz="1100" dirty="0">
                          <a:effectLst/>
                          <a:latin typeface="Arial" pitchFamily="34" charset="0"/>
                          <a:cs typeface="Arial" pitchFamily="34" charset="0"/>
                        </a:rPr>
                      </a:br>
                      <a:r>
                        <a:rPr lang="en-US" sz="1100" dirty="0">
                          <a:effectLst/>
                          <a:latin typeface="Arial" pitchFamily="34" charset="0"/>
                          <a:cs typeface="Arial" pitchFamily="34" charset="0"/>
                        </a:rPr>
                        <a:t>2000 </a:t>
                      </a:r>
                      <a:r>
                        <a:rPr lang="en-US" sz="1100" dirty="0" err="1">
                          <a:effectLst/>
                          <a:latin typeface="Arial" pitchFamily="34" charset="0"/>
                          <a:cs typeface="Arial" pitchFamily="34" charset="0"/>
                        </a:rPr>
                        <a:t>данаға</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дейін</a:t>
                      </a:r>
                      <a:r>
                        <a:rPr lang="en-US" sz="1100" dirty="0">
                          <a:effectLst/>
                          <a:latin typeface="Arial" pitchFamily="34" charset="0"/>
                          <a:cs typeface="Arial" pitchFamily="34" charset="0"/>
                        </a:rPr>
                        <a:t>;</a:t>
                      </a:r>
                      <a:br>
                        <a:rPr lang="en-US" sz="1100" dirty="0">
                          <a:effectLst/>
                          <a:latin typeface="Arial" pitchFamily="34" charset="0"/>
                          <a:cs typeface="Arial" pitchFamily="34" charset="0"/>
                        </a:rPr>
                      </a:br>
                      <a:r>
                        <a:rPr lang="en-US" sz="1100" dirty="0" err="1">
                          <a:effectLst/>
                          <a:latin typeface="Arial" pitchFamily="34" charset="0"/>
                          <a:cs typeface="Arial" pitchFamily="34" charset="0"/>
                        </a:rPr>
                        <a:t>жаңғақ</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жемісті</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дақылдар</a:t>
                      </a:r>
                      <a:r>
                        <a:rPr lang="en-US" sz="1100" dirty="0">
                          <a:effectLst/>
                          <a:latin typeface="Arial" pitchFamily="34" charset="0"/>
                          <a:cs typeface="Arial" pitchFamily="34" charset="0"/>
                        </a:rPr>
                        <a:t> – 100 </a:t>
                      </a:r>
                      <a:r>
                        <a:rPr lang="en-US" sz="1100" dirty="0" err="1">
                          <a:effectLst/>
                          <a:latin typeface="Arial" pitchFamily="34" charset="0"/>
                          <a:cs typeface="Arial" pitchFamily="34" charset="0"/>
                        </a:rPr>
                        <a:t>данадан</a:t>
                      </a:r>
                      <a:r>
                        <a:rPr lang="en-US" sz="1100" dirty="0">
                          <a:effectLst/>
                          <a:latin typeface="Arial" pitchFamily="34" charset="0"/>
                          <a:cs typeface="Arial" pitchFamily="34" charset="0"/>
                        </a:rPr>
                        <a:t/>
                      </a:r>
                      <a:br>
                        <a:rPr lang="en-US" sz="1100" dirty="0">
                          <a:effectLst/>
                          <a:latin typeface="Arial" pitchFamily="34" charset="0"/>
                          <a:cs typeface="Arial" pitchFamily="34" charset="0"/>
                        </a:rPr>
                      </a:br>
                      <a:r>
                        <a:rPr lang="en-US" sz="1100" dirty="0">
                          <a:effectLst/>
                          <a:latin typeface="Arial" pitchFamily="34" charset="0"/>
                          <a:cs typeface="Arial" pitchFamily="34" charset="0"/>
                        </a:rPr>
                        <a:t>500 </a:t>
                      </a:r>
                      <a:r>
                        <a:rPr lang="en-US" sz="1100" dirty="0" err="1">
                          <a:effectLst/>
                          <a:latin typeface="Arial" pitchFamily="34" charset="0"/>
                          <a:cs typeface="Arial" pitchFamily="34" charset="0"/>
                        </a:rPr>
                        <a:t>данаға</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дейін</a:t>
                      </a:r>
                      <a:r>
                        <a:rPr lang="en-US" sz="1100" dirty="0">
                          <a:effectLst/>
                          <a:latin typeface="Arial" pitchFamily="34" charset="0"/>
                          <a:cs typeface="Arial" pitchFamily="34" charset="0"/>
                        </a:rPr>
                        <a:t>;</a:t>
                      </a:r>
                      <a:br>
                        <a:rPr lang="en-US" sz="1100" dirty="0">
                          <a:effectLst/>
                          <a:latin typeface="Arial" pitchFamily="34" charset="0"/>
                          <a:cs typeface="Arial" pitchFamily="34" charset="0"/>
                        </a:rPr>
                      </a:br>
                      <a:r>
                        <a:rPr lang="en-US" sz="1100" dirty="0" err="1">
                          <a:effectLst/>
                          <a:latin typeface="Arial" pitchFamily="34" charset="0"/>
                          <a:cs typeface="Arial" pitchFamily="34" charset="0"/>
                        </a:rPr>
                        <a:t>жүзім</a:t>
                      </a:r>
                      <a:r>
                        <a:rPr lang="en-US" sz="1100" dirty="0">
                          <a:effectLst/>
                          <a:latin typeface="Arial" pitchFamily="34" charset="0"/>
                          <a:cs typeface="Arial" pitchFamily="34" charset="0"/>
                        </a:rPr>
                        <a:t> – 1667 </a:t>
                      </a:r>
                      <a:r>
                        <a:rPr lang="en-US" sz="1100" dirty="0" err="1">
                          <a:effectLst/>
                          <a:latin typeface="Arial" pitchFamily="34" charset="0"/>
                          <a:cs typeface="Arial" pitchFamily="34" charset="0"/>
                        </a:rPr>
                        <a:t>данадан</a:t>
                      </a:r>
                      <a:r>
                        <a:rPr lang="en-US" sz="1100" dirty="0">
                          <a:effectLst/>
                          <a:latin typeface="Arial" pitchFamily="34" charset="0"/>
                          <a:cs typeface="Arial" pitchFamily="34" charset="0"/>
                        </a:rPr>
                        <a:t> 2667 </a:t>
                      </a:r>
                      <a:r>
                        <a:rPr lang="en-US" sz="1100" dirty="0" err="1">
                          <a:effectLst/>
                          <a:latin typeface="Arial" pitchFamily="34" charset="0"/>
                          <a:cs typeface="Arial" pitchFamily="34" charset="0"/>
                        </a:rPr>
                        <a:t>данаға</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дейін</a:t>
                      </a:r>
                      <a:r>
                        <a:rPr lang="en-US" sz="1100" dirty="0">
                          <a:effectLst/>
                          <a:latin typeface="Arial" pitchFamily="34" charset="0"/>
                          <a:cs typeface="Arial" pitchFamily="34" charset="0"/>
                        </a:rPr>
                        <a:t>;</a:t>
                      </a:r>
                      <a:br>
                        <a:rPr lang="en-US" sz="1100" dirty="0">
                          <a:effectLst/>
                          <a:latin typeface="Arial" pitchFamily="34" charset="0"/>
                          <a:cs typeface="Arial" pitchFamily="34" charset="0"/>
                        </a:rPr>
                      </a:br>
                      <a:r>
                        <a:rPr lang="en-US" sz="1100" dirty="0" err="1">
                          <a:effectLst/>
                          <a:latin typeface="Arial" pitchFamily="34" charset="0"/>
                          <a:cs typeface="Arial" pitchFamily="34" charset="0"/>
                        </a:rPr>
                        <a:t>жидек</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дақылдары</a:t>
                      </a:r>
                      <a:r>
                        <a:rPr lang="en-US" sz="1100" dirty="0">
                          <a:effectLst/>
                          <a:latin typeface="Arial" pitchFamily="34" charset="0"/>
                          <a:cs typeface="Arial" pitchFamily="34" charset="0"/>
                        </a:rPr>
                        <a:t> – 1 </a:t>
                      </a:r>
                      <a:r>
                        <a:rPr lang="en-US" sz="1100" dirty="0" err="1">
                          <a:effectLst/>
                          <a:latin typeface="Arial" pitchFamily="34" charset="0"/>
                          <a:cs typeface="Arial" pitchFamily="34" charset="0"/>
                        </a:rPr>
                        <a:t>гектарға</a:t>
                      </a:r>
                      <a:r>
                        <a:rPr lang="en-US" sz="1100" dirty="0">
                          <a:effectLst/>
                          <a:latin typeface="Arial" pitchFamily="34" charset="0"/>
                          <a:cs typeface="Arial" pitchFamily="34" charset="0"/>
                        </a:rPr>
                        <a:t> 40 000 </a:t>
                      </a:r>
                      <a:r>
                        <a:rPr lang="en-US" sz="1100" dirty="0" err="1">
                          <a:effectLst/>
                          <a:latin typeface="Arial" pitchFamily="34" charset="0"/>
                          <a:cs typeface="Arial" pitchFamily="34" charset="0"/>
                        </a:rPr>
                        <a:t>данаға</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дейін</a:t>
                      </a:r>
                      <a:r>
                        <a:rPr lang="en-US" sz="1100" dirty="0">
                          <a:effectLst/>
                          <a:latin typeface="Arial" pitchFamily="34" charset="0"/>
                          <a:cs typeface="Arial" pitchFamily="34" charset="0"/>
                        </a:rPr>
                        <a:t>.</a:t>
                      </a:r>
                      <a:endParaRPr lang="ru-RU" sz="1100" dirty="0">
                        <a:effectLst/>
                        <a:latin typeface="Arial" pitchFamily="34" charset="0"/>
                        <a:ea typeface="Times New Roman"/>
                        <a:cs typeface="Arial" pitchFamily="34" charset="0"/>
                      </a:endParaRPr>
                    </a:p>
                  </a:txBody>
                  <a:tcPr marL="9525" marR="9525" marT="9525" marB="9525" anchor="ctr"/>
                </a:tc>
                <a:tc rowSpan="2">
                  <a:txBody>
                    <a:bodyPr/>
                    <a:lstStyle/>
                    <a:p>
                      <a:pPr marL="12700" algn="just">
                        <a:lnSpc>
                          <a:spcPct val="115000"/>
                        </a:lnSpc>
                        <a:spcAft>
                          <a:spcPts val="100"/>
                        </a:spcAft>
                      </a:pPr>
                      <a:r>
                        <a:rPr lang="en-US" sz="1100" dirty="0">
                          <a:effectLst/>
                          <a:latin typeface="Arial" pitchFamily="34" charset="0"/>
                          <a:cs typeface="Arial" pitchFamily="34" charset="0"/>
                        </a:rPr>
                        <a:t>1 </a:t>
                      </a:r>
                      <a:r>
                        <a:rPr lang="en-US" sz="1100" dirty="0" err="1">
                          <a:effectLst/>
                          <a:latin typeface="Arial" pitchFamily="34" charset="0"/>
                          <a:cs typeface="Arial" pitchFamily="34" charset="0"/>
                        </a:rPr>
                        <a:t>гектар</a:t>
                      </a:r>
                      <a:endParaRPr lang="ru-RU" sz="11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effectLst/>
                          <a:latin typeface="Arial" pitchFamily="34" charset="0"/>
                          <a:cs typeface="Arial" pitchFamily="34" charset="0"/>
                        </a:rPr>
                        <a:t>4 407 000</a:t>
                      </a:r>
                      <a:endParaRPr lang="ru-RU" sz="1100" dirty="0">
                        <a:effectLst/>
                        <a:latin typeface="Arial" pitchFamily="34" charset="0"/>
                        <a:ea typeface="Times New Roman"/>
                        <a:cs typeface="Arial" pitchFamily="34" charset="0"/>
                      </a:endParaRPr>
                    </a:p>
                  </a:txBody>
                  <a:tcPr marL="9525" marR="9525" marT="9525" marB="9525" anchor="ctr"/>
                </a:tc>
              </a:tr>
              <a:tr h="572749">
                <a:tc>
                  <a:txBody>
                    <a:bodyPr/>
                    <a:lstStyle/>
                    <a:p>
                      <a:pPr marL="12700" algn="just">
                        <a:lnSpc>
                          <a:spcPct val="115000"/>
                        </a:lnSpc>
                        <a:spcAft>
                          <a:spcPts val="100"/>
                        </a:spcAft>
                      </a:pP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отандық</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көшеттерді</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пайдалана</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отырып</a:t>
                      </a:r>
                      <a:r>
                        <a:rPr lang="en-US" sz="1100" dirty="0">
                          <a:effectLst/>
                          <a:latin typeface="Arial" pitchFamily="34" charset="0"/>
                          <a:cs typeface="Arial" pitchFamily="34" charset="0"/>
                        </a:rPr>
                        <a:t>:</a:t>
                      </a:r>
                      <a:endParaRPr lang="ru-RU" sz="1100" dirty="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dirty="0">
                          <a:effectLst/>
                          <a:latin typeface="Arial" pitchFamily="34" charset="0"/>
                          <a:cs typeface="Arial" pitchFamily="34" charset="0"/>
                        </a:rPr>
                        <a:t> </a:t>
                      </a:r>
                      <a:br>
                        <a:rPr lang="en-US" sz="1100" dirty="0">
                          <a:effectLst/>
                          <a:latin typeface="Arial" pitchFamily="34" charset="0"/>
                          <a:cs typeface="Arial" pitchFamily="34" charset="0"/>
                        </a:rPr>
                      </a:br>
                      <a:r>
                        <a:rPr lang="en-US" sz="1100" dirty="0">
                          <a:effectLst/>
                          <a:latin typeface="Arial" pitchFamily="34" charset="0"/>
                          <a:cs typeface="Arial" pitchFamily="34" charset="0"/>
                        </a:rPr>
                        <a:t>- 1 535 000 (</a:t>
                      </a:r>
                      <a:r>
                        <a:rPr lang="en-US" sz="1100" dirty="0" err="1">
                          <a:effectLst/>
                          <a:latin typeface="Arial" pitchFamily="34" charset="0"/>
                          <a:cs typeface="Arial" pitchFamily="34" charset="0"/>
                        </a:rPr>
                        <a:t>шекілдеуікті</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жеміс</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дақылдары</a:t>
                      </a:r>
                      <a:r>
                        <a:rPr lang="en-US" sz="1100" dirty="0">
                          <a:effectLst/>
                          <a:latin typeface="Arial" pitchFamily="34" charset="0"/>
                          <a:cs typeface="Arial" pitchFamily="34" charset="0"/>
                        </a:rPr>
                        <a:t>);</a:t>
                      </a:r>
                      <a:endParaRPr lang="ru-RU" sz="1100" dirty="0">
                        <a:effectLst/>
                        <a:latin typeface="Arial" pitchFamily="34" charset="0"/>
                        <a:ea typeface="Times New Roman"/>
                        <a:cs typeface="Arial" pitchFamily="34" charset="0"/>
                      </a:endParaRPr>
                    </a:p>
                  </a:txBody>
                  <a:tcPr marL="9525" marR="9525" marT="9525" marB="9525" anchor="ctr"/>
                </a:tc>
              </a:tr>
              <a:tr h="387920">
                <a:tc>
                  <a:txBody>
                    <a:bodyPr/>
                    <a:lstStyle/>
                    <a:p>
                      <a:pPr algn="just">
                        <a:lnSpc>
                          <a:spcPct val="115000"/>
                        </a:lnSpc>
                        <a:spcAft>
                          <a:spcPts val="0"/>
                        </a:spcAft>
                      </a:pPr>
                      <a:r>
                        <a:rPr lang="en-US" sz="1100" dirty="0">
                          <a:effectLst/>
                          <a:latin typeface="Arial" pitchFamily="34" charset="0"/>
                          <a:cs typeface="Arial" pitchFamily="34" charset="0"/>
                        </a:rPr>
                        <a:t/>
                      </a:r>
                      <a:br>
                        <a:rPr lang="en-US" sz="1100" dirty="0">
                          <a:effectLst/>
                          <a:latin typeface="Arial" pitchFamily="34" charset="0"/>
                          <a:cs typeface="Arial" pitchFamily="34" charset="0"/>
                        </a:rPr>
                      </a:br>
                      <a:endParaRPr lang="ru-RU" sz="1100" dirty="0">
                        <a:effectLst/>
                        <a:latin typeface="Arial" pitchFamily="34" charset="0"/>
                        <a:ea typeface="Times New Roman"/>
                        <a:cs typeface="Arial" pitchFamily="34" charset="0"/>
                      </a:endParaRPr>
                    </a:p>
                  </a:txBody>
                  <a:tcPr marL="9525" marR="9525" marT="9525" marB="9525" anchor="ctr"/>
                </a:tc>
                <a:tc rowSpan="3">
                  <a:txBody>
                    <a:bodyPr/>
                    <a:lstStyle/>
                    <a:p>
                      <a:pPr>
                        <a:lnSpc>
                          <a:spcPct val="115000"/>
                        </a:lnSpc>
                        <a:spcAft>
                          <a:spcPts val="1000"/>
                        </a:spcAft>
                      </a:pPr>
                      <a:r>
                        <a:rPr lang="en-US" sz="1100">
                          <a:effectLst/>
                          <a:latin typeface="Arial" pitchFamily="34" charset="0"/>
                          <a:cs typeface="Arial" pitchFamily="34" charset="0"/>
                        </a:rPr>
                        <a:t> </a:t>
                      </a:r>
                      <a:endParaRPr lang="ru-RU" sz="1100">
                        <a:effectLst/>
                        <a:latin typeface="Arial" pitchFamily="34" charset="0"/>
                        <a:ea typeface="Times New Roman"/>
                        <a:cs typeface="Arial" pitchFamily="34" charset="0"/>
                      </a:endParaRPr>
                    </a:p>
                  </a:txBody>
                  <a:tcPr marL="68580" marR="68580" marT="0" marB="0"/>
                </a:tc>
                <a:tc>
                  <a:txBody>
                    <a:bodyPr/>
                    <a:lstStyle/>
                    <a:p>
                      <a:pPr marL="12700" algn="just">
                        <a:lnSpc>
                          <a:spcPct val="115000"/>
                        </a:lnSpc>
                        <a:spcAft>
                          <a:spcPts val="100"/>
                        </a:spcAft>
                      </a:pPr>
                      <a:r>
                        <a:rPr lang="en-US" sz="1100" dirty="0">
                          <a:effectLst/>
                          <a:latin typeface="Arial" pitchFamily="34" charset="0"/>
                          <a:cs typeface="Arial" pitchFamily="34" charset="0"/>
                        </a:rPr>
                        <a:t>- 1 767 000 (</a:t>
                      </a:r>
                      <a:r>
                        <a:rPr lang="en-US" sz="1100" dirty="0" err="1">
                          <a:effectLst/>
                          <a:latin typeface="Arial" pitchFamily="34" charset="0"/>
                          <a:cs typeface="Arial" pitchFamily="34" charset="0"/>
                        </a:rPr>
                        <a:t>сүйекті</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жеміс</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дақылдары</a:t>
                      </a:r>
                      <a:r>
                        <a:rPr lang="en-US" sz="1100" dirty="0">
                          <a:effectLst/>
                          <a:latin typeface="Arial" pitchFamily="34" charset="0"/>
                          <a:cs typeface="Arial" pitchFamily="34" charset="0"/>
                        </a:rPr>
                        <a:t>);</a:t>
                      </a:r>
                      <a:endParaRPr lang="ru-RU" sz="1100" dirty="0">
                        <a:effectLst/>
                        <a:latin typeface="Arial" pitchFamily="34" charset="0"/>
                        <a:ea typeface="Times New Roman"/>
                        <a:cs typeface="Arial" pitchFamily="34" charset="0"/>
                      </a:endParaRPr>
                    </a:p>
                  </a:txBody>
                  <a:tcPr marL="9525" marR="9525" marT="9525" marB="9525" anchor="ctr"/>
                </a:tc>
              </a:tr>
              <a:tr h="387920">
                <a:tc>
                  <a:txBody>
                    <a:bodyPr/>
                    <a:lstStyle/>
                    <a:p>
                      <a:pPr algn="just">
                        <a:lnSpc>
                          <a:spcPct val="115000"/>
                        </a:lnSpc>
                        <a:spcAft>
                          <a:spcPts val="0"/>
                        </a:spcAft>
                      </a:pPr>
                      <a:r>
                        <a:rPr lang="en-US" sz="1100" dirty="0">
                          <a:effectLst/>
                          <a:latin typeface="Arial" pitchFamily="34" charset="0"/>
                          <a:cs typeface="Arial" pitchFamily="34" charset="0"/>
                        </a:rPr>
                        <a:t/>
                      </a:r>
                      <a:br>
                        <a:rPr lang="en-US" sz="1100" dirty="0">
                          <a:effectLst/>
                          <a:latin typeface="Arial" pitchFamily="34" charset="0"/>
                          <a:cs typeface="Arial" pitchFamily="34" charset="0"/>
                        </a:rPr>
                      </a:br>
                      <a:endParaRPr lang="ru-RU" sz="1100" dirty="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dirty="0">
                          <a:effectLst/>
                          <a:latin typeface="Arial" pitchFamily="34" charset="0"/>
                          <a:cs typeface="Arial" pitchFamily="34" charset="0"/>
                        </a:rPr>
                        <a:t>- 1 847 000 (</a:t>
                      </a:r>
                      <a:r>
                        <a:rPr lang="en-US" sz="1100" dirty="0" err="1">
                          <a:effectLst/>
                          <a:latin typeface="Arial" pitchFamily="34" charset="0"/>
                          <a:cs typeface="Arial" pitchFamily="34" charset="0"/>
                        </a:rPr>
                        <a:t>жүзім</a:t>
                      </a:r>
                      <a:r>
                        <a:rPr lang="en-US" sz="1100" dirty="0">
                          <a:effectLst/>
                          <a:latin typeface="Arial" pitchFamily="34" charset="0"/>
                          <a:cs typeface="Arial" pitchFamily="34" charset="0"/>
                        </a:rPr>
                        <a:t>);</a:t>
                      </a:r>
                      <a:endParaRPr lang="ru-RU" sz="1100" dirty="0">
                        <a:effectLst/>
                        <a:latin typeface="Arial" pitchFamily="34" charset="0"/>
                        <a:ea typeface="Times New Roman"/>
                        <a:cs typeface="Arial" pitchFamily="34" charset="0"/>
                      </a:endParaRPr>
                    </a:p>
                  </a:txBody>
                  <a:tcPr marL="9525" marR="9525" marT="9525" marB="9525" anchor="ctr"/>
                </a:tc>
              </a:tr>
              <a:tr h="387920">
                <a:tc>
                  <a:txBody>
                    <a:bodyPr/>
                    <a:lstStyle/>
                    <a:p>
                      <a:pPr algn="just">
                        <a:lnSpc>
                          <a:spcPct val="115000"/>
                        </a:lnSpc>
                        <a:spcAft>
                          <a:spcPts val="0"/>
                        </a:spcAft>
                      </a:pPr>
                      <a:r>
                        <a:rPr lang="en-US" sz="1100">
                          <a:effectLst/>
                          <a:latin typeface="Arial" pitchFamily="34" charset="0"/>
                          <a:cs typeface="Arial" pitchFamily="34" charset="0"/>
                        </a:rPr>
                        <a:t/>
                      </a:r>
                      <a:br>
                        <a:rPr lang="en-US" sz="1100">
                          <a:effectLst/>
                          <a:latin typeface="Arial" pitchFamily="34" charset="0"/>
                          <a:cs typeface="Arial" pitchFamily="34" charset="0"/>
                        </a:rPr>
                      </a:br>
                      <a:endParaRPr lang="ru-RU" sz="110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dirty="0">
                          <a:effectLst/>
                          <a:latin typeface="Arial" pitchFamily="34" charset="0"/>
                          <a:cs typeface="Arial" pitchFamily="34" charset="0"/>
                        </a:rPr>
                        <a:t>- 4 500 000 (</a:t>
                      </a:r>
                      <a:r>
                        <a:rPr lang="en-US" sz="1100" dirty="0" err="1">
                          <a:effectLst/>
                          <a:latin typeface="Arial" pitchFamily="34" charset="0"/>
                          <a:cs typeface="Arial" pitchFamily="34" charset="0"/>
                        </a:rPr>
                        <a:t>жидек</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дақылдары</a:t>
                      </a:r>
                      <a:r>
                        <a:rPr lang="en-US" sz="1100" dirty="0">
                          <a:effectLst/>
                          <a:latin typeface="Arial" pitchFamily="34" charset="0"/>
                          <a:cs typeface="Arial" pitchFamily="34" charset="0"/>
                        </a:rPr>
                        <a:t>).</a:t>
                      </a:r>
                      <a:endParaRPr lang="ru-RU" sz="1100" dirty="0">
                        <a:effectLst/>
                        <a:latin typeface="Arial" pitchFamily="34" charset="0"/>
                        <a:ea typeface="Times New Roman"/>
                        <a:cs typeface="Arial" pitchFamily="34" charset="0"/>
                      </a:endParaRPr>
                    </a:p>
                  </a:txBody>
                  <a:tcPr marL="9525" marR="9525" marT="9525" marB="9525" anchor="ctr"/>
                </a:tc>
              </a:tr>
              <a:tr h="1681718">
                <a:tc>
                  <a:txBody>
                    <a:bodyPr/>
                    <a:lstStyle/>
                    <a:p>
                      <a:pPr marL="12700" algn="just">
                        <a:lnSpc>
                          <a:spcPct val="115000"/>
                        </a:lnSpc>
                        <a:spcAft>
                          <a:spcPts val="100"/>
                        </a:spcAft>
                      </a:pP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импорттық</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көшеттерді</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пайдалана</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отырып</a:t>
                      </a:r>
                      <a:endParaRPr lang="ru-RU" sz="1100" dirty="0">
                        <a:effectLst/>
                        <a:latin typeface="Arial" pitchFamily="34" charset="0"/>
                        <a:ea typeface="Times New Roman"/>
                        <a:cs typeface="Arial" pitchFamily="34" charset="0"/>
                      </a:endParaRPr>
                    </a:p>
                  </a:txBody>
                  <a:tcPr marL="9525" marR="9525" marT="9525" marB="9525" anchor="ctr"/>
                </a:tc>
                <a:tc>
                  <a:txBody>
                    <a:bodyPr/>
                    <a:lstStyle/>
                    <a:p>
                      <a:pPr>
                        <a:lnSpc>
                          <a:spcPct val="115000"/>
                        </a:lnSpc>
                        <a:spcAft>
                          <a:spcPts val="1000"/>
                        </a:spcAft>
                      </a:pPr>
                      <a:r>
                        <a:rPr lang="en-US" sz="1100">
                          <a:effectLst/>
                          <a:latin typeface="Arial" pitchFamily="34" charset="0"/>
                          <a:cs typeface="Arial" pitchFamily="34" charset="0"/>
                        </a:rPr>
                        <a:t> </a:t>
                      </a:r>
                      <a:endParaRPr lang="ru-RU" sz="1100">
                        <a:effectLst/>
                        <a:latin typeface="Arial" pitchFamily="34" charset="0"/>
                        <a:ea typeface="Times New Roman"/>
                        <a:cs typeface="Arial" pitchFamily="34" charset="0"/>
                      </a:endParaRPr>
                    </a:p>
                  </a:txBody>
                  <a:tcPr marL="68580" marR="68580" marT="0" marB="0"/>
                </a:tc>
                <a:tc>
                  <a:txBody>
                    <a:bodyPr/>
                    <a:lstStyle/>
                    <a:p>
                      <a:pPr marL="12700" algn="just">
                        <a:lnSpc>
                          <a:spcPct val="115000"/>
                        </a:lnSpc>
                        <a:spcAft>
                          <a:spcPts val="100"/>
                        </a:spcAft>
                      </a:pPr>
                      <a:r>
                        <a:rPr lang="en-US" sz="1100" dirty="0">
                          <a:effectLst/>
                          <a:latin typeface="Arial" pitchFamily="34" charset="0"/>
                          <a:cs typeface="Arial" pitchFamily="34" charset="0"/>
                        </a:rPr>
                        <a:t> </a:t>
                      </a:r>
                      <a:br>
                        <a:rPr lang="en-US" sz="1100" dirty="0">
                          <a:effectLst/>
                          <a:latin typeface="Arial" pitchFamily="34" charset="0"/>
                          <a:cs typeface="Arial" pitchFamily="34" charset="0"/>
                        </a:rPr>
                      </a:br>
                      <a:r>
                        <a:rPr lang="en-US" sz="1100" dirty="0">
                          <a:effectLst/>
                          <a:latin typeface="Arial" pitchFamily="34" charset="0"/>
                          <a:cs typeface="Arial" pitchFamily="34" charset="0"/>
                        </a:rPr>
                        <a:t>- 4 887 000 (</a:t>
                      </a:r>
                      <a:r>
                        <a:rPr lang="en-US" sz="1100" dirty="0" err="1">
                          <a:effectLst/>
                          <a:latin typeface="Arial" pitchFamily="34" charset="0"/>
                          <a:cs typeface="Arial" pitchFamily="34" charset="0"/>
                        </a:rPr>
                        <a:t>шекілдеуікті</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жеміс</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дақылдары</a:t>
                      </a:r>
                      <a:r>
                        <a:rPr lang="en-US" sz="1100" dirty="0">
                          <a:effectLst/>
                          <a:latin typeface="Arial" pitchFamily="34" charset="0"/>
                          <a:cs typeface="Arial" pitchFamily="34" charset="0"/>
                        </a:rPr>
                        <a:t>);</a:t>
                      </a:r>
                      <a:br>
                        <a:rPr lang="en-US" sz="1100" dirty="0">
                          <a:effectLst/>
                          <a:latin typeface="Arial" pitchFamily="34" charset="0"/>
                          <a:cs typeface="Arial" pitchFamily="34" charset="0"/>
                        </a:rPr>
                      </a:br>
                      <a:r>
                        <a:rPr lang="en-US" sz="1100" dirty="0">
                          <a:effectLst/>
                          <a:latin typeface="Arial" pitchFamily="34" charset="0"/>
                          <a:cs typeface="Arial" pitchFamily="34" charset="0"/>
                        </a:rPr>
                        <a:t>- 4 803 000 (</a:t>
                      </a:r>
                      <a:r>
                        <a:rPr lang="en-US" sz="1100" dirty="0" err="1">
                          <a:effectLst/>
                          <a:latin typeface="Arial" pitchFamily="34" charset="0"/>
                          <a:cs typeface="Arial" pitchFamily="34" charset="0"/>
                        </a:rPr>
                        <a:t>сүйекті</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жеміс</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дақылдары</a:t>
                      </a:r>
                      <a:r>
                        <a:rPr lang="en-US" sz="1100" dirty="0">
                          <a:effectLst/>
                          <a:latin typeface="Arial" pitchFamily="34" charset="0"/>
                          <a:cs typeface="Arial" pitchFamily="34" charset="0"/>
                        </a:rPr>
                        <a:t>);</a:t>
                      </a:r>
                      <a:br>
                        <a:rPr lang="en-US" sz="1100" dirty="0">
                          <a:effectLst/>
                          <a:latin typeface="Arial" pitchFamily="34" charset="0"/>
                          <a:cs typeface="Arial" pitchFamily="34" charset="0"/>
                        </a:rPr>
                      </a:br>
                      <a:r>
                        <a:rPr lang="en-US" sz="1100" dirty="0">
                          <a:effectLst/>
                          <a:latin typeface="Arial" pitchFamily="34" charset="0"/>
                          <a:cs typeface="Arial" pitchFamily="34" charset="0"/>
                        </a:rPr>
                        <a:t>- 1 841 000 (</a:t>
                      </a:r>
                      <a:r>
                        <a:rPr lang="en-US" sz="1100" dirty="0" err="1">
                          <a:effectLst/>
                          <a:latin typeface="Arial" pitchFamily="34" charset="0"/>
                          <a:cs typeface="Arial" pitchFamily="34" charset="0"/>
                        </a:rPr>
                        <a:t>жаңғақ</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жемісті</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дақылдар</a:t>
                      </a:r>
                      <a:r>
                        <a:rPr lang="en-US" sz="1100" dirty="0">
                          <a:effectLst/>
                          <a:latin typeface="Arial" pitchFamily="34" charset="0"/>
                          <a:cs typeface="Arial" pitchFamily="34" charset="0"/>
                        </a:rPr>
                        <a:t>);</a:t>
                      </a:r>
                      <a:br>
                        <a:rPr lang="en-US" sz="1100" dirty="0">
                          <a:effectLst/>
                          <a:latin typeface="Arial" pitchFamily="34" charset="0"/>
                          <a:cs typeface="Arial" pitchFamily="34" charset="0"/>
                        </a:rPr>
                      </a:br>
                      <a:r>
                        <a:rPr lang="en-US" sz="1100" dirty="0">
                          <a:effectLst/>
                          <a:latin typeface="Arial" pitchFamily="34" charset="0"/>
                          <a:cs typeface="Arial" pitchFamily="34" charset="0"/>
                        </a:rPr>
                        <a:t>- 3 945 000 (</a:t>
                      </a:r>
                      <a:r>
                        <a:rPr lang="en-US" sz="1100" dirty="0" err="1">
                          <a:effectLst/>
                          <a:latin typeface="Arial" pitchFamily="34" charset="0"/>
                          <a:cs typeface="Arial" pitchFamily="34" charset="0"/>
                        </a:rPr>
                        <a:t>жүзім</a:t>
                      </a:r>
                      <a:r>
                        <a:rPr lang="en-US" sz="1100" dirty="0">
                          <a:effectLst/>
                          <a:latin typeface="Arial" pitchFamily="34" charset="0"/>
                          <a:cs typeface="Arial" pitchFamily="34" charset="0"/>
                        </a:rPr>
                        <a:t>);</a:t>
                      </a:r>
                      <a:br>
                        <a:rPr lang="en-US" sz="1100" dirty="0">
                          <a:effectLst/>
                          <a:latin typeface="Arial" pitchFamily="34" charset="0"/>
                          <a:cs typeface="Arial" pitchFamily="34" charset="0"/>
                        </a:rPr>
                      </a:br>
                      <a:r>
                        <a:rPr lang="en-US" sz="1100" dirty="0">
                          <a:effectLst/>
                          <a:latin typeface="Arial" pitchFamily="34" charset="0"/>
                          <a:cs typeface="Arial" pitchFamily="34" charset="0"/>
                        </a:rPr>
                        <a:t>- 4 622 000 (</a:t>
                      </a:r>
                      <a:r>
                        <a:rPr lang="en-US" sz="1100" dirty="0" err="1">
                          <a:effectLst/>
                          <a:latin typeface="Arial" pitchFamily="34" charset="0"/>
                          <a:cs typeface="Arial" pitchFamily="34" charset="0"/>
                        </a:rPr>
                        <a:t>жидек</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дақылдары</a:t>
                      </a:r>
                      <a:r>
                        <a:rPr lang="en-US" sz="1100" dirty="0">
                          <a:effectLst/>
                          <a:latin typeface="Arial" pitchFamily="34" charset="0"/>
                          <a:cs typeface="Arial" pitchFamily="34" charset="0"/>
                        </a:rPr>
                        <a:t>);</a:t>
                      </a:r>
                      <a:endParaRPr lang="ru-RU" sz="1100" dirty="0">
                        <a:effectLst/>
                        <a:latin typeface="Arial" pitchFamily="34" charset="0"/>
                        <a:ea typeface="Times New Roman"/>
                        <a:cs typeface="Arial" pitchFamily="34" charset="0"/>
                      </a:endParaRPr>
                    </a:p>
                  </a:txBody>
                  <a:tcPr marL="9525" marR="9525" marT="9525" marB="9525" anchor="ctr"/>
                </a:tc>
              </a:tr>
              <a:tr h="572749">
                <a:tc>
                  <a:txBody>
                    <a:bodyPr/>
                    <a:lstStyle/>
                    <a:p>
                      <a:pPr marL="12700" algn="just">
                        <a:lnSpc>
                          <a:spcPct val="115000"/>
                        </a:lnSpc>
                        <a:spcAft>
                          <a:spcPts val="100"/>
                        </a:spcAft>
                      </a:pPr>
                      <a:r>
                        <a:rPr lang="en-US" sz="1100" dirty="0" err="1">
                          <a:effectLst/>
                          <a:latin typeface="Arial" pitchFamily="34" charset="0"/>
                          <a:cs typeface="Arial" pitchFamily="34" charset="0"/>
                        </a:rPr>
                        <a:t>құрамында</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уытты</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элементтері</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жоқ</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материалдан</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жасалған</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қорғаныш</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торды</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бұршаққа</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қарсы</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күн</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сәулесінен</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қорғайтын</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пайдалана</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отырып</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жаңғақ</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жемісті</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және</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жидекті</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дақылдарды</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қоспағанда</a:t>
                      </a:r>
                      <a:r>
                        <a:rPr lang="en-US" sz="1100" dirty="0">
                          <a:effectLst/>
                          <a:latin typeface="Arial" pitchFamily="34" charset="0"/>
                          <a:cs typeface="Arial" pitchFamily="34" charset="0"/>
                        </a:rPr>
                        <a:t>) *</a:t>
                      </a:r>
                      <a:endParaRPr lang="ru-RU" sz="11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effectLst/>
                          <a:latin typeface="Arial" pitchFamily="34" charset="0"/>
                          <a:cs typeface="Arial" pitchFamily="34" charset="0"/>
                        </a:rPr>
                        <a:t>1 гектар</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effectLst/>
                          <a:latin typeface="Arial" pitchFamily="34" charset="0"/>
                          <a:cs typeface="Arial" pitchFamily="34" charset="0"/>
                        </a:rPr>
                        <a:t>2 157 000</a:t>
                      </a:r>
                      <a:endParaRPr lang="ru-RU" sz="1100" dirty="0">
                        <a:effectLst/>
                        <a:latin typeface="Arial" pitchFamily="34" charset="0"/>
                        <a:ea typeface="Times New Roman"/>
                        <a:cs typeface="Arial" pitchFamily="34" charset="0"/>
                      </a:endParaRPr>
                    </a:p>
                  </a:txBody>
                  <a:tcPr marL="9525" marR="9525" marT="9525" marB="9525" anchor="ctr"/>
                </a:tc>
              </a:tr>
            </a:tbl>
          </a:graphicData>
        </a:graphic>
      </p:graphicFrame>
      <p:pic>
        <p:nvPicPr>
          <p:cNvPr id="59397" name="Picture 5" descr="C:\Users\ИНТЕРНЕТ\Desktop\red-grapes-nice-close-up-scene.jpg"/>
          <p:cNvPicPr>
            <a:picLocks noChangeAspect="1" noChangeArrowheads="1"/>
          </p:cNvPicPr>
          <p:nvPr/>
        </p:nvPicPr>
        <p:blipFill>
          <a:blip r:embed="rId2" cstate="print"/>
          <a:srcRect/>
          <a:stretch>
            <a:fillRect/>
          </a:stretch>
        </p:blipFill>
        <p:spPr bwMode="auto">
          <a:xfrm>
            <a:off x="973560" y="0"/>
            <a:ext cx="3312368" cy="1848272"/>
          </a:xfrm>
          <a:prstGeom prst="rect">
            <a:avLst/>
          </a:prstGeom>
          <a:noFill/>
        </p:spPr>
      </p:pic>
      <p:pic>
        <p:nvPicPr>
          <p:cNvPr id="25" name="Рисунок 24"/>
          <p:cNvPicPr>
            <a:picLocks noChangeAspect="1"/>
          </p:cNvPicPr>
          <p:nvPr/>
        </p:nvPicPr>
        <p:blipFill rotWithShape="1">
          <a:blip r:embed="rId3" cstate="print">
            <a:extLst>
              <a:ext uri="{28A0092B-C50C-407E-A947-70E740481C1C}">
                <a14:useLocalDpi xmlns:a14="http://schemas.microsoft.com/office/drawing/2010/main" val="0"/>
              </a:ext>
            </a:extLst>
          </a:blip>
          <a:srcRect t="5557"/>
          <a:stretch/>
        </p:blipFill>
        <p:spPr>
          <a:xfrm>
            <a:off x="-49803" y="-23936"/>
            <a:ext cx="17081147" cy="1872208"/>
          </a:xfrm>
          <a:prstGeom prst="rect">
            <a:avLst/>
          </a:prstGeom>
        </p:spPr>
      </p:pic>
      <p:sp>
        <p:nvSpPr>
          <p:cNvPr id="26" name="Прямоугольник 25"/>
          <p:cNvSpPr/>
          <p:nvPr/>
        </p:nvSpPr>
        <p:spPr>
          <a:xfrm>
            <a:off x="4717976" y="984176"/>
            <a:ext cx="8534400" cy="416204"/>
          </a:xfrm>
          <a:prstGeom prst="rect">
            <a:avLst/>
          </a:prstGeom>
        </p:spPr>
        <p:txBody>
          <a:bodyPr>
            <a:spAutoFit/>
          </a:bodyPr>
          <a:lstStyle/>
          <a:p>
            <a:pPr marL="12700" algn="ctr">
              <a:lnSpc>
                <a:spcPct val="115000"/>
              </a:lnSpc>
              <a:spcAft>
                <a:spcPts val="100"/>
              </a:spcAft>
            </a:pPr>
            <a:r>
              <a:rPr lang="en-US" sz="2000" b="1" dirty="0">
                <a:solidFill>
                  <a:schemeClr val="bg1"/>
                </a:solidFill>
              </a:rPr>
              <a:t>5 </a:t>
            </a:r>
            <a:r>
              <a:rPr lang="en-US" sz="2000" b="1" dirty="0" err="1">
                <a:solidFill>
                  <a:schemeClr val="bg1"/>
                </a:solidFill>
              </a:rPr>
              <a:t>гектардан</a:t>
            </a:r>
            <a:r>
              <a:rPr lang="en-US" sz="2000" b="1" dirty="0">
                <a:solidFill>
                  <a:schemeClr val="bg1"/>
                </a:solidFill>
              </a:rPr>
              <a:t> </a:t>
            </a:r>
            <a:r>
              <a:rPr lang="en-US" sz="2000" b="1" dirty="0" err="1">
                <a:solidFill>
                  <a:schemeClr val="bg1"/>
                </a:solidFill>
              </a:rPr>
              <a:t>бастап</a:t>
            </a:r>
            <a:r>
              <a:rPr lang="en-US" sz="2000" b="1" dirty="0">
                <a:solidFill>
                  <a:schemeClr val="bg1"/>
                </a:solidFill>
              </a:rPr>
              <a:t> </a:t>
            </a:r>
            <a:r>
              <a:rPr lang="en-US" sz="2000" b="1" dirty="0" err="1">
                <a:solidFill>
                  <a:schemeClr val="bg1"/>
                </a:solidFill>
              </a:rPr>
              <a:t>жеміс-жидек</a:t>
            </a:r>
            <a:r>
              <a:rPr lang="en-US" sz="2000" b="1" dirty="0">
                <a:solidFill>
                  <a:schemeClr val="bg1"/>
                </a:solidFill>
              </a:rPr>
              <a:t> </a:t>
            </a:r>
            <a:r>
              <a:rPr lang="en-US" sz="2000" b="1" dirty="0" err="1">
                <a:solidFill>
                  <a:schemeClr val="bg1"/>
                </a:solidFill>
              </a:rPr>
              <a:t>дақылдары</a:t>
            </a:r>
            <a:r>
              <a:rPr lang="en-US" sz="2000" b="1" dirty="0">
                <a:solidFill>
                  <a:schemeClr val="bg1"/>
                </a:solidFill>
              </a:rPr>
              <a:t> </a:t>
            </a:r>
            <a:r>
              <a:rPr lang="en-US" sz="2000" b="1" dirty="0" err="1">
                <a:solidFill>
                  <a:schemeClr val="bg1"/>
                </a:solidFill>
              </a:rPr>
              <a:t>мен</a:t>
            </a:r>
            <a:r>
              <a:rPr lang="en-US" sz="2000" b="1" dirty="0">
                <a:solidFill>
                  <a:schemeClr val="bg1"/>
                </a:solidFill>
              </a:rPr>
              <a:t> </a:t>
            </a:r>
            <a:r>
              <a:rPr lang="en-US" sz="2000" b="1" dirty="0" err="1">
                <a:solidFill>
                  <a:schemeClr val="bg1"/>
                </a:solidFill>
              </a:rPr>
              <a:t>жүзім</a:t>
            </a:r>
            <a:r>
              <a:rPr lang="en-US" sz="2000" b="1" dirty="0">
                <a:solidFill>
                  <a:schemeClr val="bg1"/>
                </a:solidFill>
              </a:rPr>
              <a:t> </a:t>
            </a:r>
            <a:r>
              <a:rPr lang="en-US" sz="2000" b="1" dirty="0" err="1" smtClean="0">
                <a:solidFill>
                  <a:schemeClr val="bg1"/>
                </a:solidFill>
              </a:rPr>
              <a:t>отырғызу</a:t>
            </a:r>
            <a:endParaRPr lang="ru-RU" sz="2000" b="1" dirty="0">
              <a:solidFill>
                <a:schemeClr val="bg1"/>
              </a:solidFill>
              <a:latin typeface="Arial" pitchFamily="34" charset="0"/>
              <a:ea typeface="Times New Roman"/>
              <a:cs typeface="Arial" pitchFamily="34" charset="0"/>
            </a:endParaRPr>
          </a:p>
        </p:txBody>
      </p:sp>
      <p:graphicFrame>
        <p:nvGraphicFramePr>
          <p:cNvPr id="27" name="Таблица 26"/>
          <p:cNvGraphicFramePr>
            <a:graphicFrameLocks noGrp="1"/>
          </p:cNvGraphicFramePr>
          <p:nvPr>
            <p:extLst>
              <p:ext uri="{D42A27DB-BD31-4B8C-83A1-F6EECF244321}">
                <p14:modId xmlns:p14="http://schemas.microsoft.com/office/powerpoint/2010/main" val="2871427529"/>
              </p:ext>
            </p:extLst>
          </p:nvPr>
        </p:nvGraphicFramePr>
        <p:xfrm>
          <a:off x="9254480" y="1920280"/>
          <a:ext cx="7632848" cy="5111578"/>
        </p:xfrm>
        <a:graphic>
          <a:graphicData uri="http://schemas.openxmlformats.org/drawingml/2006/table">
            <a:tbl>
              <a:tblPr>
                <a:tableStyleId>{BDBED569-4797-4DF1-A0F4-6AAB3CD982D8}</a:tableStyleId>
              </a:tblPr>
              <a:tblGrid>
                <a:gridCol w="4446808"/>
                <a:gridCol w="1385235"/>
                <a:gridCol w="1800805"/>
              </a:tblGrid>
              <a:tr h="171503">
                <a:tc gridSpan="3">
                  <a:txBody>
                    <a:bodyPr/>
                    <a:lstStyle/>
                    <a:p>
                      <a:pPr marL="12700" algn="just">
                        <a:lnSpc>
                          <a:spcPct val="115000"/>
                        </a:lnSpc>
                        <a:spcAft>
                          <a:spcPts val="100"/>
                        </a:spcAft>
                      </a:pPr>
                      <a:r>
                        <a:rPr lang="en-US" sz="1100" dirty="0" err="1">
                          <a:solidFill>
                            <a:srgbClr val="000000"/>
                          </a:solidFill>
                          <a:effectLst/>
                          <a:latin typeface="Arial" pitchFamily="34" charset="0"/>
                          <a:ea typeface="Times New Roman"/>
                          <a:cs typeface="Arial" pitchFamily="34" charset="0"/>
                        </a:rPr>
                        <a:t>Техника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және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жабдық</a:t>
                      </a:r>
                      <a:r>
                        <a:rPr lang="en-US" sz="1100" dirty="0">
                          <a:solidFill>
                            <a:srgbClr val="000000"/>
                          </a:solidFill>
                          <a:effectLst/>
                          <a:latin typeface="Arial" pitchFamily="34" charset="0"/>
                          <a:ea typeface="Times New Roman"/>
                          <a:cs typeface="Arial" pitchFamily="34" charset="0"/>
                        </a:rPr>
                        <a:t>**</a:t>
                      </a:r>
                      <a:endParaRPr lang="ru-RU" sz="1100"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171503">
                <a:tc>
                  <a:txBody>
                    <a:bodyPr/>
                    <a:lstStyle/>
                    <a:p>
                      <a:pPr marL="12700" algn="just">
                        <a:lnSpc>
                          <a:spcPct val="115000"/>
                        </a:lnSpc>
                        <a:spcAft>
                          <a:spcPts val="100"/>
                        </a:spcAft>
                      </a:pPr>
                      <a:r>
                        <a:rPr lang="en-US" sz="1100" dirty="0" err="1">
                          <a:solidFill>
                            <a:srgbClr val="000000"/>
                          </a:solidFill>
                          <a:effectLst/>
                          <a:latin typeface="Arial" pitchFamily="34" charset="0"/>
                          <a:ea typeface="Times New Roman"/>
                          <a:cs typeface="Arial" pitchFamily="34" charset="0"/>
                        </a:rPr>
                        <a:t>трактор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қуаты</a:t>
                      </a:r>
                      <a:r>
                        <a:rPr lang="en-US" sz="1100" dirty="0">
                          <a:solidFill>
                            <a:srgbClr val="000000"/>
                          </a:solidFill>
                          <a:effectLst/>
                          <a:latin typeface="Arial" pitchFamily="34" charset="0"/>
                          <a:ea typeface="Times New Roman"/>
                          <a:cs typeface="Arial" pitchFamily="34" charset="0"/>
                        </a:rPr>
                        <a:t> 100 </a:t>
                      </a:r>
                      <a:r>
                        <a:rPr lang="en-US" sz="1100" dirty="0" err="1">
                          <a:solidFill>
                            <a:srgbClr val="000000"/>
                          </a:solidFill>
                          <a:effectLst/>
                          <a:latin typeface="Arial" pitchFamily="34" charset="0"/>
                          <a:ea typeface="Times New Roman"/>
                          <a:cs typeface="Arial" pitchFamily="34" charset="0"/>
                        </a:rPr>
                        <a:t>ат</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күші</a:t>
                      </a:r>
                      <a:r>
                        <a:rPr lang="en-US" sz="1100" dirty="0">
                          <a:solidFill>
                            <a:srgbClr val="000000"/>
                          </a:solidFill>
                          <a:effectLst/>
                          <a:latin typeface="Arial" pitchFamily="34" charset="0"/>
                          <a:ea typeface="Times New Roman"/>
                          <a:cs typeface="Arial" pitchFamily="34" charset="0"/>
                        </a:rPr>
                        <a:t>) ***</a:t>
                      </a:r>
                      <a:endParaRPr lang="ru-RU" sz="1100" dirty="0">
                        <a:effectLst/>
                        <a:latin typeface="Arial" pitchFamily="34" charset="0"/>
                        <a:ea typeface="Times New Roman"/>
                        <a:cs typeface="Arial" pitchFamily="34" charset="0"/>
                      </a:endParaRPr>
                    </a:p>
                  </a:txBody>
                  <a:tcPr marL="9525" marR="9525" marT="9525" marB="9525" anchor="ctr"/>
                </a:tc>
                <a:tc rowSpan="6">
                  <a:txBody>
                    <a:bodyPr/>
                    <a:lstStyle/>
                    <a:p>
                      <a:pPr marL="12700" algn="just">
                        <a:lnSpc>
                          <a:spcPct val="115000"/>
                        </a:lnSpc>
                        <a:spcAft>
                          <a:spcPts val="100"/>
                        </a:spcAft>
                      </a:pPr>
                      <a:r>
                        <a:rPr lang="en-US" sz="1100" dirty="0" err="1">
                          <a:solidFill>
                            <a:srgbClr val="000000"/>
                          </a:solidFill>
                          <a:effectLst/>
                          <a:latin typeface="Arial" pitchFamily="34" charset="0"/>
                          <a:ea typeface="Times New Roman"/>
                          <a:cs typeface="Arial" pitchFamily="34" charset="0"/>
                        </a:rPr>
                        <a:t>бірлік</a:t>
                      </a:r>
                      <a:endParaRPr lang="ru-RU" sz="11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7 250 000</a:t>
                      </a:r>
                      <a:endParaRPr lang="ru-RU" sz="1100">
                        <a:effectLst/>
                        <a:latin typeface="Arial" pitchFamily="34" charset="0"/>
                        <a:ea typeface="Times New Roman"/>
                        <a:cs typeface="Arial" pitchFamily="34" charset="0"/>
                      </a:endParaRPr>
                    </a:p>
                  </a:txBody>
                  <a:tcPr marL="9525" marR="9525" marT="9525" marB="9525" anchor="ctr"/>
                </a:tc>
              </a:tr>
              <a:tr h="345336">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мамандандырылған бақ бүріккіші (бак сыйымдылығы 500 литрден кем емес)</a:t>
                      </a:r>
                      <a:endParaRPr lang="ru-RU" sz="110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1 282 000</a:t>
                      </a:r>
                      <a:endParaRPr lang="ru-RU" sz="1100">
                        <a:effectLst/>
                        <a:latin typeface="Arial" pitchFamily="34" charset="0"/>
                        <a:ea typeface="Times New Roman"/>
                        <a:cs typeface="Arial" pitchFamily="34" charset="0"/>
                      </a:endParaRPr>
                    </a:p>
                  </a:txBody>
                  <a:tcPr marL="9525" marR="9525" marT="9525" marB="9525" anchor="ctr"/>
                </a:tc>
              </a:tr>
              <a:tr h="171503">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трактор тіркемесі (жүк көтергіштігі 3 тоннадан кем емес)</a:t>
                      </a:r>
                      <a:endParaRPr lang="ru-RU" sz="110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908 000</a:t>
                      </a:r>
                      <a:endParaRPr lang="ru-RU" sz="1100">
                        <a:effectLst/>
                        <a:latin typeface="Arial" pitchFamily="34" charset="0"/>
                        <a:ea typeface="Times New Roman"/>
                        <a:cs typeface="Arial" pitchFamily="34" charset="0"/>
                      </a:endParaRPr>
                    </a:p>
                  </a:txBody>
                  <a:tcPr marL="9525" marR="9525" marT="9525" marB="9525" anchor="ctr"/>
                </a:tc>
              </a:tr>
              <a:tr h="171503">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аспалы бақ культиваторы</a:t>
                      </a:r>
                      <a:endParaRPr lang="ru-RU" sz="110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800 000</a:t>
                      </a:r>
                      <a:endParaRPr lang="ru-RU" sz="1100">
                        <a:effectLst/>
                        <a:latin typeface="Arial" pitchFamily="34" charset="0"/>
                        <a:ea typeface="Times New Roman"/>
                        <a:cs typeface="Arial" pitchFamily="34" charset="0"/>
                      </a:endParaRPr>
                    </a:p>
                  </a:txBody>
                  <a:tcPr marL="9525" marR="9525" marT="9525" marB="9525" anchor="ctr"/>
                </a:tc>
              </a:tr>
              <a:tr h="171503">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бақ шөп шапқышы</a:t>
                      </a:r>
                      <a:endParaRPr lang="ru-RU" sz="110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1 317 000</a:t>
                      </a:r>
                      <a:endParaRPr lang="ru-RU" sz="1100">
                        <a:effectLst/>
                        <a:latin typeface="Arial" pitchFamily="34" charset="0"/>
                        <a:ea typeface="Times New Roman"/>
                        <a:cs typeface="Arial" pitchFamily="34" charset="0"/>
                      </a:endParaRPr>
                    </a:p>
                  </a:txBody>
                  <a:tcPr marL="9525" marR="9525" marT="9525" marB="9525" anchor="ctr"/>
                </a:tc>
              </a:tr>
              <a:tr h="171503">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тыңайытқыш енгізуге арналған машина</a:t>
                      </a:r>
                      <a:endParaRPr lang="ru-RU" sz="110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2 137 000</a:t>
                      </a:r>
                      <a:endParaRPr lang="ru-RU" sz="1100">
                        <a:effectLst/>
                        <a:latin typeface="Arial" pitchFamily="34" charset="0"/>
                        <a:ea typeface="Times New Roman"/>
                        <a:cs typeface="Arial" pitchFamily="34" charset="0"/>
                      </a:endParaRPr>
                    </a:p>
                  </a:txBody>
                  <a:tcPr marL="9525" marR="9525" marT="9525" marB="9525" anchor="ctr"/>
                </a:tc>
              </a:tr>
              <a:tr h="345336">
                <a:tc>
                  <a:txBody>
                    <a:bodyPr/>
                    <a:lstStyle/>
                    <a:p>
                      <a:pPr marL="12700" algn="just">
                        <a:lnSpc>
                          <a:spcPct val="115000"/>
                        </a:lnSpc>
                        <a:spcAft>
                          <a:spcPts val="100"/>
                        </a:spcAft>
                      </a:pPr>
                      <a:r>
                        <a:rPr lang="en-US" sz="1100" dirty="0" err="1">
                          <a:solidFill>
                            <a:srgbClr val="000000"/>
                          </a:solidFill>
                          <a:effectLst/>
                          <a:latin typeface="Arial" pitchFamily="34" charset="0"/>
                          <a:ea typeface="Times New Roman"/>
                          <a:cs typeface="Arial" pitchFamily="34" charset="0"/>
                        </a:rPr>
                        <a:t>жеміс</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жинауға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арналған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машина</a:t>
                      </a:r>
                      <a:endParaRPr lang="ru-RU" sz="110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100" dirty="0">
                          <a:effectLst/>
                          <a:latin typeface="Arial" pitchFamily="34" charset="0"/>
                          <a:ea typeface="Times New Roman"/>
                          <a:cs typeface="Arial" pitchFamily="34" charset="0"/>
                        </a:rPr>
                        <a:t/>
                      </a:r>
                      <a:br>
                        <a:rPr lang="en-US" sz="1100" dirty="0">
                          <a:effectLst/>
                          <a:latin typeface="Arial" pitchFamily="34" charset="0"/>
                          <a:ea typeface="Times New Roman"/>
                          <a:cs typeface="Arial" pitchFamily="34" charset="0"/>
                        </a:rPr>
                      </a:br>
                      <a:endParaRPr lang="ru-RU" sz="11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32 090 000</a:t>
                      </a:r>
                      <a:endParaRPr lang="ru-RU" sz="1100" dirty="0">
                        <a:effectLst/>
                        <a:latin typeface="Arial" pitchFamily="34" charset="0"/>
                        <a:ea typeface="Times New Roman"/>
                        <a:cs typeface="Arial" pitchFamily="34" charset="0"/>
                      </a:endParaRPr>
                    </a:p>
                  </a:txBody>
                  <a:tcPr marL="9525" marR="9525" marT="9525" marB="9525" anchor="ctr"/>
                </a:tc>
              </a:tr>
              <a:tr h="345336">
                <a:tc gridSpan="3">
                  <a:txBody>
                    <a:bodyPr/>
                    <a:lstStyle/>
                    <a:p>
                      <a:r>
                        <a:rPr lang="ru-RU" sz="1100" kern="1200" dirty="0" smtClean="0">
                          <a:latin typeface="Arial" pitchFamily="34" charset="0"/>
                          <a:cs typeface="Arial" pitchFamily="34" charset="0"/>
                        </a:rPr>
                        <a:t>*</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қорғаныш</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торды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бұршаққа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қарсы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күн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сәулесінен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қорғайтын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субсидиялау</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бақ</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отырғызудың</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төрт</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жылында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нақты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орнатылуы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бойынша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жүзеге</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асырылады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бұл</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жағдай</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бойынша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бақты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салудың</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бастапқы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уақытында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қорғаныш</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торын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орнату</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қажет</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емес</a:t>
                      </a:r>
                      <a:r>
                        <a:rPr lang="en-US" sz="1100" kern="1200" dirty="0" smtClean="0">
                          <a:solidFill>
                            <a:schemeClr val="tx1"/>
                          </a:solidFill>
                          <a:effectLst/>
                          <a:latin typeface="Arial" pitchFamily="34" charset="0"/>
                          <a:ea typeface="+mn-ea"/>
                          <a:cs typeface="Arial" pitchFamily="34" charset="0"/>
                        </a:rPr>
                        <a:t>;</a:t>
                      </a:r>
                      <a:endParaRPr lang="ru-RU" sz="1100" kern="1200" dirty="0" smtClean="0">
                        <a:solidFill>
                          <a:schemeClr val="tx1"/>
                        </a:solidFill>
                        <a:effectLst/>
                        <a:latin typeface="Arial" pitchFamily="34" charset="0"/>
                        <a:ea typeface="+mn-ea"/>
                        <a:cs typeface="Arial" pitchFamily="34" charset="0"/>
                      </a:endParaRPr>
                    </a:p>
                    <a:p>
                      <a:r>
                        <a:rPr lang="en-US" sz="1100" kern="1200" dirty="0" smtClean="0">
                          <a:solidFill>
                            <a:schemeClr val="tx1"/>
                          </a:solidFill>
                          <a:effectLst/>
                          <a:latin typeface="Arial" pitchFamily="34" charset="0"/>
                          <a:ea typeface="+mn-ea"/>
                          <a:cs typeface="Arial" pitchFamily="34" charset="0"/>
                        </a:rPr>
                        <a:t>      ** </a:t>
                      </a:r>
                      <a:r>
                        <a:rPr lang="en-US" sz="1100" kern="1200" dirty="0" err="1" smtClean="0">
                          <a:solidFill>
                            <a:schemeClr val="tx1"/>
                          </a:solidFill>
                          <a:effectLst/>
                          <a:latin typeface="Arial" pitchFamily="34" charset="0"/>
                          <a:ea typeface="+mn-ea"/>
                          <a:cs typeface="Arial" pitchFamily="34" charset="0"/>
                        </a:rPr>
                        <a:t>ауыл</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шаруашылығы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техникасын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және</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жабдығын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сатып</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алу</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қажет</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болған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жағдайда</a:t>
                      </a:r>
                      <a:r>
                        <a:rPr lang="en-US" sz="1100" kern="1200" dirty="0" smtClean="0">
                          <a:solidFill>
                            <a:schemeClr val="tx1"/>
                          </a:solidFill>
                          <a:effectLst/>
                          <a:latin typeface="Arial" pitchFamily="34" charset="0"/>
                          <a:ea typeface="+mn-ea"/>
                          <a:cs typeface="Arial" pitchFamily="34" charset="0"/>
                        </a:rPr>
                        <a:t>);</a:t>
                      </a:r>
                      <a:endParaRPr lang="ru-RU" sz="1100" kern="1200" dirty="0" smtClean="0">
                        <a:solidFill>
                          <a:schemeClr val="tx1"/>
                        </a:solidFill>
                        <a:effectLst/>
                        <a:latin typeface="Arial" pitchFamily="34" charset="0"/>
                        <a:ea typeface="+mn-ea"/>
                        <a:cs typeface="Arial" pitchFamily="34" charset="0"/>
                      </a:endParaRPr>
                    </a:p>
                    <a:p>
                      <a:r>
                        <a:rPr lang="en-US" sz="1100" kern="1200" dirty="0" smtClean="0">
                          <a:solidFill>
                            <a:schemeClr val="tx1"/>
                          </a:solidFill>
                          <a:effectLst/>
                          <a:latin typeface="Arial" pitchFamily="34" charset="0"/>
                          <a:ea typeface="+mn-ea"/>
                          <a:cs typeface="Arial" pitchFamily="34" charset="0"/>
                        </a:rPr>
                        <a:t>      *** </a:t>
                      </a:r>
                      <a:r>
                        <a:rPr lang="en-US" sz="1100" kern="1200" dirty="0" err="1" smtClean="0">
                          <a:solidFill>
                            <a:schemeClr val="tx1"/>
                          </a:solidFill>
                          <a:effectLst/>
                          <a:latin typeface="Arial" pitchFamily="34" charset="0"/>
                          <a:ea typeface="+mn-ea"/>
                          <a:cs typeface="Arial" pitchFamily="34" charset="0"/>
                        </a:rPr>
                        <a:t>бірінші</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техниканың</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бір</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бірлігін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субсидиялау</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кезінде</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арналған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қарқынды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алма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бағы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жеміс-жидек</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дақылдары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мен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жүзім</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өсірілетін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жерлердің</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ең</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төменгі</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нормативі</a:t>
                      </a:r>
                      <a:r>
                        <a:rPr lang="en-US" sz="1100" kern="1200" dirty="0" smtClean="0">
                          <a:solidFill>
                            <a:schemeClr val="tx1"/>
                          </a:solidFill>
                          <a:effectLst/>
                          <a:latin typeface="Arial" pitchFamily="34" charset="0"/>
                          <a:ea typeface="+mn-ea"/>
                          <a:cs typeface="Arial" pitchFamily="34" charset="0"/>
                        </a:rPr>
                        <a:t> 5 </a:t>
                      </a:r>
                      <a:r>
                        <a:rPr lang="en-US" sz="1100" kern="1200" dirty="0" err="1" smtClean="0">
                          <a:solidFill>
                            <a:schemeClr val="tx1"/>
                          </a:solidFill>
                          <a:effectLst/>
                          <a:latin typeface="Arial" pitchFamily="34" charset="0"/>
                          <a:ea typeface="+mn-ea"/>
                          <a:cs typeface="Arial" pitchFamily="34" charset="0"/>
                        </a:rPr>
                        <a:t>гектардан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бастап</a:t>
                      </a:r>
                      <a:r>
                        <a:rPr lang="en-US" sz="1100" kern="1200" dirty="0" smtClean="0">
                          <a:solidFill>
                            <a:schemeClr val="tx1"/>
                          </a:solidFill>
                          <a:effectLst/>
                          <a:latin typeface="Arial" pitchFamily="34" charset="0"/>
                          <a:ea typeface="+mn-ea"/>
                          <a:cs typeface="Arial" pitchFamily="34" charset="0"/>
                        </a:rPr>
                        <a:t> 20 </a:t>
                      </a:r>
                      <a:r>
                        <a:rPr lang="en-US" sz="1100" kern="1200" dirty="0" err="1" smtClean="0">
                          <a:solidFill>
                            <a:schemeClr val="tx1"/>
                          </a:solidFill>
                          <a:effectLst/>
                          <a:latin typeface="Arial" pitchFamily="34" charset="0"/>
                          <a:ea typeface="+mn-ea"/>
                          <a:cs typeface="Arial" pitchFamily="34" charset="0"/>
                        </a:rPr>
                        <a:t>гектарға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дейін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құрайды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Бір</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түрдегі</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техниканың</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екінші</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бірлігін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субсидиялауға</a:t>
                      </a:r>
                      <a:r>
                        <a:rPr lang="en-US" sz="1100" kern="1200" dirty="0" smtClean="0">
                          <a:solidFill>
                            <a:schemeClr val="tx1"/>
                          </a:solidFill>
                          <a:effectLst/>
                          <a:latin typeface="Arial" pitchFamily="34" charset="0"/>
                          <a:ea typeface="+mn-ea"/>
                          <a:cs typeface="Arial" pitchFamily="34" charset="0"/>
                        </a:rPr>
                        <a:t> 20 </a:t>
                      </a:r>
                      <a:r>
                        <a:rPr lang="en-US" sz="1100" kern="1200" dirty="0" err="1" smtClean="0">
                          <a:solidFill>
                            <a:schemeClr val="tx1"/>
                          </a:solidFill>
                          <a:effectLst/>
                          <a:latin typeface="Arial" pitchFamily="34" charset="0"/>
                          <a:ea typeface="+mn-ea"/>
                          <a:cs typeface="Arial" pitchFamily="34" charset="0"/>
                        </a:rPr>
                        <a:t>гектар</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ең</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төменгі</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нормативтен</a:t>
                      </a:r>
                      <a:r>
                        <a:rPr lang="en-US" sz="1100" kern="1200" dirty="0" smtClean="0">
                          <a:solidFill>
                            <a:schemeClr val="tx1"/>
                          </a:solidFill>
                          <a:effectLst/>
                          <a:latin typeface="Arial" pitchFamily="34" charset="0"/>
                          <a:ea typeface="+mn-ea"/>
                          <a:cs typeface="Arial" pitchFamily="34" charset="0"/>
                        </a:rPr>
                        <a:t> 50%-</a:t>
                      </a:r>
                      <a:r>
                        <a:rPr lang="en-US" sz="1100" kern="1200" dirty="0" err="1" smtClean="0">
                          <a:solidFill>
                            <a:schemeClr val="tx1"/>
                          </a:solidFill>
                          <a:effectLst/>
                          <a:latin typeface="Arial" pitchFamily="34" charset="0"/>
                          <a:ea typeface="+mn-ea"/>
                          <a:cs typeface="Arial" pitchFamily="34" charset="0"/>
                        </a:rPr>
                        <a:t>ға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және</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одан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артық</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асқан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жағдайда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жол</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беріледі</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Ең</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төменгі</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нормативке</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сәйкес</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келетін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қарқынды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алма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баққа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жеміс-жидек</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дақылдары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мен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жүзімге</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арналған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жерлердің</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болуы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жер</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учаскесіне</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меншік</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құқығына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арналған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актімен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және</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немесе</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уақытша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ұзақ</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мерзімді</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қысқа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мерзімді</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жер</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пайдалану</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жалдау</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құқығына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арналған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актімен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расталады</a:t>
                      </a:r>
                      <a:r>
                        <a:rPr lang="en-US" sz="1100" kern="1200" dirty="0" smtClean="0">
                          <a:solidFill>
                            <a:schemeClr val="tx1"/>
                          </a:solidFill>
                          <a:effectLst/>
                          <a:latin typeface="Arial" pitchFamily="34" charset="0"/>
                          <a:ea typeface="+mn-ea"/>
                          <a:cs typeface="Arial" pitchFamily="34" charset="0"/>
                        </a:rPr>
                        <a:t>;</a:t>
                      </a:r>
                      <a:endParaRPr lang="ru-RU" sz="1100" kern="1200" dirty="0" smtClean="0">
                        <a:solidFill>
                          <a:schemeClr val="tx1"/>
                        </a:solidFill>
                        <a:effectLst/>
                        <a:latin typeface="Arial" pitchFamily="34" charset="0"/>
                        <a:ea typeface="+mn-ea"/>
                        <a:cs typeface="Arial" pitchFamily="34" charset="0"/>
                      </a:endParaRPr>
                    </a:p>
                    <a:p>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Егер</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инвестор</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бұрын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салған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жеміс-жидек</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дақылдары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мен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жүзімнің</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алаңы</a:t>
                      </a:r>
                      <a:r>
                        <a:rPr lang="en-US" sz="1100" kern="1200" dirty="0" smtClean="0">
                          <a:solidFill>
                            <a:schemeClr val="tx1"/>
                          </a:solidFill>
                          <a:effectLst/>
                          <a:latin typeface="Arial" pitchFamily="34" charset="0"/>
                          <a:ea typeface="+mn-ea"/>
                          <a:cs typeface="Arial" pitchFamily="34" charset="0"/>
                        </a:rPr>
                        <a:t> 5 </a:t>
                      </a:r>
                      <a:r>
                        <a:rPr lang="en-US" sz="1100" kern="1200" dirty="0" err="1" smtClean="0">
                          <a:solidFill>
                            <a:schemeClr val="tx1"/>
                          </a:solidFill>
                          <a:effectLst/>
                          <a:latin typeface="Arial" pitchFamily="34" charset="0"/>
                          <a:ea typeface="+mn-ea"/>
                          <a:cs typeface="Arial" pitchFamily="34" charset="0"/>
                        </a:rPr>
                        <a:t>гектардан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кем</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болмаса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екпелерді</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кеңіткен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кезде</a:t>
                      </a:r>
                      <a:r>
                        <a:rPr lang="en-US" sz="1100" kern="1200" dirty="0" smtClean="0">
                          <a:solidFill>
                            <a:schemeClr val="tx1"/>
                          </a:solidFill>
                          <a:effectLst/>
                          <a:latin typeface="Arial" pitchFamily="34" charset="0"/>
                          <a:ea typeface="+mn-ea"/>
                          <a:cs typeface="Arial" pitchFamily="34" charset="0"/>
                        </a:rPr>
                        <a:t> 5 </a:t>
                      </a:r>
                      <a:r>
                        <a:rPr lang="en-US" sz="1100" kern="1200" dirty="0" err="1" smtClean="0">
                          <a:solidFill>
                            <a:schemeClr val="tx1"/>
                          </a:solidFill>
                          <a:effectLst/>
                          <a:latin typeface="Arial" pitchFamily="34" charset="0"/>
                          <a:ea typeface="+mn-ea"/>
                          <a:cs typeface="Arial" pitchFamily="34" charset="0"/>
                        </a:rPr>
                        <a:t>гектардан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кем</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отырғызылған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алма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бағын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субсидиялауға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жол</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беріледі</a:t>
                      </a:r>
                      <a:r>
                        <a:rPr lang="en-US" sz="1100" kern="1200" dirty="0" smtClean="0">
                          <a:solidFill>
                            <a:schemeClr val="tx1"/>
                          </a:solidFill>
                          <a:effectLst/>
                          <a:latin typeface="Arial" pitchFamily="34" charset="0"/>
                          <a:ea typeface="+mn-ea"/>
                          <a:cs typeface="Arial" pitchFamily="34" charset="0"/>
                        </a:rPr>
                        <a:t>.</a:t>
                      </a:r>
                      <a:endParaRPr lang="ru-RU" sz="1100" kern="1200" dirty="0" smtClean="0">
                        <a:solidFill>
                          <a:schemeClr val="tx1"/>
                        </a:solidFill>
                        <a:effectLst/>
                        <a:latin typeface="Arial" pitchFamily="34" charset="0"/>
                        <a:ea typeface="+mn-ea"/>
                        <a:cs typeface="Arial" pitchFamily="34" charset="0"/>
                      </a:endParaRPr>
                    </a:p>
                    <a:p>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Осы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Қағидалардың</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шеңберінде</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субсидияланған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көшеттер</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Қазақстан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Республикасы</a:t>
                      </a:r>
                      <a:r>
                        <a:rPr lang="en-US" sz="1100" kern="1200" dirty="0" smtClean="0">
                          <a:solidFill>
                            <a:schemeClr val="tx1"/>
                          </a:solidFill>
                          <a:effectLst/>
                          <a:latin typeface="Arial" pitchFamily="34" charset="0"/>
                          <a:ea typeface="+mn-ea"/>
                          <a:cs typeface="Arial" pitchFamily="34" charset="0"/>
                        </a:rPr>
                        <a:t> Ауыл </a:t>
                      </a:r>
                      <a:r>
                        <a:rPr lang="en-US" sz="1100" kern="1200" dirty="0" err="1" smtClean="0">
                          <a:solidFill>
                            <a:schemeClr val="tx1"/>
                          </a:solidFill>
                          <a:effectLst/>
                          <a:latin typeface="Arial" pitchFamily="34" charset="0"/>
                          <a:ea typeface="+mn-ea"/>
                          <a:cs typeface="Arial" pitchFamily="34" charset="0"/>
                        </a:rPr>
                        <a:t>шаруашылығы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министрінің</a:t>
                      </a:r>
                      <a:r>
                        <a:rPr lang="en-US" sz="1100" kern="1200" dirty="0" smtClean="0">
                          <a:solidFill>
                            <a:schemeClr val="tx1"/>
                          </a:solidFill>
                          <a:effectLst/>
                          <a:latin typeface="Arial" pitchFamily="34" charset="0"/>
                          <a:ea typeface="+mn-ea"/>
                          <a:cs typeface="Arial" pitchFamily="34" charset="0"/>
                        </a:rPr>
                        <a:t> 2014 </a:t>
                      </a:r>
                      <a:r>
                        <a:rPr lang="en-US" sz="1100" kern="1200" dirty="0" err="1" smtClean="0">
                          <a:solidFill>
                            <a:schemeClr val="tx1"/>
                          </a:solidFill>
                          <a:effectLst/>
                          <a:latin typeface="Arial" pitchFamily="34" charset="0"/>
                          <a:ea typeface="+mn-ea"/>
                          <a:cs typeface="Arial" pitchFamily="34" charset="0"/>
                        </a:rPr>
                        <a:t>жылғы</a:t>
                      </a:r>
                      <a:r>
                        <a:rPr lang="en-US" sz="1100" kern="1200" dirty="0" smtClean="0">
                          <a:solidFill>
                            <a:schemeClr val="tx1"/>
                          </a:solidFill>
                          <a:effectLst/>
                          <a:latin typeface="Arial" pitchFamily="34" charset="0"/>
                          <a:ea typeface="+mn-ea"/>
                          <a:cs typeface="Arial" pitchFamily="34" charset="0"/>
                        </a:rPr>
                        <a:t> 12 </a:t>
                      </a:r>
                      <a:r>
                        <a:rPr lang="en-US" sz="1100" kern="1200" dirty="0" err="1" smtClean="0">
                          <a:solidFill>
                            <a:schemeClr val="tx1"/>
                          </a:solidFill>
                          <a:effectLst/>
                          <a:latin typeface="Arial" pitchFamily="34" charset="0"/>
                          <a:ea typeface="+mn-ea"/>
                          <a:cs typeface="Arial" pitchFamily="34" charset="0"/>
                        </a:rPr>
                        <a:t>желтоқсандағы</a:t>
                      </a:r>
                      <a:r>
                        <a:rPr lang="en-US" sz="1100" kern="1200" dirty="0" smtClean="0">
                          <a:solidFill>
                            <a:schemeClr val="tx1"/>
                          </a:solidFill>
                          <a:effectLst/>
                          <a:latin typeface="Arial" pitchFamily="34" charset="0"/>
                          <a:ea typeface="+mn-ea"/>
                          <a:cs typeface="Arial" pitchFamily="34" charset="0"/>
                        </a:rPr>
                        <a:t> № 4-2/664 </a:t>
                      </a:r>
                      <a:r>
                        <a:rPr lang="en-US" sz="1100" kern="1200" dirty="0" err="1" smtClean="0">
                          <a:solidFill>
                            <a:schemeClr val="tx1"/>
                          </a:solidFill>
                          <a:effectLst/>
                          <a:latin typeface="Arial" pitchFamily="34" charset="0"/>
                          <a:ea typeface="+mn-ea"/>
                          <a:cs typeface="Arial" pitchFamily="34" charset="0"/>
                        </a:rPr>
                        <a:t>бұйрығымен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Нормативтік</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құқықтық</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актілерді</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мемлекеттік</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тіркеу</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тізілімінде</a:t>
                      </a:r>
                      <a:r>
                        <a:rPr lang="en-US" sz="1100" kern="1200" dirty="0" smtClean="0">
                          <a:solidFill>
                            <a:schemeClr val="tx1"/>
                          </a:solidFill>
                          <a:effectLst/>
                          <a:latin typeface="Arial" pitchFamily="34" charset="0"/>
                          <a:ea typeface="+mn-ea"/>
                          <a:cs typeface="Arial" pitchFamily="34" charset="0"/>
                        </a:rPr>
                        <a:t> № 10190 </a:t>
                      </a:r>
                      <a:r>
                        <a:rPr lang="en-US" sz="1100" kern="1200" dirty="0" err="1" smtClean="0">
                          <a:solidFill>
                            <a:schemeClr val="tx1"/>
                          </a:solidFill>
                          <a:effectLst/>
                          <a:latin typeface="Arial" pitchFamily="34" charset="0"/>
                          <a:ea typeface="+mn-ea"/>
                          <a:cs typeface="Arial" pitchFamily="34" charset="0"/>
                        </a:rPr>
                        <a:t>болып</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тіркелген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бекітілген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Тұқым</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шаруашылығын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дамытуды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субсидиялау</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қағидаларының</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бұдан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әрі</a:t>
                      </a:r>
                      <a:r>
                        <a:rPr lang="en-US" sz="1100" kern="1200" dirty="0" smtClean="0">
                          <a:solidFill>
                            <a:schemeClr val="tx1"/>
                          </a:solidFill>
                          <a:effectLst/>
                          <a:latin typeface="Arial" pitchFamily="34" charset="0"/>
                          <a:ea typeface="+mn-ea"/>
                          <a:cs typeface="Arial" pitchFamily="34" charset="0"/>
                        </a:rPr>
                        <a:t> - </a:t>
                      </a:r>
                      <a:r>
                        <a:rPr lang="en-US" sz="1100" kern="1200" dirty="0" err="1" smtClean="0">
                          <a:solidFill>
                            <a:schemeClr val="tx1"/>
                          </a:solidFill>
                          <a:effectLst/>
                          <a:latin typeface="Arial" pitchFamily="34" charset="0"/>
                          <a:ea typeface="+mn-ea"/>
                          <a:cs typeface="Arial" pitchFamily="34" charset="0"/>
                        </a:rPr>
                        <a:t>Тұқым</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шаруашылығын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дамытуды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субсидиялау</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қағидалары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шеңберінде</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субсидияланбайды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сол</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сияқты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Тұқым</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шаруашылығын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дамытуды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субсидиялау</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қағидаларының</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шеңберінде</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субсидияланған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көшеттер</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осы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Қағидалардың</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шеңберінде</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субсидияланбайды</a:t>
                      </a:r>
                      <a:r>
                        <a:rPr lang="en-US" sz="1100" kern="1200" dirty="0" smtClean="0">
                          <a:solidFill>
                            <a:schemeClr val="tx1"/>
                          </a:solidFill>
                          <a:effectLst/>
                          <a:latin typeface="Arial" pitchFamily="34" charset="0"/>
                          <a:ea typeface="+mn-ea"/>
                          <a:cs typeface="Arial" pitchFamily="34" charset="0"/>
                        </a:rPr>
                        <a:t>. </a:t>
                      </a:r>
                      <a:endParaRPr lang="ru-RU" sz="1100" kern="1200" dirty="0" smtClean="0">
                        <a:solidFill>
                          <a:schemeClr val="tx1"/>
                        </a:solidFill>
                        <a:effectLst/>
                        <a:latin typeface="Arial" pitchFamily="34" charset="0"/>
                        <a:ea typeface="+mn-ea"/>
                        <a:cs typeface="Arial" pitchFamily="34" charset="0"/>
                      </a:endParaRPr>
                    </a:p>
                  </a:txBody>
                  <a:tcPr marL="6899" marR="6899" marT="6899" marB="6899" anchor="ctr"/>
                </a:tc>
                <a:tc hMerge="1">
                  <a:txBody>
                    <a:bodyPr/>
                    <a:lstStyle/>
                    <a:p>
                      <a:pPr algn="just">
                        <a:lnSpc>
                          <a:spcPct val="115000"/>
                        </a:lnSpc>
                        <a:spcAft>
                          <a:spcPts val="0"/>
                        </a:spcAft>
                      </a:pPr>
                      <a:endParaRPr lang="ru-RU" sz="1100" dirty="0">
                        <a:latin typeface="Arial" pitchFamily="34" charset="0"/>
                        <a:ea typeface="Times New Roman"/>
                        <a:cs typeface="Arial" pitchFamily="34" charset="0"/>
                      </a:endParaRPr>
                    </a:p>
                  </a:txBody>
                  <a:tcPr marL="6899" marR="6899" marT="6899" marB="6899"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hMerge="1">
                  <a:txBody>
                    <a:bodyPr/>
                    <a:lstStyle/>
                    <a:p>
                      <a:pPr marL="12700" algn="just">
                        <a:lnSpc>
                          <a:spcPct val="115000"/>
                        </a:lnSpc>
                        <a:spcAft>
                          <a:spcPts val="100"/>
                        </a:spcAft>
                      </a:pPr>
                      <a:endParaRPr lang="ru-RU" sz="1100" dirty="0">
                        <a:latin typeface="Arial" pitchFamily="34" charset="0"/>
                        <a:ea typeface="Times New Roman"/>
                        <a:cs typeface="Arial" pitchFamily="34" charset="0"/>
                      </a:endParaRPr>
                    </a:p>
                  </a:txBody>
                  <a:tcPr marL="6899" marR="6899" marT="6899" marB="6899"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3785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1492" y="1081374"/>
            <a:ext cx="6660740" cy="6632585"/>
          </a:xfrm>
          <a:prstGeom prst="rect">
            <a:avLst/>
          </a:prstGeom>
        </p:spPr>
        <p:txBody>
          <a:bodyPr wrap="square" anchor="ctr">
            <a:spAutoFit/>
          </a:bodyPr>
          <a:lstStyle/>
          <a:p>
            <a:pPr>
              <a:lnSpc>
                <a:spcPts val="1680"/>
              </a:lnSpc>
            </a:pPr>
            <a:r>
              <a:rPr lang="ru-RU" sz="1400" dirty="0" smtClean="0"/>
              <a:t>    </a:t>
            </a:r>
            <a:r>
              <a:rPr lang="ru-RU" sz="1400" dirty="0" err="1" smtClean="0"/>
              <a:t>Ауыл</a:t>
            </a:r>
            <a:r>
              <a:rPr lang="ru-RU" sz="1400" dirty="0" smtClean="0"/>
              <a:t> </a:t>
            </a:r>
            <a:r>
              <a:rPr lang="ru-RU" sz="1400" dirty="0" err="1" smtClean="0"/>
              <a:t>шаруашылығы</a:t>
            </a:r>
            <a:r>
              <a:rPr lang="ru-RU" sz="1400" dirty="0" smtClean="0"/>
              <a:t> </a:t>
            </a:r>
            <a:r>
              <a:rPr lang="ru-RU" sz="1400" dirty="0" err="1" smtClean="0"/>
              <a:t>техникасын</a:t>
            </a:r>
            <a:r>
              <a:rPr lang="ru-RU" sz="1400" dirty="0" smtClean="0"/>
              <a:t> </a:t>
            </a:r>
            <a:r>
              <a:rPr lang="ru-RU" sz="1400" dirty="0" err="1" smtClean="0"/>
              <a:t>сатып</a:t>
            </a:r>
            <a:r>
              <a:rPr lang="ru-RU" sz="1400" dirty="0" smtClean="0"/>
              <a:t> </a:t>
            </a:r>
            <a:r>
              <a:rPr lang="ru-RU" sz="1400" dirty="0" err="1" smtClean="0"/>
              <a:t>алу</a:t>
            </a:r>
            <a:endParaRPr lang="ru-RU" sz="1400" dirty="0"/>
          </a:p>
          <a:p>
            <a:pPr>
              <a:lnSpc>
                <a:spcPts val="1680"/>
              </a:lnSpc>
            </a:pPr>
            <a:r>
              <a:rPr lang="ru-RU" sz="1400" dirty="0" smtClean="0"/>
              <a:t>    </a:t>
            </a:r>
            <a:r>
              <a:rPr lang="ru-RU" sz="1400" dirty="0" err="1"/>
              <a:t>Селекциялық-тұқым</a:t>
            </a:r>
            <a:r>
              <a:rPr lang="ru-RU" sz="1400" dirty="0"/>
              <a:t> </a:t>
            </a:r>
            <a:r>
              <a:rPr lang="ru-RU" sz="1400" dirty="0" err="1"/>
              <a:t>шаруашылығы</a:t>
            </a:r>
            <a:r>
              <a:rPr lang="ru-RU" sz="1400" dirty="0"/>
              <a:t> </a:t>
            </a:r>
            <a:r>
              <a:rPr lang="ru-RU" sz="1400" dirty="0" err="1"/>
              <a:t>техникасы</a:t>
            </a:r>
            <a:r>
              <a:rPr lang="ru-RU" sz="1400" dirty="0"/>
              <a:t> мен </a:t>
            </a:r>
            <a:r>
              <a:rPr lang="ru-RU" sz="1400" dirty="0" err="1"/>
              <a:t>жабдығын</a:t>
            </a:r>
            <a:r>
              <a:rPr lang="ru-RU" sz="1400" dirty="0"/>
              <a:t> </a:t>
            </a:r>
            <a:r>
              <a:rPr lang="ru-RU" sz="1400" dirty="0" err="1"/>
              <a:t>сатып</a:t>
            </a:r>
            <a:r>
              <a:rPr lang="ru-RU" sz="1400" dirty="0"/>
              <a:t> </a:t>
            </a:r>
            <a:r>
              <a:rPr lang="ru-RU" sz="1400" dirty="0" err="1"/>
              <a:t>алу</a:t>
            </a:r>
            <a:endParaRPr lang="ru-RU" sz="1400" dirty="0"/>
          </a:p>
          <a:p>
            <a:pPr>
              <a:lnSpc>
                <a:spcPts val="1680"/>
              </a:lnSpc>
            </a:pPr>
            <a:r>
              <a:rPr lang="ru-RU" sz="1400" dirty="0" smtClean="0"/>
              <a:t>    </a:t>
            </a:r>
            <a:r>
              <a:rPr lang="en-US" sz="1400" dirty="0" err="1" smtClean="0"/>
              <a:t>Тұқым</a:t>
            </a:r>
            <a:r>
              <a:rPr lang="en-US" sz="1400" dirty="0" smtClean="0"/>
              <a:t> </a:t>
            </a:r>
            <a:r>
              <a:rPr lang="en-US" sz="1400" dirty="0" err="1"/>
              <a:t>тазарту-сұрыптау</a:t>
            </a:r>
            <a:r>
              <a:rPr lang="en-US" sz="1400" dirty="0"/>
              <a:t> </a:t>
            </a:r>
            <a:r>
              <a:rPr lang="en-US" sz="1400" dirty="0" err="1"/>
              <a:t>жабдықтарын</a:t>
            </a:r>
            <a:r>
              <a:rPr lang="en-US" sz="1400" dirty="0"/>
              <a:t> </a:t>
            </a:r>
            <a:r>
              <a:rPr lang="en-US" sz="1400" dirty="0" err="1"/>
              <a:t>сатып</a:t>
            </a:r>
            <a:r>
              <a:rPr lang="en-US" sz="1400" dirty="0"/>
              <a:t> </a:t>
            </a:r>
            <a:r>
              <a:rPr lang="en-US" sz="1400" dirty="0" err="1"/>
              <a:t>алу</a:t>
            </a:r>
            <a:endParaRPr lang="ru-RU" sz="1400" dirty="0"/>
          </a:p>
          <a:p>
            <a:pPr>
              <a:lnSpc>
                <a:spcPts val="1680"/>
              </a:lnSpc>
            </a:pPr>
            <a:r>
              <a:rPr lang="kk-KZ" sz="1400" dirty="0"/>
              <a:t> </a:t>
            </a:r>
            <a:r>
              <a:rPr lang="kk-KZ" sz="1400" dirty="0" smtClean="0"/>
              <a:t>   Ж</a:t>
            </a:r>
            <a:r>
              <a:rPr lang="en-US" sz="1400" dirty="0" err="1" smtClean="0"/>
              <a:t>айылымдарды</a:t>
            </a:r>
            <a:r>
              <a:rPr lang="en-US" sz="1400" dirty="0" smtClean="0"/>
              <a:t> </a:t>
            </a:r>
            <a:r>
              <a:rPr lang="en-US" sz="1400" dirty="0" err="1"/>
              <a:t>суландыру</a:t>
            </a:r>
            <a:r>
              <a:rPr lang="en-US" sz="1400" dirty="0"/>
              <a:t> </a:t>
            </a:r>
            <a:r>
              <a:rPr lang="en-US" sz="1400" dirty="0" err="1"/>
              <a:t>инфрақұрылымын</a:t>
            </a:r>
            <a:r>
              <a:rPr lang="en-US" sz="1400" dirty="0"/>
              <a:t> </a:t>
            </a:r>
            <a:r>
              <a:rPr lang="en-US" sz="1400" dirty="0" err="1"/>
              <a:t>құру</a:t>
            </a:r>
            <a:r>
              <a:rPr lang="en-US" sz="1400" dirty="0"/>
              <a:t> </a:t>
            </a:r>
            <a:r>
              <a:rPr lang="en-US" sz="1400" dirty="0" err="1"/>
              <a:t>және</a:t>
            </a:r>
            <a:r>
              <a:rPr lang="en-US" sz="1400" dirty="0"/>
              <a:t> </a:t>
            </a:r>
            <a:r>
              <a:rPr lang="en-US" sz="1400" dirty="0" err="1"/>
              <a:t>мал</a:t>
            </a:r>
            <a:r>
              <a:rPr lang="en-US" sz="1400" dirty="0"/>
              <a:t> </a:t>
            </a:r>
            <a:r>
              <a:rPr lang="en-US" sz="1400" dirty="0" err="1"/>
              <a:t>өсіруші</a:t>
            </a:r>
            <a:r>
              <a:rPr lang="en-US" sz="1400" dirty="0"/>
              <a:t> </a:t>
            </a:r>
            <a:r>
              <a:rPr lang="kk-KZ" sz="1400" dirty="0" smtClean="0"/>
              <a:t>                   </a:t>
            </a:r>
            <a:r>
              <a:rPr lang="en-US" sz="1400" dirty="0" err="1" smtClean="0"/>
              <a:t>шаруашылықтарды</a:t>
            </a:r>
            <a:r>
              <a:rPr lang="en-US" sz="1400" dirty="0" smtClean="0"/>
              <a:t> </a:t>
            </a:r>
            <a:r>
              <a:rPr lang="en-US" sz="1400" dirty="0" err="1"/>
              <a:t>сумен</a:t>
            </a:r>
            <a:r>
              <a:rPr lang="en-US" sz="1400" dirty="0"/>
              <a:t> </a:t>
            </a:r>
            <a:r>
              <a:rPr lang="en-US" sz="1400" dirty="0" err="1"/>
              <a:t>қамтамасыз</a:t>
            </a:r>
            <a:r>
              <a:rPr lang="en-US" sz="1400" dirty="0"/>
              <a:t> </a:t>
            </a:r>
            <a:r>
              <a:rPr lang="en-US" sz="1400" dirty="0" err="1"/>
              <a:t>ету</a:t>
            </a:r>
            <a:r>
              <a:rPr lang="en-US" sz="1400" dirty="0"/>
              <a:t> (</a:t>
            </a:r>
            <a:r>
              <a:rPr lang="en-US" sz="1400" dirty="0" err="1"/>
              <a:t>құдықтар</a:t>
            </a:r>
            <a:r>
              <a:rPr lang="en-US" sz="1400" dirty="0"/>
              <a:t>, </a:t>
            </a:r>
            <a:r>
              <a:rPr lang="en-US" sz="1400" dirty="0" err="1"/>
              <a:t>ұңғымалар</a:t>
            </a:r>
            <a:r>
              <a:rPr lang="en-US" sz="1400" dirty="0"/>
              <a:t>)</a:t>
            </a:r>
            <a:endParaRPr lang="ru-RU" sz="1400" dirty="0"/>
          </a:p>
          <a:p>
            <a:pPr>
              <a:lnSpc>
                <a:spcPts val="1680"/>
              </a:lnSpc>
            </a:pPr>
            <a:r>
              <a:rPr lang="kk-KZ" sz="1400" dirty="0" smtClean="0"/>
              <a:t>    </a:t>
            </a:r>
            <a:r>
              <a:rPr lang="en-US" sz="1400" dirty="0" err="1"/>
              <a:t>Еріген</a:t>
            </a:r>
            <a:r>
              <a:rPr lang="en-US" sz="1400" dirty="0"/>
              <a:t> </a:t>
            </a:r>
            <a:r>
              <a:rPr lang="en-US" sz="1400" dirty="0" err="1"/>
              <a:t>қар</a:t>
            </a:r>
            <a:r>
              <a:rPr lang="en-US" sz="1400" dirty="0"/>
              <a:t> </a:t>
            </a:r>
            <a:r>
              <a:rPr lang="en-US" sz="1400" dirty="0" err="1"/>
              <a:t>суларын</a:t>
            </a:r>
            <a:r>
              <a:rPr lang="en-US" sz="1400" dirty="0"/>
              <a:t> </a:t>
            </a:r>
            <a:r>
              <a:rPr lang="en-US" sz="1400" dirty="0" err="1"/>
              <a:t>жинау</a:t>
            </a:r>
            <a:r>
              <a:rPr lang="en-US" sz="1400" dirty="0"/>
              <a:t> </a:t>
            </a:r>
            <a:r>
              <a:rPr lang="en-US" sz="1400" dirty="0" err="1"/>
              <a:t>үшін</a:t>
            </a:r>
            <a:r>
              <a:rPr lang="en-US" sz="1400" dirty="0"/>
              <a:t> </a:t>
            </a:r>
            <a:r>
              <a:rPr lang="en-US" sz="1400" dirty="0" err="1"/>
              <a:t>жасанды</a:t>
            </a:r>
            <a:r>
              <a:rPr lang="en-US" sz="1400" dirty="0"/>
              <a:t> </a:t>
            </a:r>
            <a:r>
              <a:rPr lang="en-US" sz="1400" dirty="0" err="1"/>
              <a:t>су</a:t>
            </a:r>
            <a:r>
              <a:rPr lang="en-US" sz="1400" dirty="0"/>
              <a:t> </a:t>
            </a:r>
            <a:r>
              <a:rPr lang="en-US" sz="1400" dirty="0" err="1"/>
              <a:t>айдындарын</a:t>
            </a:r>
            <a:r>
              <a:rPr lang="en-US" sz="1400" dirty="0"/>
              <a:t> (</a:t>
            </a:r>
            <a:r>
              <a:rPr lang="en-US" sz="1400" dirty="0" err="1"/>
              <a:t>тоғандарын</a:t>
            </a:r>
            <a:r>
              <a:rPr lang="en-US" sz="1400" dirty="0"/>
              <a:t>) </a:t>
            </a:r>
            <a:r>
              <a:rPr lang="en-US" sz="1400" dirty="0" err="1" smtClean="0"/>
              <a:t>құру</a:t>
            </a:r>
            <a:endParaRPr lang="kk-KZ" sz="1400" dirty="0" smtClean="0"/>
          </a:p>
          <a:p>
            <a:pPr>
              <a:lnSpc>
                <a:spcPts val="1680"/>
              </a:lnSpc>
            </a:pPr>
            <a:r>
              <a:rPr lang="ru-RU" sz="1400" dirty="0" smtClean="0"/>
              <a:t>    </a:t>
            </a:r>
            <a:r>
              <a:rPr lang="en-US" sz="1400" dirty="0" err="1"/>
              <a:t>Етті</a:t>
            </a:r>
            <a:r>
              <a:rPr lang="en-US" sz="1400" dirty="0"/>
              <a:t> </a:t>
            </a:r>
            <a:r>
              <a:rPr lang="en-US" sz="1400" dirty="0" err="1"/>
              <a:t>бағыттағы</a:t>
            </a:r>
            <a:r>
              <a:rPr lang="en-US" sz="1400" dirty="0"/>
              <a:t> </a:t>
            </a:r>
            <a:r>
              <a:rPr lang="en-US" sz="1400" dirty="0" err="1"/>
              <a:t>ауыл</a:t>
            </a:r>
            <a:r>
              <a:rPr lang="en-US" sz="1400" dirty="0"/>
              <a:t> </a:t>
            </a:r>
            <a:r>
              <a:rPr lang="en-US" sz="1400" dirty="0" err="1"/>
              <a:t>шаруашылығы</a:t>
            </a:r>
            <a:r>
              <a:rPr lang="en-US" sz="1400" dirty="0"/>
              <a:t> </a:t>
            </a:r>
            <a:r>
              <a:rPr lang="en-US" sz="1400" dirty="0" err="1"/>
              <a:t>жануарларын</a:t>
            </a:r>
            <a:r>
              <a:rPr lang="en-US" sz="1400" dirty="0"/>
              <a:t> </a:t>
            </a:r>
            <a:r>
              <a:rPr lang="en-US" sz="1400" dirty="0" err="1"/>
              <a:t>өсіруге</a:t>
            </a:r>
            <a:r>
              <a:rPr lang="en-US" sz="1400" dirty="0"/>
              <a:t> </a:t>
            </a:r>
            <a:r>
              <a:rPr lang="en-US" sz="1400" dirty="0" err="1"/>
              <a:t>арналған</a:t>
            </a:r>
            <a:r>
              <a:rPr lang="en-US" sz="1400" dirty="0"/>
              <a:t> </a:t>
            </a:r>
            <a:r>
              <a:rPr lang="en-US" sz="1400" dirty="0" err="1"/>
              <a:t>техника</a:t>
            </a:r>
            <a:r>
              <a:rPr lang="en-US" sz="1400" dirty="0"/>
              <a:t> </a:t>
            </a:r>
            <a:r>
              <a:rPr lang="en-US" sz="1400" dirty="0" err="1"/>
              <a:t>мен</a:t>
            </a:r>
            <a:r>
              <a:rPr lang="en-US" sz="1400" dirty="0"/>
              <a:t> </a:t>
            </a:r>
            <a:r>
              <a:rPr lang="en-US" sz="1400" dirty="0" err="1"/>
              <a:t>жабдықтарды</a:t>
            </a:r>
            <a:r>
              <a:rPr lang="en-US" sz="1400" dirty="0"/>
              <a:t> </a:t>
            </a:r>
            <a:r>
              <a:rPr lang="en-US" sz="1400" dirty="0" err="1"/>
              <a:t>сатып</a:t>
            </a:r>
            <a:r>
              <a:rPr lang="en-US" sz="1400" dirty="0"/>
              <a:t> </a:t>
            </a:r>
            <a:r>
              <a:rPr lang="en-US" sz="1400" dirty="0" err="1"/>
              <a:t>алу</a:t>
            </a:r>
            <a:r>
              <a:rPr lang="en-US" sz="1400" dirty="0"/>
              <a:t> (</a:t>
            </a:r>
            <a:r>
              <a:rPr lang="en-US" sz="1400" dirty="0" err="1"/>
              <a:t>етті</a:t>
            </a:r>
            <a:r>
              <a:rPr lang="en-US" sz="1400" dirty="0"/>
              <a:t> </a:t>
            </a:r>
            <a:r>
              <a:rPr lang="en-US" sz="1400" dirty="0" err="1"/>
              <a:t>мал</a:t>
            </a:r>
            <a:r>
              <a:rPr lang="en-US" sz="1400" dirty="0"/>
              <a:t> </a:t>
            </a:r>
            <a:r>
              <a:rPr lang="en-US" sz="1400" dirty="0" err="1"/>
              <a:t>шаруашылығы</a:t>
            </a:r>
            <a:r>
              <a:rPr lang="en-US" sz="1400" dirty="0"/>
              <a:t>, </a:t>
            </a:r>
            <a:r>
              <a:rPr lang="en-US" sz="1400" dirty="0" err="1"/>
              <a:t>жылқы</a:t>
            </a:r>
            <a:r>
              <a:rPr lang="en-US" sz="1400" dirty="0"/>
              <a:t> </a:t>
            </a:r>
            <a:r>
              <a:rPr lang="en-US" sz="1400" dirty="0" err="1"/>
              <a:t>шаруашылығы</a:t>
            </a:r>
            <a:r>
              <a:rPr lang="en-US" sz="1400" dirty="0"/>
              <a:t>, </a:t>
            </a:r>
            <a:r>
              <a:rPr lang="en-US" sz="1400" dirty="0" err="1"/>
              <a:t>қой</a:t>
            </a:r>
            <a:r>
              <a:rPr lang="en-US" sz="1400" dirty="0"/>
              <a:t> </a:t>
            </a:r>
            <a:r>
              <a:rPr lang="en-US" sz="1400" dirty="0" err="1"/>
              <a:t>шаруашылығы</a:t>
            </a:r>
            <a:r>
              <a:rPr lang="en-US" sz="1400" dirty="0"/>
              <a:t>, </a:t>
            </a:r>
            <a:r>
              <a:rPr lang="en-US" sz="1400" dirty="0" err="1"/>
              <a:t>түйе</a:t>
            </a:r>
            <a:r>
              <a:rPr lang="en-US" sz="1400" dirty="0"/>
              <a:t> </a:t>
            </a:r>
            <a:r>
              <a:rPr lang="en-US" sz="1400" dirty="0" err="1"/>
              <a:t>шаруашылығы</a:t>
            </a:r>
            <a:r>
              <a:rPr lang="en-US" sz="1400" dirty="0"/>
              <a:t>)</a:t>
            </a:r>
            <a:endParaRPr lang="ru-RU" sz="1400" dirty="0"/>
          </a:p>
          <a:p>
            <a:pPr>
              <a:lnSpc>
                <a:spcPts val="1680"/>
              </a:lnSpc>
            </a:pPr>
            <a:r>
              <a:rPr lang="ru-RU" sz="1400" dirty="0" smtClean="0"/>
              <a:t>.   </a:t>
            </a:r>
            <a:r>
              <a:rPr lang="en-US" sz="1400" dirty="0" err="1" smtClean="0"/>
              <a:t>Ірі</a:t>
            </a:r>
            <a:r>
              <a:rPr lang="en-US" sz="1400" dirty="0" smtClean="0"/>
              <a:t> </a:t>
            </a:r>
            <a:r>
              <a:rPr lang="en-US" sz="1400" dirty="0" err="1"/>
              <a:t>қара</a:t>
            </a:r>
            <a:r>
              <a:rPr lang="en-US" sz="1400" dirty="0"/>
              <a:t> </a:t>
            </a:r>
            <a:r>
              <a:rPr lang="en-US" sz="1400" dirty="0" err="1"/>
              <a:t>малды</a:t>
            </a:r>
            <a:r>
              <a:rPr lang="en-US" sz="1400" dirty="0"/>
              <a:t> </a:t>
            </a:r>
            <a:r>
              <a:rPr lang="en-US" sz="1400" dirty="0" err="1"/>
              <a:t>бордақылауға</a:t>
            </a:r>
            <a:r>
              <a:rPr lang="en-US" sz="1400" dirty="0"/>
              <a:t> </a:t>
            </a:r>
            <a:r>
              <a:rPr lang="en-US" sz="1400" dirty="0" err="1"/>
              <a:t>арналған</a:t>
            </a:r>
            <a:r>
              <a:rPr lang="en-US" sz="1400" dirty="0"/>
              <a:t> </a:t>
            </a:r>
            <a:r>
              <a:rPr lang="en-US" sz="1400" dirty="0" err="1"/>
              <a:t>объектілерді</a:t>
            </a:r>
            <a:r>
              <a:rPr lang="en-US" sz="1400" dirty="0"/>
              <a:t> </a:t>
            </a:r>
            <a:r>
              <a:rPr lang="en-US" sz="1400" dirty="0" err="1"/>
              <a:t>құру</a:t>
            </a:r>
            <a:r>
              <a:rPr lang="en-US" sz="1400" dirty="0"/>
              <a:t> </a:t>
            </a:r>
            <a:r>
              <a:rPr lang="en-US" sz="1400" dirty="0" err="1"/>
              <a:t>және</a:t>
            </a:r>
            <a:r>
              <a:rPr lang="en-US" sz="1400" dirty="0"/>
              <a:t> </a:t>
            </a:r>
            <a:r>
              <a:rPr lang="en-US" sz="1400" dirty="0" err="1" smtClean="0"/>
              <a:t>кеңейту</a:t>
            </a:r>
            <a:endParaRPr lang="ru-RU" sz="1400" dirty="0" smtClean="0"/>
          </a:p>
          <a:p>
            <a:pPr>
              <a:lnSpc>
                <a:spcPts val="1680"/>
              </a:lnSpc>
            </a:pPr>
            <a:r>
              <a:rPr lang="ru-RU" sz="1400" dirty="0" smtClean="0"/>
              <a:t>    </a:t>
            </a:r>
            <a:r>
              <a:rPr lang="en-US" sz="1400" dirty="0" err="1"/>
              <a:t>Бір</a:t>
            </a:r>
            <a:r>
              <a:rPr lang="en-US" sz="1400" dirty="0"/>
              <a:t> </a:t>
            </a:r>
            <a:r>
              <a:rPr lang="en-US" sz="1400" dirty="0" err="1"/>
              <a:t>мезгілде</a:t>
            </a:r>
            <a:r>
              <a:rPr lang="en-US" sz="1400" dirty="0"/>
              <a:t> 20 000 </a:t>
            </a:r>
            <a:r>
              <a:rPr lang="en-US" sz="1400" dirty="0" err="1"/>
              <a:t>бастан</a:t>
            </a:r>
            <a:r>
              <a:rPr lang="en-US" sz="1400" dirty="0"/>
              <a:t> </a:t>
            </a:r>
            <a:r>
              <a:rPr lang="en-US" sz="1400" dirty="0" err="1"/>
              <a:t>бастап</a:t>
            </a:r>
            <a:r>
              <a:rPr lang="en-US" sz="1400" dirty="0"/>
              <a:t> </a:t>
            </a:r>
            <a:r>
              <a:rPr lang="en-US" sz="1400" dirty="0" err="1"/>
              <a:t>ұсақ</a:t>
            </a:r>
            <a:r>
              <a:rPr lang="en-US" sz="1400" dirty="0"/>
              <a:t> </a:t>
            </a:r>
            <a:r>
              <a:rPr lang="en-US" sz="1400" dirty="0" err="1"/>
              <a:t>мал</a:t>
            </a:r>
            <a:r>
              <a:rPr lang="en-US" sz="1400" dirty="0"/>
              <a:t> </a:t>
            </a:r>
            <a:r>
              <a:rPr lang="en-US" sz="1400" dirty="0" err="1"/>
              <a:t>бордақылауға</a:t>
            </a:r>
            <a:r>
              <a:rPr lang="en-US" sz="1400" dirty="0"/>
              <a:t> </a:t>
            </a:r>
            <a:r>
              <a:rPr lang="en-US" sz="1400" dirty="0" err="1"/>
              <a:t>арналған</a:t>
            </a:r>
            <a:r>
              <a:rPr lang="en-US" sz="1400" dirty="0"/>
              <a:t> </a:t>
            </a:r>
            <a:r>
              <a:rPr lang="en-US" sz="1400" dirty="0" err="1"/>
              <a:t>объектілер</a:t>
            </a:r>
            <a:r>
              <a:rPr lang="en-US" sz="1400" dirty="0"/>
              <a:t> </a:t>
            </a:r>
            <a:r>
              <a:rPr lang="en-US" sz="1400" dirty="0" err="1"/>
              <a:t>салу</a:t>
            </a:r>
            <a:r>
              <a:rPr lang="en-US" sz="1400" dirty="0"/>
              <a:t> </a:t>
            </a:r>
            <a:r>
              <a:rPr lang="en-US" sz="1400" dirty="0" err="1"/>
              <a:t>және</a:t>
            </a:r>
            <a:r>
              <a:rPr lang="en-US" sz="1400" dirty="0"/>
              <a:t> </a:t>
            </a:r>
            <a:r>
              <a:rPr lang="en-US" sz="1400" dirty="0" err="1"/>
              <a:t>кеңейту</a:t>
            </a:r>
            <a:r>
              <a:rPr lang="en-US" sz="1400" dirty="0"/>
              <a:t> </a:t>
            </a:r>
            <a:r>
              <a:rPr lang="en-US" sz="1400" dirty="0" err="1"/>
              <a:t>және</a:t>
            </a:r>
            <a:r>
              <a:rPr lang="en-US" sz="1400" dirty="0"/>
              <a:t> </a:t>
            </a:r>
            <a:r>
              <a:rPr lang="en-US" sz="1400" dirty="0" err="1"/>
              <a:t>бір</a:t>
            </a:r>
            <a:r>
              <a:rPr lang="en-US" sz="1400" dirty="0"/>
              <a:t> </a:t>
            </a:r>
            <a:r>
              <a:rPr lang="en-US" sz="1400" dirty="0" err="1"/>
              <a:t>мезгілде</a:t>
            </a:r>
            <a:r>
              <a:rPr lang="en-US" sz="1400" dirty="0"/>
              <a:t> 1 000 </a:t>
            </a:r>
            <a:r>
              <a:rPr lang="en-US" sz="1400" dirty="0" err="1"/>
              <a:t>бастан</a:t>
            </a:r>
            <a:r>
              <a:rPr lang="en-US" sz="1400" dirty="0"/>
              <a:t> </a:t>
            </a:r>
            <a:r>
              <a:rPr lang="en-US" sz="1400" dirty="0" err="1"/>
              <a:t>бастап</a:t>
            </a:r>
            <a:r>
              <a:rPr lang="en-US" sz="1400" dirty="0"/>
              <a:t> </a:t>
            </a:r>
            <a:r>
              <a:rPr lang="en-US" sz="1400" dirty="0" err="1"/>
              <a:t>ұсақ</a:t>
            </a:r>
            <a:r>
              <a:rPr lang="en-US" sz="1400" dirty="0"/>
              <a:t> </a:t>
            </a:r>
            <a:r>
              <a:rPr lang="en-US" sz="1400" dirty="0" err="1"/>
              <a:t>мал</a:t>
            </a:r>
            <a:r>
              <a:rPr lang="en-US" sz="1400" dirty="0"/>
              <a:t> </a:t>
            </a:r>
            <a:r>
              <a:rPr lang="en-US" sz="1400" dirty="0" err="1"/>
              <a:t>ұстауға</a:t>
            </a:r>
            <a:r>
              <a:rPr lang="en-US" sz="1400" dirty="0"/>
              <a:t> </a:t>
            </a:r>
            <a:r>
              <a:rPr lang="en-US" sz="1400" dirty="0" err="1"/>
              <a:t>арналған</a:t>
            </a:r>
            <a:r>
              <a:rPr lang="en-US" sz="1400" dirty="0"/>
              <a:t> </a:t>
            </a:r>
            <a:r>
              <a:rPr lang="en-US" sz="1400" dirty="0" err="1"/>
              <a:t>сервистік-дайындау</a:t>
            </a:r>
            <a:r>
              <a:rPr lang="en-US" sz="1400" dirty="0"/>
              <a:t> </a:t>
            </a:r>
            <a:r>
              <a:rPr lang="en-US" sz="1400" dirty="0" err="1"/>
              <a:t>алаңдарын</a:t>
            </a:r>
            <a:r>
              <a:rPr lang="en-US" sz="1400" dirty="0"/>
              <a:t> </a:t>
            </a:r>
            <a:r>
              <a:rPr lang="en-US" sz="1400" dirty="0" err="1"/>
              <a:t>құру</a:t>
            </a:r>
            <a:r>
              <a:rPr lang="en-US" sz="1400" dirty="0"/>
              <a:t> </a:t>
            </a:r>
            <a:r>
              <a:rPr lang="en-US" sz="1400" dirty="0" err="1"/>
              <a:t>және</a:t>
            </a:r>
            <a:r>
              <a:rPr lang="en-US" sz="1400" dirty="0"/>
              <a:t> </a:t>
            </a:r>
            <a:r>
              <a:rPr lang="en-US" sz="1400" dirty="0" err="1" smtClean="0"/>
              <a:t>кеңейту</a:t>
            </a:r>
            <a:r>
              <a:rPr lang="ru-RU" sz="1400" dirty="0" smtClean="0"/>
              <a:t>   </a:t>
            </a:r>
          </a:p>
          <a:p>
            <a:pPr>
              <a:lnSpc>
                <a:spcPts val="1680"/>
              </a:lnSpc>
            </a:pPr>
            <a:r>
              <a:rPr lang="ru-RU" sz="1400" dirty="0"/>
              <a:t> </a:t>
            </a:r>
            <a:r>
              <a:rPr lang="ru-RU" sz="1400" dirty="0" smtClean="0"/>
              <a:t>    </a:t>
            </a:r>
            <a:r>
              <a:rPr lang="en-US" sz="1400" dirty="0" smtClean="0"/>
              <a:t>50 </a:t>
            </a:r>
            <a:r>
              <a:rPr lang="en-US" sz="1400" dirty="0" err="1"/>
              <a:t>аналық</a:t>
            </a:r>
            <a:r>
              <a:rPr lang="en-US" sz="1400" dirty="0"/>
              <a:t> </a:t>
            </a:r>
            <a:r>
              <a:rPr lang="en-US" sz="1400" dirty="0" err="1"/>
              <a:t>бастан</a:t>
            </a:r>
            <a:r>
              <a:rPr lang="en-US" sz="1400" dirty="0"/>
              <a:t> </a:t>
            </a:r>
            <a:r>
              <a:rPr lang="en-US" sz="1400" dirty="0" err="1"/>
              <a:t>басталатын</a:t>
            </a:r>
            <a:r>
              <a:rPr lang="en-US" sz="1400" dirty="0"/>
              <a:t> </a:t>
            </a:r>
            <a:r>
              <a:rPr lang="en-US" sz="1400" dirty="0" err="1"/>
              <a:t>тауарлық</a:t>
            </a:r>
            <a:r>
              <a:rPr lang="en-US" sz="1400" dirty="0"/>
              <a:t> </a:t>
            </a:r>
            <a:r>
              <a:rPr lang="en-US" sz="1400" dirty="0" err="1"/>
              <a:t>сүт</a:t>
            </a:r>
            <a:r>
              <a:rPr lang="en-US" sz="1400" dirty="0"/>
              <a:t> </a:t>
            </a:r>
            <a:r>
              <a:rPr lang="en-US" sz="1400" dirty="0" err="1"/>
              <a:t>фермасын</a:t>
            </a:r>
            <a:r>
              <a:rPr lang="en-US" sz="1400" dirty="0"/>
              <a:t> </a:t>
            </a:r>
            <a:r>
              <a:rPr lang="en-US" sz="1400" dirty="0" err="1"/>
              <a:t>құру</a:t>
            </a:r>
            <a:r>
              <a:rPr lang="en-US" sz="1400" dirty="0"/>
              <a:t> </a:t>
            </a:r>
            <a:r>
              <a:rPr lang="en-US" sz="1400" dirty="0" err="1"/>
              <a:t>және</a:t>
            </a:r>
            <a:r>
              <a:rPr lang="en-US" sz="1400" dirty="0"/>
              <a:t> </a:t>
            </a:r>
            <a:r>
              <a:rPr lang="en-US" sz="1400" dirty="0" err="1" smtClean="0"/>
              <a:t>кеңейту</a:t>
            </a:r>
            <a:r>
              <a:rPr lang="ru-RU" sz="1400" dirty="0" smtClean="0"/>
              <a:t>    </a:t>
            </a:r>
          </a:p>
          <a:p>
            <a:pPr>
              <a:lnSpc>
                <a:spcPts val="1680"/>
              </a:lnSpc>
            </a:pPr>
            <a:r>
              <a:rPr lang="ru-RU" sz="1400" dirty="0"/>
              <a:t> </a:t>
            </a:r>
            <a:r>
              <a:rPr lang="ru-RU" sz="1400" dirty="0" smtClean="0"/>
              <a:t>    </a:t>
            </a:r>
            <a:r>
              <a:rPr lang="en-US" sz="1400" dirty="0" err="1" smtClean="0"/>
              <a:t>Қуаттылығы</a:t>
            </a:r>
            <a:r>
              <a:rPr lang="en-US" sz="1400" dirty="0" smtClean="0"/>
              <a:t> </a:t>
            </a:r>
            <a:r>
              <a:rPr lang="en-US" sz="1400" dirty="0"/>
              <a:t>400 </a:t>
            </a:r>
            <a:r>
              <a:rPr lang="en-US" sz="1400" dirty="0" err="1"/>
              <a:t>аналық</a:t>
            </a:r>
            <a:r>
              <a:rPr lang="en-US" sz="1400" dirty="0"/>
              <a:t> </a:t>
            </a:r>
            <a:r>
              <a:rPr lang="en-US" sz="1400" dirty="0" err="1"/>
              <a:t>бастан</a:t>
            </a:r>
            <a:r>
              <a:rPr lang="en-US" sz="1400" dirty="0"/>
              <a:t> </a:t>
            </a:r>
            <a:r>
              <a:rPr lang="en-US" sz="1400" dirty="0" err="1"/>
              <a:t>басталатын</a:t>
            </a:r>
            <a:r>
              <a:rPr lang="en-US" sz="1400" dirty="0"/>
              <a:t> </a:t>
            </a:r>
            <a:r>
              <a:rPr lang="en-US" sz="1400" dirty="0" err="1"/>
              <a:t>сүтті</a:t>
            </a:r>
            <a:r>
              <a:rPr lang="en-US" sz="1400" dirty="0"/>
              <a:t> </a:t>
            </a:r>
            <a:r>
              <a:rPr lang="en-US" sz="1400" dirty="0" err="1"/>
              <a:t>бағыттағы</a:t>
            </a:r>
            <a:r>
              <a:rPr lang="en-US" sz="1400" dirty="0"/>
              <a:t> </a:t>
            </a:r>
            <a:r>
              <a:rPr lang="en-US" sz="1400" dirty="0" err="1"/>
              <a:t>ірі</a:t>
            </a:r>
            <a:r>
              <a:rPr lang="en-US" sz="1400" dirty="0"/>
              <a:t> </a:t>
            </a:r>
            <a:r>
              <a:rPr lang="en-US" sz="1400" dirty="0" err="1"/>
              <a:t>қара</a:t>
            </a:r>
            <a:r>
              <a:rPr lang="en-US" sz="1400" dirty="0"/>
              <a:t> </a:t>
            </a:r>
            <a:r>
              <a:rPr lang="en-US" sz="1400" dirty="0" err="1"/>
              <a:t>малды</a:t>
            </a:r>
            <a:r>
              <a:rPr lang="en-US" sz="1400" dirty="0"/>
              <a:t> </a:t>
            </a:r>
            <a:r>
              <a:rPr lang="en-US" sz="1400" dirty="0" err="1"/>
              <a:t>өсіруге</a:t>
            </a:r>
            <a:r>
              <a:rPr lang="en-US" sz="1400" dirty="0"/>
              <a:t> </a:t>
            </a:r>
            <a:r>
              <a:rPr lang="en-US" sz="1400" dirty="0" err="1"/>
              <a:t>арналған</a:t>
            </a:r>
            <a:r>
              <a:rPr lang="en-US" sz="1400" dirty="0"/>
              <a:t> </a:t>
            </a:r>
            <a:r>
              <a:rPr lang="en-US" sz="1400" dirty="0" err="1"/>
              <a:t>объектілерді</a:t>
            </a:r>
            <a:r>
              <a:rPr lang="en-US" sz="1400" dirty="0"/>
              <a:t> </a:t>
            </a:r>
            <a:r>
              <a:rPr lang="en-US" sz="1400" dirty="0" err="1"/>
              <a:t>құру</a:t>
            </a:r>
            <a:r>
              <a:rPr lang="en-US" sz="1400" dirty="0"/>
              <a:t> </a:t>
            </a:r>
            <a:r>
              <a:rPr lang="en-US" sz="1400" dirty="0" err="1"/>
              <a:t>және</a:t>
            </a:r>
            <a:r>
              <a:rPr lang="en-US" sz="1400" dirty="0"/>
              <a:t> </a:t>
            </a:r>
            <a:r>
              <a:rPr lang="en-US" sz="1400" dirty="0" err="1"/>
              <a:t>кеңейту</a:t>
            </a:r>
            <a:endParaRPr lang="ru-RU" sz="1400" dirty="0" smtClean="0"/>
          </a:p>
          <a:p>
            <a:pPr>
              <a:lnSpc>
                <a:spcPts val="1680"/>
              </a:lnSpc>
            </a:pPr>
            <a:r>
              <a:rPr lang="ru-RU" sz="1400" dirty="0" smtClean="0"/>
              <a:t>    </a:t>
            </a:r>
            <a:r>
              <a:rPr lang="en-US" sz="1400" dirty="0" err="1"/>
              <a:t>Мал</a:t>
            </a:r>
            <a:r>
              <a:rPr lang="en-US" sz="1400" dirty="0"/>
              <a:t> </a:t>
            </a:r>
            <a:r>
              <a:rPr lang="en-US" sz="1400" dirty="0" err="1"/>
              <a:t>союға</a:t>
            </a:r>
            <a:r>
              <a:rPr lang="en-US" sz="1400" dirty="0"/>
              <a:t> </a:t>
            </a:r>
            <a:r>
              <a:rPr lang="en-US" sz="1400" dirty="0" err="1"/>
              <a:t>және</a:t>
            </a:r>
            <a:r>
              <a:rPr lang="en-US" sz="1400" dirty="0"/>
              <a:t> </a:t>
            </a:r>
            <a:r>
              <a:rPr lang="en-US" sz="1400" dirty="0" err="1"/>
              <a:t>етті</a:t>
            </a:r>
            <a:r>
              <a:rPr lang="en-US" sz="1400" dirty="0"/>
              <a:t> </a:t>
            </a:r>
            <a:r>
              <a:rPr lang="en-US" sz="1400" dirty="0" err="1"/>
              <a:t>өңдеуге</a:t>
            </a:r>
            <a:r>
              <a:rPr lang="en-US" sz="1400" dirty="0"/>
              <a:t> </a:t>
            </a:r>
            <a:r>
              <a:rPr lang="en-US" sz="1400" dirty="0" err="1"/>
              <a:t>арналған</a:t>
            </a:r>
            <a:r>
              <a:rPr lang="en-US" sz="1400" dirty="0"/>
              <a:t> </a:t>
            </a:r>
            <a:r>
              <a:rPr lang="en-US" sz="1400" dirty="0" err="1"/>
              <a:t>объектілерді</a:t>
            </a:r>
            <a:r>
              <a:rPr lang="en-US" sz="1400" dirty="0"/>
              <a:t> </a:t>
            </a:r>
            <a:r>
              <a:rPr lang="en-US" sz="1400" dirty="0" err="1"/>
              <a:t>құру</a:t>
            </a:r>
            <a:r>
              <a:rPr lang="en-US" sz="1400" dirty="0"/>
              <a:t> </a:t>
            </a:r>
            <a:r>
              <a:rPr lang="en-US" sz="1400" dirty="0" err="1"/>
              <a:t>және</a:t>
            </a:r>
            <a:r>
              <a:rPr lang="en-US" sz="1400" dirty="0"/>
              <a:t> </a:t>
            </a:r>
            <a:r>
              <a:rPr lang="en-US" sz="1400" dirty="0" err="1"/>
              <a:t>кеңейту</a:t>
            </a:r>
            <a:endParaRPr lang="ru-RU" sz="1400" dirty="0"/>
          </a:p>
          <a:p>
            <a:pPr>
              <a:lnSpc>
                <a:spcPts val="1680"/>
              </a:lnSpc>
            </a:pPr>
            <a:r>
              <a:rPr lang="ru-RU" sz="1400" dirty="0" smtClean="0"/>
              <a:t>     </a:t>
            </a:r>
            <a:r>
              <a:rPr lang="en-US" sz="1400" dirty="0" err="1" smtClean="0"/>
              <a:t>Өндірістік</a:t>
            </a:r>
            <a:r>
              <a:rPr lang="en-US" sz="1400" dirty="0" smtClean="0"/>
              <a:t> </a:t>
            </a:r>
            <a:r>
              <a:rPr lang="en-US" sz="1400" dirty="0" err="1"/>
              <a:t>қуаты</a:t>
            </a:r>
            <a:r>
              <a:rPr lang="en-US" sz="1400" dirty="0"/>
              <a:t> </a:t>
            </a:r>
            <a:r>
              <a:rPr lang="en-US" sz="1400" dirty="0" err="1"/>
              <a:t>тәулігіне</a:t>
            </a:r>
            <a:r>
              <a:rPr lang="en-US" sz="1400" dirty="0"/>
              <a:t> 50 </a:t>
            </a:r>
            <a:r>
              <a:rPr lang="en-US" sz="1400" dirty="0" err="1"/>
              <a:t>тоннадан</a:t>
            </a:r>
            <a:r>
              <a:rPr lang="en-US" sz="1400" dirty="0"/>
              <a:t> </a:t>
            </a:r>
            <a:r>
              <a:rPr lang="en-US" sz="1400" dirty="0" err="1"/>
              <a:t>басталатын</a:t>
            </a:r>
            <a:r>
              <a:rPr lang="en-US" sz="1400" dirty="0"/>
              <a:t> </a:t>
            </a:r>
            <a:r>
              <a:rPr lang="en-US" sz="1400" dirty="0" err="1"/>
              <a:t>сүт</a:t>
            </a:r>
            <a:r>
              <a:rPr lang="en-US" sz="1400" dirty="0"/>
              <a:t> </a:t>
            </a:r>
            <a:r>
              <a:rPr lang="en-US" sz="1400" dirty="0" err="1"/>
              <a:t>өңдеу</a:t>
            </a:r>
            <a:r>
              <a:rPr lang="en-US" sz="1400" dirty="0"/>
              <a:t> </a:t>
            </a:r>
            <a:r>
              <a:rPr lang="en-US" sz="1400" dirty="0" err="1"/>
              <a:t>объектісін</a:t>
            </a:r>
            <a:r>
              <a:rPr lang="en-US" sz="1400" dirty="0"/>
              <a:t> </a:t>
            </a:r>
            <a:r>
              <a:rPr lang="en-US" sz="1400" dirty="0" err="1"/>
              <a:t>құру</a:t>
            </a:r>
            <a:r>
              <a:rPr lang="en-US" sz="1400" dirty="0"/>
              <a:t> </a:t>
            </a:r>
            <a:r>
              <a:rPr lang="en-US" sz="1400" dirty="0" err="1"/>
              <a:t>және</a:t>
            </a:r>
            <a:r>
              <a:rPr lang="en-US" sz="1400" dirty="0"/>
              <a:t> </a:t>
            </a:r>
            <a:r>
              <a:rPr lang="en-US" sz="1400" dirty="0" err="1"/>
              <a:t>кеңейту</a:t>
            </a:r>
            <a:endParaRPr lang="ru-RU" sz="1400" dirty="0"/>
          </a:p>
          <a:p>
            <a:pPr>
              <a:lnSpc>
                <a:spcPts val="1680"/>
              </a:lnSpc>
            </a:pPr>
            <a:r>
              <a:rPr lang="ru-RU" sz="1400" dirty="0" smtClean="0"/>
              <a:t>    </a:t>
            </a:r>
            <a:r>
              <a:rPr lang="en-US" sz="1400" dirty="0" err="1"/>
              <a:t>Сүт</a:t>
            </a:r>
            <a:r>
              <a:rPr lang="en-US" sz="1400" dirty="0"/>
              <a:t> </a:t>
            </a:r>
            <a:r>
              <a:rPr lang="en-US" sz="1400" dirty="0" err="1"/>
              <a:t>өңдеу</a:t>
            </a:r>
            <a:r>
              <a:rPr lang="en-US" sz="1400" dirty="0"/>
              <a:t> </a:t>
            </a:r>
            <a:r>
              <a:rPr lang="en-US" sz="1400" dirty="0" err="1"/>
              <a:t>кәсіпорындары</a:t>
            </a:r>
            <a:r>
              <a:rPr lang="en-US" sz="1400" dirty="0"/>
              <a:t> </a:t>
            </a:r>
            <a:r>
              <a:rPr lang="en-US" sz="1400" dirty="0" err="1"/>
              <a:t>және</a:t>
            </a:r>
            <a:r>
              <a:rPr lang="en-US" sz="1400" dirty="0"/>
              <a:t> </a:t>
            </a:r>
            <a:r>
              <a:rPr lang="en-US" sz="1400" dirty="0" err="1"/>
              <a:t>дайындау</a:t>
            </a:r>
            <a:r>
              <a:rPr lang="en-US" sz="1400" dirty="0"/>
              <a:t> </a:t>
            </a:r>
            <a:r>
              <a:rPr lang="en-US" sz="1400" dirty="0" err="1"/>
              <a:t>ұйымдары</a:t>
            </a:r>
            <a:r>
              <a:rPr lang="en-US" sz="1400" dirty="0"/>
              <a:t> </a:t>
            </a:r>
            <a:r>
              <a:rPr lang="en-US" sz="1400" dirty="0" err="1"/>
              <a:t>базасында</a:t>
            </a:r>
            <a:r>
              <a:rPr lang="en-US" sz="1400" dirty="0"/>
              <a:t> </a:t>
            </a:r>
            <a:r>
              <a:rPr lang="en-US" sz="1400" dirty="0" err="1"/>
              <a:t>сыйымдылығы</a:t>
            </a:r>
            <a:r>
              <a:rPr lang="en-US" sz="1400" dirty="0"/>
              <a:t> </a:t>
            </a:r>
            <a:r>
              <a:rPr lang="en-US" sz="1400" dirty="0" err="1"/>
              <a:t>тәулігіне</a:t>
            </a:r>
            <a:r>
              <a:rPr lang="en-US" sz="1400" dirty="0"/>
              <a:t> 1 </a:t>
            </a:r>
            <a:r>
              <a:rPr lang="en-US" sz="1400" dirty="0" err="1"/>
              <a:t>тонна</a:t>
            </a:r>
            <a:r>
              <a:rPr lang="en-US" sz="1400" dirty="0"/>
              <a:t> </a:t>
            </a:r>
            <a:r>
              <a:rPr lang="en-US" sz="1400" dirty="0" err="1"/>
              <a:t>сүттен</a:t>
            </a:r>
            <a:r>
              <a:rPr lang="en-US" sz="1400" dirty="0"/>
              <a:t> </a:t>
            </a:r>
            <a:r>
              <a:rPr lang="en-US" sz="1400" dirty="0" err="1"/>
              <a:t>басталатын</a:t>
            </a:r>
            <a:r>
              <a:rPr lang="en-US" sz="1400" dirty="0"/>
              <a:t> </a:t>
            </a:r>
            <a:r>
              <a:rPr lang="en-US" sz="1400" dirty="0" err="1"/>
              <a:t>сүт</a:t>
            </a:r>
            <a:r>
              <a:rPr lang="en-US" sz="1400" dirty="0"/>
              <a:t> </a:t>
            </a:r>
            <a:r>
              <a:rPr lang="en-US" sz="1400" dirty="0" err="1"/>
              <a:t>қабылдау</a:t>
            </a:r>
            <a:r>
              <a:rPr lang="en-US" sz="1400" dirty="0"/>
              <a:t> </a:t>
            </a:r>
            <a:r>
              <a:rPr lang="en-US" sz="1400" dirty="0" err="1"/>
              <a:t>пункттерін</a:t>
            </a:r>
            <a:r>
              <a:rPr lang="en-US" sz="1400" dirty="0"/>
              <a:t> </a:t>
            </a:r>
            <a:r>
              <a:rPr lang="en-US" sz="1400" dirty="0" err="1"/>
              <a:t>құру</a:t>
            </a:r>
            <a:endParaRPr lang="ru-RU" sz="1400" dirty="0"/>
          </a:p>
          <a:p>
            <a:pPr>
              <a:lnSpc>
                <a:spcPts val="1680"/>
              </a:lnSpc>
            </a:pPr>
            <a:r>
              <a:rPr lang="ru-RU" sz="1400" dirty="0" smtClean="0"/>
              <a:t>    </a:t>
            </a:r>
            <a:r>
              <a:rPr lang="en-US" sz="1400" dirty="0" err="1"/>
              <a:t>Сүт</a:t>
            </a:r>
            <a:r>
              <a:rPr lang="en-US" sz="1400" dirty="0"/>
              <a:t> </a:t>
            </a:r>
            <a:r>
              <a:rPr lang="en-US" sz="1400" dirty="0" err="1"/>
              <a:t>өңдеу</a:t>
            </a:r>
            <a:r>
              <a:rPr lang="en-US" sz="1400" dirty="0"/>
              <a:t> </a:t>
            </a:r>
            <a:r>
              <a:rPr lang="en-US" sz="1400" dirty="0" err="1"/>
              <a:t>кәсіпорындары</a:t>
            </a:r>
            <a:r>
              <a:rPr lang="en-US" sz="1400" dirty="0"/>
              <a:t> </a:t>
            </a:r>
            <a:r>
              <a:rPr lang="en-US" sz="1400" dirty="0" err="1"/>
              <a:t>мен</a:t>
            </a:r>
            <a:r>
              <a:rPr lang="en-US" sz="1400" dirty="0"/>
              <a:t> </a:t>
            </a:r>
            <a:r>
              <a:rPr lang="en-US" sz="1400" dirty="0" err="1"/>
              <a:t>дайындау</a:t>
            </a:r>
            <a:r>
              <a:rPr lang="en-US" sz="1400" dirty="0"/>
              <a:t> </a:t>
            </a:r>
            <a:r>
              <a:rPr lang="en-US" sz="1400" dirty="0" err="1"/>
              <a:t>ұйымдарының</a:t>
            </a:r>
            <a:r>
              <a:rPr lang="en-US" sz="1400" dirty="0"/>
              <a:t> </a:t>
            </a:r>
            <a:r>
              <a:rPr lang="en-US" sz="1400" dirty="0" err="1"/>
              <a:t>сүт</a:t>
            </a:r>
            <a:r>
              <a:rPr lang="en-US" sz="1400" dirty="0"/>
              <a:t> </a:t>
            </a:r>
            <a:r>
              <a:rPr lang="en-US" sz="1400" dirty="0" err="1"/>
              <a:t>тасуы</a:t>
            </a:r>
            <a:r>
              <a:rPr lang="en-US" sz="1400" dirty="0"/>
              <a:t> </a:t>
            </a:r>
            <a:r>
              <a:rPr lang="en-US" sz="1400" dirty="0" err="1"/>
              <a:t>үшін</a:t>
            </a:r>
            <a:r>
              <a:rPr lang="en-US" sz="1400" dirty="0"/>
              <a:t> </a:t>
            </a:r>
            <a:r>
              <a:rPr lang="en-US" sz="1400" dirty="0" err="1"/>
              <a:t>көлік</a:t>
            </a:r>
            <a:r>
              <a:rPr lang="en-US" sz="1400" dirty="0"/>
              <a:t> </a:t>
            </a:r>
            <a:r>
              <a:rPr lang="en-US" sz="1400" dirty="0" err="1"/>
              <a:t>құралын</a:t>
            </a:r>
            <a:r>
              <a:rPr lang="en-US" sz="1400" dirty="0"/>
              <a:t> </a:t>
            </a:r>
            <a:r>
              <a:rPr lang="en-US" sz="1400" dirty="0" err="1"/>
              <a:t>сатып</a:t>
            </a:r>
            <a:r>
              <a:rPr lang="en-US" sz="1400" dirty="0"/>
              <a:t> </a:t>
            </a:r>
            <a:r>
              <a:rPr lang="en-US" sz="1400" dirty="0" err="1"/>
              <a:t>алу</a:t>
            </a:r>
            <a:endParaRPr lang="ru-RU" sz="1400" dirty="0"/>
          </a:p>
          <a:p>
            <a:pPr>
              <a:lnSpc>
                <a:spcPts val="1680"/>
              </a:lnSpc>
            </a:pPr>
            <a:r>
              <a:rPr lang="ru-RU" sz="1400" dirty="0" smtClean="0"/>
              <a:t>    </a:t>
            </a:r>
            <a:r>
              <a:rPr lang="en-US" sz="1400" dirty="0" err="1"/>
              <a:t>Жүн</a:t>
            </a:r>
            <a:r>
              <a:rPr lang="en-US" sz="1400" dirty="0"/>
              <a:t> </a:t>
            </a:r>
            <a:r>
              <a:rPr lang="en-US" sz="1400" dirty="0" err="1"/>
              <a:t>дайындау</a:t>
            </a:r>
            <a:r>
              <a:rPr lang="en-US" sz="1400" dirty="0"/>
              <a:t> </a:t>
            </a:r>
            <a:r>
              <a:rPr lang="en-US" sz="1400" dirty="0" err="1"/>
              <a:t>пунктіне</a:t>
            </a:r>
            <a:r>
              <a:rPr lang="en-US" sz="1400" dirty="0"/>
              <a:t> </a:t>
            </a:r>
            <a:r>
              <a:rPr lang="en-US" sz="1400" dirty="0" err="1"/>
              <a:t>арналған</a:t>
            </a:r>
            <a:r>
              <a:rPr lang="en-US" sz="1400" dirty="0"/>
              <a:t> </a:t>
            </a:r>
            <a:r>
              <a:rPr lang="en-US" sz="1400" dirty="0" err="1"/>
              <a:t>жабдық</a:t>
            </a:r>
            <a:r>
              <a:rPr lang="en-US" sz="1400" dirty="0"/>
              <a:t> </a:t>
            </a:r>
            <a:r>
              <a:rPr lang="en-US" sz="1400" dirty="0" err="1"/>
              <a:t>сатып</a:t>
            </a:r>
            <a:r>
              <a:rPr lang="en-US" sz="1400" dirty="0"/>
              <a:t> </a:t>
            </a:r>
            <a:r>
              <a:rPr lang="en-US" sz="1400" dirty="0" err="1"/>
              <a:t>алу</a:t>
            </a:r>
            <a:endParaRPr lang="ru-RU" sz="1400" dirty="0"/>
          </a:p>
          <a:p>
            <a:pPr>
              <a:lnSpc>
                <a:spcPts val="1680"/>
              </a:lnSpc>
            </a:pPr>
            <a:r>
              <a:rPr lang="ru-RU" sz="1400" dirty="0" smtClean="0"/>
              <a:t>    </a:t>
            </a:r>
            <a:r>
              <a:rPr lang="en-US" sz="1400" dirty="0" err="1"/>
              <a:t>Суару</a:t>
            </a:r>
            <a:r>
              <a:rPr lang="en-US" sz="1400" dirty="0"/>
              <a:t> </a:t>
            </a:r>
            <a:r>
              <a:rPr lang="en-US" sz="1400" dirty="0" err="1"/>
              <a:t>жүйелерін</a:t>
            </a:r>
            <a:r>
              <a:rPr lang="en-US" sz="1400" dirty="0"/>
              <a:t> </a:t>
            </a:r>
            <a:r>
              <a:rPr lang="en-US" sz="1400" dirty="0" err="1"/>
              <a:t>құру</a:t>
            </a:r>
            <a:r>
              <a:rPr lang="en-US" sz="1400" dirty="0"/>
              <a:t> </a:t>
            </a:r>
            <a:r>
              <a:rPr lang="en-US" sz="1400" dirty="0" err="1"/>
              <a:t>және</a:t>
            </a:r>
            <a:r>
              <a:rPr lang="en-US" sz="1400" dirty="0"/>
              <a:t> </a:t>
            </a:r>
            <a:r>
              <a:rPr lang="en-US" sz="1400" dirty="0" err="1"/>
              <a:t>кеңейту</a:t>
            </a:r>
            <a:r>
              <a:rPr lang="en-US" sz="1400" dirty="0"/>
              <a:t> </a:t>
            </a:r>
            <a:r>
              <a:rPr lang="en-US" sz="1400" dirty="0" err="1"/>
              <a:t>және</a:t>
            </a:r>
            <a:r>
              <a:rPr lang="en-US" sz="1400" dirty="0"/>
              <a:t> </a:t>
            </a:r>
            <a:r>
              <a:rPr lang="en-US" sz="1400" dirty="0" err="1"/>
              <a:t>тамшылатып</a:t>
            </a:r>
            <a:r>
              <a:rPr lang="en-US" sz="1400" dirty="0"/>
              <a:t> </a:t>
            </a:r>
            <a:r>
              <a:rPr lang="en-US" sz="1400" dirty="0" err="1"/>
              <a:t>суару</a:t>
            </a:r>
            <a:endParaRPr lang="ru-RU" sz="1400" dirty="0"/>
          </a:p>
          <a:p>
            <a:pPr>
              <a:lnSpc>
                <a:spcPts val="1680"/>
              </a:lnSpc>
            </a:pPr>
            <a:r>
              <a:rPr lang="ru-RU" sz="1400" dirty="0" smtClean="0"/>
              <a:t>    </a:t>
            </a:r>
            <a:r>
              <a:rPr lang="en-US" sz="1400" dirty="0" err="1"/>
              <a:t>Жылыжай</a:t>
            </a:r>
            <a:r>
              <a:rPr lang="en-US" sz="1400" dirty="0"/>
              <a:t> </a:t>
            </a:r>
            <a:r>
              <a:rPr lang="en-US" sz="1400" dirty="0" err="1"/>
              <a:t>кешенін</a:t>
            </a:r>
            <a:r>
              <a:rPr lang="en-US" sz="1400" dirty="0"/>
              <a:t> </a:t>
            </a:r>
            <a:r>
              <a:rPr lang="en-US" sz="1400" dirty="0" err="1"/>
              <a:t>салу</a:t>
            </a:r>
            <a:r>
              <a:rPr lang="en-US" sz="1400" dirty="0"/>
              <a:t> </a:t>
            </a:r>
            <a:r>
              <a:rPr lang="en-US" sz="1400" dirty="0" err="1"/>
              <a:t>және</a:t>
            </a:r>
            <a:r>
              <a:rPr lang="en-US" sz="1400" dirty="0"/>
              <a:t> </a:t>
            </a:r>
            <a:r>
              <a:rPr lang="en-US" sz="1400" dirty="0" err="1"/>
              <a:t>кеңейту</a:t>
            </a:r>
            <a:endParaRPr lang="ru-RU" sz="1400" dirty="0" smtClean="0"/>
          </a:p>
          <a:p>
            <a:pPr>
              <a:lnSpc>
                <a:spcPts val="1680"/>
              </a:lnSpc>
            </a:pPr>
            <a:r>
              <a:rPr lang="ru-RU" sz="1400" dirty="0" smtClean="0"/>
              <a:t>     </a:t>
            </a:r>
            <a:r>
              <a:rPr lang="en-US" sz="1400" dirty="0" smtClean="0"/>
              <a:t>5 </a:t>
            </a:r>
            <a:r>
              <a:rPr lang="en-US" sz="1400" dirty="0" err="1"/>
              <a:t>гектардан</a:t>
            </a:r>
            <a:r>
              <a:rPr lang="en-US" sz="1400" dirty="0"/>
              <a:t> </a:t>
            </a:r>
            <a:r>
              <a:rPr lang="en-US" sz="1400" dirty="0" err="1"/>
              <a:t>бастап</a:t>
            </a:r>
            <a:r>
              <a:rPr lang="en-US" sz="1400" dirty="0"/>
              <a:t> </a:t>
            </a:r>
            <a:r>
              <a:rPr lang="en-US" sz="1400" dirty="0" err="1"/>
              <a:t>қарқынды</a:t>
            </a:r>
            <a:r>
              <a:rPr lang="en-US" sz="1400" dirty="0"/>
              <a:t> </a:t>
            </a:r>
            <a:r>
              <a:rPr lang="en-US" sz="1400" dirty="0" err="1"/>
              <a:t>алма</a:t>
            </a:r>
            <a:r>
              <a:rPr lang="en-US" sz="1400" dirty="0"/>
              <a:t> </a:t>
            </a:r>
            <a:r>
              <a:rPr lang="en-US" sz="1400" dirty="0" err="1"/>
              <a:t>бағын</a:t>
            </a:r>
            <a:r>
              <a:rPr lang="en-US" sz="1400" dirty="0"/>
              <a:t> </a:t>
            </a:r>
            <a:r>
              <a:rPr lang="en-US" sz="1400" dirty="0" err="1"/>
              <a:t>отырғызу</a:t>
            </a:r>
            <a:endParaRPr lang="ru-RU" sz="1400" dirty="0"/>
          </a:p>
          <a:p>
            <a:pPr>
              <a:lnSpc>
                <a:spcPts val="1680"/>
              </a:lnSpc>
            </a:pPr>
            <a:r>
              <a:rPr lang="ru-RU" sz="1400" dirty="0" smtClean="0"/>
              <a:t>    </a:t>
            </a:r>
            <a:r>
              <a:rPr lang="en-US" sz="1400" dirty="0" smtClean="0"/>
              <a:t>5 </a:t>
            </a:r>
            <a:r>
              <a:rPr lang="en-US" sz="1400" dirty="0" err="1"/>
              <a:t>гектардан</a:t>
            </a:r>
            <a:r>
              <a:rPr lang="en-US" sz="1400" dirty="0"/>
              <a:t> </a:t>
            </a:r>
            <a:r>
              <a:rPr lang="en-US" sz="1400" dirty="0" err="1"/>
              <a:t>бастап</a:t>
            </a:r>
            <a:r>
              <a:rPr lang="en-US" sz="1400" dirty="0"/>
              <a:t> </a:t>
            </a:r>
            <a:r>
              <a:rPr lang="en-US" sz="1400" dirty="0" err="1"/>
              <a:t>жеміс-жидек</a:t>
            </a:r>
            <a:r>
              <a:rPr lang="en-US" sz="1400" dirty="0"/>
              <a:t> </a:t>
            </a:r>
            <a:r>
              <a:rPr lang="en-US" sz="1400" dirty="0" err="1"/>
              <a:t>дақылдары</a:t>
            </a:r>
            <a:r>
              <a:rPr lang="en-US" sz="1400" dirty="0"/>
              <a:t> </a:t>
            </a:r>
            <a:r>
              <a:rPr lang="en-US" sz="1400" dirty="0" err="1"/>
              <a:t>мен</a:t>
            </a:r>
            <a:r>
              <a:rPr lang="en-US" sz="1400" dirty="0"/>
              <a:t> </a:t>
            </a:r>
            <a:r>
              <a:rPr lang="en-US" sz="1400" dirty="0" err="1"/>
              <a:t>жүзім</a:t>
            </a:r>
            <a:r>
              <a:rPr lang="en-US" sz="1400" dirty="0"/>
              <a:t> </a:t>
            </a:r>
            <a:r>
              <a:rPr lang="en-US" sz="1400" dirty="0" err="1"/>
              <a:t>отырғызу</a:t>
            </a:r>
            <a:endParaRPr lang="ru-RU" sz="1400" dirty="0"/>
          </a:p>
        </p:txBody>
      </p:sp>
      <p:sp>
        <p:nvSpPr>
          <p:cNvPr id="5" name="Прямоугольник 4"/>
          <p:cNvSpPr/>
          <p:nvPr/>
        </p:nvSpPr>
        <p:spPr>
          <a:xfrm>
            <a:off x="7441922" y="984176"/>
            <a:ext cx="8863630" cy="6986528"/>
          </a:xfrm>
          <a:prstGeom prst="rect">
            <a:avLst/>
          </a:prstGeom>
        </p:spPr>
        <p:txBody>
          <a:bodyPr wrap="square" anchor="ctr">
            <a:spAutoFit/>
          </a:bodyPr>
          <a:lstStyle/>
          <a:p>
            <a:r>
              <a:rPr lang="ru-RU" sz="1400" dirty="0" smtClean="0"/>
              <a:t>     </a:t>
            </a:r>
            <a:r>
              <a:rPr lang="en-US" sz="1400" dirty="0" err="1" smtClean="0"/>
              <a:t>Қуаты</a:t>
            </a:r>
            <a:r>
              <a:rPr lang="en-US" sz="1400" dirty="0" smtClean="0"/>
              <a:t> </a:t>
            </a:r>
            <a:r>
              <a:rPr lang="en-US" sz="1400" dirty="0" err="1"/>
              <a:t>жылына</a:t>
            </a:r>
            <a:r>
              <a:rPr lang="en-US" sz="1400" dirty="0"/>
              <a:t> 20 </a:t>
            </a:r>
            <a:r>
              <a:rPr lang="en-US" sz="1400" dirty="0" err="1"/>
              <a:t>мың</a:t>
            </a:r>
            <a:r>
              <a:rPr lang="en-US" sz="1400" dirty="0"/>
              <a:t> </a:t>
            </a:r>
            <a:r>
              <a:rPr lang="en-US" sz="1400" dirty="0" err="1"/>
              <a:t>тоннадан</a:t>
            </a:r>
            <a:r>
              <a:rPr lang="en-US" sz="1400" dirty="0"/>
              <a:t> </a:t>
            </a:r>
            <a:r>
              <a:rPr lang="en-US" sz="1400" dirty="0" err="1"/>
              <a:t>басталатын</a:t>
            </a:r>
            <a:r>
              <a:rPr lang="en-US" sz="1400" dirty="0"/>
              <a:t> </a:t>
            </a:r>
            <a:r>
              <a:rPr lang="en-US" sz="1400" dirty="0" err="1"/>
              <a:t>құс</a:t>
            </a:r>
            <a:r>
              <a:rPr lang="en-US" sz="1400" dirty="0"/>
              <a:t> </a:t>
            </a:r>
            <a:r>
              <a:rPr lang="en-US" sz="1400" dirty="0" err="1"/>
              <a:t>етін</a:t>
            </a:r>
            <a:r>
              <a:rPr lang="en-US" sz="1400" dirty="0"/>
              <a:t> </a:t>
            </a:r>
            <a:r>
              <a:rPr lang="en-US" sz="1400" dirty="0" err="1"/>
              <a:t>өндіруге</a:t>
            </a:r>
            <a:r>
              <a:rPr lang="en-US" sz="1400" dirty="0"/>
              <a:t> </a:t>
            </a:r>
            <a:r>
              <a:rPr lang="en-US" sz="1400" dirty="0" err="1"/>
              <a:t>арналған</a:t>
            </a:r>
            <a:r>
              <a:rPr lang="en-US" sz="1400" dirty="0"/>
              <a:t> </a:t>
            </a:r>
            <a:r>
              <a:rPr lang="en-US" sz="1400" dirty="0" err="1"/>
              <a:t>объектілерді</a:t>
            </a:r>
            <a:r>
              <a:rPr lang="en-US" sz="1400" dirty="0"/>
              <a:t> </a:t>
            </a:r>
            <a:r>
              <a:rPr lang="en-US" sz="1400" dirty="0" err="1"/>
              <a:t>құру</a:t>
            </a:r>
            <a:r>
              <a:rPr lang="en-US" sz="1400" dirty="0"/>
              <a:t> </a:t>
            </a:r>
            <a:r>
              <a:rPr lang="en-US" sz="1400" dirty="0" err="1"/>
              <a:t>және</a:t>
            </a:r>
            <a:r>
              <a:rPr lang="en-US" sz="1400" dirty="0"/>
              <a:t> </a:t>
            </a:r>
            <a:r>
              <a:rPr lang="en-US" sz="1400" dirty="0" err="1"/>
              <a:t>кеңейту</a:t>
            </a:r>
            <a:endParaRPr lang="ru-RU" sz="1400" dirty="0"/>
          </a:p>
          <a:p>
            <a:r>
              <a:rPr lang="ru-RU" sz="1400" dirty="0" smtClean="0"/>
              <a:t>     </a:t>
            </a:r>
            <a:r>
              <a:rPr lang="en-US" sz="1400" dirty="0" err="1"/>
              <a:t>Қуаты</a:t>
            </a:r>
            <a:r>
              <a:rPr lang="en-US" sz="1400" dirty="0"/>
              <a:t> </a:t>
            </a:r>
            <a:r>
              <a:rPr lang="en-US" sz="1400" dirty="0" err="1"/>
              <a:t>жылына</a:t>
            </a:r>
            <a:r>
              <a:rPr lang="en-US" sz="1400" dirty="0"/>
              <a:t> 20 000 </a:t>
            </a:r>
            <a:r>
              <a:rPr lang="en-US" sz="1400" dirty="0" err="1"/>
              <a:t>мың</a:t>
            </a:r>
            <a:r>
              <a:rPr lang="en-US" sz="1400" dirty="0"/>
              <a:t> </a:t>
            </a:r>
            <a:r>
              <a:rPr lang="en-US" sz="1400" dirty="0" err="1"/>
              <a:t>тоннадан</a:t>
            </a:r>
            <a:r>
              <a:rPr lang="en-US" sz="1400" dirty="0"/>
              <a:t> </a:t>
            </a:r>
            <a:r>
              <a:rPr lang="en-US" sz="1400" dirty="0" err="1"/>
              <a:t>басталатын</a:t>
            </a:r>
            <a:r>
              <a:rPr lang="en-US" sz="1400" dirty="0"/>
              <a:t> </a:t>
            </a:r>
            <a:r>
              <a:rPr lang="en-US" sz="1400" dirty="0" err="1"/>
              <a:t>күрке</a:t>
            </a:r>
            <a:r>
              <a:rPr lang="en-US" sz="1400" dirty="0"/>
              <a:t> </a:t>
            </a:r>
            <a:r>
              <a:rPr lang="en-US" sz="1400" dirty="0" err="1"/>
              <a:t>тауық</a:t>
            </a:r>
            <a:r>
              <a:rPr lang="en-US" sz="1400" dirty="0"/>
              <a:t> </a:t>
            </a:r>
            <a:r>
              <a:rPr lang="en-US" sz="1400" dirty="0" err="1"/>
              <a:t>етін</a:t>
            </a:r>
            <a:r>
              <a:rPr lang="en-US" sz="1400" dirty="0"/>
              <a:t> </a:t>
            </a:r>
            <a:r>
              <a:rPr lang="en-US" sz="1400" dirty="0" err="1"/>
              <a:t>өндіруге</a:t>
            </a:r>
            <a:r>
              <a:rPr lang="en-US" sz="1400" dirty="0"/>
              <a:t> </a:t>
            </a:r>
            <a:r>
              <a:rPr lang="en-US" sz="1400" dirty="0" err="1"/>
              <a:t>арналған</a:t>
            </a:r>
            <a:r>
              <a:rPr lang="en-US" sz="1400" dirty="0"/>
              <a:t> </a:t>
            </a:r>
            <a:r>
              <a:rPr lang="en-US" sz="1400" dirty="0" err="1"/>
              <a:t>объектілерді</a:t>
            </a:r>
            <a:r>
              <a:rPr lang="en-US" sz="1400" dirty="0"/>
              <a:t> </a:t>
            </a:r>
            <a:r>
              <a:rPr lang="kk-KZ" sz="1400" dirty="0" smtClean="0"/>
              <a:t>    </a:t>
            </a:r>
            <a:r>
              <a:rPr lang="en-US" sz="1400" dirty="0" err="1" smtClean="0"/>
              <a:t>құру</a:t>
            </a:r>
            <a:r>
              <a:rPr lang="en-US" sz="1400" dirty="0" smtClean="0"/>
              <a:t> </a:t>
            </a:r>
            <a:r>
              <a:rPr lang="en-US" sz="1400" dirty="0" err="1"/>
              <a:t>және</a:t>
            </a:r>
            <a:r>
              <a:rPr lang="en-US" sz="1400" dirty="0"/>
              <a:t> </a:t>
            </a:r>
            <a:r>
              <a:rPr lang="en-US" sz="1400" dirty="0" err="1" smtClean="0"/>
              <a:t>кеңейту</a:t>
            </a:r>
            <a:endParaRPr lang="ru-RU" sz="1400" dirty="0"/>
          </a:p>
          <a:p>
            <a:r>
              <a:rPr lang="kk-KZ" sz="1400" dirty="0" smtClean="0"/>
              <a:t>   </a:t>
            </a:r>
            <a:r>
              <a:rPr lang="en-US" sz="1400" dirty="0" err="1" smtClean="0"/>
              <a:t>Қуаты</a:t>
            </a:r>
            <a:r>
              <a:rPr lang="en-US" sz="1400" dirty="0" smtClean="0"/>
              <a:t> </a:t>
            </a:r>
            <a:r>
              <a:rPr lang="en-US" sz="1400" dirty="0"/>
              <a:t>1200 </a:t>
            </a:r>
            <a:r>
              <a:rPr lang="en-US" sz="1400" dirty="0" err="1"/>
              <a:t>бас</a:t>
            </a:r>
            <a:r>
              <a:rPr lang="en-US" sz="1400" dirty="0"/>
              <a:t> </a:t>
            </a:r>
            <a:r>
              <a:rPr lang="en-US" sz="1400" dirty="0" err="1"/>
              <a:t>аналық</a:t>
            </a:r>
            <a:r>
              <a:rPr lang="en-US" sz="1400" dirty="0"/>
              <a:t> </a:t>
            </a:r>
            <a:r>
              <a:rPr lang="en-US" sz="1400" dirty="0" err="1"/>
              <a:t>шошқадан</a:t>
            </a:r>
            <a:r>
              <a:rPr lang="en-US" sz="1400" dirty="0"/>
              <a:t> </a:t>
            </a:r>
            <a:r>
              <a:rPr lang="en-US" sz="1400" dirty="0" err="1"/>
              <a:t>басталатын</a:t>
            </a:r>
            <a:r>
              <a:rPr lang="en-US" sz="1400" dirty="0"/>
              <a:t> </a:t>
            </a:r>
            <a:r>
              <a:rPr lang="en-US" sz="1400" dirty="0" err="1"/>
              <a:t>селекциялық-гибридтік</a:t>
            </a:r>
            <a:r>
              <a:rPr lang="en-US" sz="1400" dirty="0"/>
              <a:t> </a:t>
            </a:r>
            <a:r>
              <a:rPr lang="en-US" sz="1400" dirty="0" err="1"/>
              <a:t>орталық</a:t>
            </a:r>
            <a:r>
              <a:rPr lang="en-US" sz="1400" dirty="0"/>
              <a:t> </a:t>
            </a:r>
            <a:r>
              <a:rPr lang="en-US" sz="1400" dirty="0" err="1"/>
              <a:t>құру</a:t>
            </a:r>
            <a:endParaRPr lang="ru-RU" sz="1400" dirty="0"/>
          </a:p>
          <a:p>
            <a:r>
              <a:rPr lang="ru-RU" sz="1400" dirty="0" smtClean="0"/>
              <a:t>   </a:t>
            </a:r>
            <a:r>
              <a:rPr lang="en-US" sz="1400" dirty="0" err="1" smtClean="0"/>
              <a:t>Қуаты</a:t>
            </a:r>
            <a:r>
              <a:rPr lang="en-US" sz="1400" dirty="0" smtClean="0"/>
              <a:t> </a:t>
            </a:r>
            <a:r>
              <a:rPr lang="en-US" sz="1400" dirty="0"/>
              <a:t>50000 </a:t>
            </a:r>
            <a:r>
              <a:rPr lang="en-US" sz="1400" dirty="0" err="1"/>
              <a:t>бастан</a:t>
            </a:r>
            <a:r>
              <a:rPr lang="en-US" sz="1400" dirty="0"/>
              <a:t> </a:t>
            </a:r>
            <a:r>
              <a:rPr lang="en-US" sz="1400" dirty="0" err="1"/>
              <a:t>басталатын</a:t>
            </a:r>
            <a:r>
              <a:rPr lang="en-US" sz="1400" dirty="0"/>
              <a:t> </a:t>
            </a:r>
            <a:r>
              <a:rPr lang="en-US" sz="1400" dirty="0" err="1"/>
              <a:t>шошқаларды</a:t>
            </a:r>
            <a:r>
              <a:rPr lang="en-US" sz="1400" dirty="0"/>
              <a:t> </a:t>
            </a:r>
            <a:r>
              <a:rPr lang="en-US" sz="1400" dirty="0" err="1"/>
              <a:t>өсіруге</a:t>
            </a:r>
            <a:r>
              <a:rPr lang="en-US" sz="1400" dirty="0"/>
              <a:t> </a:t>
            </a:r>
            <a:r>
              <a:rPr lang="en-US" sz="1400" dirty="0" err="1"/>
              <a:t>арналған</a:t>
            </a:r>
            <a:r>
              <a:rPr lang="en-US" sz="1400" dirty="0"/>
              <a:t> </a:t>
            </a:r>
            <a:r>
              <a:rPr lang="en-US" sz="1400" dirty="0" err="1"/>
              <a:t>объектілерді</a:t>
            </a:r>
            <a:r>
              <a:rPr lang="en-US" sz="1400" dirty="0"/>
              <a:t> </a:t>
            </a:r>
            <a:r>
              <a:rPr lang="en-US" sz="1400" dirty="0" err="1"/>
              <a:t>құру</a:t>
            </a:r>
            <a:r>
              <a:rPr lang="en-US" sz="1400" dirty="0"/>
              <a:t> </a:t>
            </a:r>
            <a:r>
              <a:rPr lang="en-US" sz="1400" dirty="0" err="1"/>
              <a:t>және</a:t>
            </a:r>
            <a:r>
              <a:rPr lang="en-US" sz="1400" dirty="0"/>
              <a:t> </a:t>
            </a:r>
            <a:r>
              <a:rPr lang="en-US" sz="1400" dirty="0" err="1"/>
              <a:t>кеңейту</a:t>
            </a:r>
            <a:endParaRPr lang="ru-RU" sz="1400" dirty="0"/>
          </a:p>
          <a:p>
            <a:r>
              <a:rPr lang="ru-RU" sz="1400" dirty="0" smtClean="0"/>
              <a:t>   </a:t>
            </a:r>
            <a:r>
              <a:rPr lang="en-US" sz="1400" dirty="0" err="1"/>
              <a:t>Құрамажем</a:t>
            </a:r>
            <a:r>
              <a:rPr lang="en-US" sz="1400" dirty="0"/>
              <a:t> </a:t>
            </a:r>
            <a:r>
              <a:rPr lang="en-US" sz="1400" dirty="0" err="1"/>
              <a:t>зауытын</a:t>
            </a:r>
            <a:r>
              <a:rPr lang="en-US" sz="1400" dirty="0"/>
              <a:t> </a:t>
            </a:r>
            <a:r>
              <a:rPr lang="en-US" sz="1400" dirty="0" err="1"/>
              <a:t>салу</a:t>
            </a:r>
            <a:endParaRPr lang="ru-RU" sz="1400" dirty="0"/>
          </a:p>
          <a:p>
            <a:r>
              <a:rPr lang="ru-RU" sz="1400" dirty="0" smtClean="0"/>
              <a:t>   </a:t>
            </a:r>
            <a:r>
              <a:rPr lang="en-US" sz="1400" dirty="0" err="1"/>
              <a:t>Тәулігіне</a:t>
            </a:r>
            <a:r>
              <a:rPr lang="en-US" sz="1400" dirty="0"/>
              <a:t> 150 </a:t>
            </a:r>
            <a:r>
              <a:rPr lang="en-US" sz="1400" dirty="0" err="1"/>
              <a:t>тонна</a:t>
            </a:r>
            <a:r>
              <a:rPr lang="en-US" sz="1400" dirty="0"/>
              <a:t> </a:t>
            </a:r>
            <a:r>
              <a:rPr lang="en-US" sz="1400" dirty="0" err="1"/>
              <a:t>тауық</a:t>
            </a:r>
            <a:r>
              <a:rPr lang="en-US" sz="1400" dirty="0"/>
              <a:t> </a:t>
            </a:r>
            <a:r>
              <a:rPr lang="en-US" sz="1400" dirty="0" err="1"/>
              <a:t>саңғырығын</a:t>
            </a:r>
            <a:r>
              <a:rPr lang="en-US" sz="1400" dirty="0"/>
              <a:t> </a:t>
            </a:r>
            <a:r>
              <a:rPr lang="en-US" sz="1400" dirty="0" err="1"/>
              <a:t>өндеуге</a:t>
            </a:r>
            <a:r>
              <a:rPr lang="en-US" sz="1400" dirty="0"/>
              <a:t> </a:t>
            </a:r>
            <a:r>
              <a:rPr lang="en-US" sz="1400" dirty="0" err="1"/>
              <a:t>арналған</a:t>
            </a:r>
            <a:r>
              <a:rPr lang="en-US" sz="1400" dirty="0"/>
              <a:t> </a:t>
            </a:r>
            <a:r>
              <a:rPr lang="en-US" sz="1400" dirty="0" err="1"/>
              <a:t>техника</a:t>
            </a:r>
            <a:r>
              <a:rPr lang="en-US" sz="1400" dirty="0"/>
              <a:t> </a:t>
            </a:r>
            <a:r>
              <a:rPr lang="en-US" sz="1400" dirty="0" err="1"/>
              <a:t>мен</a:t>
            </a:r>
            <a:r>
              <a:rPr lang="en-US" sz="1400" dirty="0"/>
              <a:t> </a:t>
            </a:r>
            <a:r>
              <a:rPr lang="en-US" sz="1400" dirty="0" err="1"/>
              <a:t>жабдықтар</a:t>
            </a:r>
            <a:r>
              <a:rPr lang="en-US" sz="1400" dirty="0"/>
              <a:t> </a:t>
            </a:r>
            <a:r>
              <a:rPr lang="en-US" sz="1400" dirty="0" err="1"/>
              <a:t>сатып</a:t>
            </a:r>
            <a:r>
              <a:rPr lang="en-US" sz="1400" dirty="0"/>
              <a:t> </a:t>
            </a:r>
            <a:r>
              <a:rPr lang="en-US" sz="1400" dirty="0" err="1"/>
              <a:t>алу</a:t>
            </a:r>
            <a:endParaRPr lang="ru-RU" sz="1400" dirty="0"/>
          </a:p>
          <a:p>
            <a:r>
              <a:rPr lang="ru-RU" sz="1400" dirty="0" smtClean="0"/>
              <a:t>    </a:t>
            </a:r>
            <a:r>
              <a:rPr lang="en-US" sz="1400" dirty="0" err="1"/>
              <a:t>Құс</a:t>
            </a:r>
            <a:r>
              <a:rPr lang="en-US" sz="1400" dirty="0"/>
              <a:t> </a:t>
            </a:r>
            <a:r>
              <a:rPr lang="en-US" sz="1400" dirty="0" err="1"/>
              <a:t>шаруашылығындағы</a:t>
            </a:r>
            <a:r>
              <a:rPr lang="en-US" sz="1400" dirty="0"/>
              <a:t> </a:t>
            </a:r>
            <a:r>
              <a:rPr lang="en-US" sz="1400" dirty="0" err="1"/>
              <a:t>асыл</a:t>
            </a:r>
            <a:r>
              <a:rPr lang="en-US" sz="1400" dirty="0"/>
              <a:t> </a:t>
            </a:r>
            <a:r>
              <a:rPr lang="en-US" sz="1400" dirty="0" err="1"/>
              <a:t>тұқымды</a:t>
            </a:r>
            <a:r>
              <a:rPr lang="en-US" sz="1400" dirty="0"/>
              <a:t> </a:t>
            </a:r>
            <a:r>
              <a:rPr lang="en-US" sz="1400" dirty="0" err="1"/>
              <a:t>репродуктор</a:t>
            </a:r>
            <a:r>
              <a:rPr lang="en-US" sz="1400" dirty="0"/>
              <a:t> </a:t>
            </a:r>
            <a:r>
              <a:rPr lang="en-US" sz="1400" dirty="0" err="1"/>
              <a:t>құру</a:t>
            </a:r>
            <a:endParaRPr lang="ru-RU" sz="1400" dirty="0"/>
          </a:p>
          <a:p>
            <a:r>
              <a:rPr lang="ru-RU" sz="1400" dirty="0" smtClean="0"/>
              <a:t>    </a:t>
            </a:r>
            <a:r>
              <a:rPr lang="en-US" sz="1400" dirty="0" err="1"/>
              <a:t>Қуаттылығы</a:t>
            </a:r>
            <a:r>
              <a:rPr lang="en-US" sz="1400" dirty="0"/>
              <a:t> </a:t>
            </a:r>
            <a:r>
              <a:rPr lang="en-US" sz="1400" dirty="0" err="1"/>
              <a:t>жылына</a:t>
            </a:r>
            <a:r>
              <a:rPr lang="en-US" sz="1400" dirty="0"/>
              <a:t> 1 </a:t>
            </a:r>
            <a:r>
              <a:rPr lang="en-US" sz="1400" dirty="0" err="1"/>
              <a:t>миллион</a:t>
            </a:r>
            <a:r>
              <a:rPr lang="en-US" sz="1400" dirty="0"/>
              <a:t> </a:t>
            </a:r>
            <a:r>
              <a:rPr lang="en-US" sz="1400" dirty="0" err="1"/>
              <a:t>дана</a:t>
            </a:r>
            <a:r>
              <a:rPr lang="en-US" sz="1400" dirty="0"/>
              <a:t> </a:t>
            </a:r>
            <a:r>
              <a:rPr lang="en-US" sz="1400" dirty="0" err="1"/>
              <a:t>шабақтан</a:t>
            </a:r>
            <a:r>
              <a:rPr lang="en-US" sz="1400" dirty="0"/>
              <a:t> </a:t>
            </a:r>
            <a:r>
              <a:rPr lang="en-US" sz="1400" dirty="0" err="1"/>
              <a:t>басталатын</a:t>
            </a:r>
            <a:r>
              <a:rPr lang="en-US" sz="1400" dirty="0"/>
              <a:t> </a:t>
            </a:r>
            <a:r>
              <a:rPr lang="en-US" sz="1400" dirty="0" err="1"/>
              <a:t>балық</a:t>
            </a:r>
            <a:r>
              <a:rPr lang="en-US" sz="1400" dirty="0"/>
              <a:t> </a:t>
            </a:r>
            <a:r>
              <a:rPr lang="en-US" sz="1400" dirty="0" err="1"/>
              <a:t>питомниктерінің</a:t>
            </a:r>
            <a:r>
              <a:rPr lang="en-US" sz="1400" dirty="0"/>
              <a:t> </a:t>
            </a:r>
            <a:r>
              <a:rPr lang="en-US" sz="1400" dirty="0" err="1"/>
              <a:t>жабдық</a:t>
            </a:r>
            <a:r>
              <a:rPr lang="en-US" sz="1400" dirty="0"/>
              <a:t> </a:t>
            </a:r>
            <a:r>
              <a:rPr lang="en-US" sz="1400" dirty="0" err="1"/>
              <a:t>пен</a:t>
            </a:r>
            <a:r>
              <a:rPr lang="en-US" sz="1400" dirty="0"/>
              <a:t> </a:t>
            </a:r>
            <a:r>
              <a:rPr lang="en-US" sz="1400" dirty="0" err="1"/>
              <a:t>техника</a:t>
            </a:r>
            <a:r>
              <a:rPr lang="en-US" sz="1400" dirty="0"/>
              <a:t> </a:t>
            </a:r>
            <a:r>
              <a:rPr lang="en-US" sz="1400" dirty="0" smtClean="0"/>
              <a:t>             </a:t>
            </a:r>
            <a:r>
              <a:rPr lang="en-US" sz="1400" dirty="0" err="1" smtClean="0"/>
              <a:t>сатып</a:t>
            </a:r>
            <a:r>
              <a:rPr lang="en-US" sz="1400" dirty="0" smtClean="0"/>
              <a:t> </a:t>
            </a:r>
            <a:r>
              <a:rPr lang="en-US" sz="1400" dirty="0" err="1"/>
              <a:t>алуы</a:t>
            </a:r>
            <a:endParaRPr lang="ru-RU" sz="1400" dirty="0"/>
          </a:p>
          <a:p>
            <a:r>
              <a:rPr lang="ru-RU" sz="1400" dirty="0" smtClean="0"/>
              <a:t>    </a:t>
            </a:r>
            <a:r>
              <a:rPr lang="en-US" sz="1400" dirty="0" err="1"/>
              <a:t>Алаңы</a:t>
            </a:r>
            <a:r>
              <a:rPr lang="en-US" sz="1400" dirty="0"/>
              <a:t> </a:t>
            </a:r>
            <a:r>
              <a:rPr lang="en-US" sz="1400" dirty="0" err="1"/>
              <a:t>кемінде</a:t>
            </a:r>
            <a:r>
              <a:rPr lang="en-US" sz="1400" dirty="0"/>
              <a:t> 50 </a:t>
            </a:r>
            <a:r>
              <a:rPr lang="en-US" sz="1400" dirty="0" err="1"/>
              <a:t>гектар</a:t>
            </a:r>
            <a:r>
              <a:rPr lang="en-US" sz="1400" dirty="0"/>
              <a:t> </a:t>
            </a:r>
            <a:r>
              <a:rPr lang="en-US" sz="1400" dirty="0" err="1"/>
              <a:t>көлдік-тауарлы</a:t>
            </a:r>
            <a:r>
              <a:rPr lang="en-US" sz="1400" dirty="0"/>
              <a:t> </a:t>
            </a:r>
            <a:r>
              <a:rPr lang="en-US" sz="1400" dirty="0" err="1"/>
              <a:t>балық</a:t>
            </a:r>
            <a:r>
              <a:rPr lang="en-US" sz="1400" dirty="0"/>
              <a:t> </a:t>
            </a:r>
            <a:r>
              <a:rPr lang="en-US" sz="1400" dirty="0" err="1"/>
              <a:t>шаруашылығына</a:t>
            </a:r>
            <a:r>
              <a:rPr lang="en-US" sz="1400" dirty="0"/>
              <a:t> </a:t>
            </a:r>
            <a:r>
              <a:rPr lang="en-US" sz="1400" dirty="0" err="1"/>
              <a:t>арналған</a:t>
            </a:r>
            <a:r>
              <a:rPr lang="en-US" sz="1400" dirty="0"/>
              <a:t> </a:t>
            </a:r>
            <a:r>
              <a:rPr lang="en-US" sz="1400" dirty="0" err="1"/>
              <a:t>жабдық</a:t>
            </a:r>
            <a:r>
              <a:rPr lang="en-US" sz="1400" dirty="0"/>
              <a:t> </a:t>
            </a:r>
            <a:r>
              <a:rPr lang="en-US" sz="1400" dirty="0" err="1"/>
              <a:t>пен</a:t>
            </a:r>
            <a:r>
              <a:rPr lang="en-US" sz="1400" dirty="0"/>
              <a:t> </a:t>
            </a:r>
            <a:r>
              <a:rPr lang="en-US" sz="1400" dirty="0" err="1"/>
              <a:t>техника</a:t>
            </a:r>
            <a:r>
              <a:rPr lang="en-US" sz="1400" dirty="0"/>
              <a:t> </a:t>
            </a:r>
            <a:r>
              <a:rPr lang="en-US" sz="1400" dirty="0" err="1"/>
              <a:t>сатып</a:t>
            </a:r>
            <a:r>
              <a:rPr lang="en-US" sz="1400" dirty="0"/>
              <a:t> </a:t>
            </a:r>
            <a:r>
              <a:rPr lang="en-US" sz="1400" dirty="0" err="1"/>
              <a:t>алу</a:t>
            </a:r>
            <a:endParaRPr lang="ru-RU" sz="1400" dirty="0" smtClean="0"/>
          </a:p>
          <a:p>
            <a:r>
              <a:rPr lang="kk-KZ" sz="1400" dirty="0" smtClean="0"/>
              <a:t>     </a:t>
            </a:r>
            <a:r>
              <a:rPr lang="en-US" sz="1400" dirty="0" smtClean="0"/>
              <a:t>5 </a:t>
            </a:r>
            <a:r>
              <a:rPr lang="en-US" sz="1400" dirty="0"/>
              <a:t>000 </a:t>
            </a:r>
            <a:r>
              <a:rPr lang="en-US" sz="1400" dirty="0" err="1"/>
              <a:t>тоннадан</a:t>
            </a:r>
            <a:r>
              <a:rPr lang="en-US" sz="1400" dirty="0"/>
              <a:t> </a:t>
            </a:r>
            <a:r>
              <a:rPr lang="en-US" sz="1400" dirty="0" err="1"/>
              <a:t>басталатын</a:t>
            </a:r>
            <a:r>
              <a:rPr lang="en-US" sz="1400" dirty="0"/>
              <a:t> </a:t>
            </a:r>
            <a:r>
              <a:rPr lang="en-US" sz="1400" dirty="0" err="1"/>
              <a:t>майлы</a:t>
            </a:r>
            <a:r>
              <a:rPr lang="en-US" sz="1400" dirty="0"/>
              <a:t> </a:t>
            </a:r>
            <a:r>
              <a:rPr lang="en-US" sz="1400" dirty="0" err="1"/>
              <a:t>дақылдарға</a:t>
            </a:r>
            <a:r>
              <a:rPr lang="en-US" sz="1400" dirty="0"/>
              <a:t> </a:t>
            </a:r>
            <a:r>
              <a:rPr lang="en-US" sz="1400" dirty="0" err="1"/>
              <a:t>арналған</a:t>
            </a:r>
            <a:r>
              <a:rPr lang="en-US" sz="1400" dirty="0"/>
              <a:t> </a:t>
            </a:r>
            <a:r>
              <a:rPr lang="en-US" sz="1400" dirty="0" err="1"/>
              <a:t>астық</a:t>
            </a:r>
            <a:r>
              <a:rPr lang="en-US" sz="1400" dirty="0"/>
              <a:t> </a:t>
            </a:r>
            <a:r>
              <a:rPr lang="en-US" sz="1400" dirty="0" err="1"/>
              <a:t>сақтау</a:t>
            </a:r>
            <a:r>
              <a:rPr lang="en-US" sz="1400" dirty="0"/>
              <a:t> </a:t>
            </a:r>
            <a:r>
              <a:rPr lang="en-US" sz="1400" dirty="0" err="1"/>
              <a:t>қоймаларын</a:t>
            </a:r>
            <a:r>
              <a:rPr lang="en-US" sz="1400" dirty="0"/>
              <a:t> </a:t>
            </a:r>
            <a:r>
              <a:rPr lang="en-US" sz="1400" dirty="0" err="1"/>
              <a:t>салу</a:t>
            </a:r>
            <a:r>
              <a:rPr lang="en-US" sz="1400" dirty="0"/>
              <a:t> </a:t>
            </a:r>
            <a:r>
              <a:rPr lang="en-US" sz="1400" dirty="0" err="1"/>
              <a:t>және</a:t>
            </a:r>
            <a:r>
              <a:rPr lang="en-US" sz="1400" dirty="0"/>
              <a:t> </a:t>
            </a:r>
            <a:r>
              <a:rPr lang="en-US" sz="1400" dirty="0" err="1"/>
              <a:t>кеңейту</a:t>
            </a:r>
            <a:endParaRPr lang="ru-RU" sz="1400" dirty="0"/>
          </a:p>
          <a:p>
            <a:r>
              <a:rPr lang="ru-RU" sz="1400" dirty="0" smtClean="0"/>
              <a:t>   </a:t>
            </a:r>
            <a:r>
              <a:rPr lang="ru-RU" sz="1400" dirty="0"/>
              <a:t>1 000 </a:t>
            </a:r>
            <a:r>
              <a:rPr lang="ru-RU" sz="1400" dirty="0" err="1"/>
              <a:t>тоннадан</a:t>
            </a:r>
            <a:r>
              <a:rPr lang="ru-RU" sz="1400" dirty="0"/>
              <a:t> </a:t>
            </a:r>
            <a:r>
              <a:rPr lang="ru-RU" sz="1400" dirty="0" err="1"/>
              <a:t>басталатын</a:t>
            </a:r>
            <a:r>
              <a:rPr lang="ru-RU" sz="1400" dirty="0"/>
              <a:t> </a:t>
            </a:r>
            <a:r>
              <a:rPr lang="ru-RU" sz="1400" dirty="0" err="1"/>
              <a:t>картоп</a:t>
            </a:r>
            <a:r>
              <a:rPr lang="ru-RU" sz="1400" dirty="0"/>
              <a:t> </a:t>
            </a:r>
            <a:r>
              <a:rPr lang="ru-RU" sz="1400" dirty="0" err="1"/>
              <a:t>сақтау</a:t>
            </a:r>
            <a:r>
              <a:rPr lang="ru-RU" sz="1400" dirty="0"/>
              <a:t> </a:t>
            </a:r>
            <a:r>
              <a:rPr lang="ru-RU" sz="1400" dirty="0" err="1"/>
              <a:t>қоймаларын</a:t>
            </a:r>
            <a:r>
              <a:rPr lang="ru-RU" sz="1400" dirty="0"/>
              <a:t> салу, </a:t>
            </a:r>
            <a:r>
              <a:rPr lang="ru-RU" sz="1400" dirty="0" err="1"/>
              <a:t>кеңейту</a:t>
            </a:r>
            <a:endParaRPr lang="ru-RU" sz="1400" dirty="0"/>
          </a:p>
          <a:p>
            <a:r>
              <a:rPr lang="ru-RU" sz="1400" dirty="0" smtClean="0"/>
              <a:t>   </a:t>
            </a:r>
            <a:r>
              <a:rPr lang="en-US" sz="1400" dirty="0" smtClean="0"/>
              <a:t>1 </a:t>
            </a:r>
            <a:r>
              <a:rPr lang="en-US" sz="1400" dirty="0"/>
              <a:t>000 </a:t>
            </a:r>
            <a:r>
              <a:rPr lang="en-US" sz="1400" dirty="0" err="1"/>
              <a:t>тоннадан</a:t>
            </a:r>
            <a:r>
              <a:rPr lang="en-US" sz="1400" dirty="0"/>
              <a:t> </a:t>
            </a:r>
            <a:r>
              <a:rPr lang="en-US" sz="1400" dirty="0" err="1"/>
              <a:t>басталатын</a:t>
            </a:r>
            <a:r>
              <a:rPr lang="en-US" sz="1400" dirty="0"/>
              <a:t> </a:t>
            </a:r>
            <a:r>
              <a:rPr lang="en-US" sz="1400" dirty="0" err="1"/>
              <a:t>жеміс</a:t>
            </a:r>
            <a:r>
              <a:rPr lang="en-US" sz="1400" dirty="0"/>
              <a:t> </a:t>
            </a:r>
            <a:r>
              <a:rPr lang="en-US" sz="1400" dirty="0" err="1"/>
              <a:t>сақтау</a:t>
            </a:r>
            <a:r>
              <a:rPr lang="en-US" sz="1400" dirty="0"/>
              <a:t> </a:t>
            </a:r>
            <a:r>
              <a:rPr lang="en-US" sz="1400" dirty="0" err="1"/>
              <a:t>қоймаларын</a:t>
            </a:r>
            <a:r>
              <a:rPr lang="en-US" sz="1400" dirty="0"/>
              <a:t> </a:t>
            </a:r>
            <a:r>
              <a:rPr lang="en-US" sz="1400" dirty="0" err="1"/>
              <a:t>салу</a:t>
            </a:r>
            <a:r>
              <a:rPr lang="en-US" sz="1400" dirty="0"/>
              <a:t> </a:t>
            </a:r>
            <a:r>
              <a:rPr lang="en-US" sz="1400" dirty="0" err="1"/>
              <a:t>және</a:t>
            </a:r>
            <a:r>
              <a:rPr lang="en-US" sz="1400" dirty="0"/>
              <a:t> </a:t>
            </a:r>
            <a:r>
              <a:rPr lang="en-US" sz="1400" dirty="0" err="1"/>
              <a:t>кеңейту</a:t>
            </a:r>
            <a:endParaRPr lang="ru-RU" sz="1400" dirty="0"/>
          </a:p>
          <a:p>
            <a:r>
              <a:rPr lang="ru-RU" sz="1400" dirty="0" smtClean="0"/>
              <a:t>   </a:t>
            </a:r>
            <a:r>
              <a:rPr lang="en-US" sz="1400" dirty="0" smtClean="0"/>
              <a:t> </a:t>
            </a:r>
            <a:r>
              <a:rPr lang="en-US" sz="1400" dirty="0" err="1"/>
              <a:t>Қуаты</a:t>
            </a:r>
            <a:r>
              <a:rPr lang="en-US" sz="1400" dirty="0"/>
              <a:t> </a:t>
            </a:r>
            <a:r>
              <a:rPr lang="en-US" sz="1400" dirty="0" err="1"/>
              <a:t>шикізат</a:t>
            </a:r>
            <a:r>
              <a:rPr lang="en-US" sz="1400" dirty="0"/>
              <a:t> </a:t>
            </a:r>
            <a:r>
              <a:rPr lang="en-US" sz="1400" dirty="0" err="1"/>
              <a:t>бойынша</a:t>
            </a:r>
            <a:r>
              <a:rPr lang="en-US" sz="1400" dirty="0"/>
              <a:t> </a:t>
            </a:r>
            <a:r>
              <a:rPr lang="en-US" sz="1400" dirty="0" err="1"/>
              <a:t>сағатына</a:t>
            </a:r>
            <a:r>
              <a:rPr lang="en-US" sz="1400" dirty="0"/>
              <a:t> 1 </a:t>
            </a:r>
            <a:r>
              <a:rPr lang="en-US" sz="1400" dirty="0" err="1"/>
              <a:t>тоннадан</a:t>
            </a:r>
            <a:r>
              <a:rPr lang="en-US" sz="1400" dirty="0"/>
              <a:t> </a:t>
            </a:r>
            <a:r>
              <a:rPr lang="en-US" sz="1400" dirty="0" err="1"/>
              <a:t>басталатын</a:t>
            </a:r>
            <a:r>
              <a:rPr lang="en-US" sz="1400" dirty="0"/>
              <a:t> </a:t>
            </a:r>
            <a:r>
              <a:rPr lang="en-US" sz="1400" dirty="0" err="1"/>
              <a:t>жемістерді</a:t>
            </a:r>
            <a:r>
              <a:rPr lang="en-US" sz="1400" dirty="0"/>
              <a:t>/</a:t>
            </a:r>
            <a:r>
              <a:rPr lang="en-US" sz="1400" dirty="0" err="1"/>
              <a:t>көкөністерді</a:t>
            </a:r>
            <a:r>
              <a:rPr lang="en-US" sz="1400" dirty="0"/>
              <a:t> </a:t>
            </a:r>
            <a:r>
              <a:rPr lang="en-US" sz="1400" dirty="0" err="1"/>
              <a:t>өңдеу</a:t>
            </a:r>
            <a:r>
              <a:rPr lang="en-US" sz="1400" dirty="0"/>
              <a:t> </a:t>
            </a:r>
            <a:r>
              <a:rPr lang="en-US" sz="1400" dirty="0" err="1"/>
              <a:t>жөніндегі</a:t>
            </a:r>
            <a:r>
              <a:rPr lang="en-US" sz="1400" dirty="0"/>
              <a:t> </a:t>
            </a:r>
            <a:r>
              <a:rPr lang="en-US" sz="1400" dirty="0" err="1"/>
              <a:t>қолданыстағы</a:t>
            </a:r>
            <a:r>
              <a:rPr lang="en-US" sz="1400" dirty="0"/>
              <a:t> </a:t>
            </a:r>
            <a:r>
              <a:rPr lang="en-US" sz="1400" dirty="0" err="1"/>
              <a:t>кәсіпорынды</a:t>
            </a:r>
            <a:r>
              <a:rPr lang="en-US" sz="1400" dirty="0"/>
              <a:t> </a:t>
            </a:r>
            <a:r>
              <a:rPr lang="en-US" sz="1400" dirty="0" err="1"/>
              <a:t>кеңейту</a:t>
            </a:r>
            <a:r>
              <a:rPr lang="en-US" sz="1400" dirty="0"/>
              <a:t> </a:t>
            </a:r>
            <a:r>
              <a:rPr lang="en-US" sz="1400" dirty="0" err="1"/>
              <a:t>және</a:t>
            </a:r>
            <a:r>
              <a:rPr lang="en-US" sz="1400" dirty="0"/>
              <a:t> (</a:t>
            </a:r>
            <a:r>
              <a:rPr lang="en-US" sz="1400" dirty="0" err="1"/>
              <a:t>немесе</a:t>
            </a:r>
            <a:r>
              <a:rPr lang="en-US" sz="1400" dirty="0"/>
              <a:t>) </a:t>
            </a:r>
            <a:r>
              <a:rPr lang="en-US" sz="1400" dirty="0" err="1" smtClean="0"/>
              <a:t>салу</a:t>
            </a:r>
            <a:endParaRPr lang="ru-RU" sz="1400" dirty="0"/>
          </a:p>
          <a:p>
            <a:r>
              <a:rPr lang="en-US" sz="1400" dirty="0" smtClean="0"/>
              <a:t>   </a:t>
            </a:r>
            <a:r>
              <a:rPr lang="en-US" sz="1400" dirty="0" err="1" smtClean="0"/>
              <a:t>Картоп</a:t>
            </a:r>
            <a:r>
              <a:rPr lang="en-US" sz="1400" dirty="0" smtClean="0"/>
              <a:t> </a:t>
            </a:r>
            <a:r>
              <a:rPr lang="en-US" sz="1400" dirty="0" err="1"/>
              <a:t>өңдеу</a:t>
            </a:r>
            <a:r>
              <a:rPr lang="en-US" sz="1400" dirty="0"/>
              <a:t> </a:t>
            </a:r>
            <a:r>
              <a:rPr lang="en-US" sz="1400" dirty="0" err="1"/>
              <a:t>жөніндегі</a:t>
            </a:r>
            <a:r>
              <a:rPr lang="en-US" sz="1400" dirty="0"/>
              <a:t> </a:t>
            </a:r>
            <a:r>
              <a:rPr lang="en-US" sz="1400" dirty="0" err="1"/>
              <a:t>кәсіпорынды</a:t>
            </a:r>
            <a:r>
              <a:rPr lang="en-US" sz="1400" dirty="0"/>
              <a:t> </a:t>
            </a:r>
            <a:r>
              <a:rPr lang="en-US" sz="1400" dirty="0" err="1"/>
              <a:t>салу</a:t>
            </a:r>
            <a:endParaRPr lang="ru-RU" sz="1400" dirty="0"/>
          </a:p>
          <a:p>
            <a:r>
              <a:rPr lang="ru-RU" sz="1400" dirty="0" smtClean="0"/>
              <a:t>  </a:t>
            </a:r>
            <a:r>
              <a:rPr lang="en-US" sz="1400" dirty="0" err="1" smtClean="0"/>
              <a:t>Май-тоңмай</a:t>
            </a:r>
            <a:r>
              <a:rPr lang="en-US" sz="1400" dirty="0" smtClean="0"/>
              <a:t> </a:t>
            </a:r>
            <a:r>
              <a:rPr lang="en-US" sz="1400" dirty="0" err="1"/>
              <a:t>өнімдерін</a:t>
            </a:r>
            <a:r>
              <a:rPr lang="en-US" sz="1400" dirty="0"/>
              <a:t> </a:t>
            </a:r>
            <a:r>
              <a:rPr lang="en-US" sz="1400" dirty="0" err="1"/>
              <a:t>өндіру</a:t>
            </a:r>
            <a:r>
              <a:rPr lang="en-US" sz="1400" dirty="0"/>
              <a:t> </a:t>
            </a:r>
            <a:r>
              <a:rPr lang="en-US" sz="1400" dirty="0" err="1"/>
              <a:t>жөніндегі</a:t>
            </a:r>
            <a:r>
              <a:rPr lang="en-US" sz="1400" dirty="0"/>
              <a:t> </a:t>
            </a:r>
            <a:r>
              <a:rPr lang="en-US" sz="1400" dirty="0" err="1"/>
              <a:t>кәсіпорынды</a:t>
            </a:r>
            <a:r>
              <a:rPr lang="en-US" sz="1400" dirty="0"/>
              <a:t> </a:t>
            </a:r>
            <a:r>
              <a:rPr lang="en-US" sz="1400" dirty="0" err="1"/>
              <a:t>салу</a:t>
            </a:r>
            <a:r>
              <a:rPr lang="en-US" sz="1400" dirty="0"/>
              <a:t> </a:t>
            </a:r>
            <a:r>
              <a:rPr lang="en-US" sz="1400" dirty="0" err="1"/>
              <a:t>және</a:t>
            </a:r>
            <a:r>
              <a:rPr lang="en-US" sz="1400" dirty="0"/>
              <a:t> (</a:t>
            </a:r>
            <a:r>
              <a:rPr lang="en-US" sz="1400" dirty="0" err="1"/>
              <a:t>немесе</a:t>
            </a:r>
            <a:r>
              <a:rPr lang="en-US" sz="1400" dirty="0"/>
              <a:t>) </a:t>
            </a:r>
            <a:r>
              <a:rPr lang="en-US" sz="1400" dirty="0" err="1" smtClean="0"/>
              <a:t>кеңейту</a:t>
            </a:r>
            <a:endParaRPr lang="ru-RU" sz="1400" dirty="0"/>
          </a:p>
          <a:p>
            <a:r>
              <a:rPr lang="ru-RU" sz="1400" dirty="0" smtClean="0"/>
              <a:t> </a:t>
            </a:r>
            <a:r>
              <a:rPr lang="en-US" sz="1400" dirty="0" err="1"/>
              <a:t>Өңдеу</a:t>
            </a:r>
            <a:r>
              <a:rPr lang="en-US" sz="1400" dirty="0"/>
              <a:t> </a:t>
            </a:r>
            <a:r>
              <a:rPr lang="en-US" sz="1400" dirty="0" err="1"/>
              <a:t>қуаты</a:t>
            </a:r>
            <a:r>
              <a:rPr lang="en-US" sz="1400" dirty="0"/>
              <a:t> </a:t>
            </a:r>
            <a:r>
              <a:rPr lang="en-US" sz="1400" dirty="0" err="1"/>
              <a:t>тәулігіне</a:t>
            </a:r>
            <a:r>
              <a:rPr lang="en-US" sz="1400" dirty="0"/>
              <a:t> 170 </a:t>
            </a:r>
            <a:r>
              <a:rPr lang="en-US" sz="1400" dirty="0" err="1"/>
              <a:t>тонна</a:t>
            </a:r>
            <a:r>
              <a:rPr lang="en-US" sz="1400" dirty="0"/>
              <a:t> </a:t>
            </a:r>
            <a:r>
              <a:rPr lang="en-US" sz="1400" dirty="0" err="1"/>
              <a:t>шикізаттан</a:t>
            </a:r>
            <a:r>
              <a:rPr lang="en-US" sz="1400" dirty="0"/>
              <a:t> </a:t>
            </a:r>
            <a:r>
              <a:rPr lang="en-US" sz="1400" dirty="0" err="1"/>
              <a:t>басталатын</a:t>
            </a:r>
            <a:r>
              <a:rPr lang="en-US" sz="1400" dirty="0"/>
              <a:t> </a:t>
            </a:r>
            <a:r>
              <a:rPr lang="en-US" sz="1400" dirty="0" err="1"/>
              <a:t>дәнді</a:t>
            </a:r>
            <a:r>
              <a:rPr lang="en-US" sz="1400" dirty="0"/>
              <a:t> </a:t>
            </a:r>
            <a:r>
              <a:rPr lang="en-US" sz="1400" dirty="0" err="1"/>
              <a:t>дақылдарды</a:t>
            </a:r>
            <a:r>
              <a:rPr lang="en-US" sz="1400" dirty="0"/>
              <a:t> </a:t>
            </a:r>
            <a:r>
              <a:rPr lang="en-US" sz="1400" dirty="0" err="1"/>
              <a:t>тереңдете</a:t>
            </a:r>
            <a:r>
              <a:rPr lang="en-US" sz="1400" dirty="0"/>
              <a:t> </a:t>
            </a:r>
            <a:r>
              <a:rPr lang="en-US" sz="1400" dirty="0" err="1"/>
              <a:t>қайта</a:t>
            </a:r>
            <a:r>
              <a:rPr lang="en-US" sz="1400" dirty="0"/>
              <a:t> </a:t>
            </a:r>
            <a:r>
              <a:rPr lang="en-US" sz="1400" dirty="0" err="1"/>
              <a:t>өңдеу</a:t>
            </a:r>
            <a:r>
              <a:rPr lang="en-US" sz="1400" dirty="0"/>
              <a:t> </a:t>
            </a:r>
            <a:r>
              <a:rPr lang="en-US" sz="1400" dirty="0" err="1"/>
              <a:t>жөніндегі</a:t>
            </a:r>
            <a:r>
              <a:rPr lang="en-US" sz="1400" dirty="0"/>
              <a:t> </a:t>
            </a:r>
            <a:r>
              <a:rPr lang="en-US" sz="1400" dirty="0" err="1"/>
              <a:t>кәсіпорынды</a:t>
            </a:r>
            <a:r>
              <a:rPr lang="en-US" sz="1400" dirty="0"/>
              <a:t> </a:t>
            </a:r>
            <a:r>
              <a:rPr lang="en-US" sz="1400" dirty="0" err="1"/>
              <a:t>кеңейтуге</a:t>
            </a:r>
            <a:r>
              <a:rPr lang="en-US" sz="1400" dirty="0"/>
              <a:t> </a:t>
            </a:r>
            <a:r>
              <a:rPr lang="en-US" sz="1400" dirty="0" err="1"/>
              <a:t>арналған</a:t>
            </a:r>
            <a:r>
              <a:rPr lang="en-US" sz="1400" dirty="0"/>
              <a:t> </a:t>
            </a:r>
            <a:r>
              <a:rPr lang="en-US" sz="1400" dirty="0" err="1"/>
              <a:t>жабдық</a:t>
            </a:r>
            <a:r>
              <a:rPr lang="en-US" sz="1400" dirty="0"/>
              <a:t> </a:t>
            </a:r>
            <a:r>
              <a:rPr lang="en-US" sz="1400" dirty="0" err="1"/>
              <a:t>сатып</a:t>
            </a:r>
            <a:r>
              <a:rPr lang="en-US" sz="1400" dirty="0"/>
              <a:t> </a:t>
            </a:r>
            <a:r>
              <a:rPr lang="en-US" sz="1400" dirty="0" err="1" smtClean="0"/>
              <a:t>алу</a:t>
            </a:r>
            <a:endParaRPr lang="ru-RU" sz="1400" dirty="0" smtClean="0"/>
          </a:p>
          <a:p>
            <a:r>
              <a:rPr lang="ru-RU" sz="1400" dirty="0" smtClean="0"/>
              <a:t>  </a:t>
            </a:r>
            <a:r>
              <a:rPr lang="en-US" sz="1400" dirty="0" err="1"/>
              <a:t>Қуаты</a:t>
            </a:r>
            <a:r>
              <a:rPr lang="en-US" sz="1400" dirty="0"/>
              <a:t> </a:t>
            </a:r>
            <a:r>
              <a:rPr lang="en-US" sz="1400" dirty="0" err="1"/>
              <a:t>шикізат</a:t>
            </a:r>
            <a:r>
              <a:rPr lang="en-US" sz="1400" dirty="0"/>
              <a:t> </a:t>
            </a:r>
            <a:r>
              <a:rPr lang="en-US" sz="1400" dirty="0" err="1"/>
              <a:t>бойынша</a:t>
            </a:r>
            <a:r>
              <a:rPr lang="en-US" sz="1400" dirty="0"/>
              <a:t> </a:t>
            </a:r>
            <a:r>
              <a:rPr lang="en-US" sz="1400" dirty="0" err="1"/>
              <a:t>сағатына</a:t>
            </a:r>
            <a:r>
              <a:rPr lang="en-US" sz="1400" dirty="0"/>
              <a:t> 2 </a:t>
            </a:r>
            <a:r>
              <a:rPr lang="en-US" sz="1400" dirty="0" err="1"/>
              <a:t>тоннадан</a:t>
            </a:r>
            <a:r>
              <a:rPr lang="en-US" sz="1400" dirty="0"/>
              <a:t> </a:t>
            </a:r>
            <a:r>
              <a:rPr lang="en-US" sz="1400" dirty="0" err="1"/>
              <a:t>басталатын</a:t>
            </a:r>
            <a:r>
              <a:rPr lang="en-US" sz="1400" dirty="0"/>
              <a:t> </a:t>
            </a:r>
            <a:r>
              <a:rPr lang="en-US" sz="1400" dirty="0" err="1"/>
              <a:t>жарма</a:t>
            </a:r>
            <a:r>
              <a:rPr lang="en-US" sz="1400" dirty="0"/>
              <a:t> </a:t>
            </a:r>
            <a:r>
              <a:rPr lang="en-US" sz="1400" dirty="0" err="1"/>
              <a:t>өндіру</a:t>
            </a:r>
            <a:r>
              <a:rPr lang="en-US" sz="1400" dirty="0"/>
              <a:t> </a:t>
            </a:r>
            <a:r>
              <a:rPr lang="en-US" sz="1400" dirty="0" err="1"/>
              <a:t>жөніндегі</a:t>
            </a:r>
            <a:r>
              <a:rPr lang="en-US" sz="1400" dirty="0"/>
              <a:t> </a:t>
            </a:r>
            <a:r>
              <a:rPr lang="en-US" sz="1400" dirty="0" err="1"/>
              <a:t>қолданыстағы</a:t>
            </a:r>
            <a:r>
              <a:rPr lang="en-US" sz="1400" dirty="0"/>
              <a:t> </a:t>
            </a:r>
            <a:r>
              <a:rPr lang="en-US" sz="1400" dirty="0" err="1"/>
              <a:t>кәсіпорынды</a:t>
            </a:r>
            <a:r>
              <a:rPr lang="en-US" sz="1400" dirty="0"/>
              <a:t> </a:t>
            </a:r>
            <a:r>
              <a:rPr lang="en-US" sz="1400" dirty="0" err="1"/>
              <a:t>кеңейту</a:t>
            </a:r>
            <a:r>
              <a:rPr lang="en-US" sz="1400" dirty="0"/>
              <a:t> </a:t>
            </a:r>
            <a:r>
              <a:rPr lang="en-US" sz="1400" dirty="0" err="1"/>
              <a:t>және</a:t>
            </a:r>
            <a:r>
              <a:rPr lang="en-US" sz="1400" dirty="0"/>
              <a:t> (</a:t>
            </a:r>
            <a:r>
              <a:rPr lang="en-US" sz="1400" dirty="0" err="1"/>
              <a:t>немесе</a:t>
            </a:r>
            <a:r>
              <a:rPr lang="en-US" sz="1400" dirty="0"/>
              <a:t>) </a:t>
            </a:r>
            <a:r>
              <a:rPr lang="en-US" sz="1400" dirty="0" err="1" smtClean="0"/>
              <a:t>құру</a:t>
            </a:r>
            <a:endParaRPr lang="ru-RU" sz="1400" dirty="0"/>
          </a:p>
          <a:p>
            <a:r>
              <a:rPr lang="ru-RU" sz="1400" dirty="0" smtClean="0"/>
              <a:t>    </a:t>
            </a:r>
            <a:r>
              <a:rPr lang="en-US" sz="1400" dirty="0" err="1"/>
              <a:t>Қуаты</a:t>
            </a:r>
            <a:r>
              <a:rPr lang="en-US" sz="1400" dirty="0"/>
              <a:t> </a:t>
            </a:r>
            <a:r>
              <a:rPr lang="en-US" sz="1400" dirty="0" err="1"/>
              <a:t>шикізат</a:t>
            </a:r>
            <a:r>
              <a:rPr lang="en-US" sz="1400" dirty="0"/>
              <a:t> </a:t>
            </a:r>
            <a:r>
              <a:rPr lang="en-US" sz="1400" dirty="0" err="1"/>
              <a:t>бойынша</a:t>
            </a:r>
            <a:r>
              <a:rPr lang="en-US" sz="1400" dirty="0"/>
              <a:t> </a:t>
            </a:r>
            <a:r>
              <a:rPr lang="en-US" sz="1400" dirty="0" err="1"/>
              <a:t>сағатына</a:t>
            </a:r>
            <a:r>
              <a:rPr lang="en-US" sz="1400" dirty="0"/>
              <a:t> 1 </a:t>
            </a:r>
            <a:r>
              <a:rPr lang="en-US" sz="1400" dirty="0" err="1"/>
              <a:t>тоннадан</a:t>
            </a:r>
            <a:r>
              <a:rPr lang="en-US" sz="1400" dirty="0"/>
              <a:t> </a:t>
            </a:r>
            <a:r>
              <a:rPr lang="en-US" sz="1400" dirty="0" err="1"/>
              <a:t>басталатын</a:t>
            </a:r>
            <a:r>
              <a:rPr lang="en-US" sz="1400" dirty="0"/>
              <a:t> </a:t>
            </a:r>
            <a:r>
              <a:rPr lang="en-US" sz="1400" dirty="0" err="1"/>
              <a:t>макарон</a:t>
            </a:r>
            <a:r>
              <a:rPr lang="en-US" sz="1400" dirty="0"/>
              <a:t> </a:t>
            </a:r>
            <a:r>
              <a:rPr lang="en-US" sz="1400" dirty="0" err="1"/>
              <a:t>өнімдерін</a:t>
            </a:r>
            <a:r>
              <a:rPr lang="en-US" sz="1400" dirty="0"/>
              <a:t> </a:t>
            </a:r>
            <a:r>
              <a:rPr lang="en-US" sz="1400" dirty="0" err="1"/>
              <a:t>өндіру</a:t>
            </a:r>
            <a:r>
              <a:rPr lang="en-US" sz="1400" dirty="0"/>
              <a:t> </a:t>
            </a:r>
            <a:r>
              <a:rPr lang="en-US" sz="1400" dirty="0" err="1"/>
              <a:t>жөніндегі</a:t>
            </a:r>
            <a:r>
              <a:rPr lang="en-US" sz="1400" dirty="0"/>
              <a:t> </a:t>
            </a:r>
            <a:r>
              <a:rPr lang="en-US" sz="1400" dirty="0" err="1"/>
              <a:t>қолданыстағы</a:t>
            </a:r>
            <a:r>
              <a:rPr lang="en-US" sz="1400" dirty="0"/>
              <a:t> </a:t>
            </a:r>
            <a:r>
              <a:rPr lang="en-US" sz="1400" dirty="0" err="1"/>
              <a:t>кәсіпорынды</a:t>
            </a:r>
            <a:r>
              <a:rPr lang="en-US" sz="1400" dirty="0"/>
              <a:t> </a:t>
            </a:r>
            <a:r>
              <a:rPr lang="en-US" sz="1400" dirty="0" err="1"/>
              <a:t>кеңейту</a:t>
            </a:r>
            <a:r>
              <a:rPr lang="en-US" sz="1400" dirty="0"/>
              <a:t> </a:t>
            </a:r>
            <a:r>
              <a:rPr lang="en-US" sz="1400" dirty="0" err="1"/>
              <a:t>және</a:t>
            </a:r>
            <a:r>
              <a:rPr lang="en-US" sz="1400" dirty="0"/>
              <a:t> (</a:t>
            </a:r>
            <a:r>
              <a:rPr lang="en-US" sz="1400" dirty="0" err="1"/>
              <a:t>немесе</a:t>
            </a:r>
            <a:r>
              <a:rPr lang="en-US" sz="1400" dirty="0"/>
              <a:t>) </a:t>
            </a:r>
            <a:r>
              <a:rPr lang="en-US" sz="1400" dirty="0" err="1" smtClean="0"/>
              <a:t>құру</a:t>
            </a:r>
            <a:endParaRPr lang="ru-RU" sz="1400" dirty="0"/>
          </a:p>
          <a:p>
            <a:r>
              <a:rPr lang="ru-RU" sz="1400" dirty="0" smtClean="0"/>
              <a:t>     </a:t>
            </a:r>
            <a:r>
              <a:rPr lang="en-US" sz="1400" dirty="0" err="1"/>
              <a:t>Қуаты</a:t>
            </a:r>
            <a:r>
              <a:rPr lang="en-US" sz="1400" dirty="0"/>
              <a:t> </a:t>
            </a:r>
            <a:r>
              <a:rPr lang="en-US" sz="1400" dirty="0" err="1"/>
              <a:t>шикізат</a:t>
            </a:r>
            <a:r>
              <a:rPr lang="en-US" sz="1400" dirty="0"/>
              <a:t> </a:t>
            </a:r>
            <a:r>
              <a:rPr lang="en-US" sz="1400" dirty="0" err="1"/>
              <a:t>бойынша</a:t>
            </a:r>
            <a:r>
              <a:rPr lang="en-US" sz="1400" dirty="0"/>
              <a:t> </a:t>
            </a:r>
            <a:r>
              <a:rPr lang="en-US" sz="1400" dirty="0" err="1"/>
              <a:t>тәулігіне</a:t>
            </a:r>
            <a:r>
              <a:rPr lang="en-US" sz="1400" dirty="0"/>
              <a:t> 1600 </a:t>
            </a:r>
            <a:r>
              <a:rPr lang="en-US" sz="1400" dirty="0" err="1"/>
              <a:t>тоннадан</a:t>
            </a:r>
            <a:r>
              <a:rPr lang="en-US" sz="1400" dirty="0"/>
              <a:t> </a:t>
            </a:r>
            <a:r>
              <a:rPr lang="en-US" sz="1400" dirty="0" err="1"/>
              <a:t>басталатын</a:t>
            </a:r>
            <a:r>
              <a:rPr lang="en-US" sz="1400" dirty="0"/>
              <a:t> </a:t>
            </a:r>
            <a:r>
              <a:rPr lang="en-US" sz="1400" dirty="0" err="1"/>
              <a:t>қант</a:t>
            </a:r>
            <a:r>
              <a:rPr lang="en-US" sz="1400" dirty="0"/>
              <a:t> </a:t>
            </a:r>
            <a:r>
              <a:rPr lang="en-US" sz="1400" dirty="0" err="1"/>
              <a:t>өндіру</a:t>
            </a:r>
            <a:r>
              <a:rPr lang="en-US" sz="1400" dirty="0"/>
              <a:t> </a:t>
            </a:r>
            <a:r>
              <a:rPr lang="en-US" sz="1400" dirty="0" err="1"/>
              <a:t>жөніндегі</a:t>
            </a:r>
            <a:r>
              <a:rPr lang="en-US" sz="1400" dirty="0"/>
              <a:t> </a:t>
            </a:r>
            <a:r>
              <a:rPr lang="en-US" sz="1400" dirty="0" err="1"/>
              <a:t>кәсіпорынды</a:t>
            </a:r>
            <a:r>
              <a:rPr lang="en-US" sz="1400" dirty="0"/>
              <a:t> </a:t>
            </a:r>
            <a:r>
              <a:rPr lang="en-US" sz="1400" dirty="0" err="1" smtClean="0"/>
              <a:t>кеңейту</a:t>
            </a:r>
            <a:endParaRPr lang="ru-RU" sz="1400" dirty="0"/>
          </a:p>
          <a:p>
            <a:r>
              <a:rPr lang="ru-RU" sz="1400" dirty="0" smtClean="0"/>
              <a:t>    </a:t>
            </a:r>
            <a:r>
              <a:rPr lang="en-US" sz="1400" dirty="0" err="1"/>
              <a:t>Қуаты</a:t>
            </a:r>
            <a:r>
              <a:rPr lang="en-US" sz="1400" dirty="0"/>
              <a:t> </a:t>
            </a:r>
            <a:r>
              <a:rPr lang="en-US" sz="1400" dirty="0" err="1"/>
              <a:t>жылына</a:t>
            </a:r>
            <a:r>
              <a:rPr lang="en-US" sz="1400" dirty="0"/>
              <a:t> 2 </a:t>
            </a:r>
            <a:r>
              <a:rPr lang="en-US" sz="1400" dirty="0" err="1"/>
              <a:t>мың</a:t>
            </a:r>
            <a:r>
              <a:rPr lang="en-US" sz="1400" dirty="0"/>
              <a:t> </a:t>
            </a:r>
            <a:r>
              <a:rPr lang="en-US" sz="1400" dirty="0" err="1"/>
              <a:t>тонна</a:t>
            </a:r>
            <a:r>
              <a:rPr lang="en-US" sz="1400" dirty="0"/>
              <a:t> </a:t>
            </a:r>
            <a:r>
              <a:rPr lang="en-US" sz="1400" dirty="0" err="1"/>
              <a:t>өнімнен</a:t>
            </a:r>
            <a:r>
              <a:rPr lang="en-US" sz="1400" dirty="0"/>
              <a:t> </a:t>
            </a:r>
            <a:r>
              <a:rPr lang="en-US" sz="1400" dirty="0" err="1"/>
              <a:t>басталатын</a:t>
            </a:r>
            <a:r>
              <a:rPr lang="en-US" sz="1400" dirty="0"/>
              <a:t> </a:t>
            </a:r>
            <a:r>
              <a:rPr lang="en-US" sz="1400" dirty="0" err="1"/>
              <a:t>кондитерлік</a:t>
            </a:r>
            <a:r>
              <a:rPr lang="en-US" sz="1400" dirty="0"/>
              <a:t> </a:t>
            </a:r>
            <a:r>
              <a:rPr lang="en-US" sz="1400" dirty="0" err="1"/>
              <a:t>өнімдерді</a:t>
            </a:r>
            <a:r>
              <a:rPr lang="en-US" sz="1400" dirty="0"/>
              <a:t> </a:t>
            </a:r>
            <a:r>
              <a:rPr lang="en-US" sz="1400" dirty="0" err="1"/>
              <a:t>өндіру</a:t>
            </a:r>
            <a:r>
              <a:rPr lang="en-US" sz="1400" dirty="0"/>
              <a:t> </a:t>
            </a:r>
            <a:r>
              <a:rPr lang="en-US" sz="1400" dirty="0" err="1"/>
              <a:t>жөніндегі</a:t>
            </a:r>
            <a:r>
              <a:rPr lang="en-US" sz="1400" dirty="0"/>
              <a:t> </a:t>
            </a:r>
            <a:r>
              <a:rPr lang="en-US" sz="1400" dirty="0" err="1"/>
              <a:t>кәсіпорынды</a:t>
            </a:r>
            <a:r>
              <a:rPr lang="en-US" sz="1400" dirty="0"/>
              <a:t> </a:t>
            </a:r>
            <a:r>
              <a:rPr lang="en-US" sz="1400" dirty="0" err="1"/>
              <a:t>кеңейту</a:t>
            </a:r>
            <a:r>
              <a:rPr lang="en-US" sz="1400" dirty="0"/>
              <a:t> </a:t>
            </a:r>
            <a:r>
              <a:rPr lang="en-US" sz="1400" dirty="0" err="1"/>
              <a:t>үшін</a:t>
            </a:r>
            <a:r>
              <a:rPr lang="en-US" sz="1400" dirty="0"/>
              <a:t> </a:t>
            </a:r>
            <a:r>
              <a:rPr lang="en-US" sz="1400" dirty="0" err="1"/>
              <a:t>жабдықты</a:t>
            </a:r>
            <a:r>
              <a:rPr lang="en-US" sz="1400" dirty="0"/>
              <a:t> </a:t>
            </a:r>
            <a:r>
              <a:rPr lang="en-US" sz="1400" dirty="0" err="1"/>
              <a:t>сатып</a:t>
            </a:r>
            <a:r>
              <a:rPr lang="en-US" sz="1400" dirty="0"/>
              <a:t> </a:t>
            </a:r>
            <a:r>
              <a:rPr lang="en-US" sz="1400" dirty="0" err="1" smtClean="0"/>
              <a:t>алу</a:t>
            </a:r>
            <a:endParaRPr lang="ru-RU" sz="1400" dirty="0"/>
          </a:p>
        </p:txBody>
      </p:sp>
      <p:sp>
        <p:nvSpPr>
          <p:cNvPr id="6" name="Овал 5"/>
          <p:cNvSpPr/>
          <p:nvPr/>
        </p:nvSpPr>
        <p:spPr>
          <a:xfrm>
            <a:off x="387884" y="480120"/>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7" name="Овал 6"/>
          <p:cNvSpPr/>
          <p:nvPr/>
        </p:nvSpPr>
        <p:spPr>
          <a:xfrm>
            <a:off x="387884" y="696144"/>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10" name="Овал 9"/>
          <p:cNvSpPr/>
          <p:nvPr/>
        </p:nvSpPr>
        <p:spPr>
          <a:xfrm>
            <a:off x="440923" y="1488232"/>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11" name="Овал 10"/>
          <p:cNvSpPr/>
          <p:nvPr/>
        </p:nvSpPr>
        <p:spPr>
          <a:xfrm>
            <a:off x="440923" y="1704256"/>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14" name="Прямоугольник 13"/>
          <p:cNvSpPr/>
          <p:nvPr/>
        </p:nvSpPr>
        <p:spPr>
          <a:xfrm>
            <a:off x="0" y="6793"/>
            <a:ext cx="17068800" cy="94665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5078016" y="265727"/>
            <a:ext cx="6787480" cy="523220"/>
          </a:xfrm>
          <a:prstGeom prst="rect">
            <a:avLst/>
          </a:prstGeom>
          <a:noFill/>
        </p:spPr>
        <p:txBody>
          <a:bodyPr wrap="square" rtlCol="0">
            <a:spAutoFit/>
          </a:bodyPr>
          <a:lstStyle/>
          <a:p>
            <a:r>
              <a:rPr lang="ru-RU" sz="2800" b="1" dirty="0" err="1" smtClean="0">
                <a:solidFill>
                  <a:schemeClr val="bg1"/>
                </a:solidFill>
              </a:rPr>
              <a:t>Жобалар</a:t>
            </a:r>
            <a:r>
              <a:rPr lang="ru-RU" sz="2800" b="1" dirty="0" smtClean="0">
                <a:solidFill>
                  <a:schemeClr val="bg1"/>
                </a:solidFill>
              </a:rPr>
              <a:t> </a:t>
            </a:r>
            <a:r>
              <a:rPr lang="ru-RU" sz="2800" b="1" dirty="0" err="1" smtClean="0">
                <a:solidFill>
                  <a:schemeClr val="bg1"/>
                </a:solidFill>
              </a:rPr>
              <a:t>паспорттарының</a:t>
            </a:r>
            <a:r>
              <a:rPr lang="ru-RU" sz="2800" b="1" dirty="0" smtClean="0">
                <a:solidFill>
                  <a:schemeClr val="bg1"/>
                </a:solidFill>
              </a:rPr>
              <a:t> </a:t>
            </a:r>
            <a:r>
              <a:rPr lang="ru-RU" sz="2800" b="1" dirty="0" err="1" smtClean="0">
                <a:solidFill>
                  <a:schemeClr val="bg1"/>
                </a:solidFill>
              </a:rPr>
              <a:t>тізімі</a:t>
            </a:r>
            <a:endParaRPr lang="ru-RU" sz="2800" b="1" dirty="0">
              <a:solidFill>
                <a:schemeClr val="bg1"/>
              </a:solidFill>
            </a:endParaRPr>
          </a:p>
        </p:txBody>
      </p:sp>
      <p:sp>
        <p:nvSpPr>
          <p:cNvPr id="16" name="Овал 15"/>
          <p:cNvSpPr/>
          <p:nvPr/>
        </p:nvSpPr>
        <p:spPr>
          <a:xfrm>
            <a:off x="440922" y="1957903"/>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17" name="Овал 16"/>
          <p:cNvSpPr/>
          <p:nvPr/>
        </p:nvSpPr>
        <p:spPr>
          <a:xfrm>
            <a:off x="451546" y="2583198"/>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18" name="Овал 17"/>
          <p:cNvSpPr/>
          <p:nvPr/>
        </p:nvSpPr>
        <p:spPr>
          <a:xfrm>
            <a:off x="440923" y="2352328"/>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19" name="Овал 18"/>
          <p:cNvSpPr/>
          <p:nvPr/>
        </p:nvSpPr>
        <p:spPr>
          <a:xfrm>
            <a:off x="474182" y="3446738"/>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20" name="Овал 19"/>
          <p:cNvSpPr/>
          <p:nvPr/>
        </p:nvSpPr>
        <p:spPr>
          <a:xfrm>
            <a:off x="440923" y="3216424"/>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21" name="Овал 20"/>
          <p:cNvSpPr/>
          <p:nvPr/>
        </p:nvSpPr>
        <p:spPr>
          <a:xfrm>
            <a:off x="461248" y="4075559"/>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22" name="Овал 21"/>
          <p:cNvSpPr/>
          <p:nvPr/>
        </p:nvSpPr>
        <p:spPr>
          <a:xfrm>
            <a:off x="440921" y="4310834"/>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23" name="Овал 22"/>
          <p:cNvSpPr/>
          <p:nvPr/>
        </p:nvSpPr>
        <p:spPr>
          <a:xfrm>
            <a:off x="469504" y="4916035"/>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24" name="Овал 23"/>
          <p:cNvSpPr/>
          <p:nvPr/>
        </p:nvSpPr>
        <p:spPr>
          <a:xfrm>
            <a:off x="469504" y="4732526"/>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25" name="Овал 24"/>
          <p:cNvSpPr/>
          <p:nvPr/>
        </p:nvSpPr>
        <p:spPr>
          <a:xfrm>
            <a:off x="440921" y="5412946"/>
            <a:ext cx="167919" cy="158306"/>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26" name="Овал 25"/>
          <p:cNvSpPr/>
          <p:nvPr/>
        </p:nvSpPr>
        <p:spPr>
          <a:xfrm>
            <a:off x="469504" y="5996155"/>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27" name="Овал 26"/>
          <p:cNvSpPr/>
          <p:nvPr/>
        </p:nvSpPr>
        <p:spPr>
          <a:xfrm>
            <a:off x="469504" y="6644227"/>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28" name="Овал 27"/>
          <p:cNvSpPr/>
          <p:nvPr/>
        </p:nvSpPr>
        <p:spPr>
          <a:xfrm>
            <a:off x="469504" y="6860251"/>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29" name="Овал 28"/>
          <p:cNvSpPr/>
          <p:nvPr/>
        </p:nvSpPr>
        <p:spPr>
          <a:xfrm>
            <a:off x="469504" y="7076275"/>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30" name="Овал 29"/>
          <p:cNvSpPr/>
          <p:nvPr/>
        </p:nvSpPr>
        <p:spPr>
          <a:xfrm>
            <a:off x="469504" y="7292299"/>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32" name="Овал 31"/>
          <p:cNvSpPr/>
          <p:nvPr/>
        </p:nvSpPr>
        <p:spPr>
          <a:xfrm>
            <a:off x="469504" y="6446251"/>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31" name="Овал 30"/>
          <p:cNvSpPr/>
          <p:nvPr/>
        </p:nvSpPr>
        <p:spPr>
          <a:xfrm>
            <a:off x="7395936" y="1211674"/>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36" name="Овал 35"/>
          <p:cNvSpPr/>
          <p:nvPr/>
        </p:nvSpPr>
        <p:spPr>
          <a:xfrm>
            <a:off x="7382268" y="2496899"/>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37" name="Овал 36"/>
          <p:cNvSpPr/>
          <p:nvPr/>
        </p:nvSpPr>
        <p:spPr>
          <a:xfrm>
            <a:off x="7395932" y="2066522"/>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38" name="Овал 37"/>
          <p:cNvSpPr/>
          <p:nvPr/>
        </p:nvSpPr>
        <p:spPr>
          <a:xfrm>
            <a:off x="7355623" y="2278146"/>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39" name="Овал 38"/>
          <p:cNvSpPr/>
          <p:nvPr/>
        </p:nvSpPr>
        <p:spPr>
          <a:xfrm>
            <a:off x="7395935" y="2885520"/>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40" name="Овал 39"/>
          <p:cNvSpPr/>
          <p:nvPr/>
        </p:nvSpPr>
        <p:spPr>
          <a:xfrm>
            <a:off x="7397875" y="2679489"/>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41" name="Овал 40"/>
          <p:cNvSpPr/>
          <p:nvPr/>
        </p:nvSpPr>
        <p:spPr>
          <a:xfrm>
            <a:off x="7328290" y="6544775"/>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42" name="Овал 41"/>
          <p:cNvSpPr/>
          <p:nvPr/>
        </p:nvSpPr>
        <p:spPr>
          <a:xfrm>
            <a:off x="7395934" y="3130125"/>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44" name="Овал 43"/>
          <p:cNvSpPr/>
          <p:nvPr/>
        </p:nvSpPr>
        <p:spPr>
          <a:xfrm>
            <a:off x="7382272" y="3533036"/>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45" name="Овал 44"/>
          <p:cNvSpPr/>
          <p:nvPr/>
        </p:nvSpPr>
        <p:spPr>
          <a:xfrm>
            <a:off x="7395933" y="3989260"/>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46" name="Овал 45"/>
          <p:cNvSpPr/>
          <p:nvPr/>
        </p:nvSpPr>
        <p:spPr>
          <a:xfrm>
            <a:off x="7382272" y="4440560"/>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47" name="Овал 46"/>
          <p:cNvSpPr/>
          <p:nvPr/>
        </p:nvSpPr>
        <p:spPr>
          <a:xfrm>
            <a:off x="7382272" y="4656584"/>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48" name="Овал 47"/>
          <p:cNvSpPr/>
          <p:nvPr/>
        </p:nvSpPr>
        <p:spPr>
          <a:xfrm>
            <a:off x="7401610" y="4845359"/>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49" name="Овал 48"/>
          <p:cNvSpPr/>
          <p:nvPr/>
        </p:nvSpPr>
        <p:spPr>
          <a:xfrm>
            <a:off x="7352447" y="5500750"/>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50" name="Овал 49"/>
          <p:cNvSpPr/>
          <p:nvPr/>
        </p:nvSpPr>
        <p:spPr>
          <a:xfrm>
            <a:off x="7328012" y="6989976"/>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51" name="Овал 50"/>
          <p:cNvSpPr/>
          <p:nvPr/>
        </p:nvSpPr>
        <p:spPr>
          <a:xfrm>
            <a:off x="7352448" y="7371017"/>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cxnSp>
        <p:nvCxnSpPr>
          <p:cNvPr id="52" name="Прямая соединительная линия 51"/>
          <p:cNvCxnSpPr/>
          <p:nvPr/>
        </p:nvCxnSpPr>
        <p:spPr>
          <a:xfrm>
            <a:off x="7166248" y="984176"/>
            <a:ext cx="0" cy="8424936"/>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54" name="Номер слайда 1"/>
          <p:cNvSpPr txBox="1">
            <a:spLocks/>
          </p:cNvSpPr>
          <p:nvPr/>
        </p:nvSpPr>
        <p:spPr>
          <a:xfrm>
            <a:off x="16480030" y="9121080"/>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ru-RU" sz="2800" b="1" dirty="0" smtClean="0">
                <a:solidFill>
                  <a:schemeClr val="accent5">
                    <a:lumMod val="75000"/>
                  </a:schemeClr>
                </a:solidFill>
                <a:latin typeface="+mn-lt"/>
              </a:rPr>
              <a:t>2</a:t>
            </a:r>
            <a:endParaRPr lang="en-US" sz="2800" b="1" dirty="0">
              <a:solidFill>
                <a:schemeClr val="accent5">
                  <a:lumMod val="75000"/>
                </a:schemeClr>
              </a:solidFill>
              <a:latin typeface="+mn-lt"/>
            </a:endParaRPr>
          </a:p>
        </p:txBody>
      </p:sp>
      <p:sp>
        <p:nvSpPr>
          <p:cNvPr id="53" name="TextBox 52"/>
          <p:cNvSpPr txBox="1"/>
          <p:nvPr/>
        </p:nvSpPr>
        <p:spPr>
          <a:xfrm>
            <a:off x="7166248" y="8043892"/>
            <a:ext cx="9830544" cy="523220"/>
          </a:xfrm>
          <a:prstGeom prst="rect">
            <a:avLst/>
          </a:prstGeom>
          <a:solidFill>
            <a:schemeClr val="accent5">
              <a:lumMod val="75000"/>
            </a:schemeClr>
          </a:solidFill>
        </p:spPr>
        <p:txBody>
          <a:bodyPr wrap="square" rtlCol="0">
            <a:spAutoFit/>
          </a:bodyPr>
          <a:lstStyle/>
          <a:p>
            <a:pPr algn="ctr"/>
            <a:r>
              <a:rPr lang="kk-KZ" sz="2800" b="1" dirty="0" smtClean="0">
                <a:solidFill>
                  <a:schemeClr val="bg1"/>
                </a:solidFill>
              </a:rPr>
              <a:t>Барлығы</a:t>
            </a:r>
            <a:r>
              <a:rPr lang="ru-RU" sz="2800" b="1" dirty="0" smtClean="0">
                <a:solidFill>
                  <a:schemeClr val="bg1"/>
                </a:solidFill>
              </a:rPr>
              <a:t> 39 Паспорт!</a:t>
            </a:r>
            <a:endParaRPr lang="ru-RU" sz="2800" b="1" dirty="0">
              <a:solidFill>
                <a:schemeClr val="bg1"/>
              </a:solidFill>
            </a:endParaRPr>
          </a:p>
        </p:txBody>
      </p:sp>
      <p:sp>
        <p:nvSpPr>
          <p:cNvPr id="55" name="Овал 54"/>
          <p:cNvSpPr/>
          <p:nvPr/>
        </p:nvSpPr>
        <p:spPr>
          <a:xfrm>
            <a:off x="448023" y="1284574"/>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56" name="Овал 55"/>
          <p:cNvSpPr/>
          <p:nvPr/>
        </p:nvSpPr>
        <p:spPr>
          <a:xfrm>
            <a:off x="7382270" y="1592742"/>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57" name="Овал 56"/>
          <p:cNvSpPr/>
          <p:nvPr/>
        </p:nvSpPr>
        <p:spPr>
          <a:xfrm>
            <a:off x="7312542" y="6123049"/>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65" name="Овал 64"/>
          <p:cNvSpPr/>
          <p:nvPr/>
        </p:nvSpPr>
        <p:spPr>
          <a:xfrm>
            <a:off x="7352449" y="5261839"/>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68" name="Овал 67"/>
          <p:cNvSpPr/>
          <p:nvPr/>
        </p:nvSpPr>
        <p:spPr>
          <a:xfrm>
            <a:off x="7382964" y="2477445"/>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69" name="Овал 68"/>
          <p:cNvSpPr/>
          <p:nvPr/>
        </p:nvSpPr>
        <p:spPr>
          <a:xfrm>
            <a:off x="7352448" y="5657550"/>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Tree>
    <p:extLst>
      <p:ext uri="{BB962C8B-B14F-4D97-AF65-F5344CB8AC3E}">
        <p14:creationId xmlns:p14="http://schemas.microsoft.com/office/powerpoint/2010/main" val="3855841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8606408" y="192088"/>
            <a:ext cx="0" cy="9229743"/>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11" name="Прямоугольник 10"/>
          <p:cNvSpPr/>
          <p:nvPr/>
        </p:nvSpPr>
        <p:spPr>
          <a:xfrm>
            <a:off x="9758536" y="120080"/>
            <a:ext cx="6048672" cy="1323439"/>
          </a:xfrm>
          <a:prstGeom prst="rect">
            <a:avLst/>
          </a:prstGeom>
        </p:spPr>
        <p:txBody>
          <a:bodyPr wrap="square">
            <a:spAutoFit/>
          </a:bodyPr>
          <a:lstStyle/>
          <a:p>
            <a:pPr algn="ctr"/>
            <a:r>
              <a:rPr lang="ru-RU" sz="2000" b="1" dirty="0" smtClean="0">
                <a:solidFill>
                  <a:schemeClr val="bg1"/>
                </a:solidFill>
                <a:latin typeface="Times New Roman"/>
                <a:ea typeface="Times New Roman"/>
              </a:rPr>
              <a:t>Приобретение транспортного средства для перевозки молока молокоперерабатывающими предприятиями и заготовительными организациями"</a:t>
            </a:r>
            <a:endParaRPr lang="ru-RU" sz="2000" b="1" dirty="0">
              <a:solidFill>
                <a:schemeClr val="bg1"/>
              </a:solidFill>
            </a:endParaRPr>
          </a:p>
        </p:txBody>
      </p:sp>
      <p:sp>
        <p:nvSpPr>
          <p:cNvPr id="1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en-US" sz="2800" b="1" dirty="0" smtClean="0">
                <a:solidFill>
                  <a:schemeClr val="accent5">
                    <a:lumMod val="75000"/>
                  </a:schemeClr>
                </a:solidFill>
                <a:latin typeface="+mn-lt"/>
              </a:rPr>
              <a:t>20</a:t>
            </a:r>
            <a:endParaRPr lang="en-US" sz="2800" b="1" dirty="0">
              <a:solidFill>
                <a:schemeClr val="accent5">
                  <a:lumMod val="75000"/>
                </a:schemeClr>
              </a:solidFill>
              <a:latin typeface="+mn-lt"/>
            </a:endParaRPr>
          </a:p>
        </p:txBody>
      </p:sp>
      <p:sp>
        <p:nvSpPr>
          <p:cNvPr id="20" name="Прямоугольник 19"/>
          <p:cNvSpPr/>
          <p:nvPr/>
        </p:nvSpPr>
        <p:spPr>
          <a:xfrm>
            <a:off x="8534400" y="912168"/>
            <a:ext cx="8534400" cy="416204"/>
          </a:xfrm>
          <a:prstGeom prst="rect">
            <a:avLst/>
          </a:prstGeom>
        </p:spPr>
        <p:txBody>
          <a:bodyPr>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Строительство и расширение тепличного комплекса</a:t>
            </a:r>
            <a:endParaRPr lang="ru-RU" sz="2000" b="1" dirty="0">
              <a:solidFill>
                <a:schemeClr val="bg1"/>
              </a:solidFill>
              <a:latin typeface="Arial" pitchFamily="34" charset="0"/>
              <a:ea typeface="Times New Roman"/>
              <a:cs typeface="Arial" pitchFamily="34" charset="0"/>
            </a:endParaRPr>
          </a:p>
        </p:txBody>
      </p:sp>
      <p:sp>
        <p:nvSpPr>
          <p:cNvPr id="26" name="Прямоугольник 25"/>
          <p:cNvSpPr/>
          <p:nvPr/>
        </p:nvSpPr>
        <p:spPr>
          <a:xfrm>
            <a:off x="4717976" y="984176"/>
            <a:ext cx="8534400" cy="416204"/>
          </a:xfrm>
          <a:prstGeom prst="rect">
            <a:avLst/>
          </a:prstGeom>
        </p:spPr>
        <p:txBody>
          <a:bodyPr>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Закладка плодово-ягодных культур и винограда от 5 гектаров</a:t>
            </a:r>
            <a:endParaRPr lang="ru-RU" sz="2000" b="1" dirty="0">
              <a:solidFill>
                <a:schemeClr val="bg1"/>
              </a:solidFill>
              <a:latin typeface="Arial" pitchFamily="34" charset="0"/>
              <a:ea typeface="Times New Roman"/>
              <a:cs typeface="Arial" pitchFamily="34" charset="0"/>
            </a:endParaRPr>
          </a:p>
        </p:txBody>
      </p:sp>
      <p:pic>
        <p:nvPicPr>
          <p:cNvPr id="61442" name="Picture 2" descr="C:\Users\ИНТЕРНЕТ\Desktop\kurin.jpg"/>
          <p:cNvPicPr>
            <a:picLocks noChangeAspect="1" noChangeArrowheads="1"/>
          </p:cNvPicPr>
          <p:nvPr/>
        </p:nvPicPr>
        <p:blipFill>
          <a:blip r:embed="rId2" cstate="print"/>
          <a:srcRect/>
          <a:stretch>
            <a:fillRect/>
          </a:stretch>
        </p:blipFill>
        <p:spPr bwMode="auto">
          <a:xfrm>
            <a:off x="1117576" y="1"/>
            <a:ext cx="3348037" cy="1848272"/>
          </a:xfrm>
          <a:prstGeom prst="rect">
            <a:avLst/>
          </a:prstGeom>
          <a:noFill/>
        </p:spPr>
      </p:pic>
      <p:pic>
        <p:nvPicPr>
          <p:cNvPr id="13" name="Рисунок 12"/>
          <p:cNvPicPr>
            <a:picLocks noChangeAspect="1"/>
          </p:cNvPicPr>
          <p:nvPr/>
        </p:nvPicPr>
        <p:blipFill rotWithShape="1">
          <a:blip r:embed="rId3" cstate="print">
            <a:extLst>
              <a:ext uri="{28A0092B-C50C-407E-A947-70E740481C1C}">
                <a14:useLocalDpi xmlns:a14="http://schemas.microsoft.com/office/drawing/2010/main" val="0"/>
              </a:ext>
            </a:extLst>
          </a:blip>
          <a:srcRect t="5557"/>
          <a:stretch/>
        </p:blipFill>
        <p:spPr>
          <a:xfrm>
            <a:off x="-49803" y="-23936"/>
            <a:ext cx="17081147" cy="1872208"/>
          </a:xfrm>
          <a:prstGeom prst="rect">
            <a:avLst/>
          </a:prstGeom>
        </p:spPr>
      </p:pic>
      <p:graphicFrame>
        <p:nvGraphicFramePr>
          <p:cNvPr id="14" name="Таблица 13"/>
          <p:cNvGraphicFramePr>
            <a:graphicFrameLocks noGrp="1"/>
          </p:cNvGraphicFramePr>
          <p:nvPr>
            <p:extLst>
              <p:ext uri="{D42A27DB-BD31-4B8C-83A1-F6EECF244321}">
                <p14:modId xmlns:p14="http://schemas.microsoft.com/office/powerpoint/2010/main" val="2314072188"/>
              </p:ext>
            </p:extLst>
          </p:nvPr>
        </p:nvGraphicFramePr>
        <p:xfrm>
          <a:off x="1" y="1920280"/>
          <a:ext cx="8534400" cy="5931081"/>
        </p:xfrm>
        <a:graphic>
          <a:graphicData uri="http://schemas.openxmlformats.org/drawingml/2006/table">
            <a:tbl>
              <a:tblPr>
                <a:tableStyleId>{BDBED569-4797-4DF1-A0F4-6AAB3CD982D8}</a:tableStyleId>
              </a:tblPr>
              <a:tblGrid>
                <a:gridCol w="4717975"/>
                <a:gridCol w="2088232"/>
                <a:gridCol w="1728193"/>
              </a:tblGrid>
              <a:tr h="293499">
                <a:tc gridSpan="3">
                  <a:txBody>
                    <a:bodyPr/>
                    <a:lstStyle/>
                    <a:p>
                      <a:pPr marL="12700" algn="just">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Инвестициялық</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салымдарды</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өтеу</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үлесі</a:t>
                      </a:r>
                      <a:r>
                        <a:rPr lang="en-US" sz="1100" b="1" dirty="0">
                          <a:solidFill>
                            <a:srgbClr val="000000"/>
                          </a:solidFill>
                          <a:effectLst/>
                          <a:latin typeface="Arial" pitchFamily="34" charset="0"/>
                          <a:ea typeface="Times New Roman"/>
                          <a:cs typeface="Arial" pitchFamily="34" charset="0"/>
                        </a:rPr>
                        <a:t> – 25 %</a:t>
                      </a:r>
                      <a:endParaRPr lang="ru-RU" sz="1100" b="1"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822949">
                <a:tc>
                  <a:txBody>
                    <a:bodyPr/>
                    <a:lstStyle/>
                    <a:p>
                      <a:pPr marL="12700" algn="l">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Құрылыс-монтаждау</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жұмыстарының</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техника</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мен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жабдықтың</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атауы</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және</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техникалық</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сипаттамасы</a:t>
                      </a:r>
                      <a:endParaRPr lang="ru-RU" sz="1100" b="1" dirty="0">
                        <a:effectLst/>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Жоба</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қуатының</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өлшем</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бірлігі</a:t>
                      </a:r>
                      <a:endParaRPr lang="ru-RU" sz="1100" b="1" dirty="0">
                        <a:effectLst/>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Қуаттылықтың</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бір</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бірлігіне</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арналған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субсидияларды</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есептеу</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үшін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барынша</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рұқсат</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етілетін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құн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теңге</a:t>
                      </a:r>
                      <a:endParaRPr lang="ru-RU" sz="1100" b="1" dirty="0">
                        <a:effectLst/>
                        <a:latin typeface="Arial" pitchFamily="34" charset="0"/>
                        <a:ea typeface="Times New Roman"/>
                        <a:cs typeface="Arial" pitchFamily="34" charset="0"/>
                      </a:endParaRPr>
                    </a:p>
                  </a:txBody>
                  <a:tcPr marL="9525" marR="9525" marT="9525" marB="9525" anchor="ctr"/>
                </a:tc>
              </a:tr>
              <a:tr h="3205471">
                <a:tc>
                  <a:txBody>
                    <a:bodyPr/>
                    <a:lstStyle/>
                    <a:p>
                      <a:pPr marL="12700" algn="just">
                        <a:lnSpc>
                          <a:spcPct val="115000"/>
                        </a:lnSpc>
                        <a:spcAft>
                          <a:spcPts val="100"/>
                        </a:spcAft>
                      </a:pPr>
                      <a:r>
                        <a:rPr lang="en-US" sz="1100" dirty="0" err="1">
                          <a:solidFill>
                            <a:srgbClr val="000000"/>
                          </a:solidFill>
                          <a:effectLst/>
                          <a:latin typeface="Arial" pitchFamily="34" charset="0"/>
                          <a:ea typeface="Times New Roman"/>
                          <a:cs typeface="Arial" pitchFamily="34" charset="0"/>
                        </a:rPr>
                        <a:t>Техникалық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жабдығы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ғимараттары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және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құрылысжайлары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құс</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фабрикасы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құстарды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ұстауға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арналған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еденді</a:t>
                      </a:r>
                      <a:r>
                        <a:rPr lang="en-US" sz="1100" dirty="0">
                          <a:solidFill>
                            <a:srgbClr val="000000"/>
                          </a:solidFill>
                          <a:effectLst/>
                          <a:latin typeface="Arial" pitchFamily="34" charset="0"/>
                          <a:ea typeface="Times New Roman"/>
                          <a:cs typeface="Arial" pitchFamily="34" charset="0"/>
                        </a:rPr>
                        <a:t>/</a:t>
                      </a:r>
                      <a:r>
                        <a:rPr lang="en-US" sz="1100" dirty="0" err="1">
                          <a:solidFill>
                            <a:srgbClr val="000000"/>
                          </a:solidFill>
                          <a:effectLst/>
                          <a:latin typeface="Arial" pitchFamily="34" charset="0"/>
                          <a:ea typeface="Times New Roman"/>
                          <a:cs typeface="Arial" pitchFamily="34" charset="0"/>
                        </a:rPr>
                        <a:t>торлы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жабдықтары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автоматты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азықтандыру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суару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микроклимат</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сумен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жабдықтау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желдету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мен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жылыту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жарықтандыру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желісі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сою</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цехы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ветеринариялық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блогы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инкубатор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азық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цехы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тоңазытқыш</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жабдығы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қалдықтарды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өңдеу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жүйесі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объектіге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қызмет</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көрсетуге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арналған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қажетті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технологиялық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жабдығы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мен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ғимараттары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бар</a:t>
                      </a:r>
                      <a:r>
                        <a:rPr lang="en-US" sz="1100" dirty="0">
                          <a:solidFill>
                            <a:srgbClr val="000000"/>
                          </a:solidFill>
                          <a:effectLst/>
                          <a:latin typeface="Arial" pitchFamily="34" charset="0"/>
                          <a:ea typeface="Times New Roman"/>
                          <a:cs typeface="Arial" pitchFamily="34" charset="0"/>
                        </a:rPr>
                        <a:t>.</a:t>
                      </a:r>
                      <a:r>
                        <a:rPr lang="en-US" sz="1100" dirty="0">
                          <a:effectLst/>
                          <a:latin typeface="Arial" pitchFamily="34" charset="0"/>
                          <a:ea typeface="Times New Roman"/>
                          <a:cs typeface="Arial" pitchFamily="34" charset="0"/>
                        </a:rPr>
                        <a:t/>
                      </a:r>
                      <a:br>
                        <a:rPr lang="en-US" sz="1100" dirty="0">
                          <a:effectLst/>
                          <a:latin typeface="Arial" pitchFamily="34" charset="0"/>
                          <a:ea typeface="Times New Roman"/>
                          <a:cs typeface="Arial" pitchFamily="34" charset="0"/>
                        </a:rPr>
                      </a:br>
                      <a:r>
                        <a:rPr lang="en-US" sz="1100" dirty="0" err="1">
                          <a:solidFill>
                            <a:srgbClr val="000000"/>
                          </a:solidFill>
                          <a:effectLst/>
                          <a:latin typeface="Arial" pitchFamily="34" charset="0"/>
                          <a:ea typeface="Times New Roman"/>
                          <a:cs typeface="Arial" pitchFamily="34" charset="0"/>
                        </a:rPr>
                        <a:t>Инвестициялық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жобаның</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құны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жобалық-сметалық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құжаттамаға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сәйкес</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айқындалады</a:t>
                      </a:r>
                      <a:r>
                        <a:rPr lang="en-US" sz="1100" dirty="0">
                          <a:solidFill>
                            <a:srgbClr val="000000"/>
                          </a:solidFill>
                          <a:effectLst/>
                          <a:latin typeface="Arial" pitchFamily="34" charset="0"/>
                          <a:ea typeface="Times New Roman"/>
                          <a:cs typeface="Arial" pitchFamily="34" charset="0"/>
                        </a:rPr>
                        <a:t>:</a:t>
                      </a:r>
                      <a:r>
                        <a:rPr lang="en-US" sz="1100" dirty="0">
                          <a:effectLst/>
                          <a:latin typeface="Arial" pitchFamily="34" charset="0"/>
                          <a:ea typeface="Times New Roman"/>
                          <a:cs typeface="Arial" pitchFamily="34" charset="0"/>
                        </a:rPr>
                        <a:t/>
                      </a:r>
                      <a:br>
                        <a:rPr lang="en-US" sz="1100" dirty="0">
                          <a:effectLst/>
                          <a:latin typeface="Arial" pitchFamily="34" charset="0"/>
                          <a:ea typeface="Times New Roman"/>
                          <a:cs typeface="Arial" pitchFamily="34" charset="0"/>
                        </a:rPr>
                      </a:b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құрылыс</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кезінде</a:t>
                      </a:r>
                      <a:r>
                        <a:rPr lang="en-US" sz="1100" dirty="0">
                          <a:effectLst/>
                          <a:latin typeface="Arial" pitchFamily="34" charset="0"/>
                          <a:ea typeface="Times New Roman"/>
                          <a:cs typeface="Arial" pitchFamily="34" charset="0"/>
                        </a:rPr>
                        <a:t/>
                      </a:r>
                      <a:br>
                        <a:rPr lang="en-US" sz="1100" dirty="0">
                          <a:effectLst/>
                          <a:latin typeface="Arial" pitchFamily="34" charset="0"/>
                          <a:ea typeface="Times New Roman"/>
                          <a:cs typeface="Arial" pitchFamily="34" charset="0"/>
                        </a:rPr>
                      </a:b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кеңейту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кезінде</a:t>
                      </a:r>
                      <a:endParaRPr lang="ru-RU" sz="11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err="1">
                          <a:solidFill>
                            <a:srgbClr val="000000"/>
                          </a:solidFill>
                          <a:effectLst/>
                          <a:latin typeface="Arial" pitchFamily="34" charset="0"/>
                          <a:ea typeface="Times New Roman"/>
                          <a:cs typeface="Arial" pitchFamily="34" charset="0"/>
                        </a:rPr>
                        <a:t>Жылына</a:t>
                      </a:r>
                      <a:r>
                        <a:rPr lang="en-US" sz="1100" dirty="0">
                          <a:effectLst/>
                          <a:latin typeface="Arial" pitchFamily="34" charset="0"/>
                          <a:ea typeface="Times New Roman"/>
                          <a:cs typeface="Arial" pitchFamily="34" charset="0"/>
                        </a:rPr>
                        <a:t/>
                      </a:r>
                      <a:br>
                        <a:rPr lang="en-US" sz="1100" dirty="0">
                          <a:effectLst/>
                          <a:latin typeface="Arial" pitchFamily="34" charset="0"/>
                          <a:ea typeface="Times New Roman"/>
                          <a:cs typeface="Arial" pitchFamily="34" charset="0"/>
                        </a:rPr>
                      </a:br>
                      <a:r>
                        <a:rPr lang="en-US" sz="1100" dirty="0">
                          <a:solidFill>
                            <a:srgbClr val="000000"/>
                          </a:solidFill>
                          <a:effectLst/>
                          <a:latin typeface="Arial" pitchFamily="34" charset="0"/>
                          <a:ea typeface="Times New Roman"/>
                          <a:cs typeface="Arial" pitchFamily="34" charset="0"/>
                        </a:rPr>
                        <a:t>1 </a:t>
                      </a:r>
                      <a:r>
                        <a:rPr lang="en-US" sz="1100" dirty="0" err="1">
                          <a:solidFill>
                            <a:srgbClr val="000000"/>
                          </a:solidFill>
                          <a:effectLst/>
                          <a:latin typeface="Arial" pitchFamily="34" charset="0"/>
                          <a:ea typeface="Times New Roman"/>
                          <a:cs typeface="Arial" pitchFamily="34" charset="0"/>
                        </a:rPr>
                        <a:t>тонна</a:t>
                      </a:r>
                      <a:r>
                        <a:rPr lang="en-US" sz="1100" dirty="0">
                          <a:effectLst/>
                          <a:latin typeface="Arial" pitchFamily="34" charset="0"/>
                          <a:ea typeface="Times New Roman"/>
                          <a:cs typeface="Arial" pitchFamily="34" charset="0"/>
                        </a:rPr>
                        <a:t/>
                      </a:r>
                      <a:br>
                        <a:rPr lang="en-US" sz="1100" dirty="0">
                          <a:effectLst/>
                          <a:latin typeface="Arial" pitchFamily="34" charset="0"/>
                          <a:ea typeface="Times New Roman"/>
                          <a:cs typeface="Arial" pitchFamily="34" charset="0"/>
                        </a:rPr>
                      </a:br>
                      <a:r>
                        <a:rPr lang="en-US" sz="1100" dirty="0" err="1">
                          <a:solidFill>
                            <a:srgbClr val="000000"/>
                          </a:solidFill>
                          <a:effectLst/>
                          <a:latin typeface="Arial" pitchFamily="34" charset="0"/>
                          <a:ea typeface="Times New Roman"/>
                          <a:cs typeface="Arial" pitchFamily="34" charset="0"/>
                        </a:rPr>
                        <a:t>құс</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еті</a:t>
                      </a:r>
                      <a:endParaRPr lang="ru-RU" sz="11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520 000</a:t>
                      </a:r>
                      <a:r>
                        <a:rPr lang="en-US" sz="1100">
                          <a:effectLst/>
                          <a:latin typeface="Arial" pitchFamily="34" charset="0"/>
                          <a:ea typeface="Times New Roman"/>
                          <a:cs typeface="Arial" pitchFamily="34" charset="0"/>
                        </a:rPr>
                        <a:t/>
                      </a:r>
                      <a:br>
                        <a:rPr lang="en-US" sz="1100">
                          <a:effectLst/>
                          <a:latin typeface="Arial" pitchFamily="34" charset="0"/>
                          <a:ea typeface="Times New Roman"/>
                          <a:cs typeface="Arial" pitchFamily="34" charset="0"/>
                        </a:rPr>
                      </a:br>
                      <a:r>
                        <a:rPr lang="en-US" sz="1100">
                          <a:solidFill>
                            <a:srgbClr val="000000"/>
                          </a:solidFill>
                          <a:effectLst/>
                          <a:latin typeface="Arial" pitchFamily="34" charset="0"/>
                          <a:ea typeface="Times New Roman"/>
                          <a:cs typeface="Arial" pitchFamily="34" charset="0"/>
                        </a:rPr>
                        <a:t>260 000</a:t>
                      </a:r>
                      <a:endParaRPr lang="ru-RU" sz="1100">
                        <a:effectLst/>
                        <a:latin typeface="Arial" pitchFamily="34" charset="0"/>
                        <a:ea typeface="Times New Roman"/>
                        <a:cs typeface="Arial" pitchFamily="34" charset="0"/>
                      </a:endParaRPr>
                    </a:p>
                  </a:txBody>
                  <a:tcPr marL="9525" marR="9525" marT="9525" marB="9525" anchor="ctr"/>
                </a:tc>
              </a:tr>
              <a:tr h="293499">
                <a:tc gridSpan="3">
                  <a:txBody>
                    <a:bodyPr/>
                    <a:lstStyle/>
                    <a:p>
                      <a:pPr marL="12700" algn="l">
                        <a:lnSpc>
                          <a:spcPct val="115000"/>
                        </a:lnSpc>
                        <a:spcAft>
                          <a:spcPts val="100"/>
                        </a:spcAft>
                      </a:pPr>
                      <a:r>
                        <a:rPr lang="en-US" sz="1100" dirty="0" err="1">
                          <a:solidFill>
                            <a:srgbClr val="000000"/>
                          </a:solidFill>
                          <a:effectLst/>
                          <a:latin typeface="Arial" pitchFamily="34" charset="0"/>
                          <a:ea typeface="Times New Roman"/>
                          <a:cs typeface="Arial" pitchFamily="34" charset="0"/>
                        </a:rPr>
                        <a:t>Ескертпе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кезең-кезеңмен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іске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асыру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кезінде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бастапқы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қуаттылығы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жылына</a:t>
                      </a:r>
                      <a:r>
                        <a:rPr lang="en-US" sz="1100" dirty="0">
                          <a:solidFill>
                            <a:srgbClr val="000000"/>
                          </a:solidFill>
                          <a:effectLst/>
                          <a:latin typeface="Arial" pitchFamily="34" charset="0"/>
                          <a:ea typeface="Times New Roman"/>
                          <a:cs typeface="Arial" pitchFamily="34" charset="0"/>
                        </a:rPr>
                        <a:t> 5 000 </a:t>
                      </a:r>
                      <a:r>
                        <a:rPr lang="en-US" sz="1100" dirty="0" err="1">
                          <a:solidFill>
                            <a:srgbClr val="000000"/>
                          </a:solidFill>
                          <a:effectLst/>
                          <a:latin typeface="Arial" pitchFamily="34" charset="0"/>
                          <a:ea typeface="Times New Roman"/>
                          <a:cs typeface="Arial" pitchFamily="34" charset="0"/>
                        </a:rPr>
                        <a:t>тоннадан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басталатын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құс</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етін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өндіруге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арналған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объектілерді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салу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және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кеңейтуге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арналған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жобаларды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субсидиялауға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рұқсат</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етіледі</a:t>
                      </a:r>
                      <a:endParaRPr lang="ru-RU" sz="1100"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293499">
                <a:tc>
                  <a:txBody>
                    <a:bodyPr/>
                    <a:lstStyle/>
                    <a:p>
                      <a:pPr marL="12700" algn="just">
                        <a:lnSpc>
                          <a:spcPct val="115000"/>
                        </a:lnSpc>
                        <a:spcAft>
                          <a:spcPts val="100"/>
                        </a:spcAft>
                      </a:pPr>
                      <a:endParaRPr lang="ru-RU" sz="1100" dirty="0">
                        <a:latin typeface="Arial" pitchFamily="34" charset="0"/>
                        <a:ea typeface="Times New Roman"/>
                        <a:cs typeface="Arial" pitchFamily="34" charset="0"/>
                      </a:endParaRPr>
                    </a:p>
                  </a:txBody>
                  <a:tcPr marL="9525" marR="9525" marT="9525" marB="9525" anchor="ctr"/>
                </a:tc>
                <a:tc>
                  <a:txBody>
                    <a:bodyPr/>
                    <a:lstStyle/>
                    <a:p>
                      <a:endParaRPr lang="ru-RU" sz="1100" dirty="0">
                        <a:latin typeface="Arial" pitchFamily="34" charset="0"/>
                        <a:cs typeface="Arial" pitchFamily="34" charset="0"/>
                      </a:endParaRPr>
                    </a:p>
                  </a:txBody>
                  <a:tcPr/>
                </a:tc>
                <a:tc>
                  <a:txBody>
                    <a:bodyPr/>
                    <a:lstStyle/>
                    <a:p>
                      <a:pPr marL="12700" algn="just">
                        <a:lnSpc>
                          <a:spcPct val="115000"/>
                        </a:lnSpc>
                        <a:spcAft>
                          <a:spcPts val="100"/>
                        </a:spcAft>
                      </a:pPr>
                      <a:endParaRPr lang="ru-RU" sz="1100" dirty="0">
                        <a:latin typeface="Arial" pitchFamily="34" charset="0"/>
                        <a:ea typeface="Times New Roman"/>
                        <a:cs typeface="Arial" pitchFamily="34" charset="0"/>
                      </a:endParaRPr>
                    </a:p>
                  </a:txBody>
                  <a:tcPr marL="9525" marR="9525" marT="9525" marB="9525" anchor="ctr"/>
                </a:tc>
              </a:tr>
              <a:tr h="558224">
                <a:tc gridSpan="3">
                  <a:txBody>
                    <a:bodyPr/>
                    <a:lstStyle/>
                    <a:p>
                      <a:pPr marL="12700" algn="just">
                        <a:lnSpc>
                          <a:spcPct val="115000"/>
                        </a:lnSpc>
                        <a:spcAft>
                          <a:spcPts val="100"/>
                        </a:spcAft>
                      </a:pPr>
                      <a:endParaRPr lang="ru-RU" sz="1100" dirty="0">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bl>
          </a:graphicData>
        </a:graphic>
      </p:graphicFrame>
      <p:sp>
        <p:nvSpPr>
          <p:cNvPr id="15" name="Прямоугольник 14"/>
          <p:cNvSpPr/>
          <p:nvPr/>
        </p:nvSpPr>
        <p:spPr>
          <a:xfrm>
            <a:off x="4141912" y="192088"/>
            <a:ext cx="4752528" cy="1323439"/>
          </a:xfrm>
          <a:prstGeom prst="rect">
            <a:avLst/>
          </a:prstGeom>
        </p:spPr>
        <p:txBody>
          <a:bodyPr wrap="square">
            <a:spAutoFit/>
          </a:bodyPr>
          <a:lstStyle/>
          <a:p>
            <a:pPr algn="ctr"/>
            <a:r>
              <a:rPr lang="en-US" sz="2000" b="1" dirty="0" err="1">
                <a:solidFill>
                  <a:schemeClr val="bg1"/>
                </a:solidFill>
              </a:rPr>
              <a:t>Қуаты</a:t>
            </a:r>
            <a:r>
              <a:rPr lang="en-US" sz="2000" b="1" dirty="0">
                <a:solidFill>
                  <a:schemeClr val="bg1"/>
                </a:solidFill>
              </a:rPr>
              <a:t> </a:t>
            </a:r>
            <a:r>
              <a:rPr lang="en-US" sz="2000" b="1" dirty="0" err="1">
                <a:solidFill>
                  <a:schemeClr val="bg1"/>
                </a:solidFill>
              </a:rPr>
              <a:t>жылына</a:t>
            </a:r>
            <a:r>
              <a:rPr lang="en-US" sz="2000" b="1" dirty="0">
                <a:solidFill>
                  <a:schemeClr val="bg1"/>
                </a:solidFill>
              </a:rPr>
              <a:t> 20 </a:t>
            </a:r>
            <a:r>
              <a:rPr lang="en-US" sz="2000" b="1" dirty="0" err="1">
                <a:solidFill>
                  <a:schemeClr val="bg1"/>
                </a:solidFill>
              </a:rPr>
              <a:t>мың</a:t>
            </a:r>
            <a:r>
              <a:rPr lang="en-US" sz="2000" b="1" dirty="0">
                <a:solidFill>
                  <a:schemeClr val="bg1"/>
                </a:solidFill>
              </a:rPr>
              <a:t> </a:t>
            </a:r>
            <a:r>
              <a:rPr lang="en-US" sz="2000" b="1" dirty="0" err="1">
                <a:solidFill>
                  <a:schemeClr val="bg1"/>
                </a:solidFill>
              </a:rPr>
              <a:t>тоннадан</a:t>
            </a:r>
            <a:r>
              <a:rPr lang="en-US" sz="2000" b="1" dirty="0">
                <a:solidFill>
                  <a:schemeClr val="bg1"/>
                </a:solidFill>
              </a:rPr>
              <a:t> </a:t>
            </a:r>
            <a:r>
              <a:rPr lang="en-US" sz="2000" b="1" dirty="0" err="1">
                <a:solidFill>
                  <a:schemeClr val="bg1"/>
                </a:solidFill>
              </a:rPr>
              <a:t>басталатын</a:t>
            </a:r>
            <a:r>
              <a:rPr lang="en-US" sz="2000" b="1" dirty="0">
                <a:solidFill>
                  <a:schemeClr val="bg1"/>
                </a:solidFill>
              </a:rPr>
              <a:t> </a:t>
            </a:r>
            <a:r>
              <a:rPr lang="en-US" sz="2000" b="1" dirty="0" err="1">
                <a:solidFill>
                  <a:schemeClr val="bg1"/>
                </a:solidFill>
              </a:rPr>
              <a:t>құс</a:t>
            </a:r>
            <a:r>
              <a:rPr lang="en-US" sz="2000" b="1" dirty="0">
                <a:solidFill>
                  <a:schemeClr val="bg1"/>
                </a:solidFill>
              </a:rPr>
              <a:t> </a:t>
            </a:r>
            <a:r>
              <a:rPr lang="en-US" sz="2000" b="1" dirty="0" err="1">
                <a:solidFill>
                  <a:schemeClr val="bg1"/>
                </a:solidFill>
              </a:rPr>
              <a:t>етін</a:t>
            </a:r>
            <a:r>
              <a:rPr lang="en-US" sz="2000" b="1" dirty="0">
                <a:solidFill>
                  <a:schemeClr val="bg1"/>
                </a:solidFill>
              </a:rPr>
              <a:t> </a:t>
            </a:r>
            <a:r>
              <a:rPr lang="en-US" sz="2000" b="1" dirty="0" err="1">
                <a:solidFill>
                  <a:schemeClr val="bg1"/>
                </a:solidFill>
              </a:rPr>
              <a:t>өндіруге</a:t>
            </a:r>
            <a:r>
              <a:rPr lang="en-US" sz="2000" b="1" dirty="0">
                <a:solidFill>
                  <a:schemeClr val="bg1"/>
                </a:solidFill>
              </a:rPr>
              <a:t> </a:t>
            </a:r>
            <a:r>
              <a:rPr lang="en-US" sz="2000" b="1" dirty="0" err="1">
                <a:solidFill>
                  <a:schemeClr val="bg1"/>
                </a:solidFill>
              </a:rPr>
              <a:t>арналған</a:t>
            </a:r>
            <a:r>
              <a:rPr lang="en-US" sz="2000" b="1" dirty="0">
                <a:solidFill>
                  <a:schemeClr val="bg1"/>
                </a:solidFill>
              </a:rPr>
              <a:t> </a:t>
            </a:r>
            <a:r>
              <a:rPr lang="en-US" sz="2000" b="1" dirty="0" err="1">
                <a:solidFill>
                  <a:schemeClr val="bg1"/>
                </a:solidFill>
              </a:rPr>
              <a:t>объектілерді</a:t>
            </a:r>
            <a:r>
              <a:rPr lang="en-US" sz="2000" b="1" dirty="0">
                <a:solidFill>
                  <a:schemeClr val="bg1"/>
                </a:solidFill>
              </a:rPr>
              <a:t> </a:t>
            </a:r>
            <a:r>
              <a:rPr lang="en-US" sz="2000" b="1" dirty="0" err="1">
                <a:solidFill>
                  <a:schemeClr val="bg1"/>
                </a:solidFill>
              </a:rPr>
              <a:t>құру</a:t>
            </a:r>
            <a:r>
              <a:rPr lang="en-US" sz="2000" b="1" dirty="0">
                <a:solidFill>
                  <a:schemeClr val="bg1"/>
                </a:solidFill>
              </a:rPr>
              <a:t> </a:t>
            </a:r>
            <a:r>
              <a:rPr lang="en-US" sz="2000" b="1" dirty="0" err="1">
                <a:solidFill>
                  <a:schemeClr val="bg1"/>
                </a:solidFill>
              </a:rPr>
              <a:t>және</a:t>
            </a:r>
            <a:r>
              <a:rPr lang="en-US" sz="2000" b="1" dirty="0">
                <a:solidFill>
                  <a:schemeClr val="bg1"/>
                </a:solidFill>
              </a:rPr>
              <a:t> </a:t>
            </a:r>
            <a:r>
              <a:rPr lang="en-US" sz="2000" b="1" dirty="0" err="1" smtClean="0">
                <a:solidFill>
                  <a:schemeClr val="bg1"/>
                </a:solidFill>
              </a:rPr>
              <a:t>кеңейту</a:t>
            </a:r>
            <a:endParaRPr lang="ru-RU" sz="2000" b="1" dirty="0">
              <a:solidFill>
                <a:schemeClr val="bg1"/>
              </a:solidFill>
            </a:endParaRPr>
          </a:p>
        </p:txBody>
      </p:sp>
      <p:graphicFrame>
        <p:nvGraphicFramePr>
          <p:cNvPr id="16" name="Таблица 15"/>
          <p:cNvGraphicFramePr>
            <a:graphicFrameLocks noGrp="1"/>
          </p:cNvGraphicFramePr>
          <p:nvPr>
            <p:extLst>
              <p:ext uri="{D42A27DB-BD31-4B8C-83A1-F6EECF244321}">
                <p14:modId xmlns:p14="http://schemas.microsoft.com/office/powerpoint/2010/main" val="3695472916"/>
              </p:ext>
            </p:extLst>
          </p:nvPr>
        </p:nvGraphicFramePr>
        <p:xfrm>
          <a:off x="8784976" y="1920280"/>
          <a:ext cx="8318376" cy="5386823"/>
        </p:xfrm>
        <a:graphic>
          <a:graphicData uri="http://schemas.openxmlformats.org/drawingml/2006/table">
            <a:tbl>
              <a:tblPr>
                <a:tableStyleId>{BDBED569-4797-4DF1-A0F4-6AAB3CD982D8}</a:tableStyleId>
              </a:tblPr>
              <a:tblGrid>
                <a:gridCol w="4464496"/>
                <a:gridCol w="1872208"/>
                <a:gridCol w="1981672"/>
              </a:tblGrid>
              <a:tr h="266574">
                <a:tc gridSpan="3">
                  <a:txBody>
                    <a:bodyPr/>
                    <a:lstStyle/>
                    <a:p>
                      <a:pPr marL="12700" algn="just">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Инвестициялық</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салымдарды</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өтеу</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үлесі</a:t>
                      </a:r>
                      <a:r>
                        <a:rPr lang="en-US" sz="1100" b="1" dirty="0">
                          <a:solidFill>
                            <a:srgbClr val="000000"/>
                          </a:solidFill>
                          <a:effectLst/>
                          <a:latin typeface="Arial" pitchFamily="34" charset="0"/>
                          <a:ea typeface="Times New Roman"/>
                          <a:cs typeface="Arial" pitchFamily="34" charset="0"/>
                        </a:rPr>
                        <a:t> - 25%</a:t>
                      </a:r>
                      <a:endParaRPr lang="ru-RU" sz="1100" b="1"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747453">
                <a:tc>
                  <a:txBody>
                    <a:bodyPr/>
                    <a:lstStyle/>
                    <a:p>
                      <a:pPr marL="12700" algn="l">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Құрылыс-монтаждау</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жұмыстарының</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техника</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мен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жабдықтың</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атауы</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және</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техникалық</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сипаттамасы</a:t>
                      </a:r>
                      <a:endParaRPr lang="ru-RU" sz="1100" b="1" dirty="0">
                        <a:effectLst/>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Жоба</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қуатының</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өлшем</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бірлігі</a:t>
                      </a:r>
                      <a:endParaRPr lang="ru-RU" sz="1100" b="1" dirty="0">
                        <a:effectLst/>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Қуаттылықтың</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бір</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бірлігіне</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арналған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субсидияларды</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есептеу</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үшін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барынша</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рұқсат</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етілетін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құн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теңге</a:t>
                      </a:r>
                      <a:endParaRPr lang="ru-RU" sz="1100" b="1" dirty="0">
                        <a:effectLst/>
                        <a:latin typeface="Arial" pitchFamily="34" charset="0"/>
                        <a:ea typeface="Times New Roman"/>
                        <a:cs typeface="Arial" pitchFamily="34" charset="0"/>
                      </a:endParaRPr>
                    </a:p>
                  </a:txBody>
                  <a:tcPr marL="9525" marR="9525" marT="9525" marB="9525" anchor="ctr"/>
                </a:tc>
              </a:tr>
              <a:tr h="3151846">
                <a:tc>
                  <a:txBody>
                    <a:bodyPr/>
                    <a:lstStyle/>
                    <a:p>
                      <a:pPr marL="12700" algn="just">
                        <a:lnSpc>
                          <a:spcPct val="115000"/>
                        </a:lnSpc>
                        <a:spcAft>
                          <a:spcPts val="100"/>
                        </a:spcAft>
                      </a:pPr>
                      <a:r>
                        <a:rPr lang="en-US" sz="1100" dirty="0" err="1">
                          <a:solidFill>
                            <a:srgbClr val="000000"/>
                          </a:solidFill>
                          <a:effectLst/>
                          <a:latin typeface="Arial" pitchFamily="34" charset="0"/>
                          <a:ea typeface="Times New Roman"/>
                          <a:cs typeface="Arial" pitchFamily="34" charset="0"/>
                        </a:rPr>
                        <a:t>Техникалық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жабдығы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ғимараттары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және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құрылысжайлары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құс</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фабрикасы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құстарды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ұстауға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арналған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еденді</a:t>
                      </a:r>
                      <a:r>
                        <a:rPr lang="en-US" sz="1100" dirty="0">
                          <a:solidFill>
                            <a:srgbClr val="000000"/>
                          </a:solidFill>
                          <a:effectLst/>
                          <a:latin typeface="Arial" pitchFamily="34" charset="0"/>
                          <a:ea typeface="Times New Roman"/>
                          <a:cs typeface="Arial" pitchFamily="34" charset="0"/>
                        </a:rPr>
                        <a:t>/</a:t>
                      </a:r>
                      <a:r>
                        <a:rPr lang="en-US" sz="1100" dirty="0" err="1">
                          <a:solidFill>
                            <a:srgbClr val="000000"/>
                          </a:solidFill>
                          <a:effectLst/>
                          <a:latin typeface="Arial" pitchFamily="34" charset="0"/>
                          <a:ea typeface="Times New Roman"/>
                          <a:cs typeface="Arial" pitchFamily="34" charset="0"/>
                        </a:rPr>
                        <a:t>торлы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жабдықтары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автоматты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азықтандыру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сумен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жабдықтау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желдету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мен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жылыту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жарықтандыру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желісі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сою</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цехы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ветеринариялық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блогы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инкубатор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азық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цехы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терең</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өңдеу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цехы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тоңазытқыш</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жабдығы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қалдықтарды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өңдеу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жүйесі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объектіге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қызмет</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көрсетуге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арналған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қажетті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технологиялық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жабдығы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мен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ғимараттары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бар</a:t>
                      </a:r>
                      <a:r>
                        <a:rPr lang="en-US" sz="1100" dirty="0">
                          <a:solidFill>
                            <a:srgbClr val="000000"/>
                          </a:solidFill>
                          <a:effectLst/>
                          <a:latin typeface="Arial" pitchFamily="34" charset="0"/>
                          <a:ea typeface="Times New Roman"/>
                          <a:cs typeface="Arial" pitchFamily="34" charset="0"/>
                        </a:rPr>
                        <a:t>.</a:t>
                      </a:r>
                      <a:r>
                        <a:rPr lang="en-US" sz="1100" dirty="0">
                          <a:effectLst/>
                          <a:latin typeface="Arial" pitchFamily="34" charset="0"/>
                          <a:ea typeface="Times New Roman"/>
                          <a:cs typeface="Arial" pitchFamily="34" charset="0"/>
                        </a:rPr>
                        <a:t/>
                      </a:r>
                      <a:br>
                        <a:rPr lang="en-US" sz="1100" dirty="0">
                          <a:effectLst/>
                          <a:latin typeface="Arial" pitchFamily="34" charset="0"/>
                          <a:ea typeface="Times New Roman"/>
                          <a:cs typeface="Arial" pitchFamily="34" charset="0"/>
                        </a:rPr>
                      </a:br>
                      <a:r>
                        <a:rPr lang="en-US" sz="1100" dirty="0" err="1">
                          <a:solidFill>
                            <a:srgbClr val="000000"/>
                          </a:solidFill>
                          <a:effectLst/>
                          <a:latin typeface="Arial" pitchFamily="34" charset="0"/>
                          <a:ea typeface="Times New Roman"/>
                          <a:cs typeface="Arial" pitchFamily="34" charset="0"/>
                        </a:rPr>
                        <a:t>Инвестициялық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жобаның</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құны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жобалық-сметалық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құжаттамаға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сәйкес</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айқындалады</a:t>
                      </a:r>
                      <a:r>
                        <a:rPr lang="en-US" sz="1100" dirty="0">
                          <a:solidFill>
                            <a:srgbClr val="000000"/>
                          </a:solidFill>
                          <a:effectLst/>
                          <a:latin typeface="Arial" pitchFamily="34" charset="0"/>
                          <a:ea typeface="Times New Roman"/>
                          <a:cs typeface="Arial" pitchFamily="34" charset="0"/>
                        </a:rPr>
                        <a:t>:</a:t>
                      </a:r>
                      <a:r>
                        <a:rPr lang="en-US" sz="1100" dirty="0">
                          <a:effectLst/>
                          <a:latin typeface="Arial" pitchFamily="34" charset="0"/>
                          <a:ea typeface="Times New Roman"/>
                          <a:cs typeface="Arial" pitchFamily="34" charset="0"/>
                        </a:rPr>
                        <a:t/>
                      </a:r>
                      <a:br>
                        <a:rPr lang="en-US" sz="1100" dirty="0">
                          <a:effectLst/>
                          <a:latin typeface="Arial" pitchFamily="34" charset="0"/>
                          <a:ea typeface="Times New Roman"/>
                          <a:cs typeface="Arial" pitchFamily="34" charset="0"/>
                        </a:rPr>
                      </a:b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құрылыс</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кезінде</a:t>
                      </a:r>
                      <a:r>
                        <a:rPr lang="en-US" sz="1100" dirty="0">
                          <a:effectLst/>
                          <a:latin typeface="Arial" pitchFamily="34" charset="0"/>
                          <a:ea typeface="Times New Roman"/>
                          <a:cs typeface="Arial" pitchFamily="34" charset="0"/>
                        </a:rPr>
                        <a:t/>
                      </a:r>
                      <a:br>
                        <a:rPr lang="en-US" sz="1100" dirty="0">
                          <a:effectLst/>
                          <a:latin typeface="Arial" pitchFamily="34" charset="0"/>
                          <a:ea typeface="Times New Roman"/>
                          <a:cs typeface="Arial" pitchFamily="34" charset="0"/>
                        </a:rPr>
                      </a:b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кеңейту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кезінде</a:t>
                      </a:r>
                      <a:endParaRPr lang="ru-RU" sz="11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dirty="0" err="1">
                          <a:solidFill>
                            <a:srgbClr val="000000"/>
                          </a:solidFill>
                          <a:effectLst/>
                          <a:latin typeface="Arial" pitchFamily="34" charset="0"/>
                          <a:ea typeface="Times New Roman"/>
                          <a:cs typeface="Arial" pitchFamily="34" charset="0"/>
                        </a:rPr>
                        <a:t>Жылына</a:t>
                      </a:r>
                      <a:r>
                        <a:rPr lang="ru-RU" sz="1100" dirty="0">
                          <a:solidFill>
                            <a:srgbClr val="000000"/>
                          </a:solidFill>
                          <a:effectLst/>
                          <a:latin typeface="Arial" pitchFamily="34" charset="0"/>
                          <a:ea typeface="Times New Roman"/>
                          <a:cs typeface="Arial" pitchFamily="34" charset="0"/>
                        </a:rPr>
                        <a:t> </a:t>
                      </a:r>
                      <a:r>
                        <a:rPr lang="ru-RU" sz="1100" dirty="0" err="1">
                          <a:solidFill>
                            <a:srgbClr val="000000"/>
                          </a:solidFill>
                          <a:effectLst/>
                          <a:latin typeface="Arial" pitchFamily="34" charset="0"/>
                          <a:ea typeface="Times New Roman"/>
                          <a:cs typeface="Arial" pitchFamily="34" charset="0"/>
                        </a:rPr>
                        <a:t>күрке</a:t>
                      </a:r>
                      <a:r>
                        <a:rPr lang="ru-RU" sz="1100" dirty="0">
                          <a:solidFill>
                            <a:srgbClr val="000000"/>
                          </a:solidFill>
                          <a:effectLst/>
                          <a:latin typeface="Arial" pitchFamily="34" charset="0"/>
                          <a:ea typeface="Times New Roman"/>
                          <a:cs typeface="Arial" pitchFamily="34" charset="0"/>
                        </a:rPr>
                        <a:t> </a:t>
                      </a:r>
                      <a:r>
                        <a:rPr lang="ru-RU" sz="1100" dirty="0" err="1">
                          <a:solidFill>
                            <a:srgbClr val="000000"/>
                          </a:solidFill>
                          <a:effectLst/>
                          <a:latin typeface="Arial" pitchFamily="34" charset="0"/>
                          <a:ea typeface="Times New Roman"/>
                          <a:cs typeface="Arial" pitchFamily="34" charset="0"/>
                        </a:rPr>
                        <a:t>тауық</a:t>
                      </a:r>
                      <a:r>
                        <a:rPr lang="ru-RU" sz="1100" dirty="0">
                          <a:solidFill>
                            <a:srgbClr val="000000"/>
                          </a:solidFill>
                          <a:effectLst/>
                          <a:latin typeface="Arial" pitchFamily="34" charset="0"/>
                          <a:ea typeface="Times New Roman"/>
                          <a:cs typeface="Arial" pitchFamily="34" charset="0"/>
                        </a:rPr>
                        <a:t> </a:t>
                      </a:r>
                      <a:r>
                        <a:rPr lang="ru-RU" sz="1100" dirty="0" err="1">
                          <a:solidFill>
                            <a:srgbClr val="000000"/>
                          </a:solidFill>
                          <a:effectLst/>
                          <a:latin typeface="Arial" pitchFamily="34" charset="0"/>
                          <a:ea typeface="Times New Roman"/>
                          <a:cs typeface="Arial" pitchFamily="34" charset="0"/>
                        </a:rPr>
                        <a:t>еті</a:t>
                      </a:r>
                      <a:r>
                        <a:rPr lang="ru-RU" sz="1100" dirty="0">
                          <a:solidFill>
                            <a:srgbClr val="000000"/>
                          </a:solidFill>
                          <a:effectLst/>
                          <a:latin typeface="Arial" pitchFamily="34" charset="0"/>
                          <a:ea typeface="Times New Roman"/>
                          <a:cs typeface="Arial" pitchFamily="34" charset="0"/>
                        </a:rPr>
                        <a:t> </a:t>
                      </a:r>
                      <a:r>
                        <a:rPr lang="ru-RU" sz="1100" dirty="0" err="1">
                          <a:solidFill>
                            <a:srgbClr val="000000"/>
                          </a:solidFill>
                          <a:effectLst/>
                          <a:latin typeface="Arial" pitchFamily="34" charset="0"/>
                          <a:ea typeface="Times New Roman"/>
                          <a:cs typeface="Arial" pitchFamily="34" charset="0"/>
                        </a:rPr>
                        <a:t>тоннасы</a:t>
                      </a:r>
                      <a:endParaRPr lang="ru-RU" sz="11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705 000</a:t>
                      </a:r>
                      <a:r>
                        <a:rPr lang="en-US" sz="1100" dirty="0">
                          <a:effectLst/>
                          <a:latin typeface="Arial" pitchFamily="34" charset="0"/>
                          <a:ea typeface="Times New Roman"/>
                          <a:cs typeface="Arial" pitchFamily="34" charset="0"/>
                        </a:rPr>
                        <a:t/>
                      </a:r>
                      <a:br>
                        <a:rPr lang="en-US" sz="1100" dirty="0">
                          <a:effectLst/>
                          <a:latin typeface="Arial" pitchFamily="34" charset="0"/>
                          <a:ea typeface="Times New Roman"/>
                          <a:cs typeface="Arial" pitchFamily="34" charset="0"/>
                        </a:rPr>
                      </a:br>
                      <a:r>
                        <a:rPr lang="en-US" sz="1100" dirty="0">
                          <a:solidFill>
                            <a:srgbClr val="000000"/>
                          </a:solidFill>
                          <a:effectLst/>
                          <a:latin typeface="Arial" pitchFamily="34" charset="0"/>
                          <a:ea typeface="Times New Roman"/>
                          <a:cs typeface="Arial" pitchFamily="34" charset="0"/>
                        </a:rPr>
                        <a:t>350 500</a:t>
                      </a:r>
                      <a:endParaRPr lang="ru-RU" sz="1100" dirty="0">
                        <a:effectLst/>
                        <a:latin typeface="Arial" pitchFamily="34" charset="0"/>
                        <a:ea typeface="Times New Roman"/>
                        <a:cs typeface="Arial" pitchFamily="34" charset="0"/>
                      </a:endParaRPr>
                    </a:p>
                  </a:txBody>
                  <a:tcPr marL="9525" marR="9525" marT="9525" marB="9525" anchor="ctr"/>
                </a:tc>
              </a:tr>
              <a:tr h="266574">
                <a:tc gridSpan="3">
                  <a:txBody>
                    <a:bodyPr/>
                    <a:lstStyle/>
                    <a:p>
                      <a:pPr marL="12700" algn="l">
                        <a:lnSpc>
                          <a:spcPct val="115000"/>
                        </a:lnSpc>
                        <a:spcAft>
                          <a:spcPts val="100"/>
                        </a:spcAft>
                      </a:pPr>
                      <a:r>
                        <a:rPr lang="en-US" sz="1100" dirty="0" err="1">
                          <a:solidFill>
                            <a:srgbClr val="000000"/>
                          </a:solidFill>
                          <a:effectLst/>
                          <a:latin typeface="Arial" pitchFamily="34" charset="0"/>
                          <a:ea typeface="Times New Roman"/>
                          <a:cs typeface="Arial" pitchFamily="34" charset="0"/>
                        </a:rPr>
                        <a:t>Ескертпе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кезең-кезеңмен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іске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асыру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кезінде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бастапқы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қуаттылығы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жылына</a:t>
                      </a:r>
                      <a:r>
                        <a:rPr lang="en-US" sz="1100" dirty="0">
                          <a:solidFill>
                            <a:srgbClr val="000000"/>
                          </a:solidFill>
                          <a:effectLst/>
                          <a:latin typeface="Arial" pitchFamily="34" charset="0"/>
                          <a:ea typeface="Times New Roman"/>
                          <a:cs typeface="Arial" pitchFamily="34" charset="0"/>
                        </a:rPr>
                        <a:t> 10 </a:t>
                      </a:r>
                      <a:r>
                        <a:rPr lang="en-US" sz="1100" dirty="0" err="1">
                          <a:solidFill>
                            <a:srgbClr val="000000"/>
                          </a:solidFill>
                          <a:effectLst/>
                          <a:latin typeface="Arial" pitchFamily="34" charset="0"/>
                          <a:ea typeface="Times New Roman"/>
                          <a:cs typeface="Arial" pitchFamily="34" charset="0"/>
                        </a:rPr>
                        <a:t>мың</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тоннадан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басталатын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құс</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етін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өндіруге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арналған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объектілерді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салу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және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кеңейтуге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арналған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жобаларды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субсидиялауға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рұқсат</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етіледі</a:t>
                      </a:r>
                      <a:endParaRPr lang="ru-RU" sz="1100"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266574">
                <a:tc>
                  <a:txBody>
                    <a:bodyPr/>
                    <a:lstStyle/>
                    <a:p>
                      <a:pPr marL="12700" algn="just">
                        <a:lnSpc>
                          <a:spcPct val="115000"/>
                        </a:lnSpc>
                        <a:spcAft>
                          <a:spcPts val="100"/>
                        </a:spcAft>
                      </a:pPr>
                      <a:endParaRPr lang="ru-RU" sz="1100">
                        <a:latin typeface="Arial" pitchFamily="34" charset="0"/>
                        <a:ea typeface="Times New Roman"/>
                        <a:cs typeface="Arial" pitchFamily="34" charset="0"/>
                      </a:endParaRPr>
                    </a:p>
                  </a:txBody>
                  <a:tcPr marL="9525" marR="9525" marT="9525" marB="9525" anchor="ctr"/>
                </a:tc>
                <a:tc>
                  <a:txBody>
                    <a:bodyPr/>
                    <a:lstStyle/>
                    <a:p>
                      <a:endParaRPr lang="ru-RU" sz="1100">
                        <a:latin typeface="Arial" pitchFamily="34" charset="0"/>
                        <a:cs typeface="Arial" pitchFamily="34" charset="0"/>
                      </a:endParaRPr>
                    </a:p>
                  </a:txBody>
                  <a:tcPr/>
                </a:tc>
                <a:tc>
                  <a:txBody>
                    <a:bodyPr/>
                    <a:lstStyle/>
                    <a:p>
                      <a:pPr marL="12700" algn="just">
                        <a:lnSpc>
                          <a:spcPct val="115000"/>
                        </a:lnSpc>
                        <a:spcAft>
                          <a:spcPts val="100"/>
                        </a:spcAft>
                      </a:pPr>
                      <a:endParaRPr lang="ru-RU" sz="1100" dirty="0">
                        <a:latin typeface="Arial" pitchFamily="34" charset="0"/>
                        <a:ea typeface="Times New Roman"/>
                        <a:cs typeface="Arial" pitchFamily="34" charset="0"/>
                      </a:endParaRPr>
                    </a:p>
                  </a:txBody>
                  <a:tcPr marL="9525" marR="9525" marT="9525" marB="9525" anchor="ctr"/>
                </a:tc>
              </a:tr>
              <a:tr h="507013">
                <a:tc gridSpan="3">
                  <a:txBody>
                    <a:bodyPr/>
                    <a:lstStyle/>
                    <a:p>
                      <a:pPr marL="12700" algn="just">
                        <a:lnSpc>
                          <a:spcPct val="115000"/>
                        </a:lnSpc>
                        <a:spcAft>
                          <a:spcPts val="100"/>
                        </a:spcAft>
                      </a:pPr>
                      <a:endParaRPr lang="ru-RU" sz="1100" dirty="0">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bl>
          </a:graphicData>
        </a:graphic>
      </p:graphicFrame>
      <p:sp>
        <p:nvSpPr>
          <p:cNvPr id="17" name="Прямоугольник 16"/>
          <p:cNvSpPr/>
          <p:nvPr/>
        </p:nvSpPr>
        <p:spPr>
          <a:xfrm>
            <a:off x="9974560" y="408112"/>
            <a:ext cx="6806208" cy="1124090"/>
          </a:xfrm>
          <a:prstGeom prst="rect">
            <a:avLst/>
          </a:prstGeom>
        </p:spPr>
        <p:txBody>
          <a:bodyPr wrap="square">
            <a:spAutoFit/>
          </a:bodyPr>
          <a:lstStyle/>
          <a:p>
            <a:pPr marL="12700" algn="ctr">
              <a:lnSpc>
                <a:spcPct val="115000"/>
              </a:lnSpc>
              <a:spcAft>
                <a:spcPts val="100"/>
              </a:spcAft>
            </a:pPr>
            <a:r>
              <a:rPr lang="en-US" sz="2000" b="1" dirty="0" err="1">
                <a:solidFill>
                  <a:schemeClr val="bg1"/>
                </a:solidFill>
              </a:rPr>
              <a:t>Қуаты</a:t>
            </a:r>
            <a:r>
              <a:rPr lang="en-US" sz="2000" b="1" dirty="0">
                <a:solidFill>
                  <a:schemeClr val="bg1"/>
                </a:solidFill>
              </a:rPr>
              <a:t> </a:t>
            </a:r>
            <a:r>
              <a:rPr lang="en-US" sz="2000" b="1" dirty="0" err="1">
                <a:solidFill>
                  <a:schemeClr val="bg1"/>
                </a:solidFill>
              </a:rPr>
              <a:t>жылына</a:t>
            </a:r>
            <a:r>
              <a:rPr lang="en-US" sz="2000" b="1" dirty="0">
                <a:solidFill>
                  <a:schemeClr val="bg1"/>
                </a:solidFill>
              </a:rPr>
              <a:t> 20 000 </a:t>
            </a:r>
            <a:r>
              <a:rPr lang="en-US" sz="2000" b="1" dirty="0" err="1">
                <a:solidFill>
                  <a:schemeClr val="bg1"/>
                </a:solidFill>
              </a:rPr>
              <a:t>мың</a:t>
            </a:r>
            <a:r>
              <a:rPr lang="en-US" sz="2000" b="1" dirty="0">
                <a:solidFill>
                  <a:schemeClr val="bg1"/>
                </a:solidFill>
              </a:rPr>
              <a:t> </a:t>
            </a:r>
            <a:r>
              <a:rPr lang="en-US" sz="2000" b="1" dirty="0" err="1">
                <a:solidFill>
                  <a:schemeClr val="bg1"/>
                </a:solidFill>
              </a:rPr>
              <a:t>тоннадан</a:t>
            </a:r>
            <a:r>
              <a:rPr lang="en-US" sz="2000" b="1" dirty="0">
                <a:solidFill>
                  <a:schemeClr val="bg1"/>
                </a:solidFill>
              </a:rPr>
              <a:t> </a:t>
            </a:r>
            <a:r>
              <a:rPr lang="en-US" sz="2000" b="1" dirty="0" err="1">
                <a:solidFill>
                  <a:schemeClr val="bg1"/>
                </a:solidFill>
              </a:rPr>
              <a:t>басталатын</a:t>
            </a:r>
            <a:r>
              <a:rPr lang="en-US" sz="2000" b="1" dirty="0">
                <a:solidFill>
                  <a:schemeClr val="bg1"/>
                </a:solidFill>
              </a:rPr>
              <a:t> </a:t>
            </a:r>
            <a:r>
              <a:rPr lang="en-US" sz="2000" b="1" dirty="0" err="1">
                <a:solidFill>
                  <a:schemeClr val="bg1"/>
                </a:solidFill>
              </a:rPr>
              <a:t>күрке</a:t>
            </a:r>
            <a:r>
              <a:rPr lang="en-US" sz="2000" b="1" dirty="0">
                <a:solidFill>
                  <a:schemeClr val="bg1"/>
                </a:solidFill>
              </a:rPr>
              <a:t> </a:t>
            </a:r>
            <a:r>
              <a:rPr lang="en-US" sz="2000" b="1" dirty="0" err="1">
                <a:solidFill>
                  <a:schemeClr val="bg1"/>
                </a:solidFill>
              </a:rPr>
              <a:t>тауық</a:t>
            </a:r>
            <a:r>
              <a:rPr lang="en-US" sz="2000" b="1" dirty="0">
                <a:solidFill>
                  <a:schemeClr val="bg1"/>
                </a:solidFill>
              </a:rPr>
              <a:t> </a:t>
            </a:r>
            <a:r>
              <a:rPr lang="en-US" sz="2000" b="1" dirty="0" err="1">
                <a:solidFill>
                  <a:schemeClr val="bg1"/>
                </a:solidFill>
              </a:rPr>
              <a:t>етін</a:t>
            </a:r>
            <a:r>
              <a:rPr lang="en-US" sz="2000" b="1" dirty="0">
                <a:solidFill>
                  <a:schemeClr val="bg1"/>
                </a:solidFill>
              </a:rPr>
              <a:t> </a:t>
            </a:r>
            <a:r>
              <a:rPr lang="en-US" sz="2000" b="1" dirty="0" err="1">
                <a:solidFill>
                  <a:schemeClr val="bg1"/>
                </a:solidFill>
              </a:rPr>
              <a:t>өндіруге</a:t>
            </a:r>
            <a:r>
              <a:rPr lang="en-US" sz="2000" b="1" dirty="0">
                <a:solidFill>
                  <a:schemeClr val="bg1"/>
                </a:solidFill>
              </a:rPr>
              <a:t> </a:t>
            </a:r>
            <a:r>
              <a:rPr lang="en-US" sz="2000" b="1" dirty="0" err="1">
                <a:solidFill>
                  <a:schemeClr val="bg1"/>
                </a:solidFill>
              </a:rPr>
              <a:t>арналған</a:t>
            </a:r>
            <a:r>
              <a:rPr lang="en-US" sz="2000" b="1" dirty="0">
                <a:solidFill>
                  <a:schemeClr val="bg1"/>
                </a:solidFill>
              </a:rPr>
              <a:t> </a:t>
            </a:r>
            <a:r>
              <a:rPr lang="en-US" sz="2000" b="1" dirty="0" err="1">
                <a:solidFill>
                  <a:schemeClr val="bg1"/>
                </a:solidFill>
              </a:rPr>
              <a:t>объектілерді</a:t>
            </a:r>
            <a:r>
              <a:rPr lang="en-US" sz="2000" b="1" dirty="0">
                <a:solidFill>
                  <a:schemeClr val="bg1"/>
                </a:solidFill>
              </a:rPr>
              <a:t> </a:t>
            </a:r>
            <a:r>
              <a:rPr lang="en-US" sz="2000" b="1" dirty="0" err="1">
                <a:solidFill>
                  <a:schemeClr val="bg1"/>
                </a:solidFill>
              </a:rPr>
              <a:t>құру</a:t>
            </a:r>
            <a:r>
              <a:rPr lang="en-US" sz="2000" b="1" dirty="0">
                <a:solidFill>
                  <a:schemeClr val="bg1"/>
                </a:solidFill>
              </a:rPr>
              <a:t> </a:t>
            </a:r>
            <a:r>
              <a:rPr lang="en-US" sz="2000" b="1" dirty="0" err="1">
                <a:solidFill>
                  <a:schemeClr val="bg1"/>
                </a:solidFill>
              </a:rPr>
              <a:t>және</a:t>
            </a:r>
            <a:r>
              <a:rPr lang="en-US" sz="2000" b="1" dirty="0">
                <a:solidFill>
                  <a:schemeClr val="bg1"/>
                </a:solidFill>
              </a:rPr>
              <a:t> </a:t>
            </a:r>
            <a:r>
              <a:rPr lang="en-US" sz="2000" b="1" dirty="0" err="1">
                <a:solidFill>
                  <a:schemeClr val="bg1"/>
                </a:solidFill>
              </a:rPr>
              <a:t>кеңейту</a:t>
            </a:r>
            <a:endParaRPr lang="ru-RU" sz="2000" b="1" dirty="0">
              <a:solidFill>
                <a:schemeClr val="bg1"/>
              </a:solidFill>
              <a:latin typeface="Arial" pitchFamily="34" charset="0"/>
              <a:ea typeface="Times New Roman"/>
              <a:cs typeface="Arial" pitchFamily="34" charset="0"/>
            </a:endParaRPr>
          </a:p>
        </p:txBody>
      </p:sp>
    </p:spTree>
    <p:extLst>
      <p:ext uri="{BB962C8B-B14F-4D97-AF65-F5344CB8AC3E}">
        <p14:creationId xmlns:p14="http://schemas.microsoft.com/office/powerpoint/2010/main" val="4132507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8606408" y="192088"/>
            <a:ext cx="0" cy="9229743"/>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11" name="Прямоугольник 10"/>
          <p:cNvSpPr/>
          <p:nvPr/>
        </p:nvSpPr>
        <p:spPr>
          <a:xfrm>
            <a:off x="9758536" y="120080"/>
            <a:ext cx="6048672" cy="1323439"/>
          </a:xfrm>
          <a:prstGeom prst="rect">
            <a:avLst/>
          </a:prstGeom>
        </p:spPr>
        <p:txBody>
          <a:bodyPr wrap="square">
            <a:spAutoFit/>
          </a:bodyPr>
          <a:lstStyle/>
          <a:p>
            <a:pPr algn="ctr"/>
            <a:r>
              <a:rPr lang="ru-RU" sz="2000" b="1" dirty="0" smtClean="0">
                <a:solidFill>
                  <a:schemeClr val="bg1"/>
                </a:solidFill>
                <a:latin typeface="Times New Roman"/>
                <a:ea typeface="Times New Roman"/>
              </a:rPr>
              <a:t>Приобретение транспортного средства для перевозки молока молокоперерабатывающими предприятиями и заготовительными организациями"</a:t>
            </a:r>
            <a:endParaRPr lang="ru-RU" sz="2000" b="1" dirty="0">
              <a:solidFill>
                <a:schemeClr val="bg1"/>
              </a:solidFill>
            </a:endParaRPr>
          </a:p>
        </p:txBody>
      </p:sp>
      <p:sp>
        <p:nvSpPr>
          <p:cNvPr id="1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en-US" sz="2800" b="1" dirty="0" smtClean="0">
                <a:solidFill>
                  <a:schemeClr val="accent5">
                    <a:lumMod val="75000"/>
                  </a:schemeClr>
                </a:solidFill>
                <a:latin typeface="+mn-lt"/>
              </a:rPr>
              <a:t>21</a:t>
            </a:r>
            <a:endParaRPr lang="en-US" sz="2800" b="1" dirty="0">
              <a:solidFill>
                <a:schemeClr val="accent5">
                  <a:lumMod val="75000"/>
                </a:schemeClr>
              </a:solidFill>
              <a:latin typeface="+mn-lt"/>
            </a:endParaRPr>
          </a:p>
        </p:txBody>
      </p:sp>
      <p:sp>
        <p:nvSpPr>
          <p:cNvPr id="20" name="Прямоугольник 19"/>
          <p:cNvSpPr/>
          <p:nvPr/>
        </p:nvSpPr>
        <p:spPr>
          <a:xfrm>
            <a:off x="8534400" y="912168"/>
            <a:ext cx="8534400" cy="416204"/>
          </a:xfrm>
          <a:prstGeom prst="rect">
            <a:avLst/>
          </a:prstGeom>
        </p:spPr>
        <p:txBody>
          <a:bodyPr>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Строительство и расширение тепличного комплекса</a:t>
            </a:r>
            <a:endParaRPr lang="ru-RU" sz="2000" b="1" dirty="0">
              <a:solidFill>
                <a:schemeClr val="bg1"/>
              </a:solidFill>
              <a:latin typeface="Arial" pitchFamily="34" charset="0"/>
              <a:ea typeface="Times New Roman"/>
              <a:cs typeface="Arial" pitchFamily="34" charset="0"/>
            </a:endParaRPr>
          </a:p>
        </p:txBody>
      </p:sp>
      <p:sp>
        <p:nvSpPr>
          <p:cNvPr id="26" name="Прямоугольник 25"/>
          <p:cNvSpPr/>
          <p:nvPr/>
        </p:nvSpPr>
        <p:spPr>
          <a:xfrm>
            <a:off x="4717976" y="984176"/>
            <a:ext cx="8534400" cy="416204"/>
          </a:xfrm>
          <a:prstGeom prst="rect">
            <a:avLst/>
          </a:prstGeom>
        </p:spPr>
        <p:txBody>
          <a:bodyPr>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Закладка плодово-ягодных культур и винограда от 5 гектаров</a:t>
            </a:r>
            <a:endParaRPr lang="ru-RU" sz="2000" b="1" dirty="0">
              <a:solidFill>
                <a:schemeClr val="bg1"/>
              </a:solidFill>
              <a:latin typeface="Arial" pitchFamily="34" charset="0"/>
              <a:ea typeface="Times New Roman"/>
              <a:cs typeface="Arial" pitchFamily="34" charset="0"/>
            </a:endParaRPr>
          </a:p>
        </p:txBody>
      </p:sp>
      <p:sp>
        <p:nvSpPr>
          <p:cNvPr id="15" name="Прямоугольник 14"/>
          <p:cNvSpPr/>
          <p:nvPr/>
        </p:nvSpPr>
        <p:spPr>
          <a:xfrm>
            <a:off x="4141912" y="192088"/>
            <a:ext cx="4752528" cy="1015663"/>
          </a:xfrm>
          <a:prstGeom prst="rect">
            <a:avLst/>
          </a:prstGeom>
        </p:spPr>
        <p:txBody>
          <a:bodyPr wrap="square">
            <a:spAutoFit/>
          </a:bodyPr>
          <a:lstStyle/>
          <a:p>
            <a:pPr algn="ctr"/>
            <a:r>
              <a:rPr lang="ru-RU" sz="2000" b="1" dirty="0" smtClean="0">
                <a:solidFill>
                  <a:schemeClr val="bg1"/>
                </a:solidFill>
                <a:latin typeface="Arial" pitchFamily="34" charset="0"/>
                <a:ea typeface="Times New Roman"/>
                <a:cs typeface="Arial" pitchFamily="34" charset="0"/>
              </a:rPr>
              <a:t>Создание и расширение объектов для производства мяса птицы мощностью от 20 тысяч тонн в год</a:t>
            </a:r>
            <a:endParaRPr lang="ru-RU" sz="2000" b="1" dirty="0">
              <a:solidFill>
                <a:schemeClr val="bg1"/>
              </a:solidFill>
            </a:endParaRPr>
          </a:p>
        </p:txBody>
      </p:sp>
      <p:sp>
        <p:nvSpPr>
          <p:cNvPr id="17" name="Прямоугольник 16"/>
          <p:cNvSpPr/>
          <p:nvPr/>
        </p:nvSpPr>
        <p:spPr>
          <a:xfrm>
            <a:off x="9974560" y="408112"/>
            <a:ext cx="6806208" cy="1124090"/>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производства мяса индейки мощностью от 20 000 тонн в год</a:t>
            </a:r>
            <a:endParaRPr lang="ru-RU" sz="2000" b="1" dirty="0">
              <a:solidFill>
                <a:schemeClr val="bg1"/>
              </a:solidFill>
              <a:latin typeface="Arial" pitchFamily="34" charset="0"/>
              <a:ea typeface="Times New Roman"/>
              <a:cs typeface="Arial" pitchFamily="34" charset="0"/>
            </a:endParaRPr>
          </a:p>
        </p:txBody>
      </p:sp>
      <p:pic>
        <p:nvPicPr>
          <p:cNvPr id="63490" name="Picture 2" descr="C:\Users\ИНТЕРНЕТ\Desktop\regnum_picture_1544173736295674_normal.jpg"/>
          <p:cNvPicPr>
            <a:picLocks noChangeAspect="1" noChangeArrowheads="1"/>
          </p:cNvPicPr>
          <p:nvPr/>
        </p:nvPicPr>
        <p:blipFill>
          <a:blip r:embed="rId2" cstate="print"/>
          <a:srcRect/>
          <a:stretch>
            <a:fillRect/>
          </a:stretch>
        </p:blipFill>
        <p:spPr bwMode="auto">
          <a:xfrm>
            <a:off x="1261592" y="0"/>
            <a:ext cx="2952328" cy="1848272"/>
          </a:xfrm>
          <a:prstGeom prst="rect">
            <a:avLst/>
          </a:prstGeom>
          <a:noFill/>
        </p:spPr>
      </p:pic>
      <p:pic>
        <p:nvPicPr>
          <p:cNvPr id="18" name="Рисунок 17"/>
          <p:cNvPicPr>
            <a:picLocks noChangeAspect="1"/>
          </p:cNvPicPr>
          <p:nvPr/>
        </p:nvPicPr>
        <p:blipFill rotWithShape="1">
          <a:blip r:embed="rId3" cstate="print">
            <a:extLst>
              <a:ext uri="{28A0092B-C50C-407E-A947-70E740481C1C}">
                <a14:useLocalDpi xmlns:a14="http://schemas.microsoft.com/office/drawing/2010/main" val="0"/>
              </a:ext>
            </a:extLst>
          </a:blip>
          <a:srcRect t="5557"/>
          <a:stretch/>
        </p:blipFill>
        <p:spPr>
          <a:xfrm>
            <a:off x="-49803" y="-23936"/>
            <a:ext cx="17081147" cy="1872208"/>
          </a:xfrm>
          <a:prstGeom prst="rect">
            <a:avLst/>
          </a:prstGeom>
        </p:spPr>
      </p:pic>
      <p:graphicFrame>
        <p:nvGraphicFramePr>
          <p:cNvPr id="19" name="Таблица 18"/>
          <p:cNvGraphicFramePr>
            <a:graphicFrameLocks noGrp="1"/>
          </p:cNvGraphicFramePr>
          <p:nvPr>
            <p:extLst>
              <p:ext uri="{D42A27DB-BD31-4B8C-83A1-F6EECF244321}">
                <p14:modId xmlns:p14="http://schemas.microsoft.com/office/powerpoint/2010/main" val="3177267708"/>
              </p:ext>
            </p:extLst>
          </p:nvPr>
        </p:nvGraphicFramePr>
        <p:xfrm>
          <a:off x="181471" y="1920280"/>
          <a:ext cx="8352930" cy="4661719"/>
        </p:xfrm>
        <a:graphic>
          <a:graphicData uri="http://schemas.openxmlformats.org/drawingml/2006/table">
            <a:tbl>
              <a:tblPr>
                <a:tableStyleId>{BDBED569-4797-4DF1-A0F4-6AAB3CD982D8}</a:tableStyleId>
              </a:tblPr>
              <a:tblGrid>
                <a:gridCol w="2784310"/>
                <a:gridCol w="2784310"/>
                <a:gridCol w="2784310"/>
              </a:tblGrid>
              <a:tr h="234825">
                <a:tc gridSpan="3">
                  <a:txBody>
                    <a:bodyPr/>
                    <a:lstStyle/>
                    <a:p>
                      <a:pPr marL="12700" algn="just">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Инвестициялық</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салымдарды</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өтеу</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үлесі</a:t>
                      </a:r>
                      <a:r>
                        <a:rPr lang="en-US" sz="1100" b="1" dirty="0">
                          <a:solidFill>
                            <a:srgbClr val="000000"/>
                          </a:solidFill>
                          <a:effectLst/>
                          <a:latin typeface="Arial" pitchFamily="34" charset="0"/>
                          <a:ea typeface="Times New Roman"/>
                          <a:cs typeface="Arial" pitchFamily="34" charset="0"/>
                        </a:rPr>
                        <a:t> - 25%</a:t>
                      </a:r>
                      <a:endParaRPr lang="ru-RU" sz="1100" b="1"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929689">
                <a:tc>
                  <a:txBody>
                    <a:bodyPr/>
                    <a:lstStyle/>
                    <a:p>
                      <a:pPr marL="12700" algn="just">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Құрылыс-монтаждау</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жұмыстарының</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техника</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мен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жабдықтың</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атауы</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және</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техникалық</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сипаттамасы</a:t>
                      </a:r>
                      <a:endParaRPr lang="ru-RU" sz="1100" b="1" dirty="0">
                        <a:effectLst/>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Жоба</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қуатының</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өлшем</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бірлігі</a:t>
                      </a:r>
                      <a:endParaRPr lang="ru-RU" sz="1100" b="1" dirty="0">
                        <a:effectLst/>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Қуаттылықтың</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бір</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бірлігіне</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арналған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субсидияларды</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есептеу</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үшін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барынша</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рұқсат</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етілетін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құн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теңге</a:t>
                      </a:r>
                      <a:endParaRPr lang="ru-RU" sz="1100" b="1" dirty="0">
                        <a:effectLst/>
                        <a:latin typeface="Arial" pitchFamily="34" charset="0"/>
                        <a:ea typeface="Times New Roman"/>
                        <a:cs typeface="Arial" pitchFamily="34" charset="0"/>
                      </a:endParaRPr>
                    </a:p>
                  </a:txBody>
                  <a:tcPr marL="9525" marR="9525" marT="9525" marB="9525" anchor="ctr"/>
                </a:tc>
              </a:tr>
              <a:tr h="3497205">
                <a:tc>
                  <a:txBody>
                    <a:bodyPr/>
                    <a:lstStyle/>
                    <a:p>
                      <a:pPr marL="12700" algn="just">
                        <a:lnSpc>
                          <a:spcPct val="115000"/>
                        </a:lnSpc>
                        <a:spcAft>
                          <a:spcPts val="100"/>
                        </a:spcAft>
                      </a:pPr>
                      <a:r>
                        <a:rPr lang="en-US" sz="1100" dirty="0" err="1">
                          <a:solidFill>
                            <a:srgbClr val="000000"/>
                          </a:solidFill>
                          <a:effectLst/>
                          <a:latin typeface="Arial" pitchFamily="34" charset="0"/>
                          <a:ea typeface="Times New Roman"/>
                          <a:cs typeface="Arial" pitchFamily="34" charset="0"/>
                        </a:rPr>
                        <a:t>Шошқа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басын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ұстауға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арналған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жабдықталған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ғимараттары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ветеринариялық-санитариялық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блогы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сою</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цехы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таразысы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тоңазытқыш</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жабдығы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автоматты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азықтандыру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сумен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жабдықтау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көң</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шығару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желдету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және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жылыту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жүйелері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генетикалық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зертханасы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объектіге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қызмет</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көрсетуге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арналған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қажетті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техника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және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жабдығы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селекциялық-гибридтік</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орталық</a:t>
                      </a:r>
                      <a:r>
                        <a:rPr lang="en-US" sz="1100" dirty="0">
                          <a:solidFill>
                            <a:srgbClr val="000000"/>
                          </a:solidFill>
                          <a:effectLst/>
                          <a:latin typeface="Arial" pitchFamily="34" charset="0"/>
                          <a:ea typeface="Times New Roman"/>
                          <a:cs typeface="Arial" pitchFamily="34" charset="0"/>
                        </a:rPr>
                        <a:t>.</a:t>
                      </a:r>
                      <a:r>
                        <a:rPr lang="en-US" sz="1100" dirty="0">
                          <a:effectLst/>
                          <a:latin typeface="Arial" pitchFamily="34" charset="0"/>
                          <a:ea typeface="Times New Roman"/>
                          <a:cs typeface="Arial" pitchFamily="34" charset="0"/>
                        </a:rPr>
                        <a:t/>
                      </a:r>
                      <a:br>
                        <a:rPr lang="en-US" sz="1100" dirty="0">
                          <a:effectLst/>
                          <a:latin typeface="Arial" pitchFamily="34" charset="0"/>
                          <a:ea typeface="Times New Roman"/>
                          <a:cs typeface="Arial" pitchFamily="34" charset="0"/>
                        </a:rPr>
                      </a:br>
                      <a:r>
                        <a:rPr lang="en-US" sz="1100" dirty="0" err="1">
                          <a:solidFill>
                            <a:srgbClr val="000000"/>
                          </a:solidFill>
                          <a:effectLst/>
                          <a:latin typeface="Arial" pitchFamily="34" charset="0"/>
                          <a:ea typeface="Times New Roman"/>
                          <a:cs typeface="Arial" pitchFamily="34" charset="0"/>
                        </a:rPr>
                        <a:t>Инвестициялық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жобаның</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құны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жобалық-сметалық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құжаттамаға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сәйкес</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айқындалады</a:t>
                      </a:r>
                      <a:r>
                        <a:rPr lang="en-US" sz="1100" dirty="0">
                          <a:solidFill>
                            <a:srgbClr val="000000"/>
                          </a:solidFill>
                          <a:effectLst/>
                          <a:latin typeface="Arial" pitchFamily="34" charset="0"/>
                          <a:ea typeface="Times New Roman"/>
                          <a:cs typeface="Arial" pitchFamily="34" charset="0"/>
                        </a:rPr>
                        <a:t>.</a:t>
                      </a:r>
                      <a:endParaRPr lang="ru-RU" sz="11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err="1">
                          <a:solidFill>
                            <a:srgbClr val="000000"/>
                          </a:solidFill>
                          <a:effectLst/>
                          <a:latin typeface="Arial" pitchFamily="34" charset="0"/>
                          <a:ea typeface="Times New Roman"/>
                          <a:cs typeface="Arial" pitchFamily="34" charset="0"/>
                        </a:rPr>
                        <a:t>мегежінге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арналған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орын</a:t>
                      </a:r>
                      <a:endParaRPr lang="ru-RU" sz="11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2 500 000</a:t>
                      </a:r>
                      <a:endParaRPr lang="ru-RU" sz="1100" dirty="0">
                        <a:effectLst/>
                        <a:latin typeface="Arial" pitchFamily="34" charset="0"/>
                        <a:ea typeface="Times New Roman"/>
                        <a:cs typeface="Arial" pitchFamily="34" charset="0"/>
                      </a:endParaRPr>
                    </a:p>
                  </a:txBody>
                  <a:tcPr marL="9525" marR="9525" marT="9525" marB="9525" anchor="ctr"/>
                </a:tc>
              </a:tr>
            </a:tbl>
          </a:graphicData>
        </a:graphic>
      </p:graphicFrame>
      <p:graphicFrame>
        <p:nvGraphicFramePr>
          <p:cNvPr id="21" name="Таблица 20"/>
          <p:cNvGraphicFramePr>
            <a:graphicFrameLocks noGrp="1"/>
          </p:cNvGraphicFramePr>
          <p:nvPr>
            <p:extLst>
              <p:ext uri="{D42A27DB-BD31-4B8C-83A1-F6EECF244321}">
                <p14:modId xmlns:p14="http://schemas.microsoft.com/office/powerpoint/2010/main" val="3979855755"/>
              </p:ext>
            </p:extLst>
          </p:nvPr>
        </p:nvGraphicFramePr>
        <p:xfrm>
          <a:off x="8750424" y="1920280"/>
          <a:ext cx="8136903" cy="4824874"/>
        </p:xfrm>
        <a:graphic>
          <a:graphicData uri="http://schemas.openxmlformats.org/drawingml/2006/table">
            <a:tbl>
              <a:tblPr>
                <a:tableStyleId>{BDBED569-4797-4DF1-A0F4-6AAB3CD982D8}</a:tableStyleId>
              </a:tblPr>
              <a:tblGrid>
                <a:gridCol w="2712301"/>
                <a:gridCol w="2712301"/>
                <a:gridCol w="2712301"/>
              </a:tblGrid>
              <a:tr h="238145">
                <a:tc gridSpan="3">
                  <a:txBody>
                    <a:bodyPr/>
                    <a:lstStyle/>
                    <a:p>
                      <a:pPr marL="12700" algn="just">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Инвестициялық</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салымдарды</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өтеу</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үлесі</a:t>
                      </a:r>
                      <a:r>
                        <a:rPr lang="en-US" sz="1100" b="1" dirty="0">
                          <a:solidFill>
                            <a:srgbClr val="000000"/>
                          </a:solidFill>
                          <a:effectLst/>
                          <a:latin typeface="Arial" pitchFamily="34" charset="0"/>
                          <a:ea typeface="Times New Roman"/>
                          <a:cs typeface="Arial" pitchFamily="34" charset="0"/>
                        </a:rPr>
                        <a:t> - 25%</a:t>
                      </a:r>
                      <a:endParaRPr lang="ru-RU" sz="1100" b="1"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888334">
                <a:tc>
                  <a:txBody>
                    <a:bodyPr/>
                    <a:lstStyle/>
                    <a:p>
                      <a:pPr marL="12700" algn="just">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Құрылыс-монтаждау</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жұмыстарының</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техника</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мен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жабдықтың</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атауы</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және</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техникалық</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сипаттамасы</a:t>
                      </a:r>
                      <a:endParaRPr lang="ru-RU" sz="1100" b="1" dirty="0">
                        <a:effectLst/>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Жоба</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қуатының</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өлшем</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бірлігі</a:t>
                      </a:r>
                      <a:endParaRPr lang="ru-RU" sz="1100" b="1" dirty="0">
                        <a:effectLst/>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Қуаттылықтың</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бір</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бірлігіне</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арналған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субсидияларды</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есептеу</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үшін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барынша</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рұқсат</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етілетін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құн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теңге</a:t>
                      </a:r>
                      <a:endParaRPr lang="ru-RU" sz="1100" b="1" dirty="0">
                        <a:effectLst/>
                        <a:latin typeface="Arial" pitchFamily="34" charset="0"/>
                        <a:ea typeface="Times New Roman"/>
                        <a:cs typeface="Arial" pitchFamily="34" charset="0"/>
                      </a:endParaRPr>
                    </a:p>
                  </a:txBody>
                  <a:tcPr marL="9525" marR="9525" marT="9525" marB="9525" anchor="ctr"/>
                </a:tc>
              </a:tr>
              <a:tr h="3055628">
                <a:tc>
                  <a:txBody>
                    <a:bodyPr/>
                    <a:lstStyle/>
                    <a:p>
                      <a:pPr marL="12700" algn="just">
                        <a:lnSpc>
                          <a:spcPct val="115000"/>
                        </a:lnSpc>
                        <a:spcAft>
                          <a:spcPts val="100"/>
                        </a:spcAft>
                      </a:pPr>
                      <a:r>
                        <a:rPr lang="en-US" sz="1100" dirty="0" err="1">
                          <a:solidFill>
                            <a:srgbClr val="000000"/>
                          </a:solidFill>
                          <a:effectLst/>
                          <a:latin typeface="Arial" pitchFamily="34" charset="0"/>
                          <a:ea typeface="Times New Roman"/>
                          <a:cs typeface="Arial" pitchFamily="34" charset="0"/>
                        </a:rPr>
                        <a:t>Шошқа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басын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ұстауға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арналған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жабдықталған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ғимараттары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ветеринариялық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пункті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автоматты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азықтандыру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сумен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жабдықтау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көң</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шығару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желдету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және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жылыту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жүйелері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сою</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цехы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және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қалдықтарды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өңдеу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жүйесі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таразысы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тоңазытқыш</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жабдықтары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объектіге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қызмет</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көрсетуге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арналған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қажетті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техника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және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жабдығы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шошқа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өсіру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кешені</a:t>
                      </a:r>
                      <a:r>
                        <a:rPr lang="en-US" sz="1100" dirty="0">
                          <a:solidFill>
                            <a:srgbClr val="000000"/>
                          </a:solidFill>
                          <a:effectLst/>
                          <a:latin typeface="Arial" pitchFamily="34" charset="0"/>
                          <a:ea typeface="Times New Roman"/>
                          <a:cs typeface="Arial" pitchFamily="34" charset="0"/>
                        </a:rPr>
                        <a:t>.</a:t>
                      </a:r>
                      <a:r>
                        <a:rPr lang="en-US" sz="1100" dirty="0">
                          <a:effectLst/>
                          <a:latin typeface="Arial" pitchFamily="34" charset="0"/>
                          <a:ea typeface="Times New Roman"/>
                          <a:cs typeface="Arial" pitchFamily="34" charset="0"/>
                        </a:rPr>
                        <a:t/>
                      </a:r>
                      <a:br>
                        <a:rPr lang="en-US" sz="1100" dirty="0">
                          <a:effectLst/>
                          <a:latin typeface="Arial" pitchFamily="34" charset="0"/>
                          <a:ea typeface="Times New Roman"/>
                          <a:cs typeface="Arial" pitchFamily="34" charset="0"/>
                        </a:rPr>
                      </a:br>
                      <a:r>
                        <a:rPr lang="en-US" sz="1100" dirty="0" err="1">
                          <a:solidFill>
                            <a:srgbClr val="000000"/>
                          </a:solidFill>
                          <a:effectLst/>
                          <a:latin typeface="Arial" pitchFamily="34" charset="0"/>
                          <a:ea typeface="Times New Roman"/>
                          <a:cs typeface="Arial" pitchFamily="34" charset="0"/>
                        </a:rPr>
                        <a:t>Инвестициялық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жобаның</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құны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жобалық-сметалық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құжаттамаға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сәйкес</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айқындалады</a:t>
                      </a:r>
                      <a:r>
                        <a:rPr lang="en-US" sz="1100" dirty="0">
                          <a:solidFill>
                            <a:srgbClr val="000000"/>
                          </a:solidFill>
                          <a:effectLst/>
                          <a:latin typeface="Arial" pitchFamily="34" charset="0"/>
                          <a:ea typeface="Times New Roman"/>
                          <a:cs typeface="Arial" pitchFamily="34" charset="0"/>
                        </a:rPr>
                        <a:t>:</a:t>
                      </a:r>
                      <a:r>
                        <a:rPr lang="en-US" sz="1100" dirty="0">
                          <a:effectLst/>
                          <a:latin typeface="Arial" pitchFamily="34" charset="0"/>
                          <a:ea typeface="Times New Roman"/>
                          <a:cs typeface="Arial" pitchFamily="34" charset="0"/>
                        </a:rPr>
                        <a:t/>
                      </a:r>
                      <a:br>
                        <a:rPr lang="en-US" sz="1100" dirty="0">
                          <a:effectLst/>
                          <a:latin typeface="Arial" pitchFamily="34" charset="0"/>
                          <a:ea typeface="Times New Roman"/>
                          <a:cs typeface="Arial" pitchFamily="34" charset="0"/>
                        </a:rPr>
                      </a:br>
                      <a:endParaRPr lang="ru-RU" sz="11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err="1">
                          <a:solidFill>
                            <a:srgbClr val="000000"/>
                          </a:solidFill>
                          <a:effectLst/>
                          <a:latin typeface="Arial" pitchFamily="34" charset="0"/>
                          <a:ea typeface="Times New Roman"/>
                          <a:cs typeface="Arial" pitchFamily="34" charset="0"/>
                        </a:rPr>
                        <a:t>мегежінге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арналған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орын</a:t>
                      </a:r>
                      <a:endParaRPr lang="ru-RU" sz="1100" dirty="0">
                        <a:effectLst/>
                        <a:latin typeface="Arial" pitchFamily="34" charset="0"/>
                        <a:ea typeface="Times New Roman"/>
                        <a:cs typeface="Arial" pitchFamily="34" charset="0"/>
                      </a:endParaRPr>
                    </a:p>
                  </a:txBody>
                  <a:tcPr marL="9525" marR="9525" marT="9525" marB="9525" anchor="ctr"/>
                </a:tc>
                <a:tc>
                  <a:txBody>
                    <a:bodyPr/>
                    <a:lstStyle/>
                    <a:p>
                      <a:pPr marL="12700" algn="l">
                        <a:lnSpc>
                          <a:spcPct val="115000"/>
                        </a:lnSpc>
                        <a:spcAft>
                          <a:spcPts val="100"/>
                        </a:spcAft>
                      </a:pPr>
                      <a:r>
                        <a:rPr lang="en-US" sz="1100" dirty="0">
                          <a:solidFill>
                            <a:srgbClr val="000000"/>
                          </a:solidFill>
                          <a:effectLst/>
                          <a:latin typeface="Arial" pitchFamily="34" charset="0"/>
                          <a:ea typeface="Times New Roman"/>
                          <a:cs typeface="Arial" pitchFamily="34" charset="0"/>
                        </a:rPr>
                        <a:t>1 700 000</a:t>
                      </a:r>
                      <a:r>
                        <a:rPr lang="en-US" sz="1100" dirty="0">
                          <a:effectLst/>
                          <a:latin typeface="Arial" pitchFamily="34" charset="0"/>
                          <a:ea typeface="Times New Roman"/>
                          <a:cs typeface="Arial" pitchFamily="34" charset="0"/>
                        </a:rPr>
                        <a:t/>
                      </a:r>
                      <a:br>
                        <a:rPr lang="en-US" sz="1100" dirty="0">
                          <a:effectLst/>
                          <a:latin typeface="Arial" pitchFamily="34" charset="0"/>
                          <a:ea typeface="Times New Roman"/>
                          <a:cs typeface="Arial" pitchFamily="34" charset="0"/>
                        </a:rPr>
                      </a:br>
                      <a:r>
                        <a:rPr lang="en-US" sz="1100" dirty="0">
                          <a:solidFill>
                            <a:srgbClr val="000000"/>
                          </a:solidFill>
                          <a:effectLst/>
                          <a:latin typeface="Arial" pitchFamily="34" charset="0"/>
                          <a:ea typeface="Times New Roman"/>
                          <a:cs typeface="Arial" pitchFamily="34" charset="0"/>
                        </a:rPr>
                        <a:t>850 000</a:t>
                      </a:r>
                      <a:endParaRPr lang="ru-RU" sz="1100" dirty="0">
                        <a:effectLst/>
                        <a:latin typeface="Arial" pitchFamily="34" charset="0"/>
                        <a:ea typeface="Times New Roman"/>
                        <a:cs typeface="Arial" pitchFamily="34" charset="0"/>
                      </a:endParaRPr>
                    </a:p>
                  </a:txBody>
                  <a:tcPr marL="9525" marR="9525" marT="9525" marB="9525" anchor="ctr"/>
                </a:tc>
              </a:tr>
              <a:tr h="238145">
                <a:tc>
                  <a:txBody>
                    <a:bodyPr/>
                    <a:lstStyle/>
                    <a:p>
                      <a:pPr marL="12700" algn="l">
                        <a:lnSpc>
                          <a:spcPct val="115000"/>
                        </a:lnSpc>
                        <a:spcAft>
                          <a:spcPts val="100"/>
                        </a:spcAft>
                      </a:pPr>
                      <a:r>
                        <a:rPr lang="en-US" sz="1100" dirty="0" smtClean="0">
                          <a:solidFill>
                            <a:srgbClr val="000000"/>
                          </a:solidFill>
                          <a:effectLst/>
                          <a:latin typeface="Arial" pitchFamily="34" charset="0"/>
                          <a:ea typeface="Times New Roman"/>
                          <a:cs typeface="Arial" pitchFamily="34" charset="0"/>
                        </a:rPr>
                        <a:t>- </a:t>
                      </a:r>
                      <a:r>
                        <a:rPr lang="en-US" sz="1100" dirty="0" err="1" smtClean="0">
                          <a:solidFill>
                            <a:srgbClr val="000000"/>
                          </a:solidFill>
                          <a:effectLst/>
                          <a:latin typeface="Arial" pitchFamily="34" charset="0"/>
                          <a:ea typeface="Times New Roman"/>
                          <a:cs typeface="Arial" pitchFamily="34" charset="0"/>
                        </a:rPr>
                        <a:t>жаңа</a:t>
                      </a:r>
                      <a:r>
                        <a:rPr lang="en-US" sz="1100" dirty="0" smtClean="0">
                          <a:solidFill>
                            <a:srgbClr val="000000"/>
                          </a:solidFill>
                          <a:effectLst/>
                          <a:latin typeface="Arial" pitchFamily="34" charset="0"/>
                          <a:ea typeface="Times New Roman"/>
                          <a:cs typeface="Arial" pitchFamily="34" charset="0"/>
                        </a:rPr>
                        <a:t> </a:t>
                      </a:r>
                      <a:r>
                        <a:rPr lang="en-US" sz="1100" dirty="0" err="1" smtClean="0">
                          <a:solidFill>
                            <a:srgbClr val="000000"/>
                          </a:solidFill>
                          <a:effectLst/>
                          <a:latin typeface="Arial" pitchFamily="34" charset="0"/>
                          <a:ea typeface="Times New Roman"/>
                          <a:cs typeface="Arial" pitchFamily="34" charset="0"/>
                        </a:rPr>
                        <a:t>құрылыс</a:t>
                      </a:r>
                      <a:r>
                        <a:rPr lang="en-US" sz="1100" dirty="0" smtClean="0">
                          <a:solidFill>
                            <a:srgbClr val="000000"/>
                          </a:solidFill>
                          <a:effectLst/>
                          <a:latin typeface="Arial" pitchFamily="34" charset="0"/>
                          <a:ea typeface="Times New Roman"/>
                          <a:cs typeface="Arial" pitchFamily="34" charset="0"/>
                        </a:rPr>
                        <a:t> </a:t>
                      </a:r>
                      <a:r>
                        <a:rPr lang="en-US" sz="1100" dirty="0" err="1" smtClean="0">
                          <a:solidFill>
                            <a:srgbClr val="000000"/>
                          </a:solidFill>
                          <a:effectLst/>
                          <a:latin typeface="Arial" pitchFamily="34" charset="0"/>
                          <a:ea typeface="Times New Roman"/>
                          <a:cs typeface="Arial" pitchFamily="34" charset="0"/>
                        </a:rPr>
                        <a:t>кезінде</a:t>
                      </a:r>
                      <a:r>
                        <a:rPr lang="en-US" sz="1100" dirty="0" smtClean="0">
                          <a:effectLst/>
                          <a:latin typeface="Arial" pitchFamily="34" charset="0"/>
                          <a:ea typeface="Times New Roman"/>
                          <a:cs typeface="Arial" pitchFamily="34" charset="0"/>
                        </a:rPr>
                        <a:t/>
                      </a:r>
                      <a:br>
                        <a:rPr lang="en-US" sz="1100" dirty="0" smtClean="0">
                          <a:effectLst/>
                          <a:latin typeface="Arial" pitchFamily="34" charset="0"/>
                          <a:ea typeface="Times New Roman"/>
                          <a:cs typeface="Arial" pitchFamily="34" charset="0"/>
                        </a:rPr>
                      </a:br>
                      <a:endParaRPr lang="ru-RU" sz="1100" dirty="0">
                        <a:effectLst/>
                        <a:latin typeface="Arial" pitchFamily="34" charset="0"/>
                        <a:ea typeface="Times New Roman"/>
                        <a:cs typeface="Arial" pitchFamily="34" charset="0"/>
                      </a:endParaRPr>
                    </a:p>
                  </a:txBody>
                  <a:tcPr marL="9525" marR="9525" marT="9525" marB="9525" anchor="ctr"/>
                </a:tc>
                <a:tc rowSpan="2">
                  <a:txBody>
                    <a:bodyPr/>
                    <a:lstStyle/>
                    <a:p>
                      <a:endParaRPr lang="ru-RU" sz="1100">
                        <a:latin typeface="Arial" pitchFamily="34" charset="0"/>
                        <a:cs typeface="Arial" pitchFamily="34" charset="0"/>
                      </a:endParaRPr>
                    </a:p>
                  </a:txBody>
                  <a:tcPr/>
                </a:tc>
                <a:tc>
                  <a:txBody>
                    <a:bodyPr/>
                    <a:lstStyle/>
                    <a:p>
                      <a:pPr marL="12700" algn="just">
                        <a:lnSpc>
                          <a:spcPct val="115000"/>
                        </a:lnSpc>
                        <a:spcAft>
                          <a:spcPts val="100"/>
                        </a:spcAft>
                      </a:pPr>
                      <a:endParaRPr lang="ru-RU" sz="1100" dirty="0">
                        <a:latin typeface="Arial" pitchFamily="34" charset="0"/>
                        <a:ea typeface="Times New Roman"/>
                        <a:cs typeface="Arial" pitchFamily="34" charset="0"/>
                      </a:endParaRPr>
                    </a:p>
                  </a:txBody>
                  <a:tcPr marL="9525" marR="9525" marT="9525" marB="9525" anchor="ctr"/>
                </a:tc>
              </a:tr>
              <a:tr h="238145">
                <a:tc>
                  <a:txBody>
                    <a:bodyPr/>
                    <a:lstStyle/>
                    <a:p>
                      <a:pPr marL="12700" algn="just">
                        <a:lnSpc>
                          <a:spcPct val="115000"/>
                        </a:lnSpc>
                        <a:spcAft>
                          <a:spcPts val="100"/>
                        </a:spcAft>
                      </a:pPr>
                      <a:r>
                        <a:rPr lang="en-US" sz="1100" dirty="0" smtClean="0">
                          <a:solidFill>
                            <a:srgbClr val="000000"/>
                          </a:solidFill>
                          <a:effectLst/>
                          <a:latin typeface="Arial" pitchFamily="34" charset="0"/>
                          <a:ea typeface="Times New Roman"/>
                          <a:cs typeface="Arial" pitchFamily="34" charset="0"/>
                        </a:rPr>
                        <a:t>-- </a:t>
                      </a:r>
                      <a:r>
                        <a:rPr lang="en-US" sz="1100" dirty="0" err="1" smtClean="0">
                          <a:solidFill>
                            <a:srgbClr val="000000"/>
                          </a:solidFill>
                          <a:effectLst/>
                          <a:latin typeface="Arial" pitchFamily="34" charset="0"/>
                          <a:ea typeface="Times New Roman"/>
                          <a:cs typeface="Arial" pitchFamily="34" charset="0"/>
                        </a:rPr>
                        <a:t>кеңейту</a:t>
                      </a:r>
                      <a:r>
                        <a:rPr lang="en-US" sz="1100" dirty="0" smtClean="0">
                          <a:solidFill>
                            <a:srgbClr val="000000"/>
                          </a:solidFill>
                          <a:effectLst/>
                          <a:latin typeface="Arial" pitchFamily="34" charset="0"/>
                          <a:ea typeface="Times New Roman"/>
                          <a:cs typeface="Arial" pitchFamily="34" charset="0"/>
                        </a:rPr>
                        <a:t> </a:t>
                      </a:r>
                      <a:r>
                        <a:rPr lang="en-US" sz="1100" dirty="0" err="1" smtClean="0">
                          <a:solidFill>
                            <a:srgbClr val="000000"/>
                          </a:solidFill>
                          <a:effectLst/>
                          <a:latin typeface="Arial" pitchFamily="34" charset="0"/>
                          <a:ea typeface="Times New Roman"/>
                          <a:cs typeface="Arial" pitchFamily="34" charset="0"/>
                        </a:rPr>
                        <a:t>кезінде</a:t>
                      </a:r>
                      <a:endParaRPr lang="ru-RU" sz="1100" dirty="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endParaRPr lang="ru-RU" sz="1100" dirty="0">
                        <a:latin typeface="Arial" pitchFamily="34" charset="0"/>
                        <a:ea typeface="Times New Roman"/>
                        <a:cs typeface="Arial" pitchFamily="34" charset="0"/>
                      </a:endParaRPr>
                    </a:p>
                  </a:txBody>
                  <a:tcPr marL="9525" marR="9525" marT="9525" marB="9525" anchor="ctr"/>
                </a:tc>
              </a:tr>
            </a:tbl>
          </a:graphicData>
        </a:graphic>
      </p:graphicFrame>
      <p:sp>
        <p:nvSpPr>
          <p:cNvPr id="22" name="Прямоугольник 21"/>
          <p:cNvSpPr/>
          <p:nvPr/>
        </p:nvSpPr>
        <p:spPr>
          <a:xfrm>
            <a:off x="9254480" y="192088"/>
            <a:ext cx="7814320" cy="800219"/>
          </a:xfrm>
          <a:prstGeom prst="rect">
            <a:avLst/>
          </a:prstGeom>
        </p:spPr>
        <p:txBody>
          <a:bodyPr wrap="square">
            <a:spAutoFit/>
          </a:bodyPr>
          <a:lstStyle/>
          <a:p>
            <a:pPr marL="12700" algn="ctr">
              <a:lnSpc>
                <a:spcPct val="115000"/>
              </a:lnSpc>
              <a:spcAft>
                <a:spcPts val="100"/>
              </a:spcAft>
            </a:pPr>
            <a:r>
              <a:rPr lang="en-US" sz="2000" b="1" dirty="0" err="1">
                <a:solidFill>
                  <a:schemeClr val="bg1"/>
                </a:solidFill>
              </a:rPr>
              <a:t>Қуаты</a:t>
            </a:r>
            <a:r>
              <a:rPr lang="en-US" sz="2000" b="1" dirty="0">
                <a:solidFill>
                  <a:schemeClr val="bg1"/>
                </a:solidFill>
              </a:rPr>
              <a:t> </a:t>
            </a:r>
            <a:r>
              <a:rPr lang="en-US" sz="2000" b="1" dirty="0" err="1">
                <a:solidFill>
                  <a:schemeClr val="bg1"/>
                </a:solidFill>
              </a:rPr>
              <a:t>жылына</a:t>
            </a:r>
            <a:r>
              <a:rPr lang="en-US" sz="2000" b="1" dirty="0">
                <a:solidFill>
                  <a:schemeClr val="bg1"/>
                </a:solidFill>
              </a:rPr>
              <a:t> 50 000 </a:t>
            </a:r>
            <a:r>
              <a:rPr lang="en-US" sz="2000" b="1" dirty="0" err="1">
                <a:solidFill>
                  <a:schemeClr val="bg1"/>
                </a:solidFill>
              </a:rPr>
              <a:t>бастан</a:t>
            </a:r>
            <a:r>
              <a:rPr lang="en-US" sz="2000" b="1" dirty="0">
                <a:solidFill>
                  <a:schemeClr val="bg1"/>
                </a:solidFill>
              </a:rPr>
              <a:t> </a:t>
            </a:r>
            <a:r>
              <a:rPr lang="en-US" sz="2000" b="1" dirty="0" err="1">
                <a:solidFill>
                  <a:schemeClr val="bg1"/>
                </a:solidFill>
              </a:rPr>
              <a:t>басталатын</a:t>
            </a:r>
            <a:r>
              <a:rPr lang="en-US" sz="2000" b="1" dirty="0">
                <a:solidFill>
                  <a:schemeClr val="bg1"/>
                </a:solidFill>
              </a:rPr>
              <a:t> </a:t>
            </a:r>
            <a:r>
              <a:rPr lang="en-US" sz="2000" b="1" dirty="0" err="1">
                <a:solidFill>
                  <a:schemeClr val="bg1"/>
                </a:solidFill>
              </a:rPr>
              <a:t>шошқаларды</a:t>
            </a:r>
            <a:r>
              <a:rPr lang="en-US" sz="2000" b="1" dirty="0">
                <a:solidFill>
                  <a:schemeClr val="bg1"/>
                </a:solidFill>
              </a:rPr>
              <a:t> </a:t>
            </a:r>
            <a:r>
              <a:rPr lang="en-US" sz="2000" b="1" dirty="0" err="1">
                <a:solidFill>
                  <a:schemeClr val="bg1"/>
                </a:solidFill>
              </a:rPr>
              <a:t>өсіруге</a:t>
            </a:r>
            <a:r>
              <a:rPr lang="en-US" sz="2000" b="1" dirty="0">
                <a:solidFill>
                  <a:schemeClr val="bg1"/>
                </a:solidFill>
              </a:rPr>
              <a:t> </a:t>
            </a:r>
            <a:r>
              <a:rPr lang="en-US" sz="2000" b="1" dirty="0" err="1">
                <a:solidFill>
                  <a:schemeClr val="bg1"/>
                </a:solidFill>
              </a:rPr>
              <a:t>арналған</a:t>
            </a:r>
            <a:r>
              <a:rPr lang="en-US" sz="2000" b="1" dirty="0">
                <a:solidFill>
                  <a:schemeClr val="bg1"/>
                </a:solidFill>
              </a:rPr>
              <a:t> </a:t>
            </a:r>
            <a:r>
              <a:rPr lang="en-US" sz="2000" b="1" dirty="0" err="1">
                <a:solidFill>
                  <a:schemeClr val="bg1"/>
                </a:solidFill>
              </a:rPr>
              <a:t>объектілерді</a:t>
            </a:r>
            <a:r>
              <a:rPr lang="en-US" sz="2000" b="1" dirty="0">
                <a:solidFill>
                  <a:schemeClr val="bg1"/>
                </a:solidFill>
              </a:rPr>
              <a:t> </a:t>
            </a:r>
            <a:r>
              <a:rPr lang="en-US" sz="2000" b="1" dirty="0" err="1">
                <a:solidFill>
                  <a:schemeClr val="bg1"/>
                </a:solidFill>
              </a:rPr>
              <a:t>құру</a:t>
            </a:r>
            <a:r>
              <a:rPr lang="en-US" sz="2000" b="1" dirty="0">
                <a:solidFill>
                  <a:schemeClr val="bg1"/>
                </a:solidFill>
              </a:rPr>
              <a:t> </a:t>
            </a:r>
            <a:r>
              <a:rPr lang="en-US" sz="2000" b="1" dirty="0" err="1">
                <a:solidFill>
                  <a:schemeClr val="bg1"/>
                </a:solidFill>
              </a:rPr>
              <a:t>және</a:t>
            </a:r>
            <a:r>
              <a:rPr lang="en-US" sz="2000" b="1" dirty="0">
                <a:solidFill>
                  <a:schemeClr val="bg1"/>
                </a:solidFill>
              </a:rPr>
              <a:t> </a:t>
            </a:r>
            <a:r>
              <a:rPr lang="en-US" sz="2000" b="1" dirty="0" err="1" smtClean="0">
                <a:solidFill>
                  <a:schemeClr val="bg1"/>
                </a:solidFill>
              </a:rPr>
              <a:t>кеңейту</a:t>
            </a:r>
            <a:endParaRPr lang="ru-RU" sz="2000" b="1" dirty="0">
              <a:solidFill>
                <a:schemeClr val="bg1"/>
              </a:solidFill>
              <a:latin typeface="Arial" pitchFamily="34" charset="0"/>
              <a:ea typeface="Times New Roman"/>
              <a:cs typeface="Arial" pitchFamily="34" charset="0"/>
            </a:endParaRPr>
          </a:p>
        </p:txBody>
      </p:sp>
      <p:sp>
        <p:nvSpPr>
          <p:cNvPr id="23" name="Прямоугольник 22"/>
          <p:cNvSpPr/>
          <p:nvPr/>
        </p:nvSpPr>
        <p:spPr>
          <a:xfrm>
            <a:off x="3709864" y="0"/>
            <a:ext cx="5112568" cy="1154162"/>
          </a:xfrm>
          <a:prstGeom prst="rect">
            <a:avLst/>
          </a:prstGeom>
        </p:spPr>
        <p:txBody>
          <a:bodyPr wrap="square">
            <a:spAutoFit/>
          </a:bodyPr>
          <a:lstStyle/>
          <a:p>
            <a:pPr marL="12700" algn="ctr">
              <a:lnSpc>
                <a:spcPct val="115000"/>
              </a:lnSpc>
              <a:spcAft>
                <a:spcPts val="100"/>
              </a:spcAft>
            </a:pPr>
            <a:r>
              <a:rPr lang="en-US" sz="2000" b="1" dirty="0" err="1">
                <a:solidFill>
                  <a:schemeClr val="bg1"/>
                </a:solidFill>
              </a:rPr>
              <a:t>Қуаты</a:t>
            </a:r>
            <a:r>
              <a:rPr lang="en-US" sz="2000" b="1" dirty="0">
                <a:solidFill>
                  <a:schemeClr val="bg1"/>
                </a:solidFill>
              </a:rPr>
              <a:t> 1200 </a:t>
            </a:r>
            <a:r>
              <a:rPr lang="en-US" sz="2000" b="1" dirty="0" err="1">
                <a:solidFill>
                  <a:schemeClr val="bg1"/>
                </a:solidFill>
              </a:rPr>
              <a:t>бас</a:t>
            </a:r>
            <a:r>
              <a:rPr lang="en-US" sz="2000" b="1" dirty="0">
                <a:solidFill>
                  <a:schemeClr val="bg1"/>
                </a:solidFill>
              </a:rPr>
              <a:t> </a:t>
            </a:r>
            <a:r>
              <a:rPr lang="en-US" sz="2000" b="1" dirty="0" err="1">
                <a:solidFill>
                  <a:schemeClr val="bg1"/>
                </a:solidFill>
              </a:rPr>
              <a:t>аналық</a:t>
            </a:r>
            <a:r>
              <a:rPr lang="en-US" sz="2000" b="1" dirty="0">
                <a:solidFill>
                  <a:schemeClr val="bg1"/>
                </a:solidFill>
              </a:rPr>
              <a:t> </a:t>
            </a:r>
            <a:r>
              <a:rPr lang="en-US" sz="2000" b="1" dirty="0" err="1">
                <a:solidFill>
                  <a:schemeClr val="bg1"/>
                </a:solidFill>
              </a:rPr>
              <a:t>шошқадан</a:t>
            </a:r>
            <a:r>
              <a:rPr lang="en-US" sz="2000" b="1" dirty="0">
                <a:solidFill>
                  <a:schemeClr val="bg1"/>
                </a:solidFill>
              </a:rPr>
              <a:t> </a:t>
            </a:r>
            <a:r>
              <a:rPr lang="en-US" sz="2000" b="1" dirty="0" err="1">
                <a:solidFill>
                  <a:schemeClr val="bg1"/>
                </a:solidFill>
              </a:rPr>
              <a:t>басталатын</a:t>
            </a:r>
            <a:r>
              <a:rPr lang="en-US" sz="2000" b="1" dirty="0">
                <a:solidFill>
                  <a:schemeClr val="bg1"/>
                </a:solidFill>
              </a:rPr>
              <a:t> </a:t>
            </a:r>
            <a:r>
              <a:rPr lang="en-US" sz="2000" b="1" dirty="0" err="1">
                <a:solidFill>
                  <a:schemeClr val="bg1"/>
                </a:solidFill>
              </a:rPr>
              <a:t>селекциялық-гибридтік</a:t>
            </a:r>
            <a:r>
              <a:rPr lang="en-US" sz="2000" b="1" dirty="0">
                <a:solidFill>
                  <a:schemeClr val="bg1"/>
                </a:solidFill>
              </a:rPr>
              <a:t> </a:t>
            </a:r>
            <a:r>
              <a:rPr lang="en-US" sz="2000" b="1" dirty="0" err="1">
                <a:solidFill>
                  <a:schemeClr val="bg1"/>
                </a:solidFill>
              </a:rPr>
              <a:t>орталық</a:t>
            </a:r>
            <a:r>
              <a:rPr lang="en-US" sz="2000" b="1" dirty="0">
                <a:solidFill>
                  <a:schemeClr val="bg1"/>
                </a:solidFill>
              </a:rPr>
              <a:t> </a:t>
            </a:r>
            <a:r>
              <a:rPr lang="en-US" sz="2000" b="1" dirty="0" err="1" smtClean="0">
                <a:solidFill>
                  <a:schemeClr val="bg1"/>
                </a:solidFill>
              </a:rPr>
              <a:t>құру</a:t>
            </a:r>
            <a:endParaRPr lang="ru-RU" sz="2000" b="1" dirty="0">
              <a:solidFill>
                <a:schemeClr val="bg1"/>
              </a:solidFill>
              <a:latin typeface="Arial" pitchFamily="34" charset="0"/>
              <a:ea typeface="Times New Roman"/>
              <a:cs typeface="Arial" pitchFamily="34" charset="0"/>
            </a:endParaRPr>
          </a:p>
        </p:txBody>
      </p:sp>
    </p:spTree>
    <p:extLst>
      <p:ext uri="{BB962C8B-B14F-4D97-AF65-F5344CB8AC3E}">
        <p14:creationId xmlns:p14="http://schemas.microsoft.com/office/powerpoint/2010/main" val="3222437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8606408" y="192088"/>
            <a:ext cx="0" cy="9229743"/>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11" name="Прямоугольник 10"/>
          <p:cNvSpPr/>
          <p:nvPr/>
        </p:nvSpPr>
        <p:spPr>
          <a:xfrm>
            <a:off x="9758536" y="120080"/>
            <a:ext cx="6048672" cy="1323439"/>
          </a:xfrm>
          <a:prstGeom prst="rect">
            <a:avLst/>
          </a:prstGeom>
        </p:spPr>
        <p:txBody>
          <a:bodyPr wrap="square">
            <a:spAutoFit/>
          </a:bodyPr>
          <a:lstStyle/>
          <a:p>
            <a:pPr algn="ctr"/>
            <a:r>
              <a:rPr lang="ru-RU" sz="2000" b="1" dirty="0" smtClean="0">
                <a:solidFill>
                  <a:schemeClr val="bg1"/>
                </a:solidFill>
                <a:latin typeface="Times New Roman"/>
                <a:ea typeface="Times New Roman"/>
              </a:rPr>
              <a:t>Приобретение транспортного средства для перевозки молока молокоперерабатывающими предприятиями и заготовительными организациями"</a:t>
            </a:r>
            <a:endParaRPr lang="ru-RU" sz="2000" b="1" dirty="0">
              <a:solidFill>
                <a:schemeClr val="bg1"/>
              </a:solidFill>
            </a:endParaRPr>
          </a:p>
        </p:txBody>
      </p:sp>
      <p:sp>
        <p:nvSpPr>
          <p:cNvPr id="1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en-US" sz="2800" b="1" dirty="0" smtClean="0">
                <a:solidFill>
                  <a:schemeClr val="accent5">
                    <a:lumMod val="75000"/>
                  </a:schemeClr>
                </a:solidFill>
                <a:latin typeface="+mn-lt"/>
              </a:rPr>
              <a:t>22</a:t>
            </a:r>
            <a:endParaRPr lang="en-US" sz="2800" b="1" dirty="0">
              <a:solidFill>
                <a:schemeClr val="accent5">
                  <a:lumMod val="75000"/>
                </a:schemeClr>
              </a:solidFill>
              <a:latin typeface="+mn-lt"/>
            </a:endParaRPr>
          </a:p>
        </p:txBody>
      </p:sp>
      <p:sp>
        <p:nvSpPr>
          <p:cNvPr id="17" name="Прямоугольник 16"/>
          <p:cNvSpPr/>
          <p:nvPr/>
        </p:nvSpPr>
        <p:spPr>
          <a:xfrm>
            <a:off x="9974560" y="408112"/>
            <a:ext cx="6806208" cy="1124090"/>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производства мяса индейки мощностью от 20 000 тонн в год</a:t>
            </a:r>
            <a:endParaRPr lang="ru-RU" sz="2000" b="1" dirty="0">
              <a:solidFill>
                <a:schemeClr val="bg1"/>
              </a:solidFill>
              <a:latin typeface="Arial" pitchFamily="34" charset="0"/>
              <a:ea typeface="Times New Roman"/>
              <a:cs typeface="Arial" pitchFamily="34" charset="0"/>
            </a:endParaRPr>
          </a:p>
        </p:txBody>
      </p:sp>
      <p:sp>
        <p:nvSpPr>
          <p:cNvPr id="22" name="Прямоугольник 21"/>
          <p:cNvSpPr/>
          <p:nvPr/>
        </p:nvSpPr>
        <p:spPr>
          <a:xfrm>
            <a:off x="9254480" y="192088"/>
            <a:ext cx="7814320" cy="800219"/>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выращивания свиней мощностью от 50 000 голов в год</a:t>
            </a:r>
            <a:endParaRPr lang="ru-RU" sz="2000" b="1" dirty="0">
              <a:solidFill>
                <a:schemeClr val="bg1"/>
              </a:solidFill>
              <a:latin typeface="Arial" pitchFamily="34" charset="0"/>
              <a:ea typeface="Times New Roman"/>
              <a:cs typeface="Arial" pitchFamily="34" charset="0"/>
            </a:endParaRPr>
          </a:p>
        </p:txBody>
      </p:sp>
      <p:pic>
        <p:nvPicPr>
          <p:cNvPr id="64515" name="Picture 3" descr="C:\Users\ИНТЕРНЕТ\Desktop\NY5A7581-s.jpg"/>
          <p:cNvPicPr>
            <a:picLocks noChangeAspect="1" noChangeArrowheads="1"/>
          </p:cNvPicPr>
          <p:nvPr/>
        </p:nvPicPr>
        <p:blipFill>
          <a:blip r:embed="rId2" cstate="print"/>
          <a:srcRect/>
          <a:stretch>
            <a:fillRect/>
          </a:stretch>
        </p:blipFill>
        <p:spPr bwMode="auto">
          <a:xfrm>
            <a:off x="1117576" y="0"/>
            <a:ext cx="3168352" cy="1848272"/>
          </a:xfrm>
          <a:prstGeom prst="rect">
            <a:avLst/>
          </a:prstGeom>
          <a:noFill/>
        </p:spPr>
      </p:pic>
      <p:pic>
        <p:nvPicPr>
          <p:cNvPr id="24" name="Рисунок 23"/>
          <p:cNvPicPr>
            <a:picLocks noChangeAspect="1"/>
          </p:cNvPicPr>
          <p:nvPr/>
        </p:nvPicPr>
        <p:blipFill rotWithShape="1">
          <a:blip r:embed="rId3" cstate="print">
            <a:extLst>
              <a:ext uri="{28A0092B-C50C-407E-A947-70E740481C1C}">
                <a14:useLocalDpi xmlns:a14="http://schemas.microsoft.com/office/drawing/2010/main" val="0"/>
              </a:ext>
            </a:extLst>
          </a:blip>
          <a:srcRect t="5557"/>
          <a:stretch/>
        </p:blipFill>
        <p:spPr>
          <a:xfrm>
            <a:off x="-49803" y="-23936"/>
            <a:ext cx="17081147" cy="1872208"/>
          </a:xfrm>
          <a:prstGeom prst="rect">
            <a:avLst/>
          </a:prstGeom>
        </p:spPr>
      </p:pic>
      <p:graphicFrame>
        <p:nvGraphicFramePr>
          <p:cNvPr id="25" name="Таблица 24"/>
          <p:cNvGraphicFramePr>
            <a:graphicFrameLocks noGrp="1"/>
          </p:cNvGraphicFramePr>
          <p:nvPr>
            <p:extLst>
              <p:ext uri="{D42A27DB-BD31-4B8C-83A1-F6EECF244321}">
                <p14:modId xmlns:p14="http://schemas.microsoft.com/office/powerpoint/2010/main" val="4150655301"/>
              </p:ext>
            </p:extLst>
          </p:nvPr>
        </p:nvGraphicFramePr>
        <p:xfrm>
          <a:off x="181470" y="1992289"/>
          <a:ext cx="8208914" cy="6226063"/>
        </p:xfrm>
        <a:graphic>
          <a:graphicData uri="http://schemas.openxmlformats.org/drawingml/2006/table">
            <a:tbl>
              <a:tblPr>
                <a:tableStyleId>{BDBED569-4797-4DF1-A0F4-6AAB3CD982D8}</a:tableStyleId>
              </a:tblPr>
              <a:tblGrid>
                <a:gridCol w="288034"/>
                <a:gridCol w="4608512"/>
                <a:gridCol w="1944216"/>
                <a:gridCol w="1368152"/>
              </a:tblGrid>
              <a:tr h="107217">
                <a:tc gridSpan="4">
                  <a:txBody>
                    <a:bodyPr/>
                    <a:lstStyle/>
                    <a:p>
                      <a:pPr marL="12700" algn="just">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Инвестициялық</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салымдарды</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өтеу</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үлесі</a:t>
                      </a:r>
                      <a:r>
                        <a:rPr lang="en-US" sz="1100" b="1" dirty="0">
                          <a:solidFill>
                            <a:srgbClr val="000000"/>
                          </a:solidFill>
                          <a:effectLst/>
                          <a:latin typeface="Arial" pitchFamily="34" charset="0"/>
                          <a:ea typeface="Times New Roman"/>
                          <a:cs typeface="Arial" pitchFamily="34" charset="0"/>
                        </a:rPr>
                        <a:t> - 25%</a:t>
                      </a:r>
                      <a:endParaRPr lang="ru-RU" sz="1100" b="1"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c hMerge="1">
                  <a:txBody>
                    <a:bodyPr/>
                    <a:lstStyle/>
                    <a:p>
                      <a:endParaRPr lang="ru-RU"/>
                    </a:p>
                  </a:txBody>
                  <a:tcPr/>
                </a:tc>
              </a:tr>
              <a:tr h="615674">
                <a:tc gridSpan="2">
                  <a:txBody>
                    <a:bodyPr/>
                    <a:lstStyle/>
                    <a:p>
                      <a:pPr marL="12700" algn="just">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Құрылыс-монтаждау</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жұмыстарының</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техника</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мен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жабдықтың</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атауы</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және</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техникалық</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сипаттамасы</a:t>
                      </a:r>
                      <a:endParaRPr lang="ru-RU" sz="1100" b="1"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a:txBody>
                    <a:bodyPr/>
                    <a:lstStyle/>
                    <a:p>
                      <a:pPr marL="12700" algn="ctr">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Жоба</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қуатының</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өлшем</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бірлігі</a:t>
                      </a:r>
                      <a:endParaRPr lang="ru-RU" sz="1100" b="1" dirty="0">
                        <a:effectLst/>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Қуаттылықтың</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бір</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бірлігіне</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арналған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субсидияларды</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есептеу</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үшін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барынша</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рұқсат</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етілетін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құн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теңге</a:t>
                      </a:r>
                      <a:endParaRPr lang="ru-RU" sz="1100" b="1" dirty="0">
                        <a:effectLst/>
                        <a:latin typeface="Arial" pitchFamily="34" charset="0"/>
                        <a:ea typeface="Times New Roman"/>
                        <a:cs typeface="Arial" pitchFamily="34" charset="0"/>
                      </a:endParaRPr>
                    </a:p>
                  </a:txBody>
                  <a:tcPr marL="9525" marR="9525" marT="9525" marB="9525" anchor="ctr"/>
                </a:tc>
              </a:tr>
              <a:tr h="1657877">
                <a:tc rowSpan="3">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1.</a:t>
                      </a:r>
                      <a:endParaRPr lang="ru-RU" sz="11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err="1">
                          <a:solidFill>
                            <a:srgbClr val="000000"/>
                          </a:solidFill>
                          <a:effectLst/>
                          <a:latin typeface="Arial" pitchFamily="34" charset="0"/>
                          <a:ea typeface="Times New Roman"/>
                          <a:cs typeface="Arial" pitchFamily="34" charset="0"/>
                        </a:rPr>
                        <a:t>Құрамажем</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зауытының</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цехының</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ғимаратын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астық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сақтау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сыйымдылықтарын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сүрлемдік</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корпустар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өндірістік</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блокты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авто</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және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теміржол</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көлігіне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тиелімдері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шикізат</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және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дайын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өнімдерге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арналған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қоймаларды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құрамажем</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зауытына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қоймаларға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және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сүрлемдерге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арналған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технологиялық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жабдықты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қоймалар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мен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сүрлемдерді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қажетті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техника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мен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көлікті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қамтитын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қуаты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сағатына</a:t>
                      </a:r>
                      <a:r>
                        <a:rPr lang="en-US" sz="1100" dirty="0">
                          <a:solidFill>
                            <a:srgbClr val="000000"/>
                          </a:solidFill>
                          <a:effectLst/>
                          <a:latin typeface="Arial" pitchFamily="34" charset="0"/>
                          <a:ea typeface="Times New Roman"/>
                          <a:cs typeface="Arial" pitchFamily="34" charset="0"/>
                        </a:rPr>
                        <a:t> 5 </a:t>
                      </a:r>
                      <a:r>
                        <a:rPr lang="en-US" sz="1100" dirty="0" err="1">
                          <a:solidFill>
                            <a:srgbClr val="000000"/>
                          </a:solidFill>
                          <a:effectLst/>
                          <a:latin typeface="Arial" pitchFamily="34" charset="0"/>
                          <a:ea typeface="Times New Roman"/>
                          <a:cs typeface="Arial" pitchFamily="34" charset="0"/>
                        </a:rPr>
                        <a:t>тоннадан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басталатын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құрамажем</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зауыты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цехы</a:t>
                      </a:r>
                      <a:r>
                        <a:rPr lang="en-US" sz="1100" dirty="0">
                          <a:solidFill>
                            <a:srgbClr val="000000"/>
                          </a:solidFill>
                          <a:effectLst/>
                          <a:latin typeface="Arial" pitchFamily="34" charset="0"/>
                          <a:ea typeface="Times New Roman"/>
                          <a:cs typeface="Arial" pitchFamily="34" charset="0"/>
                        </a:rPr>
                        <a:t>),</a:t>
                      </a:r>
                      <a:r>
                        <a:rPr lang="en-US" sz="1100" dirty="0">
                          <a:effectLst/>
                          <a:latin typeface="Arial" pitchFamily="34" charset="0"/>
                          <a:ea typeface="Times New Roman"/>
                          <a:cs typeface="Arial" pitchFamily="34" charset="0"/>
                        </a:rPr>
                        <a:t/>
                      </a:r>
                      <a:br>
                        <a:rPr lang="en-US" sz="1100" dirty="0">
                          <a:effectLst/>
                          <a:latin typeface="Arial" pitchFamily="34" charset="0"/>
                          <a:ea typeface="Times New Roman"/>
                          <a:cs typeface="Arial" pitchFamily="34" charset="0"/>
                        </a:rPr>
                      </a:br>
                      <a:r>
                        <a:rPr lang="en-US" sz="1100" dirty="0" err="1">
                          <a:solidFill>
                            <a:srgbClr val="000000"/>
                          </a:solidFill>
                          <a:effectLst/>
                          <a:latin typeface="Arial" pitchFamily="34" charset="0"/>
                          <a:ea typeface="Times New Roman"/>
                          <a:cs typeface="Arial" pitchFamily="34" charset="0"/>
                        </a:rPr>
                        <a:t>Инвестициялық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жобаның</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құны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жобалық-сметалық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құжаттамаға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сәйкес</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айқындалады</a:t>
                      </a:r>
                      <a:r>
                        <a:rPr lang="en-US" sz="1100" dirty="0">
                          <a:solidFill>
                            <a:srgbClr val="000000"/>
                          </a:solidFill>
                          <a:effectLst/>
                          <a:latin typeface="Arial" pitchFamily="34" charset="0"/>
                          <a:ea typeface="Times New Roman"/>
                          <a:cs typeface="Arial" pitchFamily="34" charset="0"/>
                        </a:rPr>
                        <a:t>:</a:t>
                      </a:r>
                      <a:endParaRPr lang="ru-RU" sz="1100" dirty="0">
                        <a:effectLst/>
                        <a:latin typeface="Arial" pitchFamily="34" charset="0"/>
                        <a:ea typeface="Times New Roman"/>
                        <a:cs typeface="Arial" pitchFamily="34" charset="0"/>
                      </a:endParaRPr>
                    </a:p>
                  </a:txBody>
                  <a:tcPr marL="9525" marR="9525" marT="9525" marB="9525" anchor="ctr"/>
                </a:tc>
                <a:tc rowSpan="3">
                  <a:txBody>
                    <a:bodyPr/>
                    <a:lstStyle/>
                    <a:p>
                      <a:pPr marL="12700" algn="just">
                        <a:lnSpc>
                          <a:spcPct val="115000"/>
                        </a:lnSpc>
                        <a:spcAft>
                          <a:spcPts val="100"/>
                        </a:spcAft>
                      </a:pPr>
                      <a:r>
                        <a:rPr lang="en-US" sz="1100" dirty="0" err="1">
                          <a:solidFill>
                            <a:srgbClr val="000000"/>
                          </a:solidFill>
                          <a:effectLst/>
                          <a:latin typeface="Arial" pitchFamily="34" charset="0"/>
                          <a:ea typeface="Times New Roman"/>
                          <a:cs typeface="Arial" pitchFamily="34" charset="0"/>
                        </a:rPr>
                        <a:t>сағатына</a:t>
                      </a:r>
                      <a:r>
                        <a:rPr lang="en-US" sz="1100" dirty="0">
                          <a:solidFill>
                            <a:srgbClr val="000000"/>
                          </a:solidFill>
                          <a:effectLst/>
                          <a:latin typeface="Arial" pitchFamily="34" charset="0"/>
                          <a:ea typeface="Times New Roman"/>
                          <a:cs typeface="Arial" pitchFamily="34" charset="0"/>
                        </a:rPr>
                        <a:t> 1 </a:t>
                      </a:r>
                      <a:r>
                        <a:rPr lang="en-US" sz="1100" dirty="0" err="1">
                          <a:solidFill>
                            <a:srgbClr val="000000"/>
                          </a:solidFill>
                          <a:effectLst/>
                          <a:latin typeface="Arial" pitchFamily="34" charset="0"/>
                          <a:ea typeface="Times New Roman"/>
                          <a:cs typeface="Arial" pitchFamily="34" charset="0"/>
                        </a:rPr>
                        <a:t>тонна</a:t>
                      </a:r>
                      <a:endParaRPr lang="ru-RU" sz="110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100" dirty="0">
                          <a:effectLst/>
                          <a:latin typeface="Arial" pitchFamily="34" charset="0"/>
                          <a:ea typeface="Times New Roman"/>
                          <a:cs typeface="Arial" pitchFamily="34" charset="0"/>
                        </a:rPr>
                        <a:t/>
                      </a:r>
                      <a:br>
                        <a:rPr lang="en-US" sz="1100" dirty="0">
                          <a:effectLst/>
                          <a:latin typeface="Arial" pitchFamily="34" charset="0"/>
                          <a:ea typeface="Times New Roman"/>
                          <a:cs typeface="Arial" pitchFamily="34" charset="0"/>
                        </a:rPr>
                      </a:br>
                      <a:endParaRPr lang="ru-RU" sz="1100" dirty="0">
                        <a:effectLst/>
                        <a:latin typeface="Arial" pitchFamily="34" charset="0"/>
                        <a:ea typeface="Times New Roman"/>
                        <a:cs typeface="Arial" pitchFamily="34" charset="0"/>
                      </a:endParaRPr>
                    </a:p>
                  </a:txBody>
                  <a:tcPr marL="9525" marR="9525" marT="9525" marB="9525" anchor="ctr"/>
                </a:tc>
              </a:tr>
              <a:tr h="216024">
                <a:tc vMerge="1">
                  <a:txBody>
                    <a:bodyPr/>
                    <a:lstStyle/>
                    <a:p>
                      <a:endParaRPr lang="ru-RU"/>
                    </a:p>
                  </a:txBody>
                  <a:tcP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жаңа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құрылыс</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кезінде</a:t>
                      </a:r>
                      <a:endParaRPr lang="ru-RU" sz="1100" dirty="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270 000 000</a:t>
                      </a:r>
                      <a:endParaRPr lang="ru-RU" sz="1100" dirty="0">
                        <a:effectLst/>
                        <a:latin typeface="Arial" pitchFamily="34" charset="0"/>
                        <a:ea typeface="Times New Roman"/>
                        <a:cs typeface="Arial" pitchFamily="34" charset="0"/>
                      </a:endParaRPr>
                    </a:p>
                  </a:txBody>
                  <a:tcPr marL="9525" marR="9525" marT="9525" marB="9525" anchor="ctr"/>
                </a:tc>
              </a:tr>
              <a:tr h="144016">
                <a:tc vMerge="1">
                  <a:txBody>
                    <a:bodyPr/>
                    <a:lstStyle/>
                    <a:p>
                      <a:endParaRPr lang="ru-RU"/>
                    </a:p>
                  </a:txBody>
                  <a:tcP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кеңейту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кезінде</a:t>
                      </a:r>
                      <a:endParaRPr lang="ru-RU" sz="1100" dirty="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135 000 000</a:t>
                      </a:r>
                      <a:endParaRPr lang="ru-RU" sz="1100" dirty="0">
                        <a:effectLst/>
                        <a:latin typeface="Arial" pitchFamily="34" charset="0"/>
                        <a:ea typeface="Times New Roman"/>
                        <a:cs typeface="Arial" pitchFamily="34" charset="0"/>
                      </a:endParaRPr>
                    </a:p>
                  </a:txBody>
                  <a:tcPr marL="9525" marR="9525" marT="9525" marB="9525" anchor="ctr"/>
                </a:tc>
              </a:tr>
              <a:tr h="1617192">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2</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err="1">
                          <a:solidFill>
                            <a:srgbClr val="000000"/>
                          </a:solidFill>
                          <a:effectLst/>
                          <a:latin typeface="Arial" pitchFamily="34" charset="0"/>
                          <a:ea typeface="Times New Roman"/>
                          <a:cs typeface="Arial" pitchFamily="34" charset="0"/>
                        </a:rPr>
                        <a:t>Сору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жапқышын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балғалы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пневмо</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ұсақтағышты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дәнтүйгішті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роторлы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компрессорды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салмақтық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араластырғышты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аспирацияны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сорғыш</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штуцерді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түсіргіш</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иірмекті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бұрылмалы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иірмекті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құрамалы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шлюзді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тиеу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құйғышын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тиегіш</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иірмекті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ауа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көмегімен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түсіру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желісін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азықтық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майға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арналған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мөлшерлегіш</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сыйымдылықты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қамтитын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қуаты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сағатына</a:t>
                      </a:r>
                      <a:r>
                        <a:rPr lang="en-US" sz="1100" dirty="0">
                          <a:solidFill>
                            <a:srgbClr val="000000"/>
                          </a:solidFill>
                          <a:effectLst/>
                          <a:latin typeface="Arial" pitchFamily="34" charset="0"/>
                          <a:ea typeface="Times New Roman"/>
                          <a:cs typeface="Arial" pitchFamily="34" charset="0"/>
                        </a:rPr>
                        <a:t> 15 </a:t>
                      </a:r>
                      <a:r>
                        <a:rPr lang="en-US" sz="1100" dirty="0" err="1">
                          <a:solidFill>
                            <a:srgbClr val="000000"/>
                          </a:solidFill>
                          <a:effectLst/>
                          <a:latin typeface="Arial" pitchFamily="34" charset="0"/>
                          <a:ea typeface="Times New Roman"/>
                          <a:cs typeface="Arial" pitchFamily="34" charset="0"/>
                        </a:rPr>
                        <a:t>тоннадан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бастайтын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мобилді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құрама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жем</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зауыты</a:t>
                      </a:r>
                      <a:r>
                        <a:rPr lang="en-US" sz="1100" dirty="0">
                          <a:solidFill>
                            <a:srgbClr val="000000"/>
                          </a:solidFill>
                          <a:effectLst/>
                          <a:latin typeface="Arial" pitchFamily="34" charset="0"/>
                          <a:ea typeface="Times New Roman"/>
                          <a:cs typeface="Arial" pitchFamily="34" charset="0"/>
                        </a:rPr>
                        <a:t>.</a:t>
                      </a:r>
                      <a:endParaRPr lang="ru-RU" sz="1100" dirty="0">
                        <a:effectLst/>
                        <a:latin typeface="Arial" pitchFamily="34" charset="0"/>
                        <a:ea typeface="Times New Roman"/>
                        <a:cs typeface="Arial" pitchFamily="34" charset="0"/>
                      </a:endParaRPr>
                    </a:p>
                  </a:txBody>
                  <a:tcPr marL="9525" marR="9525" marT="9525" marB="9525" anchor="ctr"/>
                </a:tc>
                <a:tc rowSpan="2">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бірлік</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100 000 000</a:t>
                      </a:r>
                      <a:endParaRPr lang="ru-RU" sz="1100" dirty="0">
                        <a:effectLst/>
                        <a:latin typeface="Arial" pitchFamily="34" charset="0"/>
                        <a:ea typeface="Times New Roman"/>
                        <a:cs typeface="Arial" pitchFamily="34" charset="0"/>
                      </a:endParaRPr>
                    </a:p>
                  </a:txBody>
                  <a:tcPr marL="9525" marR="9525" marT="9525" marB="9525" anchor="ctr"/>
                </a:tc>
              </a:tr>
              <a:tr h="563670">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2.1</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err="1">
                          <a:solidFill>
                            <a:srgbClr val="000000"/>
                          </a:solidFill>
                          <a:effectLst/>
                          <a:latin typeface="Arial" pitchFamily="34" charset="0"/>
                          <a:ea typeface="Times New Roman"/>
                          <a:cs typeface="Arial" pitchFamily="34" charset="0"/>
                        </a:rPr>
                        <a:t>Құрамажем</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зауытын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қозғалтуға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арналған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тартқыш</a:t>
                      </a:r>
                      <a:endParaRPr lang="ru-RU" sz="1100" dirty="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23 000 000</a:t>
                      </a:r>
                      <a:endParaRPr lang="ru-RU" sz="1100" dirty="0">
                        <a:effectLst/>
                        <a:latin typeface="Arial" pitchFamily="34" charset="0"/>
                        <a:ea typeface="Times New Roman"/>
                        <a:cs typeface="Arial" pitchFamily="34" charset="0"/>
                      </a:endParaRPr>
                    </a:p>
                  </a:txBody>
                  <a:tcPr marL="9525" marR="9525" marT="9525" marB="9525" anchor="ctr"/>
                </a:tc>
              </a:tr>
              <a:tr h="310601">
                <a:tc>
                  <a:txBody>
                    <a:bodyPr/>
                    <a:lstStyle/>
                    <a:p>
                      <a:pPr marL="12700" algn="just">
                        <a:lnSpc>
                          <a:spcPct val="115000"/>
                        </a:lnSpc>
                        <a:spcAft>
                          <a:spcPts val="100"/>
                        </a:spcAft>
                      </a:pPr>
                      <a:endParaRPr lang="ru-RU" sz="1100">
                        <a:latin typeface="Times New Roman"/>
                        <a:ea typeface="Times New Roman"/>
                      </a:endParaRPr>
                    </a:p>
                  </a:txBody>
                  <a:tcPr marL="2826" marR="2826" marT="2826" marB="2826"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B w="12700" cap="flat" cmpd="sng" algn="ctr">
                      <a:solidFill>
                        <a:srgbClr val="CFCFCF"/>
                      </a:solidFill>
                      <a:prstDash val="solid"/>
                      <a:round/>
                      <a:headEnd type="none" w="med" len="med"/>
                      <a:tailEnd type="none" w="med" len="med"/>
                    </a:lnB>
                  </a:tcPr>
                </a:tc>
                <a:tc>
                  <a:txBody>
                    <a:bodyPr/>
                    <a:lstStyle/>
                    <a:p>
                      <a:pPr marL="12700" algn="just">
                        <a:lnSpc>
                          <a:spcPct val="115000"/>
                        </a:lnSpc>
                        <a:spcAft>
                          <a:spcPts val="100"/>
                        </a:spcAft>
                      </a:pPr>
                      <a:endParaRPr lang="ru-RU" sz="1100" dirty="0">
                        <a:latin typeface="Times New Roman"/>
                        <a:ea typeface="Times New Roman"/>
                      </a:endParaRPr>
                    </a:p>
                  </a:txBody>
                  <a:tcPr marL="2826" marR="2826" marT="2826" marB="2826"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B w="12700" cap="flat" cmpd="sng" algn="ctr">
                      <a:solidFill>
                        <a:srgbClr val="CFCFCF"/>
                      </a:solidFill>
                      <a:prstDash val="solid"/>
                      <a:round/>
                      <a:headEnd type="none" w="med" len="med"/>
                      <a:tailEnd type="none" w="med" len="med"/>
                    </a:lnB>
                  </a:tcPr>
                </a:tc>
                <a:tc>
                  <a:txBody>
                    <a:bodyPr/>
                    <a:lstStyle/>
                    <a:p>
                      <a:endParaRPr lang="ru-RU"/>
                    </a:p>
                  </a:txBody>
                  <a:tcPr>
                    <a:lnL w="12700" cap="flat" cmpd="sng" algn="ctr">
                      <a:solidFill>
                        <a:srgbClr val="CFCFCF"/>
                      </a:solidFill>
                      <a:prstDash val="solid"/>
                      <a:round/>
                      <a:headEnd type="none" w="med" len="med"/>
                      <a:tailEnd type="none" w="med" len="med"/>
                    </a:lnL>
                  </a:tcPr>
                </a:tc>
                <a:tc>
                  <a:txBody>
                    <a:bodyPr/>
                    <a:lstStyle/>
                    <a:p>
                      <a:pPr marL="12700" algn="just">
                        <a:lnSpc>
                          <a:spcPct val="115000"/>
                        </a:lnSpc>
                        <a:spcAft>
                          <a:spcPts val="100"/>
                        </a:spcAft>
                      </a:pPr>
                      <a:endParaRPr lang="ru-RU" sz="1100" dirty="0">
                        <a:latin typeface="Arial" pitchFamily="34" charset="0"/>
                        <a:ea typeface="Times New Roman"/>
                        <a:cs typeface="Arial" pitchFamily="34" charset="0"/>
                      </a:endParaRPr>
                    </a:p>
                  </a:txBody>
                  <a:tcPr marL="2826" marR="2826" marT="2826" marB="2826" anchor="ctr"/>
                </a:tc>
              </a:tr>
            </a:tbl>
          </a:graphicData>
        </a:graphic>
      </p:graphicFrame>
      <p:sp>
        <p:nvSpPr>
          <p:cNvPr id="27" name="Прямоугольник 26"/>
          <p:cNvSpPr/>
          <p:nvPr/>
        </p:nvSpPr>
        <p:spPr>
          <a:xfrm>
            <a:off x="5116734" y="1128192"/>
            <a:ext cx="3493842" cy="416204"/>
          </a:xfrm>
          <a:prstGeom prst="rect">
            <a:avLst/>
          </a:prstGeom>
        </p:spPr>
        <p:txBody>
          <a:bodyPr wrap="none">
            <a:spAutoFit/>
          </a:bodyPr>
          <a:lstStyle/>
          <a:p>
            <a:pPr marL="12700" algn="just">
              <a:lnSpc>
                <a:spcPct val="115000"/>
              </a:lnSpc>
              <a:spcAft>
                <a:spcPts val="100"/>
              </a:spcAft>
            </a:pPr>
            <a:r>
              <a:rPr lang="ru-RU" sz="2000" b="1" dirty="0" err="1">
                <a:solidFill>
                  <a:schemeClr val="bg1"/>
                </a:solidFill>
              </a:rPr>
              <a:t>Құрамажем</a:t>
            </a:r>
            <a:r>
              <a:rPr lang="ru-RU" sz="2000" b="1" dirty="0">
                <a:solidFill>
                  <a:schemeClr val="bg1"/>
                </a:solidFill>
              </a:rPr>
              <a:t> </a:t>
            </a:r>
            <a:r>
              <a:rPr lang="ru-RU" sz="2000" b="1" dirty="0" err="1">
                <a:solidFill>
                  <a:schemeClr val="bg1"/>
                </a:solidFill>
              </a:rPr>
              <a:t>зауытын</a:t>
            </a:r>
            <a:r>
              <a:rPr lang="ru-RU" sz="2000" b="1" dirty="0">
                <a:solidFill>
                  <a:schemeClr val="bg1"/>
                </a:solidFill>
              </a:rPr>
              <a:t> </a:t>
            </a:r>
            <a:r>
              <a:rPr lang="ru-RU" sz="2000" b="1" dirty="0" smtClean="0">
                <a:solidFill>
                  <a:schemeClr val="bg1"/>
                </a:solidFill>
              </a:rPr>
              <a:t>салу</a:t>
            </a:r>
            <a:endParaRPr lang="ru-RU" sz="2000" b="1" dirty="0">
              <a:solidFill>
                <a:schemeClr val="bg1"/>
              </a:solidFill>
              <a:latin typeface="Arial" pitchFamily="34" charset="0"/>
              <a:ea typeface="Times New Roman"/>
              <a:cs typeface="Arial" pitchFamily="34" charset="0"/>
            </a:endParaRPr>
          </a:p>
        </p:txBody>
      </p:sp>
    </p:spTree>
    <p:extLst>
      <p:ext uri="{BB962C8B-B14F-4D97-AF65-F5344CB8AC3E}">
        <p14:creationId xmlns:p14="http://schemas.microsoft.com/office/powerpoint/2010/main" val="629442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8606408" y="192088"/>
            <a:ext cx="0" cy="9229743"/>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11" name="Прямоугольник 10"/>
          <p:cNvSpPr/>
          <p:nvPr/>
        </p:nvSpPr>
        <p:spPr>
          <a:xfrm>
            <a:off x="9758536" y="120080"/>
            <a:ext cx="6048672" cy="1323439"/>
          </a:xfrm>
          <a:prstGeom prst="rect">
            <a:avLst/>
          </a:prstGeom>
        </p:spPr>
        <p:txBody>
          <a:bodyPr wrap="square">
            <a:spAutoFit/>
          </a:bodyPr>
          <a:lstStyle/>
          <a:p>
            <a:pPr algn="ctr"/>
            <a:r>
              <a:rPr lang="ru-RU" sz="2000" b="1" dirty="0" smtClean="0">
                <a:solidFill>
                  <a:schemeClr val="bg1"/>
                </a:solidFill>
                <a:latin typeface="Times New Roman"/>
                <a:ea typeface="Times New Roman"/>
              </a:rPr>
              <a:t>Приобретение транспортного средства для перевозки молока молокоперерабатывающими предприятиями и заготовительными организациями"</a:t>
            </a:r>
            <a:endParaRPr lang="ru-RU" sz="2000" b="1" dirty="0">
              <a:solidFill>
                <a:schemeClr val="bg1"/>
              </a:solidFill>
            </a:endParaRPr>
          </a:p>
        </p:txBody>
      </p:sp>
      <p:sp>
        <p:nvSpPr>
          <p:cNvPr id="1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en-US" sz="2800" b="1" dirty="0" smtClean="0">
                <a:solidFill>
                  <a:schemeClr val="accent5">
                    <a:lumMod val="75000"/>
                  </a:schemeClr>
                </a:solidFill>
                <a:latin typeface="+mn-lt"/>
              </a:rPr>
              <a:t>2</a:t>
            </a:r>
            <a:r>
              <a:rPr lang="ru-RU" sz="2800" b="1" dirty="0" smtClean="0">
                <a:solidFill>
                  <a:schemeClr val="accent5">
                    <a:lumMod val="75000"/>
                  </a:schemeClr>
                </a:solidFill>
                <a:latin typeface="+mn-lt"/>
              </a:rPr>
              <a:t>3</a:t>
            </a:r>
            <a:endParaRPr lang="en-US" sz="2800" b="1" dirty="0">
              <a:solidFill>
                <a:schemeClr val="accent5">
                  <a:lumMod val="75000"/>
                </a:schemeClr>
              </a:solidFill>
              <a:latin typeface="+mn-lt"/>
            </a:endParaRPr>
          </a:p>
        </p:txBody>
      </p:sp>
      <p:sp>
        <p:nvSpPr>
          <p:cNvPr id="17" name="Прямоугольник 16"/>
          <p:cNvSpPr/>
          <p:nvPr/>
        </p:nvSpPr>
        <p:spPr>
          <a:xfrm>
            <a:off x="9974560" y="408112"/>
            <a:ext cx="6806208" cy="1124090"/>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производства мяса индейки мощностью от 20 000 тонн в год</a:t>
            </a:r>
            <a:endParaRPr lang="ru-RU" sz="2000" b="1" dirty="0">
              <a:solidFill>
                <a:schemeClr val="bg1"/>
              </a:solidFill>
              <a:latin typeface="Arial" pitchFamily="34" charset="0"/>
              <a:ea typeface="Times New Roman"/>
              <a:cs typeface="Arial" pitchFamily="34" charset="0"/>
            </a:endParaRPr>
          </a:p>
        </p:txBody>
      </p:sp>
      <p:sp>
        <p:nvSpPr>
          <p:cNvPr id="22" name="Прямоугольник 21"/>
          <p:cNvSpPr/>
          <p:nvPr/>
        </p:nvSpPr>
        <p:spPr>
          <a:xfrm>
            <a:off x="9254480" y="192088"/>
            <a:ext cx="7814320" cy="800219"/>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выращивания свиней мощностью от 50 000 голов в год</a:t>
            </a:r>
            <a:endParaRPr lang="ru-RU" sz="2000" b="1" dirty="0">
              <a:solidFill>
                <a:schemeClr val="bg1"/>
              </a:solidFill>
              <a:latin typeface="Arial" pitchFamily="34" charset="0"/>
              <a:ea typeface="Times New Roman"/>
              <a:cs typeface="Arial" pitchFamily="34" charset="0"/>
            </a:endParaRPr>
          </a:p>
        </p:txBody>
      </p:sp>
      <p:pic>
        <p:nvPicPr>
          <p:cNvPr id="65538" name="Picture 2" descr="C:\Users\ИНТЕРНЕТ\Desktop\wKThXIzk.jpg"/>
          <p:cNvPicPr>
            <a:picLocks noChangeAspect="1" noChangeArrowheads="1"/>
          </p:cNvPicPr>
          <p:nvPr/>
        </p:nvPicPr>
        <p:blipFill>
          <a:blip r:embed="rId3" cstate="print"/>
          <a:srcRect/>
          <a:stretch>
            <a:fillRect/>
          </a:stretch>
        </p:blipFill>
        <p:spPr bwMode="auto">
          <a:xfrm>
            <a:off x="1261592" y="0"/>
            <a:ext cx="2952328" cy="1848272"/>
          </a:xfrm>
          <a:prstGeom prst="rect">
            <a:avLst/>
          </a:prstGeom>
          <a:noFill/>
        </p:spPr>
      </p:pic>
      <p:pic>
        <p:nvPicPr>
          <p:cNvPr id="13" name="Рисунок 12"/>
          <p:cNvPicPr>
            <a:picLocks noChangeAspect="1"/>
          </p:cNvPicPr>
          <p:nvPr/>
        </p:nvPicPr>
        <p:blipFill rotWithShape="1">
          <a:blip r:embed="rId4" cstate="print">
            <a:extLst>
              <a:ext uri="{28A0092B-C50C-407E-A947-70E740481C1C}">
                <a14:useLocalDpi xmlns:a14="http://schemas.microsoft.com/office/drawing/2010/main" val="0"/>
              </a:ext>
            </a:extLst>
          </a:blip>
          <a:srcRect t="5557"/>
          <a:stretch/>
        </p:blipFill>
        <p:spPr>
          <a:xfrm>
            <a:off x="-49803" y="-23936"/>
            <a:ext cx="17081147" cy="1872208"/>
          </a:xfrm>
          <a:prstGeom prst="rect">
            <a:avLst/>
          </a:prstGeom>
        </p:spPr>
      </p:pic>
      <p:sp>
        <p:nvSpPr>
          <p:cNvPr id="16" name="Прямоугольник 15"/>
          <p:cNvSpPr/>
          <p:nvPr/>
        </p:nvSpPr>
        <p:spPr>
          <a:xfrm>
            <a:off x="4165948" y="263957"/>
            <a:ext cx="4608512" cy="1154162"/>
          </a:xfrm>
          <a:prstGeom prst="rect">
            <a:avLst/>
          </a:prstGeom>
        </p:spPr>
        <p:txBody>
          <a:bodyPr wrap="square">
            <a:spAutoFit/>
          </a:bodyPr>
          <a:lstStyle/>
          <a:p>
            <a:pPr marL="12700" algn="ctr">
              <a:lnSpc>
                <a:spcPct val="115000"/>
              </a:lnSpc>
              <a:spcAft>
                <a:spcPts val="100"/>
              </a:spcAft>
            </a:pPr>
            <a:r>
              <a:rPr lang="en-US" sz="2000" b="1" dirty="0" err="1">
                <a:solidFill>
                  <a:schemeClr val="bg1"/>
                </a:solidFill>
              </a:rPr>
              <a:t>Тәулігіне</a:t>
            </a:r>
            <a:r>
              <a:rPr lang="en-US" sz="2000" b="1" dirty="0">
                <a:solidFill>
                  <a:schemeClr val="bg1"/>
                </a:solidFill>
              </a:rPr>
              <a:t> 150 </a:t>
            </a:r>
            <a:r>
              <a:rPr lang="en-US" sz="2000" b="1" dirty="0" err="1">
                <a:solidFill>
                  <a:schemeClr val="bg1"/>
                </a:solidFill>
              </a:rPr>
              <a:t>тонна</a:t>
            </a:r>
            <a:r>
              <a:rPr lang="en-US" sz="2000" b="1" dirty="0">
                <a:solidFill>
                  <a:schemeClr val="bg1"/>
                </a:solidFill>
              </a:rPr>
              <a:t> </a:t>
            </a:r>
            <a:r>
              <a:rPr lang="en-US" sz="2000" b="1" dirty="0" err="1">
                <a:solidFill>
                  <a:schemeClr val="bg1"/>
                </a:solidFill>
              </a:rPr>
              <a:t>тауық</a:t>
            </a:r>
            <a:r>
              <a:rPr lang="en-US" sz="2000" b="1" dirty="0">
                <a:solidFill>
                  <a:schemeClr val="bg1"/>
                </a:solidFill>
              </a:rPr>
              <a:t> </a:t>
            </a:r>
            <a:r>
              <a:rPr lang="en-US" sz="2000" b="1" dirty="0" err="1">
                <a:solidFill>
                  <a:schemeClr val="bg1"/>
                </a:solidFill>
              </a:rPr>
              <a:t>саңғырығын</a:t>
            </a:r>
            <a:r>
              <a:rPr lang="en-US" sz="2000" b="1" dirty="0">
                <a:solidFill>
                  <a:schemeClr val="bg1"/>
                </a:solidFill>
              </a:rPr>
              <a:t> </a:t>
            </a:r>
            <a:r>
              <a:rPr lang="en-US" sz="2000" b="1" dirty="0" err="1">
                <a:solidFill>
                  <a:schemeClr val="bg1"/>
                </a:solidFill>
              </a:rPr>
              <a:t>өндеуге</a:t>
            </a:r>
            <a:r>
              <a:rPr lang="en-US" sz="2000" b="1" dirty="0">
                <a:solidFill>
                  <a:schemeClr val="bg1"/>
                </a:solidFill>
              </a:rPr>
              <a:t> </a:t>
            </a:r>
            <a:r>
              <a:rPr lang="en-US" sz="2000" b="1" dirty="0" err="1">
                <a:solidFill>
                  <a:schemeClr val="bg1"/>
                </a:solidFill>
              </a:rPr>
              <a:t>арналған</a:t>
            </a:r>
            <a:r>
              <a:rPr lang="en-US" sz="2000" b="1" dirty="0">
                <a:solidFill>
                  <a:schemeClr val="bg1"/>
                </a:solidFill>
              </a:rPr>
              <a:t> </a:t>
            </a:r>
            <a:r>
              <a:rPr lang="en-US" sz="2000" b="1" dirty="0" err="1">
                <a:solidFill>
                  <a:schemeClr val="bg1"/>
                </a:solidFill>
              </a:rPr>
              <a:t>техника</a:t>
            </a:r>
            <a:r>
              <a:rPr lang="en-US" sz="2000" b="1" dirty="0">
                <a:solidFill>
                  <a:schemeClr val="bg1"/>
                </a:solidFill>
              </a:rPr>
              <a:t> </a:t>
            </a:r>
            <a:r>
              <a:rPr lang="en-US" sz="2000" b="1" dirty="0" err="1">
                <a:solidFill>
                  <a:schemeClr val="bg1"/>
                </a:solidFill>
              </a:rPr>
              <a:t>мен</a:t>
            </a:r>
            <a:r>
              <a:rPr lang="en-US" sz="2000" b="1" dirty="0">
                <a:solidFill>
                  <a:schemeClr val="bg1"/>
                </a:solidFill>
              </a:rPr>
              <a:t> </a:t>
            </a:r>
            <a:r>
              <a:rPr lang="en-US" sz="2000" b="1" dirty="0" err="1">
                <a:solidFill>
                  <a:schemeClr val="bg1"/>
                </a:solidFill>
              </a:rPr>
              <a:t>жабдықтар</a:t>
            </a:r>
            <a:r>
              <a:rPr lang="en-US" sz="2000" b="1" dirty="0">
                <a:solidFill>
                  <a:schemeClr val="bg1"/>
                </a:solidFill>
              </a:rPr>
              <a:t> </a:t>
            </a:r>
            <a:r>
              <a:rPr lang="en-US" sz="2000" b="1" dirty="0" err="1">
                <a:solidFill>
                  <a:schemeClr val="bg1"/>
                </a:solidFill>
              </a:rPr>
              <a:t>сатып</a:t>
            </a:r>
            <a:r>
              <a:rPr lang="en-US" sz="2000" b="1" dirty="0">
                <a:solidFill>
                  <a:schemeClr val="bg1"/>
                </a:solidFill>
              </a:rPr>
              <a:t> </a:t>
            </a:r>
            <a:r>
              <a:rPr lang="en-US" sz="2000" b="1" dirty="0" err="1" smtClean="0">
                <a:solidFill>
                  <a:schemeClr val="bg1"/>
                </a:solidFill>
              </a:rPr>
              <a:t>алу</a:t>
            </a:r>
            <a:endParaRPr lang="ru-RU" sz="2800" b="1" dirty="0">
              <a:solidFill>
                <a:schemeClr val="bg1"/>
              </a:solidFill>
              <a:latin typeface="Arial" pitchFamily="34" charset="0"/>
              <a:ea typeface="Times New Roman"/>
              <a:cs typeface="Arial" pitchFamily="34" charset="0"/>
            </a:endParaRPr>
          </a:p>
        </p:txBody>
      </p:sp>
      <p:graphicFrame>
        <p:nvGraphicFramePr>
          <p:cNvPr id="18" name="Таблица 17"/>
          <p:cNvGraphicFramePr>
            <a:graphicFrameLocks noGrp="1"/>
          </p:cNvGraphicFramePr>
          <p:nvPr>
            <p:extLst>
              <p:ext uri="{D42A27DB-BD31-4B8C-83A1-F6EECF244321}">
                <p14:modId xmlns:p14="http://schemas.microsoft.com/office/powerpoint/2010/main" val="2692995140"/>
              </p:ext>
            </p:extLst>
          </p:nvPr>
        </p:nvGraphicFramePr>
        <p:xfrm>
          <a:off x="1" y="1848272"/>
          <a:ext cx="8534400" cy="4547667"/>
        </p:xfrm>
        <a:graphic>
          <a:graphicData uri="http://schemas.openxmlformats.org/drawingml/2006/table">
            <a:tbl>
              <a:tblPr>
                <a:tableStyleId>{BDBED569-4797-4DF1-A0F4-6AAB3CD982D8}</a:tableStyleId>
              </a:tblPr>
              <a:tblGrid>
                <a:gridCol w="2844800"/>
                <a:gridCol w="2844800"/>
                <a:gridCol w="2844800"/>
              </a:tblGrid>
              <a:tr h="336681">
                <a:tc gridSpan="3">
                  <a:txBody>
                    <a:bodyPr/>
                    <a:lstStyle/>
                    <a:p>
                      <a:pPr marL="12700" algn="just">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Инвестициялық</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салымдарды</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өтеу</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үлесі</a:t>
                      </a:r>
                      <a:r>
                        <a:rPr lang="en-US" sz="1100" b="1" dirty="0">
                          <a:solidFill>
                            <a:srgbClr val="000000"/>
                          </a:solidFill>
                          <a:effectLst/>
                          <a:latin typeface="Arial" pitchFamily="34" charset="0"/>
                          <a:ea typeface="Times New Roman"/>
                          <a:cs typeface="Arial" pitchFamily="34" charset="0"/>
                        </a:rPr>
                        <a:t> - 25%</a:t>
                      </a:r>
                      <a:endParaRPr lang="ru-RU" sz="1100" b="1"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640353">
                <a:tc>
                  <a:txBody>
                    <a:bodyPr/>
                    <a:lstStyle/>
                    <a:p>
                      <a:pPr marL="12700" algn="just">
                        <a:lnSpc>
                          <a:spcPct val="115000"/>
                        </a:lnSpc>
                        <a:spcAft>
                          <a:spcPts val="100"/>
                        </a:spcAft>
                      </a:pPr>
                      <a:r>
                        <a:rPr lang="ru-RU" sz="1100" b="1" dirty="0">
                          <a:solidFill>
                            <a:srgbClr val="000000"/>
                          </a:solidFill>
                          <a:effectLst/>
                          <a:latin typeface="Arial" pitchFamily="34" charset="0"/>
                          <a:ea typeface="Times New Roman"/>
                          <a:cs typeface="Arial" pitchFamily="34" charset="0"/>
                        </a:rPr>
                        <a:t>Техника мен </a:t>
                      </a:r>
                      <a:r>
                        <a:rPr lang="ru-RU" sz="1100" b="1" dirty="0" err="1">
                          <a:solidFill>
                            <a:srgbClr val="000000"/>
                          </a:solidFill>
                          <a:effectLst/>
                          <a:latin typeface="Arial" pitchFamily="34" charset="0"/>
                          <a:ea typeface="Times New Roman"/>
                          <a:cs typeface="Arial" pitchFamily="34" charset="0"/>
                        </a:rPr>
                        <a:t>жабдықтың</a:t>
                      </a:r>
                      <a:r>
                        <a:rPr lang="ru-RU" sz="1100" b="1" dirty="0">
                          <a:solidFill>
                            <a:srgbClr val="000000"/>
                          </a:solidFill>
                          <a:effectLst/>
                          <a:latin typeface="Arial" pitchFamily="34" charset="0"/>
                          <a:ea typeface="Times New Roman"/>
                          <a:cs typeface="Arial" pitchFamily="34" charset="0"/>
                        </a:rPr>
                        <a:t> </a:t>
                      </a:r>
                      <a:r>
                        <a:rPr lang="ru-RU" sz="1100" b="1" dirty="0" err="1">
                          <a:solidFill>
                            <a:srgbClr val="000000"/>
                          </a:solidFill>
                          <a:effectLst/>
                          <a:latin typeface="Arial" pitchFamily="34" charset="0"/>
                          <a:ea typeface="Times New Roman"/>
                          <a:cs typeface="Arial" pitchFamily="34" charset="0"/>
                        </a:rPr>
                        <a:t>атауы</a:t>
                      </a:r>
                      <a:r>
                        <a:rPr lang="ru-RU" sz="1100" b="1" dirty="0">
                          <a:solidFill>
                            <a:srgbClr val="000000"/>
                          </a:solidFill>
                          <a:effectLst/>
                          <a:latin typeface="Arial" pitchFamily="34" charset="0"/>
                          <a:ea typeface="Times New Roman"/>
                          <a:cs typeface="Arial" pitchFamily="34" charset="0"/>
                        </a:rPr>
                        <a:t> </a:t>
                      </a:r>
                      <a:r>
                        <a:rPr lang="ru-RU" sz="1100" b="1" dirty="0" err="1">
                          <a:solidFill>
                            <a:srgbClr val="000000"/>
                          </a:solidFill>
                          <a:effectLst/>
                          <a:latin typeface="Arial" pitchFamily="34" charset="0"/>
                          <a:ea typeface="Times New Roman"/>
                          <a:cs typeface="Arial" pitchFamily="34" charset="0"/>
                        </a:rPr>
                        <a:t>және</a:t>
                      </a:r>
                      <a:r>
                        <a:rPr lang="ru-RU" sz="1100" b="1" dirty="0">
                          <a:solidFill>
                            <a:srgbClr val="000000"/>
                          </a:solidFill>
                          <a:effectLst/>
                          <a:latin typeface="Arial" pitchFamily="34" charset="0"/>
                          <a:ea typeface="Times New Roman"/>
                          <a:cs typeface="Arial" pitchFamily="34" charset="0"/>
                        </a:rPr>
                        <a:t> </a:t>
                      </a:r>
                      <a:r>
                        <a:rPr lang="ru-RU" sz="1100" b="1" dirty="0" err="1">
                          <a:solidFill>
                            <a:srgbClr val="000000"/>
                          </a:solidFill>
                          <a:effectLst/>
                          <a:latin typeface="Arial" pitchFamily="34" charset="0"/>
                          <a:ea typeface="Times New Roman"/>
                          <a:cs typeface="Arial" pitchFamily="34" charset="0"/>
                        </a:rPr>
                        <a:t>техникалық</a:t>
                      </a:r>
                      <a:r>
                        <a:rPr lang="ru-RU" sz="1100" b="1" dirty="0">
                          <a:solidFill>
                            <a:srgbClr val="000000"/>
                          </a:solidFill>
                          <a:effectLst/>
                          <a:latin typeface="Arial" pitchFamily="34" charset="0"/>
                          <a:ea typeface="Times New Roman"/>
                          <a:cs typeface="Arial" pitchFamily="34" charset="0"/>
                        </a:rPr>
                        <a:t> </a:t>
                      </a:r>
                      <a:r>
                        <a:rPr lang="ru-RU" sz="1100" b="1" dirty="0" err="1">
                          <a:solidFill>
                            <a:srgbClr val="000000"/>
                          </a:solidFill>
                          <a:effectLst/>
                          <a:latin typeface="Arial" pitchFamily="34" charset="0"/>
                          <a:ea typeface="Times New Roman"/>
                          <a:cs typeface="Arial" pitchFamily="34" charset="0"/>
                        </a:rPr>
                        <a:t>сипаттамасы</a:t>
                      </a:r>
                      <a:endParaRPr lang="ru-RU" sz="1100" b="1" dirty="0">
                        <a:effectLst/>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Жоба</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қуатының</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өлшем</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бірлігі</a:t>
                      </a:r>
                      <a:endParaRPr lang="ru-RU" sz="1100" b="1" dirty="0">
                        <a:effectLst/>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Қуаттылықтың</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бір</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бірлігіне</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арналған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субсидияларды</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есептеу</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үшін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барынша</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рұқсат</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етілетін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құн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теңге</a:t>
                      </a:r>
                      <a:endParaRPr lang="ru-RU" sz="1100" b="1" dirty="0">
                        <a:effectLst/>
                        <a:latin typeface="Arial" pitchFamily="34" charset="0"/>
                        <a:ea typeface="Times New Roman"/>
                        <a:cs typeface="Arial" pitchFamily="34" charset="0"/>
                      </a:endParaRPr>
                    </a:p>
                  </a:txBody>
                  <a:tcPr marL="9525" marR="9525" marT="9525" marB="9525" anchor="ctr"/>
                </a:tc>
              </a:tr>
              <a:tr h="336681">
                <a:tc gridSpan="3">
                  <a:txBody>
                    <a:bodyPr/>
                    <a:lstStyle/>
                    <a:p>
                      <a:pPr marL="12700" algn="just">
                        <a:lnSpc>
                          <a:spcPct val="115000"/>
                        </a:lnSpc>
                        <a:spcAft>
                          <a:spcPts val="100"/>
                        </a:spcAft>
                      </a:pPr>
                      <a:r>
                        <a:rPr lang="en-US" sz="1100" dirty="0" err="1">
                          <a:solidFill>
                            <a:srgbClr val="000000"/>
                          </a:solidFill>
                          <a:effectLst/>
                          <a:latin typeface="Arial" pitchFamily="34" charset="0"/>
                          <a:ea typeface="Times New Roman"/>
                          <a:cs typeface="Arial" pitchFamily="34" charset="0"/>
                        </a:rPr>
                        <a:t>Саңғырықты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қордалау</a:t>
                      </a:r>
                      <a:r>
                        <a:rPr lang="en-US" sz="1100" dirty="0">
                          <a:solidFill>
                            <a:srgbClr val="000000"/>
                          </a:solidFill>
                          <a:effectLst/>
                          <a:latin typeface="Arial" pitchFamily="34" charset="0"/>
                          <a:ea typeface="Times New Roman"/>
                          <a:cs typeface="Arial" pitchFamily="34" charset="0"/>
                        </a:rPr>
                        <a:t>:</a:t>
                      </a:r>
                      <a:endParaRPr lang="ru-RU" sz="1100"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336681">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қопсытқыш</a:t>
                      </a:r>
                      <a:endParaRPr lang="ru-RU" sz="1100">
                        <a:effectLst/>
                        <a:latin typeface="Arial" pitchFamily="34" charset="0"/>
                        <a:ea typeface="Times New Roman"/>
                        <a:cs typeface="Arial" pitchFamily="34" charset="0"/>
                      </a:endParaRPr>
                    </a:p>
                  </a:txBody>
                  <a:tcPr marL="9525" marR="9525" marT="9525" marB="9525" anchor="ctr"/>
                </a:tc>
                <a:tc rowSpan="2">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бірлік</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108 200 000</a:t>
                      </a:r>
                      <a:endParaRPr lang="ru-RU" sz="1100" dirty="0">
                        <a:effectLst/>
                        <a:latin typeface="Arial" pitchFamily="34" charset="0"/>
                        <a:ea typeface="Times New Roman"/>
                        <a:cs typeface="Arial" pitchFamily="34" charset="0"/>
                      </a:endParaRPr>
                    </a:p>
                  </a:txBody>
                  <a:tcPr marL="9525" marR="9525" marT="9525" marB="9525" anchor="ctr"/>
                </a:tc>
              </a:tr>
              <a:tr h="336681">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фронтальді тиегіш</a:t>
                      </a:r>
                      <a:endParaRPr lang="ru-RU" sz="110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5 600 000</a:t>
                      </a:r>
                      <a:endParaRPr lang="ru-RU" sz="1100" dirty="0">
                        <a:effectLst/>
                        <a:latin typeface="Arial" pitchFamily="34" charset="0"/>
                        <a:ea typeface="Times New Roman"/>
                        <a:cs typeface="Arial" pitchFamily="34" charset="0"/>
                      </a:endParaRPr>
                    </a:p>
                  </a:txBody>
                  <a:tcPr marL="9525" marR="9525" marT="9525" marB="9525" anchor="ctr"/>
                </a:tc>
              </a:tr>
              <a:tr h="336681">
                <a:tc gridSpan="3">
                  <a:txBody>
                    <a:bodyPr/>
                    <a:lstStyle/>
                    <a:p>
                      <a:pPr marL="12700" algn="just">
                        <a:lnSpc>
                          <a:spcPct val="115000"/>
                        </a:lnSpc>
                        <a:spcAft>
                          <a:spcPts val="100"/>
                        </a:spcAft>
                      </a:pPr>
                      <a:r>
                        <a:rPr lang="en-US" sz="1100" dirty="0" err="1">
                          <a:solidFill>
                            <a:srgbClr val="000000"/>
                          </a:solidFill>
                          <a:effectLst/>
                          <a:latin typeface="Arial" pitchFamily="34" charset="0"/>
                          <a:ea typeface="Times New Roman"/>
                          <a:cs typeface="Arial" pitchFamily="34" charset="0"/>
                        </a:rPr>
                        <a:t>Саңғырықты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кептіру</a:t>
                      </a:r>
                      <a:r>
                        <a:rPr lang="en-US" sz="1100" dirty="0">
                          <a:solidFill>
                            <a:srgbClr val="000000"/>
                          </a:solidFill>
                          <a:effectLst/>
                          <a:latin typeface="Arial" pitchFamily="34" charset="0"/>
                          <a:ea typeface="Times New Roman"/>
                          <a:cs typeface="Arial" pitchFamily="34" charset="0"/>
                        </a:rPr>
                        <a:t>:</a:t>
                      </a:r>
                      <a:endParaRPr lang="ru-RU" sz="1100"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336681">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Тыңайтқыштарды кептіруге арналған жабдық</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Тәулігіне</a:t>
                      </a:r>
                      <a:r>
                        <a:rPr lang="en-US" sz="1100">
                          <a:effectLst/>
                          <a:latin typeface="Arial" pitchFamily="34" charset="0"/>
                          <a:ea typeface="Times New Roman"/>
                          <a:cs typeface="Arial" pitchFamily="34" charset="0"/>
                        </a:rPr>
                        <a:t/>
                      </a:r>
                      <a:br>
                        <a:rPr lang="en-US" sz="1100">
                          <a:effectLst/>
                          <a:latin typeface="Arial" pitchFamily="34" charset="0"/>
                          <a:ea typeface="Times New Roman"/>
                          <a:cs typeface="Arial" pitchFamily="34" charset="0"/>
                        </a:rPr>
                      </a:br>
                      <a:r>
                        <a:rPr lang="en-US" sz="1100">
                          <a:solidFill>
                            <a:srgbClr val="000000"/>
                          </a:solidFill>
                          <a:effectLst/>
                          <a:latin typeface="Arial" pitchFamily="34" charset="0"/>
                          <a:ea typeface="Times New Roman"/>
                          <a:cs typeface="Arial" pitchFamily="34" charset="0"/>
                        </a:rPr>
                        <a:t>1 тонна саңғырықты өндеу</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466 700</a:t>
                      </a:r>
                      <a:endParaRPr lang="ru-RU" sz="1100" dirty="0">
                        <a:effectLst/>
                        <a:latin typeface="Arial" pitchFamily="34" charset="0"/>
                        <a:ea typeface="Times New Roman"/>
                        <a:cs typeface="Arial" pitchFamily="34" charset="0"/>
                      </a:endParaRPr>
                    </a:p>
                  </a:txBody>
                  <a:tcPr marL="9525" marR="9525" marT="9525" marB="9525" anchor="ctr"/>
                </a:tc>
              </a:tr>
              <a:tr h="336681">
                <a:tc gridSpan="3">
                  <a:txBody>
                    <a:bodyPr/>
                    <a:lstStyle/>
                    <a:p>
                      <a:pPr marL="12700" algn="just">
                        <a:lnSpc>
                          <a:spcPct val="115000"/>
                        </a:lnSpc>
                        <a:spcAft>
                          <a:spcPts val="100"/>
                        </a:spcAft>
                      </a:pPr>
                      <a:r>
                        <a:rPr lang="en-US" sz="1100" dirty="0" err="1">
                          <a:solidFill>
                            <a:srgbClr val="000000"/>
                          </a:solidFill>
                          <a:effectLst/>
                          <a:latin typeface="Arial" pitchFamily="34" charset="0"/>
                          <a:ea typeface="Times New Roman"/>
                          <a:cs typeface="Arial" pitchFamily="34" charset="0"/>
                        </a:rPr>
                        <a:t>Биогазды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қондырғы</a:t>
                      </a:r>
                      <a:r>
                        <a:rPr lang="en-US" sz="1100" dirty="0">
                          <a:solidFill>
                            <a:srgbClr val="000000"/>
                          </a:solidFill>
                          <a:effectLst/>
                          <a:latin typeface="Arial" pitchFamily="34" charset="0"/>
                          <a:ea typeface="Times New Roman"/>
                          <a:cs typeface="Arial" pitchFamily="34" charset="0"/>
                        </a:rPr>
                        <a:t>:</a:t>
                      </a:r>
                      <a:endParaRPr lang="ru-RU" sz="1100"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336681">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Биогазды қондырғы</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Тәулігіне</a:t>
                      </a:r>
                      <a:r>
                        <a:rPr lang="en-US" sz="1100">
                          <a:effectLst/>
                          <a:latin typeface="Arial" pitchFamily="34" charset="0"/>
                          <a:ea typeface="Times New Roman"/>
                          <a:cs typeface="Arial" pitchFamily="34" charset="0"/>
                        </a:rPr>
                        <a:t/>
                      </a:r>
                      <a:br>
                        <a:rPr lang="en-US" sz="1100">
                          <a:effectLst/>
                          <a:latin typeface="Arial" pitchFamily="34" charset="0"/>
                          <a:ea typeface="Times New Roman"/>
                          <a:cs typeface="Arial" pitchFamily="34" charset="0"/>
                        </a:rPr>
                      </a:br>
                      <a:r>
                        <a:rPr lang="en-US" sz="1100">
                          <a:solidFill>
                            <a:srgbClr val="000000"/>
                          </a:solidFill>
                          <a:effectLst/>
                          <a:latin typeface="Arial" pitchFamily="34" charset="0"/>
                          <a:ea typeface="Times New Roman"/>
                          <a:cs typeface="Arial" pitchFamily="34" charset="0"/>
                        </a:rPr>
                        <a:t>1 тонна саңғырықты өндеу</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11 600 000</a:t>
                      </a:r>
                      <a:endParaRPr lang="ru-RU" sz="1100" dirty="0">
                        <a:effectLst/>
                        <a:latin typeface="Arial" pitchFamily="34" charset="0"/>
                        <a:ea typeface="Times New Roman"/>
                        <a:cs typeface="Arial" pitchFamily="34" charset="0"/>
                      </a:endParaRPr>
                    </a:p>
                  </a:txBody>
                  <a:tcPr marL="9525" marR="9525" marT="9525" marB="9525" anchor="ctr"/>
                </a:tc>
              </a:tr>
              <a:tr h="336681">
                <a:tc gridSpan="3">
                  <a:txBody>
                    <a:bodyPr/>
                    <a:lstStyle/>
                    <a:p>
                      <a:pPr marL="12700" algn="just">
                        <a:lnSpc>
                          <a:spcPct val="115000"/>
                        </a:lnSpc>
                        <a:spcAft>
                          <a:spcPts val="100"/>
                        </a:spcAft>
                      </a:pPr>
                      <a:r>
                        <a:rPr lang="en-US" sz="1100" dirty="0" err="1">
                          <a:solidFill>
                            <a:srgbClr val="000000"/>
                          </a:solidFill>
                          <a:effectLst/>
                          <a:latin typeface="Arial" pitchFamily="34" charset="0"/>
                          <a:ea typeface="Times New Roman"/>
                          <a:cs typeface="Arial" pitchFamily="34" charset="0"/>
                        </a:rPr>
                        <a:t>Барлық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өндеу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әдістеріне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арналған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техника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мен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жабдықтар</a:t>
                      </a:r>
                      <a:r>
                        <a:rPr lang="en-US" sz="1100" dirty="0">
                          <a:solidFill>
                            <a:srgbClr val="000000"/>
                          </a:solidFill>
                          <a:effectLst/>
                          <a:latin typeface="Arial" pitchFamily="34" charset="0"/>
                          <a:ea typeface="Times New Roman"/>
                          <a:cs typeface="Arial" pitchFamily="34" charset="0"/>
                        </a:rPr>
                        <a:t>:</a:t>
                      </a:r>
                      <a:endParaRPr lang="ru-RU" sz="1100"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336681">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Шашқыш</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бірлік</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25 000 000</a:t>
                      </a:r>
                      <a:endParaRPr lang="ru-RU" sz="1100" dirty="0">
                        <a:effectLst/>
                        <a:latin typeface="Arial" pitchFamily="34" charset="0"/>
                        <a:ea typeface="Times New Roman"/>
                        <a:cs typeface="Arial" pitchFamily="34" charset="0"/>
                      </a:endParaRPr>
                    </a:p>
                  </a:txBody>
                  <a:tcPr marL="9525" marR="9525" marT="9525" marB="9525" anchor="ctr"/>
                </a:tc>
              </a:tr>
              <a:tr h="336681">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Тыңайтқыштарды бөліп салу және буып-түю жабдығы</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Тәулігіне</a:t>
                      </a:r>
                      <a:r>
                        <a:rPr lang="en-US" sz="1100">
                          <a:effectLst/>
                          <a:latin typeface="Arial" pitchFamily="34" charset="0"/>
                          <a:ea typeface="Times New Roman"/>
                          <a:cs typeface="Arial" pitchFamily="34" charset="0"/>
                        </a:rPr>
                        <a:t/>
                      </a:r>
                      <a:br>
                        <a:rPr lang="en-US" sz="1100">
                          <a:effectLst/>
                          <a:latin typeface="Arial" pitchFamily="34" charset="0"/>
                          <a:ea typeface="Times New Roman"/>
                          <a:cs typeface="Arial" pitchFamily="34" charset="0"/>
                        </a:rPr>
                      </a:br>
                      <a:r>
                        <a:rPr lang="en-US" sz="1100">
                          <a:solidFill>
                            <a:srgbClr val="000000"/>
                          </a:solidFill>
                          <a:effectLst/>
                          <a:latin typeface="Arial" pitchFamily="34" charset="0"/>
                          <a:ea typeface="Times New Roman"/>
                          <a:cs typeface="Arial" pitchFamily="34" charset="0"/>
                        </a:rPr>
                        <a:t>1 тонна</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666 670</a:t>
                      </a:r>
                      <a:endParaRPr lang="ru-RU" sz="1100" dirty="0">
                        <a:effectLst/>
                        <a:latin typeface="Arial" pitchFamily="34" charset="0"/>
                        <a:ea typeface="Times New Roman"/>
                        <a:cs typeface="Arial" pitchFamily="34" charset="0"/>
                      </a:endParaRPr>
                    </a:p>
                  </a:txBody>
                  <a:tcPr marL="9525" marR="9525" marT="9525" marB="9525" anchor="ct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8966448" y="371457"/>
            <a:ext cx="0" cy="9229743"/>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11" name="Прямоугольник 10"/>
          <p:cNvSpPr/>
          <p:nvPr/>
        </p:nvSpPr>
        <p:spPr>
          <a:xfrm>
            <a:off x="9758536" y="120080"/>
            <a:ext cx="6048672" cy="1323439"/>
          </a:xfrm>
          <a:prstGeom prst="rect">
            <a:avLst/>
          </a:prstGeom>
        </p:spPr>
        <p:txBody>
          <a:bodyPr wrap="square">
            <a:spAutoFit/>
          </a:bodyPr>
          <a:lstStyle/>
          <a:p>
            <a:pPr algn="ctr"/>
            <a:r>
              <a:rPr lang="ru-RU" sz="2000" b="1" dirty="0" smtClean="0">
                <a:solidFill>
                  <a:schemeClr val="bg1"/>
                </a:solidFill>
                <a:latin typeface="Times New Roman"/>
                <a:ea typeface="Times New Roman"/>
              </a:rPr>
              <a:t>Приобретение транспортного средства для перевозки молока молокоперерабатывающими предприятиями и заготовительными организациями"</a:t>
            </a:r>
            <a:endParaRPr lang="ru-RU" sz="2000" b="1" dirty="0">
              <a:solidFill>
                <a:schemeClr val="bg1"/>
              </a:solidFill>
            </a:endParaRPr>
          </a:p>
        </p:txBody>
      </p:sp>
      <p:sp>
        <p:nvSpPr>
          <p:cNvPr id="1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en-US" sz="2800" b="1" dirty="0" smtClean="0">
                <a:solidFill>
                  <a:schemeClr val="accent5">
                    <a:lumMod val="75000"/>
                  </a:schemeClr>
                </a:solidFill>
                <a:latin typeface="+mn-lt"/>
              </a:rPr>
              <a:t>2</a:t>
            </a:r>
            <a:r>
              <a:rPr lang="ru-RU" sz="2800" b="1" dirty="0" smtClean="0">
                <a:solidFill>
                  <a:schemeClr val="accent5">
                    <a:lumMod val="75000"/>
                  </a:schemeClr>
                </a:solidFill>
                <a:latin typeface="+mn-lt"/>
              </a:rPr>
              <a:t>4</a:t>
            </a:r>
            <a:endParaRPr lang="en-US" sz="2800" b="1" dirty="0">
              <a:solidFill>
                <a:schemeClr val="accent5">
                  <a:lumMod val="75000"/>
                </a:schemeClr>
              </a:solidFill>
              <a:latin typeface="+mn-lt"/>
            </a:endParaRPr>
          </a:p>
        </p:txBody>
      </p:sp>
      <p:sp>
        <p:nvSpPr>
          <p:cNvPr id="17" name="Прямоугольник 16"/>
          <p:cNvSpPr/>
          <p:nvPr/>
        </p:nvSpPr>
        <p:spPr>
          <a:xfrm>
            <a:off x="9974560" y="408112"/>
            <a:ext cx="6806208" cy="1124090"/>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производства мяса индейки мощностью от 20 000 тонн в год</a:t>
            </a:r>
            <a:endParaRPr lang="ru-RU" sz="2000" b="1" dirty="0">
              <a:solidFill>
                <a:schemeClr val="bg1"/>
              </a:solidFill>
              <a:latin typeface="Arial" pitchFamily="34" charset="0"/>
              <a:ea typeface="Times New Roman"/>
              <a:cs typeface="Arial" pitchFamily="34" charset="0"/>
            </a:endParaRPr>
          </a:p>
        </p:txBody>
      </p:sp>
      <p:sp>
        <p:nvSpPr>
          <p:cNvPr id="22" name="Прямоугольник 21"/>
          <p:cNvSpPr/>
          <p:nvPr/>
        </p:nvSpPr>
        <p:spPr>
          <a:xfrm>
            <a:off x="9254480" y="192088"/>
            <a:ext cx="7814320" cy="800219"/>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выращивания свиней мощностью от 50 000 голов в год</a:t>
            </a:r>
            <a:endParaRPr lang="ru-RU" sz="2000" b="1" dirty="0">
              <a:solidFill>
                <a:schemeClr val="bg1"/>
              </a:solidFill>
              <a:latin typeface="Arial" pitchFamily="34" charset="0"/>
              <a:ea typeface="Times New Roman"/>
              <a:cs typeface="Arial" pitchFamily="34" charset="0"/>
            </a:endParaRPr>
          </a:p>
        </p:txBody>
      </p:sp>
      <p:pic>
        <p:nvPicPr>
          <p:cNvPr id="5122" name="Picture 2" descr="C:\Users\ИНТЕРНЕТ\Desktop\huge_8cd95d38-3d5b-476c-bf80-2f721793ad10.jpg"/>
          <p:cNvPicPr>
            <a:picLocks noChangeAspect="1" noChangeArrowheads="1"/>
          </p:cNvPicPr>
          <p:nvPr/>
        </p:nvPicPr>
        <p:blipFill>
          <a:blip r:embed="rId3" cstate="print"/>
          <a:srcRect/>
          <a:stretch>
            <a:fillRect/>
          </a:stretch>
        </p:blipFill>
        <p:spPr bwMode="auto">
          <a:xfrm>
            <a:off x="1117576" y="0"/>
            <a:ext cx="3168352" cy="1848272"/>
          </a:xfrm>
          <a:prstGeom prst="rect">
            <a:avLst/>
          </a:prstGeom>
          <a:noFill/>
        </p:spPr>
      </p:pic>
      <p:pic>
        <p:nvPicPr>
          <p:cNvPr id="19" name="Рисунок 18"/>
          <p:cNvPicPr>
            <a:picLocks noChangeAspect="1"/>
          </p:cNvPicPr>
          <p:nvPr/>
        </p:nvPicPr>
        <p:blipFill rotWithShape="1">
          <a:blip r:embed="rId4" cstate="print">
            <a:extLst>
              <a:ext uri="{28A0092B-C50C-407E-A947-70E740481C1C}">
                <a14:useLocalDpi xmlns:a14="http://schemas.microsoft.com/office/drawing/2010/main" val="0"/>
              </a:ext>
            </a:extLst>
          </a:blip>
          <a:srcRect t="5557"/>
          <a:stretch/>
        </p:blipFill>
        <p:spPr>
          <a:xfrm>
            <a:off x="-49803" y="-23936"/>
            <a:ext cx="17081147" cy="1872208"/>
          </a:xfrm>
          <a:prstGeom prst="rect">
            <a:avLst/>
          </a:prstGeom>
        </p:spPr>
      </p:pic>
      <p:sp>
        <p:nvSpPr>
          <p:cNvPr id="13" name="Прямоугольник 12"/>
          <p:cNvSpPr/>
          <p:nvPr/>
        </p:nvSpPr>
        <p:spPr>
          <a:xfrm>
            <a:off x="4302610" y="520682"/>
            <a:ext cx="5501442" cy="782971"/>
          </a:xfrm>
          <a:prstGeom prst="rect">
            <a:avLst/>
          </a:prstGeom>
        </p:spPr>
        <p:txBody>
          <a:bodyPr wrap="none">
            <a:spAutoFit/>
          </a:bodyPr>
          <a:lstStyle/>
          <a:p>
            <a:pPr marL="12700" algn="ctr">
              <a:lnSpc>
                <a:spcPct val="115000"/>
              </a:lnSpc>
              <a:spcAft>
                <a:spcPts val="100"/>
              </a:spcAft>
            </a:pPr>
            <a:r>
              <a:rPr lang="en-US" sz="2000" b="1" dirty="0" err="1">
                <a:solidFill>
                  <a:schemeClr val="bg1"/>
                </a:solidFill>
              </a:rPr>
              <a:t>Құс</a:t>
            </a:r>
            <a:r>
              <a:rPr lang="en-US" sz="2000" b="1" dirty="0">
                <a:solidFill>
                  <a:schemeClr val="bg1"/>
                </a:solidFill>
              </a:rPr>
              <a:t> </a:t>
            </a:r>
            <a:r>
              <a:rPr lang="en-US" sz="2000" b="1" dirty="0" err="1">
                <a:solidFill>
                  <a:schemeClr val="bg1"/>
                </a:solidFill>
              </a:rPr>
              <a:t>шаруашылығындағы</a:t>
            </a:r>
            <a:r>
              <a:rPr lang="en-US" sz="2000" b="1" dirty="0">
                <a:solidFill>
                  <a:schemeClr val="bg1"/>
                </a:solidFill>
              </a:rPr>
              <a:t> </a:t>
            </a:r>
            <a:r>
              <a:rPr lang="en-US" sz="2000" b="1" dirty="0" err="1">
                <a:solidFill>
                  <a:schemeClr val="bg1"/>
                </a:solidFill>
              </a:rPr>
              <a:t>асыл</a:t>
            </a:r>
            <a:r>
              <a:rPr lang="en-US" sz="2000" b="1" dirty="0">
                <a:solidFill>
                  <a:schemeClr val="bg1"/>
                </a:solidFill>
              </a:rPr>
              <a:t> </a:t>
            </a:r>
            <a:r>
              <a:rPr lang="en-US" sz="2000" b="1" dirty="0" err="1">
                <a:solidFill>
                  <a:schemeClr val="bg1"/>
                </a:solidFill>
              </a:rPr>
              <a:t>тұқымды</a:t>
            </a:r>
            <a:r>
              <a:rPr lang="en-US" sz="2000" b="1" dirty="0">
                <a:solidFill>
                  <a:schemeClr val="bg1"/>
                </a:solidFill>
              </a:rPr>
              <a:t> </a:t>
            </a:r>
            <a:endParaRPr lang="kk-KZ" sz="2000" b="1" dirty="0" smtClean="0">
              <a:solidFill>
                <a:schemeClr val="bg1"/>
              </a:solidFill>
            </a:endParaRPr>
          </a:p>
          <a:p>
            <a:pPr marL="12700" algn="ctr">
              <a:lnSpc>
                <a:spcPct val="115000"/>
              </a:lnSpc>
              <a:spcAft>
                <a:spcPts val="100"/>
              </a:spcAft>
            </a:pPr>
            <a:r>
              <a:rPr lang="en-US" sz="2000" b="1" dirty="0" err="1" smtClean="0">
                <a:solidFill>
                  <a:schemeClr val="bg1"/>
                </a:solidFill>
              </a:rPr>
              <a:t>репродуктор</a:t>
            </a:r>
            <a:r>
              <a:rPr lang="en-US" sz="2000" b="1" dirty="0" smtClean="0">
                <a:solidFill>
                  <a:schemeClr val="bg1"/>
                </a:solidFill>
              </a:rPr>
              <a:t> </a:t>
            </a:r>
            <a:r>
              <a:rPr lang="en-US" sz="2000" b="1" dirty="0" err="1" smtClean="0">
                <a:solidFill>
                  <a:schemeClr val="bg1"/>
                </a:solidFill>
              </a:rPr>
              <a:t>құру</a:t>
            </a:r>
            <a:endParaRPr lang="ru-RU" sz="2800" b="1" dirty="0">
              <a:solidFill>
                <a:schemeClr val="bg1"/>
              </a:solidFill>
              <a:latin typeface="Arial" pitchFamily="34" charset="0"/>
              <a:ea typeface="Times New Roman"/>
              <a:cs typeface="Arial" pitchFamily="34" charset="0"/>
            </a:endParaRPr>
          </a:p>
        </p:txBody>
      </p:sp>
      <p:graphicFrame>
        <p:nvGraphicFramePr>
          <p:cNvPr id="14" name="Таблица 13"/>
          <p:cNvGraphicFramePr>
            <a:graphicFrameLocks noGrp="1"/>
          </p:cNvGraphicFramePr>
          <p:nvPr>
            <p:extLst>
              <p:ext uri="{D42A27DB-BD31-4B8C-83A1-F6EECF244321}">
                <p14:modId xmlns:p14="http://schemas.microsoft.com/office/powerpoint/2010/main" val="1826584518"/>
              </p:ext>
            </p:extLst>
          </p:nvPr>
        </p:nvGraphicFramePr>
        <p:xfrm>
          <a:off x="25524" y="1827684"/>
          <a:ext cx="8868916" cy="7729082"/>
        </p:xfrm>
        <a:graphic>
          <a:graphicData uri="http://schemas.openxmlformats.org/drawingml/2006/table">
            <a:tbl>
              <a:tblPr>
                <a:tableStyleId>{BDBED569-4797-4DF1-A0F4-6AAB3CD982D8}</a:tableStyleId>
              </a:tblPr>
              <a:tblGrid>
                <a:gridCol w="383869"/>
                <a:gridCol w="5374162"/>
                <a:gridCol w="1535475"/>
                <a:gridCol w="1575410"/>
              </a:tblGrid>
              <a:tr h="199377">
                <a:tc gridSpan="4">
                  <a:txBody>
                    <a:bodyPr/>
                    <a:lstStyle/>
                    <a:p>
                      <a:pPr marL="12700" algn="just">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Инвестициялық</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салымдарды</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өтеу</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үлесі</a:t>
                      </a:r>
                      <a:r>
                        <a:rPr lang="en-US" sz="1100" b="1" dirty="0">
                          <a:solidFill>
                            <a:srgbClr val="000000"/>
                          </a:solidFill>
                          <a:effectLst/>
                          <a:latin typeface="Arial" pitchFamily="34" charset="0"/>
                          <a:ea typeface="Times New Roman"/>
                          <a:cs typeface="Arial" pitchFamily="34" charset="0"/>
                        </a:rPr>
                        <a:t> - 25%</a:t>
                      </a:r>
                      <a:endParaRPr lang="ru-RU" sz="1100" b="1"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c hMerge="1">
                  <a:txBody>
                    <a:bodyPr/>
                    <a:lstStyle/>
                    <a:p>
                      <a:endParaRPr lang="ru-RU"/>
                    </a:p>
                  </a:txBody>
                  <a:tcPr/>
                </a:tc>
              </a:tr>
              <a:tr h="1106616">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Р/с</a:t>
                      </a:r>
                      <a:endParaRPr lang="ru-RU" sz="11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Құрылыс-монтаждау</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жұмыстарының</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техника</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мен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жабдықтың</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атауы</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және</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техникалық</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сипаттамасы</a:t>
                      </a:r>
                      <a:endParaRPr lang="ru-RU" sz="1100" b="1" dirty="0">
                        <a:effectLst/>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Жоба</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қуатының</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өлшем</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бірлігі</a:t>
                      </a:r>
                      <a:endParaRPr lang="ru-RU" sz="1100" b="1" dirty="0">
                        <a:effectLst/>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Қуаттылықтың</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бір</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бірлігіне</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арналған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субсидияларды</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есептеу</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үшін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барынша</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рұқсат</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етілетін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құн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теңге</a:t>
                      </a:r>
                      <a:endParaRPr lang="ru-RU" sz="1100" b="1" dirty="0">
                        <a:effectLst/>
                        <a:latin typeface="Arial" pitchFamily="34" charset="0"/>
                        <a:ea typeface="Times New Roman"/>
                        <a:cs typeface="Arial" pitchFamily="34" charset="0"/>
                      </a:endParaRPr>
                    </a:p>
                  </a:txBody>
                  <a:tcPr marL="9525" marR="9525" marT="9525" marB="9525" anchor="ctr"/>
                </a:tc>
              </a:tr>
              <a:tr h="199377">
                <a:tc gridSpan="4">
                  <a:txBody>
                    <a:bodyPr/>
                    <a:lstStyle/>
                    <a:p>
                      <a:pPr marL="12700" algn="just">
                        <a:lnSpc>
                          <a:spcPct val="115000"/>
                        </a:lnSpc>
                        <a:spcAft>
                          <a:spcPts val="100"/>
                        </a:spcAft>
                      </a:pPr>
                      <a:r>
                        <a:rPr lang="en-US" sz="1100" dirty="0" err="1">
                          <a:solidFill>
                            <a:srgbClr val="000000"/>
                          </a:solidFill>
                          <a:effectLst/>
                          <a:latin typeface="Arial" pitchFamily="34" charset="0"/>
                          <a:ea typeface="Times New Roman"/>
                          <a:cs typeface="Arial" pitchFamily="34" charset="0"/>
                        </a:rPr>
                        <a:t>Құрылыс-монтаждау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жұмыстары</a:t>
                      </a:r>
                      <a:r>
                        <a:rPr lang="en-US" sz="1100" dirty="0">
                          <a:solidFill>
                            <a:srgbClr val="000000"/>
                          </a:solidFill>
                          <a:effectLst/>
                          <a:latin typeface="Arial" pitchFamily="34" charset="0"/>
                          <a:ea typeface="Times New Roman"/>
                          <a:cs typeface="Arial" pitchFamily="34" charset="0"/>
                        </a:rPr>
                        <a:t>:</a:t>
                      </a:r>
                      <a:endParaRPr lang="ru-RU" sz="1100"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c hMerge="1">
                  <a:txBody>
                    <a:bodyPr/>
                    <a:lstStyle/>
                    <a:p>
                      <a:endParaRPr lang="ru-RU"/>
                    </a:p>
                  </a:txBody>
                  <a:tcPr/>
                </a:tc>
              </a:tr>
              <a:tr h="199377">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1.1</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Аталық табынның құс қорасы</a:t>
                      </a:r>
                      <a:endParaRPr lang="ru-RU" sz="1100">
                        <a:effectLst/>
                        <a:latin typeface="Arial" pitchFamily="34" charset="0"/>
                        <a:ea typeface="Times New Roman"/>
                        <a:cs typeface="Arial" pitchFamily="34" charset="0"/>
                      </a:endParaRPr>
                    </a:p>
                  </a:txBody>
                  <a:tcPr marL="9525" marR="9525" marT="9525" marB="9525" anchor="ctr"/>
                </a:tc>
                <a:tc rowSpan="5">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1 </a:t>
                      </a:r>
                      <a:r>
                        <a:rPr lang="en-US" sz="1100" dirty="0" err="1">
                          <a:solidFill>
                            <a:srgbClr val="000000"/>
                          </a:solidFill>
                          <a:effectLst/>
                          <a:latin typeface="Arial" pitchFamily="34" charset="0"/>
                          <a:ea typeface="Times New Roman"/>
                          <a:cs typeface="Arial" pitchFamily="34" charset="0"/>
                        </a:rPr>
                        <a:t>шаршы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метр</a:t>
                      </a:r>
                      <a:endParaRPr lang="ru-RU" sz="1100" dirty="0">
                        <a:effectLst/>
                        <a:latin typeface="Arial" pitchFamily="34" charset="0"/>
                        <a:ea typeface="Times New Roman"/>
                        <a:cs typeface="Arial" pitchFamily="34" charset="0"/>
                      </a:endParaRPr>
                    </a:p>
                  </a:txBody>
                  <a:tcPr marL="9525" marR="9525" marT="9525" marB="9525" anchor="ctr"/>
                </a:tc>
                <a:tc rowSpan="5">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200 000</a:t>
                      </a:r>
                      <a:endParaRPr lang="ru-RU" sz="1100" dirty="0">
                        <a:effectLst/>
                        <a:latin typeface="Arial" pitchFamily="34" charset="0"/>
                        <a:ea typeface="Times New Roman"/>
                        <a:cs typeface="Arial" pitchFamily="34" charset="0"/>
                      </a:endParaRPr>
                    </a:p>
                  </a:txBody>
                  <a:tcPr marL="9525" marR="9525" marT="9525" marB="9525" anchor="ctr"/>
                </a:tc>
              </a:tr>
              <a:tr h="199377">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1.2</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Құс басын толықтырушы балапанның құс қорасы</a:t>
                      </a:r>
                      <a:endParaRPr lang="ru-RU" sz="110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vMerge="1">
                  <a:txBody>
                    <a:bodyPr/>
                    <a:lstStyle/>
                    <a:p>
                      <a:endParaRPr lang="ru-RU"/>
                    </a:p>
                  </a:txBody>
                  <a:tcPr/>
                </a:tc>
              </a:tr>
              <a:tr h="199377">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1.3</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Зооветеринариялық блок</a:t>
                      </a:r>
                      <a:endParaRPr lang="ru-RU" sz="110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vMerge="1">
                  <a:txBody>
                    <a:bodyPr/>
                    <a:lstStyle/>
                    <a:p>
                      <a:endParaRPr lang="ru-RU"/>
                    </a:p>
                  </a:txBody>
                  <a:tcPr/>
                </a:tc>
              </a:tr>
              <a:tr h="199377">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1.4</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Сою цехының ғимараты</a:t>
                      </a:r>
                      <a:endParaRPr lang="ru-RU" sz="110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vMerge="1">
                  <a:txBody>
                    <a:bodyPr/>
                    <a:lstStyle/>
                    <a:p>
                      <a:endParaRPr lang="ru-RU"/>
                    </a:p>
                  </a:txBody>
                  <a:tcPr/>
                </a:tc>
              </a:tr>
              <a:tr h="199377">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1.5</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Инкубаторий</a:t>
                      </a:r>
                      <a:endParaRPr lang="ru-RU" sz="110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vMerge="1">
                  <a:txBody>
                    <a:bodyPr/>
                    <a:lstStyle/>
                    <a:p>
                      <a:endParaRPr lang="ru-RU"/>
                    </a:p>
                  </a:txBody>
                  <a:tcPr/>
                </a:tc>
              </a:tr>
              <a:tr h="199377">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2</a:t>
                      </a:r>
                      <a:endParaRPr lang="ru-RU" sz="1100">
                        <a:effectLst/>
                        <a:latin typeface="Arial" pitchFamily="34" charset="0"/>
                        <a:ea typeface="Times New Roman"/>
                        <a:cs typeface="Arial" pitchFamily="34" charset="0"/>
                      </a:endParaRPr>
                    </a:p>
                  </a:txBody>
                  <a:tcPr marL="9525" marR="9525" marT="9525" marB="9525" anchor="ctr"/>
                </a:tc>
                <a:tc gridSpan="3">
                  <a:txBody>
                    <a:bodyPr/>
                    <a:lstStyle/>
                    <a:p>
                      <a:pPr marL="12700" algn="just">
                        <a:lnSpc>
                          <a:spcPct val="115000"/>
                        </a:lnSpc>
                        <a:spcAft>
                          <a:spcPts val="100"/>
                        </a:spcAft>
                      </a:pPr>
                      <a:r>
                        <a:rPr lang="en-US" sz="1100" dirty="0" err="1">
                          <a:solidFill>
                            <a:srgbClr val="000000"/>
                          </a:solidFill>
                          <a:effectLst/>
                          <a:latin typeface="Arial" pitchFamily="34" charset="0"/>
                          <a:ea typeface="Times New Roman"/>
                          <a:cs typeface="Arial" pitchFamily="34" charset="0"/>
                        </a:rPr>
                        <a:t>Жабдық</a:t>
                      </a:r>
                      <a:r>
                        <a:rPr lang="en-US" sz="1100" dirty="0">
                          <a:solidFill>
                            <a:srgbClr val="000000"/>
                          </a:solidFill>
                          <a:effectLst/>
                          <a:latin typeface="Arial" pitchFamily="34" charset="0"/>
                          <a:ea typeface="Times New Roman"/>
                          <a:cs typeface="Arial" pitchFamily="34" charset="0"/>
                        </a:rPr>
                        <a:t>:</a:t>
                      </a:r>
                      <a:endParaRPr lang="ru-RU" sz="1100"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519135">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2.1</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Құс басын толықтырушы балапанды өсіруге арналған едендік жабдықтар (суару, азықтандыру, жылыту, желдету, жарықтандыру, сумен жабдықтау жүйесі)</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Бір құс</a:t>
                      </a:r>
                      <a:r>
                        <a:rPr lang="en-US" sz="1100">
                          <a:effectLst/>
                          <a:latin typeface="Arial" pitchFamily="34" charset="0"/>
                          <a:ea typeface="Times New Roman"/>
                          <a:cs typeface="Arial" pitchFamily="34" charset="0"/>
                        </a:rPr>
                        <a:t/>
                      </a:r>
                      <a:br>
                        <a:rPr lang="en-US" sz="1100">
                          <a:effectLst/>
                          <a:latin typeface="Arial" pitchFamily="34" charset="0"/>
                          <a:ea typeface="Times New Roman"/>
                          <a:cs typeface="Arial" pitchFamily="34" charset="0"/>
                        </a:rPr>
                      </a:br>
                      <a:r>
                        <a:rPr lang="en-US" sz="1100">
                          <a:solidFill>
                            <a:srgbClr val="000000"/>
                          </a:solidFill>
                          <a:effectLst/>
                          <a:latin typeface="Arial" pitchFamily="34" charset="0"/>
                          <a:ea typeface="Times New Roman"/>
                          <a:cs typeface="Arial" pitchFamily="34" charset="0"/>
                        </a:rPr>
                        <a:t>орнына</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25 000</a:t>
                      </a:r>
                      <a:endParaRPr lang="ru-RU" sz="1100" dirty="0">
                        <a:effectLst/>
                        <a:latin typeface="Arial" pitchFamily="34" charset="0"/>
                        <a:ea typeface="Times New Roman"/>
                        <a:cs typeface="Arial" pitchFamily="34" charset="0"/>
                      </a:endParaRPr>
                    </a:p>
                  </a:txBody>
                  <a:tcPr marL="9525" marR="9525" marT="9525" marB="9525" anchor="ctr"/>
                </a:tc>
              </a:tr>
              <a:tr h="519135">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2.2</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err="1">
                          <a:solidFill>
                            <a:srgbClr val="000000"/>
                          </a:solidFill>
                          <a:effectLst/>
                          <a:latin typeface="Arial" pitchFamily="34" charset="0"/>
                          <a:ea typeface="Times New Roman"/>
                          <a:cs typeface="Arial" pitchFamily="34" charset="0"/>
                        </a:rPr>
                        <a:t>Құс</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басын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толықтырушы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балапанды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өсіруге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арналған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торлы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жабдықтар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суару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азықтандыру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жылыту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желдету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жарықтандыру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сумен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жабдықтау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жүйесі</a:t>
                      </a:r>
                      <a:r>
                        <a:rPr lang="en-US" sz="1100" dirty="0">
                          <a:solidFill>
                            <a:srgbClr val="000000"/>
                          </a:solidFill>
                          <a:effectLst/>
                          <a:latin typeface="Arial" pitchFamily="34" charset="0"/>
                          <a:ea typeface="Times New Roman"/>
                          <a:cs typeface="Arial" pitchFamily="34" charset="0"/>
                        </a:rPr>
                        <a:t>)</a:t>
                      </a:r>
                      <a:endParaRPr lang="ru-RU" sz="11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Бір құс орнына</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42 500</a:t>
                      </a:r>
                      <a:endParaRPr lang="ru-RU" sz="1100" dirty="0">
                        <a:effectLst/>
                        <a:latin typeface="Arial" pitchFamily="34" charset="0"/>
                        <a:ea typeface="Times New Roman"/>
                        <a:cs typeface="Arial" pitchFamily="34" charset="0"/>
                      </a:endParaRPr>
                    </a:p>
                  </a:txBody>
                  <a:tcPr marL="9525" marR="9525" marT="9525" marB="9525" anchor="ctr"/>
                </a:tc>
              </a:tr>
              <a:tr h="562273">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2.3</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Ата-енелік үйірді күтіп-бағуға арналған едендік жабдықтар (жұмыртқа жинау жүйесі, суару, азықтандыру, жылыту жүйесі, желдету, жарықтандыру, сумен жабдықтау жүйесі)</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Бір құс орнына</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42 500</a:t>
                      </a:r>
                      <a:endParaRPr lang="ru-RU" sz="1100" dirty="0">
                        <a:effectLst/>
                        <a:latin typeface="Arial" pitchFamily="34" charset="0"/>
                        <a:ea typeface="Times New Roman"/>
                        <a:cs typeface="Arial" pitchFamily="34" charset="0"/>
                      </a:endParaRPr>
                    </a:p>
                  </a:txBody>
                  <a:tcPr marL="9525" marR="9525" marT="9525" marB="9525" anchor="ctr"/>
                </a:tc>
              </a:tr>
              <a:tr h="562273">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2.4</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Ата-енелік үйірді күтіп-бағуға арналған торлы жабдықтар (жұмыртқа жинау жүйесі, суару, азықтандыру, жылыту жүйесі, желдету, жарықтандыру, сумен жабдықтау жүйесі)</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Бір құс орнына</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35 000</a:t>
                      </a:r>
                      <a:endParaRPr lang="ru-RU" sz="1100" dirty="0">
                        <a:effectLst/>
                        <a:latin typeface="Arial" pitchFamily="34" charset="0"/>
                        <a:ea typeface="Times New Roman"/>
                        <a:cs typeface="Arial" pitchFamily="34" charset="0"/>
                      </a:endParaRPr>
                    </a:p>
                  </a:txBody>
                  <a:tcPr marL="9525" marR="9525" marT="9525" marB="9525" anchor="ctr"/>
                </a:tc>
              </a:tr>
              <a:tr h="199377">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3</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Кәдеге жарату жабдығы - Крематорий</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бірлік</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12 500 000</a:t>
                      </a:r>
                      <a:endParaRPr lang="ru-RU" sz="1100" dirty="0">
                        <a:effectLst/>
                        <a:latin typeface="Arial" pitchFamily="34" charset="0"/>
                        <a:ea typeface="Times New Roman"/>
                        <a:cs typeface="Arial" pitchFamily="34" charset="0"/>
                      </a:endParaRPr>
                    </a:p>
                  </a:txBody>
                  <a:tcPr marL="9525" marR="9525" marT="9525" marB="9525" anchor="ctr"/>
                </a:tc>
              </a:tr>
              <a:tr h="199377">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4</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Инкубаторға арналған жабдық</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жұмыртка орны</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8 800</a:t>
                      </a:r>
                      <a:endParaRPr lang="ru-RU" sz="1100" dirty="0">
                        <a:effectLst/>
                        <a:latin typeface="Arial" pitchFamily="34" charset="0"/>
                        <a:ea typeface="Times New Roman"/>
                        <a:cs typeface="Arial" pitchFamily="34" charset="0"/>
                      </a:endParaRPr>
                    </a:p>
                  </a:txBody>
                  <a:tcPr marL="9525" marR="9525" marT="9525" marB="9525" anchor="ctr"/>
                </a:tc>
              </a:tr>
              <a:tr h="199377">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5</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Сою цехына арналған жабдық</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бірлік</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53 000 000</a:t>
                      </a:r>
                      <a:endParaRPr lang="ru-RU" sz="1100" dirty="0">
                        <a:effectLst/>
                        <a:latin typeface="Arial" pitchFamily="34" charset="0"/>
                        <a:ea typeface="Times New Roman"/>
                        <a:cs typeface="Arial" pitchFamily="34" charset="0"/>
                      </a:endParaRPr>
                    </a:p>
                  </a:txBody>
                  <a:tcPr marL="9525" marR="9525" marT="9525" marB="9525" anchor="ctr"/>
                </a:tc>
              </a:tr>
              <a:tr h="199377">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6</a:t>
                      </a:r>
                      <a:endParaRPr lang="ru-RU" sz="1100">
                        <a:effectLst/>
                        <a:latin typeface="Arial" pitchFamily="34" charset="0"/>
                        <a:ea typeface="Times New Roman"/>
                        <a:cs typeface="Arial" pitchFamily="34" charset="0"/>
                      </a:endParaRPr>
                    </a:p>
                  </a:txBody>
                  <a:tcPr marL="9525" marR="9525" marT="9525" marB="9525" anchor="ctr"/>
                </a:tc>
                <a:tc gridSpan="3">
                  <a:txBody>
                    <a:bodyPr/>
                    <a:lstStyle/>
                    <a:p>
                      <a:pPr marL="12700" algn="just">
                        <a:lnSpc>
                          <a:spcPct val="115000"/>
                        </a:lnSpc>
                        <a:spcAft>
                          <a:spcPts val="100"/>
                        </a:spcAft>
                      </a:pPr>
                      <a:r>
                        <a:rPr lang="en-US" sz="1100" dirty="0" err="1">
                          <a:solidFill>
                            <a:srgbClr val="000000"/>
                          </a:solidFill>
                          <a:effectLst/>
                          <a:latin typeface="Arial" pitchFamily="34" charset="0"/>
                          <a:ea typeface="Times New Roman"/>
                          <a:cs typeface="Arial" pitchFamily="34" charset="0"/>
                        </a:rPr>
                        <a:t>Техника</a:t>
                      </a:r>
                      <a:r>
                        <a:rPr lang="en-US" sz="1100" dirty="0">
                          <a:solidFill>
                            <a:srgbClr val="000000"/>
                          </a:solidFill>
                          <a:effectLst/>
                          <a:latin typeface="Arial" pitchFamily="34" charset="0"/>
                          <a:ea typeface="Times New Roman"/>
                          <a:cs typeface="Arial" pitchFamily="34" charset="0"/>
                        </a:rPr>
                        <a:t>:</a:t>
                      </a:r>
                      <a:endParaRPr lang="ru-RU" sz="1100"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199377">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6.1</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Азық тасығыш</a:t>
                      </a:r>
                      <a:endParaRPr lang="ru-RU" sz="1100">
                        <a:effectLst/>
                        <a:latin typeface="Arial" pitchFamily="34" charset="0"/>
                        <a:ea typeface="Times New Roman"/>
                        <a:cs typeface="Arial" pitchFamily="34" charset="0"/>
                      </a:endParaRPr>
                    </a:p>
                  </a:txBody>
                  <a:tcPr marL="9525" marR="9525" marT="9525" marB="9525" anchor="ctr"/>
                </a:tc>
                <a:tc rowSpan="5">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бірлік</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35 000 000</a:t>
                      </a:r>
                      <a:endParaRPr lang="ru-RU" sz="1100" dirty="0">
                        <a:effectLst/>
                        <a:latin typeface="Arial" pitchFamily="34" charset="0"/>
                        <a:ea typeface="Times New Roman"/>
                        <a:cs typeface="Arial" pitchFamily="34" charset="0"/>
                      </a:endParaRPr>
                    </a:p>
                  </a:txBody>
                  <a:tcPr marL="9525" marR="9525" marT="9525" marB="9525" anchor="ctr"/>
                </a:tc>
              </a:tr>
              <a:tr h="199377">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6.2</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Балапан тасығыш</a:t>
                      </a:r>
                      <a:endParaRPr lang="ru-RU" sz="110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40 000 000</a:t>
                      </a:r>
                      <a:endParaRPr lang="ru-RU" sz="1100" dirty="0">
                        <a:effectLst/>
                        <a:latin typeface="Arial" pitchFamily="34" charset="0"/>
                        <a:ea typeface="Times New Roman"/>
                        <a:cs typeface="Arial" pitchFamily="34" charset="0"/>
                      </a:endParaRPr>
                    </a:p>
                  </a:txBody>
                  <a:tcPr marL="9525" marR="9525" marT="9525" marB="9525" anchor="ctr"/>
                </a:tc>
              </a:tr>
              <a:tr h="199377">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6.3</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Жұмыртқа тасығыш рефрижератор</a:t>
                      </a:r>
                      <a:endParaRPr lang="ru-RU" sz="110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15 000 000</a:t>
                      </a:r>
                      <a:endParaRPr lang="ru-RU" sz="1100" dirty="0">
                        <a:effectLst/>
                        <a:latin typeface="Arial" pitchFamily="34" charset="0"/>
                        <a:ea typeface="Times New Roman"/>
                        <a:cs typeface="Arial" pitchFamily="34" charset="0"/>
                      </a:endParaRPr>
                    </a:p>
                  </a:txBody>
                  <a:tcPr marL="9525" marR="9525" marT="9525" marB="9525" anchor="ctr"/>
                </a:tc>
              </a:tr>
              <a:tr h="253591">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6.4</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Ашалы электрлі жүктегіш/дизелді ашалы тиегіш</a:t>
                      </a:r>
                      <a:endParaRPr lang="ru-RU" sz="110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12 500 000</a:t>
                      </a:r>
                      <a:endParaRPr lang="ru-RU" sz="1100" dirty="0">
                        <a:effectLst/>
                        <a:latin typeface="Arial" pitchFamily="34" charset="0"/>
                        <a:ea typeface="Times New Roman"/>
                        <a:cs typeface="Arial" pitchFamily="34" charset="0"/>
                      </a:endParaRPr>
                    </a:p>
                  </a:txBody>
                  <a:tcPr marL="9525" marR="9525" marT="9525" marB="9525" anchor="ctr"/>
                </a:tc>
              </a:tr>
              <a:tr h="199377">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6.5</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Шағын тиегіш</a:t>
                      </a:r>
                      <a:endParaRPr lang="ru-RU" sz="110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8 000 000</a:t>
                      </a:r>
                      <a:endParaRPr lang="ru-RU" sz="1100" dirty="0">
                        <a:effectLst/>
                        <a:latin typeface="Arial" pitchFamily="34" charset="0"/>
                        <a:ea typeface="Times New Roman"/>
                        <a:cs typeface="Arial" pitchFamily="34" charset="0"/>
                      </a:endParaRPr>
                    </a:p>
                  </a:txBody>
                  <a:tcPr marL="9525" marR="9525" marT="9525" marB="9525" anchor="ctr"/>
                </a:tc>
              </a:tr>
              <a:tr h="199377">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6.6</a:t>
                      </a:r>
                      <a:endParaRPr lang="ru-RU" sz="11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Фронтальді тиегіш</a:t>
                      </a:r>
                      <a:endParaRPr lang="ru-RU" sz="1100">
                        <a:effectLst/>
                        <a:latin typeface="Arial" pitchFamily="34" charset="0"/>
                        <a:ea typeface="Times New Roman"/>
                        <a:cs typeface="Arial" pitchFamily="34" charset="0"/>
                      </a:endParaRPr>
                    </a:p>
                  </a:txBody>
                  <a:tcPr marL="9525" marR="9525" marT="9525" marB="9525" anchor="ctr"/>
                </a:tc>
                <a:tc rowSpan="2">
                  <a:txBody>
                    <a:bodyPr/>
                    <a:lstStyle/>
                    <a:p>
                      <a:pPr>
                        <a:lnSpc>
                          <a:spcPct val="115000"/>
                        </a:lnSpc>
                        <a:spcAft>
                          <a:spcPts val="1000"/>
                        </a:spcAft>
                      </a:pPr>
                      <a:r>
                        <a:rPr lang="en-US" sz="1100">
                          <a:effectLst/>
                          <a:latin typeface="Arial" pitchFamily="34" charset="0"/>
                          <a:ea typeface="Times New Roman"/>
                          <a:cs typeface="Arial" pitchFamily="34" charset="0"/>
                        </a:rPr>
                        <a:t> </a:t>
                      </a:r>
                      <a:endParaRPr lang="ru-RU" sz="1100">
                        <a:effectLst/>
                        <a:latin typeface="Arial" pitchFamily="34" charset="0"/>
                        <a:ea typeface="Times New Roman"/>
                        <a:cs typeface="Arial" pitchFamily="34" charset="0"/>
                      </a:endParaRPr>
                    </a:p>
                  </a:txBody>
                  <a:tcPr marL="68580" marR="68580" marT="0" marB="0"/>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5 600 000</a:t>
                      </a:r>
                      <a:endParaRPr lang="ru-RU" sz="1100" dirty="0">
                        <a:effectLst/>
                        <a:latin typeface="Arial" pitchFamily="34" charset="0"/>
                        <a:ea typeface="Times New Roman"/>
                        <a:cs typeface="Arial" pitchFamily="34" charset="0"/>
                      </a:endParaRPr>
                    </a:p>
                  </a:txBody>
                  <a:tcPr marL="9525" marR="9525" marT="9525" marB="9525" anchor="ctr"/>
                </a:tc>
              </a:tr>
              <a:tr h="199377">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6.7</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Жылжымалы дезинфекциялық қондырғы</a:t>
                      </a:r>
                      <a:endParaRPr lang="ru-RU" sz="110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12 000 000</a:t>
                      </a:r>
                      <a:endParaRPr lang="ru-RU" sz="1100" dirty="0">
                        <a:effectLst/>
                        <a:latin typeface="Arial" pitchFamily="34" charset="0"/>
                        <a:ea typeface="Times New Roman"/>
                        <a:cs typeface="Arial" pitchFamily="34" charset="0"/>
                      </a:endParaRPr>
                    </a:p>
                  </a:txBody>
                  <a:tcPr marL="9525" marR="9525" marT="9525" marB="9525" anchor="ctr"/>
                </a:tc>
              </a:tr>
              <a:tr h="253591">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7</a:t>
                      </a:r>
                      <a:endParaRPr lang="ru-RU" sz="11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a:solidFill>
                            <a:srgbClr val="000000"/>
                          </a:solidFill>
                          <a:effectLst/>
                          <a:latin typeface="Arial" pitchFamily="34" charset="0"/>
                          <a:ea typeface="Times New Roman"/>
                          <a:cs typeface="Arial" pitchFamily="34" charset="0"/>
                        </a:rPr>
                        <a:t>Дизелді электр станциясы/дизелді генераторлы қондырғы</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бірлік</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22 000 000</a:t>
                      </a:r>
                      <a:endParaRPr lang="ru-RU" sz="1100" dirty="0">
                        <a:effectLst/>
                        <a:latin typeface="Arial" pitchFamily="34" charset="0"/>
                        <a:ea typeface="Times New Roman"/>
                        <a:cs typeface="Arial" pitchFamily="34" charset="0"/>
                      </a:endParaRPr>
                    </a:p>
                  </a:txBody>
                  <a:tcPr marL="9525" marR="9525" marT="9525" marB="9525" anchor="ct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8606408" y="192088"/>
            <a:ext cx="0" cy="9229743"/>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11" name="Прямоугольник 10"/>
          <p:cNvSpPr/>
          <p:nvPr/>
        </p:nvSpPr>
        <p:spPr>
          <a:xfrm>
            <a:off x="9758536" y="120080"/>
            <a:ext cx="6048672" cy="1323439"/>
          </a:xfrm>
          <a:prstGeom prst="rect">
            <a:avLst/>
          </a:prstGeom>
        </p:spPr>
        <p:txBody>
          <a:bodyPr wrap="square">
            <a:spAutoFit/>
          </a:bodyPr>
          <a:lstStyle/>
          <a:p>
            <a:pPr algn="ctr"/>
            <a:r>
              <a:rPr lang="ru-RU" sz="2000" b="1" dirty="0" smtClean="0">
                <a:solidFill>
                  <a:schemeClr val="bg1"/>
                </a:solidFill>
                <a:latin typeface="Times New Roman"/>
                <a:ea typeface="Times New Roman"/>
              </a:rPr>
              <a:t>Приобретение транспортного средства для перевозки молока молокоперерабатывающими предприятиями и заготовительными организациями"</a:t>
            </a:r>
            <a:endParaRPr lang="ru-RU" sz="2000" b="1" dirty="0">
              <a:solidFill>
                <a:schemeClr val="bg1"/>
              </a:solidFill>
            </a:endParaRPr>
          </a:p>
        </p:txBody>
      </p:sp>
      <p:sp>
        <p:nvSpPr>
          <p:cNvPr id="1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en-US" sz="2800" b="1" dirty="0" smtClean="0">
                <a:solidFill>
                  <a:schemeClr val="accent5">
                    <a:lumMod val="75000"/>
                  </a:schemeClr>
                </a:solidFill>
                <a:latin typeface="+mn-lt"/>
              </a:rPr>
              <a:t>25</a:t>
            </a:r>
            <a:endParaRPr lang="en-US" sz="2800" b="1" dirty="0">
              <a:solidFill>
                <a:schemeClr val="accent5">
                  <a:lumMod val="75000"/>
                </a:schemeClr>
              </a:solidFill>
              <a:latin typeface="+mn-lt"/>
            </a:endParaRPr>
          </a:p>
        </p:txBody>
      </p:sp>
      <p:sp>
        <p:nvSpPr>
          <p:cNvPr id="17" name="Прямоугольник 16"/>
          <p:cNvSpPr/>
          <p:nvPr/>
        </p:nvSpPr>
        <p:spPr>
          <a:xfrm>
            <a:off x="9974560" y="408112"/>
            <a:ext cx="6806208" cy="1124090"/>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производства мяса индейки мощностью от 20 000 тонн в год</a:t>
            </a:r>
            <a:endParaRPr lang="ru-RU" sz="2000" b="1" dirty="0">
              <a:solidFill>
                <a:schemeClr val="bg1"/>
              </a:solidFill>
              <a:latin typeface="Arial" pitchFamily="34" charset="0"/>
              <a:ea typeface="Times New Roman"/>
              <a:cs typeface="Arial" pitchFamily="34" charset="0"/>
            </a:endParaRPr>
          </a:p>
        </p:txBody>
      </p:sp>
      <p:sp>
        <p:nvSpPr>
          <p:cNvPr id="22" name="Прямоугольник 21"/>
          <p:cNvSpPr/>
          <p:nvPr/>
        </p:nvSpPr>
        <p:spPr>
          <a:xfrm>
            <a:off x="9254480" y="192088"/>
            <a:ext cx="7814320" cy="800219"/>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выращивания свиней мощностью от 50 000 голов в год</a:t>
            </a:r>
            <a:endParaRPr lang="ru-RU" sz="2000" b="1" dirty="0">
              <a:solidFill>
                <a:schemeClr val="bg1"/>
              </a:solidFill>
              <a:latin typeface="Arial" pitchFamily="34" charset="0"/>
              <a:ea typeface="Times New Roman"/>
              <a:cs typeface="Arial" pitchFamily="34" charset="0"/>
            </a:endParaRPr>
          </a:p>
        </p:txBody>
      </p:sp>
      <p:sp>
        <p:nvSpPr>
          <p:cNvPr id="18" name="Прямоугольник 17"/>
          <p:cNvSpPr/>
          <p:nvPr/>
        </p:nvSpPr>
        <p:spPr>
          <a:xfrm>
            <a:off x="9023054" y="1128192"/>
            <a:ext cx="6932925" cy="416204"/>
          </a:xfrm>
          <a:prstGeom prst="rect">
            <a:avLst/>
          </a:prstGeom>
        </p:spPr>
        <p:txBody>
          <a:bodyPr wrap="non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племенного репродуктора в птицеводстве</a:t>
            </a:r>
            <a:endParaRPr lang="ru-RU" sz="2800" b="1" dirty="0">
              <a:solidFill>
                <a:schemeClr val="bg1"/>
              </a:solidFill>
              <a:latin typeface="Arial" pitchFamily="34" charset="0"/>
              <a:ea typeface="Times New Roman"/>
              <a:cs typeface="Arial" pitchFamily="34" charset="0"/>
            </a:endParaRPr>
          </a:p>
        </p:txBody>
      </p:sp>
      <p:pic>
        <p:nvPicPr>
          <p:cNvPr id="66563" name="Picture 3" descr="C:\Users\ИНТЕРНЕТ\Desktop\fish.jpg"/>
          <p:cNvPicPr>
            <a:picLocks noChangeAspect="1" noChangeArrowheads="1"/>
          </p:cNvPicPr>
          <p:nvPr/>
        </p:nvPicPr>
        <p:blipFill>
          <a:blip r:embed="rId2" cstate="print"/>
          <a:srcRect/>
          <a:stretch>
            <a:fillRect/>
          </a:stretch>
        </p:blipFill>
        <p:spPr bwMode="auto">
          <a:xfrm>
            <a:off x="1117576" y="0"/>
            <a:ext cx="3528392" cy="1872208"/>
          </a:xfrm>
          <a:prstGeom prst="rect">
            <a:avLst/>
          </a:prstGeom>
          <a:noFill/>
        </p:spPr>
      </p:pic>
      <p:pic>
        <p:nvPicPr>
          <p:cNvPr id="20" name="Рисунок 19"/>
          <p:cNvPicPr>
            <a:picLocks noChangeAspect="1"/>
          </p:cNvPicPr>
          <p:nvPr/>
        </p:nvPicPr>
        <p:blipFill rotWithShape="1">
          <a:blip r:embed="rId3" cstate="print">
            <a:extLst>
              <a:ext uri="{28A0092B-C50C-407E-A947-70E740481C1C}">
                <a14:useLocalDpi xmlns:a14="http://schemas.microsoft.com/office/drawing/2010/main" val="0"/>
              </a:ext>
            </a:extLst>
          </a:blip>
          <a:srcRect t="5557"/>
          <a:stretch/>
        </p:blipFill>
        <p:spPr>
          <a:xfrm>
            <a:off x="-49803" y="-23936"/>
            <a:ext cx="17081147" cy="1872208"/>
          </a:xfrm>
          <a:prstGeom prst="rect">
            <a:avLst/>
          </a:prstGeom>
        </p:spPr>
      </p:pic>
      <p:graphicFrame>
        <p:nvGraphicFramePr>
          <p:cNvPr id="21" name="Таблица 20"/>
          <p:cNvGraphicFramePr>
            <a:graphicFrameLocks noGrp="1"/>
          </p:cNvGraphicFramePr>
          <p:nvPr>
            <p:extLst>
              <p:ext uri="{D42A27DB-BD31-4B8C-83A1-F6EECF244321}">
                <p14:modId xmlns:p14="http://schemas.microsoft.com/office/powerpoint/2010/main" val="1491924010"/>
              </p:ext>
            </p:extLst>
          </p:nvPr>
        </p:nvGraphicFramePr>
        <p:xfrm>
          <a:off x="181472" y="1848272"/>
          <a:ext cx="8280920" cy="5883639"/>
        </p:xfrm>
        <a:graphic>
          <a:graphicData uri="http://schemas.openxmlformats.org/drawingml/2006/table">
            <a:tbl>
              <a:tblPr>
                <a:tableStyleId>{BDBED569-4797-4DF1-A0F4-6AAB3CD982D8}</a:tableStyleId>
              </a:tblPr>
              <a:tblGrid>
                <a:gridCol w="288032"/>
                <a:gridCol w="4320480"/>
                <a:gridCol w="1872208"/>
                <a:gridCol w="1800200"/>
              </a:tblGrid>
              <a:tr h="256764">
                <a:tc gridSpan="4">
                  <a:txBody>
                    <a:bodyPr/>
                    <a:lstStyle/>
                    <a:p>
                      <a:pPr marL="12700" algn="just">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Инвестициялық</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салымдарды</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өтеу</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үлесі</a:t>
                      </a:r>
                      <a:r>
                        <a:rPr lang="en-US" sz="1100" b="1" dirty="0">
                          <a:solidFill>
                            <a:srgbClr val="000000"/>
                          </a:solidFill>
                          <a:effectLst/>
                          <a:latin typeface="Arial" pitchFamily="34" charset="0"/>
                          <a:ea typeface="Times New Roman"/>
                          <a:cs typeface="Arial" pitchFamily="34" charset="0"/>
                        </a:rPr>
                        <a:t> – 25%</a:t>
                      </a:r>
                      <a:endParaRPr lang="ru-RU" sz="1100" b="1"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c hMerge="1">
                  <a:txBody>
                    <a:bodyPr/>
                    <a:lstStyle/>
                    <a:p>
                      <a:endParaRPr lang="ru-RU"/>
                    </a:p>
                  </a:txBody>
                  <a:tcPr/>
                </a:tc>
              </a:tr>
              <a:tr h="719948">
                <a:tc>
                  <a:txBody>
                    <a:bodyPr/>
                    <a:lstStyle/>
                    <a:p>
                      <a:pPr marL="12700" algn="just">
                        <a:lnSpc>
                          <a:spcPct val="115000"/>
                        </a:lnSpc>
                        <a:spcAft>
                          <a:spcPts val="100"/>
                        </a:spcAft>
                      </a:pPr>
                      <a:r>
                        <a:rPr lang="en-US" sz="1100" b="1" dirty="0">
                          <a:solidFill>
                            <a:srgbClr val="000000"/>
                          </a:solidFill>
                          <a:effectLst/>
                          <a:latin typeface="Arial" pitchFamily="34" charset="0"/>
                          <a:ea typeface="Times New Roman"/>
                          <a:cs typeface="Arial" pitchFamily="34" charset="0"/>
                        </a:rPr>
                        <a:t>№</a:t>
                      </a:r>
                      <a:endParaRPr lang="ru-RU" sz="1100" b="1" dirty="0">
                        <a:effectLst/>
                        <a:latin typeface="Arial" pitchFamily="34" charset="0"/>
                        <a:ea typeface="Times New Roman"/>
                        <a:cs typeface="Arial" pitchFamily="34" charset="0"/>
                      </a:endParaRPr>
                    </a:p>
                  </a:txBody>
                  <a:tcPr marL="9525" marR="9525" marT="9525" marB="9525" anchor="ctr"/>
                </a:tc>
                <a:tc>
                  <a:txBody>
                    <a:bodyPr/>
                    <a:lstStyle/>
                    <a:p>
                      <a:pPr marL="12700" algn="l">
                        <a:lnSpc>
                          <a:spcPct val="115000"/>
                        </a:lnSpc>
                        <a:spcAft>
                          <a:spcPts val="100"/>
                        </a:spcAft>
                      </a:pPr>
                      <a:r>
                        <a:rPr lang="ru-RU" sz="1100" b="1" dirty="0">
                          <a:solidFill>
                            <a:srgbClr val="000000"/>
                          </a:solidFill>
                          <a:effectLst/>
                          <a:latin typeface="Arial" pitchFamily="34" charset="0"/>
                          <a:ea typeface="Times New Roman"/>
                          <a:cs typeface="Arial" pitchFamily="34" charset="0"/>
                        </a:rPr>
                        <a:t>Техника мен </a:t>
                      </a:r>
                      <a:r>
                        <a:rPr lang="ru-RU" sz="1100" b="1" dirty="0" err="1">
                          <a:solidFill>
                            <a:srgbClr val="000000"/>
                          </a:solidFill>
                          <a:effectLst/>
                          <a:latin typeface="Arial" pitchFamily="34" charset="0"/>
                          <a:ea typeface="Times New Roman"/>
                          <a:cs typeface="Arial" pitchFamily="34" charset="0"/>
                        </a:rPr>
                        <a:t>жабдықтың</a:t>
                      </a:r>
                      <a:r>
                        <a:rPr lang="ru-RU" sz="1100" b="1" dirty="0">
                          <a:solidFill>
                            <a:srgbClr val="000000"/>
                          </a:solidFill>
                          <a:effectLst/>
                          <a:latin typeface="Arial" pitchFamily="34" charset="0"/>
                          <a:ea typeface="Times New Roman"/>
                          <a:cs typeface="Arial" pitchFamily="34" charset="0"/>
                        </a:rPr>
                        <a:t> </a:t>
                      </a:r>
                      <a:r>
                        <a:rPr lang="ru-RU" sz="1100" b="1" dirty="0" err="1">
                          <a:solidFill>
                            <a:srgbClr val="000000"/>
                          </a:solidFill>
                          <a:effectLst/>
                          <a:latin typeface="Arial" pitchFamily="34" charset="0"/>
                          <a:ea typeface="Times New Roman"/>
                          <a:cs typeface="Arial" pitchFamily="34" charset="0"/>
                        </a:rPr>
                        <a:t>атауы</a:t>
                      </a:r>
                      <a:r>
                        <a:rPr lang="ru-RU" sz="1100" b="1" dirty="0">
                          <a:solidFill>
                            <a:srgbClr val="000000"/>
                          </a:solidFill>
                          <a:effectLst/>
                          <a:latin typeface="Arial" pitchFamily="34" charset="0"/>
                          <a:ea typeface="Times New Roman"/>
                          <a:cs typeface="Arial" pitchFamily="34" charset="0"/>
                        </a:rPr>
                        <a:t> </a:t>
                      </a:r>
                      <a:r>
                        <a:rPr lang="ru-RU" sz="1100" b="1" dirty="0" err="1">
                          <a:solidFill>
                            <a:srgbClr val="000000"/>
                          </a:solidFill>
                          <a:effectLst/>
                          <a:latin typeface="Arial" pitchFamily="34" charset="0"/>
                          <a:ea typeface="Times New Roman"/>
                          <a:cs typeface="Arial" pitchFamily="34" charset="0"/>
                        </a:rPr>
                        <a:t>және</a:t>
                      </a:r>
                      <a:r>
                        <a:rPr lang="ru-RU" sz="1100" b="1" dirty="0">
                          <a:solidFill>
                            <a:srgbClr val="000000"/>
                          </a:solidFill>
                          <a:effectLst/>
                          <a:latin typeface="Arial" pitchFamily="34" charset="0"/>
                          <a:ea typeface="Times New Roman"/>
                          <a:cs typeface="Arial" pitchFamily="34" charset="0"/>
                        </a:rPr>
                        <a:t> </a:t>
                      </a:r>
                      <a:r>
                        <a:rPr lang="ru-RU" sz="1100" b="1" dirty="0" err="1">
                          <a:solidFill>
                            <a:srgbClr val="000000"/>
                          </a:solidFill>
                          <a:effectLst/>
                          <a:latin typeface="Arial" pitchFamily="34" charset="0"/>
                          <a:ea typeface="Times New Roman"/>
                          <a:cs typeface="Arial" pitchFamily="34" charset="0"/>
                        </a:rPr>
                        <a:t>техникалық</a:t>
                      </a:r>
                      <a:r>
                        <a:rPr lang="ru-RU" sz="1100" b="1" dirty="0">
                          <a:solidFill>
                            <a:srgbClr val="000000"/>
                          </a:solidFill>
                          <a:effectLst/>
                          <a:latin typeface="Arial" pitchFamily="34" charset="0"/>
                          <a:ea typeface="Times New Roman"/>
                          <a:cs typeface="Arial" pitchFamily="34" charset="0"/>
                        </a:rPr>
                        <a:t> </a:t>
                      </a:r>
                      <a:r>
                        <a:rPr lang="ru-RU" sz="1100" b="1" dirty="0" err="1">
                          <a:solidFill>
                            <a:srgbClr val="000000"/>
                          </a:solidFill>
                          <a:effectLst/>
                          <a:latin typeface="Arial" pitchFamily="34" charset="0"/>
                          <a:ea typeface="Times New Roman"/>
                          <a:cs typeface="Arial" pitchFamily="34" charset="0"/>
                        </a:rPr>
                        <a:t>сипаттамасы</a:t>
                      </a:r>
                      <a:endParaRPr lang="ru-RU" sz="1100" b="1" dirty="0">
                        <a:effectLst/>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Жоба</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қуатының</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өлшем</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бірлігі</a:t>
                      </a:r>
                      <a:endParaRPr lang="ru-RU" sz="1100" b="1" dirty="0">
                        <a:effectLst/>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Қуаттылықтың</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бір</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бірлігіне</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арналған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субсидияларды</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есептеу</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үшін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барынша</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рұқсат</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етілетін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құн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теңге</a:t>
                      </a:r>
                      <a:endParaRPr lang="ru-RU" sz="1100" b="1" dirty="0">
                        <a:effectLst/>
                        <a:latin typeface="Arial" pitchFamily="34" charset="0"/>
                        <a:ea typeface="Times New Roman"/>
                        <a:cs typeface="Arial" pitchFamily="34" charset="0"/>
                      </a:endParaRPr>
                    </a:p>
                  </a:txBody>
                  <a:tcPr marL="9525" marR="9525" marT="9525" marB="9525" anchor="ctr"/>
                </a:tc>
              </a:tr>
              <a:tr h="256764">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1.</a:t>
                      </a:r>
                      <a:endParaRPr lang="ru-RU" sz="11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err="1">
                          <a:solidFill>
                            <a:srgbClr val="000000"/>
                          </a:solidFill>
                          <a:effectLst/>
                          <a:latin typeface="Arial" pitchFamily="34" charset="0"/>
                          <a:ea typeface="Times New Roman"/>
                          <a:cs typeface="Arial" pitchFamily="34" charset="0"/>
                        </a:rPr>
                        <a:t>Қамыс</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шабатын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машина</a:t>
                      </a:r>
                      <a:endParaRPr lang="ru-RU" sz="1100" dirty="0">
                        <a:effectLst/>
                        <a:latin typeface="Arial" pitchFamily="34" charset="0"/>
                        <a:ea typeface="Times New Roman"/>
                        <a:cs typeface="Arial" pitchFamily="34" charset="0"/>
                      </a:endParaRPr>
                    </a:p>
                  </a:txBody>
                  <a:tcPr marL="9525" marR="9525" marT="9525" marB="9525" anchor="ctr"/>
                </a:tc>
                <a:tc rowSpan="11">
                  <a:txBody>
                    <a:bodyPr/>
                    <a:lstStyle/>
                    <a:p>
                      <a:pPr marL="12700" algn="just">
                        <a:lnSpc>
                          <a:spcPct val="115000"/>
                        </a:lnSpc>
                        <a:spcAft>
                          <a:spcPts val="100"/>
                        </a:spcAft>
                      </a:pPr>
                      <a:r>
                        <a:rPr lang="en-US" sz="1100" dirty="0" err="1">
                          <a:solidFill>
                            <a:srgbClr val="000000"/>
                          </a:solidFill>
                          <a:effectLst/>
                          <a:latin typeface="Arial" pitchFamily="34" charset="0"/>
                          <a:ea typeface="Times New Roman"/>
                          <a:cs typeface="Arial" pitchFamily="34" charset="0"/>
                        </a:rPr>
                        <a:t>бірлік</a:t>
                      </a:r>
                      <a:endParaRPr lang="ru-RU" sz="11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3 223 000</a:t>
                      </a:r>
                      <a:endParaRPr lang="ru-RU" sz="1100" dirty="0">
                        <a:effectLst/>
                        <a:latin typeface="Arial" pitchFamily="34" charset="0"/>
                        <a:ea typeface="Times New Roman"/>
                        <a:cs typeface="Arial" pitchFamily="34" charset="0"/>
                      </a:endParaRPr>
                    </a:p>
                  </a:txBody>
                  <a:tcPr marL="9525" marR="9525" marT="9525" marB="9525" anchor="ctr"/>
                </a:tc>
              </a:tr>
              <a:tr h="256764">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2.</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err="1">
                          <a:solidFill>
                            <a:srgbClr val="000000"/>
                          </a:solidFill>
                          <a:effectLst/>
                          <a:latin typeface="Arial" pitchFamily="34" charset="0"/>
                          <a:ea typeface="Times New Roman"/>
                          <a:cs typeface="Arial" pitchFamily="34" charset="0"/>
                        </a:rPr>
                        <a:t>Азық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таратқыш</a:t>
                      </a:r>
                      <a:endParaRPr lang="ru-RU" sz="1100" dirty="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1 946 000</a:t>
                      </a:r>
                      <a:endParaRPr lang="ru-RU" sz="1100" dirty="0">
                        <a:effectLst/>
                        <a:latin typeface="Arial" pitchFamily="34" charset="0"/>
                        <a:ea typeface="Times New Roman"/>
                        <a:cs typeface="Arial" pitchFamily="34" charset="0"/>
                      </a:endParaRPr>
                    </a:p>
                  </a:txBody>
                  <a:tcPr marL="9525" marR="9525" marT="9525" marB="9525" anchor="ctr"/>
                </a:tc>
              </a:tr>
              <a:tr h="256764">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3.</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Алюминий-магний қорытпасынан жасалған қайық</a:t>
                      </a:r>
                      <a:endParaRPr lang="ru-RU" sz="110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552 000</a:t>
                      </a:r>
                      <a:endParaRPr lang="ru-RU" sz="1100" dirty="0">
                        <a:effectLst/>
                        <a:latin typeface="Arial" pitchFamily="34" charset="0"/>
                        <a:ea typeface="Times New Roman"/>
                        <a:cs typeface="Arial" pitchFamily="34" charset="0"/>
                      </a:endParaRPr>
                    </a:p>
                  </a:txBody>
                  <a:tcPr marL="9525" marR="9525" marT="9525" marB="9525" anchor="ctr"/>
                </a:tc>
              </a:tr>
              <a:tr h="256764">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4.</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Аэратор</a:t>
                      </a:r>
                      <a:endParaRPr lang="ru-RU" sz="110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2 093 000</a:t>
                      </a:r>
                      <a:endParaRPr lang="ru-RU" sz="1100" dirty="0">
                        <a:effectLst/>
                        <a:latin typeface="Arial" pitchFamily="34" charset="0"/>
                        <a:ea typeface="Times New Roman"/>
                        <a:cs typeface="Arial" pitchFamily="34" charset="0"/>
                      </a:endParaRPr>
                    </a:p>
                  </a:txBody>
                  <a:tcPr marL="9525" marR="9525" marT="9525" marB="9525" anchor="ctr"/>
                </a:tc>
              </a:tr>
              <a:tr h="256764">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5.</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Химиялық элементтерден суды тазарту жүйесі</a:t>
                      </a:r>
                      <a:endParaRPr lang="ru-RU" sz="110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21 306 000</a:t>
                      </a:r>
                      <a:endParaRPr lang="ru-RU" sz="1100" dirty="0">
                        <a:effectLst/>
                        <a:latin typeface="Arial" pitchFamily="34" charset="0"/>
                        <a:ea typeface="Times New Roman"/>
                        <a:cs typeface="Arial" pitchFamily="34" charset="0"/>
                      </a:endParaRPr>
                    </a:p>
                  </a:txBody>
                  <a:tcPr marL="9525" marR="9525" marT="9525" marB="9525" anchor="ctr"/>
                </a:tc>
              </a:tr>
              <a:tr h="256764">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6.</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a:solidFill>
                            <a:srgbClr val="000000"/>
                          </a:solidFill>
                          <a:effectLst/>
                          <a:latin typeface="Arial" pitchFamily="34" charset="0"/>
                          <a:ea typeface="Times New Roman"/>
                          <a:cs typeface="Arial" pitchFamily="34" charset="0"/>
                        </a:rPr>
                        <a:t>Тоғандарға су беруге арналған сорғы</a:t>
                      </a:r>
                      <a:endParaRPr lang="ru-RU" sz="110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435 000</a:t>
                      </a:r>
                      <a:endParaRPr lang="ru-RU" sz="1100" dirty="0">
                        <a:effectLst/>
                        <a:latin typeface="Arial" pitchFamily="34" charset="0"/>
                        <a:ea typeface="Times New Roman"/>
                        <a:cs typeface="Arial" pitchFamily="34" charset="0"/>
                      </a:endParaRPr>
                    </a:p>
                  </a:txBody>
                  <a:tcPr marL="9525" marR="9525" marT="9525" marB="9525" anchor="ctr"/>
                </a:tc>
              </a:tr>
              <a:tr h="256764">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7.</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Тірі балық контейнері</a:t>
                      </a:r>
                      <a:endParaRPr lang="ru-RU" sz="110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3 228 000</a:t>
                      </a:r>
                      <a:endParaRPr lang="ru-RU" sz="1100" dirty="0">
                        <a:effectLst/>
                        <a:latin typeface="Arial" pitchFamily="34" charset="0"/>
                        <a:ea typeface="Times New Roman"/>
                        <a:cs typeface="Arial" pitchFamily="34" charset="0"/>
                      </a:endParaRPr>
                    </a:p>
                  </a:txBody>
                  <a:tcPr marL="9525" marR="9525" marT="9525" marB="9525" anchor="ctr"/>
                </a:tc>
              </a:tr>
              <a:tr h="256764">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8.</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Тірі балықты тасымалдауға арналған мамандандырылған автомашина</a:t>
                      </a:r>
                      <a:endParaRPr lang="ru-RU" sz="110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10 100 000</a:t>
                      </a:r>
                      <a:endParaRPr lang="ru-RU" sz="1100" dirty="0">
                        <a:effectLst/>
                        <a:latin typeface="Arial" pitchFamily="34" charset="0"/>
                        <a:ea typeface="Times New Roman"/>
                        <a:cs typeface="Arial" pitchFamily="34" charset="0"/>
                      </a:endParaRPr>
                    </a:p>
                  </a:txBody>
                  <a:tcPr marL="9525" marR="9525" marT="9525" marB="9525" anchor="ctr"/>
                </a:tc>
              </a:tr>
              <a:tr h="256764">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9.</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a:solidFill>
                            <a:srgbClr val="000000"/>
                          </a:solidFill>
                          <a:effectLst/>
                          <a:latin typeface="Arial" pitchFamily="34" charset="0"/>
                          <a:ea typeface="Times New Roman"/>
                          <a:cs typeface="Arial" pitchFamily="34" charset="0"/>
                        </a:rPr>
                        <a:t>Жалпы сыйымдылығы 40 текше метрден басталатын пластикалық бассейн</a:t>
                      </a:r>
                      <a:endParaRPr lang="ru-RU" sz="110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1 859 000</a:t>
                      </a:r>
                      <a:endParaRPr lang="ru-RU" sz="1100" dirty="0">
                        <a:effectLst/>
                        <a:latin typeface="Arial" pitchFamily="34" charset="0"/>
                        <a:ea typeface="Times New Roman"/>
                        <a:cs typeface="Arial" pitchFamily="34" charset="0"/>
                      </a:endParaRPr>
                    </a:p>
                  </a:txBody>
                  <a:tcPr marL="9525" marR="9525" marT="9525" marB="9525" anchor="ctr"/>
                </a:tc>
              </a:tr>
              <a:tr h="488356">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10.</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Инкубациялық аппараттар</a:t>
                      </a:r>
                      <a:r>
                        <a:rPr lang="en-US" sz="1100">
                          <a:effectLst/>
                          <a:latin typeface="Arial" pitchFamily="34" charset="0"/>
                          <a:ea typeface="Times New Roman"/>
                          <a:cs typeface="Arial" pitchFamily="34" charset="0"/>
                        </a:rPr>
                        <a:t/>
                      </a:r>
                      <a:br>
                        <a:rPr lang="en-US" sz="1100">
                          <a:effectLst/>
                          <a:latin typeface="Arial" pitchFamily="34" charset="0"/>
                          <a:ea typeface="Times New Roman"/>
                          <a:cs typeface="Arial" pitchFamily="34" charset="0"/>
                        </a:rPr>
                      </a:br>
                      <a:r>
                        <a:rPr lang="en-US" sz="1100">
                          <a:solidFill>
                            <a:srgbClr val="000000"/>
                          </a:solidFill>
                          <a:effectLst/>
                          <a:latin typeface="Arial" pitchFamily="34" charset="0"/>
                          <a:ea typeface="Times New Roman"/>
                          <a:cs typeface="Arial" pitchFamily="34" charset="0"/>
                        </a:rPr>
                        <a:t>(әрбір миллион дана уылдырыққа</a:t>
                      </a:r>
                      <a:r>
                        <a:rPr lang="en-US" sz="1100">
                          <a:effectLst/>
                          <a:latin typeface="Arial" pitchFamily="34" charset="0"/>
                          <a:ea typeface="Times New Roman"/>
                          <a:cs typeface="Arial" pitchFamily="34" charset="0"/>
                        </a:rPr>
                        <a:t/>
                      </a:r>
                      <a:br>
                        <a:rPr lang="en-US" sz="1100">
                          <a:effectLst/>
                          <a:latin typeface="Arial" pitchFamily="34" charset="0"/>
                          <a:ea typeface="Times New Roman"/>
                          <a:cs typeface="Arial" pitchFamily="34" charset="0"/>
                        </a:rPr>
                      </a:br>
                      <a:r>
                        <a:rPr lang="en-US" sz="1100">
                          <a:solidFill>
                            <a:srgbClr val="000000"/>
                          </a:solidFill>
                          <a:effectLst/>
                          <a:latin typeface="Arial" pitchFamily="34" charset="0"/>
                          <a:ea typeface="Times New Roman"/>
                          <a:cs typeface="Arial" pitchFamily="34" charset="0"/>
                        </a:rPr>
                        <a:t>1 жиынтық)</a:t>
                      </a:r>
                      <a:endParaRPr lang="ru-RU" sz="110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4 200 000</a:t>
                      </a:r>
                      <a:endParaRPr lang="ru-RU" sz="1100" dirty="0">
                        <a:effectLst/>
                        <a:latin typeface="Arial" pitchFamily="34" charset="0"/>
                        <a:ea typeface="Times New Roman"/>
                        <a:cs typeface="Arial" pitchFamily="34" charset="0"/>
                      </a:endParaRPr>
                    </a:p>
                  </a:txBody>
                  <a:tcPr marL="9525" marR="9525" marT="9525" marB="9525" anchor="ctr"/>
                </a:tc>
              </a:tr>
              <a:tr h="488356">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11.</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Инкубациялық цехқа су беруге арналған сорғы станциясы бар су жылытуға арналған жабдық</a:t>
                      </a:r>
                      <a:endParaRPr lang="ru-RU" sz="110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5 618 000</a:t>
                      </a:r>
                      <a:endParaRPr lang="ru-RU" sz="1100" dirty="0">
                        <a:effectLst/>
                        <a:latin typeface="Arial" pitchFamily="34" charset="0"/>
                        <a:ea typeface="Times New Roman"/>
                        <a:cs typeface="Arial" pitchFamily="34" charset="0"/>
                      </a:endParaRPr>
                    </a:p>
                  </a:txBody>
                  <a:tcPr marL="9525" marR="9525" marT="9525" marB="9525" anchor="ctr"/>
                </a:tc>
              </a:tr>
              <a:tr h="951539">
                <a:tc gridSpan="4">
                  <a:txBody>
                    <a:bodyPr/>
                    <a:lstStyle/>
                    <a:p>
                      <a:pPr marL="12700" algn="l">
                        <a:lnSpc>
                          <a:spcPct val="115000"/>
                        </a:lnSpc>
                        <a:spcAft>
                          <a:spcPts val="100"/>
                        </a:spcAft>
                      </a:pPr>
                      <a:r>
                        <a:rPr lang="en-US" sz="1100" dirty="0" err="1">
                          <a:solidFill>
                            <a:srgbClr val="000000"/>
                          </a:solidFill>
                          <a:effectLst/>
                          <a:latin typeface="Arial" pitchFamily="34" charset="0"/>
                          <a:ea typeface="Times New Roman"/>
                          <a:cs typeface="Arial" pitchFamily="34" charset="0"/>
                        </a:rPr>
                        <a:t>Ескерту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Әрбір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миллион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дана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уылдырыққа</a:t>
                      </a:r>
                      <a:r>
                        <a:rPr lang="en-US" sz="1100" dirty="0">
                          <a:solidFill>
                            <a:srgbClr val="000000"/>
                          </a:solidFill>
                          <a:effectLst/>
                          <a:latin typeface="Arial" pitchFamily="34" charset="0"/>
                          <a:ea typeface="Times New Roman"/>
                          <a:cs typeface="Arial" pitchFamily="34" charset="0"/>
                        </a:rPr>
                        <a:t> 1 </a:t>
                      </a:r>
                      <a:r>
                        <a:rPr lang="en-US" sz="1100" dirty="0" err="1">
                          <a:solidFill>
                            <a:srgbClr val="000000"/>
                          </a:solidFill>
                          <a:effectLst/>
                          <a:latin typeface="Arial" pitchFamily="34" charset="0"/>
                          <a:ea typeface="Times New Roman"/>
                          <a:cs typeface="Arial" pitchFamily="34" charset="0"/>
                        </a:rPr>
                        <a:t>бірлік</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жабдық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есебінен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субсидияланатын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инкубациялық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аппаратты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қоспағанда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жабдық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пен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техника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әр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миллион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дана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шабаққа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бір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бірлік</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есебімен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субсидияланады</a:t>
                      </a:r>
                      <a:r>
                        <a:rPr lang="en-US" sz="1100" dirty="0">
                          <a:solidFill>
                            <a:srgbClr val="000000"/>
                          </a:solidFill>
                          <a:effectLst/>
                          <a:latin typeface="Arial" pitchFamily="34" charset="0"/>
                          <a:ea typeface="Times New Roman"/>
                          <a:cs typeface="Arial" pitchFamily="34" charset="0"/>
                        </a:rPr>
                        <a:t>.</a:t>
                      </a:r>
                      <a:r>
                        <a:rPr lang="en-US" sz="1100" dirty="0">
                          <a:effectLst/>
                          <a:latin typeface="Arial" pitchFamily="34" charset="0"/>
                          <a:ea typeface="Times New Roman"/>
                          <a:cs typeface="Arial" pitchFamily="34" charset="0"/>
                        </a:rPr>
                        <a:t/>
                      </a:r>
                      <a:br>
                        <a:rPr lang="en-US" sz="1100" dirty="0">
                          <a:effectLst/>
                          <a:latin typeface="Arial" pitchFamily="34" charset="0"/>
                          <a:ea typeface="Times New Roman"/>
                          <a:cs typeface="Arial" pitchFamily="34" charset="0"/>
                        </a:rPr>
                      </a:br>
                      <a:r>
                        <a:rPr lang="en-US" sz="1100" dirty="0" err="1">
                          <a:solidFill>
                            <a:srgbClr val="000000"/>
                          </a:solidFill>
                          <a:effectLst/>
                          <a:latin typeface="Arial" pitchFamily="34" charset="0"/>
                          <a:ea typeface="Times New Roman"/>
                          <a:cs typeface="Arial" pitchFamily="34" charset="0"/>
                        </a:rPr>
                        <a:t>Бір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түрдегі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жабдықтар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мен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техникалардың</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екінші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және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одан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кейінгі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бірліктерін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субсидиялауға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балық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питомнигінің</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қуаты</a:t>
                      </a:r>
                      <a:r>
                        <a:rPr lang="en-US" sz="1100" dirty="0">
                          <a:solidFill>
                            <a:srgbClr val="000000"/>
                          </a:solidFill>
                          <a:effectLst/>
                          <a:latin typeface="Arial" pitchFamily="34" charset="0"/>
                          <a:ea typeface="Times New Roman"/>
                          <a:cs typeface="Arial" pitchFamily="34" charset="0"/>
                        </a:rPr>
                        <a:t> 50 </a:t>
                      </a:r>
                      <a:r>
                        <a:rPr lang="en-US" sz="1100" dirty="0" err="1">
                          <a:solidFill>
                            <a:srgbClr val="000000"/>
                          </a:solidFill>
                          <a:effectLst/>
                          <a:latin typeface="Arial" pitchFamily="34" charset="0"/>
                          <a:ea typeface="Times New Roman"/>
                          <a:cs typeface="Arial" pitchFamily="34" charset="0"/>
                        </a:rPr>
                        <a:t>пайызға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артқанда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жол</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беріледі</a:t>
                      </a:r>
                      <a:r>
                        <a:rPr lang="en-US" sz="1100" dirty="0">
                          <a:solidFill>
                            <a:srgbClr val="000000"/>
                          </a:solidFill>
                          <a:effectLst/>
                          <a:latin typeface="Arial" pitchFamily="34" charset="0"/>
                          <a:ea typeface="Times New Roman"/>
                          <a:cs typeface="Arial" pitchFamily="34" charset="0"/>
                        </a:rPr>
                        <a:t>.</a:t>
                      </a:r>
                      <a:endParaRPr lang="ru-RU" sz="1100"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
        <p:nvSpPr>
          <p:cNvPr id="23" name="Прямоугольник 22"/>
          <p:cNvSpPr/>
          <p:nvPr/>
        </p:nvSpPr>
        <p:spPr>
          <a:xfrm>
            <a:off x="4213920" y="121544"/>
            <a:ext cx="4536504" cy="1508105"/>
          </a:xfrm>
          <a:prstGeom prst="rect">
            <a:avLst/>
          </a:prstGeom>
        </p:spPr>
        <p:txBody>
          <a:bodyPr wrap="square">
            <a:spAutoFit/>
          </a:bodyPr>
          <a:lstStyle/>
          <a:p>
            <a:pPr marL="12700" algn="ctr">
              <a:lnSpc>
                <a:spcPct val="115000"/>
              </a:lnSpc>
              <a:spcAft>
                <a:spcPts val="100"/>
              </a:spcAft>
            </a:pPr>
            <a:r>
              <a:rPr lang="en-US" sz="2000" b="1" dirty="0" err="1">
                <a:solidFill>
                  <a:schemeClr val="bg1"/>
                </a:solidFill>
              </a:rPr>
              <a:t>Қуаттылығы</a:t>
            </a:r>
            <a:r>
              <a:rPr lang="en-US" sz="2000" b="1" dirty="0">
                <a:solidFill>
                  <a:schemeClr val="bg1"/>
                </a:solidFill>
              </a:rPr>
              <a:t> </a:t>
            </a:r>
            <a:r>
              <a:rPr lang="en-US" sz="2000" b="1" dirty="0" err="1">
                <a:solidFill>
                  <a:schemeClr val="bg1"/>
                </a:solidFill>
              </a:rPr>
              <a:t>жылына</a:t>
            </a:r>
            <a:r>
              <a:rPr lang="en-US" sz="2000" b="1" dirty="0">
                <a:solidFill>
                  <a:schemeClr val="bg1"/>
                </a:solidFill>
              </a:rPr>
              <a:t> 1 </a:t>
            </a:r>
            <a:r>
              <a:rPr lang="en-US" sz="2000" b="1" dirty="0" err="1">
                <a:solidFill>
                  <a:schemeClr val="bg1"/>
                </a:solidFill>
              </a:rPr>
              <a:t>миллион</a:t>
            </a:r>
            <a:r>
              <a:rPr lang="en-US" sz="2000" b="1" dirty="0">
                <a:solidFill>
                  <a:schemeClr val="bg1"/>
                </a:solidFill>
              </a:rPr>
              <a:t> </a:t>
            </a:r>
            <a:r>
              <a:rPr lang="en-US" sz="2000" b="1" dirty="0" err="1">
                <a:solidFill>
                  <a:schemeClr val="bg1"/>
                </a:solidFill>
              </a:rPr>
              <a:t>дана</a:t>
            </a:r>
            <a:r>
              <a:rPr lang="en-US" sz="2000" b="1" dirty="0">
                <a:solidFill>
                  <a:schemeClr val="bg1"/>
                </a:solidFill>
              </a:rPr>
              <a:t> </a:t>
            </a:r>
            <a:r>
              <a:rPr lang="en-US" sz="2000" b="1" dirty="0" err="1">
                <a:solidFill>
                  <a:schemeClr val="bg1"/>
                </a:solidFill>
              </a:rPr>
              <a:t>шабақтан</a:t>
            </a:r>
            <a:r>
              <a:rPr lang="en-US" sz="2000" b="1" dirty="0">
                <a:solidFill>
                  <a:schemeClr val="bg1"/>
                </a:solidFill>
              </a:rPr>
              <a:t> </a:t>
            </a:r>
            <a:r>
              <a:rPr lang="en-US" sz="2000" b="1" dirty="0" err="1">
                <a:solidFill>
                  <a:schemeClr val="bg1"/>
                </a:solidFill>
              </a:rPr>
              <a:t>басталатын</a:t>
            </a:r>
            <a:r>
              <a:rPr lang="en-US" sz="2000" b="1" dirty="0">
                <a:solidFill>
                  <a:schemeClr val="bg1"/>
                </a:solidFill>
              </a:rPr>
              <a:t> </a:t>
            </a:r>
            <a:r>
              <a:rPr lang="en-US" sz="2000" b="1" dirty="0" err="1">
                <a:solidFill>
                  <a:schemeClr val="bg1"/>
                </a:solidFill>
              </a:rPr>
              <a:t>балық</a:t>
            </a:r>
            <a:r>
              <a:rPr lang="en-US" sz="2000" b="1" dirty="0">
                <a:solidFill>
                  <a:schemeClr val="bg1"/>
                </a:solidFill>
              </a:rPr>
              <a:t> </a:t>
            </a:r>
            <a:r>
              <a:rPr lang="en-US" sz="2000" b="1" dirty="0" err="1">
                <a:solidFill>
                  <a:schemeClr val="bg1"/>
                </a:solidFill>
              </a:rPr>
              <a:t>питомниктерінің</a:t>
            </a:r>
            <a:r>
              <a:rPr lang="en-US" sz="2000" b="1" dirty="0">
                <a:solidFill>
                  <a:schemeClr val="bg1"/>
                </a:solidFill>
              </a:rPr>
              <a:t> </a:t>
            </a:r>
            <a:r>
              <a:rPr lang="en-US" sz="2000" b="1" dirty="0" err="1">
                <a:solidFill>
                  <a:schemeClr val="bg1"/>
                </a:solidFill>
              </a:rPr>
              <a:t>жабдық</a:t>
            </a:r>
            <a:r>
              <a:rPr lang="en-US" sz="2000" b="1" dirty="0">
                <a:solidFill>
                  <a:schemeClr val="bg1"/>
                </a:solidFill>
              </a:rPr>
              <a:t> </a:t>
            </a:r>
            <a:r>
              <a:rPr lang="en-US" sz="2000" b="1" dirty="0" err="1">
                <a:solidFill>
                  <a:schemeClr val="bg1"/>
                </a:solidFill>
              </a:rPr>
              <a:t>пен</a:t>
            </a:r>
            <a:r>
              <a:rPr lang="en-US" sz="2000" b="1" dirty="0">
                <a:solidFill>
                  <a:schemeClr val="bg1"/>
                </a:solidFill>
              </a:rPr>
              <a:t> </a:t>
            </a:r>
            <a:r>
              <a:rPr lang="en-US" sz="2000" b="1" dirty="0" err="1">
                <a:solidFill>
                  <a:schemeClr val="bg1"/>
                </a:solidFill>
              </a:rPr>
              <a:t>техника</a:t>
            </a:r>
            <a:r>
              <a:rPr lang="en-US" sz="2000" b="1" dirty="0">
                <a:solidFill>
                  <a:schemeClr val="bg1"/>
                </a:solidFill>
              </a:rPr>
              <a:t> </a:t>
            </a:r>
            <a:r>
              <a:rPr lang="en-US" sz="2000" b="1" dirty="0" err="1">
                <a:solidFill>
                  <a:schemeClr val="bg1"/>
                </a:solidFill>
              </a:rPr>
              <a:t>сатып</a:t>
            </a:r>
            <a:r>
              <a:rPr lang="en-US" sz="2000" b="1" dirty="0">
                <a:solidFill>
                  <a:schemeClr val="bg1"/>
                </a:solidFill>
              </a:rPr>
              <a:t> </a:t>
            </a:r>
            <a:r>
              <a:rPr lang="en-US" sz="2000" b="1" dirty="0" err="1" smtClean="0">
                <a:solidFill>
                  <a:schemeClr val="bg1"/>
                </a:solidFill>
              </a:rPr>
              <a:t>алуы</a:t>
            </a:r>
            <a:endParaRPr lang="ru-RU" sz="2000" b="1" dirty="0">
              <a:solidFill>
                <a:schemeClr val="bg1"/>
              </a:solidFill>
              <a:latin typeface="Arial" pitchFamily="34" charset="0"/>
              <a:ea typeface="Times New Roman"/>
              <a:cs typeface="Arial" pitchFamily="34" charset="0"/>
            </a:endParaRPr>
          </a:p>
        </p:txBody>
      </p:sp>
      <p:graphicFrame>
        <p:nvGraphicFramePr>
          <p:cNvPr id="24" name="Таблица 23"/>
          <p:cNvGraphicFramePr>
            <a:graphicFrameLocks noGrp="1"/>
          </p:cNvGraphicFramePr>
          <p:nvPr>
            <p:extLst>
              <p:ext uri="{D42A27DB-BD31-4B8C-83A1-F6EECF244321}">
                <p14:modId xmlns:p14="http://schemas.microsoft.com/office/powerpoint/2010/main" val="2344645427"/>
              </p:ext>
            </p:extLst>
          </p:nvPr>
        </p:nvGraphicFramePr>
        <p:xfrm>
          <a:off x="8750424" y="1992288"/>
          <a:ext cx="8138840" cy="5334638"/>
        </p:xfrm>
        <a:graphic>
          <a:graphicData uri="http://schemas.openxmlformats.org/drawingml/2006/table">
            <a:tbl>
              <a:tblPr>
                <a:tableStyleId>{BDBED569-4797-4DF1-A0F4-6AAB3CD982D8}</a:tableStyleId>
              </a:tblPr>
              <a:tblGrid>
                <a:gridCol w="360040"/>
                <a:gridCol w="4536504"/>
                <a:gridCol w="1584176"/>
                <a:gridCol w="1658120"/>
              </a:tblGrid>
              <a:tr h="288575">
                <a:tc gridSpan="4">
                  <a:txBody>
                    <a:bodyPr/>
                    <a:lstStyle/>
                    <a:p>
                      <a:pPr marL="12700" algn="just">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Инвестициялық</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салымдарды</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өтеу</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үлесі</a:t>
                      </a:r>
                      <a:r>
                        <a:rPr lang="en-US" sz="1100" b="1" dirty="0">
                          <a:solidFill>
                            <a:srgbClr val="000000"/>
                          </a:solidFill>
                          <a:effectLst/>
                          <a:latin typeface="Arial" pitchFamily="34" charset="0"/>
                          <a:ea typeface="Times New Roman"/>
                          <a:cs typeface="Arial" pitchFamily="34" charset="0"/>
                        </a:rPr>
                        <a:t> – 25%</a:t>
                      </a:r>
                      <a:endParaRPr lang="ru-RU" sz="1100" b="1"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c hMerge="1">
                  <a:txBody>
                    <a:bodyPr/>
                    <a:lstStyle/>
                    <a:p>
                      <a:endParaRPr lang="ru-RU"/>
                    </a:p>
                  </a:txBody>
                  <a:tcPr/>
                </a:tc>
              </a:tr>
              <a:tr h="809140">
                <a:tc>
                  <a:txBody>
                    <a:bodyPr/>
                    <a:lstStyle/>
                    <a:p>
                      <a:pPr marL="12700" algn="just">
                        <a:lnSpc>
                          <a:spcPct val="115000"/>
                        </a:lnSpc>
                        <a:spcAft>
                          <a:spcPts val="100"/>
                        </a:spcAft>
                      </a:pPr>
                      <a:r>
                        <a:rPr lang="en-US" sz="1100" b="1" dirty="0">
                          <a:solidFill>
                            <a:srgbClr val="000000"/>
                          </a:solidFill>
                          <a:effectLst/>
                          <a:latin typeface="Arial" pitchFamily="34" charset="0"/>
                          <a:ea typeface="Times New Roman"/>
                          <a:cs typeface="Arial" pitchFamily="34" charset="0"/>
                        </a:rPr>
                        <a:t>№</a:t>
                      </a:r>
                      <a:endParaRPr lang="ru-RU" sz="1100" b="1" dirty="0">
                        <a:effectLst/>
                        <a:latin typeface="Arial" pitchFamily="34" charset="0"/>
                        <a:ea typeface="Times New Roman"/>
                        <a:cs typeface="Arial" pitchFamily="34" charset="0"/>
                      </a:endParaRPr>
                    </a:p>
                  </a:txBody>
                  <a:tcPr marL="9525" marR="9525" marT="9525" marB="9525" anchor="ctr"/>
                </a:tc>
                <a:tc>
                  <a:txBody>
                    <a:bodyPr/>
                    <a:lstStyle/>
                    <a:p>
                      <a:pPr marL="12700" algn="l">
                        <a:lnSpc>
                          <a:spcPct val="115000"/>
                        </a:lnSpc>
                        <a:spcAft>
                          <a:spcPts val="100"/>
                        </a:spcAft>
                      </a:pPr>
                      <a:r>
                        <a:rPr lang="ru-RU" sz="1100" b="1" dirty="0">
                          <a:solidFill>
                            <a:srgbClr val="000000"/>
                          </a:solidFill>
                          <a:effectLst/>
                          <a:latin typeface="Arial" pitchFamily="34" charset="0"/>
                          <a:ea typeface="Times New Roman"/>
                          <a:cs typeface="Arial" pitchFamily="34" charset="0"/>
                        </a:rPr>
                        <a:t>Техника мен </a:t>
                      </a:r>
                      <a:r>
                        <a:rPr lang="ru-RU" sz="1100" b="1" dirty="0" err="1">
                          <a:solidFill>
                            <a:srgbClr val="000000"/>
                          </a:solidFill>
                          <a:effectLst/>
                          <a:latin typeface="Arial" pitchFamily="34" charset="0"/>
                          <a:ea typeface="Times New Roman"/>
                          <a:cs typeface="Arial" pitchFamily="34" charset="0"/>
                        </a:rPr>
                        <a:t>жабдықтың</a:t>
                      </a:r>
                      <a:r>
                        <a:rPr lang="ru-RU" sz="1100" b="1" dirty="0">
                          <a:solidFill>
                            <a:srgbClr val="000000"/>
                          </a:solidFill>
                          <a:effectLst/>
                          <a:latin typeface="Arial" pitchFamily="34" charset="0"/>
                          <a:ea typeface="Times New Roman"/>
                          <a:cs typeface="Arial" pitchFamily="34" charset="0"/>
                        </a:rPr>
                        <a:t> </a:t>
                      </a:r>
                      <a:r>
                        <a:rPr lang="ru-RU" sz="1100" b="1" dirty="0" err="1">
                          <a:solidFill>
                            <a:srgbClr val="000000"/>
                          </a:solidFill>
                          <a:effectLst/>
                          <a:latin typeface="Arial" pitchFamily="34" charset="0"/>
                          <a:ea typeface="Times New Roman"/>
                          <a:cs typeface="Arial" pitchFamily="34" charset="0"/>
                        </a:rPr>
                        <a:t>атауы</a:t>
                      </a:r>
                      <a:r>
                        <a:rPr lang="ru-RU" sz="1100" b="1" dirty="0">
                          <a:solidFill>
                            <a:srgbClr val="000000"/>
                          </a:solidFill>
                          <a:effectLst/>
                          <a:latin typeface="Arial" pitchFamily="34" charset="0"/>
                          <a:ea typeface="Times New Roman"/>
                          <a:cs typeface="Arial" pitchFamily="34" charset="0"/>
                        </a:rPr>
                        <a:t> </a:t>
                      </a:r>
                      <a:r>
                        <a:rPr lang="ru-RU" sz="1100" b="1" dirty="0" err="1">
                          <a:solidFill>
                            <a:srgbClr val="000000"/>
                          </a:solidFill>
                          <a:effectLst/>
                          <a:latin typeface="Arial" pitchFamily="34" charset="0"/>
                          <a:ea typeface="Times New Roman"/>
                          <a:cs typeface="Arial" pitchFamily="34" charset="0"/>
                        </a:rPr>
                        <a:t>және</a:t>
                      </a:r>
                      <a:r>
                        <a:rPr lang="ru-RU" sz="1100" b="1" dirty="0">
                          <a:solidFill>
                            <a:srgbClr val="000000"/>
                          </a:solidFill>
                          <a:effectLst/>
                          <a:latin typeface="Arial" pitchFamily="34" charset="0"/>
                          <a:ea typeface="Times New Roman"/>
                          <a:cs typeface="Arial" pitchFamily="34" charset="0"/>
                        </a:rPr>
                        <a:t> </a:t>
                      </a:r>
                      <a:r>
                        <a:rPr lang="ru-RU" sz="1100" b="1" dirty="0" err="1">
                          <a:solidFill>
                            <a:srgbClr val="000000"/>
                          </a:solidFill>
                          <a:effectLst/>
                          <a:latin typeface="Arial" pitchFamily="34" charset="0"/>
                          <a:ea typeface="Times New Roman"/>
                          <a:cs typeface="Arial" pitchFamily="34" charset="0"/>
                        </a:rPr>
                        <a:t>техникалық</a:t>
                      </a:r>
                      <a:r>
                        <a:rPr lang="ru-RU" sz="1100" b="1" dirty="0">
                          <a:solidFill>
                            <a:srgbClr val="000000"/>
                          </a:solidFill>
                          <a:effectLst/>
                          <a:latin typeface="Arial" pitchFamily="34" charset="0"/>
                          <a:ea typeface="Times New Roman"/>
                          <a:cs typeface="Arial" pitchFamily="34" charset="0"/>
                        </a:rPr>
                        <a:t> </a:t>
                      </a:r>
                      <a:r>
                        <a:rPr lang="ru-RU" sz="1100" b="1" dirty="0" err="1">
                          <a:solidFill>
                            <a:srgbClr val="000000"/>
                          </a:solidFill>
                          <a:effectLst/>
                          <a:latin typeface="Arial" pitchFamily="34" charset="0"/>
                          <a:ea typeface="Times New Roman"/>
                          <a:cs typeface="Arial" pitchFamily="34" charset="0"/>
                        </a:rPr>
                        <a:t>сипаттамасы</a:t>
                      </a:r>
                      <a:endParaRPr lang="ru-RU" sz="1100" b="1" dirty="0">
                        <a:effectLst/>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Жоба</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қуатының</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өлшем</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бірлігі</a:t>
                      </a:r>
                      <a:endParaRPr lang="ru-RU" sz="1100" b="1" dirty="0">
                        <a:effectLst/>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dirty="0" err="1">
                          <a:solidFill>
                            <a:srgbClr val="000000"/>
                          </a:solidFill>
                          <a:effectLst/>
                          <a:latin typeface="Arial" pitchFamily="34" charset="0"/>
                          <a:ea typeface="Times New Roman"/>
                          <a:cs typeface="Arial" pitchFamily="34" charset="0"/>
                        </a:rPr>
                        <a:t>Қуаттылықтың</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бір</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бірлігіне</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арналған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субсидияларды</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есептеу</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үшін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барынша</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рұқсат</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етілетін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құн</a:t>
                      </a:r>
                      <a:r>
                        <a:rPr lang="en-US" sz="1100" b="1" dirty="0">
                          <a:solidFill>
                            <a:srgbClr val="000000"/>
                          </a:solidFill>
                          <a:effectLst/>
                          <a:latin typeface="Arial" pitchFamily="34" charset="0"/>
                          <a:ea typeface="Times New Roman"/>
                          <a:cs typeface="Arial" pitchFamily="34" charset="0"/>
                        </a:rPr>
                        <a:t>, </a:t>
                      </a:r>
                      <a:r>
                        <a:rPr lang="en-US" sz="1100" b="1" dirty="0" err="1">
                          <a:solidFill>
                            <a:srgbClr val="000000"/>
                          </a:solidFill>
                          <a:effectLst/>
                          <a:latin typeface="Arial" pitchFamily="34" charset="0"/>
                          <a:ea typeface="Times New Roman"/>
                          <a:cs typeface="Arial" pitchFamily="34" charset="0"/>
                        </a:rPr>
                        <a:t>теңге</a:t>
                      </a:r>
                      <a:endParaRPr lang="ru-RU" sz="1100" b="1" dirty="0">
                        <a:effectLst/>
                        <a:latin typeface="Arial" pitchFamily="34" charset="0"/>
                        <a:ea typeface="Times New Roman"/>
                        <a:cs typeface="Arial" pitchFamily="34" charset="0"/>
                      </a:endParaRPr>
                    </a:p>
                  </a:txBody>
                  <a:tcPr marL="9525" marR="9525" marT="9525" marB="9525" anchor="ctr"/>
                </a:tc>
              </a:tr>
              <a:tr h="288575">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1.</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Қамыс шабатын машина</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err="1">
                          <a:solidFill>
                            <a:srgbClr val="000000"/>
                          </a:solidFill>
                          <a:effectLst/>
                          <a:latin typeface="Arial" pitchFamily="34" charset="0"/>
                          <a:ea typeface="Times New Roman"/>
                          <a:cs typeface="Arial" pitchFamily="34" charset="0"/>
                        </a:rPr>
                        <a:t>бірлік</a:t>
                      </a:r>
                      <a:endParaRPr lang="ru-RU" sz="11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3 223 000</a:t>
                      </a:r>
                      <a:endParaRPr lang="ru-RU" sz="1100" dirty="0">
                        <a:effectLst/>
                        <a:latin typeface="Arial" pitchFamily="34" charset="0"/>
                        <a:ea typeface="Times New Roman"/>
                        <a:cs typeface="Arial" pitchFamily="34" charset="0"/>
                      </a:endParaRPr>
                    </a:p>
                  </a:txBody>
                  <a:tcPr marL="9525" marR="9525" marT="9525" marB="9525" anchor="ctr"/>
                </a:tc>
              </a:tr>
              <a:tr h="288575">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2.</a:t>
                      </a:r>
                      <a:endParaRPr lang="ru-RU" sz="11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Азық таратқыш</a:t>
                      </a:r>
                      <a:endParaRPr lang="ru-RU" sz="1100">
                        <a:effectLst/>
                        <a:latin typeface="Arial" pitchFamily="34" charset="0"/>
                        <a:ea typeface="Times New Roman"/>
                        <a:cs typeface="Arial" pitchFamily="34" charset="0"/>
                      </a:endParaRPr>
                    </a:p>
                  </a:txBody>
                  <a:tcPr marL="9525" marR="9525" marT="9525" marB="9525" anchor="ctr"/>
                </a:tc>
                <a:tc rowSpan="6">
                  <a:txBody>
                    <a:bodyPr/>
                    <a:lstStyle/>
                    <a:p>
                      <a:pPr>
                        <a:lnSpc>
                          <a:spcPct val="115000"/>
                        </a:lnSpc>
                        <a:spcAft>
                          <a:spcPts val="1000"/>
                        </a:spcAft>
                      </a:pPr>
                      <a:r>
                        <a:rPr lang="en-US" sz="1100">
                          <a:effectLst/>
                          <a:latin typeface="Arial" pitchFamily="34" charset="0"/>
                          <a:ea typeface="Times New Roman"/>
                          <a:cs typeface="Arial" pitchFamily="34" charset="0"/>
                        </a:rPr>
                        <a:t> </a:t>
                      </a:r>
                      <a:endParaRPr lang="ru-RU" sz="1100">
                        <a:effectLst/>
                        <a:latin typeface="Arial" pitchFamily="34" charset="0"/>
                        <a:ea typeface="Times New Roman"/>
                        <a:cs typeface="Arial" pitchFamily="34" charset="0"/>
                      </a:endParaRPr>
                    </a:p>
                  </a:txBody>
                  <a:tcPr marL="68580" marR="68580" marT="0" marB="0"/>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1 946 000</a:t>
                      </a:r>
                      <a:endParaRPr lang="ru-RU" sz="1100" dirty="0">
                        <a:effectLst/>
                        <a:latin typeface="Arial" pitchFamily="34" charset="0"/>
                        <a:ea typeface="Times New Roman"/>
                        <a:cs typeface="Arial" pitchFamily="34" charset="0"/>
                      </a:endParaRPr>
                    </a:p>
                  </a:txBody>
                  <a:tcPr marL="9525" marR="9525" marT="9525" marB="9525" anchor="ctr"/>
                </a:tc>
              </a:tr>
              <a:tr h="548858">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3.</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10 тоннаға арналған тоңазытқыш жабдық</a:t>
                      </a:r>
                      <a:endParaRPr lang="ru-RU" sz="110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3 782 000</a:t>
                      </a:r>
                      <a:endParaRPr lang="ru-RU" sz="1100" dirty="0">
                        <a:effectLst/>
                        <a:latin typeface="Arial" pitchFamily="34" charset="0"/>
                        <a:ea typeface="Times New Roman"/>
                        <a:cs typeface="Arial" pitchFamily="34" charset="0"/>
                      </a:endParaRPr>
                    </a:p>
                  </a:txBody>
                  <a:tcPr marL="9525" marR="9525" marT="9525" marB="9525" anchor="ctr"/>
                </a:tc>
              </a:tr>
              <a:tr h="548858">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4.</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Алюминий-магний қорытпасынан жасалған қайық</a:t>
                      </a:r>
                      <a:endParaRPr lang="ru-RU" sz="110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552 000</a:t>
                      </a:r>
                      <a:endParaRPr lang="ru-RU" sz="1100" dirty="0">
                        <a:effectLst/>
                        <a:latin typeface="Arial" pitchFamily="34" charset="0"/>
                        <a:ea typeface="Times New Roman"/>
                        <a:cs typeface="Arial" pitchFamily="34" charset="0"/>
                      </a:endParaRPr>
                    </a:p>
                  </a:txBody>
                  <a:tcPr marL="9525" marR="9525" marT="9525" marB="9525" anchor="ctr"/>
                </a:tc>
              </a:tr>
              <a:tr h="288575">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4.1.</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Қайық қозғалтқышы</a:t>
                      </a:r>
                      <a:endParaRPr lang="ru-RU" sz="110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380 000</a:t>
                      </a:r>
                      <a:endParaRPr lang="ru-RU" sz="1100" dirty="0">
                        <a:effectLst/>
                        <a:latin typeface="Arial" pitchFamily="34" charset="0"/>
                        <a:ea typeface="Times New Roman"/>
                        <a:cs typeface="Arial" pitchFamily="34" charset="0"/>
                      </a:endParaRPr>
                    </a:p>
                  </a:txBody>
                  <a:tcPr marL="9525" marR="9525" marT="9525" marB="9525" anchor="ctr"/>
                </a:tc>
              </a:tr>
              <a:tr h="548858">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5.</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err="1">
                          <a:solidFill>
                            <a:srgbClr val="000000"/>
                          </a:solidFill>
                          <a:effectLst/>
                          <a:latin typeface="Arial" pitchFamily="34" charset="0"/>
                          <a:ea typeface="Times New Roman"/>
                          <a:cs typeface="Arial" pitchFamily="34" charset="0"/>
                        </a:rPr>
                        <a:t>Тірі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балықты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тасымалдауға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арналған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мамандандырылған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автомашина</a:t>
                      </a:r>
                      <a:r>
                        <a:rPr lang="en-US" sz="1100" dirty="0">
                          <a:solidFill>
                            <a:srgbClr val="000000"/>
                          </a:solidFill>
                          <a:effectLst/>
                          <a:latin typeface="Arial" pitchFamily="34" charset="0"/>
                          <a:ea typeface="Times New Roman"/>
                          <a:cs typeface="Arial" pitchFamily="34" charset="0"/>
                        </a:rPr>
                        <a:t> **</a:t>
                      </a:r>
                      <a:endParaRPr lang="ru-RU" sz="1100" dirty="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10 100 000</a:t>
                      </a:r>
                      <a:endParaRPr lang="ru-RU" sz="1100" dirty="0">
                        <a:effectLst/>
                        <a:latin typeface="Arial" pitchFamily="34" charset="0"/>
                        <a:ea typeface="Times New Roman"/>
                        <a:cs typeface="Arial" pitchFamily="34" charset="0"/>
                      </a:endParaRPr>
                    </a:p>
                  </a:txBody>
                  <a:tcPr marL="9525" marR="9525" marT="9525" marB="9525" anchor="ctr"/>
                </a:tc>
              </a:tr>
              <a:tr h="288575">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5.1.</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Тірі балық контейнері **</a:t>
                      </a:r>
                      <a:endParaRPr lang="ru-RU" sz="110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3 228 000</a:t>
                      </a:r>
                      <a:endParaRPr lang="ru-RU" sz="1100" dirty="0">
                        <a:effectLst/>
                        <a:latin typeface="Arial" pitchFamily="34" charset="0"/>
                        <a:ea typeface="Times New Roman"/>
                        <a:cs typeface="Arial" pitchFamily="34" charset="0"/>
                      </a:endParaRPr>
                    </a:p>
                  </a:txBody>
                  <a:tcPr marL="9525" marR="9525" marT="9525" marB="9525" anchor="ctr"/>
                </a:tc>
              </a:tr>
              <a:tr h="1069423">
                <a:tc gridSpan="4">
                  <a:txBody>
                    <a:bodyPr/>
                    <a:lstStyle/>
                    <a:p>
                      <a:pPr marL="12700" algn="l">
                        <a:lnSpc>
                          <a:spcPct val="115000"/>
                        </a:lnSpc>
                        <a:spcAft>
                          <a:spcPts val="100"/>
                        </a:spcAft>
                      </a:pPr>
                      <a:r>
                        <a:rPr lang="en-US" sz="1100" kern="1200" dirty="0" err="1" smtClean="0">
                          <a:solidFill>
                            <a:schemeClr val="tx1"/>
                          </a:solidFill>
                          <a:effectLst/>
                          <a:latin typeface="Arial" pitchFamily="34" charset="0"/>
                          <a:ea typeface="+mn-ea"/>
                          <a:cs typeface="Arial" pitchFamily="34" charset="0"/>
                        </a:rPr>
                        <a:t>Ескертпе</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Техника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мен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жабдық</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әр</a:t>
                      </a:r>
                      <a:r>
                        <a:rPr lang="en-US" sz="1100" kern="1200" dirty="0" smtClean="0">
                          <a:solidFill>
                            <a:schemeClr val="tx1"/>
                          </a:solidFill>
                          <a:effectLst/>
                          <a:latin typeface="Arial" pitchFamily="34" charset="0"/>
                          <a:ea typeface="+mn-ea"/>
                          <a:cs typeface="Arial" pitchFamily="34" charset="0"/>
                        </a:rPr>
                        <a:t> 50 </a:t>
                      </a:r>
                      <a:r>
                        <a:rPr lang="en-US" sz="1100" kern="1200" dirty="0" err="1" smtClean="0">
                          <a:solidFill>
                            <a:schemeClr val="tx1"/>
                          </a:solidFill>
                          <a:effectLst/>
                          <a:latin typeface="Arial" pitchFamily="34" charset="0"/>
                          <a:ea typeface="+mn-ea"/>
                          <a:cs typeface="Arial" pitchFamily="34" charset="0"/>
                        </a:rPr>
                        <a:t>гектарға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бір</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бірлік</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есебімен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субсидияланады</a:t>
                      </a:r>
                      <a:r>
                        <a:rPr lang="en-US" sz="1100" kern="1200" dirty="0" smtClean="0">
                          <a:solidFill>
                            <a:schemeClr val="tx1"/>
                          </a:solidFill>
                          <a:effectLst/>
                          <a:latin typeface="Arial" pitchFamily="34" charset="0"/>
                          <a:ea typeface="+mn-ea"/>
                          <a:cs typeface="Arial" pitchFamily="34" charset="0"/>
                        </a:rPr>
                        <a:t>.</a:t>
                      </a:r>
                      <a:br>
                        <a:rPr lang="en-US" sz="1100" kern="1200" dirty="0" smtClean="0">
                          <a:solidFill>
                            <a:schemeClr val="tx1"/>
                          </a:solidFill>
                          <a:effectLst/>
                          <a:latin typeface="Arial" pitchFamily="34" charset="0"/>
                          <a:ea typeface="+mn-ea"/>
                          <a:cs typeface="Arial" pitchFamily="34" charset="0"/>
                        </a:rPr>
                      </a:br>
                      <a:r>
                        <a:rPr lang="en-US" sz="1100" kern="1200" dirty="0" err="1" smtClean="0">
                          <a:solidFill>
                            <a:schemeClr val="tx1"/>
                          </a:solidFill>
                          <a:effectLst/>
                          <a:latin typeface="Arial" pitchFamily="34" charset="0"/>
                          <a:ea typeface="+mn-ea"/>
                          <a:cs typeface="Arial" pitchFamily="34" charset="0"/>
                        </a:rPr>
                        <a:t>Бір</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түрдегі</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жабдықтар</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мен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техникалардың</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екінші</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және</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одан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кейінгі</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бірліктерін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субсидиялауға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көлді-тауарлық</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балық</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шаруашылығының</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алаңы</a:t>
                      </a:r>
                      <a:r>
                        <a:rPr lang="en-US" sz="1100" kern="1200" dirty="0" smtClean="0">
                          <a:solidFill>
                            <a:schemeClr val="tx1"/>
                          </a:solidFill>
                          <a:effectLst/>
                          <a:latin typeface="Arial" pitchFamily="34" charset="0"/>
                          <a:ea typeface="+mn-ea"/>
                          <a:cs typeface="Arial" pitchFamily="34" charset="0"/>
                        </a:rPr>
                        <a:t> 50 </a:t>
                      </a:r>
                      <a:r>
                        <a:rPr lang="en-US" sz="1100" kern="1200" dirty="0" err="1" smtClean="0">
                          <a:solidFill>
                            <a:schemeClr val="tx1"/>
                          </a:solidFill>
                          <a:effectLst/>
                          <a:latin typeface="Arial" pitchFamily="34" charset="0"/>
                          <a:ea typeface="+mn-ea"/>
                          <a:cs typeface="Arial" pitchFamily="34" charset="0"/>
                        </a:rPr>
                        <a:t>пайызға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артқан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кезде</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жол</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беріледі</a:t>
                      </a:r>
                      <a:r>
                        <a:rPr lang="en-US" sz="1100" kern="1200" dirty="0" smtClean="0">
                          <a:solidFill>
                            <a:schemeClr val="tx1"/>
                          </a:solidFill>
                          <a:effectLst/>
                          <a:latin typeface="Arial" pitchFamily="34" charset="0"/>
                          <a:ea typeface="+mn-ea"/>
                          <a:cs typeface="Arial" pitchFamily="34" charset="0"/>
                        </a:rPr>
                        <a:t>.</a:t>
                      </a:r>
                      <a:br>
                        <a:rPr lang="en-US" sz="1100" kern="1200" dirty="0" smtClean="0">
                          <a:solidFill>
                            <a:schemeClr val="tx1"/>
                          </a:solidFill>
                          <a:effectLst/>
                          <a:latin typeface="Arial" pitchFamily="34" charset="0"/>
                          <a:ea typeface="+mn-ea"/>
                          <a:cs typeface="Arial" pitchFamily="34" charset="0"/>
                        </a:rPr>
                      </a:b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не</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тірі</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балық</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контейнерін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не</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тірі</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балық</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тасуға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арналған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автомашинаны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субсидиялануға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жол</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беріледі</a:t>
                      </a:r>
                      <a:endParaRPr lang="ru-RU" sz="1100" dirty="0">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
        <p:nvSpPr>
          <p:cNvPr id="25" name="Прямоугольник 24"/>
          <p:cNvSpPr/>
          <p:nvPr/>
        </p:nvSpPr>
        <p:spPr>
          <a:xfrm>
            <a:off x="9772848" y="204718"/>
            <a:ext cx="6086128" cy="1154162"/>
          </a:xfrm>
          <a:prstGeom prst="rect">
            <a:avLst/>
          </a:prstGeom>
        </p:spPr>
        <p:txBody>
          <a:bodyPr wrap="square">
            <a:spAutoFit/>
          </a:bodyPr>
          <a:lstStyle/>
          <a:p>
            <a:pPr marL="12700" algn="ctr">
              <a:lnSpc>
                <a:spcPct val="115000"/>
              </a:lnSpc>
              <a:spcAft>
                <a:spcPts val="100"/>
              </a:spcAft>
            </a:pPr>
            <a:r>
              <a:rPr lang="en-US" sz="2000" b="1" dirty="0" err="1">
                <a:solidFill>
                  <a:schemeClr val="bg1"/>
                </a:solidFill>
              </a:rPr>
              <a:t>Алаңы</a:t>
            </a:r>
            <a:r>
              <a:rPr lang="en-US" sz="2000" b="1" dirty="0">
                <a:solidFill>
                  <a:schemeClr val="bg1"/>
                </a:solidFill>
              </a:rPr>
              <a:t> </a:t>
            </a:r>
            <a:r>
              <a:rPr lang="en-US" sz="2000" b="1" dirty="0" err="1">
                <a:solidFill>
                  <a:schemeClr val="bg1"/>
                </a:solidFill>
              </a:rPr>
              <a:t>кемінде</a:t>
            </a:r>
            <a:r>
              <a:rPr lang="en-US" sz="2000" b="1" dirty="0">
                <a:solidFill>
                  <a:schemeClr val="bg1"/>
                </a:solidFill>
              </a:rPr>
              <a:t> 50 </a:t>
            </a:r>
            <a:r>
              <a:rPr lang="en-US" sz="2000" b="1" dirty="0" err="1">
                <a:solidFill>
                  <a:schemeClr val="bg1"/>
                </a:solidFill>
              </a:rPr>
              <a:t>гектар</a:t>
            </a:r>
            <a:r>
              <a:rPr lang="en-US" sz="2000" b="1" dirty="0">
                <a:solidFill>
                  <a:schemeClr val="bg1"/>
                </a:solidFill>
              </a:rPr>
              <a:t> </a:t>
            </a:r>
            <a:r>
              <a:rPr lang="en-US" sz="2000" b="1" dirty="0" err="1">
                <a:solidFill>
                  <a:schemeClr val="bg1"/>
                </a:solidFill>
              </a:rPr>
              <a:t>көлдік-тауарлы</a:t>
            </a:r>
            <a:r>
              <a:rPr lang="en-US" sz="2000" b="1" dirty="0">
                <a:solidFill>
                  <a:schemeClr val="bg1"/>
                </a:solidFill>
              </a:rPr>
              <a:t> </a:t>
            </a:r>
            <a:r>
              <a:rPr lang="en-US" sz="2000" b="1" dirty="0" err="1">
                <a:solidFill>
                  <a:schemeClr val="bg1"/>
                </a:solidFill>
              </a:rPr>
              <a:t>балық</a:t>
            </a:r>
            <a:r>
              <a:rPr lang="en-US" sz="2000" b="1" dirty="0">
                <a:solidFill>
                  <a:schemeClr val="bg1"/>
                </a:solidFill>
              </a:rPr>
              <a:t> </a:t>
            </a:r>
            <a:r>
              <a:rPr lang="en-US" sz="2000" b="1" dirty="0" err="1">
                <a:solidFill>
                  <a:schemeClr val="bg1"/>
                </a:solidFill>
              </a:rPr>
              <a:t>шаруашылығына</a:t>
            </a:r>
            <a:r>
              <a:rPr lang="en-US" sz="2000" b="1" dirty="0">
                <a:solidFill>
                  <a:schemeClr val="bg1"/>
                </a:solidFill>
              </a:rPr>
              <a:t> </a:t>
            </a:r>
            <a:r>
              <a:rPr lang="en-US" sz="2000" b="1" dirty="0" err="1">
                <a:solidFill>
                  <a:schemeClr val="bg1"/>
                </a:solidFill>
              </a:rPr>
              <a:t>арналған</a:t>
            </a:r>
            <a:r>
              <a:rPr lang="en-US" sz="2000" b="1" dirty="0">
                <a:solidFill>
                  <a:schemeClr val="bg1"/>
                </a:solidFill>
              </a:rPr>
              <a:t> </a:t>
            </a:r>
            <a:r>
              <a:rPr lang="en-US" sz="2000" b="1" dirty="0" err="1">
                <a:solidFill>
                  <a:schemeClr val="bg1"/>
                </a:solidFill>
              </a:rPr>
              <a:t>жабдық</a:t>
            </a:r>
            <a:r>
              <a:rPr lang="en-US" sz="2000" b="1" dirty="0">
                <a:solidFill>
                  <a:schemeClr val="bg1"/>
                </a:solidFill>
              </a:rPr>
              <a:t> </a:t>
            </a:r>
            <a:r>
              <a:rPr lang="en-US" sz="2000" b="1" dirty="0" err="1">
                <a:solidFill>
                  <a:schemeClr val="bg1"/>
                </a:solidFill>
              </a:rPr>
              <a:t>пен</a:t>
            </a:r>
            <a:r>
              <a:rPr lang="en-US" sz="2000" b="1" dirty="0">
                <a:solidFill>
                  <a:schemeClr val="bg1"/>
                </a:solidFill>
              </a:rPr>
              <a:t> </a:t>
            </a:r>
            <a:r>
              <a:rPr lang="en-US" sz="2000" b="1" dirty="0" err="1">
                <a:solidFill>
                  <a:schemeClr val="bg1"/>
                </a:solidFill>
              </a:rPr>
              <a:t>техника</a:t>
            </a:r>
            <a:r>
              <a:rPr lang="en-US" sz="2000" b="1" dirty="0">
                <a:solidFill>
                  <a:schemeClr val="bg1"/>
                </a:solidFill>
              </a:rPr>
              <a:t> </a:t>
            </a:r>
            <a:r>
              <a:rPr lang="en-US" sz="2000" b="1" dirty="0" err="1">
                <a:solidFill>
                  <a:schemeClr val="bg1"/>
                </a:solidFill>
              </a:rPr>
              <a:t>сатып</a:t>
            </a:r>
            <a:r>
              <a:rPr lang="en-US" sz="2000" b="1" dirty="0">
                <a:solidFill>
                  <a:schemeClr val="bg1"/>
                </a:solidFill>
              </a:rPr>
              <a:t> </a:t>
            </a:r>
            <a:r>
              <a:rPr lang="en-US" sz="2000" b="1" dirty="0" err="1" smtClean="0">
                <a:solidFill>
                  <a:schemeClr val="bg1"/>
                </a:solidFill>
              </a:rPr>
              <a:t>алу</a:t>
            </a:r>
            <a:endParaRPr lang="ru-RU" sz="2800" b="1" dirty="0">
              <a:solidFill>
                <a:schemeClr val="bg1"/>
              </a:solidFill>
              <a:latin typeface="Arial" pitchFamily="34" charset="0"/>
              <a:ea typeface="Times New Roman"/>
              <a:cs typeface="Arial" pitchFamily="34" charset="0"/>
            </a:endParaRPr>
          </a:p>
        </p:txBody>
      </p:sp>
    </p:spTree>
    <p:extLst>
      <p:ext uri="{BB962C8B-B14F-4D97-AF65-F5344CB8AC3E}">
        <p14:creationId xmlns:p14="http://schemas.microsoft.com/office/powerpoint/2010/main" val="3788082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8534400" y="192088"/>
            <a:ext cx="0" cy="9229743"/>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11" name="Прямоугольник 10"/>
          <p:cNvSpPr/>
          <p:nvPr/>
        </p:nvSpPr>
        <p:spPr>
          <a:xfrm>
            <a:off x="9758536" y="120080"/>
            <a:ext cx="6048672" cy="1323439"/>
          </a:xfrm>
          <a:prstGeom prst="rect">
            <a:avLst/>
          </a:prstGeom>
        </p:spPr>
        <p:txBody>
          <a:bodyPr wrap="square">
            <a:spAutoFit/>
          </a:bodyPr>
          <a:lstStyle/>
          <a:p>
            <a:pPr algn="ctr"/>
            <a:r>
              <a:rPr lang="ru-RU" sz="2000" b="1" dirty="0" smtClean="0">
                <a:solidFill>
                  <a:schemeClr val="bg1"/>
                </a:solidFill>
                <a:latin typeface="Times New Roman"/>
                <a:ea typeface="Times New Roman"/>
              </a:rPr>
              <a:t>Приобретение транспортного средства для перевозки молока молокоперерабатывающими предприятиями и заготовительными организациями"</a:t>
            </a:r>
            <a:endParaRPr lang="ru-RU" sz="2000" b="1" dirty="0">
              <a:solidFill>
                <a:schemeClr val="bg1"/>
              </a:solidFill>
            </a:endParaRPr>
          </a:p>
        </p:txBody>
      </p:sp>
      <p:sp>
        <p:nvSpPr>
          <p:cNvPr id="1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en-US" sz="2800" b="1" dirty="0" smtClean="0">
                <a:solidFill>
                  <a:schemeClr val="accent5">
                    <a:lumMod val="75000"/>
                  </a:schemeClr>
                </a:solidFill>
                <a:latin typeface="+mn-lt"/>
              </a:rPr>
              <a:t>2</a:t>
            </a:r>
            <a:r>
              <a:rPr lang="ru-RU" sz="2800" b="1" dirty="0" smtClean="0">
                <a:solidFill>
                  <a:schemeClr val="accent5">
                    <a:lumMod val="75000"/>
                  </a:schemeClr>
                </a:solidFill>
                <a:latin typeface="+mn-lt"/>
              </a:rPr>
              <a:t>6</a:t>
            </a:r>
            <a:endParaRPr lang="en-US" sz="2800" b="1" dirty="0">
              <a:solidFill>
                <a:schemeClr val="accent5">
                  <a:lumMod val="75000"/>
                </a:schemeClr>
              </a:solidFill>
              <a:latin typeface="+mn-lt"/>
            </a:endParaRPr>
          </a:p>
        </p:txBody>
      </p:sp>
      <p:sp>
        <p:nvSpPr>
          <p:cNvPr id="17" name="Прямоугольник 16"/>
          <p:cNvSpPr/>
          <p:nvPr/>
        </p:nvSpPr>
        <p:spPr>
          <a:xfrm>
            <a:off x="9974560" y="408112"/>
            <a:ext cx="6806208" cy="1124090"/>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производства мяса индейки мощностью от 20 000 тонн в год</a:t>
            </a:r>
            <a:endParaRPr lang="ru-RU" sz="2000" b="1" dirty="0">
              <a:solidFill>
                <a:schemeClr val="bg1"/>
              </a:solidFill>
              <a:latin typeface="Arial" pitchFamily="34" charset="0"/>
              <a:ea typeface="Times New Roman"/>
              <a:cs typeface="Arial" pitchFamily="34" charset="0"/>
            </a:endParaRPr>
          </a:p>
        </p:txBody>
      </p:sp>
      <p:sp>
        <p:nvSpPr>
          <p:cNvPr id="22" name="Прямоугольник 21"/>
          <p:cNvSpPr/>
          <p:nvPr/>
        </p:nvSpPr>
        <p:spPr>
          <a:xfrm>
            <a:off x="9254480" y="192088"/>
            <a:ext cx="7814320" cy="800219"/>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выращивания свиней мощностью от 50 000 голов в год</a:t>
            </a:r>
            <a:endParaRPr lang="ru-RU" sz="2000" b="1" dirty="0">
              <a:solidFill>
                <a:schemeClr val="bg1"/>
              </a:solidFill>
              <a:latin typeface="Arial" pitchFamily="34" charset="0"/>
              <a:ea typeface="Times New Roman"/>
              <a:cs typeface="Arial" pitchFamily="34" charset="0"/>
            </a:endParaRPr>
          </a:p>
        </p:txBody>
      </p:sp>
      <p:sp>
        <p:nvSpPr>
          <p:cNvPr id="18" name="Прямоугольник 17"/>
          <p:cNvSpPr/>
          <p:nvPr/>
        </p:nvSpPr>
        <p:spPr>
          <a:xfrm>
            <a:off x="9023054" y="1128192"/>
            <a:ext cx="6932925" cy="416204"/>
          </a:xfrm>
          <a:prstGeom prst="rect">
            <a:avLst/>
          </a:prstGeom>
        </p:spPr>
        <p:txBody>
          <a:bodyPr wrap="non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племенного репродуктора в птицеводстве</a:t>
            </a:r>
            <a:endParaRPr lang="ru-RU" sz="2800" b="1" dirty="0">
              <a:solidFill>
                <a:schemeClr val="bg1"/>
              </a:solidFill>
              <a:latin typeface="Arial" pitchFamily="34" charset="0"/>
              <a:ea typeface="Times New Roman"/>
              <a:cs typeface="Arial" pitchFamily="34" charset="0"/>
            </a:endParaRPr>
          </a:p>
        </p:txBody>
      </p:sp>
      <p:sp>
        <p:nvSpPr>
          <p:cNvPr id="23" name="Прямоугольник 22"/>
          <p:cNvSpPr/>
          <p:nvPr/>
        </p:nvSpPr>
        <p:spPr>
          <a:xfrm>
            <a:off x="4069904" y="0"/>
            <a:ext cx="4536504" cy="1508105"/>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Приобретение оборудования и техники рыбопитомниками мощностью от 1 миллиона штук сеголеток</a:t>
            </a:r>
            <a:endParaRPr lang="ru-RU" sz="2000" b="1" dirty="0">
              <a:solidFill>
                <a:schemeClr val="bg1"/>
              </a:solidFill>
              <a:latin typeface="Arial" pitchFamily="34" charset="0"/>
              <a:ea typeface="Times New Roman"/>
              <a:cs typeface="Arial" pitchFamily="34" charset="0"/>
            </a:endParaRPr>
          </a:p>
        </p:txBody>
      </p:sp>
      <p:sp>
        <p:nvSpPr>
          <p:cNvPr id="25" name="Прямоугольник 24"/>
          <p:cNvSpPr/>
          <p:nvPr/>
        </p:nvSpPr>
        <p:spPr>
          <a:xfrm>
            <a:off x="9758536" y="0"/>
            <a:ext cx="6086128" cy="1154162"/>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Приобретение оборудования и техники для озерно-товарного рыбоводного хозяйства с площадью не менее 50 гектаров</a:t>
            </a:r>
            <a:endParaRPr lang="ru-RU" sz="2800" b="1" dirty="0">
              <a:solidFill>
                <a:schemeClr val="bg1"/>
              </a:solidFill>
              <a:latin typeface="Arial" pitchFamily="34" charset="0"/>
              <a:ea typeface="Times New Roman"/>
              <a:cs typeface="Arial" pitchFamily="34" charset="0"/>
            </a:endParaRPr>
          </a:p>
        </p:txBody>
      </p:sp>
      <p:pic>
        <p:nvPicPr>
          <p:cNvPr id="67586" name="Picture 2" descr="C:\Users\ИНТЕРНЕТ\Desktop\06-P1010008.jpg"/>
          <p:cNvPicPr>
            <a:picLocks noChangeAspect="1" noChangeArrowheads="1"/>
          </p:cNvPicPr>
          <p:nvPr/>
        </p:nvPicPr>
        <p:blipFill>
          <a:blip r:embed="rId2" cstate="print"/>
          <a:srcRect/>
          <a:stretch>
            <a:fillRect/>
          </a:stretch>
        </p:blipFill>
        <p:spPr bwMode="auto">
          <a:xfrm>
            <a:off x="1261592" y="0"/>
            <a:ext cx="2952328" cy="1848272"/>
          </a:xfrm>
          <a:prstGeom prst="rect">
            <a:avLst/>
          </a:prstGeom>
          <a:noFill/>
        </p:spPr>
      </p:pic>
      <p:pic>
        <p:nvPicPr>
          <p:cNvPr id="15" name="Рисунок 14"/>
          <p:cNvPicPr>
            <a:picLocks noChangeAspect="1"/>
          </p:cNvPicPr>
          <p:nvPr/>
        </p:nvPicPr>
        <p:blipFill rotWithShape="1">
          <a:blip r:embed="rId3" cstate="print">
            <a:extLst>
              <a:ext uri="{28A0092B-C50C-407E-A947-70E740481C1C}">
                <a14:useLocalDpi xmlns:a14="http://schemas.microsoft.com/office/drawing/2010/main" val="0"/>
              </a:ext>
            </a:extLst>
          </a:blip>
          <a:srcRect t="5557"/>
          <a:stretch/>
        </p:blipFill>
        <p:spPr>
          <a:xfrm>
            <a:off x="-49803" y="-23936"/>
            <a:ext cx="17081147" cy="1872208"/>
          </a:xfrm>
          <a:prstGeom prst="rect">
            <a:avLst/>
          </a:prstGeom>
        </p:spPr>
      </p:pic>
      <p:sp>
        <p:nvSpPr>
          <p:cNvPr id="27" name="Прямоугольник 26"/>
          <p:cNvSpPr/>
          <p:nvPr/>
        </p:nvSpPr>
        <p:spPr>
          <a:xfrm>
            <a:off x="4069904" y="0"/>
            <a:ext cx="4464496" cy="1478033"/>
          </a:xfrm>
          <a:prstGeom prst="rect">
            <a:avLst/>
          </a:prstGeom>
        </p:spPr>
        <p:txBody>
          <a:bodyPr wrap="square">
            <a:spAutoFit/>
          </a:bodyPr>
          <a:lstStyle/>
          <a:p>
            <a:pPr marL="12700" algn="ctr">
              <a:lnSpc>
                <a:spcPct val="115000"/>
              </a:lnSpc>
              <a:spcAft>
                <a:spcPts val="100"/>
              </a:spcAft>
            </a:pPr>
            <a:r>
              <a:rPr lang="en-US" sz="2000" b="1" dirty="0">
                <a:solidFill>
                  <a:schemeClr val="bg1"/>
                </a:solidFill>
              </a:rPr>
              <a:t>5 000 </a:t>
            </a:r>
            <a:r>
              <a:rPr lang="en-US" sz="2000" b="1" dirty="0" err="1">
                <a:solidFill>
                  <a:schemeClr val="bg1"/>
                </a:solidFill>
              </a:rPr>
              <a:t>тоннадан</a:t>
            </a:r>
            <a:r>
              <a:rPr lang="en-US" sz="2000" b="1" dirty="0">
                <a:solidFill>
                  <a:schemeClr val="bg1"/>
                </a:solidFill>
              </a:rPr>
              <a:t> </a:t>
            </a:r>
            <a:r>
              <a:rPr lang="en-US" sz="2000" b="1" dirty="0" err="1">
                <a:solidFill>
                  <a:schemeClr val="bg1"/>
                </a:solidFill>
              </a:rPr>
              <a:t>басталатын</a:t>
            </a:r>
            <a:r>
              <a:rPr lang="en-US" sz="2000" b="1" dirty="0">
                <a:solidFill>
                  <a:schemeClr val="bg1"/>
                </a:solidFill>
              </a:rPr>
              <a:t> </a:t>
            </a:r>
            <a:r>
              <a:rPr lang="en-US" sz="2000" b="1" dirty="0" err="1">
                <a:solidFill>
                  <a:schemeClr val="bg1"/>
                </a:solidFill>
              </a:rPr>
              <a:t>майлы</a:t>
            </a:r>
            <a:r>
              <a:rPr lang="en-US" sz="2000" b="1" dirty="0">
                <a:solidFill>
                  <a:schemeClr val="bg1"/>
                </a:solidFill>
              </a:rPr>
              <a:t> </a:t>
            </a:r>
            <a:r>
              <a:rPr lang="en-US" sz="2000" b="1" dirty="0" err="1">
                <a:solidFill>
                  <a:schemeClr val="bg1"/>
                </a:solidFill>
              </a:rPr>
              <a:t>дақылдарға</a:t>
            </a:r>
            <a:r>
              <a:rPr lang="en-US" sz="2000" b="1" dirty="0">
                <a:solidFill>
                  <a:schemeClr val="bg1"/>
                </a:solidFill>
              </a:rPr>
              <a:t> </a:t>
            </a:r>
            <a:r>
              <a:rPr lang="en-US" sz="2000" b="1" dirty="0" err="1">
                <a:solidFill>
                  <a:schemeClr val="bg1"/>
                </a:solidFill>
              </a:rPr>
              <a:t>арналған</a:t>
            </a:r>
            <a:r>
              <a:rPr lang="en-US" sz="2000" b="1" dirty="0">
                <a:solidFill>
                  <a:schemeClr val="bg1"/>
                </a:solidFill>
              </a:rPr>
              <a:t> </a:t>
            </a:r>
            <a:r>
              <a:rPr lang="en-US" sz="2000" b="1" dirty="0" err="1">
                <a:solidFill>
                  <a:schemeClr val="bg1"/>
                </a:solidFill>
              </a:rPr>
              <a:t>астық</a:t>
            </a:r>
            <a:r>
              <a:rPr lang="en-US" sz="2000" b="1" dirty="0">
                <a:solidFill>
                  <a:schemeClr val="bg1"/>
                </a:solidFill>
              </a:rPr>
              <a:t> </a:t>
            </a:r>
            <a:r>
              <a:rPr lang="en-US" sz="2000" b="1" dirty="0" err="1">
                <a:solidFill>
                  <a:schemeClr val="bg1"/>
                </a:solidFill>
              </a:rPr>
              <a:t>сақтау</a:t>
            </a:r>
            <a:r>
              <a:rPr lang="en-US" sz="2000" b="1" dirty="0">
                <a:solidFill>
                  <a:schemeClr val="bg1"/>
                </a:solidFill>
              </a:rPr>
              <a:t> </a:t>
            </a:r>
            <a:r>
              <a:rPr lang="en-US" sz="2000" b="1" dirty="0" err="1">
                <a:solidFill>
                  <a:schemeClr val="bg1"/>
                </a:solidFill>
              </a:rPr>
              <a:t>қоймаларын</a:t>
            </a:r>
            <a:r>
              <a:rPr lang="en-US" sz="2000" b="1" dirty="0">
                <a:solidFill>
                  <a:schemeClr val="bg1"/>
                </a:solidFill>
              </a:rPr>
              <a:t> </a:t>
            </a:r>
            <a:r>
              <a:rPr lang="en-US" sz="2000" b="1" dirty="0" err="1">
                <a:solidFill>
                  <a:schemeClr val="bg1"/>
                </a:solidFill>
              </a:rPr>
              <a:t>салу</a:t>
            </a:r>
            <a:r>
              <a:rPr lang="en-US" sz="2000" b="1" dirty="0">
                <a:solidFill>
                  <a:schemeClr val="bg1"/>
                </a:solidFill>
              </a:rPr>
              <a:t> </a:t>
            </a:r>
            <a:r>
              <a:rPr lang="en-US" sz="2000" b="1" dirty="0" err="1">
                <a:solidFill>
                  <a:schemeClr val="bg1"/>
                </a:solidFill>
              </a:rPr>
              <a:t>және</a:t>
            </a:r>
            <a:r>
              <a:rPr lang="en-US" sz="2000" b="1" dirty="0">
                <a:solidFill>
                  <a:schemeClr val="bg1"/>
                </a:solidFill>
              </a:rPr>
              <a:t> </a:t>
            </a:r>
            <a:r>
              <a:rPr lang="en-US" sz="2000" b="1" dirty="0" err="1">
                <a:solidFill>
                  <a:schemeClr val="bg1"/>
                </a:solidFill>
              </a:rPr>
              <a:t>кеңейту</a:t>
            </a:r>
            <a:endParaRPr lang="ru-RU" sz="2000" b="1" dirty="0">
              <a:solidFill>
                <a:schemeClr val="bg1"/>
              </a:solidFill>
              <a:latin typeface="Arial" pitchFamily="34" charset="0"/>
              <a:ea typeface="Times New Roman"/>
              <a:cs typeface="Arial" pitchFamily="34" charset="0"/>
            </a:endParaRPr>
          </a:p>
        </p:txBody>
      </p:sp>
      <p:sp>
        <p:nvSpPr>
          <p:cNvPr id="28" name="Прямоугольник 27"/>
          <p:cNvSpPr/>
          <p:nvPr/>
        </p:nvSpPr>
        <p:spPr>
          <a:xfrm>
            <a:off x="10622632" y="552128"/>
            <a:ext cx="4392488" cy="1124090"/>
          </a:xfrm>
          <a:prstGeom prst="rect">
            <a:avLst/>
          </a:prstGeom>
        </p:spPr>
        <p:txBody>
          <a:bodyPr wrap="square">
            <a:spAutoFit/>
          </a:bodyPr>
          <a:lstStyle/>
          <a:p>
            <a:pPr marL="12700" algn="ctr">
              <a:lnSpc>
                <a:spcPct val="115000"/>
              </a:lnSpc>
              <a:spcAft>
                <a:spcPts val="100"/>
              </a:spcAft>
            </a:pPr>
            <a:r>
              <a:rPr lang="en-US" sz="2000" dirty="0">
                <a:solidFill>
                  <a:schemeClr val="bg1"/>
                </a:solidFill>
              </a:rPr>
              <a:t>1 000 </a:t>
            </a:r>
            <a:r>
              <a:rPr lang="en-US" sz="2000" dirty="0" err="1">
                <a:solidFill>
                  <a:schemeClr val="bg1"/>
                </a:solidFill>
              </a:rPr>
              <a:t>тоннадан</a:t>
            </a:r>
            <a:r>
              <a:rPr lang="en-US" sz="2000" dirty="0">
                <a:solidFill>
                  <a:schemeClr val="bg1"/>
                </a:solidFill>
              </a:rPr>
              <a:t> </a:t>
            </a:r>
            <a:r>
              <a:rPr lang="en-US" sz="2000" dirty="0" err="1">
                <a:solidFill>
                  <a:schemeClr val="bg1"/>
                </a:solidFill>
              </a:rPr>
              <a:t>басталатын</a:t>
            </a:r>
            <a:r>
              <a:rPr lang="en-US" sz="2000" dirty="0">
                <a:solidFill>
                  <a:schemeClr val="bg1"/>
                </a:solidFill>
              </a:rPr>
              <a:t> </a:t>
            </a:r>
            <a:r>
              <a:rPr lang="en-US" sz="2000" dirty="0" err="1">
                <a:solidFill>
                  <a:schemeClr val="bg1"/>
                </a:solidFill>
              </a:rPr>
              <a:t>картоп-көкөніс</a:t>
            </a:r>
            <a:r>
              <a:rPr lang="en-US" sz="2000" dirty="0">
                <a:solidFill>
                  <a:schemeClr val="bg1"/>
                </a:solidFill>
              </a:rPr>
              <a:t> </a:t>
            </a:r>
            <a:r>
              <a:rPr lang="en-US" sz="2000" dirty="0" err="1">
                <a:solidFill>
                  <a:schemeClr val="bg1"/>
                </a:solidFill>
              </a:rPr>
              <a:t>сақтау</a:t>
            </a:r>
            <a:r>
              <a:rPr lang="en-US" sz="2000" dirty="0">
                <a:solidFill>
                  <a:schemeClr val="bg1"/>
                </a:solidFill>
              </a:rPr>
              <a:t> </a:t>
            </a:r>
            <a:r>
              <a:rPr lang="en-US" sz="2000" dirty="0" err="1">
                <a:solidFill>
                  <a:schemeClr val="bg1"/>
                </a:solidFill>
              </a:rPr>
              <a:t>қоймаларын</a:t>
            </a:r>
            <a:r>
              <a:rPr lang="en-US" sz="2000" dirty="0">
                <a:solidFill>
                  <a:schemeClr val="bg1"/>
                </a:solidFill>
              </a:rPr>
              <a:t> </a:t>
            </a:r>
            <a:r>
              <a:rPr lang="en-US" sz="2000" dirty="0" err="1">
                <a:solidFill>
                  <a:schemeClr val="bg1"/>
                </a:solidFill>
              </a:rPr>
              <a:t>салу</a:t>
            </a:r>
            <a:r>
              <a:rPr lang="en-US" sz="2000" dirty="0">
                <a:solidFill>
                  <a:schemeClr val="bg1"/>
                </a:solidFill>
              </a:rPr>
              <a:t>, </a:t>
            </a:r>
            <a:r>
              <a:rPr lang="en-US" sz="2000" dirty="0" err="1">
                <a:solidFill>
                  <a:schemeClr val="bg1"/>
                </a:solidFill>
              </a:rPr>
              <a:t>кеңейту</a:t>
            </a:r>
            <a:endParaRPr lang="ru-RU" sz="2000" b="1" dirty="0">
              <a:solidFill>
                <a:schemeClr val="bg1"/>
              </a:solidFill>
              <a:latin typeface="Arial" pitchFamily="34" charset="0"/>
              <a:ea typeface="Times New Roman"/>
              <a:cs typeface="Arial"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668482930"/>
              </p:ext>
            </p:extLst>
          </p:nvPr>
        </p:nvGraphicFramePr>
        <p:xfrm>
          <a:off x="0" y="1854631"/>
          <a:ext cx="8490770" cy="2601468"/>
        </p:xfrm>
        <a:graphic>
          <a:graphicData uri="http://schemas.openxmlformats.org/drawingml/2006/table">
            <a:tbl>
              <a:tblPr firstRow="1" firstCol="1" bandRow="1">
                <a:tableStyleId>{BDBED569-4797-4DF1-A0F4-6AAB3CD982D8}</a:tableStyleId>
              </a:tblPr>
              <a:tblGrid>
                <a:gridCol w="5857941"/>
                <a:gridCol w="664765"/>
                <a:gridCol w="1968064"/>
              </a:tblGrid>
              <a:tr h="0">
                <a:tc gridSpan="3">
                  <a:txBody>
                    <a:bodyPr/>
                    <a:lstStyle/>
                    <a:p>
                      <a:pPr marL="12700" algn="just">
                        <a:lnSpc>
                          <a:spcPct val="115000"/>
                        </a:lnSpc>
                        <a:spcAft>
                          <a:spcPts val="100"/>
                        </a:spcAft>
                      </a:pPr>
                      <a:r>
                        <a:rPr lang="en-US" sz="1100" kern="1200" dirty="0" err="1">
                          <a:latin typeface="Arial" pitchFamily="34" charset="0"/>
                          <a:cs typeface="Arial" pitchFamily="34" charset="0"/>
                        </a:rPr>
                        <a:t>Инвестициялық</a:t>
                      </a:r>
                      <a:r>
                        <a:rPr lang="en-US" sz="1100" kern="1200" dirty="0">
                          <a:latin typeface="Arial" pitchFamily="34" charset="0"/>
                          <a:cs typeface="Arial" pitchFamily="34" charset="0"/>
                        </a:rPr>
                        <a:t> </a:t>
                      </a:r>
                      <a:r>
                        <a:rPr lang="en-US" sz="1100" kern="1200" dirty="0" err="1">
                          <a:latin typeface="Arial" pitchFamily="34" charset="0"/>
                          <a:cs typeface="Arial" pitchFamily="34" charset="0"/>
                        </a:rPr>
                        <a:t>салымдарды</a:t>
                      </a:r>
                      <a:r>
                        <a:rPr lang="en-US" sz="1100" kern="1200" dirty="0">
                          <a:latin typeface="Arial" pitchFamily="34" charset="0"/>
                          <a:cs typeface="Arial" pitchFamily="34" charset="0"/>
                        </a:rPr>
                        <a:t> </a:t>
                      </a:r>
                      <a:r>
                        <a:rPr lang="en-US" sz="1100" kern="1200" dirty="0" err="1">
                          <a:latin typeface="Arial" pitchFamily="34" charset="0"/>
                          <a:cs typeface="Arial" pitchFamily="34" charset="0"/>
                        </a:rPr>
                        <a:t>өтеу</a:t>
                      </a:r>
                      <a:r>
                        <a:rPr lang="en-US" sz="1100" kern="1200" dirty="0">
                          <a:latin typeface="Arial" pitchFamily="34" charset="0"/>
                          <a:cs typeface="Arial" pitchFamily="34" charset="0"/>
                        </a:rPr>
                        <a:t> </a:t>
                      </a:r>
                      <a:r>
                        <a:rPr lang="en-US" sz="1100" kern="1200" dirty="0" err="1">
                          <a:latin typeface="Arial" pitchFamily="34" charset="0"/>
                          <a:cs typeface="Arial" pitchFamily="34" charset="0"/>
                        </a:rPr>
                        <a:t>үлесі</a:t>
                      </a:r>
                      <a:r>
                        <a:rPr lang="en-US" sz="1100" kern="1200" dirty="0">
                          <a:latin typeface="Arial" pitchFamily="34" charset="0"/>
                          <a:cs typeface="Arial" pitchFamily="34" charset="0"/>
                        </a:rPr>
                        <a:t> – 25%</a:t>
                      </a:r>
                      <a:endParaRPr lang="ru-RU" sz="1100" kern="1200" dirty="0">
                        <a:solidFill>
                          <a:schemeClr val="tx1"/>
                        </a:solidFill>
                        <a:latin typeface="Arial" pitchFamily="34" charset="0"/>
                        <a:ea typeface="+mn-ea"/>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0">
                <a:tc>
                  <a:txBody>
                    <a:bodyPr/>
                    <a:lstStyle/>
                    <a:p>
                      <a:pPr marL="12700" algn="l">
                        <a:lnSpc>
                          <a:spcPct val="115000"/>
                        </a:lnSpc>
                        <a:spcAft>
                          <a:spcPts val="100"/>
                        </a:spcAft>
                      </a:pPr>
                      <a:r>
                        <a:rPr lang="en-US" sz="1100" b="1" kern="1200" dirty="0" err="1">
                          <a:latin typeface="Arial" pitchFamily="34" charset="0"/>
                          <a:cs typeface="Arial" pitchFamily="34" charset="0"/>
                        </a:rPr>
                        <a:t>Құрылыс-монтаждау</a:t>
                      </a:r>
                      <a:r>
                        <a:rPr lang="en-US" sz="1100" b="1" kern="1200" dirty="0">
                          <a:latin typeface="Arial" pitchFamily="34" charset="0"/>
                          <a:cs typeface="Arial" pitchFamily="34" charset="0"/>
                        </a:rPr>
                        <a:t> </a:t>
                      </a:r>
                      <a:r>
                        <a:rPr lang="en-US" sz="1100" b="1" kern="1200" dirty="0" err="1">
                          <a:latin typeface="Arial" pitchFamily="34" charset="0"/>
                          <a:cs typeface="Arial" pitchFamily="34" charset="0"/>
                        </a:rPr>
                        <a:t>жұмыстарының</a:t>
                      </a:r>
                      <a:r>
                        <a:rPr lang="en-US" sz="1100" b="1" kern="1200" dirty="0">
                          <a:latin typeface="Arial" pitchFamily="34" charset="0"/>
                          <a:cs typeface="Arial" pitchFamily="34" charset="0"/>
                        </a:rPr>
                        <a:t>, </a:t>
                      </a:r>
                      <a:r>
                        <a:rPr lang="en-US" sz="1100" b="1" kern="1200" dirty="0" err="1">
                          <a:latin typeface="Arial" pitchFamily="34" charset="0"/>
                          <a:cs typeface="Arial" pitchFamily="34" charset="0"/>
                        </a:rPr>
                        <a:t>техника</a:t>
                      </a:r>
                      <a:r>
                        <a:rPr lang="en-US" sz="1100" b="1" kern="1200" dirty="0">
                          <a:latin typeface="Arial" pitchFamily="34" charset="0"/>
                          <a:cs typeface="Arial" pitchFamily="34" charset="0"/>
                        </a:rPr>
                        <a:t> </a:t>
                      </a:r>
                      <a:r>
                        <a:rPr lang="en-US" sz="1100" b="1" kern="1200" dirty="0" err="1">
                          <a:latin typeface="Arial" pitchFamily="34" charset="0"/>
                          <a:cs typeface="Arial" pitchFamily="34" charset="0"/>
                        </a:rPr>
                        <a:t>мен</a:t>
                      </a:r>
                      <a:r>
                        <a:rPr lang="en-US" sz="1100" b="1" kern="1200" dirty="0">
                          <a:latin typeface="Arial" pitchFamily="34" charset="0"/>
                          <a:cs typeface="Arial" pitchFamily="34" charset="0"/>
                        </a:rPr>
                        <a:t> </a:t>
                      </a:r>
                      <a:r>
                        <a:rPr lang="en-US" sz="1100" b="1" kern="1200" dirty="0" err="1">
                          <a:latin typeface="Arial" pitchFamily="34" charset="0"/>
                          <a:cs typeface="Arial" pitchFamily="34" charset="0"/>
                        </a:rPr>
                        <a:t>жабдықтың</a:t>
                      </a:r>
                      <a:r>
                        <a:rPr lang="en-US" sz="1100" b="1" kern="1200" dirty="0">
                          <a:latin typeface="Arial" pitchFamily="34" charset="0"/>
                          <a:cs typeface="Arial" pitchFamily="34" charset="0"/>
                        </a:rPr>
                        <a:t> </a:t>
                      </a:r>
                      <a:r>
                        <a:rPr lang="en-US" sz="1100" b="1" kern="1200" dirty="0" err="1">
                          <a:latin typeface="Arial" pitchFamily="34" charset="0"/>
                          <a:cs typeface="Arial" pitchFamily="34" charset="0"/>
                        </a:rPr>
                        <a:t>атауы</a:t>
                      </a:r>
                      <a:r>
                        <a:rPr lang="en-US" sz="1100" b="1" kern="1200" dirty="0">
                          <a:latin typeface="Arial" pitchFamily="34" charset="0"/>
                          <a:cs typeface="Arial" pitchFamily="34" charset="0"/>
                        </a:rPr>
                        <a:t> </a:t>
                      </a:r>
                      <a:r>
                        <a:rPr lang="en-US" sz="1100" b="1" kern="1200" dirty="0" err="1">
                          <a:latin typeface="Arial" pitchFamily="34" charset="0"/>
                          <a:cs typeface="Arial" pitchFamily="34" charset="0"/>
                        </a:rPr>
                        <a:t>және</a:t>
                      </a:r>
                      <a:r>
                        <a:rPr lang="en-US" sz="1100" b="1" kern="1200" dirty="0">
                          <a:latin typeface="Arial" pitchFamily="34" charset="0"/>
                          <a:cs typeface="Arial" pitchFamily="34" charset="0"/>
                        </a:rPr>
                        <a:t> </a:t>
                      </a:r>
                      <a:r>
                        <a:rPr lang="en-US" sz="1100" b="1" kern="1200" dirty="0" err="1">
                          <a:latin typeface="Arial" pitchFamily="34" charset="0"/>
                          <a:cs typeface="Arial" pitchFamily="34" charset="0"/>
                        </a:rPr>
                        <a:t>техникалық</a:t>
                      </a:r>
                      <a:r>
                        <a:rPr lang="en-US" sz="1100" b="1" kern="1200" dirty="0">
                          <a:latin typeface="Arial" pitchFamily="34" charset="0"/>
                          <a:cs typeface="Arial" pitchFamily="34" charset="0"/>
                        </a:rPr>
                        <a:t> </a:t>
                      </a:r>
                      <a:r>
                        <a:rPr lang="en-US" sz="1100" b="1" kern="1200" dirty="0" err="1">
                          <a:latin typeface="Arial" pitchFamily="34" charset="0"/>
                          <a:cs typeface="Arial" pitchFamily="34" charset="0"/>
                        </a:rPr>
                        <a:t>сипаттамасы</a:t>
                      </a:r>
                      <a:endParaRPr lang="ru-RU" sz="1100" b="1" kern="1200" dirty="0">
                        <a:solidFill>
                          <a:schemeClr val="tx1"/>
                        </a:solidFill>
                        <a:latin typeface="Arial" pitchFamily="34" charset="0"/>
                        <a:ea typeface="+mn-ea"/>
                        <a:cs typeface="Arial" pitchFamily="34" charset="0"/>
                      </a:endParaRPr>
                    </a:p>
                  </a:txBody>
                  <a:tcPr marL="9525" marR="9525" marT="9525" marB="9525" anchor="ctr">
                    <a:solidFill>
                      <a:schemeClr val="bg1"/>
                    </a:solidFill>
                  </a:tcPr>
                </a:tc>
                <a:tc>
                  <a:txBody>
                    <a:bodyPr/>
                    <a:lstStyle/>
                    <a:p>
                      <a:pPr marL="12700" algn="ctr">
                        <a:lnSpc>
                          <a:spcPct val="115000"/>
                        </a:lnSpc>
                        <a:spcAft>
                          <a:spcPts val="100"/>
                        </a:spcAft>
                      </a:pPr>
                      <a:r>
                        <a:rPr lang="en-US" sz="1100" b="1" kern="1200">
                          <a:latin typeface="Arial" pitchFamily="34" charset="0"/>
                          <a:cs typeface="Arial" pitchFamily="34" charset="0"/>
                        </a:rPr>
                        <a:t>Жоба қуатының өлшем бірлігі</a:t>
                      </a:r>
                      <a:endParaRPr lang="ru-RU" sz="1100" b="1" kern="1200">
                        <a:solidFill>
                          <a:schemeClr val="tx1"/>
                        </a:solidFill>
                        <a:latin typeface="Arial" pitchFamily="34" charset="0"/>
                        <a:ea typeface="+mn-ea"/>
                        <a:cs typeface="Arial" pitchFamily="34" charset="0"/>
                      </a:endParaRPr>
                    </a:p>
                  </a:txBody>
                  <a:tcPr marL="9525" marR="9525" marT="9525" marB="9525" anchor="ctr">
                    <a:solidFill>
                      <a:schemeClr val="bg1"/>
                    </a:solidFill>
                  </a:tcPr>
                </a:tc>
                <a:tc>
                  <a:txBody>
                    <a:bodyPr/>
                    <a:lstStyle/>
                    <a:p>
                      <a:pPr marL="12700" algn="ctr">
                        <a:lnSpc>
                          <a:spcPct val="115000"/>
                        </a:lnSpc>
                        <a:spcAft>
                          <a:spcPts val="100"/>
                        </a:spcAft>
                      </a:pPr>
                      <a:r>
                        <a:rPr lang="en-US" sz="1100" b="1" kern="1200" dirty="0" err="1">
                          <a:latin typeface="Arial" pitchFamily="34" charset="0"/>
                          <a:cs typeface="Arial" pitchFamily="34" charset="0"/>
                        </a:rPr>
                        <a:t>Қуаттылықтың</a:t>
                      </a:r>
                      <a:r>
                        <a:rPr lang="en-US" sz="1100" b="1" kern="1200" dirty="0">
                          <a:latin typeface="Arial" pitchFamily="34" charset="0"/>
                          <a:cs typeface="Arial" pitchFamily="34" charset="0"/>
                        </a:rPr>
                        <a:t> </a:t>
                      </a:r>
                      <a:r>
                        <a:rPr lang="en-US" sz="1100" b="1" kern="1200" dirty="0" err="1">
                          <a:latin typeface="Arial" pitchFamily="34" charset="0"/>
                          <a:cs typeface="Arial" pitchFamily="34" charset="0"/>
                        </a:rPr>
                        <a:t>бір</a:t>
                      </a:r>
                      <a:r>
                        <a:rPr lang="en-US" sz="1100" b="1" kern="1200" dirty="0">
                          <a:latin typeface="Arial" pitchFamily="34" charset="0"/>
                          <a:cs typeface="Arial" pitchFamily="34" charset="0"/>
                        </a:rPr>
                        <a:t> </a:t>
                      </a:r>
                      <a:r>
                        <a:rPr lang="en-US" sz="1100" b="1" kern="1200" dirty="0" err="1">
                          <a:latin typeface="Arial" pitchFamily="34" charset="0"/>
                          <a:cs typeface="Arial" pitchFamily="34" charset="0"/>
                        </a:rPr>
                        <a:t>бірлігіне</a:t>
                      </a:r>
                      <a:r>
                        <a:rPr lang="en-US" sz="1100" b="1" kern="1200" dirty="0">
                          <a:latin typeface="Arial" pitchFamily="34" charset="0"/>
                          <a:cs typeface="Arial" pitchFamily="34" charset="0"/>
                        </a:rPr>
                        <a:t> </a:t>
                      </a:r>
                      <a:r>
                        <a:rPr lang="en-US" sz="1100" b="1" kern="1200" dirty="0" err="1">
                          <a:latin typeface="Arial" pitchFamily="34" charset="0"/>
                          <a:cs typeface="Arial" pitchFamily="34" charset="0"/>
                        </a:rPr>
                        <a:t>арналған</a:t>
                      </a:r>
                      <a:r>
                        <a:rPr lang="en-US" sz="1100" b="1" kern="1200" dirty="0">
                          <a:latin typeface="Arial" pitchFamily="34" charset="0"/>
                          <a:cs typeface="Arial" pitchFamily="34" charset="0"/>
                        </a:rPr>
                        <a:t> </a:t>
                      </a:r>
                      <a:r>
                        <a:rPr lang="en-US" sz="1100" b="1" kern="1200" dirty="0" err="1">
                          <a:latin typeface="Arial" pitchFamily="34" charset="0"/>
                          <a:cs typeface="Arial" pitchFamily="34" charset="0"/>
                        </a:rPr>
                        <a:t>субсидияларды</a:t>
                      </a:r>
                      <a:r>
                        <a:rPr lang="en-US" sz="1100" b="1" kern="1200" dirty="0">
                          <a:latin typeface="Arial" pitchFamily="34" charset="0"/>
                          <a:cs typeface="Arial" pitchFamily="34" charset="0"/>
                        </a:rPr>
                        <a:t> </a:t>
                      </a:r>
                      <a:r>
                        <a:rPr lang="en-US" sz="1100" b="1" kern="1200" dirty="0" err="1">
                          <a:latin typeface="Arial" pitchFamily="34" charset="0"/>
                          <a:cs typeface="Arial" pitchFamily="34" charset="0"/>
                        </a:rPr>
                        <a:t>есептеу</a:t>
                      </a:r>
                      <a:r>
                        <a:rPr lang="en-US" sz="1100" b="1" kern="1200" dirty="0">
                          <a:latin typeface="Arial" pitchFamily="34" charset="0"/>
                          <a:cs typeface="Arial" pitchFamily="34" charset="0"/>
                        </a:rPr>
                        <a:t> </a:t>
                      </a:r>
                      <a:r>
                        <a:rPr lang="en-US" sz="1100" b="1" kern="1200" dirty="0" err="1">
                          <a:latin typeface="Arial" pitchFamily="34" charset="0"/>
                          <a:cs typeface="Arial" pitchFamily="34" charset="0"/>
                        </a:rPr>
                        <a:t>үшін</a:t>
                      </a:r>
                      <a:r>
                        <a:rPr lang="en-US" sz="1100" b="1" kern="1200" dirty="0">
                          <a:latin typeface="Arial" pitchFamily="34" charset="0"/>
                          <a:cs typeface="Arial" pitchFamily="34" charset="0"/>
                        </a:rPr>
                        <a:t> </a:t>
                      </a:r>
                      <a:r>
                        <a:rPr lang="en-US" sz="1100" b="1" kern="1200" dirty="0" err="1">
                          <a:latin typeface="Arial" pitchFamily="34" charset="0"/>
                          <a:cs typeface="Arial" pitchFamily="34" charset="0"/>
                        </a:rPr>
                        <a:t>барынша</a:t>
                      </a:r>
                      <a:r>
                        <a:rPr lang="en-US" sz="1100" b="1" kern="1200" dirty="0">
                          <a:latin typeface="Arial" pitchFamily="34" charset="0"/>
                          <a:cs typeface="Arial" pitchFamily="34" charset="0"/>
                        </a:rPr>
                        <a:t> </a:t>
                      </a:r>
                      <a:r>
                        <a:rPr lang="en-US" sz="1100" b="1" kern="1200" dirty="0" err="1">
                          <a:latin typeface="Arial" pitchFamily="34" charset="0"/>
                          <a:cs typeface="Arial" pitchFamily="34" charset="0"/>
                        </a:rPr>
                        <a:t>рұқсат</a:t>
                      </a:r>
                      <a:r>
                        <a:rPr lang="en-US" sz="1100" b="1" kern="1200" dirty="0">
                          <a:latin typeface="Arial" pitchFamily="34" charset="0"/>
                          <a:cs typeface="Arial" pitchFamily="34" charset="0"/>
                        </a:rPr>
                        <a:t> </a:t>
                      </a:r>
                      <a:r>
                        <a:rPr lang="en-US" sz="1100" b="1" kern="1200" dirty="0" err="1">
                          <a:latin typeface="Arial" pitchFamily="34" charset="0"/>
                          <a:cs typeface="Arial" pitchFamily="34" charset="0"/>
                        </a:rPr>
                        <a:t>етілетін</a:t>
                      </a:r>
                      <a:r>
                        <a:rPr lang="en-US" sz="1100" b="1" kern="1200" dirty="0">
                          <a:latin typeface="Arial" pitchFamily="34" charset="0"/>
                          <a:cs typeface="Arial" pitchFamily="34" charset="0"/>
                        </a:rPr>
                        <a:t> </a:t>
                      </a:r>
                      <a:r>
                        <a:rPr lang="en-US" sz="1100" b="1" kern="1200" dirty="0" err="1">
                          <a:latin typeface="Arial" pitchFamily="34" charset="0"/>
                          <a:cs typeface="Arial" pitchFamily="34" charset="0"/>
                        </a:rPr>
                        <a:t>құн</a:t>
                      </a:r>
                      <a:r>
                        <a:rPr lang="en-US" sz="1100" b="1" kern="1200" dirty="0">
                          <a:latin typeface="Arial" pitchFamily="34" charset="0"/>
                          <a:cs typeface="Arial" pitchFamily="34" charset="0"/>
                        </a:rPr>
                        <a:t>, </a:t>
                      </a:r>
                      <a:r>
                        <a:rPr lang="en-US" sz="1100" b="1" kern="1200" dirty="0" err="1">
                          <a:latin typeface="Arial" pitchFamily="34" charset="0"/>
                          <a:cs typeface="Arial" pitchFamily="34" charset="0"/>
                        </a:rPr>
                        <a:t>теңге</a:t>
                      </a:r>
                      <a:endParaRPr lang="ru-RU" sz="1100" b="1" kern="1200" dirty="0">
                        <a:solidFill>
                          <a:schemeClr val="tx1"/>
                        </a:solidFill>
                        <a:latin typeface="Arial" pitchFamily="34" charset="0"/>
                        <a:ea typeface="+mn-ea"/>
                        <a:cs typeface="Arial" pitchFamily="34" charset="0"/>
                      </a:endParaRPr>
                    </a:p>
                  </a:txBody>
                  <a:tcPr marL="9525" marR="9525" marT="9525" marB="9525" anchor="ctr">
                    <a:solidFill>
                      <a:schemeClr val="bg1"/>
                    </a:solidFill>
                  </a:tcPr>
                </a:tc>
              </a:tr>
              <a:tr h="0">
                <a:tc>
                  <a:txBody>
                    <a:bodyPr/>
                    <a:lstStyle/>
                    <a:p>
                      <a:pPr marL="12700" algn="just">
                        <a:lnSpc>
                          <a:spcPct val="115000"/>
                        </a:lnSpc>
                        <a:spcAft>
                          <a:spcPts val="100"/>
                        </a:spcAft>
                      </a:pPr>
                      <a:r>
                        <a:rPr lang="en-US" sz="1100" b="0" kern="1200" dirty="0" err="1">
                          <a:latin typeface="Arial" pitchFamily="34" charset="0"/>
                          <a:cs typeface="Arial" pitchFamily="34" charset="0"/>
                        </a:rPr>
                        <a:t>Астықпен</a:t>
                      </a:r>
                      <a:r>
                        <a:rPr lang="en-US" sz="1100" b="0" kern="1200" dirty="0">
                          <a:latin typeface="Arial" pitchFamily="34" charset="0"/>
                          <a:cs typeface="Arial" pitchFamily="34" charset="0"/>
                        </a:rPr>
                        <a:t> </a:t>
                      </a:r>
                      <a:r>
                        <a:rPr lang="en-US" sz="1100" b="0" kern="1200" dirty="0" err="1">
                          <a:latin typeface="Arial" pitchFamily="34" charset="0"/>
                          <a:cs typeface="Arial" pitchFamily="34" charset="0"/>
                        </a:rPr>
                        <a:t>келесі</a:t>
                      </a:r>
                      <a:r>
                        <a:rPr lang="en-US" sz="1100" b="0" kern="1200" dirty="0">
                          <a:latin typeface="Arial" pitchFamily="34" charset="0"/>
                          <a:cs typeface="Arial" pitchFamily="34" charset="0"/>
                        </a:rPr>
                        <a:t> </a:t>
                      </a:r>
                      <a:r>
                        <a:rPr lang="en-US" sz="1100" b="0" kern="1200" dirty="0" err="1">
                          <a:latin typeface="Arial" pitchFamily="34" charset="0"/>
                          <a:cs typeface="Arial" pitchFamily="34" charset="0"/>
                        </a:rPr>
                        <a:t>операцияларды</a:t>
                      </a:r>
                      <a:r>
                        <a:rPr lang="en-US" sz="1100" b="0" kern="1200" dirty="0">
                          <a:latin typeface="Arial" pitchFamily="34" charset="0"/>
                          <a:cs typeface="Arial" pitchFamily="34" charset="0"/>
                        </a:rPr>
                        <a:t> </a:t>
                      </a:r>
                      <a:r>
                        <a:rPr lang="en-US" sz="1100" b="0" kern="1200" dirty="0" err="1">
                          <a:latin typeface="Arial" pitchFamily="34" charset="0"/>
                          <a:cs typeface="Arial" pitchFamily="34" charset="0"/>
                        </a:rPr>
                        <a:t>қамтамасыз</a:t>
                      </a:r>
                      <a:r>
                        <a:rPr lang="en-US" sz="1100" b="0" kern="1200" dirty="0">
                          <a:latin typeface="Arial" pitchFamily="34" charset="0"/>
                          <a:cs typeface="Arial" pitchFamily="34" charset="0"/>
                        </a:rPr>
                        <a:t> </a:t>
                      </a:r>
                      <a:r>
                        <a:rPr lang="en-US" sz="1100" b="0" kern="1200" dirty="0" err="1">
                          <a:latin typeface="Arial" pitchFamily="34" charset="0"/>
                          <a:cs typeface="Arial" pitchFamily="34" charset="0"/>
                        </a:rPr>
                        <a:t>ететін</a:t>
                      </a:r>
                      <a:r>
                        <a:rPr lang="en-US" sz="1100" b="0" kern="1200" dirty="0">
                          <a:latin typeface="Arial" pitchFamily="34" charset="0"/>
                          <a:cs typeface="Arial" pitchFamily="34" charset="0"/>
                        </a:rPr>
                        <a:t> </a:t>
                      </a:r>
                      <a:r>
                        <a:rPr lang="en-US" sz="1100" b="0" kern="1200" dirty="0" err="1">
                          <a:latin typeface="Arial" pitchFamily="34" charset="0"/>
                          <a:cs typeface="Arial" pitchFamily="34" charset="0"/>
                        </a:rPr>
                        <a:t>жабдығы</a:t>
                      </a:r>
                      <a:r>
                        <a:rPr lang="en-US" sz="1100" b="0" kern="1200" dirty="0">
                          <a:latin typeface="Arial" pitchFamily="34" charset="0"/>
                          <a:cs typeface="Arial" pitchFamily="34" charset="0"/>
                        </a:rPr>
                        <a:t> </a:t>
                      </a:r>
                      <a:r>
                        <a:rPr lang="en-US" sz="1100" b="0" kern="1200" dirty="0" err="1">
                          <a:latin typeface="Arial" pitchFamily="34" charset="0"/>
                          <a:cs typeface="Arial" pitchFamily="34" charset="0"/>
                        </a:rPr>
                        <a:t>бар</a:t>
                      </a:r>
                      <a:r>
                        <a:rPr lang="en-US" sz="1100" b="0" kern="1200" dirty="0">
                          <a:latin typeface="Arial" pitchFamily="34" charset="0"/>
                          <a:cs typeface="Arial" pitchFamily="34" charset="0"/>
                        </a:rPr>
                        <a:t> </a:t>
                      </a:r>
                      <a:r>
                        <a:rPr lang="en-US" sz="1100" b="0" kern="1200" dirty="0" err="1">
                          <a:latin typeface="Arial" pitchFamily="34" charset="0"/>
                          <a:cs typeface="Arial" pitchFamily="34" charset="0"/>
                        </a:rPr>
                        <a:t>астық</a:t>
                      </a:r>
                      <a:r>
                        <a:rPr lang="en-US" sz="1100" b="0" kern="1200" dirty="0">
                          <a:latin typeface="Arial" pitchFamily="34" charset="0"/>
                          <a:cs typeface="Arial" pitchFamily="34" charset="0"/>
                        </a:rPr>
                        <a:t> </a:t>
                      </a:r>
                      <a:r>
                        <a:rPr lang="en-US" sz="1100" b="0" kern="1200" dirty="0" err="1">
                          <a:latin typeface="Arial" pitchFamily="34" charset="0"/>
                          <a:cs typeface="Arial" pitchFamily="34" charset="0"/>
                        </a:rPr>
                        <a:t>сақтау</a:t>
                      </a:r>
                      <a:r>
                        <a:rPr lang="en-US" sz="1100" b="0" kern="1200" dirty="0">
                          <a:latin typeface="Arial" pitchFamily="34" charset="0"/>
                          <a:cs typeface="Arial" pitchFamily="34" charset="0"/>
                        </a:rPr>
                        <a:t> </a:t>
                      </a:r>
                      <a:r>
                        <a:rPr lang="en-US" sz="1100" b="0" kern="1200" dirty="0" err="1">
                          <a:latin typeface="Arial" pitchFamily="34" charset="0"/>
                          <a:cs typeface="Arial" pitchFamily="34" charset="0"/>
                        </a:rPr>
                        <a:t>қоймасы</a:t>
                      </a:r>
                      <a:r>
                        <a:rPr lang="en-US" sz="1100" b="0" kern="1200" dirty="0">
                          <a:latin typeface="Arial" pitchFamily="34" charset="0"/>
                          <a:cs typeface="Arial" pitchFamily="34" charset="0"/>
                        </a:rPr>
                        <a:t>: </a:t>
                      </a:r>
                      <a:r>
                        <a:rPr lang="en-US" sz="1100" b="0" kern="1200" dirty="0" err="1">
                          <a:latin typeface="Arial" pitchFamily="34" charset="0"/>
                          <a:cs typeface="Arial" pitchFamily="34" charset="0"/>
                        </a:rPr>
                        <a:t>қабылдау</a:t>
                      </a:r>
                      <a:r>
                        <a:rPr lang="en-US" sz="1100" b="0" kern="1200" dirty="0">
                          <a:latin typeface="Arial" pitchFamily="34" charset="0"/>
                          <a:cs typeface="Arial" pitchFamily="34" charset="0"/>
                        </a:rPr>
                        <a:t>, </a:t>
                      </a:r>
                      <a:r>
                        <a:rPr lang="en-US" sz="1100" b="0" kern="1200" dirty="0" err="1">
                          <a:latin typeface="Arial" pitchFamily="34" charset="0"/>
                          <a:cs typeface="Arial" pitchFamily="34" charset="0"/>
                        </a:rPr>
                        <a:t>тазарту</a:t>
                      </a:r>
                      <a:r>
                        <a:rPr lang="en-US" sz="1100" b="0" kern="1200" dirty="0">
                          <a:latin typeface="Arial" pitchFamily="34" charset="0"/>
                          <a:cs typeface="Arial" pitchFamily="34" charset="0"/>
                        </a:rPr>
                        <a:t>, </a:t>
                      </a:r>
                      <a:r>
                        <a:rPr lang="en-US" sz="1100" b="0" kern="1200" dirty="0" err="1">
                          <a:latin typeface="Arial" pitchFamily="34" charset="0"/>
                          <a:cs typeface="Arial" pitchFamily="34" charset="0"/>
                        </a:rPr>
                        <a:t>тазалау</a:t>
                      </a:r>
                      <a:r>
                        <a:rPr lang="en-US" sz="1100" b="0" kern="1200" dirty="0">
                          <a:latin typeface="Arial" pitchFamily="34" charset="0"/>
                          <a:cs typeface="Arial" pitchFamily="34" charset="0"/>
                        </a:rPr>
                        <a:t>, </a:t>
                      </a:r>
                      <a:r>
                        <a:rPr lang="en-US" sz="1100" b="0" kern="1200" dirty="0" err="1">
                          <a:latin typeface="Arial" pitchFamily="34" charset="0"/>
                          <a:cs typeface="Arial" pitchFamily="34" charset="0"/>
                        </a:rPr>
                        <a:t>өндеу</a:t>
                      </a:r>
                      <a:r>
                        <a:rPr lang="en-US" sz="1100" b="0" kern="1200" dirty="0">
                          <a:latin typeface="Arial" pitchFamily="34" charset="0"/>
                          <a:cs typeface="Arial" pitchFamily="34" charset="0"/>
                        </a:rPr>
                        <a:t>, </a:t>
                      </a:r>
                      <a:r>
                        <a:rPr lang="en-US" sz="1100" b="0" kern="1200" dirty="0" err="1">
                          <a:latin typeface="Arial" pitchFamily="34" charset="0"/>
                          <a:cs typeface="Arial" pitchFamily="34" charset="0"/>
                        </a:rPr>
                        <a:t>кептіру</a:t>
                      </a:r>
                      <a:r>
                        <a:rPr lang="en-US" sz="1100" b="0" kern="1200" dirty="0">
                          <a:latin typeface="Arial" pitchFamily="34" charset="0"/>
                          <a:cs typeface="Arial" pitchFamily="34" charset="0"/>
                        </a:rPr>
                        <a:t>, </a:t>
                      </a:r>
                      <a:r>
                        <a:rPr lang="en-US" sz="1100" b="0" kern="1200" dirty="0" err="1">
                          <a:latin typeface="Arial" pitchFamily="34" charset="0"/>
                          <a:cs typeface="Arial" pitchFamily="34" charset="0"/>
                        </a:rPr>
                        <a:t>сақтау</a:t>
                      </a:r>
                      <a:r>
                        <a:rPr lang="en-US" sz="1100" b="0" kern="1200" dirty="0">
                          <a:latin typeface="Arial" pitchFamily="34" charset="0"/>
                          <a:cs typeface="Arial" pitchFamily="34" charset="0"/>
                        </a:rPr>
                        <a:t>, </a:t>
                      </a:r>
                      <a:r>
                        <a:rPr lang="en-US" sz="1100" b="0" kern="1200" dirty="0" err="1">
                          <a:latin typeface="Arial" pitchFamily="34" charset="0"/>
                          <a:cs typeface="Arial" pitchFamily="34" charset="0"/>
                        </a:rPr>
                        <a:t>ішкі</a:t>
                      </a:r>
                      <a:r>
                        <a:rPr lang="en-US" sz="1100" b="0" kern="1200" dirty="0">
                          <a:latin typeface="Arial" pitchFamily="34" charset="0"/>
                          <a:cs typeface="Arial" pitchFamily="34" charset="0"/>
                        </a:rPr>
                        <a:t> </a:t>
                      </a:r>
                      <a:r>
                        <a:rPr lang="en-US" sz="1100" b="0" kern="1200" dirty="0" err="1">
                          <a:latin typeface="Arial" pitchFamily="34" charset="0"/>
                          <a:cs typeface="Arial" pitchFamily="34" charset="0"/>
                        </a:rPr>
                        <a:t>орнын</a:t>
                      </a:r>
                      <a:r>
                        <a:rPr lang="en-US" sz="1100" b="0" kern="1200" dirty="0">
                          <a:latin typeface="Arial" pitchFamily="34" charset="0"/>
                          <a:cs typeface="Arial" pitchFamily="34" charset="0"/>
                        </a:rPr>
                        <a:t> </a:t>
                      </a:r>
                      <a:r>
                        <a:rPr lang="en-US" sz="1100" b="0" kern="1200" dirty="0" err="1">
                          <a:latin typeface="Arial" pitchFamily="34" charset="0"/>
                          <a:cs typeface="Arial" pitchFamily="34" charset="0"/>
                        </a:rPr>
                        <a:t>ауыстыру</a:t>
                      </a:r>
                      <a:r>
                        <a:rPr lang="en-US" sz="1100" b="0" kern="1200" dirty="0">
                          <a:latin typeface="Arial" pitchFamily="34" charset="0"/>
                          <a:cs typeface="Arial" pitchFamily="34" charset="0"/>
                        </a:rPr>
                        <a:t> </a:t>
                      </a:r>
                      <a:r>
                        <a:rPr lang="en-US" sz="1100" b="0" kern="1200" dirty="0" err="1">
                          <a:latin typeface="Arial" pitchFamily="34" charset="0"/>
                          <a:cs typeface="Arial" pitchFamily="34" charset="0"/>
                        </a:rPr>
                        <a:t>және</a:t>
                      </a:r>
                      <a:r>
                        <a:rPr lang="en-US" sz="1100" b="0" kern="1200" dirty="0">
                          <a:latin typeface="Arial" pitchFamily="34" charset="0"/>
                          <a:cs typeface="Arial" pitchFamily="34" charset="0"/>
                        </a:rPr>
                        <a:t> </a:t>
                      </a:r>
                      <a:r>
                        <a:rPr lang="en-US" sz="1100" b="0" kern="1200" dirty="0" err="1">
                          <a:latin typeface="Arial" pitchFamily="34" charset="0"/>
                          <a:cs typeface="Arial" pitchFamily="34" charset="0"/>
                        </a:rPr>
                        <a:t>тиеп-жөнелту</a:t>
                      </a:r>
                      <a:r>
                        <a:rPr lang="en-US" sz="1100" b="0" kern="1200" dirty="0">
                          <a:latin typeface="Arial" pitchFamily="34" charset="0"/>
                          <a:cs typeface="Arial" pitchFamily="34" charset="0"/>
                        </a:rPr>
                        <a:t>. </a:t>
                      </a:r>
                      <a:r>
                        <a:rPr lang="en-US" sz="1100" b="0" kern="1200" dirty="0" err="1">
                          <a:latin typeface="Arial" pitchFamily="34" charset="0"/>
                          <a:cs typeface="Arial" pitchFamily="34" charset="0"/>
                        </a:rPr>
                        <a:t>Инвестициялық</a:t>
                      </a:r>
                      <a:r>
                        <a:rPr lang="en-US" sz="1100" b="0" kern="1200" dirty="0">
                          <a:latin typeface="Arial" pitchFamily="34" charset="0"/>
                          <a:cs typeface="Arial" pitchFamily="34" charset="0"/>
                        </a:rPr>
                        <a:t> </a:t>
                      </a:r>
                      <a:r>
                        <a:rPr lang="en-US" sz="1100" b="0" kern="1200" dirty="0" err="1">
                          <a:latin typeface="Arial" pitchFamily="34" charset="0"/>
                          <a:cs typeface="Arial" pitchFamily="34" charset="0"/>
                        </a:rPr>
                        <a:t>жобаның</a:t>
                      </a:r>
                      <a:r>
                        <a:rPr lang="en-US" sz="1100" b="0" kern="1200" dirty="0">
                          <a:latin typeface="Arial" pitchFamily="34" charset="0"/>
                          <a:cs typeface="Arial" pitchFamily="34" charset="0"/>
                        </a:rPr>
                        <a:t> </a:t>
                      </a:r>
                      <a:r>
                        <a:rPr lang="en-US" sz="1100" b="0" kern="1200" dirty="0" err="1">
                          <a:latin typeface="Arial" pitchFamily="34" charset="0"/>
                          <a:cs typeface="Arial" pitchFamily="34" charset="0"/>
                        </a:rPr>
                        <a:t>құны</a:t>
                      </a:r>
                      <a:r>
                        <a:rPr lang="en-US" sz="1100" b="0" kern="1200" dirty="0">
                          <a:latin typeface="Arial" pitchFamily="34" charset="0"/>
                          <a:cs typeface="Arial" pitchFamily="34" charset="0"/>
                        </a:rPr>
                        <a:t> </a:t>
                      </a:r>
                      <a:r>
                        <a:rPr lang="en-US" sz="1100" b="0" kern="1200" dirty="0" err="1">
                          <a:latin typeface="Arial" pitchFamily="34" charset="0"/>
                          <a:cs typeface="Arial" pitchFamily="34" charset="0"/>
                        </a:rPr>
                        <a:t>жобалық-сметалық</a:t>
                      </a:r>
                      <a:r>
                        <a:rPr lang="en-US" sz="1100" b="0" kern="1200" dirty="0">
                          <a:latin typeface="Arial" pitchFamily="34" charset="0"/>
                          <a:cs typeface="Arial" pitchFamily="34" charset="0"/>
                        </a:rPr>
                        <a:t> </a:t>
                      </a:r>
                      <a:r>
                        <a:rPr lang="en-US" sz="1100" b="0" kern="1200" dirty="0" err="1">
                          <a:latin typeface="Arial" pitchFamily="34" charset="0"/>
                          <a:cs typeface="Arial" pitchFamily="34" charset="0"/>
                        </a:rPr>
                        <a:t>құжаттамаға</a:t>
                      </a:r>
                      <a:r>
                        <a:rPr lang="en-US" sz="1100" b="0" kern="1200" dirty="0">
                          <a:latin typeface="Arial" pitchFamily="34" charset="0"/>
                          <a:cs typeface="Arial" pitchFamily="34" charset="0"/>
                        </a:rPr>
                        <a:t> </a:t>
                      </a:r>
                      <a:r>
                        <a:rPr lang="en-US" sz="1100" b="0" kern="1200" dirty="0" err="1">
                          <a:latin typeface="Arial" pitchFamily="34" charset="0"/>
                          <a:cs typeface="Arial" pitchFamily="34" charset="0"/>
                        </a:rPr>
                        <a:t>сәйкес</a:t>
                      </a:r>
                      <a:r>
                        <a:rPr lang="en-US" sz="1100" b="0" kern="1200" dirty="0">
                          <a:latin typeface="Arial" pitchFamily="34" charset="0"/>
                          <a:cs typeface="Arial" pitchFamily="34" charset="0"/>
                        </a:rPr>
                        <a:t> </a:t>
                      </a:r>
                      <a:r>
                        <a:rPr lang="en-US" sz="1100" b="0" kern="1200" dirty="0" err="1">
                          <a:latin typeface="Arial" pitchFamily="34" charset="0"/>
                          <a:cs typeface="Arial" pitchFamily="34" charset="0"/>
                        </a:rPr>
                        <a:t>айқындалады</a:t>
                      </a:r>
                      <a:r>
                        <a:rPr lang="en-US" sz="1100" b="0" kern="1200" dirty="0">
                          <a:latin typeface="Arial" pitchFamily="34" charset="0"/>
                          <a:cs typeface="Arial" pitchFamily="34" charset="0"/>
                        </a:rPr>
                        <a:t>:</a:t>
                      </a:r>
                      <a:endParaRPr lang="ru-RU" sz="1100" b="0" kern="1200" dirty="0">
                        <a:solidFill>
                          <a:schemeClr val="tx1"/>
                        </a:solidFill>
                        <a:latin typeface="Arial" pitchFamily="34" charset="0"/>
                        <a:ea typeface="+mn-ea"/>
                        <a:cs typeface="Arial" pitchFamily="34" charset="0"/>
                      </a:endParaRPr>
                    </a:p>
                  </a:txBody>
                  <a:tcPr marL="9525" marR="9525" marT="9525" marB="9525" anchor="ctr">
                    <a:solidFill>
                      <a:schemeClr val="bg1"/>
                    </a:solidFill>
                  </a:tcPr>
                </a:tc>
                <a:tc>
                  <a:txBody>
                    <a:bodyPr/>
                    <a:lstStyle/>
                    <a:p>
                      <a:pPr marL="12700" algn="just">
                        <a:lnSpc>
                          <a:spcPct val="115000"/>
                        </a:lnSpc>
                        <a:spcAft>
                          <a:spcPts val="100"/>
                        </a:spcAft>
                      </a:pPr>
                      <a:r>
                        <a:rPr lang="en-US" sz="1100" b="0" kern="1200">
                          <a:latin typeface="Arial" pitchFamily="34" charset="0"/>
                          <a:cs typeface="Arial" pitchFamily="34" charset="0"/>
                        </a:rPr>
                        <a:t>1 тонна</a:t>
                      </a:r>
                      <a:endParaRPr lang="ru-RU" sz="1100" b="0" kern="1200">
                        <a:solidFill>
                          <a:schemeClr val="tx1"/>
                        </a:solidFill>
                        <a:latin typeface="Arial" pitchFamily="34" charset="0"/>
                        <a:ea typeface="+mn-ea"/>
                        <a:cs typeface="Arial" pitchFamily="34" charset="0"/>
                      </a:endParaRPr>
                    </a:p>
                  </a:txBody>
                  <a:tcPr marL="9525" marR="9525" marT="9525" marB="9525" anchor="ctr">
                    <a:solidFill>
                      <a:schemeClr val="bg1"/>
                    </a:solidFill>
                  </a:tcPr>
                </a:tc>
                <a:tc>
                  <a:txBody>
                    <a:bodyPr/>
                    <a:lstStyle/>
                    <a:p>
                      <a:pPr algn="just">
                        <a:lnSpc>
                          <a:spcPct val="115000"/>
                        </a:lnSpc>
                        <a:spcAft>
                          <a:spcPts val="0"/>
                        </a:spcAft>
                      </a:pPr>
                      <a:r>
                        <a:rPr lang="en-US" sz="1100" b="0" kern="1200">
                          <a:latin typeface="Arial" pitchFamily="34" charset="0"/>
                          <a:cs typeface="Arial" pitchFamily="34" charset="0"/>
                        </a:rPr>
                        <a:t/>
                      </a:r>
                      <a:br>
                        <a:rPr lang="en-US" sz="1100" b="0" kern="1200">
                          <a:latin typeface="Arial" pitchFamily="34" charset="0"/>
                          <a:cs typeface="Arial" pitchFamily="34" charset="0"/>
                        </a:rPr>
                      </a:br>
                      <a:endParaRPr lang="ru-RU" sz="1100" b="0" kern="1200">
                        <a:solidFill>
                          <a:schemeClr val="tx1"/>
                        </a:solidFill>
                        <a:latin typeface="Arial" pitchFamily="34" charset="0"/>
                        <a:ea typeface="+mn-ea"/>
                        <a:cs typeface="Arial" pitchFamily="34" charset="0"/>
                      </a:endParaRPr>
                    </a:p>
                  </a:txBody>
                  <a:tcPr marL="9525" marR="9525" marT="9525" marB="9525" anchor="ctr">
                    <a:solidFill>
                      <a:schemeClr val="bg1"/>
                    </a:solidFill>
                  </a:tcPr>
                </a:tc>
              </a:tr>
              <a:tr h="0">
                <a:tc>
                  <a:txBody>
                    <a:bodyPr/>
                    <a:lstStyle/>
                    <a:p>
                      <a:pPr marL="12700" algn="just">
                        <a:lnSpc>
                          <a:spcPct val="115000"/>
                        </a:lnSpc>
                        <a:spcAft>
                          <a:spcPts val="100"/>
                        </a:spcAft>
                      </a:pPr>
                      <a:r>
                        <a:rPr lang="en-US" sz="1100" b="0" kern="1200">
                          <a:latin typeface="Arial" pitchFamily="34" charset="0"/>
                          <a:cs typeface="Arial" pitchFamily="34" charset="0"/>
                        </a:rPr>
                        <a:t>- құрылыс</a:t>
                      </a:r>
                      <a:endParaRPr lang="ru-RU" sz="1100" b="0" kern="1200">
                        <a:solidFill>
                          <a:schemeClr val="tx1"/>
                        </a:solidFill>
                        <a:latin typeface="Arial" pitchFamily="34" charset="0"/>
                        <a:ea typeface="+mn-ea"/>
                        <a:cs typeface="Arial" pitchFamily="34" charset="0"/>
                      </a:endParaRPr>
                    </a:p>
                  </a:txBody>
                  <a:tcPr marL="9525" marR="9525" marT="9525" marB="9525" anchor="ctr">
                    <a:solidFill>
                      <a:schemeClr val="bg1"/>
                    </a:solidFill>
                  </a:tcPr>
                </a:tc>
                <a:tc>
                  <a:txBody>
                    <a:bodyPr/>
                    <a:lstStyle/>
                    <a:p>
                      <a:pPr algn="just">
                        <a:lnSpc>
                          <a:spcPct val="115000"/>
                        </a:lnSpc>
                        <a:spcAft>
                          <a:spcPts val="0"/>
                        </a:spcAft>
                      </a:pPr>
                      <a:r>
                        <a:rPr lang="en-US" sz="1100" b="0" kern="1200" dirty="0">
                          <a:latin typeface="Arial" pitchFamily="34" charset="0"/>
                          <a:cs typeface="Arial" pitchFamily="34" charset="0"/>
                        </a:rPr>
                        <a:t/>
                      </a:r>
                      <a:br>
                        <a:rPr lang="en-US" sz="1100" b="0" kern="1200" dirty="0">
                          <a:latin typeface="Arial" pitchFamily="34" charset="0"/>
                          <a:cs typeface="Arial" pitchFamily="34" charset="0"/>
                        </a:rPr>
                      </a:br>
                      <a:endParaRPr lang="ru-RU" sz="1100" b="0" kern="1200" dirty="0">
                        <a:solidFill>
                          <a:schemeClr val="tx1"/>
                        </a:solidFill>
                        <a:latin typeface="Arial" pitchFamily="34" charset="0"/>
                        <a:ea typeface="+mn-ea"/>
                        <a:cs typeface="Arial" pitchFamily="34" charset="0"/>
                      </a:endParaRPr>
                    </a:p>
                  </a:txBody>
                  <a:tcPr marL="9525" marR="9525" marT="9525" marB="9525" anchor="ctr">
                    <a:solidFill>
                      <a:schemeClr val="bg1"/>
                    </a:solidFill>
                  </a:tcPr>
                </a:tc>
                <a:tc>
                  <a:txBody>
                    <a:bodyPr/>
                    <a:lstStyle/>
                    <a:p>
                      <a:pPr marL="12700" algn="just">
                        <a:lnSpc>
                          <a:spcPct val="115000"/>
                        </a:lnSpc>
                        <a:spcAft>
                          <a:spcPts val="100"/>
                        </a:spcAft>
                      </a:pPr>
                      <a:r>
                        <a:rPr lang="en-US" sz="1100" b="0" kern="1200">
                          <a:latin typeface="Arial" pitchFamily="34" charset="0"/>
                          <a:cs typeface="Arial" pitchFamily="34" charset="0"/>
                        </a:rPr>
                        <a:t>40 274</a:t>
                      </a:r>
                      <a:endParaRPr lang="ru-RU" sz="1100" b="0" kern="1200">
                        <a:solidFill>
                          <a:schemeClr val="tx1"/>
                        </a:solidFill>
                        <a:latin typeface="Arial" pitchFamily="34" charset="0"/>
                        <a:ea typeface="+mn-ea"/>
                        <a:cs typeface="Arial" pitchFamily="34" charset="0"/>
                      </a:endParaRPr>
                    </a:p>
                  </a:txBody>
                  <a:tcPr marL="9525" marR="9525" marT="9525" marB="9525" anchor="ctr">
                    <a:solidFill>
                      <a:schemeClr val="bg1"/>
                    </a:solidFill>
                  </a:tcPr>
                </a:tc>
              </a:tr>
              <a:tr h="0">
                <a:tc>
                  <a:txBody>
                    <a:bodyPr/>
                    <a:lstStyle/>
                    <a:p>
                      <a:pPr marL="12700" algn="just">
                        <a:lnSpc>
                          <a:spcPct val="115000"/>
                        </a:lnSpc>
                        <a:spcAft>
                          <a:spcPts val="100"/>
                        </a:spcAft>
                      </a:pPr>
                      <a:r>
                        <a:rPr lang="en-US" sz="1100" b="0" kern="1200">
                          <a:latin typeface="Arial" pitchFamily="34" charset="0"/>
                          <a:cs typeface="Arial" pitchFamily="34" charset="0"/>
                        </a:rPr>
                        <a:t>- кеңейту</a:t>
                      </a:r>
                      <a:endParaRPr lang="ru-RU" sz="1100" b="0" kern="1200">
                        <a:solidFill>
                          <a:schemeClr val="tx1"/>
                        </a:solidFill>
                        <a:latin typeface="Arial" pitchFamily="34" charset="0"/>
                        <a:ea typeface="+mn-ea"/>
                        <a:cs typeface="Arial" pitchFamily="34" charset="0"/>
                      </a:endParaRPr>
                    </a:p>
                  </a:txBody>
                  <a:tcPr marL="9525" marR="9525" marT="9525" marB="9525" anchor="ctr">
                    <a:solidFill>
                      <a:schemeClr val="bg1"/>
                    </a:solidFill>
                  </a:tcPr>
                </a:tc>
                <a:tc>
                  <a:txBody>
                    <a:bodyPr/>
                    <a:lstStyle/>
                    <a:p>
                      <a:pPr algn="just">
                        <a:lnSpc>
                          <a:spcPct val="115000"/>
                        </a:lnSpc>
                        <a:spcAft>
                          <a:spcPts val="0"/>
                        </a:spcAft>
                      </a:pPr>
                      <a:r>
                        <a:rPr lang="en-US" sz="1100" b="0" kern="1200">
                          <a:latin typeface="Arial" pitchFamily="34" charset="0"/>
                          <a:cs typeface="Arial" pitchFamily="34" charset="0"/>
                        </a:rPr>
                        <a:t/>
                      </a:r>
                      <a:br>
                        <a:rPr lang="en-US" sz="1100" b="0" kern="1200">
                          <a:latin typeface="Arial" pitchFamily="34" charset="0"/>
                          <a:cs typeface="Arial" pitchFamily="34" charset="0"/>
                        </a:rPr>
                      </a:br>
                      <a:endParaRPr lang="ru-RU" sz="1100" b="0" kern="1200">
                        <a:solidFill>
                          <a:schemeClr val="tx1"/>
                        </a:solidFill>
                        <a:latin typeface="Arial" pitchFamily="34" charset="0"/>
                        <a:ea typeface="+mn-ea"/>
                        <a:cs typeface="Arial" pitchFamily="34" charset="0"/>
                      </a:endParaRPr>
                    </a:p>
                  </a:txBody>
                  <a:tcPr marL="9525" marR="9525" marT="9525" marB="9525" anchor="ctr">
                    <a:solidFill>
                      <a:schemeClr val="bg1"/>
                    </a:solidFill>
                  </a:tcPr>
                </a:tc>
                <a:tc>
                  <a:txBody>
                    <a:bodyPr/>
                    <a:lstStyle/>
                    <a:p>
                      <a:pPr marL="12700" algn="just">
                        <a:lnSpc>
                          <a:spcPct val="115000"/>
                        </a:lnSpc>
                        <a:spcAft>
                          <a:spcPts val="100"/>
                        </a:spcAft>
                      </a:pPr>
                      <a:r>
                        <a:rPr lang="en-US" sz="1100" b="0" kern="1200" dirty="0">
                          <a:latin typeface="Arial" pitchFamily="34" charset="0"/>
                          <a:cs typeface="Arial" pitchFamily="34" charset="0"/>
                        </a:rPr>
                        <a:t>20 137</a:t>
                      </a:r>
                      <a:endParaRPr lang="ru-RU" sz="1100" b="0" kern="1200" dirty="0">
                        <a:solidFill>
                          <a:schemeClr val="tx1"/>
                        </a:solidFill>
                        <a:latin typeface="Arial" pitchFamily="34" charset="0"/>
                        <a:ea typeface="+mn-ea"/>
                        <a:cs typeface="Arial" pitchFamily="34" charset="0"/>
                      </a:endParaRPr>
                    </a:p>
                  </a:txBody>
                  <a:tcPr marL="9525" marR="9525" marT="9525" marB="9525" anchor="ctr">
                    <a:solidFill>
                      <a:schemeClr val="bg1"/>
                    </a:solidFill>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201961035"/>
              </p:ext>
            </p:extLst>
          </p:nvPr>
        </p:nvGraphicFramePr>
        <p:xfrm>
          <a:off x="8678415" y="1920280"/>
          <a:ext cx="8297738" cy="2977957"/>
        </p:xfrm>
        <a:graphic>
          <a:graphicData uri="http://schemas.openxmlformats.org/drawingml/2006/table">
            <a:tbl>
              <a:tblPr firstRow="1" firstCol="1" bandRow="1">
                <a:tableStyleId>{BDBED569-4797-4DF1-A0F4-6AAB3CD982D8}</a:tableStyleId>
              </a:tblPr>
              <a:tblGrid>
                <a:gridCol w="4693956"/>
                <a:gridCol w="910053"/>
                <a:gridCol w="2693729"/>
              </a:tblGrid>
              <a:tr h="240673">
                <a:tc gridSpan="3">
                  <a:txBody>
                    <a:bodyPr/>
                    <a:lstStyle/>
                    <a:p>
                      <a:pPr marL="12700" algn="just">
                        <a:lnSpc>
                          <a:spcPct val="115000"/>
                        </a:lnSpc>
                        <a:spcAft>
                          <a:spcPts val="100"/>
                        </a:spcAft>
                      </a:pPr>
                      <a:r>
                        <a:rPr lang="en-US" sz="1100" dirty="0" err="1">
                          <a:effectLst/>
                          <a:latin typeface="Arial" pitchFamily="34" charset="0"/>
                          <a:cs typeface="Arial" pitchFamily="34" charset="0"/>
                        </a:rPr>
                        <a:t>Инвестициялық</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салымдарды</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өтеу</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үлесі</a:t>
                      </a:r>
                      <a:r>
                        <a:rPr lang="en-US" sz="1100" dirty="0">
                          <a:effectLst/>
                          <a:latin typeface="Arial" pitchFamily="34" charset="0"/>
                          <a:cs typeface="Arial" pitchFamily="34" charset="0"/>
                        </a:rPr>
                        <a:t> – 25%</a:t>
                      </a:r>
                      <a:endParaRPr lang="ru-RU" sz="1100" dirty="0">
                        <a:solidFill>
                          <a:schemeClr val="tx1"/>
                        </a:solidFill>
                        <a:effectLst/>
                        <a:latin typeface="Arial" pitchFamily="34" charset="0"/>
                        <a:ea typeface="Times New Roman"/>
                        <a:cs typeface="Arial" pitchFamily="34" charset="0"/>
                      </a:endParaRPr>
                    </a:p>
                  </a:txBody>
                  <a:tcPr marL="9525" marR="9525" marT="9525" marB="9525" anchor="ctr">
                    <a:solidFill>
                      <a:schemeClr val="bg1"/>
                    </a:solidFill>
                  </a:tcPr>
                </a:tc>
                <a:tc hMerge="1">
                  <a:txBody>
                    <a:bodyPr/>
                    <a:lstStyle/>
                    <a:p>
                      <a:endParaRPr lang="ru-RU"/>
                    </a:p>
                  </a:txBody>
                  <a:tcPr/>
                </a:tc>
                <a:tc hMerge="1">
                  <a:txBody>
                    <a:bodyPr/>
                    <a:lstStyle/>
                    <a:p>
                      <a:endParaRPr lang="ru-RU"/>
                    </a:p>
                  </a:txBody>
                  <a:tcPr/>
                </a:tc>
              </a:tr>
              <a:tr h="661065">
                <a:tc>
                  <a:txBody>
                    <a:bodyPr/>
                    <a:lstStyle/>
                    <a:p>
                      <a:pPr marL="12700" algn="just">
                        <a:lnSpc>
                          <a:spcPct val="115000"/>
                        </a:lnSpc>
                        <a:spcAft>
                          <a:spcPts val="100"/>
                        </a:spcAft>
                      </a:pPr>
                      <a:r>
                        <a:rPr lang="en-US" sz="1100" dirty="0" err="1">
                          <a:effectLst/>
                          <a:latin typeface="Arial" pitchFamily="34" charset="0"/>
                          <a:cs typeface="Arial" pitchFamily="34" charset="0"/>
                        </a:rPr>
                        <a:t>Құрылыс-монтаждау</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жұмыстарының</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техника</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мен</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жабдықтың</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атауы</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және</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техникалық</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сипаттамасы</a:t>
                      </a:r>
                      <a:endParaRPr lang="ru-RU" sz="1100" dirty="0">
                        <a:solidFill>
                          <a:schemeClr val="tx1"/>
                        </a:solidFill>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marL="12700" algn="just">
                        <a:lnSpc>
                          <a:spcPct val="115000"/>
                        </a:lnSpc>
                        <a:spcAft>
                          <a:spcPts val="100"/>
                        </a:spcAft>
                      </a:pPr>
                      <a:r>
                        <a:rPr lang="en-US" sz="1100" b="1">
                          <a:effectLst/>
                          <a:latin typeface="Arial" pitchFamily="34" charset="0"/>
                          <a:cs typeface="Arial" pitchFamily="34" charset="0"/>
                        </a:rPr>
                        <a:t>Жоба қуатының өлшем бірлігі</a:t>
                      </a:r>
                      <a:endParaRPr lang="ru-RU" sz="1100" b="1">
                        <a:solidFill>
                          <a:schemeClr val="tx1"/>
                        </a:solidFill>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marL="12700" algn="just">
                        <a:lnSpc>
                          <a:spcPct val="115000"/>
                        </a:lnSpc>
                        <a:spcAft>
                          <a:spcPts val="100"/>
                        </a:spcAft>
                      </a:pPr>
                      <a:r>
                        <a:rPr lang="en-US" sz="1100" b="1" dirty="0" err="1">
                          <a:effectLst/>
                          <a:latin typeface="Arial" pitchFamily="34" charset="0"/>
                          <a:cs typeface="Arial" pitchFamily="34" charset="0"/>
                        </a:rPr>
                        <a:t>Қуаттылықтың</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бір</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бірлігіне</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арналған</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субсидияларды</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есептеу</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үшін</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барынша</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рұқсат</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етілетін</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құн</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теңге</a:t>
                      </a:r>
                      <a:endParaRPr lang="ru-RU" sz="1100" b="1" dirty="0">
                        <a:solidFill>
                          <a:schemeClr val="tx1"/>
                        </a:solidFill>
                        <a:effectLst/>
                        <a:latin typeface="Arial" pitchFamily="34" charset="0"/>
                        <a:ea typeface="Times New Roman"/>
                        <a:cs typeface="Arial" pitchFamily="34" charset="0"/>
                      </a:endParaRPr>
                    </a:p>
                  </a:txBody>
                  <a:tcPr marL="9525" marR="9525" marT="9525" marB="9525" anchor="ctr">
                    <a:solidFill>
                      <a:schemeClr val="bg1"/>
                    </a:solidFill>
                  </a:tcPr>
                </a:tc>
              </a:tr>
              <a:tr h="891906">
                <a:tc>
                  <a:txBody>
                    <a:bodyPr/>
                    <a:lstStyle/>
                    <a:p>
                      <a:pPr marL="12700" algn="just">
                        <a:lnSpc>
                          <a:spcPct val="115000"/>
                        </a:lnSpc>
                        <a:spcAft>
                          <a:spcPts val="100"/>
                        </a:spcAft>
                      </a:pPr>
                      <a:r>
                        <a:rPr lang="en-US" sz="1100" b="0">
                          <a:effectLst/>
                          <a:latin typeface="Arial" pitchFamily="34" charset="0"/>
                          <a:cs typeface="Arial" pitchFamily="34" charset="0"/>
                        </a:rPr>
                        <a:t>Картоп-көкөніс сақтау қоймасында мыналар болуы тиіс: тоңазыту жабдығы (қажет болған жағдайда), желдету жабдығы, қойма техникасы.</a:t>
                      </a:r>
                      <a:br>
                        <a:rPr lang="en-US" sz="1100" b="0">
                          <a:effectLst/>
                          <a:latin typeface="Arial" pitchFamily="34" charset="0"/>
                          <a:cs typeface="Arial" pitchFamily="34" charset="0"/>
                        </a:rPr>
                      </a:br>
                      <a:r>
                        <a:rPr lang="en-US" sz="1100" b="0">
                          <a:effectLst/>
                          <a:latin typeface="Arial" pitchFamily="34" charset="0"/>
                          <a:cs typeface="Arial" pitchFamily="34" charset="0"/>
                        </a:rPr>
                        <a:t>Инвестициялық жобаның құны жобалық сметалық құжаттамаға сәйкес айқындалады:</a:t>
                      </a:r>
                      <a:endParaRPr lang="ru-RU" sz="1100" b="0">
                        <a:solidFill>
                          <a:schemeClr val="tx1"/>
                        </a:solidFill>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marL="12700" algn="just">
                        <a:lnSpc>
                          <a:spcPct val="115000"/>
                        </a:lnSpc>
                        <a:spcAft>
                          <a:spcPts val="100"/>
                        </a:spcAft>
                      </a:pPr>
                      <a:r>
                        <a:rPr lang="en-US" sz="1100" b="0">
                          <a:effectLst/>
                          <a:latin typeface="Arial" pitchFamily="34" charset="0"/>
                          <a:cs typeface="Arial" pitchFamily="34" charset="0"/>
                        </a:rPr>
                        <a:t>1 тонна</a:t>
                      </a:r>
                      <a:endParaRPr lang="ru-RU" sz="1100" b="0">
                        <a:solidFill>
                          <a:schemeClr val="tx1"/>
                        </a:solidFill>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algn="just">
                        <a:lnSpc>
                          <a:spcPct val="115000"/>
                        </a:lnSpc>
                        <a:spcAft>
                          <a:spcPts val="0"/>
                        </a:spcAft>
                      </a:pPr>
                      <a:r>
                        <a:rPr lang="en-US" sz="1100" b="0">
                          <a:effectLst/>
                          <a:latin typeface="Arial" pitchFamily="34" charset="0"/>
                          <a:cs typeface="Arial" pitchFamily="34" charset="0"/>
                        </a:rPr>
                        <a:t/>
                      </a:r>
                      <a:br>
                        <a:rPr lang="en-US" sz="1100" b="0">
                          <a:effectLst/>
                          <a:latin typeface="Arial" pitchFamily="34" charset="0"/>
                          <a:cs typeface="Arial" pitchFamily="34" charset="0"/>
                        </a:rPr>
                      </a:br>
                      <a:endParaRPr lang="ru-RU" sz="1100" b="0">
                        <a:solidFill>
                          <a:schemeClr val="tx1"/>
                        </a:solidFill>
                        <a:effectLst/>
                        <a:latin typeface="Arial" pitchFamily="34" charset="0"/>
                        <a:ea typeface="Times New Roman"/>
                        <a:cs typeface="Arial" pitchFamily="34" charset="0"/>
                      </a:endParaRPr>
                    </a:p>
                  </a:txBody>
                  <a:tcPr marL="9525" marR="9525" marT="9525" marB="9525" anchor="ctr">
                    <a:solidFill>
                      <a:schemeClr val="bg1"/>
                    </a:solidFill>
                  </a:tcPr>
                </a:tc>
              </a:tr>
              <a:tr h="482055">
                <a:tc>
                  <a:txBody>
                    <a:bodyPr/>
                    <a:lstStyle/>
                    <a:p>
                      <a:pPr marL="12700" algn="just">
                        <a:lnSpc>
                          <a:spcPct val="115000"/>
                        </a:lnSpc>
                        <a:spcAft>
                          <a:spcPts val="100"/>
                        </a:spcAft>
                      </a:pP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құрылыс</a:t>
                      </a:r>
                      <a:endParaRPr lang="ru-RU" sz="1100" b="0" dirty="0">
                        <a:solidFill>
                          <a:schemeClr val="tx1"/>
                        </a:solidFill>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algn="just">
                        <a:lnSpc>
                          <a:spcPct val="115000"/>
                        </a:lnSpc>
                        <a:spcAft>
                          <a:spcPts val="0"/>
                        </a:spcAft>
                      </a:pPr>
                      <a:r>
                        <a:rPr lang="en-US" sz="1100" b="0">
                          <a:effectLst/>
                          <a:latin typeface="Arial" pitchFamily="34" charset="0"/>
                          <a:cs typeface="Arial" pitchFamily="34" charset="0"/>
                        </a:rPr>
                        <a:t/>
                      </a:r>
                      <a:br>
                        <a:rPr lang="en-US" sz="1100" b="0">
                          <a:effectLst/>
                          <a:latin typeface="Arial" pitchFamily="34" charset="0"/>
                          <a:cs typeface="Arial" pitchFamily="34" charset="0"/>
                        </a:rPr>
                      </a:br>
                      <a:endParaRPr lang="ru-RU" sz="1100" b="0">
                        <a:solidFill>
                          <a:schemeClr val="tx1"/>
                        </a:solidFill>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marL="12700" algn="just">
                        <a:lnSpc>
                          <a:spcPct val="115000"/>
                        </a:lnSpc>
                        <a:spcAft>
                          <a:spcPts val="100"/>
                        </a:spcAft>
                      </a:pPr>
                      <a:r>
                        <a:rPr lang="en-US" sz="1100" b="0" dirty="0">
                          <a:effectLst/>
                          <a:latin typeface="Arial" pitchFamily="34" charset="0"/>
                          <a:cs typeface="Arial" pitchFamily="34" charset="0"/>
                        </a:rPr>
                        <a:t>85 225</a:t>
                      </a:r>
                      <a:endParaRPr lang="ru-RU" sz="1100" b="0" dirty="0">
                        <a:solidFill>
                          <a:schemeClr val="tx1"/>
                        </a:solidFill>
                        <a:effectLst/>
                        <a:latin typeface="Arial" pitchFamily="34" charset="0"/>
                        <a:ea typeface="Times New Roman"/>
                        <a:cs typeface="Arial" pitchFamily="34" charset="0"/>
                      </a:endParaRPr>
                    </a:p>
                  </a:txBody>
                  <a:tcPr marL="9525" marR="9525" marT="9525" marB="9525" anchor="ctr">
                    <a:solidFill>
                      <a:schemeClr val="bg1"/>
                    </a:solidFill>
                  </a:tcPr>
                </a:tc>
              </a:tr>
              <a:tr h="482055">
                <a:tc>
                  <a:txBody>
                    <a:bodyPr/>
                    <a:lstStyle/>
                    <a:p>
                      <a:pPr marL="12700" algn="just">
                        <a:lnSpc>
                          <a:spcPct val="115000"/>
                        </a:lnSpc>
                        <a:spcAft>
                          <a:spcPts val="100"/>
                        </a:spcAft>
                      </a:pP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кеңейту</a:t>
                      </a:r>
                      <a:endParaRPr lang="ru-RU" sz="1100" b="0" dirty="0">
                        <a:solidFill>
                          <a:schemeClr val="tx1"/>
                        </a:solidFill>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algn="just">
                        <a:lnSpc>
                          <a:spcPct val="115000"/>
                        </a:lnSpc>
                        <a:spcAft>
                          <a:spcPts val="0"/>
                        </a:spcAft>
                      </a:pPr>
                      <a:r>
                        <a:rPr lang="en-US" sz="1100" b="0">
                          <a:effectLst/>
                          <a:latin typeface="Arial" pitchFamily="34" charset="0"/>
                          <a:cs typeface="Arial" pitchFamily="34" charset="0"/>
                        </a:rPr>
                        <a:t/>
                      </a:r>
                      <a:br>
                        <a:rPr lang="en-US" sz="1100" b="0">
                          <a:effectLst/>
                          <a:latin typeface="Arial" pitchFamily="34" charset="0"/>
                          <a:cs typeface="Arial" pitchFamily="34" charset="0"/>
                        </a:rPr>
                      </a:br>
                      <a:endParaRPr lang="ru-RU" sz="1100" b="0">
                        <a:solidFill>
                          <a:schemeClr val="tx1"/>
                        </a:solidFill>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marL="12700" algn="just">
                        <a:lnSpc>
                          <a:spcPct val="115000"/>
                        </a:lnSpc>
                        <a:spcAft>
                          <a:spcPts val="100"/>
                        </a:spcAft>
                      </a:pPr>
                      <a:r>
                        <a:rPr lang="en-US" sz="1100" b="0" dirty="0">
                          <a:effectLst/>
                          <a:latin typeface="Arial" pitchFamily="34" charset="0"/>
                          <a:cs typeface="Arial" pitchFamily="34" charset="0"/>
                        </a:rPr>
                        <a:t>42 613</a:t>
                      </a:r>
                      <a:endParaRPr lang="ru-RU" sz="1100" b="0" dirty="0">
                        <a:solidFill>
                          <a:schemeClr val="tx1"/>
                        </a:solidFill>
                        <a:effectLst/>
                        <a:latin typeface="Arial" pitchFamily="34" charset="0"/>
                        <a:ea typeface="Times New Roman"/>
                        <a:cs typeface="Arial" pitchFamily="34" charset="0"/>
                      </a:endParaRPr>
                    </a:p>
                  </a:txBody>
                  <a:tcPr marL="9525" marR="9525" marT="9525" marB="9525" anchor="ctr">
                    <a:solidFill>
                      <a:schemeClr val="bg1"/>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8606408" y="192088"/>
            <a:ext cx="0" cy="9409112"/>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11" name="Прямоугольник 10"/>
          <p:cNvSpPr/>
          <p:nvPr/>
        </p:nvSpPr>
        <p:spPr>
          <a:xfrm>
            <a:off x="9758536" y="120080"/>
            <a:ext cx="6048672" cy="1323439"/>
          </a:xfrm>
          <a:prstGeom prst="rect">
            <a:avLst/>
          </a:prstGeom>
        </p:spPr>
        <p:txBody>
          <a:bodyPr wrap="square">
            <a:spAutoFit/>
          </a:bodyPr>
          <a:lstStyle/>
          <a:p>
            <a:pPr algn="ctr"/>
            <a:r>
              <a:rPr lang="ru-RU" sz="2000" b="1" dirty="0" smtClean="0">
                <a:solidFill>
                  <a:schemeClr val="bg1"/>
                </a:solidFill>
                <a:latin typeface="Times New Roman"/>
                <a:ea typeface="Times New Roman"/>
              </a:rPr>
              <a:t>Приобретение транспортного средства для перевозки молока молокоперерабатывающими предприятиями и заготовительными организациями"</a:t>
            </a:r>
            <a:endParaRPr lang="ru-RU" sz="2000" b="1" dirty="0">
              <a:solidFill>
                <a:schemeClr val="bg1"/>
              </a:solidFill>
            </a:endParaRPr>
          </a:p>
        </p:txBody>
      </p:sp>
      <p:sp>
        <p:nvSpPr>
          <p:cNvPr id="1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en-US" sz="2800" b="1" dirty="0" smtClean="0">
                <a:solidFill>
                  <a:schemeClr val="accent5">
                    <a:lumMod val="75000"/>
                  </a:schemeClr>
                </a:solidFill>
                <a:latin typeface="+mn-lt"/>
              </a:rPr>
              <a:t>2</a:t>
            </a:r>
            <a:r>
              <a:rPr lang="ru-RU" sz="2800" b="1" dirty="0" smtClean="0">
                <a:solidFill>
                  <a:schemeClr val="accent5">
                    <a:lumMod val="75000"/>
                  </a:schemeClr>
                </a:solidFill>
                <a:latin typeface="+mn-lt"/>
              </a:rPr>
              <a:t>7</a:t>
            </a:r>
            <a:endParaRPr lang="en-US" sz="2800" b="1" dirty="0">
              <a:solidFill>
                <a:schemeClr val="accent5">
                  <a:lumMod val="75000"/>
                </a:schemeClr>
              </a:solidFill>
              <a:latin typeface="+mn-lt"/>
            </a:endParaRPr>
          </a:p>
        </p:txBody>
      </p:sp>
      <p:sp>
        <p:nvSpPr>
          <p:cNvPr id="17" name="Прямоугольник 16"/>
          <p:cNvSpPr/>
          <p:nvPr/>
        </p:nvSpPr>
        <p:spPr>
          <a:xfrm>
            <a:off x="9974560" y="408112"/>
            <a:ext cx="6806208" cy="1124090"/>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производства мяса индейки мощностью от 20 000 тонн в год</a:t>
            </a:r>
            <a:endParaRPr lang="ru-RU" sz="2000" b="1" dirty="0">
              <a:solidFill>
                <a:schemeClr val="bg1"/>
              </a:solidFill>
              <a:latin typeface="Arial" pitchFamily="34" charset="0"/>
              <a:ea typeface="Times New Roman"/>
              <a:cs typeface="Arial" pitchFamily="34" charset="0"/>
            </a:endParaRPr>
          </a:p>
        </p:txBody>
      </p:sp>
      <p:sp>
        <p:nvSpPr>
          <p:cNvPr id="22" name="Прямоугольник 21"/>
          <p:cNvSpPr/>
          <p:nvPr/>
        </p:nvSpPr>
        <p:spPr>
          <a:xfrm>
            <a:off x="9254480" y="192088"/>
            <a:ext cx="7814320" cy="800219"/>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выращивания свиней мощностью от 50 000 голов в год</a:t>
            </a:r>
            <a:endParaRPr lang="ru-RU" sz="2000" b="1" dirty="0">
              <a:solidFill>
                <a:schemeClr val="bg1"/>
              </a:solidFill>
              <a:latin typeface="Arial" pitchFamily="34" charset="0"/>
              <a:ea typeface="Times New Roman"/>
              <a:cs typeface="Arial" pitchFamily="34" charset="0"/>
            </a:endParaRPr>
          </a:p>
        </p:txBody>
      </p:sp>
      <p:sp>
        <p:nvSpPr>
          <p:cNvPr id="18" name="Прямоугольник 17"/>
          <p:cNvSpPr/>
          <p:nvPr/>
        </p:nvSpPr>
        <p:spPr>
          <a:xfrm>
            <a:off x="9023054" y="1128192"/>
            <a:ext cx="6932925" cy="416204"/>
          </a:xfrm>
          <a:prstGeom prst="rect">
            <a:avLst/>
          </a:prstGeom>
        </p:spPr>
        <p:txBody>
          <a:bodyPr wrap="non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племенного репродуктора в птицеводстве</a:t>
            </a:r>
            <a:endParaRPr lang="ru-RU" sz="2800" b="1" dirty="0">
              <a:solidFill>
                <a:schemeClr val="bg1"/>
              </a:solidFill>
              <a:latin typeface="Arial" pitchFamily="34" charset="0"/>
              <a:ea typeface="Times New Roman"/>
              <a:cs typeface="Arial" pitchFamily="34" charset="0"/>
            </a:endParaRPr>
          </a:p>
        </p:txBody>
      </p:sp>
      <p:sp>
        <p:nvSpPr>
          <p:cNvPr id="23" name="Прямоугольник 22"/>
          <p:cNvSpPr/>
          <p:nvPr/>
        </p:nvSpPr>
        <p:spPr>
          <a:xfrm>
            <a:off x="4069904" y="0"/>
            <a:ext cx="4536504" cy="1508105"/>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Приобретение оборудования и техники рыбопитомниками мощностью от 1 миллиона штук сеголеток</a:t>
            </a:r>
            <a:endParaRPr lang="ru-RU" sz="2000" b="1" dirty="0">
              <a:solidFill>
                <a:schemeClr val="bg1"/>
              </a:solidFill>
              <a:latin typeface="Arial" pitchFamily="34" charset="0"/>
              <a:ea typeface="Times New Roman"/>
              <a:cs typeface="Arial" pitchFamily="34" charset="0"/>
            </a:endParaRPr>
          </a:p>
        </p:txBody>
      </p:sp>
      <p:sp>
        <p:nvSpPr>
          <p:cNvPr id="25" name="Прямоугольник 24"/>
          <p:cNvSpPr/>
          <p:nvPr/>
        </p:nvSpPr>
        <p:spPr>
          <a:xfrm>
            <a:off x="9758536" y="0"/>
            <a:ext cx="6086128" cy="1154162"/>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Приобретение оборудования и техники для озерно-товарного рыбоводного хозяйства с площадью не менее 50 гектаров</a:t>
            </a:r>
            <a:endParaRPr lang="ru-RU" sz="2800" b="1" dirty="0">
              <a:solidFill>
                <a:schemeClr val="bg1"/>
              </a:solidFill>
              <a:latin typeface="Arial" pitchFamily="34" charset="0"/>
              <a:ea typeface="Times New Roman"/>
              <a:cs typeface="Arial" pitchFamily="34" charset="0"/>
            </a:endParaRPr>
          </a:p>
        </p:txBody>
      </p:sp>
      <p:pic>
        <p:nvPicPr>
          <p:cNvPr id="68610" name="Picture 2" descr="C:\Users\ИНТЕРНЕТ\Desktop\profileLsNF8r_img.jpg"/>
          <p:cNvPicPr>
            <a:picLocks noChangeAspect="1" noChangeArrowheads="1"/>
          </p:cNvPicPr>
          <p:nvPr/>
        </p:nvPicPr>
        <p:blipFill>
          <a:blip r:embed="rId2" cstate="print"/>
          <a:srcRect/>
          <a:stretch>
            <a:fillRect/>
          </a:stretch>
        </p:blipFill>
        <p:spPr bwMode="auto">
          <a:xfrm>
            <a:off x="1261592" y="0"/>
            <a:ext cx="3024336" cy="1848272"/>
          </a:xfrm>
          <a:prstGeom prst="rect">
            <a:avLst/>
          </a:prstGeom>
          <a:noFill/>
        </p:spPr>
      </p:pic>
      <p:pic>
        <p:nvPicPr>
          <p:cNvPr id="21" name="Рисунок 20"/>
          <p:cNvPicPr>
            <a:picLocks noChangeAspect="1"/>
          </p:cNvPicPr>
          <p:nvPr/>
        </p:nvPicPr>
        <p:blipFill rotWithShape="1">
          <a:blip r:embed="rId3" cstate="print">
            <a:extLst>
              <a:ext uri="{28A0092B-C50C-407E-A947-70E740481C1C}">
                <a14:useLocalDpi xmlns:a14="http://schemas.microsoft.com/office/drawing/2010/main" val="0"/>
              </a:ext>
            </a:extLst>
          </a:blip>
          <a:srcRect t="5557"/>
          <a:stretch/>
        </p:blipFill>
        <p:spPr>
          <a:xfrm>
            <a:off x="-49803" y="-23936"/>
            <a:ext cx="17081147" cy="1872208"/>
          </a:xfrm>
          <a:prstGeom prst="rect">
            <a:avLst/>
          </a:prstGeom>
        </p:spPr>
      </p:pic>
      <p:sp>
        <p:nvSpPr>
          <p:cNvPr id="24" name="Прямоугольник 23"/>
          <p:cNvSpPr/>
          <p:nvPr/>
        </p:nvSpPr>
        <p:spPr>
          <a:xfrm>
            <a:off x="4285928" y="619557"/>
            <a:ext cx="4536504" cy="1154162"/>
          </a:xfrm>
          <a:prstGeom prst="rect">
            <a:avLst/>
          </a:prstGeom>
        </p:spPr>
        <p:txBody>
          <a:bodyPr wrap="square">
            <a:spAutoFit/>
          </a:bodyPr>
          <a:lstStyle/>
          <a:p>
            <a:pPr marL="12700" algn="ctr">
              <a:lnSpc>
                <a:spcPct val="115000"/>
              </a:lnSpc>
              <a:spcAft>
                <a:spcPts val="100"/>
              </a:spcAft>
            </a:pPr>
            <a:r>
              <a:rPr lang="en-US" sz="2000" b="1" dirty="0">
                <a:solidFill>
                  <a:schemeClr val="bg1"/>
                </a:solidFill>
                <a:latin typeface="Arial" pitchFamily="34" charset="0"/>
                <a:cs typeface="Arial" pitchFamily="34" charset="0"/>
              </a:rPr>
              <a:t>1 000 </a:t>
            </a:r>
            <a:r>
              <a:rPr lang="en-US" sz="2000" b="1" dirty="0" err="1">
                <a:solidFill>
                  <a:schemeClr val="bg1"/>
                </a:solidFill>
                <a:latin typeface="Arial" pitchFamily="34" charset="0"/>
                <a:cs typeface="Arial" pitchFamily="34" charset="0"/>
              </a:rPr>
              <a:t>тоннадан</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басталатын</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жеміс</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сақтау</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қоймаларын</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салу</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және</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кеңейту</a:t>
            </a:r>
            <a:endParaRPr lang="ru-RU" sz="2000" b="1" dirty="0">
              <a:solidFill>
                <a:schemeClr val="bg1"/>
              </a:solidFill>
              <a:latin typeface="Arial" pitchFamily="34" charset="0"/>
              <a:ea typeface="Times New Roman"/>
              <a:cs typeface="Arial"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992935871"/>
              </p:ext>
            </p:extLst>
          </p:nvPr>
        </p:nvGraphicFramePr>
        <p:xfrm>
          <a:off x="35868" y="1920280"/>
          <a:ext cx="8454902" cy="7268982"/>
        </p:xfrm>
        <a:graphic>
          <a:graphicData uri="http://schemas.openxmlformats.org/drawingml/2006/table">
            <a:tbl>
              <a:tblPr firstRow="1" firstCol="1" bandRow="1">
                <a:tableStyleId>{BDBED569-4797-4DF1-A0F4-6AAB3CD982D8}</a:tableStyleId>
              </a:tblPr>
              <a:tblGrid>
                <a:gridCol w="4413046"/>
                <a:gridCol w="769190"/>
                <a:gridCol w="3272666"/>
              </a:tblGrid>
              <a:tr h="291858">
                <a:tc gridSpan="3">
                  <a:txBody>
                    <a:bodyPr/>
                    <a:lstStyle/>
                    <a:p>
                      <a:pPr marL="12700" algn="just">
                        <a:lnSpc>
                          <a:spcPct val="115000"/>
                        </a:lnSpc>
                        <a:spcAft>
                          <a:spcPts val="100"/>
                        </a:spcAft>
                      </a:pPr>
                      <a:r>
                        <a:rPr lang="en-US" sz="1100" dirty="0" err="1">
                          <a:effectLst/>
                          <a:latin typeface="Arial" pitchFamily="34" charset="0"/>
                          <a:cs typeface="Arial" pitchFamily="34" charset="0"/>
                        </a:rPr>
                        <a:t>Инвестициялық</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салымдарды</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өтеу</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үлесі</a:t>
                      </a:r>
                      <a:r>
                        <a:rPr lang="en-US" sz="1100" dirty="0">
                          <a:effectLst/>
                          <a:latin typeface="Arial" pitchFamily="34" charset="0"/>
                          <a:cs typeface="Arial" pitchFamily="34" charset="0"/>
                        </a:rPr>
                        <a:t> – 25%</a:t>
                      </a:r>
                      <a:endParaRPr lang="ru-RU" sz="1100" dirty="0">
                        <a:effectLst/>
                        <a:latin typeface="Arial" pitchFamily="34" charset="0"/>
                        <a:ea typeface="Times New Roman"/>
                        <a:cs typeface="Arial" pitchFamily="34" charset="0"/>
                      </a:endParaRPr>
                    </a:p>
                  </a:txBody>
                  <a:tcPr marL="9525" marR="9525" marT="9525" marB="9525" anchor="ctr">
                    <a:solidFill>
                      <a:schemeClr val="bg1"/>
                    </a:solidFill>
                  </a:tcPr>
                </a:tc>
                <a:tc hMerge="1">
                  <a:txBody>
                    <a:bodyPr/>
                    <a:lstStyle/>
                    <a:p>
                      <a:endParaRPr lang="ru-RU"/>
                    </a:p>
                  </a:txBody>
                  <a:tcPr/>
                </a:tc>
                <a:tc hMerge="1">
                  <a:txBody>
                    <a:bodyPr/>
                    <a:lstStyle/>
                    <a:p>
                      <a:endParaRPr lang="ru-RU"/>
                    </a:p>
                  </a:txBody>
                  <a:tcPr/>
                </a:tc>
              </a:tr>
              <a:tr h="818347">
                <a:tc>
                  <a:txBody>
                    <a:bodyPr/>
                    <a:lstStyle/>
                    <a:p>
                      <a:pPr marL="12700" algn="l">
                        <a:lnSpc>
                          <a:spcPct val="115000"/>
                        </a:lnSpc>
                        <a:spcAft>
                          <a:spcPts val="100"/>
                        </a:spcAft>
                      </a:pPr>
                      <a:r>
                        <a:rPr lang="en-US" sz="1100" b="1" dirty="0" err="1">
                          <a:effectLst/>
                          <a:latin typeface="Arial" pitchFamily="34" charset="0"/>
                          <a:cs typeface="Arial" pitchFamily="34" charset="0"/>
                        </a:rPr>
                        <a:t>Құрылыс-монтаждау</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жұмыстарының</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техника</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мен</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жабдықтың</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атауы</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және</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техникалық</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сипаттамасы</a:t>
                      </a:r>
                      <a:endParaRPr lang="ru-RU" sz="1100" b="1" dirty="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marL="12700" algn="ctr">
                        <a:lnSpc>
                          <a:spcPct val="115000"/>
                        </a:lnSpc>
                        <a:spcAft>
                          <a:spcPts val="100"/>
                        </a:spcAft>
                      </a:pPr>
                      <a:r>
                        <a:rPr lang="en-US" sz="1100" b="1">
                          <a:effectLst/>
                          <a:latin typeface="Arial" pitchFamily="34" charset="0"/>
                          <a:cs typeface="Arial" pitchFamily="34" charset="0"/>
                        </a:rPr>
                        <a:t>Жоба қуатының өлшем бірлігі</a:t>
                      </a:r>
                      <a:endParaRPr lang="ru-RU" sz="1100" b="1">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marL="12700" algn="ctr">
                        <a:lnSpc>
                          <a:spcPct val="115000"/>
                        </a:lnSpc>
                        <a:spcAft>
                          <a:spcPts val="100"/>
                        </a:spcAft>
                      </a:pPr>
                      <a:r>
                        <a:rPr lang="en-US" sz="1100" b="1" dirty="0" err="1">
                          <a:effectLst/>
                          <a:latin typeface="Arial" pitchFamily="34" charset="0"/>
                          <a:cs typeface="Arial" pitchFamily="34" charset="0"/>
                        </a:rPr>
                        <a:t>Қуаттылықтың</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бір</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бірлігіне</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арналған</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субсидияларды</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есептеу</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үшін</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барынша</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рұқсат</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етілетін</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құн</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теңге</a:t>
                      </a:r>
                      <a:endParaRPr lang="ru-RU" sz="1100" b="1" dirty="0">
                        <a:effectLst/>
                        <a:latin typeface="Arial" pitchFamily="34" charset="0"/>
                        <a:ea typeface="Times New Roman"/>
                        <a:cs typeface="Arial" pitchFamily="34" charset="0"/>
                      </a:endParaRPr>
                    </a:p>
                  </a:txBody>
                  <a:tcPr marL="9525" marR="9525" marT="9525" marB="9525" anchor="ctr">
                    <a:solidFill>
                      <a:schemeClr val="bg1"/>
                    </a:solidFill>
                  </a:tcPr>
                </a:tc>
              </a:tr>
              <a:tr h="1344836">
                <a:tc>
                  <a:txBody>
                    <a:bodyPr/>
                    <a:lstStyle/>
                    <a:p>
                      <a:pPr marL="12700" algn="just">
                        <a:lnSpc>
                          <a:spcPct val="115000"/>
                        </a:lnSpc>
                        <a:spcAft>
                          <a:spcPts val="100"/>
                        </a:spcAft>
                      </a:pPr>
                      <a:r>
                        <a:rPr lang="en-US" sz="1100" b="0" dirty="0" err="1">
                          <a:effectLst/>
                          <a:latin typeface="Arial" pitchFamily="34" charset="0"/>
                          <a:cs typeface="Arial" pitchFamily="34" charset="0"/>
                        </a:rPr>
                        <a:t>Реттелетін</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газды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ортасы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жоқ</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жеміс</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қоймасында</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мыналар</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болуы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тиіс</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желдету</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жабдығы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тоңазыту</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жабдығы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қойма</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техникасы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іріктеу-буып-түю</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жабдығы</a:t>
                      </a:r>
                      <a:r>
                        <a:rPr lang="en-US" sz="1100" b="0" dirty="0">
                          <a:effectLst/>
                          <a:latin typeface="Arial" pitchFamily="34" charset="0"/>
                          <a:cs typeface="Arial" pitchFamily="34" charset="0"/>
                        </a:rPr>
                        <a:t>.</a:t>
                      </a:r>
                      <a:br>
                        <a:rPr lang="en-US" sz="1100" b="0" dirty="0">
                          <a:effectLst/>
                          <a:latin typeface="Arial" pitchFamily="34" charset="0"/>
                          <a:cs typeface="Arial" pitchFamily="34" charset="0"/>
                        </a:rPr>
                      </a:br>
                      <a:r>
                        <a:rPr lang="en-US" sz="1100" b="0" dirty="0" err="1">
                          <a:effectLst/>
                          <a:latin typeface="Arial" pitchFamily="34" charset="0"/>
                          <a:cs typeface="Arial" pitchFamily="34" charset="0"/>
                        </a:rPr>
                        <a:t>Инвестициялық</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жобаның</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құны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жобалық</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сметалық</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құжаттамаға</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сәйкес</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айқындалады</a:t>
                      </a:r>
                      <a:r>
                        <a:rPr lang="en-US" sz="1100" b="0" dirty="0">
                          <a:effectLst/>
                          <a:latin typeface="Arial" pitchFamily="34" charset="0"/>
                          <a:cs typeface="Arial" pitchFamily="34" charset="0"/>
                        </a:rPr>
                        <a:t>:</a:t>
                      </a:r>
                      <a:endParaRPr lang="ru-RU" sz="1100" b="0" dirty="0">
                        <a:effectLst/>
                        <a:latin typeface="Arial" pitchFamily="34" charset="0"/>
                        <a:ea typeface="Times New Roman"/>
                        <a:cs typeface="Arial" pitchFamily="34" charset="0"/>
                      </a:endParaRPr>
                    </a:p>
                  </a:txBody>
                  <a:tcPr marL="9525" marR="9525" marT="9525" marB="9525" anchor="ctr">
                    <a:solidFill>
                      <a:schemeClr val="bg1"/>
                    </a:solidFill>
                  </a:tcPr>
                </a:tc>
                <a:tc rowSpan="3">
                  <a:txBody>
                    <a:bodyPr/>
                    <a:lstStyle/>
                    <a:p>
                      <a:pPr marL="12700" algn="just">
                        <a:lnSpc>
                          <a:spcPct val="115000"/>
                        </a:lnSpc>
                        <a:spcAft>
                          <a:spcPts val="100"/>
                        </a:spcAft>
                      </a:pPr>
                      <a:r>
                        <a:rPr lang="en-US" sz="1100" b="0">
                          <a:effectLst/>
                          <a:latin typeface="Arial" pitchFamily="34" charset="0"/>
                          <a:cs typeface="Arial" pitchFamily="34" charset="0"/>
                        </a:rPr>
                        <a:t>1 тонна</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algn="just">
                        <a:lnSpc>
                          <a:spcPct val="115000"/>
                        </a:lnSpc>
                        <a:spcAft>
                          <a:spcPts val="0"/>
                        </a:spcAft>
                      </a:pPr>
                      <a:r>
                        <a:rPr lang="en-US" sz="1100" b="0" dirty="0">
                          <a:effectLst/>
                          <a:latin typeface="Arial" pitchFamily="34" charset="0"/>
                          <a:cs typeface="Arial" pitchFamily="34" charset="0"/>
                        </a:rPr>
                        <a:t/>
                      </a:r>
                      <a:br>
                        <a:rPr lang="en-US" sz="1100" b="0" dirty="0">
                          <a:effectLst/>
                          <a:latin typeface="Arial" pitchFamily="34" charset="0"/>
                          <a:cs typeface="Arial" pitchFamily="34" charset="0"/>
                        </a:rPr>
                      </a:br>
                      <a:endParaRPr lang="ru-RU" sz="1100" b="0" dirty="0">
                        <a:effectLst/>
                        <a:latin typeface="Arial" pitchFamily="34" charset="0"/>
                        <a:ea typeface="Times New Roman"/>
                        <a:cs typeface="Arial" pitchFamily="34" charset="0"/>
                      </a:endParaRPr>
                    </a:p>
                  </a:txBody>
                  <a:tcPr marL="9525" marR="9525" marT="9525" marB="9525" anchor="ctr">
                    <a:solidFill>
                      <a:schemeClr val="bg1"/>
                    </a:solidFill>
                  </a:tcPr>
                </a:tc>
              </a:tr>
              <a:tr h="291858">
                <a:tc>
                  <a:txBody>
                    <a:bodyPr/>
                    <a:lstStyle/>
                    <a:p>
                      <a:pPr marL="12700" algn="just">
                        <a:lnSpc>
                          <a:spcPct val="115000"/>
                        </a:lnSpc>
                        <a:spcAft>
                          <a:spcPts val="100"/>
                        </a:spcAft>
                      </a:pP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құрылыс</a:t>
                      </a:r>
                      <a:endParaRPr lang="ru-RU" sz="1100" b="0" dirty="0">
                        <a:effectLst/>
                        <a:latin typeface="Arial" pitchFamily="34" charset="0"/>
                        <a:ea typeface="Times New Roman"/>
                        <a:cs typeface="Arial" pitchFamily="34" charset="0"/>
                      </a:endParaRPr>
                    </a:p>
                  </a:txBody>
                  <a:tcPr marL="9525" marR="9525" marT="9525" marB="9525" anchor="ctr">
                    <a:solidFill>
                      <a:schemeClr val="bg1"/>
                    </a:solidFill>
                  </a:tcPr>
                </a:tc>
                <a:tc vMerge="1">
                  <a:txBody>
                    <a:bodyPr/>
                    <a:lstStyle/>
                    <a:p>
                      <a:endParaRPr lang="ru-RU"/>
                    </a:p>
                  </a:txBody>
                  <a:tcPr/>
                </a:tc>
                <a:tc>
                  <a:txBody>
                    <a:bodyPr/>
                    <a:lstStyle/>
                    <a:p>
                      <a:pPr marL="12700" algn="just">
                        <a:lnSpc>
                          <a:spcPct val="115000"/>
                        </a:lnSpc>
                        <a:spcAft>
                          <a:spcPts val="100"/>
                        </a:spcAft>
                      </a:pPr>
                      <a:r>
                        <a:rPr lang="en-US" sz="1100" b="0">
                          <a:effectLst/>
                          <a:latin typeface="Arial" pitchFamily="34" charset="0"/>
                          <a:cs typeface="Arial" pitchFamily="34" charset="0"/>
                        </a:rPr>
                        <a:t>73 422</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r>
              <a:tr h="291858">
                <a:tc>
                  <a:txBody>
                    <a:bodyPr/>
                    <a:lstStyle/>
                    <a:p>
                      <a:pPr marL="12700" algn="just">
                        <a:lnSpc>
                          <a:spcPct val="115000"/>
                        </a:lnSpc>
                        <a:spcAft>
                          <a:spcPts val="100"/>
                        </a:spcAft>
                      </a:pP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кеңейту</a:t>
                      </a:r>
                      <a:endParaRPr lang="ru-RU" sz="1100" b="0" dirty="0">
                        <a:effectLst/>
                        <a:latin typeface="Arial" pitchFamily="34" charset="0"/>
                        <a:ea typeface="Times New Roman"/>
                        <a:cs typeface="Arial" pitchFamily="34" charset="0"/>
                      </a:endParaRPr>
                    </a:p>
                  </a:txBody>
                  <a:tcPr marL="9525" marR="9525" marT="9525" marB="9525" anchor="ctr">
                    <a:solidFill>
                      <a:schemeClr val="bg1"/>
                    </a:solidFill>
                  </a:tcPr>
                </a:tc>
                <a:tc vMerge="1">
                  <a:txBody>
                    <a:bodyPr/>
                    <a:lstStyle/>
                    <a:p>
                      <a:endParaRPr lang="ru-RU"/>
                    </a:p>
                  </a:txBody>
                  <a:tcPr/>
                </a:tc>
                <a:tc>
                  <a:txBody>
                    <a:bodyPr/>
                    <a:lstStyle/>
                    <a:p>
                      <a:pPr marL="12700" algn="just">
                        <a:lnSpc>
                          <a:spcPct val="115000"/>
                        </a:lnSpc>
                        <a:spcAft>
                          <a:spcPts val="100"/>
                        </a:spcAft>
                      </a:pPr>
                      <a:r>
                        <a:rPr lang="en-US" sz="1100" b="0">
                          <a:effectLst/>
                          <a:latin typeface="Arial" pitchFamily="34" charset="0"/>
                          <a:cs typeface="Arial" pitchFamily="34" charset="0"/>
                        </a:rPr>
                        <a:t>36 711</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r>
              <a:tr h="1344836">
                <a:tc>
                  <a:txBody>
                    <a:bodyPr/>
                    <a:lstStyle/>
                    <a:p>
                      <a:pPr marL="12700" algn="just">
                        <a:lnSpc>
                          <a:spcPct val="115000"/>
                        </a:lnSpc>
                        <a:spcAft>
                          <a:spcPts val="100"/>
                        </a:spcAft>
                      </a:pPr>
                      <a:r>
                        <a:rPr lang="en-US" sz="1100" b="0">
                          <a:effectLst/>
                          <a:latin typeface="Arial" pitchFamily="34" charset="0"/>
                          <a:cs typeface="Arial" pitchFamily="34" charset="0"/>
                        </a:rPr>
                        <a:t>Реттелетін газды ортасы бар жеміс қоймасында мыналар болуы тиіс: реттелетін газды орта, тоңазыту жабдығы, қойма техникасы, іріктеу-буып-түю жабдығы.</a:t>
                      </a:r>
                      <a:br>
                        <a:rPr lang="en-US" sz="1100" b="0">
                          <a:effectLst/>
                          <a:latin typeface="Arial" pitchFamily="34" charset="0"/>
                          <a:cs typeface="Arial" pitchFamily="34" charset="0"/>
                        </a:rPr>
                      </a:br>
                      <a:r>
                        <a:rPr lang="en-US" sz="1100" b="0">
                          <a:effectLst/>
                          <a:latin typeface="Arial" pitchFamily="34" charset="0"/>
                          <a:cs typeface="Arial" pitchFamily="34" charset="0"/>
                        </a:rPr>
                        <a:t>Инвестициялық жобаның құны жобалық сметалық құжаттамаға сәйкес айқындалады:</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c rowSpan="3">
                  <a:txBody>
                    <a:bodyPr/>
                    <a:lstStyle/>
                    <a:p>
                      <a:pPr marL="12700" algn="just">
                        <a:lnSpc>
                          <a:spcPct val="115000"/>
                        </a:lnSpc>
                        <a:spcAft>
                          <a:spcPts val="100"/>
                        </a:spcAft>
                      </a:pPr>
                      <a:r>
                        <a:rPr lang="en-US" sz="1100" b="0" dirty="0">
                          <a:effectLst/>
                          <a:latin typeface="Arial" pitchFamily="34" charset="0"/>
                          <a:cs typeface="Arial" pitchFamily="34" charset="0"/>
                        </a:rPr>
                        <a:t>1 </a:t>
                      </a:r>
                      <a:r>
                        <a:rPr lang="en-US" sz="1100" b="0" dirty="0" err="1">
                          <a:effectLst/>
                          <a:latin typeface="Arial" pitchFamily="34" charset="0"/>
                          <a:cs typeface="Arial" pitchFamily="34" charset="0"/>
                        </a:rPr>
                        <a:t>тонна</a:t>
                      </a:r>
                      <a:endParaRPr lang="ru-RU" sz="1100" b="0" dirty="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algn="just">
                        <a:lnSpc>
                          <a:spcPct val="115000"/>
                        </a:lnSpc>
                        <a:spcAft>
                          <a:spcPts val="0"/>
                        </a:spcAft>
                      </a:pPr>
                      <a:r>
                        <a:rPr lang="en-US" sz="1100" b="0" dirty="0">
                          <a:effectLst/>
                          <a:latin typeface="Arial" pitchFamily="34" charset="0"/>
                          <a:cs typeface="Arial" pitchFamily="34" charset="0"/>
                        </a:rPr>
                        <a:t/>
                      </a:r>
                      <a:br>
                        <a:rPr lang="en-US" sz="1100" b="0" dirty="0">
                          <a:effectLst/>
                          <a:latin typeface="Arial" pitchFamily="34" charset="0"/>
                          <a:cs typeface="Arial" pitchFamily="34" charset="0"/>
                        </a:rPr>
                      </a:br>
                      <a:endParaRPr lang="ru-RU" sz="1100" b="0" dirty="0">
                        <a:effectLst/>
                        <a:latin typeface="Arial" pitchFamily="34" charset="0"/>
                        <a:ea typeface="Times New Roman"/>
                        <a:cs typeface="Arial" pitchFamily="34" charset="0"/>
                      </a:endParaRPr>
                    </a:p>
                  </a:txBody>
                  <a:tcPr marL="9525" marR="9525" marT="9525" marB="9525" anchor="ctr">
                    <a:solidFill>
                      <a:schemeClr val="bg1"/>
                    </a:solidFill>
                  </a:tcPr>
                </a:tc>
              </a:tr>
              <a:tr h="291858">
                <a:tc>
                  <a:txBody>
                    <a:bodyPr/>
                    <a:lstStyle/>
                    <a:p>
                      <a:pPr marL="12700" algn="just">
                        <a:lnSpc>
                          <a:spcPct val="115000"/>
                        </a:lnSpc>
                        <a:spcAft>
                          <a:spcPts val="100"/>
                        </a:spcAft>
                      </a:pPr>
                      <a:r>
                        <a:rPr lang="en-US" sz="1100" b="0">
                          <a:effectLst/>
                          <a:latin typeface="Arial" pitchFamily="34" charset="0"/>
                          <a:cs typeface="Arial" pitchFamily="34" charset="0"/>
                        </a:rPr>
                        <a:t>- құрылыс</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c vMerge="1">
                  <a:txBody>
                    <a:bodyPr/>
                    <a:lstStyle/>
                    <a:p>
                      <a:endParaRPr lang="ru-RU"/>
                    </a:p>
                  </a:txBody>
                  <a:tcPr/>
                </a:tc>
                <a:tc>
                  <a:txBody>
                    <a:bodyPr/>
                    <a:lstStyle/>
                    <a:p>
                      <a:pPr marL="12700" algn="just">
                        <a:lnSpc>
                          <a:spcPct val="115000"/>
                        </a:lnSpc>
                        <a:spcAft>
                          <a:spcPts val="100"/>
                        </a:spcAft>
                      </a:pPr>
                      <a:r>
                        <a:rPr lang="en-US" sz="1100" b="0" dirty="0">
                          <a:effectLst/>
                          <a:latin typeface="Arial" pitchFamily="34" charset="0"/>
                          <a:cs typeface="Arial" pitchFamily="34" charset="0"/>
                        </a:rPr>
                        <a:t>257 270</a:t>
                      </a:r>
                      <a:endParaRPr lang="ru-RU" sz="1100" b="0" dirty="0">
                        <a:effectLst/>
                        <a:latin typeface="Arial" pitchFamily="34" charset="0"/>
                        <a:ea typeface="Times New Roman"/>
                        <a:cs typeface="Arial" pitchFamily="34" charset="0"/>
                      </a:endParaRPr>
                    </a:p>
                  </a:txBody>
                  <a:tcPr marL="9525" marR="9525" marT="9525" marB="9525" anchor="ctr">
                    <a:solidFill>
                      <a:schemeClr val="bg1"/>
                    </a:solidFill>
                  </a:tcPr>
                </a:tc>
              </a:tr>
              <a:tr h="291858">
                <a:tc>
                  <a:txBody>
                    <a:bodyPr/>
                    <a:lstStyle/>
                    <a:p>
                      <a:pPr marL="12700" algn="just">
                        <a:lnSpc>
                          <a:spcPct val="115000"/>
                        </a:lnSpc>
                        <a:spcAft>
                          <a:spcPts val="100"/>
                        </a:spcAft>
                      </a:pPr>
                      <a:r>
                        <a:rPr lang="en-US" sz="1100" b="0">
                          <a:effectLst/>
                          <a:latin typeface="Arial" pitchFamily="34" charset="0"/>
                          <a:cs typeface="Arial" pitchFamily="34" charset="0"/>
                        </a:rPr>
                        <a:t>- кеңейту</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c vMerge="1">
                  <a:txBody>
                    <a:bodyPr/>
                    <a:lstStyle/>
                    <a:p>
                      <a:endParaRPr lang="ru-RU"/>
                    </a:p>
                  </a:txBody>
                  <a:tcPr/>
                </a:tc>
                <a:tc>
                  <a:txBody>
                    <a:bodyPr/>
                    <a:lstStyle/>
                    <a:p>
                      <a:pPr marL="12700" algn="just">
                        <a:lnSpc>
                          <a:spcPct val="115000"/>
                        </a:lnSpc>
                        <a:spcAft>
                          <a:spcPts val="100"/>
                        </a:spcAft>
                      </a:pPr>
                      <a:r>
                        <a:rPr lang="en-US" sz="1100" b="0" dirty="0">
                          <a:effectLst/>
                          <a:latin typeface="Arial" pitchFamily="34" charset="0"/>
                          <a:cs typeface="Arial" pitchFamily="34" charset="0"/>
                        </a:rPr>
                        <a:t>128 635</a:t>
                      </a:r>
                      <a:endParaRPr lang="ru-RU" sz="1100" b="0" dirty="0">
                        <a:effectLst/>
                        <a:latin typeface="Arial" pitchFamily="34" charset="0"/>
                        <a:ea typeface="Times New Roman"/>
                        <a:cs typeface="Arial" pitchFamily="34" charset="0"/>
                      </a:endParaRPr>
                    </a:p>
                  </a:txBody>
                  <a:tcPr marL="9525" marR="9525" marT="9525" marB="9525" anchor="ctr">
                    <a:solidFill>
                      <a:schemeClr val="bg1"/>
                    </a:solidFill>
                  </a:tcPr>
                </a:tc>
              </a:tr>
              <a:tr h="607751">
                <a:tc>
                  <a:txBody>
                    <a:bodyPr/>
                    <a:lstStyle/>
                    <a:p>
                      <a:pPr marL="12700" algn="just">
                        <a:lnSpc>
                          <a:spcPct val="115000"/>
                        </a:lnSpc>
                        <a:spcAft>
                          <a:spcPts val="100"/>
                        </a:spcAft>
                      </a:pPr>
                      <a:r>
                        <a:rPr lang="en-US" sz="1100" b="0">
                          <a:effectLst/>
                          <a:latin typeface="Arial" pitchFamily="34" charset="0"/>
                          <a:cs typeface="Arial" pitchFamily="34" charset="0"/>
                        </a:rPr>
                        <a:t>Рефрижератор (жеміс-көкөніс өнімін тасуға арналған тоңазытқыш жабдығы бар автомашина)*</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c rowSpan="4">
                  <a:txBody>
                    <a:bodyPr/>
                    <a:lstStyle/>
                    <a:p>
                      <a:pPr marL="12700" algn="just">
                        <a:lnSpc>
                          <a:spcPct val="115000"/>
                        </a:lnSpc>
                        <a:spcAft>
                          <a:spcPts val="100"/>
                        </a:spcAft>
                      </a:pPr>
                      <a:r>
                        <a:rPr lang="en-US" sz="1100" b="0">
                          <a:effectLst/>
                          <a:latin typeface="Arial" pitchFamily="34" charset="0"/>
                          <a:cs typeface="Arial" pitchFamily="34" charset="0"/>
                        </a:rPr>
                        <a:t>1 бірлік</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algn="just">
                        <a:lnSpc>
                          <a:spcPct val="115000"/>
                        </a:lnSpc>
                        <a:spcAft>
                          <a:spcPts val="0"/>
                        </a:spcAft>
                      </a:pPr>
                      <a:r>
                        <a:rPr lang="en-US" sz="1100" b="0" dirty="0">
                          <a:effectLst/>
                          <a:latin typeface="Arial" pitchFamily="34" charset="0"/>
                          <a:cs typeface="Arial" pitchFamily="34" charset="0"/>
                        </a:rPr>
                        <a:t/>
                      </a:r>
                      <a:br>
                        <a:rPr lang="en-US" sz="1100" b="0" dirty="0">
                          <a:effectLst/>
                          <a:latin typeface="Arial" pitchFamily="34" charset="0"/>
                          <a:cs typeface="Arial" pitchFamily="34" charset="0"/>
                        </a:rPr>
                      </a:br>
                      <a:endParaRPr lang="ru-RU" sz="1100" b="0" dirty="0">
                        <a:effectLst/>
                        <a:latin typeface="Arial" pitchFamily="34" charset="0"/>
                        <a:ea typeface="Times New Roman"/>
                        <a:cs typeface="Arial" pitchFamily="34" charset="0"/>
                      </a:endParaRPr>
                    </a:p>
                  </a:txBody>
                  <a:tcPr marL="9525" marR="9525" marT="9525" marB="9525" anchor="ctr">
                    <a:solidFill>
                      <a:schemeClr val="bg1"/>
                    </a:solidFill>
                  </a:tcPr>
                </a:tc>
              </a:tr>
              <a:tr h="555103">
                <a:tc>
                  <a:txBody>
                    <a:bodyPr/>
                    <a:lstStyle/>
                    <a:p>
                      <a:pPr marL="12700" algn="just">
                        <a:lnSpc>
                          <a:spcPct val="115000"/>
                        </a:lnSpc>
                        <a:spcAft>
                          <a:spcPts val="100"/>
                        </a:spcAft>
                      </a:pPr>
                      <a:r>
                        <a:rPr lang="en-US" sz="1100" b="0">
                          <a:effectLst/>
                          <a:latin typeface="Arial" pitchFamily="34" charset="0"/>
                          <a:cs typeface="Arial" pitchFamily="34" charset="0"/>
                        </a:rPr>
                        <a:t>жүккөтергіштігі 1,5 тоннадан бастап</a:t>
                      </a:r>
                      <a:br>
                        <a:rPr lang="en-US" sz="1100" b="0">
                          <a:effectLst/>
                          <a:latin typeface="Arial" pitchFamily="34" charset="0"/>
                          <a:cs typeface="Arial" pitchFamily="34" charset="0"/>
                        </a:rPr>
                      </a:br>
                      <a:r>
                        <a:rPr lang="en-US" sz="1100" b="0">
                          <a:effectLst/>
                          <a:latin typeface="Arial" pitchFamily="34" charset="0"/>
                          <a:cs typeface="Arial" pitchFamily="34" charset="0"/>
                        </a:rPr>
                        <a:t>5 тоннаға дейін</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c vMerge="1">
                  <a:txBody>
                    <a:bodyPr/>
                    <a:lstStyle/>
                    <a:p>
                      <a:endParaRPr lang="ru-RU"/>
                    </a:p>
                  </a:txBody>
                  <a:tcPr/>
                </a:tc>
                <a:tc>
                  <a:txBody>
                    <a:bodyPr/>
                    <a:lstStyle/>
                    <a:p>
                      <a:pPr marL="12700" algn="just">
                        <a:lnSpc>
                          <a:spcPct val="115000"/>
                        </a:lnSpc>
                        <a:spcAft>
                          <a:spcPts val="100"/>
                        </a:spcAft>
                      </a:pPr>
                      <a:r>
                        <a:rPr lang="en-US" sz="1100" b="0" dirty="0">
                          <a:effectLst/>
                          <a:latin typeface="Arial" pitchFamily="34" charset="0"/>
                          <a:cs typeface="Arial" pitchFamily="34" charset="0"/>
                        </a:rPr>
                        <a:t>9 239 000</a:t>
                      </a:r>
                      <a:endParaRPr lang="ru-RU" sz="1100" b="0" dirty="0">
                        <a:effectLst/>
                        <a:latin typeface="Arial" pitchFamily="34" charset="0"/>
                        <a:ea typeface="Times New Roman"/>
                        <a:cs typeface="Arial" pitchFamily="34" charset="0"/>
                      </a:endParaRPr>
                    </a:p>
                  </a:txBody>
                  <a:tcPr marL="9525" marR="9525" marT="9525" marB="9525" anchor="ctr">
                    <a:solidFill>
                      <a:schemeClr val="bg1"/>
                    </a:solidFill>
                  </a:tcPr>
                </a:tc>
              </a:tr>
              <a:tr h="555103">
                <a:tc>
                  <a:txBody>
                    <a:bodyPr/>
                    <a:lstStyle/>
                    <a:p>
                      <a:pPr marL="12700" algn="just">
                        <a:lnSpc>
                          <a:spcPct val="115000"/>
                        </a:lnSpc>
                        <a:spcAft>
                          <a:spcPts val="100"/>
                        </a:spcAft>
                      </a:pPr>
                      <a:r>
                        <a:rPr lang="en-US" sz="1100" b="0">
                          <a:effectLst/>
                          <a:latin typeface="Arial" pitchFamily="34" charset="0"/>
                          <a:cs typeface="Arial" pitchFamily="34" charset="0"/>
                        </a:rPr>
                        <a:t>жүккөтергіштігі 5 тоннадан бастап</a:t>
                      </a:r>
                      <a:br>
                        <a:rPr lang="en-US" sz="1100" b="0">
                          <a:effectLst/>
                          <a:latin typeface="Arial" pitchFamily="34" charset="0"/>
                          <a:cs typeface="Arial" pitchFamily="34" charset="0"/>
                        </a:rPr>
                      </a:br>
                      <a:r>
                        <a:rPr lang="en-US" sz="1100" b="0">
                          <a:effectLst/>
                          <a:latin typeface="Arial" pitchFamily="34" charset="0"/>
                          <a:cs typeface="Arial" pitchFamily="34" charset="0"/>
                        </a:rPr>
                        <a:t>10 тоннаға дейні</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c vMerge="1">
                  <a:txBody>
                    <a:bodyPr/>
                    <a:lstStyle/>
                    <a:p>
                      <a:endParaRPr lang="ru-RU"/>
                    </a:p>
                  </a:txBody>
                  <a:tcPr/>
                </a:tc>
                <a:tc>
                  <a:txBody>
                    <a:bodyPr/>
                    <a:lstStyle/>
                    <a:p>
                      <a:pPr marL="12700" algn="just">
                        <a:lnSpc>
                          <a:spcPct val="115000"/>
                        </a:lnSpc>
                        <a:spcAft>
                          <a:spcPts val="100"/>
                        </a:spcAft>
                      </a:pPr>
                      <a:r>
                        <a:rPr lang="en-US" sz="1100" b="0" dirty="0">
                          <a:effectLst/>
                          <a:latin typeface="Arial" pitchFamily="34" charset="0"/>
                          <a:cs typeface="Arial" pitchFamily="34" charset="0"/>
                        </a:rPr>
                        <a:t>19 713 000</a:t>
                      </a:r>
                      <a:endParaRPr lang="ru-RU" sz="1100" b="0" dirty="0">
                        <a:effectLst/>
                        <a:latin typeface="Arial" pitchFamily="34" charset="0"/>
                        <a:ea typeface="Times New Roman"/>
                        <a:cs typeface="Arial" pitchFamily="34" charset="0"/>
                      </a:endParaRPr>
                    </a:p>
                  </a:txBody>
                  <a:tcPr marL="9525" marR="9525" marT="9525" marB="9525" anchor="ctr">
                    <a:solidFill>
                      <a:schemeClr val="bg1"/>
                    </a:solidFill>
                  </a:tcPr>
                </a:tc>
              </a:tr>
              <a:tr h="291858">
                <a:tc>
                  <a:txBody>
                    <a:bodyPr/>
                    <a:lstStyle/>
                    <a:p>
                      <a:pPr marL="12700" algn="just">
                        <a:lnSpc>
                          <a:spcPct val="115000"/>
                        </a:lnSpc>
                        <a:spcAft>
                          <a:spcPts val="100"/>
                        </a:spcAft>
                      </a:pPr>
                      <a:r>
                        <a:rPr lang="en-US" sz="1100" b="0">
                          <a:effectLst/>
                          <a:latin typeface="Arial" pitchFamily="34" charset="0"/>
                          <a:cs typeface="Arial" pitchFamily="34" charset="0"/>
                        </a:rPr>
                        <a:t>жүккөтергіштігі 10 тоннадан бастап</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c vMerge="1">
                  <a:txBody>
                    <a:bodyPr/>
                    <a:lstStyle/>
                    <a:p>
                      <a:endParaRPr lang="ru-RU"/>
                    </a:p>
                  </a:txBody>
                  <a:tcPr/>
                </a:tc>
                <a:tc>
                  <a:txBody>
                    <a:bodyPr/>
                    <a:lstStyle/>
                    <a:p>
                      <a:pPr marL="12700" algn="just">
                        <a:lnSpc>
                          <a:spcPct val="115000"/>
                        </a:lnSpc>
                        <a:spcAft>
                          <a:spcPts val="100"/>
                        </a:spcAft>
                      </a:pPr>
                      <a:r>
                        <a:rPr lang="en-US" sz="1100" b="0" dirty="0">
                          <a:effectLst/>
                          <a:latin typeface="Arial" pitchFamily="34" charset="0"/>
                          <a:cs typeface="Arial" pitchFamily="34" charset="0"/>
                        </a:rPr>
                        <a:t>27 283 000</a:t>
                      </a:r>
                      <a:endParaRPr lang="ru-RU" sz="1100" b="0" dirty="0">
                        <a:effectLst/>
                        <a:latin typeface="Arial" pitchFamily="34" charset="0"/>
                        <a:ea typeface="Times New Roman"/>
                        <a:cs typeface="Arial" pitchFamily="34" charset="0"/>
                      </a:endParaRPr>
                    </a:p>
                  </a:txBody>
                  <a:tcPr marL="9525" marR="9525" marT="9525" marB="9525" anchor="ctr">
                    <a:solidFill>
                      <a:schemeClr val="bg1"/>
                    </a:solidFill>
                  </a:tcPr>
                </a:tc>
              </a:tr>
              <a:tr h="291858">
                <a:tc gridSpan="3">
                  <a:txBody>
                    <a:bodyPr/>
                    <a:lstStyle/>
                    <a:p>
                      <a:pPr marL="12700" algn="just">
                        <a:lnSpc>
                          <a:spcPct val="115000"/>
                        </a:lnSpc>
                        <a:spcAft>
                          <a:spcPts val="100"/>
                        </a:spcAft>
                      </a:pPr>
                      <a:r>
                        <a:rPr lang="en-US" sz="1100" b="0" dirty="0">
                          <a:effectLst/>
                          <a:latin typeface="Arial" pitchFamily="34" charset="0"/>
                          <a:cs typeface="Arial" pitchFamily="34" charset="0"/>
                        </a:rPr>
                        <a:t>* 1000 </a:t>
                      </a:r>
                      <a:r>
                        <a:rPr lang="en-US" sz="1100" b="0" dirty="0" err="1">
                          <a:effectLst/>
                          <a:latin typeface="Arial" pitchFamily="34" charset="0"/>
                          <a:cs typeface="Arial" pitchFamily="34" charset="0"/>
                        </a:rPr>
                        <a:t>тонна</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сақтауға</a:t>
                      </a:r>
                      <a:r>
                        <a:rPr lang="en-US" sz="1100" b="0" dirty="0">
                          <a:effectLst/>
                          <a:latin typeface="Arial" pitchFamily="34" charset="0"/>
                          <a:cs typeface="Arial" pitchFamily="34" charset="0"/>
                        </a:rPr>
                        <a:t> 6 </a:t>
                      </a:r>
                      <a:r>
                        <a:rPr lang="en-US" sz="1100" b="0" dirty="0" err="1">
                          <a:effectLst/>
                          <a:latin typeface="Arial" pitchFamily="34" charset="0"/>
                          <a:cs typeface="Arial" pitchFamily="34" charset="0"/>
                        </a:rPr>
                        <a:t>рефрижератордан</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артық</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емес</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субсидияланады</a:t>
                      </a:r>
                      <a:endParaRPr lang="ru-RU" sz="1100" b="0" dirty="0">
                        <a:effectLst/>
                        <a:latin typeface="Arial" pitchFamily="34" charset="0"/>
                        <a:ea typeface="Times New Roman"/>
                        <a:cs typeface="Arial" pitchFamily="34" charset="0"/>
                      </a:endParaRPr>
                    </a:p>
                  </a:txBody>
                  <a:tcPr marL="9525" marR="9525" marT="9525" marB="9525" anchor="ctr">
                    <a:solidFill>
                      <a:schemeClr val="bg1"/>
                    </a:solidFill>
                  </a:tcPr>
                </a:tc>
                <a:tc hMerge="1">
                  <a:txBody>
                    <a:bodyPr/>
                    <a:lstStyle/>
                    <a:p>
                      <a:endParaRPr lang="ru-RU"/>
                    </a:p>
                  </a:txBody>
                  <a:tcPr/>
                </a:tc>
                <a:tc hMerge="1">
                  <a:txBody>
                    <a:bodyPr/>
                    <a:lstStyle/>
                    <a:p>
                      <a:endParaRPr lang="ru-RU"/>
                    </a:p>
                  </a:txBody>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8606408" y="192088"/>
            <a:ext cx="0" cy="9409112"/>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11" name="Прямоугольник 10"/>
          <p:cNvSpPr/>
          <p:nvPr/>
        </p:nvSpPr>
        <p:spPr>
          <a:xfrm>
            <a:off x="9758536" y="120080"/>
            <a:ext cx="6048672" cy="1323439"/>
          </a:xfrm>
          <a:prstGeom prst="rect">
            <a:avLst/>
          </a:prstGeom>
        </p:spPr>
        <p:txBody>
          <a:bodyPr wrap="square">
            <a:spAutoFit/>
          </a:bodyPr>
          <a:lstStyle/>
          <a:p>
            <a:pPr algn="ctr"/>
            <a:r>
              <a:rPr lang="ru-RU" sz="2000" b="1" dirty="0" smtClean="0">
                <a:solidFill>
                  <a:schemeClr val="bg1"/>
                </a:solidFill>
                <a:latin typeface="Times New Roman"/>
                <a:ea typeface="Times New Roman"/>
              </a:rPr>
              <a:t>Приобретение транспортного средства для перевозки молока молокоперерабатывающими предприятиями и заготовительными организациями"</a:t>
            </a:r>
            <a:endParaRPr lang="ru-RU" sz="2000" b="1" dirty="0">
              <a:solidFill>
                <a:schemeClr val="bg1"/>
              </a:solidFill>
            </a:endParaRPr>
          </a:p>
        </p:txBody>
      </p:sp>
      <p:sp>
        <p:nvSpPr>
          <p:cNvPr id="1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en-US" sz="2800" b="1" dirty="0" smtClean="0">
                <a:solidFill>
                  <a:schemeClr val="accent5">
                    <a:lumMod val="75000"/>
                  </a:schemeClr>
                </a:solidFill>
                <a:latin typeface="+mn-lt"/>
              </a:rPr>
              <a:t>2</a:t>
            </a:r>
            <a:r>
              <a:rPr lang="ru-RU" sz="2800" b="1" dirty="0" smtClean="0">
                <a:solidFill>
                  <a:schemeClr val="accent5">
                    <a:lumMod val="75000"/>
                  </a:schemeClr>
                </a:solidFill>
                <a:latin typeface="+mn-lt"/>
              </a:rPr>
              <a:t>8</a:t>
            </a:r>
            <a:endParaRPr lang="en-US" sz="2800" b="1" dirty="0">
              <a:solidFill>
                <a:schemeClr val="accent5">
                  <a:lumMod val="75000"/>
                </a:schemeClr>
              </a:solidFill>
              <a:latin typeface="+mn-lt"/>
            </a:endParaRPr>
          </a:p>
        </p:txBody>
      </p:sp>
      <p:sp>
        <p:nvSpPr>
          <p:cNvPr id="17" name="Прямоугольник 16"/>
          <p:cNvSpPr/>
          <p:nvPr/>
        </p:nvSpPr>
        <p:spPr>
          <a:xfrm>
            <a:off x="9974560" y="408112"/>
            <a:ext cx="6806208" cy="1124090"/>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производства мяса индейки мощностью от 20 000 тонн в год</a:t>
            </a:r>
            <a:endParaRPr lang="ru-RU" sz="2000" b="1" dirty="0">
              <a:solidFill>
                <a:schemeClr val="bg1"/>
              </a:solidFill>
              <a:latin typeface="Arial" pitchFamily="34" charset="0"/>
              <a:ea typeface="Times New Roman"/>
              <a:cs typeface="Arial" pitchFamily="34" charset="0"/>
            </a:endParaRPr>
          </a:p>
        </p:txBody>
      </p:sp>
      <p:sp>
        <p:nvSpPr>
          <p:cNvPr id="22" name="Прямоугольник 21"/>
          <p:cNvSpPr/>
          <p:nvPr/>
        </p:nvSpPr>
        <p:spPr>
          <a:xfrm>
            <a:off x="9254480" y="192088"/>
            <a:ext cx="7814320" cy="800219"/>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выращивания свиней мощностью от 50 000 голов в год</a:t>
            </a:r>
            <a:endParaRPr lang="ru-RU" sz="2000" b="1" dirty="0">
              <a:solidFill>
                <a:schemeClr val="bg1"/>
              </a:solidFill>
              <a:latin typeface="Arial" pitchFamily="34" charset="0"/>
              <a:ea typeface="Times New Roman"/>
              <a:cs typeface="Arial" pitchFamily="34" charset="0"/>
            </a:endParaRPr>
          </a:p>
        </p:txBody>
      </p:sp>
      <p:sp>
        <p:nvSpPr>
          <p:cNvPr id="18" name="Прямоугольник 17"/>
          <p:cNvSpPr/>
          <p:nvPr/>
        </p:nvSpPr>
        <p:spPr>
          <a:xfrm>
            <a:off x="9023054" y="1128192"/>
            <a:ext cx="6932925" cy="416204"/>
          </a:xfrm>
          <a:prstGeom prst="rect">
            <a:avLst/>
          </a:prstGeom>
        </p:spPr>
        <p:txBody>
          <a:bodyPr wrap="non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племенного репродуктора в птицеводстве</a:t>
            </a:r>
            <a:endParaRPr lang="ru-RU" sz="2800" b="1" dirty="0">
              <a:solidFill>
                <a:schemeClr val="bg1"/>
              </a:solidFill>
              <a:latin typeface="Arial" pitchFamily="34" charset="0"/>
              <a:ea typeface="Times New Roman"/>
              <a:cs typeface="Arial" pitchFamily="34" charset="0"/>
            </a:endParaRPr>
          </a:p>
        </p:txBody>
      </p:sp>
      <p:sp>
        <p:nvSpPr>
          <p:cNvPr id="23" name="Прямоугольник 22"/>
          <p:cNvSpPr/>
          <p:nvPr/>
        </p:nvSpPr>
        <p:spPr>
          <a:xfrm>
            <a:off x="4069904" y="0"/>
            <a:ext cx="4536504" cy="1508105"/>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Приобретение оборудования и техники рыбопитомниками мощностью от 1 миллиона штук сеголеток</a:t>
            </a:r>
            <a:endParaRPr lang="ru-RU" sz="2000" b="1" dirty="0">
              <a:solidFill>
                <a:schemeClr val="bg1"/>
              </a:solidFill>
              <a:latin typeface="Arial" pitchFamily="34" charset="0"/>
              <a:ea typeface="Times New Roman"/>
              <a:cs typeface="Arial" pitchFamily="34" charset="0"/>
            </a:endParaRPr>
          </a:p>
        </p:txBody>
      </p:sp>
      <p:sp>
        <p:nvSpPr>
          <p:cNvPr id="25" name="Прямоугольник 24"/>
          <p:cNvSpPr/>
          <p:nvPr/>
        </p:nvSpPr>
        <p:spPr>
          <a:xfrm>
            <a:off x="9758536" y="0"/>
            <a:ext cx="6086128" cy="1154162"/>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Приобретение оборудования и техники для озерно-товарного рыбоводного хозяйства с площадью не менее 50 гектаров</a:t>
            </a:r>
            <a:endParaRPr lang="ru-RU" sz="2800" b="1" dirty="0">
              <a:solidFill>
                <a:schemeClr val="bg1"/>
              </a:solidFill>
              <a:latin typeface="Arial" pitchFamily="34" charset="0"/>
              <a:ea typeface="Times New Roman"/>
              <a:cs typeface="Arial" pitchFamily="34" charset="0"/>
            </a:endParaRPr>
          </a:p>
        </p:txBody>
      </p:sp>
      <p:pic>
        <p:nvPicPr>
          <p:cNvPr id="6146" name="Picture 2" descr="C:\Users\ИНТЕРНЕТ\Desktop\Tomato-paste.jpg"/>
          <p:cNvPicPr>
            <a:picLocks noChangeAspect="1" noChangeArrowheads="1"/>
          </p:cNvPicPr>
          <p:nvPr/>
        </p:nvPicPr>
        <p:blipFill>
          <a:blip r:embed="rId2" cstate="print"/>
          <a:srcRect/>
          <a:stretch>
            <a:fillRect/>
          </a:stretch>
        </p:blipFill>
        <p:spPr bwMode="auto">
          <a:xfrm>
            <a:off x="1117576" y="192088"/>
            <a:ext cx="3096344" cy="1656184"/>
          </a:xfrm>
          <a:prstGeom prst="rect">
            <a:avLst/>
          </a:prstGeom>
          <a:noFill/>
        </p:spPr>
      </p:pic>
      <p:pic>
        <p:nvPicPr>
          <p:cNvPr id="19" name="Рисунок 18"/>
          <p:cNvPicPr>
            <a:picLocks noChangeAspect="1"/>
          </p:cNvPicPr>
          <p:nvPr/>
        </p:nvPicPr>
        <p:blipFill rotWithShape="1">
          <a:blip r:embed="rId3" cstate="print">
            <a:extLst>
              <a:ext uri="{28A0092B-C50C-407E-A947-70E740481C1C}">
                <a14:useLocalDpi xmlns:a14="http://schemas.microsoft.com/office/drawing/2010/main" val="0"/>
              </a:ext>
            </a:extLst>
          </a:blip>
          <a:srcRect t="5557"/>
          <a:stretch/>
        </p:blipFill>
        <p:spPr>
          <a:xfrm>
            <a:off x="-49803" y="-23936"/>
            <a:ext cx="17081147" cy="1872208"/>
          </a:xfrm>
          <a:prstGeom prst="rect">
            <a:avLst/>
          </a:prstGeom>
        </p:spPr>
      </p:pic>
      <p:graphicFrame>
        <p:nvGraphicFramePr>
          <p:cNvPr id="14" name="Таблица 13"/>
          <p:cNvGraphicFramePr>
            <a:graphicFrameLocks noGrp="1"/>
          </p:cNvGraphicFramePr>
          <p:nvPr>
            <p:extLst>
              <p:ext uri="{D42A27DB-BD31-4B8C-83A1-F6EECF244321}">
                <p14:modId xmlns:p14="http://schemas.microsoft.com/office/powerpoint/2010/main" val="3751862797"/>
              </p:ext>
            </p:extLst>
          </p:nvPr>
        </p:nvGraphicFramePr>
        <p:xfrm>
          <a:off x="69554" y="1920280"/>
          <a:ext cx="8045277" cy="6280542"/>
        </p:xfrm>
        <a:graphic>
          <a:graphicData uri="http://schemas.openxmlformats.org/drawingml/2006/table">
            <a:tbl>
              <a:tblPr firstRow="1" firstCol="1" bandRow="1">
                <a:tableStyleId>{BDBED569-4797-4DF1-A0F4-6AAB3CD982D8}</a:tableStyleId>
              </a:tblPr>
              <a:tblGrid>
                <a:gridCol w="4171116"/>
                <a:gridCol w="796679"/>
                <a:gridCol w="3077482"/>
              </a:tblGrid>
              <a:tr h="429879">
                <a:tc gridSpan="3">
                  <a:txBody>
                    <a:bodyPr/>
                    <a:lstStyle/>
                    <a:p>
                      <a:pPr marL="12700" algn="just">
                        <a:lnSpc>
                          <a:spcPct val="115000"/>
                        </a:lnSpc>
                        <a:spcAft>
                          <a:spcPts val="100"/>
                        </a:spcAft>
                      </a:pPr>
                      <a:r>
                        <a:rPr lang="en-US" sz="1100" b="1" dirty="0" err="1">
                          <a:effectLst/>
                          <a:latin typeface="Arial" pitchFamily="34" charset="0"/>
                          <a:cs typeface="Arial" pitchFamily="34" charset="0"/>
                        </a:rPr>
                        <a:t>Инвестициялық</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салымдарды</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өтеу</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үлесі</a:t>
                      </a:r>
                      <a:r>
                        <a:rPr lang="en-US" sz="1100" b="1" dirty="0">
                          <a:effectLst/>
                          <a:latin typeface="Arial" pitchFamily="34" charset="0"/>
                          <a:cs typeface="Arial" pitchFamily="34" charset="0"/>
                        </a:rPr>
                        <a:t> – 25%</a:t>
                      </a:r>
                      <a:endParaRPr lang="ru-RU" sz="1100" b="1" dirty="0">
                        <a:effectLst/>
                        <a:latin typeface="Arial" pitchFamily="34" charset="0"/>
                        <a:ea typeface="Times New Roman"/>
                        <a:cs typeface="Arial" pitchFamily="34" charset="0"/>
                      </a:endParaRPr>
                    </a:p>
                  </a:txBody>
                  <a:tcPr marL="9525" marR="9525" marT="9525" marB="9525" anchor="ctr">
                    <a:solidFill>
                      <a:schemeClr val="bg1"/>
                    </a:solidFill>
                  </a:tcPr>
                </a:tc>
                <a:tc hMerge="1">
                  <a:txBody>
                    <a:bodyPr/>
                    <a:lstStyle/>
                    <a:p>
                      <a:endParaRPr lang="ru-RU"/>
                    </a:p>
                  </a:txBody>
                  <a:tcPr/>
                </a:tc>
                <a:tc hMerge="1">
                  <a:txBody>
                    <a:bodyPr/>
                    <a:lstStyle/>
                    <a:p>
                      <a:endParaRPr lang="ru-RU"/>
                    </a:p>
                  </a:txBody>
                  <a:tcPr/>
                </a:tc>
              </a:tr>
              <a:tr h="1252383">
                <a:tc>
                  <a:txBody>
                    <a:bodyPr/>
                    <a:lstStyle/>
                    <a:p>
                      <a:pPr marL="12700" algn="just">
                        <a:lnSpc>
                          <a:spcPct val="115000"/>
                        </a:lnSpc>
                        <a:spcAft>
                          <a:spcPts val="100"/>
                        </a:spcAft>
                      </a:pPr>
                      <a:r>
                        <a:rPr lang="en-US" sz="1100" b="1" dirty="0" err="1">
                          <a:effectLst/>
                          <a:latin typeface="Arial" pitchFamily="34" charset="0"/>
                          <a:cs typeface="Arial" pitchFamily="34" charset="0"/>
                        </a:rPr>
                        <a:t>Құрылыс-монтаждау</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жұмыстарының</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техника</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мен</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жабдықтың</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атауы</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және</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техникалық</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сипаттамасы</a:t>
                      </a:r>
                      <a:endParaRPr lang="ru-RU" sz="1100" b="1" dirty="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marL="12700" algn="ctr">
                        <a:lnSpc>
                          <a:spcPct val="115000"/>
                        </a:lnSpc>
                        <a:spcAft>
                          <a:spcPts val="100"/>
                        </a:spcAft>
                      </a:pPr>
                      <a:r>
                        <a:rPr lang="en-US" sz="1100" b="1">
                          <a:effectLst/>
                          <a:latin typeface="Arial" pitchFamily="34" charset="0"/>
                          <a:cs typeface="Arial" pitchFamily="34" charset="0"/>
                        </a:rPr>
                        <a:t>Жоба қуатының өлшем бірлігі</a:t>
                      </a:r>
                      <a:endParaRPr lang="ru-RU" sz="1100" b="1">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marL="12700" algn="ctr">
                        <a:lnSpc>
                          <a:spcPct val="115000"/>
                        </a:lnSpc>
                        <a:spcAft>
                          <a:spcPts val="100"/>
                        </a:spcAft>
                      </a:pPr>
                      <a:r>
                        <a:rPr lang="en-US" sz="1100" b="1" dirty="0" err="1">
                          <a:effectLst/>
                          <a:latin typeface="Arial" pitchFamily="34" charset="0"/>
                          <a:cs typeface="Arial" pitchFamily="34" charset="0"/>
                        </a:rPr>
                        <a:t>Қуаттылықтың</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бір</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бірлігіне</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арналған</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субсидияларды</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есептеу</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үшін</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барынша</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рұқсат</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етілетін</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құн</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теңге</a:t>
                      </a:r>
                      <a:endParaRPr lang="ru-RU" sz="1100" b="1" dirty="0">
                        <a:effectLst/>
                        <a:latin typeface="Arial" pitchFamily="34" charset="0"/>
                        <a:ea typeface="Times New Roman"/>
                        <a:cs typeface="Arial" pitchFamily="34" charset="0"/>
                      </a:endParaRPr>
                    </a:p>
                  </a:txBody>
                  <a:tcPr marL="9525" marR="9525" marT="9525" marB="9525" anchor="ctr">
                    <a:solidFill>
                      <a:schemeClr val="bg1"/>
                    </a:solidFill>
                  </a:tcPr>
                </a:tc>
              </a:tr>
              <a:tr h="2074887">
                <a:tc>
                  <a:txBody>
                    <a:bodyPr/>
                    <a:lstStyle/>
                    <a:p>
                      <a:pPr marL="12700" algn="just">
                        <a:lnSpc>
                          <a:spcPct val="115000"/>
                        </a:lnSpc>
                        <a:spcAft>
                          <a:spcPts val="100"/>
                        </a:spcAft>
                      </a:pPr>
                      <a:r>
                        <a:rPr lang="en-US" sz="1100" b="0" dirty="0" err="1">
                          <a:effectLst/>
                          <a:latin typeface="Arial" pitchFamily="34" charset="0"/>
                          <a:cs typeface="Arial" pitchFamily="34" charset="0"/>
                        </a:rPr>
                        <a:t>Шырын</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және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немесе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жеміс-көкөніс</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өнімдерінің</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бір</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және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немесе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бірнеше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түрін</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өндіруге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қажетті</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жабдығы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бар</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жаңа</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піскен</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жемістер</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мен</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көкөністерді</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өңдеу</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кәсіпорны</a:t>
                      </a:r>
                      <a:r>
                        <a:rPr lang="en-US" sz="1100" b="0" dirty="0">
                          <a:effectLst/>
                          <a:latin typeface="Arial" pitchFamily="34" charset="0"/>
                          <a:cs typeface="Arial" pitchFamily="34" charset="0"/>
                        </a:rPr>
                        <a:t>.</a:t>
                      </a:r>
                      <a:br>
                        <a:rPr lang="en-US" sz="1100" b="0" dirty="0">
                          <a:effectLst/>
                          <a:latin typeface="Arial" pitchFamily="34" charset="0"/>
                          <a:cs typeface="Arial" pitchFamily="34" charset="0"/>
                        </a:rPr>
                      </a:br>
                      <a:r>
                        <a:rPr lang="en-US" sz="1100" b="0" dirty="0" err="1">
                          <a:effectLst/>
                          <a:latin typeface="Arial" pitchFamily="34" charset="0"/>
                          <a:cs typeface="Arial" pitchFamily="34" charset="0"/>
                        </a:rPr>
                        <a:t>Инвестициялық</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жобаның</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құны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жобалық-сметалық</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құжаттамаға</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сәйкес</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айқындалады</a:t>
                      </a:r>
                      <a:r>
                        <a:rPr lang="en-US" sz="1100" b="0" dirty="0">
                          <a:effectLst/>
                          <a:latin typeface="Arial" pitchFamily="34" charset="0"/>
                          <a:cs typeface="Arial" pitchFamily="34" charset="0"/>
                        </a:rPr>
                        <a:t>:</a:t>
                      </a:r>
                      <a:endParaRPr lang="ru-RU" sz="1100" b="0" dirty="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algn="just">
                        <a:lnSpc>
                          <a:spcPct val="115000"/>
                        </a:lnSpc>
                        <a:spcAft>
                          <a:spcPts val="0"/>
                        </a:spcAft>
                      </a:pPr>
                      <a:r>
                        <a:rPr lang="en-US" sz="1100" b="0">
                          <a:effectLst/>
                          <a:latin typeface="Arial" pitchFamily="34" charset="0"/>
                          <a:cs typeface="Arial" pitchFamily="34" charset="0"/>
                        </a:rPr>
                        <a:t/>
                      </a:r>
                      <a:br>
                        <a:rPr lang="en-US" sz="1100" b="0">
                          <a:effectLst/>
                          <a:latin typeface="Arial" pitchFamily="34" charset="0"/>
                          <a:cs typeface="Arial" pitchFamily="34" charset="0"/>
                        </a:rPr>
                      </a:b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algn="just">
                        <a:lnSpc>
                          <a:spcPct val="115000"/>
                        </a:lnSpc>
                        <a:spcAft>
                          <a:spcPts val="0"/>
                        </a:spcAft>
                      </a:pPr>
                      <a:r>
                        <a:rPr lang="en-US" sz="1100" b="0">
                          <a:effectLst/>
                          <a:latin typeface="Arial" pitchFamily="34" charset="0"/>
                          <a:cs typeface="Arial" pitchFamily="34" charset="0"/>
                        </a:rPr>
                        <a:t/>
                      </a:r>
                      <a:br>
                        <a:rPr lang="en-US" sz="1100" b="0">
                          <a:effectLst/>
                          <a:latin typeface="Arial" pitchFamily="34" charset="0"/>
                          <a:cs typeface="Arial" pitchFamily="34" charset="0"/>
                        </a:rPr>
                      </a:b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r>
              <a:tr h="429879">
                <a:tc>
                  <a:txBody>
                    <a:bodyPr/>
                    <a:lstStyle/>
                    <a:p>
                      <a:pPr marL="12700" algn="just">
                        <a:lnSpc>
                          <a:spcPct val="115000"/>
                        </a:lnSpc>
                        <a:spcAft>
                          <a:spcPts val="100"/>
                        </a:spcAft>
                      </a:pPr>
                      <a:r>
                        <a:rPr lang="en-US" sz="1100" b="0">
                          <a:effectLst/>
                          <a:latin typeface="Arial" pitchFamily="34" charset="0"/>
                          <a:cs typeface="Arial" pitchFamily="34" charset="0"/>
                        </a:rPr>
                        <a:t>- құрылыс</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c rowSpan="2">
                  <a:txBody>
                    <a:bodyPr/>
                    <a:lstStyle/>
                    <a:p>
                      <a:pPr marL="12700" algn="just">
                        <a:lnSpc>
                          <a:spcPct val="115000"/>
                        </a:lnSpc>
                        <a:spcAft>
                          <a:spcPts val="100"/>
                        </a:spcAft>
                      </a:pPr>
                      <a:r>
                        <a:rPr lang="en-US" sz="1100" b="0" dirty="0" err="1">
                          <a:effectLst/>
                          <a:latin typeface="Arial" pitchFamily="34" charset="0"/>
                          <a:cs typeface="Arial" pitchFamily="34" charset="0"/>
                        </a:rPr>
                        <a:t>сағатына</a:t>
                      </a:r>
                      <a:r>
                        <a:rPr lang="en-US" sz="1100" b="0" dirty="0">
                          <a:effectLst/>
                          <a:latin typeface="Arial" pitchFamily="34" charset="0"/>
                          <a:cs typeface="Arial" pitchFamily="34" charset="0"/>
                        </a:rPr>
                        <a:t> 1 </a:t>
                      </a:r>
                      <a:r>
                        <a:rPr lang="en-US" sz="1100" b="0" dirty="0" err="1">
                          <a:effectLst/>
                          <a:latin typeface="Arial" pitchFamily="34" charset="0"/>
                          <a:cs typeface="Arial" pitchFamily="34" charset="0"/>
                        </a:rPr>
                        <a:t>тонна</a:t>
                      </a:r>
                      <a:endParaRPr lang="ru-RU" sz="1100" b="0" dirty="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marL="12700" algn="just">
                        <a:lnSpc>
                          <a:spcPct val="115000"/>
                        </a:lnSpc>
                        <a:spcAft>
                          <a:spcPts val="100"/>
                        </a:spcAft>
                      </a:pPr>
                      <a:r>
                        <a:rPr lang="en-US" sz="1100" b="0">
                          <a:effectLst/>
                          <a:latin typeface="Arial" pitchFamily="34" charset="0"/>
                          <a:cs typeface="Arial" pitchFamily="34" charset="0"/>
                        </a:rPr>
                        <a:t>188 333 300</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r>
              <a:tr h="429879">
                <a:tc>
                  <a:txBody>
                    <a:bodyPr/>
                    <a:lstStyle/>
                    <a:p>
                      <a:pPr marL="12700" algn="just">
                        <a:lnSpc>
                          <a:spcPct val="115000"/>
                        </a:lnSpc>
                        <a:spcAft>
                          <a:spcPts val="100"/>
                        </a:spcAft>
                      </a:pPr>
                      <a:r>
                        <a:rPr lang="en-US" sz="1100" b="0">
                          <a:effectLst/>
                          <a:latin typeface="Arial" pitchFamily="34" charset="0"/>
                          <a:cs typeface="Arial" pitchFamily="34" charset="0"/>
                        </a:rPr>
                        <a:t>- кеңейту</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c vMerge="1">
                  <a:txBody>
                    <a:bodyPr/>
                    <a:lstStyle/>
                    <a:p>
                      <a:endParaRPr lang="ru-RU"/>
                    </a:p>
                  </a:txBody>
                  <a:tcPr/>
                </a:tc>
                <a:tc>
                  <a:txBody>
                    <a:bodyPr/>
                    <a:lstStyle/>
                    <a:p>
                      <a:pPr marL="12700" algn="just">
                        <a:lnSpc>
                          <a:spcPct val="115000"/>
                        </a:lnSpc>
                        <a:spcAft>
                          <a:spcPts val="100"/>
                        </a:spcAft>
                      </a:pPr>
                      <a:r>
                        <a:rPr lang="en-US" sz="1100" b="0">
                          <a:effectLst/>
                          <a:latin typeface="Arial" pitchFamily="34" charset="0"/>
                          <a:cs typeface="Arial" pitchFamily="34" charset="0"/>
                        </a:rPr>
                        <a:t>53 333 300</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r>
              <a:tr h="1663635">
                <a:tc gridSpan="3">
                  <a:txBody>
                    <a:bodyPr/>
                    <a:lstStyle/>
                    <a:p>
                      <a:pPr marL="12700" algn="l">
                        <a:lnSpc>
                          <a:spcPct val="115000"/>
                        </a:lnSpc>
                        <a:spcAft>
                          <a:spcPts val="100"/>
                        </a:spcAft>
                      </a:pPr>
                      <a:r>
                        <a:rPr lang="en-US" sz="1100" b="0" dirty="0" err="1">
                          <a:effectLst/>
                          <a:latin typeface="Arial" pitchFamily="34" charset="0"/>
                          <a:cs typeface="Arial" pitchFamily="34" charset="0"/>
                        </a:rPr>
                        <a:t>Ескертпе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Егер</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жоба</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жобалық-сметалық</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құжаттама</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әзірлемей</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жабдықтың</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жекелеген</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түрлерін</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сатып</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алуды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және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монтаждауды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ғана</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көздесе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сатып</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алу-сату</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шарттары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лизинг</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жабдықтарды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жеткізу</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және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немесе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монтаждау</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шарттары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сондай-ақ</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ілеспе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құжаттар</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кедендік</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жүк</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декларациясы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шот-фактуралар</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төлемді</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растайтын</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құжаттар</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бойынша</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жабдықтардың</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құнынан</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белгіленген</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өтеу</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пайызы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шегінде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сатып</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алынған</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жабдықты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субсидиялауға</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рұқсат</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етіледі</a:t>
                      </a:r>
                      <a:r>
                        <a:rPr lang="en-US" sz="1100" b="0" dirty="0">
                          <a:effectLst/>
                          <a:latin typeface="Arial" pitchFamily="34" charset="0"/>
                          <a:cs typeface="Arial" pitchFamily="34" charset="0"/>
                        </a:rPr>
                        <a:t>.</a:t>
                      </a:r>
                      <a:endParaRPr lang="ru-RU" sz="1100" b="0" dirty="0">
                        <a:effectLst/>
                        <a:latin typeface="Arial" pitchFamily="34" charset="0"/>
                        <a:ea typeface="Times New Roman"/>
                        <a:cs typeface="Arial" pitchFamily="34" charset="0"/>
                      </a:endParaRPr>
                    </a:p>
                  </a:txBody>
                  <a:tcPr marL="9525" marR="9525" marT="9525" marB="9525" anchor="ctr">
                    <a:solidFill>
                      <a:schemeClr val="bg1"/>
                    </a:solidFill>
                  </a:tcPr>
                </a:tc>
                <a:tc hMerge="1">
                  <a:txBody>
                    <a:bodyPr/>
                    <a:lstStyle/>
                    <a:p>
                      <a:endParaRPr lang="ru-RU"/>
                    </a:p>
                  </a:txBody>
                  <a:tcPr/>
                </a:tc>
                <a:tc hMerge="1">
                  <a:txBody>
                    <a:bodyPr/>
                    <a:lstStyle/>
                    <a:p>
                      <a:endParaRPr lang="ru-RU"/>
                    </a:p>
                  </a:txBody>
                  <a:tcPr/>
                </a:tc>
              </a:tr>
            </a:tbl>
          </a:graphicData>
        </a:graphic>
      </p:graphicFrame>
      <p:sp>
        <p:nvSpPr>
          <p:cNvPr id="15" name="Прямоугольник 14"/>
          <p:cNvSpPr/>
          <p:nvPr/>
        </p:nvSpPr>
        <p:spPr>
          <a:xfrm>
            <a:off x="4213920" y="534725"/>
            <a:ext cx="7598296" cy="1154162"/>
          </a:xfrm>
          <a:prstGeom prst="rect">
            <a:avLst/>
          </a:prstGeom>
        </p:spPr>
        <p:txBody>
          <a:bodyPr wrap="square">
            <a:spAutoFit/>
          </a:bodyPr>
          <a:lstStyle/>
          <a:p>
            <a:pPr marL="12700" algn="ctr">
              <a:lnSpc>
                <a:spcPct val="115000"/>
              </a:lnSpc>
              <a:spcAft>
                <a:spcPts val="100"/>
              </a:spcAft>
            </a:pPr>
            <a:r>
              <a:rPr lang="en-US" sz="2000" b="1" dirty="0">
                <a:solidFill>
                  <a:schemeClr val="bg1"/>
                </a:solidFill>
              </a:rPr>
              <a:t>"</a:t>
            </a:r>
            <a:r>
              <a:rPr lang="en-US" sz="2000" b="1" dirty="0" err="1">
                <a:solidFill>
                  <a:schemeClr val="bg1"/>
                </a:solidFill>
              </a:rPr>
              <a:t>Қуаты</a:t>
            </a:r>
            <a:r>
              <a:rPr lang="en-US" sz="2000" b="1" dirty="0">
                <a:solidFill>
                  <a:schemeClr val="bg1"/>
                </a:solidFill>
              </a:rPr>
              <a:t> </a:t>
            </a:r>
            <a:r>
              <a:rPr lang="en-US" sz="2000" b="1" dirty="0" err="1">
                <a:solidFill>
                  <a:schemeClr val="bg1"/>
                </a:solidFill>
              </a:rPr>
              <a:t>шикізат</a:t>
            </a:r>
            <a:r>
              <a:rPr lang="en-US" sz="2000" b="1" dirty="0">
                <a:solidFill>
                  <a:schemeClr val="bg1"/>
                </a:solidFill>
              </a:rPr>
              <a:t> </a:t>
            </a:r>
            <a:r>
              <a:rPr lang="en-US" sz="2000" b="1" dirty="0" err="1">
                <a:solidFill>
                  <a:schemeClr val="bg1"/>
                </a:solidFill>
              </a:rPr>
              <a:t>бойынша</a:t>
            </a:r>
            <a:r>
              <a:rPr lang="en-US" sz="2000" b="1" dirty="0">
                <a:solidFill>
                  <a:schemeClr val="bg1"/>
                </a:solidFill>
              </a:rPr>
              <a:t> </a:t>
            </a:r>
            <a:r>
              <a:rPr lang="en-US" sz="2000" b="1" dirty="0" err="1">
                <a:solidFill>
                  <a:schemeClr val="bg1"/>
                </a:solidFill>
              </a:rPr>
              <a:t>сағатына</a:t>
            </a:r>
            <a:r>
              <a:rPr lang="en-US" sz="2000" b="1" dirty="0">
                <a:solidFill>
                  <a:schemeClr val="bg1"/>
                </a:solidFill>
              </a:rPr>
              <a:t> 1 </a:t>
            </a:r>
            <a:r>
              <a:rPr lang="en-US" sz="2000" b="1" dirty="0" err="1">
                <a:solidFill>
                  <a:schemeClr val="bg1"/>
                </a:solidFill>
              </a:rPr>
              <a:t>тоннадан</a:t>
            </a:r>
            <a:r>
              <a:rPr lang="en-US" sz="2000" b="1" dirty="0">
                <a:solidFill>
                  <a:schemeClr val="bg1"/>
                </a:solidFill>
              </a:rPr>
              <a:t> </a:t>
            </a:r>
            <a:r>
              <a:rPr lang="en-US" sz="2000" b="1" dirty="0" err="1">
                <a:solidFill>
                  <a:schemeClr val="bg1"/>
                </a:solidFill>
              </a:rPr>
              <a:t>басталатын</a:t>
            </a:r>
            <a:r>
              <a:rPr lang="en-US" sz="2000" b="1" dirty="0">
                <a:solidFill>
                  <a:schemeClr val="bg1"/>
                </a:solidFill>
              </a:rPr>
              <a:t> </a:t>
            </a:r>
            <a:r>
              <a:rPr lang="en-US" sz="2000" b="1" dirty="0" err="1">
                <a:solidFill>
                  <a:schemeClr val="bg1"/>
                </a:solidFill>
              </a:rPr>
              <a:t>жемістерді</a:t>
            </a:r>
            <a:r>
              <a:rPr lang="en-US" sz="2000" b="1" dirty="0">
                <a:solidFill>
                  <a:schemeClr val="bg1"/>
                </a:solidFill>
              </a:rPr>
              <a:t>/</a:t>
            </a:r>
            <a:r>
              <a:rPr lang="en-US" sz="2000" b="1" dirty="0" err="1">
                <a:solidFill>
                  <a:schemeClr val="bg1"/>
                </a:solidFill>
              </a:rPr>
              <a:t>көкөністерді</a:t>
            </a:r>
            <a:r>
              <a:rPr lang="en-US" sz="2000" b="1" dirty="0">
                <a:solidFill>
                  <a:schemeClr val="bg1"/>
                </a:solidFill>
              </a:rPr>
              <a:t> </a:t>
            </a:r>
            <a:r>
              <a:rPr lang="en-US" sz="2000" b="1" dirty="0" err="1">
                <a:solidFill>
                  <a:schemeClr val="bg1"/>
                </a:solidFill>
              </a:rPr>
              <a:t>өңдеу</a:t>
            </a:r>
            <a:r>
              <a:rPr lang="en-US" sz="2000" b="1" dirty="0">
                <a:solidFill>
                  <a:schemeClr val="bg1"/>
                </a:solidFill>
              </a:rPr>
              <a:t> </a:t>
            </a:r>
            <a:r>
              <a:rPr lang="en-US" sz="2000" b="1" dirty="0" err="1">
                <a:solidFill>
                  <a:schemeClr val="bg1"/>
                </a:solidFill>
              </a:rPr>
              <a:t>жөніндегі</a:t>
            </a:r>
            <a:r>
              <a:rPr lang="en-US" sz="2000" b="1" dirty="0">
                <a:solidFill>
                  <a:schemeClr val="bg1"/>
                </a:solidFill>
              </a:rPr>
              <a:t> </a:t>
            </a:r>
            <a:r>
              <a:rPr lang="en-US" sz="2000" b="1" dirty="0" err="1">
                <a:solidFill>
                  <a:schemeClr val="bg1"/>
                </a:solidFill>
              </a:rPr>
              <a:t>қолданыстағы</a:t>
            </a:r>
            <a:r>
              <a:rPr lang="en-US" sz="2000" b="1" dirty="0">
                <a:solidFill>
                  <a:schemeClr val="bg1"/>
                </a:solidFill>
              </a:rPr>
              <a:t> </a:t>
            </a:r>
            <a:r>
              <a:rPr lang="en-US" sz="2000" b="1" dirty="0" err="1">
                <a:solidFill>
                  <a:schemeClr val="bg1"/>
                </a:solidFill>
              </a:rPr>
              <a:t>кәсіпорынды</a:t>
            </a:r>
            <a:r>
              <a:rPr lang="en-US" sz="2000" b="1" dirty="0">
                <a:solidFill>
                  <a:schemeClr val="bg1"/>
                </a:solidFill>
              </a:rPr>
              <a:t> </a:t>
            </a:r>
            <a:r>
              <a:rPr lang="en-US" sz="2000" b="1" dirty="0" err="1">
                <a:solidFill>
                  <a:schemeClr val="bg1"/>
                </a:solidFill>
              </a:rPr>
              <a:t>кеңейту</a:t>
            </a:r>
            <a:r>
              <a:rPr lang="en-US" sz="2000" b="1" dirty="0">
                <a:solidFill>
                  <a:schemeClr val="bg1"/>
                </a:solidFill>
              </a:rPr>
              <a:t> </a:t>
            </a:r>
            <a:r>
              <a:rPr lang="en-US" sz="2000" b="1" dirty="0" err="1">
                <a:solidFill>
                  <a:schemeClr val="bg1"/>
                </a:solidFill>
              </a:rPr>
              <a:t>және</a:t>
            </a:r>
            <a:r>
              <a:rPr lang="en-US" sz="2000" b="1" dirty="0">
                <a:solidFill>
                  <a:schemeClr val="bg1"/>
                </a:solidFill>
              </a:rPr>
              <a:t> (</a:t>
            </a:r>
            <a:r>
              <a:rPr lang="en-US" sz="2000" b="1" dirty="0" err="1">
                <a:solidFill>
                  <a:schemeClr val="bg1"/>
                </a:solidFill>
              </a:rPr>
              <a:t>немесе</a:t>
            </a:r>
            <a:r>
              <a:rPr lang="en-US" sz="2000" b="1" dirty="0">
                <a:solidFill>
                  <a:schemeClr val="bg1"/>
                </a:solidFill>
              </a:rPr>
              <a:t>) </a:t>
            </a:r>
            <a:r>
              <a:rPr lang="en-US" sz="2000" b="1" dirty="0" err="1">
                <a:solidFill>
                  <a:schemeClr val="bg1"/>
                </a:solidFill>
              </a:rPr>
              <a:t>салу</a:t>
            </a:r>
            <a:endParaRPr lang="ru-RU" sz="2000" b="1" dirty="0">
              <a:solidFill>
                <a:schemeClr val="bg1"/>
              </a:solidFill>
              <a:latin typeface="Arial" pitchFamily="34" charset="0"/>
              <a:ea typeface="Times New Roman"/>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8606408" y="192088"/>
            <a:ext cx="0" cy="9229743"/>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11" name="Прямоугольник 10"/>
          <p:cNvSpPr/>
          <p:nvPr/>
        </p:nvSpPr>
        <p:spPr>
          <a:xfrm>
            <a:off x="9758536" y="120080"/>
            <a:ext cx="6048672" cy="1323439"/>
          </a:xfrm>
          <a:prstGeom prst="rect">
            <a:avLst/>
          </a:prstGeom>
        </p:spPr>
        <p:txBody>
          <a:bodyPr wrap="square">
            <a:spAutoFit/>
          </a:bodyPr>
          <a:lstStyle/>
          <a:p>
            <a:pPr algn="ctr"/>
            <a:r>
              <a:rPr lang="ru-RU" sz="2000" b="1" dirty="0" smtClean="0">
                <a:solidFill>
                  <a:schemeClr val="bg1"/>
                </a:solidFill>
                <a:latin typeface="Times New Roman"/>
                <a:ea typeface="Times New Roman"/>
              </a:rPr>
              <a:t>Приобретение транспортного средства для перевозки молока молокоперерабатывающими предприятиями и заготовительными организациями"</a:t>
            </a:r>
            <a:endParaRPr lang="ru-RU" sz="2000" b="1" dirty="0">
              <a:solidFill>
                <a:schemeClr val="bg1"/>
              </a:solidFill>
            </a:endParaRPr>
          </a:p>
        </p:txBody>
      </p:sp>
      <p:sp>
        <p:nvSpPr>
          <p:cNvPr id="1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en-US" sz="2800" b="1" dirty="0" smtClean="0">
                <a:solidFill>
                  <a:schemeClr val="accent5">
                    <a:lumMod val="75000"/>
                  </a:schemeClr>
                </a:solidFill>
                <a:latin typeface="+mn-lt"/>
              </a:rPr>
              <a:t>2</a:t>
            </a:r>
            <a:r>
              <a:rPr lang="ru-RU" sz="2800" b="1" dirty="0" smtClean="0">
                <a:solidFill>
                  <a:schemeClr val="accent5">
                    <a:lumMod val="75000"/>
                  </a:schemeClr>
                </a:solidFill>
                <a:latin typeface="+mn-lt"/>
              </a:rPr>
              <a:t>9</a:t>
            </a:r>
            <a:endParaRPr lang="en-US" sz="2800" b="1" dirty="0">
              <a:solidFill>
                <a:schemeClr val="accent5">
                  <a:lumMod val="75000"/>
                </a:schemeClr>
              </a:solidFill>
              <a:latin typeface="+mn-lt"/>
            </a:endParaRPr>
          </a:p>
        </p:txBody>
      </p:sp>
      <p:sp>
        <p:nvSpPr>
          <p:cNvPr id="17" name="Прямоугольник 16"/>
          <p:cNvSpPr/>
          <p:nvPr/>
        </p:nvSpPr>
        <p:spPr>
          <a:xfrm>
            <a:off x="9974560" y="408112"/>
            <a:ext cx="6806208" cy="1124090"/>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производства мяса индейки мощностью от 20 000 тонн в год</a:t>
            </a:r>
            <a:endParaRPr lang="ru-RU" sz="2000" b="1" dirty="0">
              <a:solidFill>
                <a:schemeClr val="bg1"/>
              </a:solidFill>
              <a:latin typeface="Arial" pitchFamily="34" charset="0"/>
              <a:ea typeface="Times New Roman"/>
              <a:cs typeface="Arial" pitchFamily="34" charset="0"/>
            </a:endParaRPr>
          </a:p>
        </p:txBody>
      </p:sp>
      <p:sp>
        <p:nvSpPr>
          <p:cNvPr id="22" name="Прямоугольник 21"/>
          <p:cNvSpPr/>
          <p:nvPr/>
        </p:nvSpPr>
        <p:spPr>
          <a:xfrm>
            <a:off x="9254480" y="192088"/>
            <a:ext cx="7814320" cy="800219"/>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выращивания свиней мощностью от 50 000 голов в год</a:t>
            </a:r>
            <a:endParaRPr lang="ru-RU" sz="2000" b="1" dirty="0">
              <a:solidFill>
                <a:schemeClr val="bg1"/>
              </a:solidFill>
              <a:latin typeface="Arial" pitchFamily="34" charset="0"/>
              <a:ea typeface="Times New Roman"/>
              <a:cs typeface="Arial" pitchFamily="34" charset="0"/>
            </a:endParaRPr>
          </a:p>
        </p:txBody>
      </p:sp>
      <p:sp>
        <p:nvSpPr>
          <p:cNvPr id="18" name="Прямоугольник 17"/>
          <p:cNvSpPr/>
          <p:nvPr/>
        </p:nvSpPr>
        <p:spPr>
          <a:xfrm>
            <a:off x="9023054" y="1128192"/>
            <a:ext cx="6932925" cy="416204"/>
          </a:xfrm>
          <a:prstGeom prst="rect">
            <a:avLst/>
          </a:prstGeom>
        </p:spPr>
        <p:txBody>
          <a:bodyPr wrap="non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племенного репродуктора в птицеводстве</a:t>
            </a:r>
            <a:endParaRPr lang="ru-RU" sz="2800" b="1" dirty="0">
              <a:solidFill>
                <a:schemeClr val="bg1"/>
              </a:solidFill>
              <a:latin typeface="Arial" pitchFamily="34" charset="0"/>
              <a:ea typeface="Times New Roman"/>
              <a:cs typeface="Arial" pitchFamily="34" charset="0"/>
            </a:endParaRPr>
          </a:p>
        </p:txBody>
      </p:sp>
      <p:sp>
        <p:nvSpPr>
          <p:cNvPr id="25" name="Прямоугольник 24"/>
          <p:cNvSpPr/>
          <p:nvPr/>
        </p:nvSpPr>
        <p:spPr>
          <a:xfrm>
            <a:off x="9758536" y="0"/>
            <a:ext cx="6086128" cy="1154162"/>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Приобретение оборудования и техники для озерно-товарного рыбоводного хозяйства с площадью не менее 50 гектаров</a:t>
            </a:r>
            <a:endParaRPr lang="ru-RU" sz="2800" b="1" dirty="0">
              <a:solidFill>
                <a:schemeClr val="bg1"/>
              </a:solidFill>
              <a:latin typeface="Arial" pitchFamily="34" charset="0"/>
              <a:ea typeface="Times New Roman"/>
              <a:cs typeface="Arial" pitchFamily="34" charset="0"/>
            </a:endParaRPr>
          </a:p>
        </p:txBody>
      </p:sp>
      <p:pic>
        <p:nvPicPr>
          <p:cNvPr id="69634" name="Picture 2" descr="C:\Users\ИНТЕРНЕТ\Desktop\147565_картошка.PNG"/>
          <p:cNvPicPr>
            <a:picLocks noChangeAspect="1" noChangeArrowheads="1"/>
          </p:cNvPicPr>
          <p:nvPr/>
        </p:nvPicPr>
        <p:blipFill>
          <a:blip r:embed="rId2" cstate="print"/>
          <a:srcRect/>
          <a:stretch>
            <a:fillRect/>
          </a:stretch>
        </p:blipFill>
        <p:spPr bwMode="auto">
          <a:xfrm>
            <a:off x="1261592" y="1"/>
            <a:ext cx="2952328" cy="1848271"/>
          </a:xfrm>
          <a:prstGeom prst="rect">
            <a:avLst/>
          </a:prstGeom>
          <a:noFill/>
        </p:spPr>
      </p:pic>
      <p:pic>
        <p:nvPicPr>
          <p:cNvPr id="19" name="Рисунок 18"/>
          <p:cNvPicPr>
            <a:picLocks noChangeAspect="1"/>
          </p:cNvPicPr>
          <p:nvPr/>
        </p:nvPicPr>
        <p:blipFill rotWithShape="1">
          <a:blip r:embed="rId3" cstate="print">
            <a:extLst>
              <a:ext uri="{28A0092B-C50C-407E-A947-70E740481C1C}">
                <a14:useLocalDpi xmlns:a14="http://schemas.microsoft.com/office/drawing/2010/main" val="0"/>
              </a:ext>
            </a:extLst>
          </a:blip>
          <a:srcRect t="5557"/>
          <a:stretch/>
        </p:blipFill>
        <p:spPr>
          <a:xfrm>
            <a:off x="-49803" y="-23936"/>
            <a:ext cx="17081147" cy="1872208"/>
          </a:xfrm>
          <a:prstGeom prst="rect">
            <a:avLst/>
          </a:prstGeom>
        </p:spPr>
      </p:pic>
      <p:sp>
        <p:nvSpPr>
          <p:cNvPr id="28" name="Прямоугольник 27"/>
          <p:cNvSpPr/>
          <p:nvPr/>
        </p:nvSpPr>
        <p:spPr>
          <a:xfrm>
            <a:off x="4141912" y="192088"/>
            <a:ext cx="4176464" cy="770147"/>
          </a:xfrm>
          <a:prstGeom prst="rect">
            <a:avLst/>
          </a:prstGeom>
        </p:spPr>
        <p:txBody>
          <a:bodyPr wrap="square">
            <a:spAutoFit/>
          </a:bodyPr>
          <a:lstStyle/>
          <a:p>
            <a:pPr marL="12700" algn="ctr">
              <a:lnSpc>
                <a:spcPct val="115000"/>
              </a:lnSpc>
              <a:spcAft>
                <a:spcPts val="100"/>
              </a:spcAft>
            </a:pPr>
            <a:r>
              <a:rPr lang="en-US" sz="2000" b="1" dirty="0" err="1">
                <a:solidFill>
                  <a:schemeClr val="bg1"/>
                </a:solidFill>
                <a:latin typeface="Arial" pitchFamily="34" charset="0"/>
                <a:cs typeface="Arial" pitchFamily="34" charset="0"/>
              </a:rPr>
              <a:t>Картоп</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өңдеу</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жөніндегі</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кәсіпорынды</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салу</a:t>
            </a:r>
            <a:endParaRPr lang="ru-RU" sz="2000" b="1" dirty="0">
              <a:solidFill>
                <a:schemeClr val="bg1"/>
              </a:solidFill>
              <a:latin typeface="Arial" pitchFamily="34" charset="0"/>
              <a:ea typeface="Times New Roman"/>
              <a:cs typeface="Arial"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362628814"/>
              </p:ext>
            </p:extLst>
          </p:nvPr>
        </p:nvGraphicFramePr>
        <p:xfrm>
          <a:off x="181472" y="1992288"/>
          <a:ext cx="8136904" cy="2967990"/>
        </p:xfrm>
        <a:graphic>
          <a:graphicData uri="http://schemas.openxmlformats.org/drawingml/2006/table">
            <a:tbl>
              <a:tblPr firstRow="1" firstCol="1" bandRow="1">
                <a:tableStyleId>{BDBED569-4797-4DF1-A0F4-6AAB3CD982D8}</a:tableStyleId>
              </a:tblPr>
              <a:tblGrid>
                <a:gridCol w="4300651"/>
                <a:gridCol w="566276"/>
                <a:gridCol w="3269977"/>
              </a:tblGrid>
              <a:tr h="0">
                <a:tc gridSpan="3">
                  <a:txBody>
                    <a:bodyPr/>
                    <a:lstStyle/>
                    <a:p>
                      <a:pPr marL="12700" algn="just">
                        <a:lnSpc>
                          <a:spcPct val="115000"/>
                        </a:lnSpc>
                        <a:spcAft>
                          <a:spcPts val="100"/>
                        </a:spcAft>
                      </a:pPr>
                      <a:r>
                        <a:rPr lang="en-US" sz="1100" dirty="0" err="1">
                          <a:effectLst/>
                          <a:latin typeface="Arial" pitchFamily="34" charset="0"/>
                          <a:cs typeface="Arial" pitchFamily="34" charset="0"/>
                        </a:rPr>
                        <a:t>Инвестициялық</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салымдарды</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өтеу</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үлесі</a:t>
                      </a:r>
                      <a:r>
                        <a:rPr lang="en-US" sz="1100" dirty="0">
                          <a:effectLst/>
                          <a:latin typeface="Arial" pitchFamily="34" charset="0"/>
                          <a:cs typeface="Arial" pitchFamily="34" charset="0"/>
                        </a:rPr>
                        <a:t> – 25%</a:t>
                      </a:r>
                      <a:endParaRPr lang="ru-RU" sz="1100" dirty="0">
                        <a:effectLst/>
                        <a:latin typeface="Arial" pitchFamily="34" charset="0"/>
                        <a:ea typeface="Times New Roman"/>
                        <a:cs typeface="Arial" pitchFamily="34" charset="0"/>
                      </a:endParaRPr>
                    </a:p>
                  </a:txBody>
                  <a:tcPr marL="9525" marR="9525" marT="9525" marB="9525" anchor="ctr">
                    <a:solidFill>
                      <a:schemeClr val="bg1"/>
                    </a:solidFill>
                  </a:tcPr>
                </a:tc>
                <a:tc hMerge="1">
                  <a:txBody>
                    <a:bodyPr/>
                    <a:lstStyle/>
                    <a:p>
                      <a:endParaRPr lang="ru-RU"/>
                    </a:p>
                  </a:txBody>
                  <a:tcPr/>
                </a:tc>
                <a:tc hMerge="1">
                  <a:txBody>
                    <a:bodyPr/>
                    <a:lstStyle/>
                    <a:p>
                      <a:endParaRPr lang="ru-RU"/>
                    </a:p>
                  </a:txBody>
                  <a:tcPr/>
                </a:tc>
              </a:tr>
              <a:tr h="0">
                <a:tc>
                  <a:txBody>
                    <a:bodyPr/>
                    <a:lstStyle/>
                    <a:p>
                      <a:pPr marL="12700" algn="l">
                        <a:lnSpc>
                          <a:spcPct val="115000"/>
                        </a:lnSpc>
                        <a:spcAft>
                          <a:spcPts val="100"/>
                        </a:spcAft>
                      </a:pPr>
                      <a:r>
                        <a:rPr lang="en-US" sz="1100" b="1" dirty="0" err="1">
                          <a:effectLst/>
                          <a:latin typeface="Arial" pitchFamily="34" charset="0"/>
                          <a:cs typeface="Arial" pitchFamily="34" charset="0"/>
                        </a:rPr>
                        <a:t>Құрылыс-монтаждау</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жұмыстарының</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техника</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мен</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жабдықтың</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атауы</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және</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техникалық</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сипаттамасы</a:t>
                      </a:r>
                      <a:endParaRPr lang="ru-RU" sz="1100" b="1" dirty="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marL="12700" algn="ctr">
                        <a:lnSpc>
                          <a:spcPct val="115000"/>
                        </a:lnSpc>
                        <a:spcAft>
                          <a:spcPts val="100"/>
                        </a:spcAft>
                      </a:pPr>
                      <a:r>
                        <a:rPr lang="en-US" sz="1100" b="1">
                          <a:effectLst/>
                          <a:latin typeface="Arial" pitchFamily="34" charset="0"/>
                          <a:cs typeface="Arial" pitchFamily="34" charset="0"/>
                        </a:rPr>
                        <a:t>Жоба қуатының өлшем бірлігі</a:t>
                      </a:r>
                      <a:endParaRPr lang="ru-RU" sz="1100" b="1">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marL="12700" algn="ctr">
                        <a:lnSpc>
                          <a:spcPct val="115000"/>
                        </a:lnSpc>
                        <a:spcAft>
                          <a:spcPts val="100"/>
                        </a:spcAft>
                      </a:pPr>
                      <a:r>
                        <a:rPr lang="en-US" sz="1100" b="1" dirty="0" err="1">
                          <a:effectLst/>
                          <a:latin typeface="Arial" pitchFamily="34" charset="0"/>
                          <a:cs typeface="Arial" pitchFamily="34" charset="0"/>
                        </a:rPr>
                        <a:t>Қуаттылықтың</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бір</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бірлігіне</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арналған</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субсидияларды</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есептеу</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үшін</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барынша</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рұқсат</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етілетін</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құн</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теңге</a:t>
                      </a:r>
                      <a:endParaRPr lang="ru-RU" sz="1100" b="1" dirty="0">
                        <a:effectLst/>
                        <a:latin typeface="Arial" pitchFamily="34" charset="0"/>
                        <a:ea typeface="Times New Roman"/>
                        <a:cs typeface="Arial" pitchFamily="34" charset="0"/>
                      </a:endParaRPr>
                    </a:p>
                  </a:txBody>
                  <a:tcPr marL="9525" marR="9525" marT="9525" marB="9525" anchor="ctr">
                    <a:solidFill>
                      <a:schemeClr val="bg1"/>
                    </a:solidFill>
                  </a:tcPr>
                </a:tc>
              </a:tr>
              <a:tr h="0">
                <a:tc>
                  <a:txBody>
                    <a:bodyPr/>
                    <a:lstStyle/>
                    <a:p>
                      <a:pPr marL="12700" algn="just">
                        <a:lnSpc>
                          <a:spcPct val="115000"/>
                        </a:lnSpc>
                        <a:spcAft>
                          <a:spcPts val="100"/>
                        </a:spcAft>
                      </a:pPr>
                      <a:r>
                        <a:rPr lang="en-US" sz="1100" b="0">
                          <a:effectLst/>
                          <a:latin typeface="Arial" pitchFamily="34" charset="0"/>
                          <a:cs typeface="Arial" pitchFamily="34" charset="0"/>
                        </a:rPr>
                        <a:t>Картопты өңдеу жөніндегі кәсіпорын картопты қайта өңдеу өнімдерінің (картоп чипсілер, фри картобы, жартылай фабрикат) бір және (немесе) бірнеше түрін өндіруге қажетті жабдықтары бар өндірістік кешенді қамтиды.</a:t>
                      </a:r>
                      <a:br>
                        <a:rPr lang="en-US" sz="1100" b="0">
                          <a:effectLst/>
                          <a:latin typeface="Arial" pitchFamily="34" charset="0"/>
                          <a:cs typeface="Arial" pitchFamily="34" charset="0"/>
                        </a:rPr>
                      </a:br>
                      <a:r>
                        <a:rPr lang="en-US" sz="1100" b="0">
                          <a:effectLst/>
                          <a:latin typeface="Arial" pitchFamily="34" charset="0"/>
                          <a:cs typeface="Arial" pitchFamily="34" charset="0"/>
                        </a:rPr>
                        <a:t>Инвестициялық жобаның құны жобалық-сметалық құжаттамаға сәйкес айқындалады:</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algn="just">
                        <a:lnSpc>
                          <a:spcPct val="115000"/>
                        </a:lnSpc>
                        <a:spcAft>
                          <a:spcPts val="0"/>
                        </a:spcAft>
                      </a:pPr>
                      <a:r>
                        <a:rPr lang="en-US" sz="1100" b="0">
                          <a:effectLst/>
                          <a:latin typeface="Arial" pitchFamily="34" charset="0"/>
                          <a:cs typeface="Arial" pitchFamily="34" charset="0"/>
                        </a:rPr>
                        <a:t/>
                      </a:r>
                      <a:br>
                        <a:rPr lang="en-US" sz="1100" b="0">
                          <a:effectLst/>
                          <a:latin typeface="Arial" pitchFamily="34" charset="0"/>
                          <a:cs typeface="Arial" pitchFamily="34" charset="0"/>
                        </a:rPr>
                      </a:b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algn="just">
                        <a:lnSpc>
                          <a:spcPct val="115000"/>
                        </a:lnSpc>
                        <a:spcAft>
                          <a:spcPts val="0"/>
                        </a:spcAft>
                      </a:pPr>
                      <a:r>
                        <a:rPr lang="en-US" sz="1100" b="0" dirty="0">
                          <a:effectLst/>
                          <a:latin typeface="Arial" pitchFamily="34" charset="0"/>
                          <a:cs typeface="Arial" pitchFamily="34" charset="0"/>
                        </a:rPr>
                        <a:t/>
                      </a:r>
                      <a:br>
                        <a:rPr lang="en-US" sz="1100" b="0" dirty="0">
                          <a:effectLst/>
                          <a:latin typeface="Arial" pitchFamily="34" charset="0"/>
                          <a:cs typeface="Arial" pitchFamily="34" charset="0"/>
                        </a:rPr>
                      </a:br>
                      <a:endParaRPr lang="ru-RU" sz="1100" b="0" dirty="0">
                        <a:effectLst/>
                        <a:latin typeface="Arial" pitchFamily="34" charset="0"/>
                        <a:ea typeface="Times New Roman"/>
                        <a:cs typeface="Arial" pitchFamily="34" charset="0"/>
                      </a:endParaRPr>
                    </a:p>
                  </a:txBody>
                  <a:tcPr marL="9525" marR="9525" marT="9525" marB="9525" anchor="ctr">
                    <a:solidFill>
                      <a:schemeClr val="bg1"/>
                    </a:solidFill>
                  </a:tcPr>
                </a:tc>
              </a:tr>
              <a:tr h="0">
                <a:tc>
                  <a:txBody>
                    <a:bodyPr/>
                    <a:lstStyle/>
                    <a:p>
                      <a:pPr marL="12700" algn="just">
                        <a:lnSpc>
                          <a:spcPct val="115000"/>
                        </a:lnSpc>
                        <a:spcAft>
                          <a:spcPts val="100"/>
                        </a:spcAft>
                      </a:pPr>
                      <a:r>
                        <a:rPr lang="en-US" sz="1100" b="0">
                          <a:effectLst/>
                          <a:latin typeface="Arial" pitchFamily="34" charset="0"/>
                          <a:cs typeface="Arial" pitchFamily="34" charset="0"/>
                        </a:rPr>
                        <a:t>- құрылыс жылына 140 мың тонна шикізаттан бастап</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marL="12700" algn="just">
                        <a:lnSpc>
                          <a:spcPct val="115000"/>
                        </a:lnSpc>
                        <a:spcAft>
                          <a:spcPts val="100"/>
                        </a:spcAft>
                      </a:pPr>
                      <a:r>
                        <a:rPr lang="en-US" sz="1100" b="0">
                          <a:effectLst/>
                          <a:latin typeface="Arial" pitchFamily="34" charset="0"/>
                          <a:cs typeface="Arial" pitchFamily="34" charset="0"/>
                        </a:rPr>
                        <a:t>бір кәсіпорынға</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marL="12700" algn="just">
                        <a:lnSpc>
                          <a:spcPct val="115000"/>
                        </a:lnSpc>
                        <a:spcAft>
                          <a:spcPts val="100"/>
                        </a:spcAft>
                      </a:pPr>
                      <a:r>
                        <a:rPr lang="en-US" sz="1100" b="0" dirty="0">
                          <a:effectLst/>
                          <a:latin typeface="Arial" pitchFamily="34" charset="0"/>
                          <a:cs typeface="Arial" pitchFamily="34" charset="0"/>
                        </a:rPr>
                        <a:t>10 588 666 600</a:t>
                      </a:r>
                      <a:endParaRPr lang="ru-RU" sz="1100" b="0" dirty="0">
                        <a:effectLst/>
                        <a:latin typeface="Arial" pitchFamily="34" charset="0"/>
                        <a:ea typeface="Times New Roman"/>
                        <a:cs typeface="Arial" pitchFamily="34" charset="0"/>
                      </a:endParaRPr>
                    </a:p>
                  </a:txBody>
                  <a:tcPr marL="9525" marR="9525" marT="9525" marB="9525" anchor="ctr">
                    <a:solidFill>
                      <a:schemeClr val="bg1"/>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ru-RU" sz="2800" b="1" dirty="0" smtClean="0">
                <a:solidFill>
                  <a:schemeClr val="accent5">
                    <a:lumMod val="75000"/>
                  </a:schemeClr>
                </a:solidFill>
                <a:latin typeface="+mn-lt"/>
              </a:rPr>
              <a:t>3</a:t>
            </a:r>
            <a:endParaRPr lang="en-US" sz="2800" b="1" dirty="0">
              <a:solidFill>
                <a:schemeClr val="accent5">
                  <a:lumMod val="75000"/>
                </a:schemeClr>
              </a:solidFill>
              <a:latin typeface="+mn-lt"/>
            </a:endParaRPr>
          </a:p>
        </p:txBody>
      </p:sp>
      <p:cxnSp>
        <p:nvCxnSpPr>
          <p:cNvPr id="23" name="Прямая соединительная линия 22"/>
          <p:cNvCxnSpPr/>
          <p:nvPr/>
        </p:nvCxnSpPr>
        <p:spPr>
          <a:xfrm>
            <a:off x="8609262" y="1488232"/>
            <a:ext cx="0" cy="7933599"/>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pic>
        <p:nvPicPr>
          <p:cNvPr id="1026" name="Picture 2" descr="C:\Users\ИНТЕРНЕТ\Desktop\frontalnyy-pogruzchik-t229_9.jpg"/>
          <p:cNvPicPr>
            <a:picLocks noChangeAspect="1" noChangeArrowheads="1"/>
          </p:cNvPicPr>
          <p:nvPr/>
        </p:nvPicPr>
        <p:blipFill>
          <a:blip r:embed="rId3" cstate="print"/>
          <a:srcRect/>
          <a:stretch>
            <a:fillRect/>
          </a:stretch>
        </p:blipFill>
        <p:spPr bwMode="auto">
          <a:xfrm>
            <a:off x="1333600" y="0"/>
            <a:ext cx="3024336" cy="1464296"/>
          </a:xfrm>
          <a:prstGeom prst="rect">
            <a:avLst/>
          </a:prstGeom>
          <a:noFill/>
        </p:spPr>
      </p:pic>
      <p:pic>
        <p:nvPicPr>
          <p:cNvPr id="40" name="Рисунок 39"/>
          <p:cNvPicPr>
            <a:picLocks noChangeAspect="1"/>
          </p:cNvPicPr>
          <p:nvPr/>
        </p:nvPicPr>
        <p:blipFill rotWithShape="1">
          <a:blip r:embed="rId4" cstate="print">
            <a:extLst>
              <a:ext uri="{28A0092B-C50C-407E-A947-70E740481C1C}">
                <a14:useLocalDpi xmlns:a14="http://schemas.microsoft.com/office/drawing/2010/main" val="0"/>
              </a:ext>
            </a:extLst>
          </a:blip>
          <a:srcRect t="5557"/>
          <a:stretch/>
        </p:blipFill>
        <p:spPr>
          <a:xfrm>
            <a:off x="22205" y="0"/>
            <a:ext cx="17081147" cy="1488232"/>
          </a:xfrm>
          <a:prstGeom prst="rect">
            <a:avLst/>
          </a:prstGeom>
        </p:spPr>
      </p:pic>
      <p:sp>
        <p:nvSpPr>
          <p:cNvPr id="43" name="Прямоугольник 42"/>
          <p:cNvSpPr/>
          <p:nvPr/>
        </p:nvSpPr>
        <p:spPr>
          <a:xfrm>
            <a:off x="4357936" y="912168"/>
            <a:ext cx="7488832" cy="461665"/>
          </a:xfrm>
          <a:prstGeom prst="rect">
            <a:avLst/>
          </a:prstGeom>
        </p:spPr>
        <p:txBody>
          <a:bodyPr wrap="square">
            <a:spAutoFit/>
          </a:bodyPr>
          <a:lstStyle/>
          <a:p>
            <a:r>
              <a:rPr lang="ru-RU" sz="2400" b="1" dirty="0" err="1" smtClean="0">
                <a:solidFill>
                  <a:schemeClr val="bg1"/>
                </a:solidFill>
              </a:rPr>
              <a:t>Ауыл</a:t>
            </a:r>
            <a:r>
              <a:rPr lang="ru-RU" sz="2400" b="1" dirty="0" smtClean="0">
                <a:solidFill>
                  <a:schemeClr val="bg1"/>
                </a:solidFill>
              </a:rPr>
              <a:t> </a:t>
            </a:r>
            <a:r>
              <a:rPr lang="ru-RU" sz="2400" b="1" dirty="0" err="1" smtClean="0">
                <a:solidFill>
                  <a:schemeClr val="bg1"/>
                </a:solidFill>
              </a:rPr>
              <a:t>шаруашылығы</a:t>
            </a:r>
            <a:r>
              <a:rPr lang="ru-RU" sz="2400" b="1" dirty="0" smtClean="0">
                <a:solidFill>
                  <a:schemeClr val="bg1"/>
                </a:solidFill>
              </a:rPr>
              <a:t> </a:t>
            </a:r>
            <a:r>
              <a:rPr lang="ru-RU" sz="2400" b="1" dirty="0" err="1" smtClean="0">
                <a:solidFill>
                  <a:schemeClr val="bg1"/>
                </a:solidFill>
              </a:rPr>
              <a:t>техникасын</a:t>
            </a:r>
            <a:r>
              <a:rPr lang="ru-RU" sz="2400" b="1" dirty="0" smtClean="0">
                <a:solidFill>
                  <a:schemeClr val="bg1"/>
                </a:solidFill>
              </a:rPr>
              <a:t> </a:t>
            </a:r>
            <a:r>
              <a:rPr lang="ru-RU" sz="2400" b="1" dirty="0" err="1" smtClean="0">
                <a:solidFill>
                  <a:schemeClr val="bg1"/>
                </a:solidFill>
              </a:rPr>
              <a:t>сатып</a:t>
            </a:r>
            <a:r>
              <a:rPr lang="ru-RU" sz="2400" b="1" dirty="0" smtClean="0">
                <a:solidFill>
                  <a:schemeClr val="bg1"/>
                </a:solidFill>
              </a:rPr>
              <a:t> </a:t>
            </a:r>
            <a:r>
              <a:rPr lang="ru-RU" sz="2400" b="1" dirty="0" err="1" smtClean="0">
                <a:solidFill>
                  <a:schemeClr val="bg1"/>
                </a:solidFill>
              </a:rPr>
              <a:t>алу</a:t>
            </a:r>
            <a:endParaRPr lang="ru-RU" sz="2400" b="1" dirty="0">
              <a:solidFill>
                <a:schemeClr val="bg1"/>
              </a:solidFill>
            </a:endParaRPr>
          </a:p>
        </p:txBody>
      </p:sp>
      <p:graphicFrame>
        <p:nvGraphicFramePr>
          <p:cNvPr id="48" name="Таблица 47"/>
          <p:cNvGraphicFramePr>
            <a:graphicFrameLocks noGrp="1"/>
          </p:cNvGraphicFramePr>
          <p:nvPr>
            <p:extLst>
              <p:ext uri="{D42A27DB-BD31-4B8C-83A1-F6EECF244321}">
                <p14:modId xmlns:p14="http://schemas.microsoft.com/office/powerpoint/2010/main" val="1909249677"/>
              </p:ext>
            </p:extLst>
          </p:nvPr>
        </p:nvGraphicFramePr>
        <p:xfrm>
          <a:off x="7023" y="1446437"/>
          <a:ext cx="8555754" cy="8186113"/>
        </p:xfrm>
        <a:graphic>
          <a:graphicData uri="http://schemas.openxmlformats.org/drawingml/2006/table">
            <a:tbl>
              <a:tblPr>
                <a:tableStyleId>{BDBED569-4797-4DF1-A0F4-6AAB3CD982D8}</a:tableStyleId>
              </a:tblPr>
              <a:tblGrid>
                <a:gridCol w="406225"/>
                <a:gridCol w="6298211"/>
                <a:gridCol w="925659"/>
                <a:gridCol w="925659"/>
              </a:tblGrid>
              <a:tr h="144839">
                <a:tc gridSpan="4">
                  <a:txBody>
                    <a:bodyPr/>
                    <a:lstStyle/>
                    <a:p>
                      <a:pPr marL="12700" marR="0" indent="0" algn="just" defTabSz="1280384" rtl="0" eaLnBrk="1" fontAlgn="auto" latinLnBrk="0" hangingPunct="1">
                        <a:lnSpc>
                          <a:spcPct val="115000"/>
                        </a:lnSpc>
                        <a:spcBef>
                          <a:spcPts val="0"/>
                        </a:spcBef>
                        <a:spcAft>
                          <a:spcPts val="100"/>
                        </a:spcAft>
                        <a:buClrTx/>
                        <a:buSzTx/>
                        <a:buFontTx/>
                        <a:buNone/>
                        <a:tabLst/>
                        <a:defRPr/>
                      </a:pPr>
                      <a:r>
                        <a:rPr lang="en-US" sz="850" b="1" u="none" strike="noStrike" kern="1200" dirty="0" err="1" smtClean="0">
                          <a:solidFill>
                            <a:schemeClr val="tx1"/>
                          </a:solidFill>
                          <a:effectLst/>
                          <a:latin typeface="Arial" pitchFamily="34" charset="0"/>
                          <a:ea typeface="+mn-ea"/>
                          <a:cs typeface="Arial" pitchFamily="34" charset="0"/>
                        </a:rPr>
                        <a:t>Инвестициялық</a:t>
                      </a:r>
                      <a:r>
                        <a:rPr lang="en-US" sz="850" b="1" u="none" strike="noStrike" kern="1200" dirty="0" smtClean="0">
                          <a:solidFill>
                            <a:schemeClr val="tx1"/>
                          </a:solidFill>
                          <a:effectLst/>
                          <a:latin typeface="Arial" pitchFamily="34" charset="0"/>
                          <a:ea typeface="+mn-ea"/>
                          <a:cs typeface="Arial" pitchFamily="34" charset="0"/>
                        </a:rPr>
                        <a:t> </a:t>
                      </a:r>
                      <a:r>
                        <a:rPr lang="en-US" sz="850" b="1" u="none" strike="noStrike" kern="1200" dirty="0" err="1" smtClean="0">
                          <a:solidFill>
                            <a:schemeClr val="tx1"/>
                          </a:solidFill>
                          <a:effectLst/>
                          <a:latin typeface="Arial" pitchFamily="34" charset="0"/>
                          <a:ea typeface="+mn-ea"/>
                          <a:cs typeface="Arial" pitchFamily="34" charset="0"/>
                        </a:rPr>
                        <a:t>салымдарды</a:t>
                      </a:r>
                      <a:r>
                        <a:rPr lang="en-US" sz="850" b="1" u="none" strike="noStrike" kern="1200" dirty="0" smtClean="0">
                          <a:solidFill>
                            <a:schemeClr val="tx1"/>
                          </a:solidFill>
                          <a:effectLst/>
                          <a:latin typeface="Arial" pitchFamily="34" charset="0"/>
                          <a:ea typeface="+mn-ea"/>
                          <a:cs typeface="Arial" pitchFamily="34" charset="0"/>
                        </a:rPr>
                        <a:t> </a:t>
                      </a:r>
                      <a:r>
                        <a:rPr lang="en-US" sz="850" b="1" u="none" strike="noStrike" kern="1200" dirty="0" err="1" smtClean="0">
                          <a:solidFill>
                            <a:schemeClr val="tx1"/>
                          </a:solidFill>
                          <a:effectLst/>
                          <a:latin typeface="Arial" pitchFamily="34" charset="0"/>
                          <a:ea typeface="+mn-ea"/>
                          <a:cs typeface="Arial" pitchFamily="34" charset="0"/>
                        </a:rPr>
                        <a:t>өтеу</a:t>
                      </a:r>
                      <a:r>
                        <a:rPr lang="en-US" sz="850" b="1" u="none" strike="noStrike" kern="1200" dirty="0" smtClean="0">
                          <a:solidFill>
                            <a:schemeClr val="tx1"/>
                          </a:solidFill>
                          <a:effectLst/>
                          <a:latin typeface="Arial" pitchFamily="34" charset="0"/>
                          <a:ea typeface="+mn-ea"/>
                          <a:cs typeface="Arial" pitchFamily="34" charset="0"/>
                        </a:rPr>
                        <a:t> </a:t>
                      </a:r>
                      <a:r>
                        <a:rPr lang="en-US" sz="850" b="1" u="none" strike="noStrike" kern="1200" dirty="0" err="1" smtClean="0">
                          <a:solidFill>
                            <a:schemeClr val="tx1"/>
                          </a:solidFill>
                          <a:effectLst/>
                          <a:latin typeface="Arial" pitchFamily="34" charset="0"/>
                          <a:ea typeface="+mn-ea"/>
                          <a:cs typeface="Arial" pitchFamily="34" charset="0"/>
                        </a:rPr>
                        <a:t>үлесі</a:t>
                      </a:r>
                      <a:r>
                        <a:rPr lang="en-US" sz="850" b="1" u="none" strike="noStrike" kern="1200" dirty="0" smtClean="0">
                          <a:solidFill>
                            <a:schemeClr val="tx1"/>
                          </a:solidFill>
                          <a:effectLst/>
                          <a:latin typeface="Arial" pitchFamily="34" charset="0"/>
                          <a:ea typeface="+mn-ea"/>
                          <a:cs typeface="Arial" pitchFamily="34" charset="0"/>
                        </a:rPr>
                        <a:t> – 25%</a:t>
                      </a:r>
                      <a:endParaRPr lang="ru-RU" sz="850" b="1" u="none" strike="noStrike" dirty="0" smtClean="0">
                        <a:latin typeface="Arial" pitchFamily="34" charset="0"/>
                        <a:ea typeface="Times New Roman"/>
                        <a:cs typeface="Arial" pitchFamily="34" charset="0"/>
                      </a:endParaRPr>
                    </a:p>
                  </a:txBody>
                  <a:tcPr marL="389" marR="389" marT="389" marB="389" anchor="ctr"/>
                </a:tc>
                <a:tc hMerge="1">
                  <a:txBody>
                    <a:bodyPr/>
                    <a:lstStyle/>
                    <a:p>
                      <a:pPr marL="12700" marR="0" indent="0" algn="just" defTabSz="1280384" rtl="0" eaLnBrk="1" fontAlgn="auto" latinLnBrk="0" hangingPunct="1">
                        <a:lnSpc>
                          <a:spcPct val="115000"/>
                        </a:lnSpc>
                        <a:spcBef>
                          <a:spcPts val="0"/>
                        </a:spcBef>
                        <a:spcAft>
                          <a:spcPts val="100"/>
                        </a:spcAft>
                        <a:buClrTx/>
                        <a:buSzTx/>
                        <a:buFontTx/>
                        <a:buNone/>
                        <a:tabLst/>
                        <a:defRPr/>
                      </a:pPr>
                      <a:endParaRPr lang="ru-RU" sz="900" b="1" dirty="0" smtClean="0">
                        <a:latin typeface="Times New Roman"/>
                        <a:ea typeface="Times New Roman"/>
                      </a:endParaRPr>
                    </a:p>
                  </a:txBody>
                  <a:tcPr marL="389" marR="389" marT="389" marB="389"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hMerge="1">
                  <a:txBody>
                    <a:bodyPr/>
                    <a:lstStyle/>
                    <a:p>
                      <a:pPr marL="12700" algn="just">
                        <a:lnSpc>
                          <a:spcPct val="115000"/>
                        </a:lnSpc>
                        <a:spcAft>
                          <a:spcPts val="100"/>
                        </a:spcAft>
                      </a:pPr>
                      <a:endParaRPr lang="ru-RU" sz="900" b="1">
                        <a:latin typeface="Arial" pitchFamily="34" charset="0"/>
                        <a:ea typeface="Times New Roman"/>
                        <a:cs typeface="Arial" pitchFamily="34" charset="0"/>
                      </a:endParaRPr>
                    </a:p>
                  </a:txBody>
                  <a:tcPr marL="389" marR="389" marT="389" marB="389"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hMerge="1">
                  <a:txBody>
                    <a:bodyPr/>
                    <a:lstStyle/>
                    <a:p>
                      <a:pPr marL="12700" algn="just">
                        <a:lnSpc>
                          <a:spcPct val="115000"/>
                        </a:lnSpc>
                        <a:spcAft>
                          <a:spcPts val="100"/>
                        </a:spcAft>
                      </a:pPr>
                      <a:endParaRPr lang="ru-RU" sz="900" b="1" dirty="0">
                        <a:latin typeface="Arial" pitchFamily="34" charset="0"/>
                        <a:ea typeface="Times New Roman"/>
                        <a:cs typeface="Arial" pitchFamily="34" charset="0"/>
                      </a:endParaRPr>
                    </a:p>
                  </a:txBody>
                  <a:tcPr marL="389" marR="389" marT="389" marB="389"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r>
              <a:tr h="1297533">
                <a:tc>
                  <a:txBody>
                    <a:bodyPr/>
                    <a:lstStyle/>
                    <a:p>
                      <a:pPr marL="12700" algn="just">
                        <a:lnSpc>
                          <a:spcPct val="115000"/>
                        </a:lnSpc>
                        <a:spcAft>
                          <a:spcPts val="100"/>
                        </a:spcAft>
                      </a:pPr>
                      <a:r>
                        <a:rPr lang="en-US" sz="850" b="1" dirty="0">
                          <a:latin typeface="Arial" pitchFamily="34" charset="0"/>
                          <a:cs typeface="Arial" pitchFamily="34" charset="0"/>
                        </a:rPr>
                        <a:t>№ </a:t>
                      </a:r>
                      <a:r>
                        <a:rPr lang="kk-KZ" sz="850" b="1" dirty="0" smtClean="0">
                          <a:latin typeface="Arial" pitchFamily="34" charset="0"/>
                          <a:cs typeface="Arial" pitchFamily="34" charset="0"/>
                        </a:rPr>
                        <a:t>Р</a:t>
                      </a:r>
                      <a:r>
                        <a:rPr lang="en-US" sz="850" b="1" dirty="0" smtClean="0">
                          <a:latin typeface="Arial" pitchFamily="34" charset="0"/>
                          <a:cs typeface="Arial" pitchFamily="34" charset="0"/>
                        </a:rPr>
                        <a:t>/</a:t>
                      </a:r>
                      <a:r>
                        <a:rPr lang="kk-KZ" sz="850" b="1" dirty="0" smtClean="0">
                          <a:latin typeface="Arial" pitchFamily="34" charset="0"/>
                          <a:cs typeface="Arial" pitchFamily="34" charset="0"/>
                        </a:rPr>
                        <a:t>с</a:t>
                      </a:r>
                      <a:endParaRPr lang="ru-RU" sz="850" b="1" dirty="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ru-RU" sz="850" b="1" kern="1200" dirty="0" smtClean="0">
                          <a:solidFill>
                            <a:schemeClr val="tx1"/>
                          </a:solidFill>
                          <a:effectLst/>
                          <a:latin typeface="Arial" pitchFamily="34" charset="0"/>
                          <a:ea typeface="+mn-ea"/>
                          <a:cs typeface="Arial" pitchFamily="34" charset="0"/>
                        </a:rPr>
                        <a:t>Техника мен </a:t>
                      </a:r>
                      <a:r>
                        <a:rPr lang="ru-RU" sz="850" b="1" kern="1200" dirty="0" err="1" smtClean="0">
                          <a:solidFill>
                            <a:schemeClr val="tx1"/>
                          </a:solidFill>
                          <a:effectLst/>
                          <a:latin typeface="Arial" pitchFamily="34" charset="0"/>
                          <a:ea typeface="+mn-ea"/>
                          <a:cs typeface="Arial" pitchFamily="34" charset="0"/>
                        </a:rPr>
                        <a:t>жабдықтың</a:t>
                      </a:r>
                      <a:r>
                        <a:rPr lang="ru-RU" sz="850" b="1" kern="1200" dirty="0" smtClean="0">
                          <a:solidFill>
                            <a:schemeClr val="tx1"/>
                          </a:solidFill>
                          <a:effectLst/>
                          <a:latin typeface="Arial" pitchFamily="34" charset="0"/>
                          <a:ea typeface="+mn-ea"/>
                          <a:cs typeface="Arial" pitchFamily="34" charset="0"/>
                        </a:rPr>
                        <a:t> </a:t>
                      </a:r>
                      <a:r>
                        <a:rPr lang="ru-RU" sz="850" b="1" kern="1200" dirty="0" err="1" smtClean="0">
                          <a:solidFill>
                            <a:schemeClr val="tx1"/>
                          </a:solidFill>
                          <a:effectLst/>
                          <a:latin typeface="Arial" pitchFamily="34" charset="0"/>
                          <a:ea typeface="+mn-ea"/>
                          <a:cs typeface="Arial" pitchFamily="34" charset="0"/>
                        </a:rPr>
                        <a:t>атауы</a:t>
                      </a:r>
                      <a:r>
                        <a:rPr lang="ru-RU" sz="850" b="1" kern="1200" dirty="0" smtClean="0">
                          <a:solidFill>
                            <a:schemeClr val="tx1"/>
                          </a:solidFill>
                          <a:effectLst/>
                          <a:latin typeface="Arial" pitchFamily="34" charset="0"/>
                          <a:ea typeface="+mn-ea"/>
                          <a:cs typeface="Arial" pitchFamily="34" charset="0"/>
                        </a:rPr>
                        <a:t> </a:t>
                      </a:r>
                      <a:r>
                        <a:rPr lang="ru-RU" sz="850" b="1" kern="1200" dirty="0" err="1" smtClean="0">
                          <a:solidFill>
                            <a:schemeClr val="tx1"/>
                          </a:solidFill>
                          <a:effectLst/>
                          <a:latin typeface="Arial" pitchFamily="34" charset="0"/>
                          <a:ea typeface="+mn-ea"/>
                          <a:cs typeface="Arial" pitchFamily="34" charset="0"/>
                        </a:rPr>
                        <a:t>және</a:t>
                      </a:r>
                      <a:r>
                        <a:rPr lang="ru-RU" sz="850" b="1" kern="1200" dirty="0" smtClean="0">
                          <a:solidFill>
                            <a:schemeClr val="tx1"/>
                          </a:solidFill>
                          <a:effectLst/>
                          <a:latin typeface="Arial" pitchFamily="34" charset="0"/>
                          <a:ea typeface="+mn-ea"/>
                          <a:cs typeface="Arial" pitchFamily="34" charset="0"/>
                        </a:rPr>
                        <a:t> </a:t>
                      </a:r>
                      <a:r>
                        <a:rPr lang="ru-RU" sz="850" b="1" kern="1200" dirty="0" err="1" smtClean="0">
                          <a:solidFill>
                            <a:schemeClr val="tx1"/>
                          </a:solidFill>
                          <a:effectLst/>
                          <a:latin typeface="Arial" pitchFamily="34" charset="0"/>
                          <a:ea typeface="+mn-ea"/>
                          <a:cs typeface="Arial" pitchFamily="34" charset="0"/>
                        </a:rPr>
                        <a:t>техникалық</a:t>
                      </a:r>
                      <a:r>
                        <a:rPr lang="ru-RU" sz="850" b="1" kern="1200" dirty="0" smtClean="0">
                          <a:solidFill>
                            <a:schemeClr val="tx1"/>
                          </a:solidFill>
                          <a:effectLst/>
                          <a:latin typeface="Arial" pitchFamily="34" charset="0"/>
                          <a:ea typeface="+mn-ea"/>
                          <a:cs typeface="Arial" pitchFamily="34" charset="0"/>
                        </a:rPr>
                        <a:t> </a:t>
                      </a:r>
                      <a:r>
                        <a:rPr lang="ru-RU" sz="850" b="1" kern="1200" dirty="0" err="1" smtClean="0">
                          <a:solidFill>
                            <a:schemeClr val="tx1"/>
                          </a:solidFill>
                          <a:effectLst/>
                          <a:latin typeface="Arial" pitchFamily="34" charset="0"/>
                          <a:ea typeface="+mn-ea"/>
                          <a:cs typeface="Arial" pitchFamily="34" charset="0"/>
                        </a:rPr>
                        <a:t>сипаттамасыТехника</a:t>
                      </a:r>
                      <a:r>
                        <a:rPr lang="ru-RU" sz="850" b="1" kern="1200" dirty="0" smtClean="0">
                          <a:solidFill>
                            <a:schemeClr val="tx1"/>
                          </a:solidFill>
                          <a:effectLst/>
                          <a:latin typeface="Arial" pitchFamily="34" charset="0"/>
                          <a:ea typeface="+mn-ea"/>
                          <a:cs typeface="Arial" pitchFamily="34" charset="0"/>
                        </a:rPr>
                        <a:t> мен </a:t>
                      </a:r>
                      <a:r>
                        <a:rPr lang="ru-RU" sz="850" b="1" kern="1200" dirty="0" err="1" smtClean="0">
                          <a:solidFill>
                            <a:schemeClr val="tx1"/>
                          </a:solidFill>
                          <a:effectLst/>
                          <a:latin typeface="Arial" pitchFamily="34" charset="0"/>
                          <a:ea typeface="+mn-ea"/>
                          <a:cs typeface="Arial" pitchFamily="34" charset="0"/>
                        </a:rPr>
                        <a:t>жабдықтың</a:t>
                      </a:r>
                      <a:r>
                        <a:rPr lang="ru-RU" sz="850" b="1" kern="1200" dirty="0" smtClean="0">
                          <a:solidFill>
                            <a:schemeClr val="tx1"/>
                          </a:solidFill>
                          <a:effectLst/>
                          <a:latin typeface="Arial" pitchFamily="34" charset="0"/>
                          <a:ea typeface="+mn-ea"/>
                          <a:cs typeface="Arial" pitchFamily="34" charset="0"/>
                        </a:rPr>
                        <a:t> </a:t>
                      </a:r>
                      <a:r>
                        <a:rPr lang="ru-RU" sz="850" b="1" kern="1200" dirty="0" err="1" smtClean="0">
                          <a:solidFill>
                            <a:schemeClr val="tx1"/>
                          </a:solidFill>
                          <a:effectLst/>
                          <a:latin typeface="Arial" pitchFamily="34" charset="0"/>
                          <a:ea typeface="+mn-ea"/>
                          <a:cs typeface="Arial" pitchFamily="34" charset="0"/>
                        </a:rPr>
                        <a:t>атауы</a:t>
                      </a:r>
                      <a:r>
                        <a:rPr lang="ru-RU" sz="850" b="1" kern="1200" dirty="0" smtClean="0">
                          <a:solidFill>
                            <a:schemeClr val="tx1"/>
                          </a:solidFill>
                          <a:effectLst/>
                          <a:latin typeface="Arial" pitchFamily="34" charset="0"/>
                          <a:ea typeface="+mn-ea"/>
                          <a:cs typeface="Arial" pitchFamily="34" charset="0"/>
                        </a:rPr>
                        <a:t> </a:t>
                      </a:r>
                      <a:r>
                        <a:rPr lang="ru-RU" sz="850" b="1" kern="1200" dirty="0" err="1" smtClean="0">
                          <a:solidFill>
                            <a:schemeClr val="tx1"/>
                          </a:solidFill>
                          <a:effectLst/>
                          <a:latin typeface="Arial" pitchFamily="34" charset="0"/>
                          <a:ea typeface="+mn-ea"/>
                          <a:cs typeface="Arial" pitchFamily="34" charset="0"/>
                        </a:rPr>
                        <a:t>және</a:t>
                      </a:r>
                      <a:r>
                        <a:rPr lang="ru-RU" sz="850" b="1" kern="1200" dirty="0" smtClean="0">
                          <a:solidFill>
                            <a:schemeClr val="tx1"/>
                          </a:solidFill>
                          <a:effectLst/>
                          <a:latin typeface="Arial" pitchFamily="34" charset="0"/>
                          <a:ea typeface="+mn-ea"/>
                          <a:cs typeface="Arial" pitchFamily="34" charset="0"/>
                        </a:rPr>
                        <a:t> </a:t>
                      </a:r>
                      <a:r>
                        <a:rPr lang="ru-RU" sz="850" b="1" kern="1200" dirty="0" err="1" smtClean="0">
                          <a:solidFill>
                            <a:schemeClr val="tx1"/>
                          </a:solidFill>
                          <a:effectLst/>
                          <a:latin typeface="Arial" pitchFamily="34" charset="0"/>
                          <a:ea typeface="+mn-ea"/>
                          <a:cs typeface="Arial" pitchFamily="34" charset="0"/>
                        </a:rPr>
                        <a:t>техникалық</a:t>
                      </a:r>
                      <a:r>
                        <a:rPr lang="ru-RU" sz="850" b="1" kern="1200" dirty="0" smtClean="0">
                          <a:solidFill>
                            <a:schemeClr val="tx1"/>
                          </a:solidFill>
                          <a:effectLst/>
                          <a:latin typeface="Arial" pitchFamily="34" charset="0"/>
                          <a:ea typeface="+mn-ea"/>
                          <a:cs typeface="Arial" pitchFamily="34" charset="0"/>
                        </a:rPr>
                        <a:t> </a:t>
                      </a:r>
                      <a:r>
                        <a:rPr lang="ru-RU" sz="850" b="1" kern="1200" dirty="0" err="1" smtClean="0">
                          <a:solidFill>
                            <a:schemeClr val="tx1"/>
                          </a:solidFill>
                          <a:effectLst/>
                          <a:latin typeface="Arial" pitchFamily="34" charset="0"/>
                          <a:ea typeface="+mn-ea"/>
                          <a:cs typeface="Arial" pitchFamily="34" charset="0"/>
                        </a:rPr>
                        <a:t>сипаттамасы</a:t>
                      </a:r>
                      <a:endParaRPr lang="ru-RU" sz="850" b="1" dirty="0">
                        <a:latin typeface="Arial" pitchFamily="34" charset="0"/>
                        <a:ea typeface="Times New Roman"/>
                        <a:cs typeface="Arial" pitchFamily="34" charset="0"/>
                      </a:endParaRPr>
                    </a:p>
                  </a:txBody>
                  <a:tcPr marL="389" marR="389" marT="389" marB="389" anchor="ctr"/>
                </a:tc>
                <a:tc>
                  <a:txBody>
                    <a:bodyPr/>
                    <a:lstStyle/>
                    <a:p>
                      <a:pPr marL="12700" algn="ctr">
                        <a:lnSpc>
                          <a:spcPct val="115000"/>
                        </a:lnSpc>
                        <a:spcAft>
                          <a:spcPts val="100"/>
                        </a:spcAft>
                      </a:pPr>
                      <a:r>
                        <a:rPr lang="ru-RU" sz="850" b="1" kern="1200" dirty="0" err="1" smtClean="0">
                          <a:solidFill>
                            <a:schemeClr val="tx1"/>
                          </a:solidFill>
                          <a:effectLst/>
                          <a:latin typeface="Arial" pitchFamily="34" charset="0"/>
                          <a:ea typeface="+mn-ea"/>
                          <a:cs typeface="Arial" pitchFamily="34" charset="0"/>
                        </a:rPr>
                        <a:t>Техниканың</a:t>
                      </a:r>
                      <a:r>
                        <a:rPr lang="ru-RU" sz="850" b="1" kern="1200" dirty="0" smtClean="0">
                          <a:solidFill>
                            <a:schemeClr val="tx1"/>
                          </a:solidFill>
                          <a:effectLst/>
                          <a:latin typeface="Arial" pitchFamily="34" charset="0"/>
                          <a:ea typeface="+mn-ea"/>
                          <a:cs typeface="Arial" pitchFamily="34" charset="0"/>
                        </a:rPr>
                        <a:t> </a:t>
                      </a:r>
                    </a:p>
                    <a:p>
                      <a:pPr marL="12700" algn="ctr">
                        <a:lnSpc>
                          <a:spcPct val="115000"/>
                        </a:lnSpc>
                        <a:spcAft>
                          <a:spcPts val="100"/>
                        </a:spcAft>
                      </a:pPr>
                      <a:r>
                        <a:rPr lang="ru-RU" sz="850" b="1" kern="1200" dirty="0" err="1" smtClean="0">
                          <a:solidFill>
                            <a:schemeClr val="tx1"/>
                          </a:solidFill>
                          <a:effectLst/>
                          <a:latin typeface="Arial" pitchFamily="34" charset="0"/>
                          <a:ea typeface="+mn-ea"/>
                          <a:cs typeface="Arial" pitchFamily="34" charset="0"/>
                        </a:rPr>
                        <a:t>бір</a:t>
                      </a:r>
                      <a:r>
                        <a:rPr lang="ru-RU" sz="850" b="1" kern="1200" dirty="0" smtClean="0">
                          <a:solidFill>
                            <a:schemeClr val="tx1"/>
                          </a:solidFill>
                          <a:effectLst/>
                          <a:latin typeface="Arial" pitchFamily="34" charset="0"/>
                          <a:ea typeface="+mn-ea"/>
                          <a:cs typeface="Arial" pitchFamily="34" charset="0"/>
                        </a:rPr>
                        <a:t> </a:t>
                      </a:r>
                      <a:r>
                        <a:rPr lang="ru-RU" sz="850" b="1" kern="1200" dirty="0" err="1" smtClean="0">
                          <a:solidFill>
                            <a:schemeClr val="tx1"/>
                          </a:solidFill>
                          <a:effectLst/>
                          <a:latin typeface="Arial" pitchFamily="34" charset="0"/>
                          <a:ea typeface="+mn-ea"/>
                          <a:cs typeface="Arial" pitchFamily="34" charset="0"/>
                        </a:rPr>
                        <a:t>бірлігіне</a:t>
                      </a:r>
                      <a:r>
                        <a:rPr lang="ru-RU" sz="850" b="1" kern="1200" dirty="0" smtClean="0">
                          <a:solidFill>
                            <a:schemeClr val="tx1"/>
                          </a:solidFill>
                          <a:effectLst/>
                          <a:latin typeface="Arial" pitchFamily="34" charset="0"/>
                          <a:ea typeface="+mn-ea"/>
                          <a:cs typeface="Arial" pitchFamily="34" charset="0"/>
                        </a:rPr>
                        <a:t> </a:t>
                      </a:r>
                      <a:r>
                        <a:rPr lang="ru-RU" sz="850" b="1" kern="1200" dirty="0" err="1" smtClean="0">
                          <a:solidFill>
                            <a:schemeClr val="tx1"/>
                          </a:solidFill>
                          <a:effectLst/>
                          <a:latin typeface="Arial" pitchFamily="34" charset="0"/>
                          <a:ea typeface="+mn-ea"/>
                          <a:cs typeface="Arial" pitchFamily="34" charset="0"/>
                        </a:rPr>
                        <a:t>арналған</a:t>
                      </a:r>
                      <a:r>
                        <a:rPr lang="ru-RU" sz="850" b="1" kern="1200" dirty="0" smtClean="0">
                          <a:solidFill>
                            <a:schemeClr val="tx1"/>
                          </a:solidFill>
                          <a:effectLst/>
                          <a:latin typeface="Arial" pitchFamily="34" charset="0"/>
                          <a:ea typeface="+mn-ea"/>
                          <a:cs typeface="Arial" pitchFamily="34" charset="0"/>
                        </a:rPr>
                        <a:t> </a:t>
                      </a:r>
                      <a:r>
                        <a:rPr lang="ru-RU" sz="850" b="1" kern="1200" dirty="0" err="1" smtClean="0">
                          <a:solidFill>
                            <a:schemeClr val="tx1"/>
                          </a:solidFill>
                          <a:effectLst/>
                          <a:latin typeface="Arial" pitchFamily="34" charset="0"/>
                          <a:ea typeface="+mn-ea"/>
                          <a:cs typeface="Arial" pitchFamily="34" charset="0"/>
                        </a:rPr>
                        <a:t>ең</a:t>
                      </a:r>
                      <a:r>
                        <a:rPr lang="ru-RU" sz="850" b="1" kern="1200" dirty="0" smtClean="0">
                          <a:solidFill>
                            <a:schemeClr val="tx1"/>
                          </a:solidFill>
                          <a:effectLst/>
                          <a:latin typeface="Arial" pitchFamily="34" charset="0"/>
                          <a:ea typeface="+mn-ea"/>
                          <a:cs typeface="Arial" pitchFamily="34" charset="0"/>
                        </a:rPr>
                        <a:t> </a:t>
                      </a:r>
                      <a:r>
                        <a:rPr lang="ru-RU" sz="850" b="1" kern="1200" dirty="0" err="1" smtClean="0">
                          <a:solidFill>
                            <a:schemeClr val="tx1"/>
                          </a:solidFill>
                          <a:effectLst/>
                          <a:latin typeface="Arial" pitchFamily="34" charset="0"/>
                          <a:ea typeface="+mn-ea"/>
                          <a:cs typeface="Arial" pitchFamily="34" charset="0"/>
                        </a:rPr>
                        <a:t>төменгі</a:t>
                      </a:r>
                      <a:r>
                        <a:rPr lang="ru-RU" sz="850" b="1" kern="1200" dirty="0" smtClean="0">
                          <a:solidFill>
                            <a:schemeClr val="tx1"/>
                          </a:solidFill>
                          <a:effectLst/>
                          <a:latin typeface="Arial" pitchFamily="34" charset="0"/>
                          <a:ea typeface="+mn-ea"/>
                          <a:cs typeface="Arial" pitchFamily="34" charset="0"/>
                        </a:rPr>
                        <a:t> норматив, гектар/бас</a:t>
                      </a:r>
                      <a:endParaRPr lang="ru-RU" sz="850" b="1" dirty="0">
                        <a:latin typeface="Arial" pitchFamily="34" charset="0"/>
                        <a:ea typeface="Times New Roman"/>
                        <a:cs typeface="Arial" pitchFamily="34" charset="0"/>
                      </a:endParaRPr>
                    </a:p>
                  </a:txBody>
                  <a:tcPr marL="389" marR="389" marT="389" marB="389" anchor="ctr"/>
                </a:tc>
                <a:tc>
                  <a:txBody>
                    <a:bodyPr/>
                    <a:lstStyle/>
                    <a:p>
                      <a:pPr marL="12700" algn="ctr">
                        <a:lnSpc>
                          <a:spcPct val="115000"/>
                        </a:lnSpc>
                        <a:spcAft>
                          <a:spcPts val="100"/>
                        </a:spcAft>
                      </a:pPr>
                      <a:r>
                        <a:rPr lang="ru-RU" sz="850" b="1" kern="1200" dirty="0" smtClean="0">
                          <a:solidFill>
                            <a:schemeClr val="tx1"/>
                          </a:solidFill>
                          <a:effectLst/>
                          <a:latin typeface="Arial" pitchFamily="34" charset="0"/>
                          <a:ea typeface="+mn-ea"/>
                          <a:cs typeface="Arial" pitchFamily="34" charset="0"/>
                        </a:rPr>
                        <a:t>Техника мен </a:t>
                      </a:r>
                      <a:r>
                        <a:rPr lang="ru-RU" sz="850" b="1" kern="1200" dirty="0" err="1" smtClean="0">
                          <a:solidFill>
                            <a:schemeClr val="tx1"/>
                          </a:solidFill>
                          <a:effectLst/>
                          <a:latin typeface="Arial" pitchFamily="34" charset="0"/>
                          <a:ea typeface="+mn-ea"/>
                          <a:cs typeface="Arial" pitchFamily="34" charset="0"/>
                        </a:rPr>
                        <a:t>жабдықтың</a:t>
                      </a:r>
                      <a:r>
                        <a:rPr lang="ru-RU" sz="850" b="1" kern="1200" dirty="0" smtClean="0">
                          <a:solidFill>
                            <a:schemeClr val="tx1"/>
                          </a:solidFill>
                          <a:effectLst/>
                          <a:latin typeface="Arial" pitchFamily="34" charset="0"/>
                          <a:ea typeface="+mn-ea"/>
                          <a:cs typeface="Arial" pitchFamily="34" charset="0"/>
                        </a:rPr>
                        <a:t> </a:t>
                      </a:r>
                      <a:r>
                        <a:rPr lang="ru-RU" sz="850" b="1" kern="1200" dirty="0" err="1" smtClean="0">
                          <a:solidFill>
                            <a:schemeClr val="tx1"/>
                          </a:solidFill>
                          <a:effectLst/>
                          <a:latin typeface="Arial" pitchFamily="34" charset="0"/>
                          <a:ea typeface="+mn-ea"/>
                          <a:cs typeface="Arial" pitchFamily="34" charset="0"/>
                        </a:rPr>
                        <a:t>бірлігіне</a:t>
                      </a:r>
                      <a:r>
                        <a:rPr lang="ru-RU" sz="850" b="1" kern="1200" dirty="0" smtClean="0">
                          <a:solidFill>
                            <a:schemeClr val="tx1"/>
                          </a:solidFill>
                          <a:effectLst/>
                          <a:latin typeface="Arial" pitchFamily="34" charset="0"/>
                          <a:ea typeface="+mn-ea"/>
                          <a:cs typeface="Arial" pitchFamily="34" charset="0"/>
                        </a:rPr>
                        <a:t> </a:t>
                      </a:r>
                      <a:r>
                        <a:rPr lang="ru-RU" sz="850" b="1" kern="1200" dirty="0" err="1" smtClean="0">
                          <a:solidFill>
                            <a:schemeClr val="tx1"/>
                          </a:solidFill>
                          <a:effectLst/>
                          <a:latin typeface="Arial" pitchFamily="34" charset="0"/>
                          <a:ea typeface="+mn-ea"/>
                          <a:cs typeface="Arial" pitchFamily="34" charset="0"/>
                        </a:rPr>
                        <a:t>арналған</a:t>
                      </a:r>
                      <a:r>
                        <a:rPr lang="ru-RU" sz="850" b="1" kern="1200" dirty="0" smtClean="0">
                          <a:solidFill>
                            <a:schemeClr val="tx1"/>
                          </a:solidFill>
                          <a:effectLst/>
                          <a:latin typeface="Arial" pitchFamily="34" charset="0"/>
                          <a:ea typeface="+mn-ea"/>
                          <a:cs typeface="Arial" pitchFamily="34" charset="0"/>
                        </a:rPr>
                        <a:t> </a:t>
                      </a:r>
                      <a:r>
                        <a:rPr lang="ru-RU" sz="850" b="1" kern="1200" dirty="0" err="1" smtClean="0">
                          <a:solidFill>
                            <a:schemeClr val="tx1"/>
                          </a:solidFill>
                          <a:effectLst/>
                          <a:latin typeface="Arial" pitchFamily="34" charset="0"/>
                          <a:ea typeface="+mn-ea"/>
                          <a:cs typeface="Arial" pitchFamily="34" charset="0"/>
                        </a:rPr>
                        <a:t>субсидияларды</a:t>
                      </a:r>
                      <a:r>
                        <a:rPr lang="ru-RU" sz="850" b="1" kern="1200" dirty="0" smtClean="0">
                          <a:solidFill>
                            <a:schemeClr val="tx1"/>
                          </a:solidFill>
                          <a:effectLst/>
                          <a:latin typeface="Arial" pitchFamily="34" charset="0"/>
                          <a:ea typeface="+mn-ea"/>
                          <a:cs typeface="Arial" pitchFamily="34" charset="0"/>
                        </a:rPr>
                        <a:t> </a:t>
                      </a:r>
                      <a:r>
                        <a:rPr lang="ru-RU" sz="850" b="1" kern="1200" dirty="0" err="1" smtClean="0">
                          <a:solidFill>
                            <a:schemeClr val="tx1"/>
                          </a:solidFill>
                          <a:effectLst/>
                          <a:latin typeface="Arial" pitchFamily="34" charset="0"/>
                          <a:ea typeface="+mn-ea"/>
                          <a:cs typeface="Arial" pitchFamily="34" charset="0"/>
                        </a:rPr>
                        <a:t>есептеу</a:t>
                      </a:r>
                      <a:r>
                        <a:rPr lang="ru-RU" sz="850" b="1" kern="1200" dirty="0" smtClean="0">
                          <a:solidFill>
                            <a:schemeClr val="tx1"/>
                          </a:solidFill>
                          <a:effectLst/>
                          <a:latin typeface="Arial" pitchFamily="34" charset="0"/>
                          <a:ea typeface="+mn-ea"/>
                          <a:cs typeface="Arial" pitchFamily="34" charset="0"/>
                        </a:rPr>
                        <a:t> </a:t>
                      </a:r>
                      <a:r>
                        <a:rPr lang="ru-RU" sz="850" b="1" kern="1200" dirty="0" err="1" smtClean="0">
                          <a:solidFill>
                            <a:schemeClr val="tx1"/>
                          </a:solidFill>
                          <a:effectLst/>
                          <a:latin typeface="Arial" pitchFamily="34" charset="0"/>
                          <a:ea typeface="+mn-ea"/>
                          <a:cs typeface="Arial" pitchFamily="34" charset="0"/>
                        </a:rPr>
                        <a:t>үшін</a:t>
                      </a:r>
                      <a:r>
                        <a:rPr lang="ru-RU" sz="850" b="1" kern="1200" dirty="0" smtClean="0">
                          <a:solidFill>
                            <a:schemeClr val="tx1"/>
                          </a:solidFill>
                          <a:effectLst/>
                          <a:latin typeface="Arial" pitchFamily="34" charset="0"/>
                          <a:ea typeface="+mn-ea"/>
                          <a:cs typeface="Arial" pitchFamily="34" charset="0"/>
                        </a:rPr>
                        <a:t> </a:t>
                      </a:r>
                      <a:r>
                        <a:rPr lang="ru-RU" sz="850" b="1" kern="1200" dirty="0" err="1" smtClean="0">
                          <a:solidFill>
                            <a:schemeClr val="tx1"/>
                          </a:solidFill>
                          <a:effectLst/>
                          <a:latin typeface="Arial" pitchFamily="34" charset="0"/>
                          <a:ea typeface="+mn-ea"/>
                          <a:cs typeface="Arial" pitchFamily="34" charset="0"/>
                        </a:rPr>
                        <a:t>ең</a:t>
                      </a:r>
                      <a:r>
                        <a:rPr lang="ru-RU" sz="850" b="1" kern="1200" dirty="0" smtClean="0">
                          <a:solidFill>
                            <a:schemeClr val="tx1"/>
                          </a:solidFill>
                          <a:effectLst/>
                          <a:latin typeface="Arial" pitchFamily="34" charset="0"/>
                          <a:ea typeface="+mn-ea"/>
                          <a:cs typeface="Arial" pitchFamily="34" charset="0"/>
                        </a:rPr>
                        <a:t> </a:t>
                      </a:r>
                      <a:r>
                        <a:rPr lang="ru-RU" sz="850" b="1" kern="1200" dirty="0" err="1" smtClean="0">
                          <a:solidFill>
                            <a:schemeClr val="tx1"/>
                          </a:solidFill>
                          <a:effectLst/>
                          <a:latin typeface="Arial" pitchFamily="34" charset="0"/>
                          <a:ea typeface="+mn-ea"/>
                          <a:cs typeface="Arial" pitchFamily="34" charset="0"/>
                        </a:rPr>
                        <a:t>жоғарғы</a:t>
                      </a:r>
                      <a:r>
                        <a:rPr lang="ru-RU" sz="850" b="1" kern="1200" dirty="0" smtClean="0">
                          <a:solidFill>
                            <a:schemeClr val="tx1"/>
                          </a:solidFill>
                          <a:effectLst/>
                          <a:latin typeface="Arial" pitchFamily="34" charset="0"/>
                          <a:ea typeface="+mn-ea"/>
                          <a:cs typeface="Arial" pitchFamily="34" charset="0"/>
                        </a:rPr>
                        <a:t> </a:t>
                      </a:r>
                      <a:r>
                        <a:rPr lang="ru-RU" sz="850" b="1" kern="1200" dirty="0" err="1" smtClean="0">
                          <a:solidFill>
                            <a:schemeClr val="tx1"/>
                          </a:solidFill>
                          <a:effectLst/>
                          <a:latin typeface="Arial" pitchFamily="34" charset="0"/>
                          <a:ea typeface="+mn-ea"/>
                          <a:cs typeface="Arial" pitchFamily="34" charset="0"/>
                        </a:rPr>
                        <a:t>рұқсат</a:t>
                      </a:r>
                      <a:r>
                        <a:rPr lang="ru-RU" sz="850" b="1" kern="1200" dirty="0" smtClean="0">
                          <a:solidFill>
                            <a:schemeClr val="tx1"/>
                          </a:solidFill>
                          <a:effectLst/>
                          <a:latin typeface="Arial" pitchFamily="34" charset="0"/>
                          <a:ea typeface="+mn-ea"/>
                          <a:cs typeface="Arial" pitchFamily="34" charset="0"/>
                        </a:rPr>
                        <a:t> </a:t>
                      </a:r>
                      <a:r>
                        <a:rPr lang="ru-RU" sz="850" b="1" kern="1200" dirty="0" err="1" smtClean="0">
                          <a:solidFill>
                            <a:schemeClr val="tx1"/>
                          </a:solidFill>
                          <a:effectLst/>
                          <a:latin typeface="Arial" pitchFamily="34" charset="0"/>
                          <a:ea typeface="+mn-ea"/>
                          <a:cs typeface="Arial" pitchFamily="34" charset="0"/>
                        </a:rPr>
                        <a:t>етілетін</a:t>
                      </a:r>
                      <a:r>
                        <a:rPr lang="ru-RU" sz="850" b="1" kern="1200" dirty="0" smtClean="0">
                          <a:solidFill>
                            <a:schemeClr val="tx1"/>
                          </a:solidFill>
                          <a:effectLst/>
                          <a:latin typeface="Arial" pitchFamily="34" charset="0"/>
                          <a:ea typeface="+mn-ea"/>
                          <a:cs typeface="Arial" pitchFamily="34" charset="0"/>
                        </a:rPr>
                        <a:t> </a:t>
                      </a:r>
                      <a:r>
                        <a:rPr lang="ru-RU" sz="850" b="1" kern="1200" dirty="0" err="1" smtClean="0">
                          <a:solidFill>
                            <a:schemeClr val="tx1"/>
                          </a:solidFill>
                          <a:effectLst/>
                          <a:latin typeface="Arial" pitchFamily="34" charset="0"/>
                          <a:ea typeface="+mn-ea"/>
                          <a:cs typeface="Arial" pitchFamily="34" charset="0"/>
                        </a:rPr>
                        <a:t>құн</a:t>
                      </a:r>
                      <a:r>
                        <a:rPr lang="ru-RU" sz="850" b="1" kern="1200" dirty="0" smtClean="0">
                          <a:solidFill>
                            <a:schemeClr val="tx1"/>
                          </a:solidFill>
                          <a:effectLst/>
                          <a:latin typeface="Arial" pitchFamily="34" charset="0"/>
                          <a:ea typeface="+mn-ea"/>
                          <a:cs typeface="Arial" pitchFamily="34" charset="0"/>
                        </a:rPr>
                        <a:t>,</a:t>
                      </a:r>
                      <a:br>
                        <a:rPr lang="ru-RU" sz="850" b="1" kern="1200" dirty="0" smtClean="0">
                          <a:solidFill>
                            <a:schemeClr val="tx1"/>
                          </a:solidFill>
                          <a:effectLst/>
                          <a:latin typeface="Arial" pitchFamily="34" charset="0"/>
                          <a:ea typeface="+mn-ea"/>
                          <a:cs typeface="Arial" pitchFamily="34" charset="0"/>
                        </a:rPr>
                      </a:br>
                      <a:r>
                        <a:rPr lang="ru-RU" sz="850" b="1" kern="1200" dirty="0" err="1" smtClean="0">
                          <a:solidFill>
                            <a:schemeClr val="tx1"/>
                          </a:solidFill>
                          <a:effectLst/>
                          <a:latin typeface="Arial" pitchFamily="34" charset="0"/>
                          <a:ea typeface="+mn-ea"/>
                          <a:cs typeface="Arial" pitchFamily="34" charset="0"/>
                        </a:rPr>
                        <a:t>теңге</a:t>
                      </a:r>
                      <a:endParaRPr lang="ru-RU" sz="850" b="1" dirty="0">
                        <a:latin typeface="Arial" pitchFamily="34" charset="0"/>
                        <a:ea typeface="Times New Roman"/>
                        <a:cs typeface="Arial" pitchFamily="34" charset="0"/>
                      </a:endParaRPr>
                    </a:p>
                  </a:txBody>
                  <a:tcPr marL="389" marR="389" marT="389" marB="389" anchor="ctr"/>
                </a:tc>
              </a:tr>
              <a:tr h="144839">
                <a:tc>
                  <a:txBody>
                    <a:bodyPr/>
                    <a:lstStyle/>
                    <a:p>
                      <a:pPr marL="12700" algn="just">
                        <a:lnSpc>
                          <a:spcPct val="115000"/>
                        </a:lnSpc>
                        <a:spcAft>
                          <a:spcPts val="100"/>
                        </a:spcAft>
                      </a:pPr>
                      <a:r>
                        <a:rPr lang="en-US" sz="850" dirty="0">
                          <a:latin typeface="Arial" pitchFamily="34" charset="0"/>
                          <a:cs typeface="Arial" pitchFamily="34" charset="0"/>
                        </a:rPr>
                        <a:t>1.</a:t>
                      </a:r>
                      <a:endParaRPr lang="ru-RU" sz="850" dirty="0">
                        <a:latin typeface="Arial" pitchFamily="34" charset="0"/>
                        <a:ea typeface="Times New Roman"/>
                        <a:cs typeface="Arial" pitchFamily="34" charset="0"/>
                      </a:endParaRPr>
                    </a:p>
                  </a:txBody>
                  <a:tcPr marL="389" marR="389" marT="389" marB="389" anchor="ctr"/>
                </a:tc>
                <a:tc gridSpan="3">
                  <a:txBody>
                    <a:bodyPr/>
                    <a:lstStyle/>
                    <a:p>
                      <a:pPr marL="12700" algn="just">
                        <a:lnSpc>
                          <a:spcPct val="115000"/>
                        </a:lnSpc>
                        <a:spcAft>
                          <a:spcPts val="100"/>
                        </a:spcAft>
                      </a:pPr>
                      <a:r>
                        <a:rPr lang="en-US" sz="850" kern="1200" dirty="0" err="1" smtClean="0">
                          <a:solidFill>
                            <a:schemeClr val="tx1"/>
                          </a:solidFill>
                          <a:effectLst/>
                          <a:latin typeface="Arial" pitchFamily="34" charset="0"/>
                          <a:ea typeface="+mn-ea"/>
                          <a:cs typeface="Arial" pitchFamily="34" charset="0"/>
                        </a:rPr>
                        <a:t>тракторлар</a:t>
                      </a:r>
                      <a:r>
                        <a:rPr lang="en-US" sz="850" kern="1200" dirty="0" smtClean="0">
                          <a:solidFill>
                            <a:schemeClr val="tx1"/>
                          </a:solidFill>
                          <a:effectLst/>
                          <a:latin typeface="Arial" pitchFamily="34" charset="0"/>
                          <a:ea typeface="+mn-ea"/>
                          <a:cs typeface="Arial" pitchFamily="34" charset="0"/>
                        </a:rPr>
                        <a:t> (</a:t>
                      </a:r>
                      <a:r>
                        <a:rPr lang="en-US" sz="850" kern="1200" dirty="0" err="1" smtClean="0">
                          <a:solidFill>
                            <a:schemeClr val="tx1"/>
                          </a:solidFill>
                          <a:effectLst/>
                          <a:latin typeface="Arial" pitchFamily="34" charset="0"/>
                          <a:ea typeface="+mn-ea"/>
                          <a:cs typeface="Arial" pitchFamily="34" charset="0"/>
                        </a:rPr>
                        <a:t>доңғалақты</a:t>
                      </a:r>
                      <a:r>
                        <a:rPr lang="en-US" sz="850" kern="1200" dirty="0" smtClean="0">
                          <a:solidFill>
                            <a:schemeClr val="tx1"/>
                          </a:solidFill>
                          <a:effectLst/>
                          <a:latin typeface="Arial" pitchFamily="34" charset="0"/>
                          <a:ea typeface="+mn-ea"/>
                          <a:cs typeface="Arial" pitchFamily="34" charset="0"/>
                        </a:rPr>
                        <a:t>/</a:t>
                      </a:r>
                      <a:r>
                        <a:rPr lang="en-US" sz="850" kern="1200" dirty="0" err="1" smtClean="0">
                          <a:solidFill>
                            <a:schemeClr val="tx1"/>
                          </a:solidFill>
                          <a:effectLst/>
                          <a:latin typeface="Arial" pitchFamily="34" charset="0"/>
                          <a:ea typeface="+mn-ea"/>
                          <a:cs typeface="Arial" pitchFamily="34" charset="0"/>
                        </a:rPr>
                        <a:t>шынжыр</a:t>
                      </a:r>
                      <a:r>
                        <a:rPr lang="en-US" sz="850" kern="1200" dirty="0" smtClean="0">
                          <a:solidFill>
                            <a:schemeClr val="tx1"/>
                          </a:solidFill>
                          <a:effectLst/>
                          <a:latin typeface="Arial" pitchFamily="34" charset="0"/>
                          <a:ea typeface="+mn-ea"/>
                          <a:cs typeface="Arial" pitchFamily="34" charset="0"/>
                        </a:rPr>
                        <a:t> </a:t>
                      </a:r>
                      <a:r>
                        <a:rPr lang="en-US" sz="850" kern="1200" dirty="0" err="1" smtClean="0">
                          <a:solidFill>
                            <a:schemeClr val="tx1"/>
                          </a:solidFill>
                          <a:effectLst/>
                          <a:latin typeface="Arial" pitchFamily="34" charset="0"/>
                          <a:ea typeface="+mn-ea"/>
                          <a:cs typeface="Arial" pitchFamily="34" charset="0"/>
                        </a:rPr>
                        <a:t>табанды</a:t>
                      </a:r>
                      <a:r>
                        <a:rPr lang="en-US" sz="850" kern="1200" dirty="0" smtClean="0">
                          <a:solidFill>
                            <a:schemeClr val="tx1"/>
                          </a:solidFill>
                          <a:effectLst/>
                          <a:latin typeface="Arial" pitchFamily="34" charset="0"/>
                          <a:ea typeface="+mn-ea"/>
                          <a:cs typeface="Arial" pitchFamily="34" charset="0"/>
                        </a:rPr>
                        <a:t>):</a:t>
                      </a:r>
                      <a:endParaRPr lang="ru-RU" sz="850" dirty="0">
                        <a:latin typeface="Arial" pitchFamily="34" charset="0"/>
                        <a:ea typeface="Times New Roman"/>
                        <a:cs typeface="Arial" pitchFamily="34" charset="0"/>
                      </a:endParaRPr>
                    </a:p>
                  </a:txBody>
                  <a:tcPr marL="389" marR="389" marT="389" marB="389" anchor="ctr"/>
                </a:tc>
                <a:tc hMerge="1">
                  <a:txBody>
                    <a:bodyPr/>
                    <a:lstStyle/>
                    <a:p>
                      <a:endParaRPr lang="ru-RU"/>
                    </a:p>
                  </a:txBody>
                  <a:tcPr/>
                </a:tc>
                <a:tc hMerge="1">
                  <a:txBody>
                    <a:bodyPr/>
                    <a:lstStyle/>
                    <a:p>
                      <a:endParaRPr lang="ru-RU"/>
                    </a:p>
                  </a:txBody>
                  <a:tcPr/>
                </a:tc>
              </a:tr>
              <a:tr h="162512">
                <a:tc>
                  <a:txBody>
                    <a:bodyPr/>
                    <a:lstStyle/>
                    <a:p>
                      <a:pPr marL="12700" algn="just">
                        <a:lnSpc>
                          <a:spcPct val="115000"/>
                        </a:lnSpc>
                        <a:spcAft>
                          <a:spcPts val="100"/>
                        </a:spcAft>
                      </a:pPr>
                      <a:r>
                        <a:rPr lang="en-US" sz="850">
                          <a:latin typeface="Arial" pitchFamily="34" charset="0"/>
                          <a:cs typeface="Arial" pitchFamily="34" charset="0"/>
                        </a:rPr>
                        <a:t>1.1.</a:t>
                      </a:r>
                      <a:endParaRPr lang="ru-RU" sz="85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қуаты</a:t>
                      </a:r>
                      <a:r>
                        <a:rPr lang="en-US" sz="850" dirty="0">
                          <a:solidFill>
                            <a:srgbClr val="000000"/>
                          </a:solidFill>
                          <a:effectLst/>
                          <a:latin typeface="Arial" pitchFamily="34" charset="0"/>
                          <a:ea typeface="Times New Roman"/>
                          <a:cs typeface="Arial" pitchFamily="34" charset="0"/>
                        </a:rPr>
                        <a:t> 60 </a:t>
                      </a:r>
                      <a:r>
                        <a:rPr lang="en-US" sz="850" dirty="0" err="1">
                          <a:solidFill>
                            <a:srgbClr val="000000"/>
                          </a:solidFill>
                          <a:effectLst/>
                          <a:latin typeface="Arial" pitchFamily="34" charset="0"/>
                          <a:ea typeface="Times New Roman"/>
                          <a:cs typeface="Arial" pitchFamily="34" charset="0"/>
                        </a:rPr>
                        <a:t>ат</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күшіне</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дейін</a:t>
                      </a:r>
                      <a:r>
                        <a:rPr lang="en-US" sz="850" dirty="0">
                          <a:solidFill>
                            <a:srgbClr val="000000"/>
                          </a:solidFill>
                          <a:effectLst/>
                          <a:latin typeface="Arial" pitchFamily="34" charset="0"/>
                          <a:ea typeface="Times New Roman"/>
                          <a:cs typeface="Arial" pitchFamily="34" charset="0"/>
                        </a:rPr>
                        <a:t> </a:t>
                      </a:r>
                      <a:endParaRPr lang="ru-RU" sz="85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50-ге </a:t>
                      </a:r>
                      <a:r>
                        <a:rPr lang="en-US" sz="850" dirty="0" err="1">
                          <a:solidFill>
                            <a:srgbClr val="000000"/>
                          </a:solidFill>
                          <a:effectLst/>
                          <a:latin typeface="Arial" pitchFamily="34" charset="0"/>
                          <a:ea typeface="Times New Roman"/>
                          <a:cs typeface="Arial" pitchFamily="34" charset="0"/>
                        </a:rPr>
                        <a:t>дейін</a:t>
                      </a:r>
                      <a:endParaRPr lang="ru-RU" sz="85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4 200 000</a:t>
                      </a:r>
                      <a:endParaRPr lang="ru-RU" sz="850" dirty="0">
                        <a:effectLst/>
                        <a:latin typeface="Arial" pitchFamily="34" charset="0"/>
                        <a:ea typeface="Times New Roman"/>
                        <a:cs typeface="Arial" pitchFamily="34" charset="0"/>
                      </a:endParaRPr>
                    </a:p>
                  </a:txBody>
                  <a:tcPr marL="9525" marR="9525" marT="9525" marB="9525" anchor="ctr"/>
                </a:tc>
              </a:tr>
              <a:tr h="162512">
                <a:tc>
                  <a:txBody>
                    <a:bodyPr/>
                    <a:lstStyle/>
                    <a:p>
                      <a:pPr marL="12700" algn="just">
                        <a:lnSpc>
                          <a:spcPct val="115000"/>
                        </a:lnSpc>
                        <a:spcAft>
                          <a:spcPts val="100"/>
                        </a:spcAft>
                      </a:pPr>
                      <a:r>
                        <a:rPr lang="en-US" sz="850">
                          <a:latin typeface="Arial" pitchFamily="34" charset="0"/>
                          <a:cs typeface="Arial" pitchFamily="34" charset="0"/>
                        </a:rPr>
                        <a:t>1.2.</a:t>
                      </a:r>
                      <a:endParaRPr lang="ru-RU" sz="85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қуаты</a:t>
                      </a:r>
                      <a:r>
                        <a:rPr lang="en-US" sz="850" dirty="0">
                          <a:solidFill>
                            <a:srgbClr val="000000"/>
                          </a:solidFill>
                          <a:effectLst/>
                          <a:latin typeface="Arial" pitchFamily="34" charset="0"/>
                          <a:ea typeface="Times New Roman"/>
                          <a:cs typeface="Arial" pitchFamily="34" charset="0"/>
                        </a:rPr>
                        <a:t> 61-89 </a:t>
                      </a:r>
                      <a:r>
                        <a:rPr lang="en-US" sz="850" dirty="0" err="1">
                          <a:solidFill>
                            <a:srgbClr val="000000"/>
                          </a:solidFill>
                          <a:effectLst/>
                          <a:latin typeface="Arial" pitchFamily="34" charset="0"/>
                          <a:ea typeface="Times New Roman"/>
                          <a:cs typeface="Arial" pitchFamily="34" charset="0"/>
                        </a:rPr>
                        <a:t>ат</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күші</a:t>
                      </a:r>
                      <a:endParaRPr lang="ru-RU" sz="85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100-ге дейін</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6 800 000</a:t>
                      </a:r>
                      <a:endParaRPr lang="ru-RU" sz="850" dirty="0">
                        <a:effectLst/>
                        <a:latin typeface="Arial" pitchFamily="34" charset="0"/>
                        <a:ea typeface="Times New Roman"/>
                        <a:cs typeface="Arial" pitchFamily="34" charset="0"/>
                      </a:endParaRPr>
                    </a:p>
                  </a:txBody>
                  <a:tcPr marL="9525" marR="9525" marT="9525" marB="9525" anchor="ctr"/>
                </a:tc>
              </a:tr>
              <a:tr h="162512">
                <a:tc>
                  <a:txBody>
                    <a:bodyPr/>
                    <a:lstStyle/>
                    <a:p>
                      <a:pPr marL="12700" algn="just">
                        <a:lnSpc>
                          <a:spcPct val="115000"/>
                        </a:lnSpc>
                        <a:spcAft>
                          <a:spcPts val="100"/>
                        </a:spcAft>
                      </a:pPr>
                      <a:r>
                        <a:rPr lang="en-US" sz="850">
                          <a:latin typeface="Arial" pitchFamily="34" charset="0"/>
                          <a:cs typeface="Arial" pitchFamily="34" charset="0"/>
                        </a:rPr>
                        <a:t>1.2.</a:t>
                      </a:r>
                      <a:endParaRPr lang="ru-RU" sz="850">
                        <a:latin typeface="Arial" pitchFamily="34" charset="0"/>
                        <a:ea typeface="Times New Roman"/>
                        <a:cs typeface="Arial" pitchFamily="34" charset="0"/>
                      </a:endParaRPr>
                    </a:p>
                  </a:txBody>
                  <a:tcPr marL="389" marR="389" marT="389" marB="389" anchor="ctr"/>
                </a:tc>
                <a:tc gridSpan="3">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қуаты</a:t>
                      </a:r>
                      <a:r>
                        <a:rPr lang="en-US" sz="850" dirty="0">
                          <a:solidFill>
                            <a:srgbClr val="000000"/>
                          </a:solidFill>
                          <a:effectLst/>
                          <a:latin typeface="Arial" pitchFamily="34" charset="0"/>
                          <a:ea typeface="Times New Roman"/>
                          <a:cs typeface="Arial" pitchFamily="34" charset="0"/>
                        </a:rPr>
                        <a:t> 90-130 </a:t>
                      </a:r>
                      <a:r>
                        <a:rPr lang="en-US" sz="850" dirty="0" err="1">
                          <a:solidFill>
                            <a:srgbClr val="000000"/>
                          </a:solidFill>
                          <a:effectLst/>
                          <a:latin typeface="Arial" pitchFamily="34" charset="0"/>
                          <a:ea typeface="Times New Roman"/>
                          <a:cs typeface="Arial" pitchFamily="34" charset="0"/>
                        </a:rPr>
                        <a:t>ат</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күші</a:t>
                      </a:r>
                      <a:endParaRPr lang="ru-RU" sz="850"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306599">
                <a:tc>
                  <a:txBody>
                    <a:bodyPr/>
                    <a:lstStyle/>
                    <a:p>
                      <a:pPr marL="12700" algn="just">
                        <a:lnSpc>
                          <a:spcPct val="115000"/>
                        </a:lnSpc>
                        <a:spcAft>
                          <a:spcPts val="100"/>
                        </a:spcAft>
                      </a:pPr>
                      <a:r>
                        <a:rPr lang="en-US" sz="850">
                          <a:latin typeface="Arial" pitchFamily="34" charset="0"/>
                          <a:cs typeface="Arial" pitchFamily="34" charset="0"/>
                        </a:rPr>
                        <a:t>1.2.1</a:t>
                      </a:r>
                      <a:endParaRPr lang="ru-RU" sz="85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Қазақстан</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Республикасы</a:t>
                      </a:r>
                      <a:r>
                        <a:rPr lang="en-US" sz="850" dirty="0">
                          <a:solidFill>
                            <a:srgbClr val="000000"/>
                          </a:solidFill>
                          <a:effectLst/>
                          <a:latin typeface="Arial" pitchFamily="34" charset="0"/>
                          <a:ea typeface="Times New Roman"/>
                          <a:cs typeface="Arial" pitchFamily="34" charset="0"/>
                        </a:rPr>
                        <a:t>, ТМД </a:t>
                      </a:r>
                      <a:r>
                        <a:rPr lang="en-US" sz="850" dirty="0" err="1">
                          <a:solidFill>
                            <a:srgbClr val="000000"/>
                          </a:solidFill>
                          <a:effectLst/>
                          <a:latin typeface="Arial" pitchFamily="34" charset="0"/>
                          <a:ea typeface="Times New Roman"/>
                          <a:cs typeface="Arial" pitchFamily="34" charset="0"/>
                        </a:rPr>
                        <a:t>елдері</a:t>
                      </a:r>
                      <a:r>
                        <a:rPr lang="en-US" sz="850" dirty="0">
                          <a:solidFill>
                            <a:srgbClr val="000000"/>
                          </a:solidFill>
                          <a:effectLst/>
                          <a:latin typeface="Arial" pitchFamily="34" charset="0"/>
                          <a:ea typeface="Times New Roman"/>
                          <a:cs typeface="Arial" pitchFamily="34" charset="0"/>
                        </a:rPr>
                        <a:t>, ҚХР </a:t>
                      </a:r>
                      <a:r>
                        <a:rPr lang="en-US" sz="850" dirty="0" err="1">
                          <a:solidFill>
                            <a:srgbClr val="000000"/>
                          </a:solidFill>
                          <a:effectLst/>
                          <a:latin typeface="Arial" pitchFamily="34" charset="0"/>
                          <a:ea typeface="Times New Roman"/>
                          <a:cs typeface="Arial" pitchFamily="34" charset="0"/>
                        </a:rPr>
                        <a:t>өндірістерінің</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моделдері</a:t>
                      </a:r>
                      <a:endParaRPr lang="ru-RU" sz="85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dirty="0">
                          <a:effectLst/>
                          <a:latin typeface="Arial" pitchFamily="34" charset="0"/>
                          <a:ea typeface="Times New Roman"/>
                          <a:cs typeface="Arial" pitchFamily="34" charset="0"/>
                        </a:rPr>
                        <a:t/>
                      </a:r>
                      <a:br>
                        <a:rPr lang="en-US" sz="850" dirty="0">
                          <a:effectLst/>
                          <a:latin typeface="Arial" pitchFamily="34" charset="0"/>
                          <a:ea typeface="Times New Roman"/>
                          <a:cs typeface="Arial" pitchFamily="34" charset="0"/>
                        </a:rPr>
                      </a:br>
                      <a:endParaRPr lang="ru-RU" sz="85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 </a:t>
                      </a:r>
                      <a:r>
                        <a:rPr lang="en-US" sz="850" dirty="0">
                          <a:effectLst/>
                          <a:latin typeface="Arial" pitchFamily="34" charset="0"/>
                          <a:ea typeface="Times New Roman"/>
                          <a:cs typeface="Arial" pitchFamily="34" charset="0"/>
                        </a:rPr>
                        <a:t/>
                      </a:r>
                      <a:br>
                        <a:rPr lang="en-US" sz="850" dirty="0">
                          <a:effectLst/>
                          <a:latin typeface="Arial" pitchFamily="34" charset="0"/>
                          <a:ea typeface="Times New Roman"/>
                          <a:cs typeface="Arial" pitchFamily="34" charset="0"/>
                        </a:rPr>
                      </a:br>
                      <a:r>
                        <a:rPr lang="en-US" sz="850" dirty="0">
                          <a:solidFill>
                            <a:srgbClr val="000000"/>
                          </a:solidFill>
                          <a:effectLst/>
                          <a:latin typeface="Arial" pitchFamily="34" charset="0"/>
                          <a:ea typeface="Times New Roman"/>
                          <a:cs typeface="Arial" pitchFamily="34" charset="0"/>
                        </a:rPr>
                        <a:t>9 800 000</a:t>
                      </a:r>
                      <a:endParaRPr lang="ru-RU" sz="850" dirty="0">
                        <a:effectLst/>
                        <a:latin typeface="Arial" pitchFamily="34" charset="0"/>
                        <a:ea typeface="Times New Roman"/>
                        <a:cs typeface="Arial" pitchFamily="34" charset="0"/>
                      </a:endParaRPr>
                    </a:p>
                  </a:txBody>
                  <a:tcPr marL="9525" marR="9525" marT="9525" marB="9525" anchor="ctr"/>
                </a:tc>
              </a:tr>
              <a:tr h="306599">
                <a:tc>
                  <a:txBody>
                    <a:bodyPr/>
                    <a:lstStyle/>
                    <a:p>
                      <a:pPr marL="12700" algn="just">
                        <a:lnSpc>
                          <a:spcPct val="115000"/>
                        </a:lnSpc>
                        <a:spcAft>
                          <a:spcPts val="100"/>
                        </a:spcAft>
                      </a:pPr>
                      <a:r>
                        <a:rPr lang="en-US" sz="850">
                          <a:latin typeface="Arial" pitchFamily="34" charset="0"/>
                          <a:cs typeface="Arial" pitchFamily="34" charset="0"/>
                        </a:rPr>
                        <a:t>1.2.2</a:t>
                      </a:r>
                      <a:endParaRPr lang="ru-RU" sz="85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Азия</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Еуропа</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Америка</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өндірістерінің</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моделдері</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оның</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ішінде</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Қазақстан</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Республикасы</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аумағында</a:t>
                      </a:r>
                      <a:r>
                        <a:rPr lang="en-US" sz="850" dirty="0">
                          <a:solidFill>
                            <a:srgbClr val="000000"/>
                          </a:solidFill>
                          <a:effectLst/>
                          <a:latin typeface="Arial" pitchFamily="34" charset="0"/>
                          <a:ea typeface="Times New Roman"/>
                          <a:cs typeface="Arial" pitchFamily="34" charset="0"/>
                        </a:rPr>
                        <a:t>, ТМД </a:t>
                      </a:r>
                      <a:r>
                        <a:rPr lang="en-US" sz="850" dirty="0" err="1">
                          <a:solidFill>
                            <a:srgbClr val="000000"/>
                          </a:solidFill>
                          <a:effectLst/>
                          <a:latin typeface="Arial" pitchFamily="34" charset="0"/>
                          <a:ea typeface="Times New Roman"/>
                          <a:cs typeface="Arial" pitchFamily="34" charset="0"/>
                        </a:rPr>
                        <a:t>елдері</a:t>
                      </a:r>
                      <a:r>
                        <a:rPr lang="en-US" sz="850" dirty="0">
                          <a:solidFill>
                            <a:srgbClr val="000000"/>
                          </a:solidFill>
                          <a:effectLst/>
                          <a:latin typeface="Arial" pitchFamily="34" charset="0"/>
                          <a:ea typeface="Times New Roman"/>
                          <a:cs typeface="Arial" pitchFamily="34" charset="0"/>
                        </a:rPr>
                        <a:t>, ҚХР </a:t>
                      </a:r>
                      <a:r>
                        <a:rPr lang="en-US" sz="850" dirty="0" err="1">
                          <a:solidFill>
                            <a:srgbClr val="000000"/>
                          </a:solidFill>
                          <a:effectLst/>
                          <a:latin typeface="Arial" pitchFamily="34" charset="0"/>
                          <a:ea typeface="Times New Roman"/>
                          <a:cs typeface="Arial" pitchFamily="34" charset="0"/>
                        </a:rPr>
                        <a:t>өндірілген</a:t>
                      </a:r>
                      <a:r>
                        <a:rPr lang="en-US" sz="850" dirty="0">
                          <a:solidFill>
                            <a:srgbClr val="000000"/>
                          </a:solidFill>
                          <a:effectLst/>
                          <a:latin typeface="Arial" pitchFamily="34" charset="0"/>
                          <a:ea typeface="Times New Roman"/>
                          <a:cs typeface="Arial" pitchFamily="34" charset="0"/>
                        </a:rPr>
                        <a:t>)</a:t>
                      </a:r>
                      <a:endParaRPr lang="ru-RU" sz="85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13 200 000</a:t>
                      </a:r>
                      <a:endParaRPr lang="ru-RU" sz="850" dirty="0">
                        <a:effectLst/>
                        <a:latin typeface="Arial" pitchFamily="34" charset="0"/>
                        <a:ea typeface="Times New Roman"/>
                        <a:cs typeface="Arial" pitchFamily="34" charset="0"/>
                      </a:endParaRPr>
                    </a:p>
                  </a:txBody>
                  <a:tcPr marL="9525" marR="9525" marT="9525" marB="9525" anchor="ctr"/>
                </a:tc>
              </a:tr>
              <a:tr h="162512">
                <a:tc>
                  <a:txBody>
                    <a:bodyPr/>
                    <a:lstStyle/>
                    <a:p>
                      <a:pPr marL="12700" algn="just">
                        <a:lnSpc>
                          <a:spcPct val="115000"/>
                        </a:lnSpc>
                        <a:spcAft>
                          <a:spcPts val="100"/>
                        </a:spcAft>
                      </a:pPr>
                      <a:r>
                        <a:rPr lang="en-US" sz="850">
                          <a:latin typeface="Arial" pitchFamily="34" charset="0"/>
                          <a:cs typeface="Arial" pitchFamily="34" charset="0"/>
                        </a:rPr>
                        <a:t>1.3.</a:t>
                      </a:r>
                      <a:endParaRPr lang="ru-RU" sz="850">
                        <a:latin typeface="Arial" pitchFamily="34" charset="0"/>
                        <a:ea typeface="Times New Roman"/>
                        <a:cs typeface="Arial" pitchFamily="34" charset="0"/>
                      </a:endParaRPr>
                    </a:p>
                  </a:txBody>
                  <a:tcPr marL="389" marR="389" marT="389" marB="389" anchor="ctr"/>
                </a:tc>
                <a:tc gridSpan="3">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қуаты</a:t>
                      </a:r>
                      <a:r>
                        <a:rPr lang="en-US" sz="850" dirty="0">
                          <a:solidFill>
                            <a:srgbClr val="000000"/>
                          </a:solidFill>
                          <a:effectLst/>
                          <a:latin typeface="Arial" pitchFamily="34" charset="0"/>
                          <a:ea typeface="Times New Roman"/>
                          <a:cs typeface="Arial" pitchFamily="34" charset="0"/>
                        </a:rPr>
                        <a:t> 131 - 210 </a:t>
                      </a:r>
                      <a:r>
                        <a:rPr lang="en-US" sz="850" dirty="0" err="1">
                          <a:solidFill>
                            <a:srgbClr val="000000"/>
                          </a:solidFill>
                          <a:effectLst/>
                          <a:latin typeface="Arial" pitchFamily="34" charset="0"/>
                          <a:ea typeface="Times New Roman"/>
                          <a:cs typeface="Arial" pitchFamily="34" charset="0"/>
                        </a:rPr>
                        <a:t>ат</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күші</a:t>
                      </a:r>
                      <a:endParaRPr lang="ru-RU" sz="850"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162512">
                <a:tc>
                  <a:txBody>
                    <a:bodyPr/>
                    <a:lstStyle/>
                    <a:p>
                      <a:pPr marL="12700" algn="just">
                        <a:lnSpc>
                          <a:spcPct val="115000"/>
                        </a:lnSpc>
                        <a:spcAft>
                          <a:spcPts val="100"/>
                        </a:spcAft>
                      </a:pPr>
                      <a:r>
                        <a:rPr lang="en-US" sz="850">
                          <a:latin typeface="Arial" pitchFamily="34" charset="0"/>
                          <a:cs typeface="Arial" pitchFamily="34" charset="0"/>
                        </a:rPr>
                        <a:t>1.3.1.</a:t>
                      </a:r>
                      <a:endParaRPr lang="ru-RU" sz="85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Қазақстан</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Республикасы</a:t>
                      </a:r>
                      <a:r>
                        <a:rPr lang="en-US" sz="850" dirty="0">
                          <a:solidFill>
                            <a:srgbClr val="000000"/>
                          </a:solidFill>
                          <a:effectLst/>
                          <a:latin typeface="Arial" pitchFamily="34" charset="0"/>
                          <a:ea typeface="Times New Roman"/>
                          <a:cs typeface="Arial" pitchFamily="34" charset="0"/>
                        </a:rPr>
                        <a:t>, ТМД </a:t>
                      </a:r>
                      <a:r>
                        <a:rPr lang="en-US" sz="850" dirty="0" err="1">
                          <a:solidFill>
                            <a:srgbClr val="000000"/>
                          </a:solidFill>
                          <a:effectLst/>
                          <a:latin typeface="Arial" pitchFamily="34" charset="0"/>
                          <a:ea typeface="Times New Roman"/>
                          <a:cs typeface="Arial" pitchFamily="34" charset="0"/>
                        </a:rPr>
                        <a:t>елдері</a:t>
                      </a:r>
                      <a:r>
                        <a:rPr lang="en-US" sz="850" dirty="0">
                          <a:solidFill>
                            <a:srgbClr val="000000"/>
                          </a:solidFill>
                          <a:effectLst/>
                          <a:latin typeface="Arial" pitchFamily="34" charset="0"/>
                          <a:ea typeface="Times New Roman"/>
                          <a:cs typeface="Arial" pitchFamily="34" charset="0"/>
                        </a:rPr>
                        <a:t>, ҚХР </a:t>
                      </a:r>
                      <a:r>
                        <a:rPr lang="en-US" sz="850" dirty="0" err="1">
                          <a:solidFill>
                            <a:srgbClr val="000000"/>
                          </a:solidFill>
                          <a:effectLst/>
                          <a:latin typeface="Arial" pitchFamily="34" charset="0"/>
                          <a:ea typeface="Times New Roman"/>
                          <a:cs typeface="Arial" pitchFamily="34" charset="0"/>
                        </a:rPr>
                        <a:t>өндірістерінің</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моделдері</a:t>
                      </a:r>
                      <a:endParaRPr lang="ru-RU" sz="85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18 200 000</a:t>
                      </a:r>
                      <a:endParaRPr lang="ru-RU" sz="850" dirty="0">
                        <a:effectLst/>
                        <a:latin typeface="Arial" pitchFamily="34" charset="0"/>
                        <a:ea typeface="Times New Roman"/>
                        <a:cs typeface="Arial" pitchFamily="34" charset="0"/>
                      </a:endParaRPr>
                    </a:p>
                  </a:txBody>
                  <a:tcPr marL="9525" marR="9525" marT="9525" marB="9525" anchor="ctr"/>
                </a:tc>
              </a:tr>
              <a:tr h="306599">
                <a:tc>
                  <a:txBody>
                    <a:bodyPr/>
                    <a:lstStyle/>
                    <a:p>
                      <a:pPr marL="12700" algn="just">
                        <a:lnSpc>
                          <a:spcPct val="115000"/>
                        </a:lnSpc>
                        <a:spcAft>
                          <a:spcPts val="100"/>
                        </a:spcAft>
                      </a:pPr>
                      <a:r>
                        <a:rPr lang="en-US" sz="850">
                          <a:latin typeface="Arial" pitchFamily="34" charset="0"/>
                          <a:cs typeface="Arial" pitchFamily="34" charset="0"/>
                        </a:rPr>
                        <a:t>1.3.2.</a:t>
                      </a:r>
                      <a:endParaRPr lang="ru-RU" sz="85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Азия, Еуропа, Америка өндірістерінің моделдері (оның ішінде Қазақстан Республикасы аумағында, ТМД елдері, ҚХР өндірілген)</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41 700 000</a:t>
                      </a:r>
                      <a:endParaRPr lang="ru-RU" sz="850" dirty="0">
                        <a:effectLst/>
                        <a:latin typeface="Arial" pitchFamily="34" charset="0"/>
                        <a:ea typeface="Times New Roman"/>
                        <a:cs typeface="Arial" pitchFamily="34" charset="0"/>
                      </a:endParaRPr>
                    </a:p>
                  </a:txBody>
                  <a:tcPr marL="9525" marR="9525" marT="9525" marB="9525" anchor="ctr"/>
                </a:tc>
              </a:tr>
              <a:tr h="162512">
                <a:tc>
                  <a:txBody>
                    <a:bodyPr/>
                    <a:lstStyle/>
                    <a:p>
                      <a:pPr marL="12700" algn="just">
                        <a:lnSpc>
                          <a:spcPct val="115000"/>
                        </a:lnSpc>
                        <a:spcAft>
                          <a:spcPts val="100"/>
                        </a:spcAft>
                      </a:pPr>
                      <a:r>
                        <a:rPr lang="en-US" sz="850">
                          <a:latin typeface="Arial" pitchFamily="34" charset="0"/>
                          <a:cs typeface="Arial" pitchFamily="34" charset="0"/>
                        </a:rPr>
                        <a:t>1.4.</a:t>
                      </a:r>
                      <a:endParaRPr lang="ru-RU" sz="850">
                        <a:latin typeface="Arial" pitchFamily="34" charset="0"/>
                        <a:ea typeface="Times New Roman"/>
                        <a:cs typeface="Arial" pitchFamily="34" charset="0"/>
                      </a:endParaRPr>
                    </a:p>
                  </a:txBody>
                  <a:tcPr marL="389" marR="389" marT="389" marB="389" anchor="ctr"/>
                </a:tc>
                <a:tc gridSpan="3">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қуаты</a:t>
                      </a:r>
                      <a:r>
                        <a:rPr lang="en-US" sz="850" dirty="0">
                          <a:solidFill>
                            <a:srgbClr val="000000"/>
                          </a:solidFill>
                          <a:effectLst/>
                          <a:latin typeface="Arial" pitchFamily="34" charset="0"/>
                          <a:ea typeface="Times New Roman"/>
                          <a:cs typeface="Arial" pitchFamily="34" charset="0"/>
                        </a:rPr>
                        <a:t> 211 - 350 </a:t>
                      </a:r>
                      <a:r>
                        <a:rPr lang="en-US" sz="850" dirty="0" err="1">
                          <a:solidFill>
                            <a:srgbClr val="000000"/>
                          </a:solidFill>
                          <a:effectLst/>
                          <a:latin typeface="Arial" pitchFamily="34" charset="0"/>
                          <a:ea typeface="Times New Roman"/>
                          <a:cs typeface="Arial" pitchFamily="34" charset="0"/>
                        </a:rPr>
                        <a:t>ат</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күші</a:t>
                      </a:r>
                      <a:endParaRPr lang="ru-RU" sz="850"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162512">
                <a:tc>
                  <a:txBody>
                    <a:bodyPr/>
                    <a:lstStyle/>
                    <a:p>
                      <a:pPr marL="12700" algn="just">
                        <a:lnSpc>
                          <a:spcPct val="115000"/>
                        </a:lnSpc>
                        <a:spcAft>
                          <a:spcPts val="100"/>
                        </a:spcAft>
                      </a:pPr>
                      <a:r>
                        <a:rPr lang="en-US" sz="850">
                          <a:latin typeface="Arial" pitchFamily="34" charset="0"/>
                          <a:cs typeface="Arial" pitchFamily="34" charset="0"/>
                        </a:rPr>
                        <a:t>1.4.1.</a:t>
                      </a:r>
                      <a:endParaRPr lang="ru-RU" sz="85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Қазақстан</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Республикасы</a:t>
                      </a:r>
                      <a:r>
                        <a:rPr lang="en-US" sz="850" dirty="0">
                          <a:solidFill>
                            <a:srgbClr val="000000"/>
                          </a:solidFill>
                          <a:effectLst/>
                          <a:latin typeface="Arial" pitchFamily="34" charset="0"/>
                          <a:ea typeface="Times New Roman"/>
                          <a:cs typeface="Arial" pitchFamily="34" charset="0"/>
                        </a:rPr>
                        <a:t>, ТМД </a:t>
                      </a:r>
                      <a:r>
                        <a:rPr lang="en-US" sz="850" dirty="0" err="1">
                          <a:solidFill>
                            <a:srgbClr val="000000"/>
                          </a:solidFill>
                          <a:effectLst/>
                          <a:latin typeface="Arial" pitchFamily="34" charset="0"/>
                          <a:ea typeface="Times New Roman"/>
                          <a:cs typeface="Arial" pitchFamily="34" charset="0"/>
                        </a:rPr>
                        <a:t>елдері</a:t>
                      </a:r>
                      <a:r>
                        <a:rPr lang="en-US" sz="850" dirty="0">
                          <a:solidFill>
                            <a:srgbClr val="000000"/>
                          </a:solidFill>
                          <a:effectLst/>
                          <a:latin typeface="Arial" pitchFamily="34" charset="0"/>
                          <a:ea typeface="Times New Roman"/>
                          <a:cs typeface="Arial" pitchFamily="34" charset="0"/>
                        </a:rPr>
                        <a:t>, ҚХР </a:t>
                      </a:r>
                      <a:r>
                        <a:rPr lang="en-US" sz="850" dirty="0" err="1">
                          <a:solidFill>
                            <a:srgbClr val="000000"/>
                          </a:solidFill>
                          <a:effectLst/>
                          <a:latin typeface="Arial" pitchFamily="34" charset="0"/>
                          <a:ea typeface="Times New Roman"/>
                          <a:cs typeface="Arial" pitchFamily="34" charset="0"/>
                        </a:rPr>
                        <a:t>өндірістерінің</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моделдері</a:t>
                      </a:r>
                      <a:endParaRPr lang="ru-RU" sz="85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45 000 000</a:t>
                      </a:r>
                      <a:endParaRPr lang="ru-RU" sz="850" dirty="0">
                        <a:effectLst/>
                        <a:latin typeface="Arial" pitchFamily="34" charset="0"/>
                        <a:ea typeface="Times New Roman"/>
                        <a:cs typeface="Arial" pitchFamily="34" charset="0"/>
                      </a:endParaRPr>
                    </a:p>
                  </a:txBody>
                  <a:tcPr marL="9525" marR="9525" marT="9525" marB="9525" anchor="ctr"/>
                </a:tc>
              </a:tr>
              <a:tr h="306599">
                <a:tc>
                  <a:txBody>
                    <a:bodyPr/>
                    <a:lstStyle/>
                    <a:p>
                      <a:pPr marL="12700" algn="just">
                        <a:lnSpc>
                          <a:spcPct val="115000"/>
                        </a:lnSpc>
                        <a:spcAft>
                          <a:spcPts val="100"/>
                        </a:spcAft>
                      </a:pPr>
                      <a:r>
                        <a:rPr lang="en-US" sz="850">
                          <a:latin typeface="Arial" pitchFamily="34" charset="0"/>
                          <a:cs typeface="Arial" pitchFamily="34" charset="0"/>
                        </a:rPr>
                        <a:t>1.4.2.</a:t>
                      </a:r>
                      <a:endParaRPr lang="ru-RU" sz="85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Азия</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Еуропа</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Америка</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өндірістерінің</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моделдері</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оның</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ішінде</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Қазақстан</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Республикасы</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аумағында</a:t>
                      </a:r>
                      <a:r>
                        <a:rPr lang="en-US" sz="850" dirty="0">
                          <a:solidFill>
                            <a:srgbClr val="000000"/>
                          </a:solidFill>
                          <a:effectLst/>
                          <a:latin typeface="Arial" pitchFamily="34" charset="0"/>
                          <a:ea typeface="Times New Roman"/>
                          <a:cs typeface="Arial" pitchFamily="34" charset="0"/>
                        </a:rPr>
                        <a:t>, ТМД </a:t>
                      </a:r>
                      <a:r>
                        <a:rPr lang="en-US" sz="850" dirty="0" err="1">
                          <a:solidFill>
                            <a:srgbClr val="000000"/>
                          </a:solidFill>
                          <a:effectLst/>
                          <a:latin typeface="Arial" pitchFamily="34" charset="0"/>
                          <a:ea typeface="Times New Roman"/>
                          <a:cs typeface="Arial" pitchFamily="34" charset="0"/>
                        </a:rPr>
                        <a:t>елдері</a:t>
                      </a:r>
                      <a:r>
                        <a:rPr lang="en-US" sz="850" dirty="0">
                          <a:solidFill>
                            <a:srgbClr val="000000"/>
                          </a:solidFill>
                          <a:effectLst/>
                          <a:latin typeface="Arial" pitchFamily="34" charset="0"/>
                          <a:ea typeface="Times New Roman"/>
                          <a:cs typeface="Arial" pitchFamily="34" charset="0"/>
                        </a:rPr>
                        <a:t>, ҚХР </a:t>
                      </a:r>
                      <a:r>
                        <a:rPr lang="en-US" sz="850" dirty="0" err="1">
                          <a:solidFill>
                            <a:srgbClr val="000000"/>
                          </a:solidFill>
                          <a:effectLst/>
                          <a:latin typeface="Arial" pitchFamily="34" charset="0"/>
                          <a:ea typeface="Times New Roman"/>
                          <a:cs typeface="Arial" pitchFamily="34" charset="0"/>
                        </a:rPr>
                        <a:t>өндірілген</a:t>
                      </a:r>
                      <a:r>
                        <a:rPr lang="en-US" sz="850" dirty="0">
                          <a:solidFill>
                            <a:srgbClr val="000000"/>
                          </a:solidFill>
                          <a:effectLst/>
                          <a:latin typeface="Arial" pitchFamily="34" charset="0"/>
                          <a:ea typeface="Times New Roman"/>
                          <a:cs typeface="Arial" pitchFamily="34" charset="0"/>
                        </a:rPr>
                        <a:t>)</a:t>
                      </a:r>
                      <a:endParaRPr lang="ru-RU" sz="85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72 000 000</a:t>
                      </a:r>
                      <a:endParaRPr lang="ru-RU" sz="850" dirty="0">
                        <a:effectLst/>
                        <a:latin typeface="Arial" pitchFamily="34" charset="0"/>
                        <a:ea typeface="Times New Roman"/>
                        <a:cs typeface="Arial" pitchFamily="34" charset="0"/>
                      </a:endParaRPr>
                    </a:p>
                  </a:txBody>
                  <a:tcPr marL="9525" marR="9525" marT="9525" marB="9525" anchor="ctr"/>
                </a:tc>
              </a:tr>
              <a:tr h="162512">
                <a:tc>
                  <a:txBody>
                    <a:bodyPr/>
                    <a:lstStyle/>
                    <a:p>
                      <a:pPr marL="12700" algn="just">
                        <a:lnSpc>
                          <a:spcPct val="115000"/>
                        </a:lnSpc>
                        <a:spcAft>
                          <a:spcPts val="100"/>
                        </a:spcAft>
                      </a:pPr>
                      <a:r>
                        <a:rPr lang="en-US" sz="850">
                          <a:latin typeface="Arial" pitchFamily="34" charset="0"/>
                          <a:cs typeface="Arial" pitchFamily="34" charset="0"/>
                        </a:rPr>
                        <a:t>1.5.</a:t>
                      </a:r>
                      <a:endParaRPr lang="ru-RU" sz="850">
                        <a:latin typeface="Arial" pitchFamily="34" charset="0"/>
                        <a:ea typeface="Times New Roman"/>
                        <a:cs typeface="Arial" pitchFamily="34" charset="0"/>
                      </a:endParaRPr>
                    </a:p>
                  </a:txBody>
                  <a:tcPr marL="389" marR="389" marT="389" marB="389" anchor="ctr"/>
                </a:tc>
                <a:tc gridSpan="3">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қуаты</a:t>
                      </a:r>
                      <a:r>
                        <a:rPr lang="en-US" sz="850" dirty="0">
                          <a:solidFill>
                            <a:srgbClr val="000000"/>
                          </a:solidFill>
                          <a:effectLst/>
                          <a:latin typeface="Arial" pitchFamily="34" charset="0"/>
                          <a:ea typeface="Times New Roman"/>
                          <a:cs typeface="Arial" pitchFamily="34" charset="0"/>
                        </a:rPr>
                        <a:t> 351 </a:t>
                      </a:r>
                      <a:r>
                        <a:rPr lang="en-US" sz="850" dirty="0" err="1">
                          <a:solidFill>
                            <a:srgbClr val="000000"/>
                          </a:solidFill>
                          <a:effectLst/>
                          <a:latin typeface="Arial" pitchFamily="34" charset="0"/>
                          <a:ea typeface="Times New Roman"/>
                          <a:cs typeface="Arial" pitchFamily="34" charset="0"/>
                        </a:rPr>
                        <a:t>ат</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күшінен</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бастап</a:t>
                      </a:r>
                      <a:endParaRPr lang="ru-RU" sz="850"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162512">
                <a:tc>
                  <a:txBody>
                    <a:bodyPr/>
                    <a:lstStyle/>
                    <a:p>
                      <a:pPr marL="12700" algn="just">
                        <a:lnSpc>
                          <a:spcPct val="115000"/>
                        </a:lnSpc>
                        <a:spcAft>
                          <a:spcPts val="100"/>
                        </a:spcAft>
                      </a:pPr>
                      <a:r>
                        <a:rPr lang="en-US" sz="850">
                          <a:latin typeface="Arial" pitchFamily="34" charset="0"/>
                          <a:cs typeface="Arial" pitchFamily="34" charset="0"/>
                        </a:rPr>
                        <a:t>1.5.1.</a:t>
                      </a:r>
                      <a:endParaRPr lang="ru-RU" sz="85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Қазақстан</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Республикасы</a:t>
                      </a:r>
                      <a:r>
                        <a:rPr lang="en-US" sz="850" dirty="0">
                          <a:solidFill>
                            <a:srgbClr val="000000"/>
                          </a:solidFill>
                          <a:effectLst/>
                          <a:latin typeface="Arial" pitchFamily="34" charset="0"/>
                          <a:ea typeface="Times New Roman"/>
                          <a:cs typeface="Arial" pitchFamily="34" charset="0"/>
                        </a:rPr>
                        <a:t>, ТМД </a:t>
                      </a:r>
                      <a:r>
                        <a:rPr lang="en-US" sz="850" dirty="0" err="1">
                          <a:solidFill>
                            <a:srgbClr val="000000"/>
                          </a:solidFill>
                          <a:effectLst/>
                          <a:latin typeface="Arial" pitchFamily="34" charset="0"/>
                          <a:ea typeface="Times New Roman"/>
                          <a:cs typeface="Arial" pitchFamily="34" charset="0"/>
                        </a:rPr>
                        <a:t>елдері</a:t>
                      </a:r>
                      <a:r>
                        <a:rPr lang="en-US" sz="850" dirty="0">
                          <a:solidFill>
                            <a:srgbClr val="000000"/>
                          </a:solidFill>
                          <a:effectLst/>
                          <a:latin typeface="Arial" pitchFamily="34" charset="0"/>
                          <a:ea typeface="Times New Roman"/>
                          <a:cs typeface="Arial" pitchFamily="34" charset="0"/>
                        </a:rPr>
                        <a:t>, ҚХР </a:t>
                      </a:r>
                      <a:r>
                        <a:rPr lang="en-US" sz="850" dirty="0" err="1">
                          <a:solidFill>
                            <a:srgbClr val="000000"/>
                          </a:solidFill>
                          <a:effectLst/>
                          <a:latin typeface="Arial" pitchFamily="34" charset="0"/>
                          <a:ea typeface="Times New Roman"/>
                          <a:cs typeface="Arial" pitchFamily="34" charset="0"/>
                        </a:rPr>
                        <a:t>өндірістерінің</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моделдері</a:t>
                      </a:r>
                      <a:endParaRPr lang="ru-RU" sz="85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53 000 000</a:t>
                      </a:r>
                      <a:endParaRPr lang="ru-RU" sz="850" dirty="0">
                        <a:effectLst/>
                        <a:latin typeface="Arial" pitchFamily="34" charset="0"/>
                        <a:ea typeface="Times New Roman"/>
                        <a:cs typeface="Arial" pitchFamily="34" charset="0"/>
                      </a:endParaRPr>
                    </a:p>
                  </a:txBody>
                  <a:tcPr marL="9525" marR="9525" marT="9525" marB="9525" anchor="ctr"/>
                </a:tc>
              </a:tr>
              <a:tr h="306599">
                <a:tc>
                  <a:txBody>
                    <a:bodyPr/>
                    <a:lstStyle/>
                    <a:p>
                      <a:pPr marL="12700" algn="just">
                        <a:lnSpc>
                          <a:spcPct val="115000"/>
                        </a:lnSpc>
                        <a:spcAft>
                          <a:spcPts val="100"/>
                        </a:spcAft>
                      </a:pPr>
                      <a:r>
                        <a:rPr lang="en-US" sz="850">
                          <a:latin typeface="Arial" pitchFamily="34" charset="0"/>
                          <a:cs typeface="Arial" pitchFamily="34" charset="0"/>
                        </a:rPr>
                        <a:t>1.5.2.</a:t>
                      </a:r>
                      <a:endParaRPr lang="ru-RU" sz="85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Азия</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Еуропа</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Америка</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өндірістерінің</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моделдері</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оның</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ішінде</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Қазақстан</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Республикасы</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аумағында</a:t>
                      </a:r>
                      <a:r>
                        <a:rPr lang="en-US" sz="850" dirty="0">
                          <a:solidFill>
                            <a:srgbClr val="000000"/>
                          </a:solidFill>
                          <a:effectLst/>
                          <a:latin typeface="Arial" pitchFamily="34" charset="0"/>
                          <a:ea typeface="Times New Roman"/>
                          <a:cs typeface="Arial" pitchFamily="34" charset="0"/>
                        </a:rPr>
                        <a:t>, ТМД </a:t>
                      </a:r>
                      <a:r>
                        <a:rPr lang="en-US" sz="850" dirty="0" err="1">
                          <a:solidFill>
                            <a:srgbClr val="000000"/>
                          </a:solidFill>
                          <a:effectLst/>
                          <a:latin typeface="Arial" pitchFamily="34" charset="0"/>
                          <a:ea typeface="Times New Roman"/>
                          <a:cs typeface="Arial" pitchFamily="34" charset="0"/>
                        </a:rPr>
                        <a:t>елдері</a:t>
                      </a:r>
                      <a:r>
                        <a:rPr lang="en-US" sz="850" dirty="0">
                          <a:solidFill>
                            <a:srgbClr val="000000"/>
                          </a:solidFill>
                          <a:effectLst/>
                          <a:latin typeface="Arial" pitchFamily="34" charset="0"/>
                          <a:ea typeface="Times New Roman"/>
                          <a:cs typeface="Arial" pitchFamily="34" charset="0"/>
                        </a:rPr>
                        <a:t>, ҚХР </a:t>
                      </a:r>
                      <a:r>
                        <a:rPr lang="en-US" sz="850" dirty="0" err="1">
                          <a:solidFill>
                            <a:srgbClr val="000000"/>
                          </a:solidFill>
                          <a:effectLst/>
                          <a:latin typeface="Arial" pitchFamily="34" charset="0"/>
                          <a:ea typeface="Times New Roman"/>
                          <a:cs typeface="Arial" pitchFamily="34" charset="0"/>
                        </a:rPr>
                        <a:t>өндірілген</a:t>
                      </a:r>
                      <a:r>
                        <a:rPr lang="en-US" sz="850" dirty="0">
                          <a:solidFill>
                            <a:srgbClr val="000000"/>
                          </a:solidFill>
                          <a:effectLst/>
                          <a:latin typeface="Arial" pitchFamily="34" charset="0"/>
                          <a:ea typeface="Times New Roman"/>
                          <a:cs typeface="Arial" pitchFamily="34" charset="0"/>
                        </a:rPr>
                        <a:t>)</a:t>
                      </a:r>
                      <a:endParaRPr lang="ru-RU" sz="85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102 000 000</a:t>
                      </a:r>
                      <a:endParaRPr lang="ru-RU" sz="850" dirty="0">
                        <a:effectLst/>
                        <a:latin typeface="Arial" pitchFamily="34" charset="0"/>
                        <a:ea typeface="Times New Roman"/>
                        <a:cs typeface="Arial" pitchFamily="34" charset="0"/>
                      </a:endParaRPr>
                    </a:p>
                  </a:txBody>
                  <a:tcPr marL="9525" marR="9525" marT="9525" marB="9525" anchor="ctr"/>
                </a:tc>
              </a:tr>
              <a:tr h="162512">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2.</a:t>
                      </a:r>
                      <a:endParaRPr lang="ru-RU" sz="850" dirty="0">
                        <a:effectLst/>
                        <a:latin typeface="Arial" pitchFamily="34" charset="0"/>
                        <a:ea typeface="Times New Roman"/>
                        <a:cs typeface="Arial" pitchFamily="34" charset="0"/>
                      </a:endParaRPr>
                    </a:p>
                  </a:txBody>
                  <a:tcPr marL="9525" marR="9525" marT="9525" marB="9525" anchor="ctr"/>
                </a:tc>
                <a:tc gridSpan="3">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астық</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жинайтын</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комбайн</a:t>
                      </a:r>
                      <a:r>
                        <a:rPr lang="en-US" sz="850" dirty="0">
                          <a:solidFill>
                            <a:srgbClr val="000000"/>
                          </a:solidFill>
                          <a:effectLst/>
                          <a:latin typeface="Arial" pitchFamily="34" charset="0"/>
                          <a:ea typeface="Times New Roman"/>
                          <a:cs typeface="Arial" pitchFamily="34" charset="0"/>
                        </a:rPr>
                        <a:t>:</a:t>
                      </a:r>
                      <a:endParaRPr lang="ru-RU" sz="850"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306599">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2.1.</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қуаты</a:t>
                      </a:r>
                      <a:r>
                        <a:rPr lang="en-US" sz="850" dirty="0">
                          <a:solidFill>
                            <a:srgbClr val="000000"/>
                          </a:solidFill>
                          <a:effectLst/>
                          <a:latin typeface="Arial" pitchFamily="34" charset="0"/>
                          <a:ea typeface="Times New Roman"/>
                          <a:cs typeface="Arial" pitchFamily="34" charset="0"/>
                        </a:rPr>
                        <a:t> 200 </a:t>
                      </a:r>
                      <a:r>
                        <a:rPr lang="en-US" sz="850" dirty="0" err="1">
                          <a:solidFill>
                            <a:srgbClr val="000000"/>
                          </a:solidFill>
                          <a:effectLst/>
                          <a:latin typeface="Arial" pitchFamily="34" charset="0"/>
                          <a:ea typeface="Times New Roman"/>
                          <a:cs typeface="Arial" pitchFamily="34" charset="0"/>
                        </a:rPr>
                        <a:t>ат</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күшіне</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дейін</a:t>
                      </a:r>
                      <a:endParaRPr lang="ru-RU" sz="85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22 000 000</a:t>
                      </a:r>
                      <a:endParaRPr lang="ru-RU" sz="850" dirty="0">
                        <a:effectLst/>
                        <a:latin typeface="Arial" pitchFamily="34" charset="0"/>
                        <a:ea typeface="Times New Roman"/>
                        <a:cs typeface="Arial" pitchFamily="34" charset="0"/>
                      </a:endParaRPr>
                    </a:p>
                  </a:txBody>
                  <a:tcPr marL="9525" marR="9525" marT="9525" marB="9525" anchor="ctr"/>
                </a:tc>
              </a:tr>
              <a:tr h="162512">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2.2.</a:t>
                      </a:r>
                      <a:endParaRPr lang="ru-RU" sz="850">
                        <a:effectLst/>
                        <a:latin typeface="Arial" pitchFamily="34" charset="0"/>
                        <a:ea typeface="Times New Roman"/>
                        <a:cs typeface="Arial" pitchFamily="34" charset="0"/>
                      </a:endParaRPr>
                    </a:p>
                  </a:txBody>
                  <a:tcPr marL="9525" marR="9525" marT="9525" marB="9525" anchor="ctr"/>
                </a:tc>
                <a:tc gridSpan="3">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қуаты</a:t>
                      </a:r>
                      <a:r>
                        <a:rPr lang="en-US" sz="850" dirty="0">
                          <a:solidFill>
                            <a:srgbClr val="000000"/>
                          </a:solidFill>
                          <a:effectLst/>
                          <a:latin typeface="Arial" pitchFamily="34" charset="0"/>
                          <a:ea typeface="Times New Roman"/>
                          <a:cs typeface="Arial" pitchFamily="34" charset="0"/>
                        </a:rPr>
                        <a:t> 201 - 230 </a:t>
                      </a:r>
                      <a:r>
                        <a:rPr lang="en-US" sz="850" dirty="0" err="1">
                          <a:solidFill>
                            <a:srgbClr val="000000"/>
                          </a:solidFill>
                          <a:effectLst/>
                          <a:latin typeface="Arial" pitchFamily="34" charset="0"/>
                          <a:ea typeface="Times New Roman"/>
                          <a:cs typeface="Arial" pitchFamily="34" charset="0"/>
                        </a:rPr>
                        <a:t>ат</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күші</a:t>
                      </a:r>
                      <a:endParaRPr lang="ru-RU" sz="850"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306599">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2.2.1.</a:t>
                      </a:r>
                      <a:endParaRPr lang="ru-RU" sz="85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Қазақстан Республикасы, ТМД елдері, ҚХР өндірістерінің моделдері</a:t>
                      </a:r>
                      <a:endParaRPr lang="ru-RU" sz="85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42 000 000</a:t>
                      </a:r>
                      <a:endParaRPr lang="ru-RU" sz="850" dirty="0">
                        <a:effectLst/>
                        <a:latin typeface="Arial" pitchFamily="34" charset="0"/>
                        <a:ea typeface="Times New Roman"/>
                        <a:cs typeface="Arial" pitchFamily="34" charset="0"/>
                      </a:endParaRPr>
                    </a:p>
                  </a:txBody>
                  <a:tcPr marL="9525" marR="9525" marT="9525" marB="9525" anchor="ctr"/>
                </a:tc>
              </a:tr>
              <a:tr h="306599">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2.2.2.</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Азия</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Еуропа</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Америка</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өндірістерінің</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моделдері</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оның</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ішінде</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Қазақстан</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Республикасы</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аумағында</a:t>
                      </a:r>
                      <a:r>
                        <a:rPr lang="en-US" sz="850" dirty="0">
                          <a:solidFill>
                            <a:srgbClr val="000000"/>
                          </a:solidFill>
                          <a:effectLst/>
                          <a:latin typeface="Arial" pitchFamily="34" charset="0"/>
                          <a:ea typeface="Times New Roman"/>
                          <a:cs typeface="Arial" pitchFamily="34" charset="0"/>
                        </a:rPr>
                        <a:t>, ТМД </a:t>
                      </a:r>
                      <a:r>
                        <a:rPr lang="en-US" sz="850" dirty="0" err="1">
                          <a:solidFill>
                            <a:srgbClr val="000000"/>
                          </a:solidFill>
                          <a:effectLst/>
                          <a:latin typeface="Arial" pitchFamily="34" charset="0"/>
                          <a:ea typeface="Times New Roman"/>
                          <a:cs typeface="Arial" pitchFamily="34" charset="0"/>
                        </a:rPr>
                        <a:t>елдері</a:t>
                      </a:r>
                      <a:r>
                        <a:rPr lang="en-US" sz="850" dirty="0">
                          <a:solidFill>
                            <a:srgbClr val="000000"/>
                          </a:solidFill>
                          <a:effectLst/>
                          <a:latin typeface="Arial" pitchFamily="34" charset="0"/>
                          <a:ea typeface="Times New Roman"/>
                          <a:cs typeface="Arial" pitchFamily="34" charset="0"/>
                        </a:rPr>
                        <a:t>, ҚХР </a:t>
                      </a:r>
                      <a:r>
                        <a:rPr lang="en-US" sz="850" dirty="0" err="1">
                          <a:solidFill>
                            <a:srgbClr val="000000"/>
                          </a:solidFill>
                          <a:effectLst/>
                          <a:latin typeface="Arial" pitchFamily="34" charset="0"/>
                          <a:ea typeface="Times New Roman"/>
                          <a:cs typeface="Arial" pitchFamily="34" charset="0"/>
                        </a:rPr>
                        <a:t>өндірілген</a:t>
                      </a:r>
                      <a:r>
                        <a:rPr lang="en-US" sz="850" dirty="0">
                          <a:solidFill>
                            <a:srgbClr val="000000"/>
                          </a:solidFill>
                          <a:effectLst/>
                          <a:latin typeface="Arial" pitchFamily="34" charset="0"/>
                          <a:ea typeface="Times New Roman"/>
                          <a:cs typeface="Arial" pitchFamily="34" charset="0"/>
                        </a:rPr>
                        <a:t>)</a:t>
                      </a:r>
                      <a:endParaRPr lang="ru-RU" sz="85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56 000 000</a:t>
                      </a:r>
                      <a:endParaRPr lang="ru-RU" sz="850" dirty="0">
                        <a:effectLst/>
                        <a:latin typeface="Arial" pitchFamily="34" charset="0"/>
                        <a:ea typeface="Times New Roman"/>
                        <a:cs typeface="Arial" pitchFamily="34" charset="0"/>
                      </a:endParaRPr>
                    </a:p>
                  </a:txBody>
                  <a:tcPr marL="9525" marR="9525" marT="9525" marB="9525" anchor="ctr"/>
                </a:tc>
              </a:tr>
              <a:tr h="162512">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2.3.</a:t>
                      </a:r>
                      <a:endParaRPr lang="ru-RU" sz="850">
                        <a:effectLst/>
                        <a:latin typeface="Arial" pitchFamily="34" charset="0"/>
                        <a:ea typeface="Times New Roman"/>
                        <a:cs typeface="Arial" pitchFamily="34" charset="0"/>
                      </a:endParaRPr>
                    </a:p>
                  </a:txBody>
                  <a:tcPr marL="9525" marR="9525" marT="9525" marB="9525" anchor="ctr"/>
                </a:tc>
                <a:tc gridSpan="3">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қуаты</a:t>
                      </a:r>
                      <a:r>
                        <a:rPr lang="en-US" sz="850" dirty="0">
                          <a:solidFill>
                            <a:srgbClr val="000000"/>
                          </a:solidFill>
                          <a:effectLst/>
                          <a:latin typeface="Arial" pitchFamily="34" charset="0"/>
                          <a:ea typeface="Times New Roman"/>
                          <a:cs typeface="Arial" pitchFamily="34" charset="0"/>
                        </a:rPr>
                        <a:t> 231 - 279 </a:t>
                      </a:r>
                      <a:r>
                        <a:rPr lang="en-US" sz="850" dirty="0" err="1">
                          <a:solidFill>
                            <a:srgbClr val="000000"/>
                          </a:solidFill>
                          <a:effectLst/>
                          <a:latin typeface="Arial" pitchFamily="34" charset="0"/>
                          <a:ea typeface="Times New Roman"/>
                          <a:cs typeface="Arial" pitchFamily="34" charset="0"/>
                        </a:rPr>
                        <a:t>ат</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күші</a:t>
                      </a:r>
                      <a:endParaRPr lang="ru-RU" sz="850"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306599">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2.3.1.</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Қазақстан</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Республикасы</a:t>
                      </a:r>
                      <a:r>
                        <a:rPr lang="en-US" sz="850" dirty="0">
                          <a:solidFill>
                            <a:srgbClr val="000000"/>
                          </a:solidFill>
                          <a:effectLst/>
                          <a:latin typeface="Arial" pitchFamily="34" charset="0"/>
                          <a:ea typeface="Times New Roman"/>
                          <a:cs typeface="Arial" pitchFamily="34" charset="0"/>
                        </a:rPr>
                        <a:t>, ТМД </a:t>
                      </a:r>
                      <a:r>
                        <a:rPr lang="en-US" sz="850" dirty="0" err="1">
                          <a:solidFill>
                            <a:srgbClr val="000000"/>
                          </a:solidFill>
                          <a:effectLst/>
                          <a:latin typeface="Arial" pitchFamily="34" charset="0"/>
                          <a:ea typeface="Times New Roman"/>
                          <a:cs typeface="Arial" pitchFamily="34" charset="0"/>
                        </a:rPr>
                        <a:t>елдері</a:t>
                      </a:r>
                      <a:r>
                        <a:rPr lang="en-US" sz="850" dirty="0">
                          <a:solidFill>
                            <a:srgbClr val="000000"/>
                          </a:solidFill>
                          <a:effectLst/>
                          <a:latin typeface="Arial" pitchFamily="34" charset="0"/>
                          <a:ea typeface="Times New Roman"/>
                          <a:cs typeface="Arial" pitchFamily="34" charset="0"/>
                        </a:rPr>
                        <a:t>, ҚХР </a:t>
                      </a:r>
                      <a:r>
                        <a:rPr lang="en-US" sz="850" dirty="0" err="1">
                          <a:solidFill>
                            <a:srgbClr val="000000"/>
                          </a:solidFill>
                          <a:effectLst/>
                          <a:latin typeface="Arial" pitchFamily="34" charset="0"/>
                          <a:ea typeface="Times New Roman"/>
                          <a:cs typeface="Arial" pitchFamily="34" charset="0"/>
                        </a:rPr>
                        <a:t>өндірістерінің</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моделдері</a:t>
                      </a:r>
                      <a:endParaRPr lang="ru-RU" sz="85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dirty="0">
                          <a:effectLst/>
                          <a:latin typeface="Arial" pitchFamily="34" charset="0"/>
                          <a:ea typeface="Times New Roman"/>
                          <a:cs typeface="Arial" pitchFamily="34" charset="0"/>
                        </a:rPr>
                        <a:t/>
                      </a:r>
                      <a:br>
                        <a:rPr lang="en-US" sz="850" dirty="0">
                          <a:effectLst/>
                          <a:latin typeface="Arial" pitchFamily="34" charset="0"/>
                          <a:ea typeface="Times New Roman"/>
                          <a:cs typeface="Arial" pitchFamily="34" charset="0"/>
                        </a:rPr>
                      </a:br>
                      <a:endParaRPr lang="ru-RU" sz="85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46 000 000</a:t>
                      </a:r>
                      <a:endParaRPr lang="ru-RU" sz="850" dirty="0">
                        <a:effectLst/>
                        <a:latin typeface="Arial" pitchFamily="34" charset="0"/>
                        <a:ea typeface="Times New Roman"/>
                        <a:cs typeface="Arial" pitchFamily="34" charset="0"/>
                      </a:endParaRPr>
                    </a:p>
                  </a:txBody>
                  <a:tcPr marL="9525" marR="9525" marT="9525" marB="9525" anchor="ctr"/>
                </a:tc>
              </a:tr>
              <a:tr h="306599">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2.3.2.</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Азия, Еуропа, Америка өндірістерінің моделдері (оның ішінде Қазақстан Республикасы аумағында, ТМД елдері, ҚХР өндірілген)</a:t>
                      </a:r>
                      <a:endParaRPr lang="ru-RU" sz="85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dirty="0">
                          <a:effectLst/>
                          <a:latin typeface="Arial" pitchFamily="34" charset="0"/>
                          <a:ea typeface="Times New Roman"/>
                          <a:cs typeface="Arial" pitchFamily="34" charset="0"/>
                        </a:rPr>
                        <a:t/>
                      </a:r>
                      <a:br>
                        <a:rPr lang="en-US" sz="850" dirty="0">
                          <a:effectLst/>
                          <a:latin typeface="Arial" pitchFamily="34" charset="0"/>
                          <a:ea typeface="Times New Roman"/>
                          <a:cs typeface="Arial" pitchFamily="34" charset="0"/>
                        </a:rPr>
                      </a:br>
                      <a:endParaRPr lang="ru-RU" sz="85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79 000 000</a:t>
                      </a:r>
                      <a:endParaRPr lang="ru-RU" sz="850" dirty="0">
                        <a:effectLst/>
                        <a:latin typeface="Arial" pitchFamily="34" charset="0"/>
                        <a:ea typeface="Times New Roman"/>
                        <a:cs typeface="Arial" pitchFamily="34" charset="0"/>
                      </a:endParaRPr>
                    </a:p>
                  </a:txBody>
                  <a:tcPr marL="9525" marR="9525" marT="9525" marB="9525" anchor="ctr"/>
                </a:tc>
              </a:tr>
              <a:tr h="162512">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2.4.</a:t>
                      </a:r>
                      <a:endParaRPr lang="ru-RU" sz="850">
                        <a:effectLst/>
                        <a:latin typeface="Arial" pitchFamily="34" charset="0"/>
                        <a:ea typeface="Times New Roman"/>
                        <a:cs typeface="Arial" pitchFamily="34" charset="0"/>
                      </a:endParaRPr>
                    </a:p>
                  </a:txBody>
                  <a:tcPr marL="9525" marR="9525" marT="9525" marB="9525" anchor="ctr"/>
                </a:tc>
                <a:tc gridSpan="3">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қуаты</a:t>
                      </a:r>
                      <a:r>
                        <a:rPr lang="en-US" sz="850" dirty="0">
                          <a:solidFill>
                            <a:srgbClr val="000000"/>
                          </a:solidFill>
                          <a:effectLst/>
                          <a:latin typeface="Arial" pitchFamily="34" charset="0"/>
                          <a:ea typeface="Times New Roman"/>
                          <a:cs typeface="Arial" pitchFamily="34" charset="0"/>
                        </a:rPr>
                        <a:t> 280 - 370 </a:t>
                      </a:r>
                      <a:r>
                        <a:rPr lang="en-US" sz="850" dirty="0" err="1">
                          <a:solidFill>
                            <a:srgbClr val="000000"/>
                          </a:solidFill>
                          <a:effectLst/>
                          <a:latin typeface="Arial" pitchFamily="34" charset="0"/>
                          <a:ea typeface="Times New Roman"/>
                          <a:cs typeface="Arial" pitchFamily="34" charset="0"/>
                        </a:rPr>
                        <a:t>ат</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күші</a:t>
                      </a:r>
                      <a:endParaRPr lang="ru-RU" sz="850"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306599">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2.4.1.</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Қазақстан Республикасы, ТМД елдері, ҚХР өндірістерінің моделдері</a:t>
                      </a:r>
                      <a:endParaRPr lang="ru-RU" sz="85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56 000 000</a:t>
                      </a:r>
                      <a:endParaRPr lang="ru-RU" sz="850" dirty="0">
                        <a:effectLst/>
                        <a:latin typeface="Arial" pitchFamily="34" charset="0"/>
                        <a:ea typeface="Times New Roman"/>
                        <a:cs typeface="Arial" pitchFamily="34" charset="0"/>
                      </a:endParaRPr>
                    </a:p>
                  </a:txBody>
                  <a:tcPr marL="9525" marR="9525" marT="9525" marB="9525" anchor="ctr"/>
                </a:tc>
              </a:tr>
              <a:tr h="306599">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2.4.2.</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Азия, Еуропа, Америка өндірістерінің моделдері (оның ішінде Қазақстан Республикасы аумағында, ТМД елдері, ҚХР өндірілген)</a:t>
                      </a:r>
                      <a:endParaRPr lang="ru-RU" sz="85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93 000 000</a:t>
                      </a:r>
                      <a:endParaRPr lang="ru-RU" sz="850" dirty="0">
                        <a:effectLst/>
                        <a:latin typeface="Arial" pitchFamily="34" charset="0"/>
                        <a:ea typeface="Times New Roman"/>
                        <a:cs typeface="Arial" pitchFamily="34" charset="0"/>
                      </a:endParaRPr>
                    </a:p>
                  </a:txBody>
                  <a:tcPr marL="9525" marR="9525" marT="9525" marB="9525" anchor="ctr"/>
                </a:tc>
              </a:tr>
              <a:tr h="162512">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2.5.</a:t>
                      </a:r>
                      <a:endParaRPr lang="ru-RU" sz="850" dirty="0">
                        <a:effectLst/>
                        <a:latin typeface="Arial" pitchFamily="34" charset="0"/>
                        <a:ea typeface="Times New Roman"/>
                        <a:cs typeface="Arial" pitchFamily="34" charset="0"/>
                      </a:endParaRPr>
                    </a:p>
                  </a:txBody>
                  <a:tcPr marL="9525" marR="9525" marT="9525" marB="9525" anchor="ctr"/>
                </a:tc>
                <a:tc gridSpan="3">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қуаты</a:t>
                      </a:r>
                      <a:r>
                        <a:rPr lang="en-US" sz="850" dirty="0">
                          <a:solidFill>
                            <a:srgbClr val="000000"/>
                          </a:solidFill>
                          <a:effectLst/>
                          <a:latin typeface="Arial" pitchFamily="34" charset="0"/>
                          <a:ea typeface="Times New Roman"/>
                          <a:cs typeface="Arial" pitchFamily="34" charset="0"/>
                        </a:rPr>
                        <a:t> 371 </a:t>
                      </a:r>
                      <a:r>
                        <a:rPr lang="en-US" sz="850" dirty="0" err="1">
                          <a:solidFill>
                            <a:srgbClr val="000000"/>
                          </a:solidFill>
                          <a:effectLst/>
                          <a:latin typeface="Arial" pitchFamily="34" charset="0"/>
                          <a:ea typeface="Times New Roman"/>
                          <a:cs typeface="Arial" pitchFamily="34" charset="0"/>
                        </a:rPr>
                        <a:t>ат</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күші</a:t>
                      </a:r>
                      <a:endParaRPr lang="ru-RU" sz="850"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306599">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2.5.1.</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Қазақстан Республикасы, ТМД елдері, ҚХР өндірістерінің моделдері</a:t>
                      </a:r>
                      <a:endParaRPr lang="ru-RU" sz="85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73 000 000</a:t>
                      </a:r>
                      <a:endParaRPr lang="ru-RU" sz="850" dirty="0">
                        <a:effectLst/>
                        <a:latin typeface="Arial" pitchFamily="34" charset="0"/>
                        <a:ea typeface="Times New Roman"/>
                        <a:cs typeface="Arial" pitchFamily="34" charset="0"/>
                      </a:endParaRPr>
                    </a:p>
                  </a:txBody>
                  <a:tcPr marL="9525" marR="9525" marT="9525" marB="9525" anchor="ctr"/>
                </a:tc>
              </a:tr>
              <a:tr h="306599">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2.5.2.</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Азия</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Еуропа</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Америка</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өндірістерінің</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моделдері</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оның</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ішінде</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Қазақстан</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Республикасы</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аумағында</a:t>
                      </a:r>
                      <a:r>
                        <a:rPr lang="en-US" sz="850" dirty="0">
                          <a:solidFill>
                            <a:srgbClr val="000000"/>
                          </a:solidFill>
                          <a:effectLst/>
                          <a:latin typeface="Arial" pitchFamily="34" charset="0"/>
                          <a:ea typeface="Times New Roman"/>
                          <a:cs typeface="Arial" pitchFamily="34" charset="0"/>
                        </a:rPr>
                        <a:t>, ТМД </a:t>
                      </a:r>
                      <a:r>
                        <a:rPr lang="en-US" sz="850" dirty="0" err="1">
                          <a:solidFill>
                            <a:srgbClr val="000000"/>
                          </a:solidFill>
                          <a:effectLst/>
                          <a:latin typeface="Arial" pitchFamily="34" charset="0"/>
                          <a:ea typeface="Times New Roman"/>
                          <a:cs typeface="Arial" pitchFamily="34" charset="0"/>
                        </a:rPr>
                        <a:t>елдері</a:t>
                      </a:r>
                      <a:r>
                        <a:rPr lang="en-US" sz="850" dirty="0">
                          <a:solidFill>
                            <a:srgbClr val="000000"/>
                          </a:solidFill>
                          <a:effectLst/>
                          <a:latin typeface="Arial" pitchFamily="34" charset="0"/>
                          <a:ea typeface="Times New Roman"/>
                          <a:cs typeface="Arial" pitchFamily="34" charset="0"/>
                        </a:rPr>
                        <a:t>, ҚХР </a:t>
                      </a:r>
                      <a:r>
                        <a:rPr lang="en-US" sz="850" dirty="0" err="1">
                          <a:solidFill>
                            <a:srgbClr val="000000"/>
                          </a:solidFill>
                          <a:effectLst/>
                          <a:latin typeface="Arial" pitchFamily="34" charset="0"/>
                          <a:ea typeface="Times New Roman"/>
                          <a:cs typeface="Arial" pitchFamily="34" charset="0"/>
                        </a:rPr>
                        <a:t>өндірілген</a:t>
                      </a:r>
                      <a:r>
                        <a:rPr lang="en-US" sz="850" dirty="0">
                          <a:solidFill>
                            <a:srgbClr val="000000"/>
                          </a:solidFill>
                          <a:effectLst/>
                          <a:latin typeface="Arial" pitchFamily="34" charset="0"/>
                          <a:ea typeface="Times New Roman"/>
                          <a:cs typeface="Arial" pitchFamily="34" charset="0"/>
                        </a:rPr>
                        <a:t>)</a:t>
                      </a:r>
                      <a:endParaRPr lang="ru-RU" sz="85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109 000 000</a:t>
                      </a:r>
                      <a:endParaRPr lang="ru-RU" sz="850" dirty="0">
                        <a:effectLst/>
                        <a:latin typeface="Arial" pitchFamily="34" charset="0"/>
                        <a:ea typeface="Times New Roman"/>
                        <a:cs typeface="Arial" pitchFamily="34" charset="0"/>
                      </a:endParaRPr>
                    </a:p>
                  </a:txBody>
                  <a:tcPr marL="9525" marR="9525" marT="9525" marB="9525" anchor="ctr"/>
                </a:tc>
              </a:tr>
            </a:tbl>
          </a:graphicData>
        </a:graphic>
      </p:graphicFrame>
      <p:graphicFrame>
        <p:nvGraphicFramePr>
          <p:cNvPr id="49" name="Таблица 48"/>
          <p:cNvGraphicFramePr>
            <a:graphicFrameLocks noGrp="1"/>
          </p:cNvGraphicFramePr>
          <p:nvPr>
            <p:extLst>
              <p:ext uri="{D42A27DB-BD31-4B8C-83A1-F6EECF244321}">
                <p14:modId xmlns:p14="http://schemas.microsoft.com/office/powerpoint/2010/main" val="3922460462"/>
              </p:ext>
            </p:extLst>
          </p:nvPr>
        </p:nvGraphicFramePr>
        <p:xfrm>
          <a:off x="8678415" y="1488231"/>
          <a:ext cx="8424938" cy="8112268"/>
        </p:xfrm>
        <a:graphic>
          <a:graphicData uri="http://schemas.openxmlformats.org/drawingml/2006/table">
            <a:tbl>
              <a:tblPr>
                <a:tableStyleId>{BDBED569-4797-4DF1-A0F4-6AAB3CD982D8}</a:tableStyleId>
              </a:tblPr>
              <a:tblGrid>
                <a:gridCol w="257728"/>
                <a:gridCol w="6614471"/>
                <a:gridCol w="631309"/>
                <a:gridCol w="921430"/>
              </a:tblGrid>
              <a:tr h="148543">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3.</a:t>
                      </a:r>
                      <a:endParaRPr lang="ru-RU" sz="850" dirty="0">
                        <a:effectLst/>
                        <a:latin typeface="Arial" pitchFamily="34" charset="0"/>
                        <a:ea typeface="Times New Roman"/>
                        <a:cs typeface="Arial" pitchFamily="34" charset="0"/>
                      </a:endParaRPr>
                    </a:p>
                  </a:txBody>
                  <a:tcPr marL="9525" marR="9525" marT="9525" marB="9525" anchor="ctr"/>
                </a:tc>
                <a:tc gridSpan="3">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азық</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жинайтын</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комбайн</a:t>
                      </a:r>
                      <a:endParaRPr lang="ru-RU" sz="850"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290954">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3.1.</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Қазақстан</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Республикасы</a:t>
                      </a:r>
                      <a:r>
                        <a:rPr lang="en-US" sz="850" dirty="0">
                          <a:solidFill>
                            <a:srgbClr val="000000"/>
                          </a:solidFill>
                          <a:effectLst/>
                          <a:latin typeface="Arial" pitchFamily="34" charset="0"/>
                          <a:ea typeface="Times New Roman"/>
                          <a:cs typeface="Arial" pitchFamily="34" charset="0"/>
                        </a:rPr>
                        <a:t>, ТМД </a:t>
                      </a:r>
                      <a:r>
                        <a:rPr lang="en-US" sz="850" dirty="0" err="1">
                          <a:solidFill>
                            <a:srgbClr val="000000"/>
                          </a:solidFill>
                          <a:effectLst/>
                          <a:latin typeface="Arial" pitchFamily="34" charset="0"/>
                          <a:ea typeface="Times New Roman"/>
                          <a:cs typeface="Arial" pitchFamily="34" charset="0"/>
                        </a:rPr>
                        <a:t>елдері</a:t>
                      </a:r>
                      <a:r>
                        <a:rPr lang="en-US" sz="850" dirty="0">
                          <a:solidFill>
                            <a:srgbClr val="000000"/>
                          </a:solidFill>
                          <a:effectLst/>
                          <a:latin typeface="Arial" pitchFamily="34" charset="0"/>
                          <a:ea typeface="Times New Roman"/>
                          <a:cs typeface="Arial" pitchFamily="34" charset="0"/>
                        </a:rPr>
                        <a:t>, ҚХР </a:t>
                      </a:r>
                      <a:r>
                        <a:rPr lang="en-US" sz="850" dirty="0" err="1">
                          <a:solidFill>
                            <a:srgbClr val="000000"/>
                          </a:solidFill>
                          <a:effectLst/>
                          <a:latin typeface="Arial" pitchFamily="34" charset="0"/>
                          <a:ea typeface="Times New Roman"/>
                          <a:cs typeface="Arial" pitchFamily="34" charset="0"/>
                        </a:rPr>
                        <a:t>өндірістерінің</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моделдері</a:t>
                      </a:r>
                      <a:endParaRPr lang="ru-RU" sz="85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43 000 000</a:t>
                      </a:r>
                      <a:endParaRPr lang="ru-RU" sz="850">
                        <a:effectLst/>
                        <a:latin typeface="Arial" pitchFamily="34" charset="0"/>
                        <a:ea typeface="Times New Roman"/>
                        <a:cs typeface="Arial" pitchFamily="34" charset="0"/>
                      </a:endParaRPr>
                    </a:p>
                  </a:txBody>
                  <a:tcPr marL="9525" marR="9525" marT="9525" marB="9525" anchor="ctr"/>
                </a:tc>
              </a:tr>
              <a:tr h="290954">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3.2.</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Азия</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Еуропа</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Америка</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өндірістерінің</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моделдері</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оның</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ішінде</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Қазақстан</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Республикасы</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аумағында</a:t>
                      </a:r>
                      <a:r>
                        <a:rPr lang="en-US" sz="850" dirty="0">
                          <a:solidFill>
                            <a:srgbClr val="000000"/>
                          </a:solidFill>
                          <a:effectLst/>
                          <a:latin typeface="Arial" pitchFamily="34" charset="0"/>
                          <a:ea typeface="Times New Roman"/>
                          <a:cs typeface="Arial" pitchFamily="34" charset="0"/>
                        </a:rPr>
                        <a:t>, ТМД </a:t>
                      </a:r>
                      <a:r>
                        <a:rPr lang="en-US" sz="850" dirty="0" err="1">
                          <a:solidFill>
                            <a:srgbClr val="000000"/>
                          </a:solidFill>
                          <a:effectLst/>
                          <a:latin typeface="Arial" pitchFamily="34" charset="0"/>
                          <a:ea typeface="Times New Roman"/>
                          <a:cs typeface="Arial" pitchFamily="34" charset="0"/>
                        </a:rPr>
                        <a:t>елдері</a:t>
                      </a:r>
                      <a:r>
                        <a:rPr lang="en-US" sz="850" dirty="0">
                          <a:solidFill>
                            <a:srgbClr val="000000"/>
                          </a:solidFill>
                          <a:effectLst/>
                          <a:latin typeface="Arial" pitchFamily="34" charset="0"/>
                          <a:ea typeface="Times New Roman"/>
                          <a:cs typeface="Arial" pitchFamily="34" charset="0"/>
                        </a:rPr>
                        <a:t>, ҚХР </a:t>
                      </a:r>
                      <a:r>
                        <a:rPr lang="en-US" sz="850" dirty="0" err="1">
                          <a:solidFill>
                            <a:srgbClr val="000000"/>
                          </a:solidFill>
                          <a:effectLst/>
                          <a:latin typeface="Arial" pitchFamily="34" charset="0"/>
                          <a:ea typeface="Times New Roman"/>
                          <a:cs typeface="Arial" pitchFamily="34" charset="0"/>
                        </a:rPr>
                        <a:t>өндірілген</a:t>
                      </a:r>
                      <a:r>
                        <a:rPr lang="en-US" sz="850" dirty="0">
                          <a:solidFill>
                            <a:srgbClr val="000000"/>
                          </a:solidFill>
                          <a:effectLst/>
                          <a:latin typeface="Arial" pitchFamily="34" charset="0"/>
                          <a:ea typeface="Times New Roman"/>
                          <a:cs typeface="Arial" pitchFamily="34" charset="0"/>
                        </a:rPr>
                        <a:t>)</a:t>
                      </a:r>
                      <a:endParaRPr lang="ru-RU" sz="85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148 000 000</a:t>
                      </a:r>
                      <a:endParaRPr lang="ru-RU" sz="850">
                        <a:effectLst/>
                        <a:latin typeface="Arial" pitchFamily="34" charset="0"/>
                        <a:ea typeface="Times New Roman"/>
                        <a:cs typeface="Arial" pitchFamily="34" charset="0"/>
                      </a:endParaRPr>
                    </a:p>
                  </a:txBody>
                  <a:tcPr marL="9525" marR="9525" marT="9525" marB="9525" anchor="ctr"/>
                </a:tc>
              </a:tr>
              <a:tr h="148543">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4.</a:t>
                      </a:r>
                      <a:endParaRPr lang="ru-RU" sz="850" dirty="0">
                        <a:effectLst/>
                        <a:latin typeface="Arial" pitchFamily="34" charset="0"/>
                        <a:ea typeface="Times New Roman"/>
                        <a:cs typeface="Arial" pitchFamily="34" charset="0"/>
                      </a:endParaRPr>
                    </a:p>
                  </a:txBody>
                  <a:tcPr marL="9525" marR="9525" marT="9525" marB="9525" anchor="ctr"/>
                </a:tc>
                <a:tc gridSpan="3">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қызылша</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жинайтын</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комбайн</a:t>
                      </a:r>
                      <a:r>
                        <a:rPr lang="en-US" sz="850" dirty="0">
                          <a:solidFill>
                            <a:srgbClr val="000000"/>
                          </a:solidFill>
                          <a:effectLst/>
                          <a:latin typeface="Arial" pitchFamily="34" charset="0"/>
                          <a:ea typeface="Times New Roman"/>
                          <a:cs typeface="Arial" pitchFamily="34" charset="0"/>
                        </a:rPr>
                        <a:t>:</a:t>
                      </a:r>
                      <a:endParaRPr lang="ru-RU" sz="850"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290954">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4.1.</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тіркемелі</a:t>
                      </a:r>
                      <a:endParaRPr lang="ru-RU" sz="85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58 800 000</a:t>
                      </a:r>
                      <a:endParaRPr lang="ru-RU" sz="850">
                        <a:effectLst/>
                        <a:latin typeface="Arial" pitchFamily="34" charset="0"/>
                        <a:ea typeface="Times New Roman"/>
                        <a:cs typeface="Arial" pitchFamily="34" charset="0"/>
                      </a:endParaRPr>
                    </a:p>
                  </a:txBody>
                  <a:tcPr marL="9525" marR="9525" marT="9525" marB="9525" anchor="ctr"/>
                </a:tc>
              </a:tr>
              <a:tr h="290954">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4.2.</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өздігінен</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жүретін</a:t>
                      </a:r>
                      <a:endParaRPr lang="ru-RU" sz="85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80 000 000</a:t>
                      </a:r>
                      <a:endParaRPr lang="ru-RU" sz="850">
                        <a:effectLst/>
                        <a:latin typeface="Arial" pitchFamily="34" charset="0"/>
                        <a:ea typeface="Times New Roman"/>
                        <a:cs typeface="Arial" pitchFamily="34" charset="0"/>
                      </a:endParaRPr>
                    </a:p>
                  </a:txBody>
                  <a:tcPr marL="9525" marR="9525" marT="9525" marB="9525" anchor="ctr"/>
                </a:tc>
              </a:tr>
              <a:tr h="148543">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5.</a:t>
                      </a:r>
                      <a:endParaRPr lang="ru-RU" sz="850">
                        <a:effectLst/>
                        <a:latin typeface="Arial" pitchFamily="34" charset="0"/>
                        <a:ea typeface="Times New Roman"/>
                        <a:cs typeface="Arial" pitchFamily="34" charset="0"/>
                      </a:endParaRPr>
                    </a:p>
                  </a:txBody>
                  <a:tcPr marL="9525" marR="9525" marT="9525" marB="9525" anchor="ctr"/>
                </a:tc>
                <a:tc gridSpan="3">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күріш</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жинайтын</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комбайн</a:t>
                      </a:r>
                      <a:r>
                        <a:rPr lang="en-US" sz="850" dirty="0">
                          <a:solidFill>
                            <a:srgbClr val="000000"/>
                          </a:solidFill>
                          <a:effectLst/>
                          <a:latin typeface="Arial" pitchFamily="34" charset="0"/>
                          <a:ea typeface="Times New Roman"/>
                          <a:cs typeface="Arial" pitchFamily="34" charset="0"/>
                        </a:rPr>
                        <a:t>:</a:t>
                      </a:r>
                      <a:endParaRPr lang="ru-RU" sz="850"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290954">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5.1.</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қуаты</a:t>
                      </a:r>
                      <a:r>
                        <a:rPr lang="en-US" sz="850" dirty="0">
                          <a:solidFill>
                            <a:srgbClr val="000000"/>
                          </a:solidFill>
                          <a:effectLst/>
                          <a:latin typeface="Arial" pitchFamily="34" charset="0"/>
                          <a:ea typeface="Times New Roman"/>
                          <a:cs typeface="Arial" pitchFamily="34" charset="0"/>
                        </a:rPr>
                        <a:t> 200 </a:t>
                      </a:r>
                      <a:r>
                        <a:rPr lang="en-US" sz="850" dirty="0" err="1">
                          <a:solidFill>
                            <a:srgbClr val="000000"/>
                          </a:solidFill>
                          <a:effectLst/>
                          <a:latin typeface="Arial" pitchFamily="34" charset="0"/>
                          <a:ea typeface="Times New Roman"/>
                          <a:cs typeface="Arial" pitchFamily="34" charset="0"/>
                        </a:rPr>
                        <a:t>ат</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күшіне</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дейін</a:t>
                      </a:r>
                      <a:endParaRPr lang="ru-RU" sz="85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25 000 000</a:t>
                      </a:r>
                      <a:endParaRPr lang="ru-RU" sz="850">
                        <a:effectLst/>
                        <a:latin typeface="Arial" pitchFamily="34" charset="0"/>
                        <a:ea typeface="Times New Roman"/>
                        <a:cs typeface="Arial" pitchFamily="34" charset="0"/>
                      </a:endParaRPr>
                    </a:p>
                  </a:txBody>
                  <a:tcPr marL="9525" marR="9525" marT="9525" marB="9525" anchor="ctr"/>
                </a:tc>
              </a:tr>
              <a:tr h="290954">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5.2.</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қуаты</a:t>
                      </a:r>
                      <a:r>
                        <a:rPr lang="en-US" sz="850" dirty="0">
                          <a:solidFill>
                            <a:srgbClr val="000000"/>
                          </a:solidFill>
                          <a:effectLst/>
                          <a:latin typeface="Arial" pitchFamily="34" charset="0"/>
                          <a:ea typeface="Times New Roman"/>
                          <a:cs typeface="Arial" pitchFamily="34" charset="0"/>
                        </a:rPr>
                        <a:t> 201 </a:t>
                      </a:r>
                      <a:r>
                        <a:rPr lang="en-US" sz="850" dirty="0" err="1">
                          <a:solidFill>
                            <a:srgbClr val="000000"/>
                          </a:solidFill>
                          <a:effectLst/>
                          <a:latin typeface="Arial" pitchFamily="34" charset="0"/>
                          <a:ea typeface="Times New Roman"/>
                          <a:cs typeface="Arial" pitchFamily="34" charset="0"/>
                        </a:rPr>
                        <a:t>ат</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күшінен</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бастап</a:t>
                      </a:r>
                      <a:endParaRPr lang="ru-RU" sz="85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dirty="0">
                          <a:effectLst/>
                          <a:latin typeface="Arial" pitchFamily="34" charset="0"/>
                          <a:ea typeface="Times New Roman"/>
                          <a:cs typeface="Arial" pitchFamily="34" charset="0"/>
                        </a:rPr>
                        <a:t/>
                      </a:r>
                      <a:br>
                        <a:rPr lang="en-US" sz="850" dirty="0">
                          <a:effectLst/>
                          <a:latin typeface="Arial" pitchFamily="34" charset="0"/>
                          <a:ea typeface="Times New Roman"/>
                          <a:cs typeface="Arial" pitchFamily="34" charset="0"/>
                        </a:rPr>
                      </a:br>
                      <a:endParaRPr lang="ru-RU" sz="85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118 000 000</a:t>
                      </a:r>
                      <a:endParaRPr lang="ru-RU" sz="850" dirty="0">
                        <a:effectLst/>
                        <a:latin typeface="Arial" pitchFamily="34" charset="0"/>
                        <a:ea typeface="Times New Roman"/>
                        <a:cs typeface="Arial" pitchFamily="34" charset="0"/>
                      </a:endParaRPr>
                    </a:p>
                  </a:txBody>
                  <a:tcPr marL="9525" marR="9525" marT="9525" marB="9525" anchor="ctr"/>
                </a:tc>
              </a:tr>
              <a:tr h="148543">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6.</a:t>
                      </a:r>
                      <a:endParaRPr lang="ru-RU" sz="850">
                        <a:effectLst/>
                        <a:latin typeface="Arial" pitchFamily="34" charset="0"/>
                        <a:ea typeface="Times New Roman"/>
                        <a:cs typeface="Arial" pitchFamily="34" charset="0"/>
                      </a:endParaRPr>
                    </a:p>
                  </a:txBody>
                  <a:tcPr marL="9525" marR="9525" marT="9525" marB="9525" anchor="ctr"/>
                </a:tc>
                <a:tc gridSpan="3">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мақта</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жинайтын</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комбайн</a:t>
                      </a:r>
                      <a:r>
                        <a:rPr lang="en-US" sz="850" dirty="0">
                          <a:solidFill>
                            <a:srgbClr val="000000"/>
                          </a:solidFill>
                          <a:effectLst/>
                          <a:latin typeface="Arial" pitchFamily="34" charset="0"/>
                          <a:ea typeface="Times New Roman"/>
                          <a:cs typeface="Arial" pitchFamily="34" charset="0"/>
                        </a:rPr>
                        <a:t>:</a:t>
                      </a:r>
                      <a:endParaRPr lang="ru-RU" sz="850"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290954">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6.1.</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тіркемелі 2-қатарлы</a:t>
                      </a:r>
                      <a:endParaRPr lang="ru-RU" sz="85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15 000 000</a:t>
                      </a:r>
                      <a:endParaRPr lang="ru-RU" sz="850" dirty="0">
                        <a:effectLst/>
                        <a:latin typeface="Arial" pitchFamily="34" charset="0"/>
                        <a:ea typeface="Times New Roman"/>
                        <a:cs typeface="Arial" pitchFamily="34" charset="0"/>
                      </a:endParaRPr>
                    </a:p>
                  </a:txBody>
                  <a:tcPr marL="9525" marR="9525" marT="9525" marB="9525" anchor="ctr"/>
                </a:tc>
              </a:tr>
              <a:tr h="290954">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6.2.</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қуаты</a:t>
                      </a:r>
                      <a:r>
                        <a:rPr lang="en-US" sz="850" dirty="0">
                          <a:solidFill>
                            <a:srgbClr val="000000"/>
                          </a:solidFill>
                          <a:effectLst/>
                          <a:latin typeface="Arial" pitchFamily="34" charset="0"/>
                          <a:ea typeface="Times New Roman"/>
                          <a:cs typeface="Arial" pitchFamily="34" charset="0"/>
                        </a:rPr>
                        <a:t> 201 </a:t>
                      </a:r>
                      <a:r>
                        <a:rPr lang="en-US" sz="850" dirty="0" err="1">
                          <a:solidFill>
                            <a:srgbClr val="000000"/>
                          </a:solidFill>
                          <a:effectLst/>
                          <a:latin typeface="Arial" pitchFamily="34" charset="0"/>
                          <a:ea typeface="Times New Roman"/>
                          <a:cs typeface="Arial" pitchFamily="34" charset="0"/>
                        </a:rPr>
                        <a:t>ат</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күшінен</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бастап</a:t>
                      </a:r>
                      <a:endParaRPr lang="ru-RU" sz="85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122 400 000</a:t>
                      </a:r>
                      <a:endParaRPr lang="ru-RU" sz="850" dirty="0">
                        <a:effectLst/>
                        <a:latin typeface="Arial" pitchFamily="34" charset="0"/>
                        <a:ea typeface="Times New Roman"/>
                        <a:cs typeface="Arial" pitchFamily="34" charset="0"/>
                      </a:endParaRPr>
                    </a:p>
                  </a:txBody>
                  <a:tcPr marL="9525" marR="9525" marT="9525" marB="9525" anchor="ctr"/>
                </a:tc>
              </a:tr>
              <a:tr h="148543">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7.</a:t>
                      </a:r>
                      <a:endParaRPr lang="ru-RU" sz="850">
                        <a:effectLst/>
                        <a:latin typeface="Arial" pitchFamily="34" charset="0"/>
                        <a:ea typeface="Times New Roman"/>
                        <a:cs typeface="Arial" pitchFamily="34" charset="0"/>
                      </a:endParaRPr>
                    </a:p>
                  </a:txBody>
                  <a:tcPr marL="9525" marR="9525" marT="9525" marB="9525" anchor="ctr"/>
                </a:tc>
                <a:tc gridSpan="3">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сәбіз</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жинайтын</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комбайн</a:t>
                      </a:r>
                      <a:r>
                        <a:rPr lang="en-US" sz="850" dirty="0">
                          <a:solidFill>
                            <a:srgbClr val="000000"/>
                          </a:solidFill>
                          <a:effectLst/>
                          <a:latin typeface="Arial" pitchFamily="34" charset="0"/>
                          <a:ea typeface="Times New Roman"/>
                          <a:cs typeface="Arial" pitchFamily="34" charset="0"/>
                        </a:rPr>
                        <a:t>:</a:t>
                      </a:r>
                      <a:endParaRPr lang="ru-RU" sz="850"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290954">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7.1.</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аспалы</a:t>
                      </a:r>
                      <a:endParaRPr lang="ru-RU" sz="85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dirty="0">
                          <a:effectLst/>
                          <a:latin typeface="Arial" pitchFamily="34" charset="0"/>
                          <a:ea typeface="Times New Roman"/>
                          <a:cs typeface="Arial" pitchFamily="34" charset="0"/>
                        </a:rPr>
                        <a:t/>
                      </a:r>
                      <a:br>
                        <a:rPr lang="en-US" sz="850" dirty="0">
                          <a:effectLst/>
                          <a:latin typeface="Arial" pitchFamily="34" charset="0"/>
                          <a:ea typeface="Times New Roman"/>
                          <a:cs typeface="Arial" pitchFamily="34" charset="0"/>
                        </a:rPr>
                      </a:br>
                      <a:endParaRPr lang="ru-RU" sz="85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20 000 000</a:t>
                      </a:r>
                      <a:endParaRPr lang="ru-RU" sz="850" dirty="0">
                        <a:effectLst/>
                        <a:latin typeface="Arial" pitchFamily="34" charset="0"/>
                        <a:ea typeface="Times New Roman"/>
                        <a:cs typeface="Arial" pitchFamily="34" charset="0"/>
                      </a:endParaRPr>
                    </a:p>
                  </a:txBody>
                  <a:tcPr marL="9525" marR="9525" marT="9525" marB="9525" anchor="ctr"/>
                </a:tc>
              </a:tr>
              <a:tr h="290954">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7.2.</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тіркемелі</a:t>
                      </a:r>
                      <a:r>
                        <a:rPr lang="en-US" sz="850" dirty="0">
                          <a:solidFill>
                            <a:srgbClr val="000000"/>
                          </a:solidFill>
                          <a:effectLst/>
                          <a:latin typeface="Arial" pitchFamily="34" charset="0"/>
                          <a:ea typeface="Times New Roman"/>
                          <a:cs typeface="Arial" pitchFamily="34" charset="0"/>
                        </a:rPr>
                        <a:t> 1-қатарлы</a:t>
                      </a:r>
                      <a:endParaRPr lang="ru-RU" sz="85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14 000 000</a:t>
                      </a:r>
                      <a:endParaRPr lang="ru-RU" sz="850" dirty="0">
                        <a:effectLst/>
                        <a:latin typeface="Arial" pitchFamily="34" charset="0"/>
                        <a:ea typeface="Times New Roman"/>
                        <a:cs typeface="Arial" pitchFamily="34" charset="0"/>
                      </a:endParaRPr>
                    </a:p>
                  </a:txBody>
                  <a:tcPr marL="9525" marR="9525" marT="9525" marB="9525" anchor="ctr"/>
                </a:tc>
              </a:tr>
              <a:tr h="290954">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7.3.</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тіркемелі 2-қатарлы</a:t>
                      </a:r>
                      <a:endParaRPr lang="ru-RU" sz="85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35 000 000</a:t>
                      </a:r>
                      <a:endParaRPr lang="ru-RU" sz="850" dirty="0">
                        <a:effectLst/>
                        <a:latin typeface="Arial" pitchFamily="34" charset="0"/>
                        <a:ea typeface="Times New Roman"/>
                        <a:cs typeface="Arial" pitchFamily="34" charset="0"/>
                      </a:endParaRPr>
                    </a:p>
                  </a:txBody>
                  <a:tcPr marL="9525" marR="9525" marT="9525" marB="9525" anchor="ctr"/>
                </a:tc>
              </a:tr>
              <a:tr h="290954">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7.4.</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тіркемелі</a:t>
                      </a:r>
                      <a:r>
                        <a:rPr lang="en-US" sz="850" dirty="0">
                          <a:solidFill>
                            <a:srgbClr val="000000"/>
                          </a:solidFill>
                          <a:effectLst/>
                          <a:latin typeface="Arial" pitchFamily="34" charset="0"/>
                          <a:ea typeface="Times New Roman"/>
                          <a:cs typeface="Arial" pitchFamily="34" charset="0"/>
                        </a:rPr>
                        <a:t> 3-қатарлы</a:t>
                      </a:r>
                      <a:endParaRPr lang="ru-RU" sz="85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67 000 000</a:t>
                      </a:r>
                      <a:endParaRPr lang="ru-RU" sz="850" dirty="0">
                        <a:effectLst/>
                        <a:latin typeface="Arial" pitchFamily="34" charset="0"/>
                        <a:ea typeface="Times New Roman"/>
                        <a:cs typeface="Arial" pitchFamily="34" charset="0"/>
                      </a:endParaRPr>
                    </a:p>
                  </a:txBody>
                  <a:tcPr marL="9525" marR="9525" marT="9525" marB="9525" anchor="ctr"/>
                </a:tc>
              </a:tr>
              <a:tr h="148543">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8.</a:t>
                      </a:r>
                      <a:endParaRPr lang="ru-RU" sz="850">
                        <a:effectLst/>
                        <a:latin typeface="Arial" pitchFamily="34" charset="0"/>
                        <a:ea typeface="Times New Roman"/>
                        <a:cs typeface="Arial" pitchFamily="34" charset="0"/>
                      </a:endParaRPr>
                    </a:p>
                  </a:txBody>
                  <a:tcPr marL="9525" marR="9525" marT="9525" marB="9525" anchor="ctr"/>
                </a:tc>
                <a:tc gridSpan="3">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қырыққабат</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жинайтын</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комбайн</a:t>
                      </a:r>
                      <a:r>
                        <a:rPr lang="en-US" sz="850" dirty="0">
                          <a:solidFill>
                            <a:srgbClr val="000000"/>
                          </a:solidFill>
                          <a:effectLst/>
                          <a:latin typeface="Arial" pitchFamily="34" charset="0"/>
                          <a:ea typeface="Times New Roman"/>
                          <a:cs typeface="Arial" pitchFamily="34" charset="0"/>
                        </a:rPr>
                        <a:t>:</a:t>
                      </a:r>
                      <a:endParaRPr lang="ru-RU" sz="850"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290954">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8.1.</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 аспалы </a:t>
                      </a:r>
                      <a:endParaRPr lang="ru-RU" sz="85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dirty="0">
                          <a:effectLst/>
                          <a:latin typeface="Arial" pitchFamily="34" charset="0"/>
                          <a:ea typeface="Times New Roman"/>
                          <a:cs typeface="Arial" pitchFamily="34" charset="0"/>
                        </a:rPr>
                        <a:t/>
                      </a:r>
                      <a:br>
                        <a:rPr lang="en-US" sz="850" dirty="0">
                          <a:effectLst/>
                          <a:latin typeface="Arial" pitchFamily="34" charset="0"/>
                          <a:ea typeface="Times New Roman"/>
                          <a:cs typeface="Arial" pitchFamily="34" charset="0"/>
                        </a:rPr>
                      </a:br>
                      <a:endParaRPr lang="ru-RU" sz="85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12 500 000</a:t>
                      </a:r>
                      <a:endParaRPr lang="ru-RU" sz="850" dirty="0">
                        <a:effectLst/>
                        <a:latin typeface="Arial" pitchFamily="34" charset="0"/>
                        <a:ea typeface="Times New Roman"/>
                        <a:cs typeface="Arial" pitchFamily="34" charset="0"/>
                      </a:endParaRPr>
                    </a:p>
                  </a:txBody>
                  <a:tcPr marL="9525" marR="9525" marT="9525" marB="9525" anchor="ctr"/>
                </a:tc>
              </a:tr>
              <a:tr h="290954">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8.2.</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 тіркемелі </a:t>
                      </a:r>
                      <a:endParaRPr lang="ru-RU" sz="85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11 000 000</a:t>
                      </a:r>
                      <a:endParaRPr lang="ru-RU" sz="850" dirty="0">
                        <a:effectLst/>
                        <a:latin typeface="Arial" pitchFamily="34" charset="0"/>
                        <a:ea typeface="Times New Roman"/>
                        <a:cs typeface="Arial" pitchFamily="34" charset="0"/>
                      </a:endParaRPr>
                    </a:p>
                  </a:txBody>
                  <a:tcPr marL="9525" marR="9525" marT="9525" marB="9525" anchor="ctr"/>
                </a:tc>
              </a:tr>
              <a:tr h="124580">
                <a:tc>
                  <a:txBody>
                    <a:bodyPr/>
                    <a:lstStyle/>
                    <a:p>
                      <a:pPr marL="12700" algn="just">
                        <a:lnSpc>
                          <a:spcPct val="100000"/>
                        </a:lnSpc>
                        <a:spcAft>
                          <a:spcPts val="0"/>
                        </a:spcAft>
                      </a:pPr>
                      <a:r>
                        <a:rPr lang="en-US" sz="850">
                          <a:latin typeface="Arial" pitchFamily="34" charset="0"/>
                          <a:cs typeface="Arial" pitchFamily="34" charset="0"/>
                        </a:rPr>
                        <a:t>9.</a:t>
                      </a:r>
                      <a:endParaRPr lang="ru-RU" sz="850">
                        <a:latin typeface="Arial" pitchFamily="34" charset="0"/>
                        <a:ea typeface="Times New Roman"/>
                        <a:cs typeface="Arial" pitchFamily="34" charset="0"/>
                      </a:endParaRPr>
                    </a:p>
                  </a:txBody>
                  <a:tcPr marL="389" marR="389" marT="389" marB="389" anchor="ctr"/>
                </a:tc>
                <a:tc gridSpan="3">
                  <a:txBody>
                    <a:bodyPr/>
                    <a:lstStyle/>
                    <a:p>
                      <a:pPr marL="12700" algn="just">
                        <a:lnSpc>
                          <a:spcPct val="100000"/>
                        </a:lnSpc>
                        <a:spcAft>
                          <a:spcPts val="0"/>
                        </a:spcAft>
                      </a:pPr>
                      <a:r>
                        <a:rPr lang="en-US" sz="850" kern="1200" dirty="0" err="1" smtClean="0">
                          <a:solidFill>
                            <a:schemeClr val="tx1"/>
                          </a:solidFill>
                          <a:effectLst/>
                          <a:latin typeface="Arial" pitchFamily="34" charset="0"/>
                          <a:ea typeface="+mn-ea"/>
                          <a:cs typeface="Arial" pitchFamily="34" charset="0"/>
                        </a:rPr>
                        <a:t>пияз</a:t>
                      </a:r>
                      <a:r>
                        <a:rPr lang="en-US" sz="850" kern="1200" dirty="0" smtClean="0">
                          <a:solidFill>
                            <a:schemeClr val="tx1"/>
                          </a:solidFill>
                          <a:effectLst/>
                          <a:latin typeface="Arial" pitchFamily="34" charset="0"/>
                          <a:ea typeface="+mn-ea"/>
                          <a:cs typeface="Arial" pitchFamily="34" charset="0"/>
                        </a:rPr>
                        <a:t> </a:t>
                      </a:r>
                      <a:r>
                        <a:rPr lang="en-US" sz="850" kern="1200" dirty="0" err="1" smtClean="0">
                          <a:solidFill>
                            <a:schemeClr val="tx1"/>
                          </a:solidFill>
                          <a:effectLst/>
                          <a:latin typeface="Arial" pitchFamily="34" charset="0"/>
                          <a:ea typeface="+mn-ea"/>
                          <a:cs typeface="Arial" pitchFamily="34" charset="0"/>
                        </a:rPr>
                        <a:t>жинайтын</a:t>
                      </a:r>
                      <a:r>
                        <a:rPr lang="en-US" sz="850" kern="1200" dirty="0" smtClean="0">
                          <a:solidFill>
                            <a:schemeClr val="tx1"/>
                          </a:solidFill>
                          <a:effectLst/>
                          <a:latin typeface="Arial" pitchFamily="34" charset="0"/>
                          <a:ea typeface="+mn-ea"/>
                          <a:cs typeface="Arial" pitchFamily="34" charset="0"/>
                        </a:rPr>
                        <a:t> </a:t>
                      </a:r>
                      <a:r>
                        <a:rPr lang="en-US" sz="850" kern="1200" dirty="0" err="1" smtClean="0">
                          <a:solidFill>
                            <a:schemeClr val="tx1"/>
                          </a:solidFill>
                          <a:effectLst/>
                          <a:latin typeface="Arial" pitchFamily="34" charset="0"/>
                          <a:ea typeface="+mn-ea"/>
                          <a:cs typeface="Arial" pitchFamily="34" charset="0"/>
                        </a:rPr>
                        <a:t>комбайн</a:t>
                      </a:r>
                      <a:r>
                        <a:rPr lang="en-US" sz="850" kern="1200" dirty="0" smtClean="0">
                          <a:solidFill>
                            <a:schemeClr val="tx1"/>
                          </a:solidFill>
                          <a:effectLst/>
                          <a:latin typeface="Arial" pitchFamily="34" charset="0"/>
                          <a:ea typeface="+mn-ea"/>
                          <a:cs typeface="Arial" pitchFamily="34" charset="0"/>
                        </a:rPr>
                        <a:t>:</a:t>
                      </a:r>
                      <a:endParaRPr lang="ru-RU" sz="850" dirty="0">
                        <a:latin typeface="Arial" pitchFamily="34" charset="0"/>
                        <a:ea typeface="Times New Roman"/>
                        <a:cs typeface="Arial" pitchFamily="34" charset="0"/>
                      </a:endParaRPr>
                    </a:p>
                  </a:txBody>
                  <a:tcPr marL="389" marR="389" marT="389" marB="389" anchor="ctr"/>
                </a:tc>
                <a:tc hMerge="1">
                  <a:txBody>
                    <a:bodyPr/>
                    <a:lstStyle/>
                    <a:p>
                      <a:endParaRPr lang="ru-RU"/>
                    </a:p>
                  </a:txBody>
                  <a:tcPr/>
                </a:tc>
                <a:tc hMerge="1">
                  <a:txBody>
                    <a:bodyPr/>
                    <a:lstStyle/>
                    <a:p>
                      <a:endParaRPr lang="ru-RU"/>
                    </a:p>
                  </a:txBody>
                  <a:tcPr/>
                </a:tc>
              </a:tr>
              <a:tr h="290954">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9.1.</a:t>
                      </a:r>
                      <a:endParaRPr lang="ru-RU" sz="85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тіркемелі</a:t>
                      </a:r>
                      <a:endParaRPr lang="ru-RU" sz="85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dirty="0">
                          <a:effectLst/>
                          <a:latin typeface="Arial" pitchFamily="34" charset="0"/>
                          <a:ea typeface="Times New Roman"/>
                          <a:cs typeface="Arial" pitchFamily="34" charset="0"/>
                        </a:rPr>
                        <a:t/>
                      </a:r>
                      <a:br>
                        <a:rPr lang="en-US" sz="850" dirty="0">
                          <a:effectLst/>
                          <a:latin typeface="Arial" pitchFamily="34" charset="0"/>
                          <a:ea typeface="Times New Roman"/>
                          <a:cs typeface="Arial" pitchFamily="34" charset="0"/>
                        </a:rPr>
                      </a:br>
                      <a:endParaRPr lang="ru-RU" sz="85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5 000 000</a:t>
                      </a:r>
                      <a:endParaRPr lang="ru-RU" sz="850" dirty="0">
                        <a:effectLst/>
                        <a:latin typeface="Arial" pitchFamily="34" charset="0"/>
                        <a:ea typeface="Times New Roman"/>
                        <a:cs typeface="Arial" pitchFamily="34" charset="0"/>
                      </a:endParaRPr>
                    </a:p>
                  </a:txBody>
                  <a:tcPr marL="9525" marR="9525" marT="9525" marB="9525" anchor="ctr"/>
                </a:tc>
              </a:tr>
              <a:tr h="290954">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9.2.</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жартылай тіркемелі</a:t>
                      </a:r>
                      <a:endParaRPr lang="ru-RU" sz="85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12 400 000</a:t>
                      </a:r>
                      <a:endParaRPr lang="ru-RU" sz="850" dirty="0">
                        <a:effectLst/>
                        <a:latin typeface="Arial" pitchFamily="34" charset="0"/>
                        <a:ea typeface="Times New Roman"/>
                        <a:cs typeface="Arial" pitchFamily="34" charset="0"/>
                      </a:endParaRPr>
                    </a:p>
                  </a:txBody>
                  <a:tcPr marL="9525" marR="9525" marT="9525" marB="9525" anchor="ctr"/>
                </a:tc>
              </a:tr>
              <a:tr h="290954">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10.</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картоп</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жинайтын</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комбайн</a:t>
                      </a:r>
                      <a:endParaRPr lang="ru-RU" sz="85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70 000 000</a:t>
                      </a:r>
                      <a:endParaRPr lang="ru-RU" sz="850" dirty="0">
                        <a:effectLst/>
                        <a:latin typeface="Arial" pitchFamily="34" charset="0"/>
                        <a:ea typeface="Times New Roman"/>
                        <a:cs typeface="Arial" pitchFamily="34" charset="0"/>
                      </a:endParaRPr>
                    </a:p>
                  </a:txBody>
                  <a:tcPr marL="9525" marR="9525" marT="9525" marB="9525" anchor="ctr"/>
                </a:tc>
              </a:tr>
              <a:tr h="290954">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11.</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қызанақ жинайтын комбайн</a:t>
                      </a:r>
                      <a:endParaRPr lang="ru-RU" sz="85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85 000 000</a:t>
                      </a:r>
                      <a:endParaRPr lang="ru-RU" sz="850" dirty="0">
                        <a:effectLst/>
                        <a:latin typeface="Arial" pitchFamily="34" charset="0"/>
                        <a:ea typeface="Times New Roman"/>
                        <a:cs typeface="Arial" pitchFamily="34" charset="0"/>
                      </a:endParaRPr>
                    </a:p>
                  </a:txBody>
                  <a:tcPr marL="9525" marR="9525" marT="9525" marB="9525" anchor="ctr"/>
                </a:tc>
              </a:tr>
              <a:tr h="290954">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12.</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жүгері жинауға арналған айлабұйым</a:t>
                      </a:r>
                      <a:endParaRPr lang="ru-RU" sz="85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7 000 000</a:t>
                      </a:r>
                      <a:endParaRPr lang="ru-RU" sz="850" dirty="0">
                        <a:effectLst/>
                        <a:latin typeface="Arial" pitchFamily="34" charset="0"/>
                        <a:ea typeface="Times New Roman"/>
                        <a:cs typeface="Arial" pitchFamily="34" charset="0"/>
                      </a:endParaRPr>
                    </a:p>
                  </a:txBody>
                  <a:tcPr marL="9525" marR="9525" marT="9525" marB="9525" anchor="ctr"/>
                </a:tc>
              </a:tr>
              <a:tr h="290954">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13.</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түбір жинайтын машина (қазушы)</a:t>
                      </a:r>
                      <a:endParaRPr lang="ru-RU" sz="85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4 700 000</a:t>
                      </a:r>
                      <a:endParaRPr lang="ru-RU" sz="850" dirty="0">
                        <a:effectLst/>
                        <a:latin typeface="Arial" pitchFamily="34" charset="0"/>
                        <a:ea typeface="Times New Roman"/>
                        <a:cs typeface="Arial" pitchFamily="34" charset="0"/>
                      </a:endParaRPr>
                    </a:p>
                  </a:txBody>
                  <a:tcPr marL="9525" marR="9525" marT="9525" marB="9525" anchor="ctr"/>
                </a:tc>
              </a:tr>
              <a:tr h="290954">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14.</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сабақ</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жинайтын</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машина</a:t>
                      </a:r>
                      <a:endParaRPr lang="ru-RU" sz="85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5 000 000</a:t>
                      </a:r>
                      <a:endParaRPr lang="ru-RU" sz="850" dirty="0">
                        <a:effectLst/>
                        <a:latin typeface="Arial" pitchFamily="34" charset="0"/>
                        <a:ea typeface="Times New Roman"/>
                        <a:cs typeface="Arial" pitchFamily="34" charset="0"/>
                      </a:endParaRPr>
                    </a:p>
                  </a:txBody>
                  <a:tcPr marL="9525" marR="9525" marT="9525" marB="9525" anchor="ctr"/>
                </a:tc>
              </a:tr>
              <a:tr h="290954">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15.</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жидек</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дақылдарын</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жинауға</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арналған</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өздігінен</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жүретін</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комбайын</a:t>
                      </a:r>
                      <a:endParaRPr lang="ru-RU" sz="85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71 300 000</a:t>
                      </a:r>
                      <a:endParaRPr lang="ru-RU" sz="850" dirty="0">
                        <a:effectLst/>
                        <a:latin typeface="Arial" pitchFamily="34" charset="0"/>
                        <a:ea typeface="Times New Roman"/>
                        <a:cs typeface="Arial" pitchFamily="34" charset="0"/>
                      </a:endParaRPr>
                    </a:p>
                  </a:txBody>
                  <a:tcPr marL="9525" marR="9525" marT="9525" marB="9525" anchor="ctr"/>
                </a:tc>
              </a:tr>
            </a:tbl>
          </a:graphicData>
        </a:graphic>
      </p:graphicFrame>
    </p:spTree>
    <p:extLst>
      <p:ext uri="{BB962C8B-B14F-4D97-AF65-F5344CB8AC3E}">
        <p14:creationId xmlns:p14="http://schemas.microsoft.com/office/powerpoint/2010/main" val="42391842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8606408" y="192088"/>
            <a:ext cx="0" cy="9229743"/>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11" name="Прямоугольник 10"/>
          <p:cNvSpPr/>
          <p:nvPr/>
        </p:nvSpPr>
        <p:spPr>
          <a:xfrm>
            <a:off x="9758536" y="120080"/>
            <a:ext cx="6048672" cy="1323439"/>
          </a:xfrm>
          <a:prstGeom prst="rect">
            <a:avLst/>
          </a:prstGeom>
        </p:spPr>
        <p:txBody>
          <a:bodyPr wrap="square">
            <a:spAutoFit/>
          </a:bodyPr>
          <a:lstStyle/>
          <a:p>
            <a:pPr algn="ctr"/>
            <a:r>
              <a:rPr lang="ru-RU" sz="2000" b="1" dirty="0" smtClean="0">
                <a:solidFill>
                  <a:schemeClr val="bg1"/>
                </a:solidFill>
                <a:latin typeface="Times New Roman"/>
                <a:ea typeface="Times New Roman"/>
              </a:rPr>
              <a:t>Приобретение транспортного средства для перевозки молока молокоперерабатывающими предприятиями и заготовительными организациями"</a:t>
            </a:r>
            <a:endParaRPr lang="ru-RU" sz="2000" b="1" dirty="0">
              <a:solidFill>
                <a:schemeClr val="bg1"/>
              </a:solidFill>
            </a:endParaRPr>
          </a:p>
        </p:txBody>
      </p:sp>
      <p:sp>
        <p:nvSpPr>
          <p:cNvPr id="1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ru-RU" sz="2800" b="1" dirty="0" smtClean="0">
                <a:solidFill>
                  <a:schemeClr val="accent5">
                    <a:lumMod val="75000"/>
                  </a:schemeClr>
                </a:solidFill>
                <a:latin typeface="+mn-lt"/>
              </a:rPr>
              <a:t>30</a:t>
            </a:r>
            <a:endParaRPr lang="en-US" sz="2800" b="1" dirty="0">
              <a:solidFill>
                <a:schemeClr val="accent5">
                  <a:lumMod val="75000"/>
                </a:schemeClr>
              </a:solidFill>
              <a:latin typeface="+mn-lt"/>
            </a:endParaRPr>
          </a:p>
        </p:txBody>
      </p:sp>
      <p:sp>
        <p:nvSpPr>
          <p:cNvPr id="17" name="Прямоугольник 16"/>
          <p:cNvSpPr/>
          <p:nvPr/>
        </p:nvSpPr>
        <p:spPr>
          <a:xfrm>
            <a:off x="9974560" y="408112"/>
            <a:ext cx="6806208" cy="1124090"/>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производства мяса индейки мощностью от 20 000 тонн в год</a:t>
            </a:r>
            <a:endParaRPr lang="ru-RU" sz="2000" b="1" dirty="0">
              <a:solidFill>
                <a:schemeClr val="bg1"/>
              </a:solidFill>
              <a:latin typeface="Arial" pitchFamily="34" charset="0"/>
              <a:ea typeface="Times New Roman"/>
              <a:cs typeface="Arial" pitchFamily="34" charset="0"/>
            </a:endParaRPr>
          </a:p>
        </p:txBody>
      </p:sp>
      <p:sp>
        <p:nvSpPr>
          <p:cNvPr id="22" name="Прямоугольник 21"/>
          <p:cNvSpPr/>
          <p:nvPr/>
        </p:nvSpPr>
        <p:spPr>
          <a:xfrm>
            <a:off x="9254480" y="192088"/>
            <a:ext cx="7814320" cy="800219"/>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выращивания свиней мощностью от 50 000 голов в год</a:t>
            </a:r>
            <a:endParaRPr lang="ru-RU" sz="2000" b="1" dirty="0">
              <a:solidFill>
                <a:schemeClr val="bg1"/>
              </a:solidFill>
              <a:latin typeface="Arial" pitchFamily="34" charset="0"/>
              <a:ea typeface="Times New Roman"/>
              <a:cs typeface="Arial" pitchFamily="34" charset="0"/>
            </a:endParaRPr>
          </a:p>
        </p:txBody>
      </p:sp>
      <p:sp>
        <p:nvSpPr>
          <p:cNvPr id="18" name="Прямоугольник 17"/>
          <p:cNvSpPr/>
          <p:nvPr/>
        </p:nvSpPr>
        <p:spPr>
          <a:xfrm>
            <a:off x="9023054" y="1128192"/>
            <a:ext cx="6932925" cy="416204"/>
          </a:xfrm>
          <a:prstGeom prst="rect">
            <a:avLst/>
          </a:prstGeom>
        </p:spPr>
        <p:txBody>
          <a:bodyPr wrap="non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племенного репродуктора в птицеводстве</a:t>
            </a:r>
            <a:endParaRPr lang="ru-RU" sz="2800" b="1" dirty="0">
              <a:solidFill>
                <a:schemeClr val="bg1"/>
              </a:solidFill>
              <a:latin typeface="Arial" pitchFamily="34" charset="0"/>
              <a:ea typeface="Times New Roman"/>
              <a:cs typeface="Arial" pitchFamily="34" charset="0"/>
            </a:endParaRPr>
          </a:p>
        </p:txBody>
      </p:sp>
      <p:sp>
        <p:nvSpPr>
          <p:cNvPr id="25" name="Прямоугольник 24"/>
          <p:cNvSpPr/>
          <p:nvPr/>
        </p:nvSpPr>
        <p:spPr>
          <a:xfrm>
            <a:off x="9758536" y="0"/>
            <a:ext cx="6086128" cy="1154162"/>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Приобретение оборудования и техники для озерно-товарного рыбоводного хозяйства с площадью не менее 50 гектаров</a:t>
            </a:r>
            <a:endParaRPr lang="ru-RU" sz="2800" b="1" dirty="0">
              <a:solidFill>
                <a:schemeClr val="bg1"/>
              </a:solidFill>
              <a:latin typeface="Arial" pitchFamily="34" charset="0"/>
              <a:ea typeface="Times New Roman"/>
              <a:cs typeface="Arial" pitchFamily="34" charset="0"/>
            </a:endParaRPr>
          </a:p>
        </p:txBody>
      </p:sp>
      <p:pic>
        <p:nvPicPr>
          <p:cNvPr id="7170" name="Picture 2" descr="C:\Users\ИНТЕРНЕТ\Desktop\3e5de30703382c685a485f7739ed72863d6c4da4.jpg"/>
          <p:cNvPicPr>
            <a:picLocks noChangeAspect="1" noChangeArrowheads="1"/>
          </p:cNvPicPr>
          <p:nvPr/>
        </p:nvPicPr>
        <p:blipFill>
          <a:blip r:embed="rId2" cstate="print"/>
          <a:srcRect/>
          <a:stretch>
            <a:fillRect/>
          </a:stretch>
        </p:blipFill>
        <p:spPr bwMode="auto">
          <a:xfrm>
            <a:off x="1189584" y="192088"/>
            <a:ext cx="3096344" cy="1656184"/>
          </a:xfrm>
          <a:prstGeom prst="rect">
            <a:avLst/>
          </a:prstGeom>
          <a:noFill/>
        </p:spPr>
      </p:pic>
      <p:pic>
        <p:nvPicPr>
          <p:cNvPr id="16" name="Рисунок 15"/>
          <p:cNvPicPr>
            <a:picLocks noChangeAspect="1"/>
          </p:cNvPicPr>
          <p:nvPr/>
        </p:nvPicPr>
        <p:blipFill rotWithShape="1">
          <a:blip r:embed="rId3" cstate="print">
            <a:extLst>
              <a:ext uri="{28A0092B-C50C-407E-A947-70E740481C1C}">
                <a14:useLocalDpi xmlns:a14="http://schemas.microsoft.com/office/drawing/2010/main" val="0"/>
              </a:ext>
            </a:extLst>
          </a:blip>
          <a:srcRect t="5557"/>
          <a:stretch/>
        </p:blipFill>
        <p:spPr>
          <a:xfrm>
            <a:off x="-49803" y="-23936"/>
            <a:ext cx="17081147" cy="1872208"/>
          </a:xfrm>
          <a:prstGeom prst="rect">
            <a:avLst/>
          </a:prstGeom>
        </p:spPr>
      </p:pic>
      <p:sp>
        <p:nvSpPr>
          <p:cNvPr id="21" name="Прямоугольник 20"/>
          <p:cNvSpPr/>
          <p:nvPr/>
        </p:nvSpPr>
        <p:spPr>
          <a:xfrm>
            <a:off x="4429944" y="480120"/>
            <a:ext cx="5112568" cy="1124090"/>
          </a:xfrm>
          <a:prstGeom prst="rect">
            <a:avLst/>
          </a:prstGeom>
        </p:spPr>
        <p:txBody>
          <a:bodyPr wrap="square">
            <a:spAutoFit/>
          </a:bodyPr>
          <a:lstStyle/>
          <a:p>
            <a:pPr marL="12700" algn="ctr">
              <a:lnSpc>
                <a:spcPct val="115000"/>
              </a:lnSpc>
              <a:spcAft>
                <a:spcPts val="100"/>
              </a:spcAft>
            </a:pPr>
            <a:r>
              <a:rPr lang="en-US" sz="2000" b="1" dirty="0" err="1">
                <a:solidFill>
                  <a:schemeClr val="bg1"/>
                </a:solidFill>
                <a:latin typeface="Arial" pitchFamily="34" charset="0"/>
                <a:cs typeface="Arial" pitchFamily="34" charset="0"/>
              </a:rPr>
              <a:t>Май-тоңмай</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өнімдерін</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өндіру</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жөніндегі</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кәсіпорынды</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салу</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және</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немесе</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кеңейту</a:t>
            </a:r>
            <a:endParaRPr lang="ru-RU" sz="2000" b="1" dirty="0">
              <a:solidFill>
                <a:schemeClr val="bg1"/>
              </a:solidFill>
              <a:latin typeface="Arial" pitchFamily="34" charset="0"/>
              <a:ea typeface="Times New Roman"/>
              <a:cs typeface="Arial"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417908452"/>
              </p:ext>
            </p:extLst>
          </p:nvPr>
        </p:nvGraphicFramePr>
        <p:xfrm>
          <a:off x="181472" y="1992288"/>
          <a:ext cx="8309298" cy="5867256"/>
        </p:xfrm>
        <a:graphic>
          <a:graphicData uri="http://schemas.openxmlformats.org/drawingml/2006/table">
            <a:tbl>
              <a:tblPr firstRow="1" firstCol="1" bandRow="1">
                <a:tableStyleId>{BDBED569-4797-4DF1-A0F4-6AAB3CD982D8}</a:tableStyleId>
              </a:tblPr>
              <a:tblGrid>
                <a:gridCol w="4752528"/>
                <a:gridCol w="1224136"/>
                <a:gridCol w="2332634"/>
              </a:tblGrid>
              <a:tr h="359625">
                <a:tc gridSpan="3">
                  <a:txBody>
                    <a:bodyPr/>
                    <a:lstStyle/>
                    <a:p>
                      <a:pPr marL="12700" algn="just">
                        <a:lnSpc>
                          <a:spcPct val="115000"/>
                        </a:lnSpc>
                        <a:spcAft>
                          <a:spcPts val="100"/>
                        </a:spcAft>
                      </a:pPr>
                      <a:r>
                        <a:rPr lang="en-US" sz="1100" b="1" dirty="0" err="1">
                          <a:effectLst/>
                          <a:latin typeface="Arial" pitchFamily="34" charset="0"/>
                          <a:cs typeface="Arial" pitchFamily="34" charset="0"/>
                        </a:rPr>
                        <a:t>Инвестициялық</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салымдарды</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өтеу</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үлесі</a:t>
                      </a:r>
                      <a:r>
                        <a:rPr lang="en-US" sz="1100" b="1" dirty="0">
                          <a:effectLst/>
                          <a:latin typeface="Arial" pitchFamily="34" charset="0"/>
                          <a:cs typeface="Arial" pitchFamily="34" charset="0"/>
                        </a:rPr>
                        <a:t> – 25%</a:t>
                      </a:r>
                      <a:endParaRPr lang="ru-RU" sz="1100" b="1" dirty="0">
                        <a:effectLst/>
                        <a:latin typeface="Arial" pitchFamily="34" charset="0"/>
                        <a:ea typeface="Times New Roman"/>
                        <a:cs typeface="Arial" pitchFamily="34" charset="0"/>
                      </a:endParaRPr>
                    </a:p>
                  </a:txBody>
                  <a:tcPr marL="9525" marR="9525" marT="9525" marB="9525" anchor="ctr">
                    <a:solidFill>
                      <a:schemeClr val="bg1"/>
                    </a:solidFill>
                  </a:tcPr>
                </a:tc>
                <a:tc hMerge="1">
                  <a:txBody>
                    <a:bodyPr/>
                    <a:lstStyle/>
                    <a:p>
                      <a:endParaRPr lang="ru-RU"/>
                    </a:p>
                  </a:txBody>
                  <a:tcPr/>
                </a:tc>
                <a:tc hMerge="1">
                  <a:txBody>
                    <a:bodyPr/>
                    <a:lstStyle/>
                    <a:p>
                      <a:endParaRPr lang="ru-RU"/>
                    </a:p>
                  </a:txBody>
                  <a:tcPr/>
                </a:tc>
              </a:tr>
              <a:tr h="683993">
                <a:tc>
                  <a:txBody>
                    <a:bodyPr/>
                    <a:lstStyle/>
                    <a:p>
                      <a:pPr marL="12700" algn="l">
                        <a:lnSpc>
                          <a:spcPct val="115000"/>
                        </a:lnSpc>
                        <a:spcAft>
                          <a:spcPts val="100"/>
                        </a:spcAft>
                      </a:pPr>
                      <a:r>
                        <a:rPr lang="en-US" sz="1100" b="1" dirty="0" err="1">
                          <a:effectLst/>
                          <a:latin typeface="Arial" pitchFamily="34" charset="0"/>
                          <a:cs typeface="Arial" pitchFamily="34" charset="0"/>
                        </a:rPr>
                        <a:t>Құрылыс-монтаждау</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жұмыстарының</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техника</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мен</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жабдықтың</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атауы</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және</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техникалық</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сипаттамасы</a:t>
                      </a:r>
                      <a:endParaRPr lang="ru-RU" sz="1100" b="1" dirty="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marL="12700" algn="ctr">
                        <a:lnSpc>
                          <a:spcPct val="115000"/>
                        </a:lnSpc>
                        <a:spcAft>
                          <a:spcPts val="100"/>
                        </a:spcAft>
                      </a:pPr>
                      <a:r>
                        <a:rPr lang="en-US" sz="1100" b="1" dirty="0" err="1">
                          <a:effectLst/>
                          <a:latin typeface="Arial" pitchFamily="34" charset="0"/>
                          <a:cs typeface="Arial" pitchFamily="34" charset="0"/>
                        </a:rPr>
                        <a:t>Жоба</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қуатының</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өлшем</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бірлігі</a:t>
                      </a:r>
                      <a:endParaRPr lang="ru-RU" sz="1100" b="1" dirty="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marL="12700" algn="ctr">
                        <a:lnSpc>
                          <a:spcPct val="115000"/>
                        </a:lnSpc>
                        <a:spcAft>
                          <a:spcPts val="100"/>
                        </a:spcAft>
                      </a:pPr>
                      <a:r>
                        <a:rPr lang="en-US" sz="1100" b="1" dirty="0" err="1">
                          <a:effectLst/>
                          <a:latin typeface="Arial" pitchFamily="34" charset="0"/>
                          <a:cs typeface="Arial" pitchFamily="34" charset="0"/>
                        </a:rPr>
                        <a:t>Қуаттылықтың</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бір</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бірлігіне</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арналған</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субсидияларды</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есептеу</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үшін</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барынша</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рұқсат</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етілетін</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құн</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теңге</a:t>
                      </a:r>
                      <a:endParaRPr lang="ru-RU" sz="1100" b="1" dirty="0">
                        <a:effectLst/>
                        <a:latin typeface="Arial" pitchFamily="34" charset="0"/>
                        <a:ea typeface="Times New Roman"/>
                        <a:cs typeface="Arial" pitchFamily="34" charset="0"/>
                      </a:endParaRPr>
                    </a:p>
                  </a:txBody>
                  <a:tcPr marL="9525" marR="9525" marT="9525" marB="9525" anchor="ctr">
                    <a:solidFill>
                      <a:schemeClr val="bg1"/>
                    </a:solidFill>
                  </a:tcPr>
                </a:tc>
              </a:tr>
              <a:tr h="1332729">
                <a:tc>
                  <a:txBody>
                    <a:bodyPr/>
                    <a:lstStyle/>
                    <a:p>
                      <a:pPr marL="12700" algn="just">
                        <a:lnSpc>
                          <a:spcPct val="115000"/>
                        </a:lnSpc>
                        <a:spcAft>
                          <a:spcPts val="100"/>
                        </a:spcAft>
                      </a:pPr>
                      <a:r>
                        <a:rPr lang="en-US" sz="1100" b="0" dirty="0" err="1">
                          <a:effectLst/>
                          <a:latin typeface="Arial" pitchFamily="34" charset="0"/>
                          <a:cs typeface="Arial" pitchFamily="34" charset="0"/>
                        </a:rPr>
                        <a:t>Майлы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дақылдарды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өңдеуге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және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немесе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май-тоңмай</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өнімдерін</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өндіруге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қажетті</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жабдығы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бар</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кәсіпорын</a:t>
                      </a:r>
                      <a:r>
                        <a:rPr lang="en-US" sz="1100" b="0" dirty="0">
                          <a:effectLst/>
                          <a:latin typeface="Arial" pitchFamily="34" charset="0"/>
                          <a:cs typeface="Arial" pitchFamily="34" charset="0"/>
                        </a:rPr>
                        <a:t>.</a:t>
                      </a:r>
                      <a:br>
                        <a:rPr lang="en-US" sz="1100" b="0" dirty="0">
                          <a:effectLst/>
                          <a:latin typeface="Arial" pitchFamily="34" charset="0"/>
                          <a:cs typeface="Arial" pitchFamily="34" charset="0"/>
                        </a:rPr>
                      </a:br>
                      <a:r>
                        <a:rPr lang="en-US" sz="1100" b="0" dirty="0" err="1">
                          <a:effectLst/>
                          <a:latin typeface="Arial" pitchFamily="34" charset="0"/>
                          <a:cs typeface="Arial" pitchFamily="34" charset="0"/>
                        </a:rPr>
                        <a:t>Инвестициялық</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жобаның</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құны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жобалық-сметалық</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құжаттамаға</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сәйкес</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айқындалады</a:t>
                      </a:r>
                      <a:r>
                        <a:rPr lang="en-US" sz="1100" b="0" dirty="0">
                          <a:effectLst/>
                          <a:latin typeface="Arial" pitchFamily="34" charset="0"/>
                          <a:cs typeface="Arial" pitchFamily="34" charset="0"/>
                        </a:rPr>
                        <a:t>:</a:t>
                      </a:r>
                      <a:endParaRPr lang="ru-RU" sz="1100" b="0" dirty="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algn="just">
                        <a:lnSpc>
                          <a:spcPct val="115000"/>
                        </a:lnSpc>
                        <a:spcAft>
                          <a:spcPts val="0"/>
                        </a:spcAft>
                      </a:pPr>
                      <a:r>
                        <a:rPr lang="en-US" sz="1100" b="0" dirty="0">
                          <a:effectLst/>
                          <a:latin typeface="Arial" pitchFamily="34" charset="0"/>
                          <a:cs typeface="Arial" pitchFamily="34" charset="0"/>
                        </a:rPr>
                        <a:t/>
                      </a:r>
                      <a:br>
                        <a:rPr lang="en-US" sz="1100" b="0" dirty="0">
                          <a:effectLst/>
                          <a:latin typeface="Arial" pitchFamily="34" charset="0"/>
                          <a:cs typeface="Arial" pitchFamily="34" charset="0"/>
                        </a:rPr>
                      </a:br>
                      <a:endParaRPr lang="ru-RU" sz="1100" b="0" dirty="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algn="just">
                        <a:lnSpc>
                          <a:spcPct val="115000"/>
                        </a:lnSpc>
                        <a:spcAft>
                          <a:spcPts val="0"/>
                        </a:spcAft>
                      </a:pPr>
                      <a:r>
                        <a:rPr lang="en-US" sz="1100" b="0" dirty="0">
                          <a:effectLst/>
                          <a:latin typeface="Arial" pitchFamily="34" charset="0"/>
                          <a:cs typeface="Arial" pitchFamily="34" charset="0"/>
                        </a:rPr>
                        <a:t/>
                      </a:r>
                      <a:br>
                        <a:rPr lang="en-US" sz="1100" b="0" dirty="0">
                          <a:effectLst/>
                          <a:latin typeface="Arial" pitchFamily="34" charset="0"/>
                          <a:cs typeface="Arial" pitchFamily="34" charset="0"/>
                        </a:rPr>
                      </a:br>
                      <a:endParaRPr lang="ru-RU" sz="1100" b="0" dirty="0">
                        <a:effectLst/>
                        <a:latin typeface="Arial" pitchFamily="34" charset="0"/>
                        <a:ea typeface="Times New Roman"/>
                        <a:cs typeface="Arial" pitchFamily="34" charset="0"/>
                      </a:endParaRPr>
                    </a:p>
                  </a:txBody>
                  <a:tcPr marL="9525" marR="9525" marT="9525" marB="9525" anchor="ctr">
                    <a:solidFill>
                      <a:schemeClr val="bg1"/>
                    </a:solidFill>
                  </a:tcPr>
                </a:tc>
              </a:tr>
              <a:tr h="359625">
                <a:tc>
                  <a:txBody>
                    <a:bodyPr/>
                    <a:lstStyle/>
                    <a:p>
                      <a:pPr marL="12700" algn="just">
                        <a:lnSpc>
                          <a:spcPct val="115000"/>
                        </a:lnSpc>
                        <a:spcAft>
                          <a:spcPts val="100"/>
                        </a:spcAft>
                      </a:pPr>
                      <a:r>
                        <a:rPr lang="en-US" sz="1100" b="0" dirty="0" err="1">
                          <a:effectLst/>
                          <a:latin typeface="Arial" pitchFamily="34" charset="0"/>
                          <a:cs typeface="Arial" pitchFamily="34" charset="0"/>
                        </a:rPr>
                        <a:t>құрылыс</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тәулігіне</a:t>
                      </a:r>
                      <a:r>
                        <a:rPr lang="en-US" sz="1100" b="0" dirty="0">
                          <a:effectLst/>
                          <a:latin typeface="Arial" pitchFamily="34" charset="0"/>
                          <a:cs typeface="Arial" pitchFamily="34" charset="0"/>
                        </a:rPr>
                        <a:t> 1000 </a:t>
                      </a:r>
                      <a:r>
                        <a:rPr lang="en-US" sz="1100" b="0" dirty="0" err="1">
                          <a:effectLst/>
                          <a:latin typeface="Arial" pitchFamily="34" charset="0"/>
                          <a:cs typeface="Arial" pitchFamily="34" charset="0"/>
                        </a:rPr>
                        <a:t>тонна</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шикізаттан</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бастап</a:t>
                      </a:r>
                      <a:endParaRPr lang="ru-RU" sz="1100" b="0" dirty="0">
                        <a:effectLst/>
                        <a:latin typeface="Arial" pitchFamily="34" charset="0"/>
                        <a:ea typeface="Times New Roman"/>
                        <a:cs typeface="Arial" pitchFamily="34" charset="0"/>
                      </a:endParaRPr>
                    </a:p>
                  </a:txBody>
                  <a:tcPr marL="9525" marR="9525" marT="9525" marB="9525" anchor="ctr">
                    <a:solidFill>
                      <a:schemeClr val="bg1"/>
                    </a:solidFill>
                  </a:tcPr>
                </a:tc>
                <a:tc rowSpan="3">
                  <a:txBody>
                    <a:bodyPr/>
                    <a:lstStyle/>
                    <a:p>
                      <a:pPr marL="12700" algn="just">
                        <a:lnSpc>
                          <a:spcPct val="115000"/>
                        </a:lnSpc>
                        <a:spcAft>
                          <a:spcPts val="100"/>
                        </a:spcAft>
                      </a:pPr>
                      <a:r>
                        <a:rPr lang="en-US" sz="1100" b="0" dirty="0" err="1">
                          <a:effectLst/>
                          <a:latin typeface="Arial" pitchFamily="34" charset="0"/>
                          <a:cs typeface="Arial" pitchFamily="34" charset="0"/>
                        </a:rPr>
                        <a:t>тәулігіне</a:t>
                      </a:r>
                      <a:r>
                        <a:rPr lang="en-US" sz="1100" b="0" dirty="0">
                          <a:effectLst/>
                          <a:latin typeface="Arial" pitchFamily="34" charset="0"/>
                          <a:cs typeface="Arial" pitchFamily="34" charset="0"/>
                        </a:rPr>
                        <a:t> 1 </a:t>
                      </a:r>
                      <a:r>
                        <a:rPr lang="en-US" sz="1100" b="0" dirty="0" err="1">
                          <a:effectLst/>
                          <a:latin typeface="Arial" pitchFamily="34" charset="0"/>
                          <a:cs typeface="Arial" pitchFamily="34" charset="0"/>
                        </a:rPr>
                        <a:t>тонна</a:t>
                      </a:r>
                      <a:endParaRPr lang="ru-RU" sz="1100" b="0" dirty="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marL="12700" algn="just">
                        <a:lnSpc>
                          <a:spcPct val="115000"/>
                        </a:lnSpc>
                        <a:spcAft>
                          <a:spcPts val="100"/>
                        </a:spcAft>
                      </a:pPr>
                      <a:r>
                        <a:rPr lang="en-US" sz="1100" b="0">
                          <a:effectLst/>
                          <a:latin typeface="Arial" pitchFamily="34" charset="0"/>
                          <a:cs typeface="Arial" pitchFamily="34" charset="0"/>
                        </a:rPr>
                        <a:t>8 313 471</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r>
              <a:tr h="1008361">
                <a:tc>
                  <a:txBody>
                    <a:bodyPr/>
                    <a:lstStyle/>
                    <a:p>
                      <a:pPr marL="12700" algn="just">
                        <a:lnSpc>
                          <a:spcPct val="115000"/>
                        </a:lnSpc>
                        <a:spcAft>
                          <a:spcPts val="100"/>
                        </a:spcAft>
                      </a:pPr>
                      <a:r>
                        <a:rPr lang="en-US" sz="1100" b="0" dirty="0" err="1">
                          <a:effectLst/>
                          <a:latin typeface="Arial" pitchFamily="34" charset="0"/>
                          <a:cs typeface="Arial" pitchFamily="34" charset="0"/>
                        </a:rPr>
                        <a:t>кеңейту</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тәулігіне</a:t>
                      </a:r>
                      <a:r>
                        <a:rPr lang="en-US" sz="1100" b="0" dirty="0">
                          <a:effectLst/>
                          <a:latin typeface="Arial" pitchFamily="34" charset="0"/>
                          <a:cs typeface="Arial" pitchFamily="34" charset="0"/>
                        </a:rPr>
                        <a:t> 100 </a:t>
                      </a:r>
                      <a:r>
                        <a:rPr lang="en-US" sz="1100" b="0" dirty="0" err="1">
                          <a:effectLst/>
                          <a:latin typeface="Arial" pitchFamily="34" charset="0"/>
                          <a:cs typeface="Arial" pitchFamily="34" charset="0"/>
                        </a:rPr>
                        <a:t>тонна</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шикізаттан</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бастап</a:t>
                      </a:r>
                      <a:r>
                        <a:rPr lang="en-US" sz="1100" b="0" dirty="0">
                          <a:effectLst/>
                          <a:latin typeface="Arial" pitchFamily="34" charset="0"/>
                          <a:cs typeface="Arial" pitchFamily="34" charset="0"/>
                        </a:rPr>
                        <a:t>:</a:t>
                      </a:r>
                      <a:br>
                        <a:rPr lang="en-US" sz="1100" b="0" dirty="0">
                          <a:effectLst/>
                          <a:latin typeface="Arial" pitchFamily="34" charset="0"/>
                          <a:cs typeface="Arial" pitchFamily="34" charset="0"/>
                        </a:rPr>
                      </a:br>
                      <a:r>
                        <a:rPr lang="en-US" sz="1100" b="0" dirty="0">
                          <a:effectLst/>
                          <a:latin typeface="Arial" pitchFamily="34" charset="0"/>
                          <a:cs typeface="Arial" pitchFamily="34" charset="0"/>
                        </a:rPr>
                        <a:t>-</a:t>
                      </a:r>
                      <a:r>
                        <a:rPr lang="en-US" sz="1100" b="0" dirty="0" err="1">
                          <a:effectLst/>
                          <a:latin typeface="Arial" pitchFamily="34" charset="0"/>
                          <a:cs typeface="Arial" pitchFamily="34" charset="0"/>
                        </a:rPr>
                        <a:t>өсімдік</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майын</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өндіру</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үшін</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майлы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дақылдарды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өңдеу</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бойынша</a:t>
                      </a:r>
                      <a:r>
                        <a:rPr lang="en-US" sz="1100" b="0" dirty="0">
                          <a:effectLst/>
                          <a:latin typeface="Arial" pitchFamily="34" charset="0"/>
                          <a:cs typeface="Arial" pitchFamily="34" charset="0"/>
                        </a:rPr>
                        <a:t>;</a:t>
                      </a:r>
                      <a:endParaRPr lang="ru-RU" sz="1100" b="0" dirty="0">
                        <a:effectLst/>
                        <a:latin typeface="Arial" pitchFamily="34" charset="0"/>
                        <a:ea typeface="Times New Roman"/>
                        <a:cs typeface="Arial" pitchFamily="34" charset="0"/>
                      </a:endParaRPr>
                    </a:p>
                  </a:txBody>
                  <a:tcPr marL="9525" marR="9525" marT="9525" marB="9525" anchor="ctr">
                    <a:solidFill>
                      <a:schemeClr val="bg1"/>
                    </a:solidFill>
                  </a:tcPr>
                </a:tc>
                <a:tc vMerge="1">
                  <a:txBody>
                    <a:bodyPr/>
                    <a:lstStyle/>
                    <a:p>
                      <a:endParaRPr lang="ru-RU"/>
                    </a:p>
                  </a:txBody>
                  <a:tcPr/>
                </a:tc>
                <a:tc>
                  <a:txBody>
                    <a:bodyPr/>
                    <a:lstStyle/>
                    <a:p>
                      <a:pPr marL="12700" algn="just">
                        <a:lnSpc>
                          <a:spcPct val="115000"/>
                        </a:lnSpc>
                        <a:spcAft>
                          <a:spcPts val="100"/>
                        </a:spcAft>
                      </a:pPr>
                      <a:r>
                        <a:rPr lang="en-US" sz="1100" b="0" dirty="0">
                          <a:effectLst/>
                          <a:latin typeface="Arial" pitchFamily="34" charset="0"/>
                          <a:cs typeface="Arial" pitchFamily="34" charset="0"/>
                        </a:rPr>
                        <a:t>3 902 360</a:t>
                      </a:r>
                      <a:endParaRPr lang="ru-RU" sz="1100" b="0" dirty="0">
                        <a:effectLst/>
                        <a:latin typeface="Arial" pitchFamily="34" charset="0"/>
                        <a:ea typeface="Times New Roman"/>
                        <a:cs typeface="Arial" pitchFamily="34" charset="0"/>
                      </a:endParaRPr>
                    </a:p>
                  </a:txBody>
                  <a:tcPr marL="9525" marR="9525" marT="9525" marB="9525" anchor="ctr">
                    <a:solidFill>
                      <a:schemeClr val="bg1"/>
                    </a:solidFill>
                  </a:tcPr>
                </a:tc>
              </a:tr>
              <a:tr h="683993">
                <a:tc>
                  <a:txBody>
                    <a:bodyPr/>
                    <a:lstStyle/>
                    <a:p>
                      <a:pPr marL="12700" algn="just">
                        <a:lnSpc>
                          <a:spcPct val="115000"/>
                        </a:lnSpc>
                        <a:spcAft>
                          <a:spcPts val="100"/>
                        </a:spcAft>
                      </a:pPr>
                      <a:r>
                        <a:rPr lang="en-US" sz="1100" b="0">
                          <a:effectLst/>
                          <a:latin typeface="Arial" pitchFamily="34" charset="0"/>
                          <a:cs typeface="Arial" pitchFamily="34" charset="0"/>
                        </a:rPr>
                        <a:t>-өсімдік майын қоспағанда, тағамдық май-тоңмай өнімдерін өндіру бойынша</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c vMerge="1">
                  <a:txBody>
                    <a:bodyPr/>
                    <a:lstStyle/>
                    <a:p>
                      <a:endParaRPr lang="ru-RU"/>
                    </a:p>
                  </a:txBody>
                  <a:tcPr/>
                </a:tc>
                <a:tc>
                  <a:txBody>
                    <a:bodyPr/>
                    <a:lstStyle/>
                    <a:p>
                      <a:pPr marL="12700" algn="just">
                        <a:lnSpc>
                          <a:spcPct val="115000"/>
                        </a:lnSpc>
                        <a:spcAft>
                          <a:spcPts val="100"/>
                        </a:spcAft>
                      </a:pPr>
                      <a:r>
                        <a:rPr lang="en-US" sz="1100" b="0" dirty="0">
                          <a:effectLst/>
                          <a:latin typeface="Arial" pitchFamily="34" charset="0"/>
                          <a:cs typeface="Arial" pitchFamily="34" charset="0"/>
                        </a:rPr>
                        <a:t>18 764 052</a:t>
                      </a:r>
                      <a:endParaRPr lang="ru-RU" sz="1100" b="0" dirty="0">
                        <a:effectLst/>
                        <a:latin typeface="Arial" pitchFamily="34" charset="0"/>
                        <a:ea typeface="Times New Roman"/>
                        <a:cs typeface="Arial" pitchFamily="34" charset="0"/>
                      </a:endParaRPr>
                    </a:p>
                  </a:txBody>
                  <a:tcPr marL="9525" marR="9525" marT="9525" marB="9525" anchor="ctr">
                    <a:solidFill>
                      <a:schemeClr val="bg1"/>
                    </a:solidFill>
                  </a:tcPr>
                </a:tc>
              </a:tr>
              <a:tr h="1332729">
                <a:tc gridSpan="3">
                  <a:txBody>
                    <a:bodyPr/>
                    <a:lstStyle/>
                    <a:p>
                      <a:pPr marL="12700" algn="l">
                        <a:lnSpc>
                          <a:spcPct val="115000"/>
                        </a:lnSpc>
                        <a:spcAft>
                          <a:spcPts val="100"/>
                        </a:spcAft>
                      </a:pPr>
                      <a:r>
                        <a:rPr lang="en-US" sz="1100" b="0" dirty="0" err="1">
                          <a:effectLst/>
                          <a:latin typeface="Arial" pitchFamily="34" charset="0"/>
                          <a:cs typeface="Arial" pitchFamily="34" charset="0"/>
                        </a:rPr>
                        <a:t>Ескертпе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Егер</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жоба</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жобалық-сметалық</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құжаттама</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әзірлемей</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жабдықтың</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жекелеген</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түрлерін</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сатып</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алуды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және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монтаждауды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ғана</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көздесе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сатып</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алу-сату</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шарттары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лизинг</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жабдықтарды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жеткізу</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және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немесе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монтаждау</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шарттары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сондай-ақ</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ілеспе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құжаттар</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кедендік</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жүк</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декларациясы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шот-фактуралар</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төлемді</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растайтын</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құжаттар</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бойынша</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жабдықтардың</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құнынан</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белгіленген</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өтеу</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пайызы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шегінде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сатып</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алынған</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жабдықты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субсидиялауға</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рұқсат</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етіледі</a:t>
                      </a:r>
                      <a:r>
                        <a:rPr lang="en-US" sz="1100" b="0" dirty="0">
                          <a:effectLst/>
                          <a:latin typeface="Arial" pitchFamily="34" charset="0"/>
                          <a:cs typeface="Arial" pitchFamily="34" charset="0"/>
                        </a:rPr>
                        <a:t>.</a:t>
                      </a:r>
                      <a:endParaRPr lang="ru-RU" sz="1100" b="0" dirty="0">
                        <a:effectLst/>
                        <a:latin typeface="Arial" pitchFamily="34" charset="0"/>
                        <a:ea typeface="Times New Roman"/>
                        <a:cs typeface="Arial" pitchFamily="34" charset="0"/>
                      </a:endParaRPr>
                    </a:p>
                  </a:txBody>
                  <a:tcPr marL="9525" marR="9525" marT="9525" marB="9525" anchor="ctr">
                    <a:solidFill>
                      <a:schemeClr val="bg1"/>
                    </a:solidFill>
                  </a:tcPr>
                </a:tc>
                <a:tc hMerge="1">
                  <a:txBody>
                    <a:bodyPr/>
                    <a:lstStyle/>
                    <a:p>
                      <a:endParaRPr lang="ru-RU"/>
                    </a:p>
                  </a:txBody>
                  <a:tcPr/>
                </a:tc>
                <a:tc hMerge="1">
                  <a:txBody>
                    <a:bodyPr/>
                    <a:lstStyle/>
                    <a:p>
                      <a:endParaRPr lang="ru-RU"/>
                    </a:p>
                  </a:txBody>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8606408" y="192088"/>
            <a:ext cx="0" cy="9229743"/>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11" name="Прямоугольник 10"/>
          <p:cNvSpPr/>
          <p:nvPr/>
        </p:nvSpPr>
        <p:spPr>
          <a:xfrm>
            <a:off x="9758536" y="120080"/>
            <a:ext cx="6048672" cy="1323439"/>
          </a:xfrm>
          <a:prstGeom prst="rect">
            <a:avLst/>
          </a:prstGeom>
        </p:spPr>
        <p:txBody>
          <a:bodyPr wrap="square">
            <a:spAutoFit/>
          </a:bodyPr>
          <a:lstStyle/>
          <a:p>
            <a:pPr algn="ctr"/>
            <a:r>
              <a:rPr lang="ru-RU" sz="2000" b="1" dirty="0" smtClean="0">
                <a:solidFill>
                  <a:schemeClr val="bg1"/>
                </a:solidFill>
                <a:latin typeface="Times New Roman"/>
                <a:ea typeface="Times New Roman"/>
              </a:rPr>
              <a:t>Приобретение транспортного средства для перевозки молока молокоперерабатывающими предприятиями и заготовительными организациями"</a:t>
            </a:r>
            <a:endParaRPr lang="ru-RU" sz="2000" b="1" dirty="0">
              <a:solidFill>
                <a:schemeClr val="bg1"/>
              </a:solidFill>
            </a:endParaRPr>
          </a:p>
        </p:txBody>
      </p:sp>
      <p:sp>
        <p:nvSpPr>
          <p:cNvPr id="1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ru-RU" sz="2800" b="1" dirty="0" smtClean="0">
                <a:solidFill>
                  <a:schemeClr val="accent5">
                    <a:lumMod val="75000"/>
                  </a:schemeClr>
                </a:solidFill>
                <a:latin typeface="+mn-lt"/>
              </a:rPr>
              <a:t>31</a:t>
            </a:r>
            <a:endParaRPr lang="en-US" sz="2800" b="1" dirty="0">
              <a:solidFill>
                <a:schemeClr val="accent5">
                  <a:lumMod val="75000"/>
                </a:schemeClr>
              </a:solidFill>
              <a:latin typeface="+mn-lt"/>
            </a:endParaRPr>
          </a:p>
        </p:txBody>
      </p:sp>
      <p:sp>
        <p:nvSpPr>
          <p:cNvPr id="17" name="Прямоугольник 16"/>
          <p:cNvSpPr/>
          <p:nvPr/>
        </p:nvSpPr>
        <p:spPr>
          <a:xfrm>
            <a:off x="9974560" y="408112"/>
            <a:ext cx="6806208" cy="1124090"/>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производства мяса индейки мощностью от 20 000 тонн в год</a:t>
            </a:r>
            <a:endParaRPr lang="ru-RU" sz="2000" b="1" dirty="0">
              <a:solidFill>
                <a:schemeClr val="bg1"/>
              </a:solidFill>
              <a:latin typeface="Arial" pitchFamily="34" charset="0"/>
              <a:ea typeface="Times New Roman"/>
              <a:cs typeface="Arial" pitchFamily="34" charset="0"/>
            </a:endParaRPr>
          </a:p>
        </p:txBody>
      </p:sp>
      <p:sp>
        <p:nvSpPr>
          <p:cNvPr id="22" name="Прямоугольник 21"/>
          <p:cNvSpPr/>
          <p:nvPr/>
        </p:nvSpPr>
        <p:spPr>
          <a:xfrm>
            <a:off x="9254480" y="192088"/>
            <a:ext cx="7814320" cy="800219"/>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выращивания свиней мощностью от 50 000 голов в год</a:t>
            </a:r>
            <a:endParaRPr lang="ru-RU" sz="2000" b="1" dirty="0">
              <a:solidFill>
                <a:schemeClr val="bg1"/>
              </a:solidFill>
              <a:latin typeface="Arial" pitchFamily="34" charset="0"/>
              <a:ea typeface="Times New Roman"/>
              <a:cs typeface="Arial" pitchFamily="34" charset="0"/>
            </a:endParaRPr>
          </a:p>
        </p:txBody>
      </p:sp>
      <p:sp>
        <p:nvSpPr>
          <p:cNvPr id="25" name="Прямоугольник 24"/>
          <p:cNvSpPr/>
          <p:nvPr/>
        </p:nvSpPr>
        <p:spPr>
          <a:xfrm>
            <a:off x="9758536" y="0"/>
            <a:ext cx="6086128" cy="1154162"/>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Приобретение оборудования и техники для озерно-товарного рыбоводного хозяйства с площадью не менее 50 гектаров</a:t>
            </a:r>
            <a:endParaRPr lang="ru-RU" sz="2800" b="1" dirty="0">
              <a:solidFill>
                <a:schemeClr val="bg1"/>
              </a:solidFill>
              <a:latin typeface="Arial" pitchFamily="34" charset="0"/>
              <a:ea typeface="Times New Roman"/>
              <a:cs typeface="Arial" pitchFamily="34" charset="0"/>
            </a:endParaRPr>
          </a:p>
        </p:txBody>
      </p:sp>
      <p:sp>
        <p:nvSpPr>
          <p:cNvPr id="30" name="Прямоугольник 29"/>
          <p:cNvSpPr/>
          <p:nvPr/>
        </p:nvSpPr>
        <p:spPr>
          <a:xfrm>
            <a:off x="10622632" y="480120"/>
            <a:ext cx="5112568" cy="1154162"/>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(или) расширение предприятия по производству масложировой продукции</a:t>
            </a:r>
            <a:endParaRPr lang="ru-RU" sz="2000" b="1" dirty="0">
              <a:solidFill>
                <a:schemeClr val="bg1"/>
              </a:solidFill>
              <a:latin typeface="Arial" pitchFamily="34" charset="0"/>
              <a:ea typeface="Times New Roman"/>
              <a:cs typeface="Arial" pitchFamily="34" charset="0"/>
            </a:endParaRPr>
          </a:p>
        </p:txBody>
      </p:sp>
      <p:pic>
        <p:nvPicPr>
          <p:cNvPr id="70658" name="Picture 2" descr="C:\Users\ИНТЕРНЕТ\Desktop\ffef01802cd84c199922229b0c40258f.jpg"/>
          <p:cNvPicPr>
            <a:picLocks noChangeAspect="1" noChangeArrowheads="1"/>
          </p:cNvPicPr>
          <p:nvPr/>
        </p:nvPicPr>
        <p:blipFill>
          <a:blip r:embed="rId2" cstate="print"/>
          <a:srcRect/>
          <a:stretch>
            <a:fillRect/>
          </a:stretch>
        </p:blipFill>
        <p:spPr bwMode="auto">
          <a:xfrm>
            <a:off x="1261592" y="0"/>
            <a:ext cx="2952328" cy="1848272"/>
          </a:xfrm>
          <a:prstGeom prst="rect">
            <a:avLst/>
          </a:prstGeom>
          <a:noFill/>
        </p:spPr>
      </p:pic>
      <p:pic>
        <p:nvPicPr>
          <p:cNvPr id="16" name="Рисунок 15"/>
          <p:cNvPicPr>
            <a:picLocks noChangeAspect="1"/>
          </p:cNvPicPr>
          <p:nvPr/>
        </p:nvPicPr>
        <p:blipFill rotWithShape="1">
          <a:blip r:embed="rId3" cstate="print">
            <a:extLst>
              <a:ext uri="{28A0092B-C50C-407E-A947-70E740481C1C}">
                <a14:useLocalDpi xmlns:a14="http://schemas.microsoft.com/office/drawing/2010/main" val="0"/>
              </a:ext>
            </a:extLst>
          </a:blip>
          <a:srcRect t="5557"/>
          <a:stretch/>
        </p:blipFill>
        <p:spPr>
          <a:xfrm>
            <a:off x="-49803" y="-23936"/>
            <a:ext cx="17081147" cy="1872208"/>
          </a:xfrm>
          <a:prstGeom prst="rect">
            <a:avLst/>
          </a:prstGeom>
        </p:spPr>
      </p:pic>
      <p:sp>
        <p:nvSpPr>
          <p:cNvPr id="23" name="Прямоугольник 22"/>
          <p:cNvSpPr/>
          <p:nvPr/>
        </p:nvSpPr>
        <p:spPr>
          <a:xfrm>
            <a:off x="3853880" y="0"/>
            <a:ext cx="5328592" cy="1831976"/>
          </a:xfrm>
          <a:prstGeom prst="rect">
            <a:avLst/>
          </a:prstGeom>
        </p:spPr>
        <p:txBody>
          <a:bodyPr wrap="square">
            <a:spAutoFit/>
          </a:bodyPr>
          <a:lstStyle/>
          <a:p>
            <a:pPr marL="12700" algn="ctr">
              <a:lnSpc>
                <a:spcPct val="115000"/>
              </a:lnSpc>
              <a:spcAft>
                <a:spcPts val="100"/>
              </a:spcAft>
            </a:pPr>
            <a:r>
              <a:rPr lang="en-US" sz="2000" b="1" dirty="0" err="1">
                <a:solidFill>
                  <a:schemeClr val="bg1"/>
                </a:solidFill>
                <a:latin typeface="Arial" pitchFamily="34" charset="0"/>
                <a:cs typeface="Arial" pitchFamily="34" charset="0"/>
              </a:rPr>
              <a:t>Өңдеу</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қуаты</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тәулігіне</a:t>
            </a:r>
            <a:r>
              <a:rPr lang="en-US" sz="2000" b="1" dirty="0">
                <a:solidFill>
                  <a:schemeClr val="bg1"/>
                </a:solidFill>
                <a:latin typeface="Arial" pitchFamily="34" charset="0"/>
                <a:cs typeface="Arial" pitchFamily="34" charset="0"/>
              </a:rPr>
              <a:t> 170 </a:t>
            </a:r>
            <a:r>
              <a:rPr lang="en-US" sz="2000" b="1" dirty="0" err="1">
                <a:solidFill>
                  <a:schemeClr val="bg1"/>
                </a:solidFill>
                <a:latin typeface="Arial" pitchFamily="34" charset="0"/>
                <a:cs typeface="Arial" pitchFamily="34" charset="0"/>
              </a:rPr>
              <a:t>тонна</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шикізаттан</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басталатын</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дәнді</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дақылдарды</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тереңдете</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қайта</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өңдеу</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жөніндегі</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кәсіпорынды</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кеңейтуге</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арналған</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жабдық</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сатып</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алу</a:t>
            </a:r>
            <a:endParaRPr lang="ru-RU" sz="2000" b="1" dirty="0">
              <a:solidFill>
                <a:schemeClr val="bg1"/>
              </a:solidFill>
              <a:latin typeface="Arial" pitchFamily="34" charset="0"/>
              <a:ea typeface="Times New Roman"/>
              <a:cs typeface="Arial" pitchFamily="34" charset="0"/>
            </a:endParaRPr>
          </a:p>
        </p:txBody>
      </p:sp>
      <p:sp>
        <p:nvSpPr>
          <p:cNvPr id="26" name="Прямоугольник 25"/>
          <p:cNvSpPr/>
          <p:nvPr/>
        </p:nvSpPr>
        <p:spPr>
          <a:xfrm>
            <a:off x="10046568" y="264096"/>
            <a:ext cx="6662192" cy="1124090"/>
          </a:xfrm>
          <a:prstGeom prst="rect">
            <a:avLst/>
          </a:prstGeom>
        </p:spPr>
        <p:txBody>
          <a:bodyPr wrap="square">
            <a:spAutoFit/>
          </a:bodyPr>
          <a:lstStyle/>
          <a:p>
            <a:pPr marL="12700" algn="ctr">
              <a:lnSpc>
                <a:spcPct val="115000"/>
              </a:lnSpc>
              <a:spcAft>
                <a:spcPts val="100"/>
              </a:spcAft>
            </a:pPr>
            <a:r>
              <a:rPr lang="en-US" sz="2000" b="1" dirty="0" err="1">
                <a:solidFill>
                  <a:schemeClr val="bg1"/>
                </a:solidFill>
                <a:latin typeface="Arial" pitchFamily="34" charset="0"/>
                <a:cs typeface="Arial" pitchFamily="34" charset="0"/>
              </a:rPr>
              <a:t>Қуаты</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шикізат</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бойынша</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сағатына</a:t>
            </a:r>
            <a:r>
              <a:rPr lang="en-US" sz="2000" b="1" dirty="0">
                <a:solidFill>
                  <a:schemeClr val="bg1"/>
                </a:solidFill>
                <a:latin typeface="Arial" pitchFamily="34" charset="0"/>
                <a:cs typeface="Arial" pitchFamily="34" charset="0"/>
              </a:rPr>
              <a:t> 2 </a:t>
            </a:r>
            <a:r>
              <a:rPr lang="en-US" sz="2000" b="1" dirty="0" err="1">
                <a:solidFill>
                  <a:schemeClr val="bg1"/>
                </a:solidFill>
                <a:latin typeface="Arial" pitchFamily="34" charset="0"/>
                <a:cs typeface="Arial" pitchFamily="34" charset="0"/>
              </a:rPr>
              <a:t>тоннадан</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басталатын</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жарма</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өндіру</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жөніндегі</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қолданыстағы</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кәсіпорынды</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кеңейту</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және</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немесе</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құру</a:t>
            </a:r>
            <a:endParaRPr lang="ru-RU" sz="2800" b="1" dirty="0">
              <a:solidFill>
                <a:schemeClr val="bg1"/>
              </a:solidFill>
              <a:latin typeface="Arial" pitchFamily="34" charset="0"/>
              <a:ea typeface="Times New Roman"/>
              <a:cs typeface="Arial"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107002766"/>
              </p:ext>
            </p:extLst>
          </p:nvPr>
        </p:nvGraphicFramePr>
        <p:xfrm>
          <a:off x="181472" y="1992288"/>
          <a:ext cx="8208912" cy="4176465"/>
        </p:xfrm>
        <a:graphic>
          <a:graphicData uri="http://schemas.openxmlformats.org/drawingml/2006/table">
            <a:tbl>
              <a:tblPr firstRow="1" firstCol="1" bandRow="1">
                <a:tableStyleId>{BDBED569-4797-4DF1-A0F4-6AAB3CD982D8}</a:tableStyleId>
              </a:tblPr>
              <a:tblGrid>
                <a:gridCol w="454087"/>
                <a:gridCol w="4011099"/>
                <a:gridCol w="3743726"/>
              </a:tblGrid>
              <a:tr h="265506">
                <a:tc gridSpan="3">
                  <a:txBody>
                    <a:bodyPr/>
                    <a:lstStyle/>
                    <a:p>
                      <a:pPr marL="12700" algn="just">
                        <a:lnSpc>
                          <a:spcPct val="115000"/>
                        </a:lnSpc>
                        <a:spcAft>
                          <a:spcPts val="100"/>
                        </a:spcAft>
                      </a:pPr>
                      <a:r>
                        <a:rPr lang="en-US" sz="1100" b="1" dirty="0" err="1">
                          <a:effectLst/>
                          <a:latin typeface="Arial" pitchFamily="34" charset="0"/>
                          <a:cs typeface="Arial" pitchFamily="34" charset="0"/>
                        </a:rPr>
                        <a:t>Инвестициялық</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салымдарды</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өтеу</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үлесі</a:t>
                      </a:r>
                      <a:r>
                        <a:rPr lang="en-US" sz="1100" b="1" dirty="0">
                          <a:effectLst/>
                          <a:latin typeface="Arial" pitchFamily="34" charset="0"/>
                          <a:cs typeface="Arial" pitchFamily="34" charset="0"/>
                        </a:rPr>
                        <a:t> – 25%</a:t>
                      </a:r>
                      <a:endParaRPr lang="ru-RU" sz="1100" b="1" dirty="0">
                        <a:effectLst/>
                        <a:latin typeface="Arial" pitchFamily="34" charset="0"/>
                        <a:ea typeface="Times New Roman"/>
                        <a:cs typeface="Arial" pitchFamily="34" charset="0"/>
                      </a:endParaRPr>
                    </a:p>
                  </a:txBody>
                  <a:tcPr marL="9525" marR="9525" marT="9525" marB="9525" anchor="ctr">
                    <a:solidFill>
                      <a:schemeClr val="bg1"/>
                    </a:solidFill>
                  </a:tcPr>
                </a:tc>
                <a:tc hMerge="1">
                  <a:txBody>
                    <a:bodyPr/>
                    <a:lstStyle/>
                    <a:p>
                      <a:endParaRPr lang="ru-RU"/>
                    </a:p>
                  </a:txBody>
                  <a:tcPr/>
                </a:tc>
                <a:tc hMerge="1">
                  <a:txBody>
                    <a:bodyPr/>
                    <a:lstStyle/>
                    <a:p>
                      <a:endParaRPr lang="ru-RU"/>
                    </a:p>
                  </a:txBody>
                  <a:tcPr/>
                </a:tc>
              </a:tr>
              <a:tr h="507135">
                <a:tc>
                  <a:txBody>
                    <a:bodyPr/>
                    <a:lstStyle/>
                    <a:p>
                      <a:pPr marL="12700" algn="just">
                        <a:lnSpc>
                          <a:spcPct val="115000"/>
                        </a:lnSpc>
                        <a:spcAft>
                          <a:spcPts val="100"/>
                        </a:spcAft>
                      </a:pPr>
                      <a:r>
                        <a:rPr lang="en-US" sz="1100" b="1">
                          <a:effectLst/>
                          <a:latin typeface="Arial" pitchFamily="34" charset="0"/>
                          <a:cs typeface="Arial" pitchFamily="34" charset="0"/>
                        </a:rPr>
                        <a:t>№</a:t>
                      </a:r>
                      <a:endParaRPr lang="ru-RU" sz="1100" b="1">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marL="12700" algn="just">
                        <a:lnSpc>
                          <a:spcPct val="115000"/>
                        </a:lnSpc>
                        <a:spcAft>
                          <a:spcPts val="100"/>
                        </a:spcAft>
                      </a:pPr>
                      <a:r>
                        <a:rPr lang="ru-RU" sz="1100" b="1">
                          <a:effectLst/>
                          <a:latin typeface="Arial" pitchFamily="34" charset="0"/>
                          <a:cs typeface="Arial" pitchFamily="34" charset="0"/>
                        </a:rPr>
                        <a:t>Техника мен жабдықтың атауы және техникалық сипаттамасы</a:t>
                      </a:r>
                      <a:endParaRPr lang="ru-RU" sz="1100" b="1">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marL="12700" algn="ctr">
                        <a:lnSpc>
                          <a:spcPct val="115000"/>
                        </a:lnSpc>
                        <a:spcAft>
                          <a:spcPts val="100"/>
                        </a:spcAft>
                      </a:pPr>
                      <a:r>
                        <a:rPr lang="ru-RU" sz="1100" b="1" dirty="0" err="1">
                          <a:effectLst/>
                          <a:latin typeface="Arial" pitchFamily="34" charset="0"/>
                          <a:cs typeface="Arial" pitchFamily="34" charset="0"/>
                        </a:rPr>
                        <a:t>Субсидияларды</a:t>
                      </a:r>
                      <a:r>
                        <a:rPr lang="ru-RU" sz="1100" b="1" dirty="0">
                          <a:effectLst/>
                          <a:latin typeface="Arial" pitchFamily="34" charset="0"/>
                          <a:cs typeface="Arial" pitchFamily="34" charset="0"/>
                        </a:rPr>
                        <a:t> </a:t>
                      </a:r>
                      <a:r>
                        <a:rPr lang="ru-RU" sz="1100" b="1" dirty="0" err="1">
                          <a:effectLst/>
                          <a:latin typeface="Arial" pitchFamily="34" charset="0"/>
                          <a:cs typeface="Arial" pitchFamily="34" charset="0"/>
                        </a:rPr>
                        <a:t>есептеуге</a:t>
                      </a:r>
                      <a:r>
                        <a:rPr lang="ru-RU" sz="1100" b="1" dirty="0">
                          <a:effectLst/>
                          <a:latin typeface="Arial" pitchFamily="34" charset="0"/>
                          <a:cs typeface="Arial" pitchFamily="34" charset="0"/>
                        </a:rPr>
                        <a:t> </a:t>
                      </a:r>
                      <a:r>
                        <a:rPr lang="ru-RU" sz="1100" b="1" dirty="0" err="1">
                          <a:effectLst/>
                          <a:latin typeface="Arial" pitchFamily="34" charset="0"/>
                          <a:cs typeface="Arial" pitchFamily="34" charset="0"/>
                        </a:rPr>
                        <a:t>арналған</a:t>
                      </a:r>
                      <a:r>
                        <a:rPr lang="ru-RU" sz="1100" b="1" dirty="0">
                          <a:effectLst/>
                          <a:latin typeface="Arial" pitchFamily="34" charset="0"/>
                          <a:cs typeface="Arial" pitchFamily="34" charset="0"/>
                        </a:rPr>
                        <a:t> </a:t>
                      </a:r>
                      <a:r>
                        <a:rPr lang="ru-RU" sz="1100" b="1" dirty="0" err="1">
                          <a:effectLst/>
                          <a:latin typeface="Arial" pitchFamily="34" charset="0"/>
                          <a:cs typeface="Arial" pitchFamily="34" charset="0"/>
                        </a:rPr>
                        <a:t>барынша</a:t>
                      </a:r>
                      <a:r>
                        <a:rPr lang="ru-RU" sz="1100" b="1" dirty="0">
                          <a:effectLst/>
                          <a:latin typeface="Arial" pitchFamily="34" charset="0"/>
                          <a:cs typeface="Arial" pitchFamily="34" charset="0"/>
                        </a:rPr>
                        <a:t> </a:t>
                      </a:r>
                      <a:r>
                        <a:rPr lang="ru-RU" sz="1100" b="1" dirty="0" err="1">
                          <a:effectLst/>
                          <a:latin typeface="Arial" pitchFamily="34" charset="0"/>
                          <a:cs typeface="Arial" pitchFamily="34" charset="0"/>
                        </a:rPr>
                        <a:t>рұқсат</a:t>
                      </a:r>
                      <a:r>
                        <a:rPr lang="ru-RU" sz="1100" b="1" dirty="0">
                          <a:effectLst/>
                          <a:latin typeface="Arial" pitchFamily="34" charset="0"/>
                          <a:cs typeface="Arial" pitchFamily="34" charset="0"/>
                        </a:rPr>
                        <a:t> </a:t>
                      </a:r>
                      <a:r>
                        <a:rPr lang="ru-RU" sz="1100" b="1" dirty="0" err="1">
                          <a:effectLst/>
                          <a:latin typeface="Arial" pitchFamily="34" charset="0"/>
                          <a:cs typeface="Arial" pitchFamily="34" charset="0"/>
                        </a:rPr>
                        <a:t>етілетін</a:t>
                      </a:r>
                      <a:r>
                        <a:rPr lang="ru-RU" sz="1100" b="1" dirty="0">
                          <a:effectLst/>
                          <a:latin typeface="Arial" pitchFamily="34" charset="0"/>
                          <a:cs typeface="Arial" pitchFamily="34" charset="0"/>
                        </a:rPr>
                        <a:t> </a:t>
                      </a:r>
                      <a:r>
                        <a:rPr lang="ru-RU" sz="1100" b="1" dirty="0" err="1">
                          <a:effectLst/>
                          <a:latin typeface="Arial" pitchFamily="34" charset="0"/>
                          <a:cs typeface="Arial" pitchFamily="34" charset="0"/>
                        </a:rPr>
                        <a:t>құн</a:t>
                      </a:r>
                      <a:r>
                        <a:rPr lang="ru-RU" sz="1100" b="1" dirty="0">
                          <a:effectLst/>
                          <a:latin typeface="Arial" pitchFamily="34" charset="0"/>
                          <a:cs typeface="Arial" pitchFamily="34" charset="0"/>
                        </a:rPr>
                        <a:t>, </a:t>
                      </a:r>
                      <a:r>
                        <a:rPr lang="ru-RU" sz="1100" b="1" dirty="0" err="1">
                          <a:effectLst/>
                          <a:latin typeface="Arial" pitchFamily="34" charset="0"/>
                          <a:cs typeface="Arial" pitchFamily="34" charset="0"/>
                        </a:rPr>
                        <a:t>теңге</a:t>
                      </a:r>
                      <a:endParaRPr lang="ru-RU" sz="1100" b="1" dirty="0">
                        <a:effectLst/>
                        <a:latin typeface="Arial" pitchFamily="34" charset="0"/>
                        <a:ea typeface="Times New Roman"/>
                        <a:cs typeface="Arial" pitchFamily="34" charset="0"/>
                      </a:endParaRPr>
                    </a:p>
                  </a:txBody>
                  <a:tcPr marL="9525" marR="9525" marT="9525" marB="9525" anchor="ctr">
                    <a:solidFill>
                      <a:schemeClr val="bg1"/>
                    </a:solidFill>
                  </a:tcPr>
                </a:tc>
              </a:tr>
              <a:tr h="507135">
                <a:tc>
                  <a:txBody>
                    <a:bodyPr/>
                    <a:lstStyle/>
                    <a:p>
                      <a:pPr marL="12700" algn="just">
                        <a:lnSpc>
                          <a:spcPct val="115000"/>
                        </a:lnSpc>
                        <a:spcAft>
                          <a:spcPts val="100"/>
                        </a:spcAft>
                      </a:pPr>
                      <a:r>
                        <a:rPr lang="en-US" sz="1100" b="0">
                          <a:effectLst/>
                          <a:latin typeface="Arial" pitchFamily="34" charset="0"/>
                          <a:cs typeface="Arial" pitchFamily="34" charset="0"/>
                        </a:rPr>
                        <a:t>1</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marL="12700" algn="just">
                        <a:lnSpc>
                          <a:spcPct val="115000"/>
                        </a:lnSpc>
                        <a:spcAft>
                          <a:spcPts val="100"/>
                        </a:spcAft>
                      </a:pPr>
                      <a:r>
                        <a:rPr lang="en-US" sz="1100" b="0" dirty="0" err="1">
                          <a:effectLst/>
                          <a:latin typeface="Arial" pitchFamily="34" charset="0"/>
                          <a:cs typeface="Arial" pitchFamily="34" charset="0"/>
                        </a:rPr>
                        <a:t>Дәнді</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дақылдарды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тереңдете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қайта</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өңдеу</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өнімдерін</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өндіру</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жөніндегі</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жабдық</a:t>
                      </a:r>
                      <a:endParaRPr lang="ru-RU" sz="1100" b="0" dirty="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algn="just">
                        <a:lnSpc>
                          <a:spcPct val="115000"/>
                        </a:lnSpc>
                        <a:spcAft>
                          <a:spcPts val="0"/>
                        </a:spcAft>
                      </a:pPr>
                      <a:r>
                        <a:rPr lang="en-US" sz="1100" b="0" dirty="0">
                          <a:effectLst/>
                          <a:latin typeface="Arial" pitchFamily="34" charset="0"/>
                          <a:cs typeface="Arial" pitchFamily="34" charset="0"/>
                        </a:rPr>
                        <a:t/>
                      </a:r>
                      <a:br>
                        <a:rPr lang="en-US" sz="1100" b="0" dirty="0">
                          <a:effectLst/>
                          <a:latin typeface="Arial" pitchFamily="34" charset="0"/>
                          <a:cs typeface="Arial" pitchFamily="34" charset="0"/>
                        </a:rPr>
                      </a:br>
                      <a:endParaRPr lang="ru-RU" sz="1100" b="0" dirty="0">
                        <a:effectLst/>
                        <a:latin typeface="Arial" pitchFamily="34" charset="0"/>
                        <a:ea typeface="Times New Roman"/>
                        <a:cs typeface="Arial" pitchFamily="34" charset="0"/>
                      </a:endParaRPr>
                    </a:p>
                  </a:txBody>
                  <a:tcPr marL="9525" marR="9525" marT="9525" marB="9525" anchor="ctr">
                    <a:solidFill>
                      <a:schemeClr val="bg1"/>
                    </a:solidFill>
                  </a:tcPr>
                </a:tc>
              </a:tr>
              <a:tr h="265506">
                <a:tc>
                  <a:txBody>
                    <a:bodyPr/>
                    <a:lstStyle/>
                    <a:p>
                      <a:pPr marL="12700" algn="just">
                        <a:lnSpc>
                          <a:spcPct val="115000"/>
                        </a:lnSpc>
                        <a:spcAft>
                          <a:spcPts val="100"/>
                        </a:spcAft>
                      </a:pPr>
                      <a:r>
                        <a:rPr lang="en-US" sz="1100" b="0">
                          <a:effectLst/>
                          <a:latin typeface="Arial" pitchFamily="34" charset="0"/>
                          <a:cs typeface="Arial" pitchFamily="34" charset="0"/>
                        </a:rPr>
                        <a:t>1.1</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marL="12700" algn="just">
                        <a:lnSpc>
                          <a:spcPct val="115000"/>
                        </a:lnSpc>
                        <a:spcAft>
                          <a:spcPts val="100"/>
                        </a:spcAft>
                      </a:pPr>
                      <a:r>
                        <a:rPr lang="en-US" sz="1100" b="0" dirty="0" err="1">
                          <a:effectLst/>
                          <a:latin typeface="Arial" pitchFamily="34" charset="0"/>
                          <a:cs typeface="Arial" pitchFamily="34" charset="0"/>
                        </a:rPr>
                        <a:t>Бидай</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маңызын</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ажырату</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жөніндегі</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жабдық</a:t>
                      </a:r>
                      <a:endParaRPr lang="ru-RU" sz="1100" b="0" dirty="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marL="12700" algn="just">
                        <a:lnSpc>
                          <a:spcPct val="115000"/>
                        </a:lnSpc>
                        <a:spcAft>
                          <a:spcPts val="100"/>
                        </a:spcAft>
                      </a:pPr>
                      <a:r>
                        <a:rPr lang="en-US" sz="1100" b="0">
                          <a:effectLst/>
                          <a:latin typeface="Arial" pitchFamily="34" charset="0"/>
                          <a:cs typeface="Arial" pitchFamily="34" charset="0"/>
                        </a:rPr>
                        <a:t>196 600 000</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r>
              <a:tr h="265506">
                <a:tc>
                  <a:txBody>
                    <a:bodyPr/>
                    <a:lstStyle/>
                    <a:p>
                      <a:pPr marL="12700" algn="just">
                        <a:lnSpc>
                          <a:spcPct val="115000"/>
                        </a:lnSpc>
                        <a:spcAft>
                          <a:spcPts val="100"/>
                        </a:spcAft>
                      </a:pPr>
                      <a:r>
                        <a:rPr lang="en-US" sz="1100" b="0">
                          <a:effectLst/>
                          <a:latin typeface="Arial" pitchFamily="34" charset="0"/>
                          <a:cs typeface="Arial" pitchFamily="34" charset="0"/>
                        </a:rPr>
                        <a:t>1.2</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marL="12700" algn="just">
                        <a:lnSpc>
                          <a:spcPct val="115000"/>
                        </a:lnSpc>
                        <a:spcAft>
                          <a:spcPts val="100"/>
                        </a:spcAft>
                      </a:pPr>
                      <a:r>
                        <a:rPr lang="en-US" sz="1100" b="0">
                          <a:effectLst/>
                          <a:latin typeface="Arial" pitchFamily="34" charset="0"/>
                          <a:cs typeface="Arial" pitchFamily="34" charset="0"/>
                        </a:rPr>
                        <a:t>Крахмал тазарту жөніндегі жабдық</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marL="12700" algn="just">
                        <a:lnSpc>
                          <a:spcPct val="115000"/>
                        </a:lnSpc>
                        <a:spcAft>
                          <a:spcPts val="100"/>
                        </a:spcAft>
                      </a:pPr>
                      <a:r>
                        <a:rPr lang="en-US" sz="1100" b="0">
                          <a:effectLst/>
                          <a:latin typeface="Arial" pitchFamily="34" charset="0"/>
                          <a:cs typeface="Arial" pitchFamily="34" charset="0"/>
                        </a:rPr>
                        <a:t>626 600 000</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r>
              <a:tr h="265506">
                <a:tc>
                  <a:txBody>
                    <a:bodyPr/>
                    <a:lstStyle/>
                    <a:p>
                      <a:pPr marL="12700" algn="just">
                        <a:lnSpc>
                          <a:spcPct val="115000"/>
                        </a:lnSpc>
                        <a:spcAft>
                          <a:spcPts val="100"/>
                        </a:spcAft>
                      </a:pPr>
                      <a:r>
                        <a:rPr lang="en-US" sz="1100" b="0">
                          <a:effectLst/>
                          <a:latin typeface="Arial" pitchFamily="34" charset="0"/>
                          <a:cs typeface="Arial" pitchFamily="34" charset="0"/>
                        </a:rPr>
                        <a:t>1.3</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marL="12700" algn="just">
                        <a:lnSpc>
                          <a:spcPct val="115000"/>
                        </a:lnSpc>
                        <a:spcAft>
                          <a:spcPts val="100"/>
                        </a:spcAft>
                      </a:pPr>
                      <a:r>
                        <a:rPr lang="en-US" sz="1100" b="0">
                          <a:effectLst/>
                          <a:latin typeface="Arial" pitchFamily="34" charset="0"/>
                          <a:cs typeface="Arial" pitchFamily="34" charset="0"/>
                        </a:rPr>
                        <a:t>Крахмалды қалпына келтіру жөніндегі жабдық</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marL="12700" algn="just">
                        <a:lnSpc>
                          <a:spcPct val="115000"/>
                        </a:lnSpc>
                        <a:spcAft>
                          <a:spcPts val="100"/>
                        </a:spcAft>
                      </a:pPr>
                      <a:r>
                        <a:rPr lang="en-US" sz="1100" b="0">
                          <a:effectLst/>
                          <a:latin typeface="Arial" pitchFamily="34" charset="0"/>
                          <a:cs typeface="Arial" pitchFamily="34" charset="0"/>
                        </a:rPr>
                        <a:t>130 000 000</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r>
              <a:tr h="265506">
                <a:tc>
                  <a:txBody>
                    <a:bodyPr/>
                    <a:lstStyle/>
                    <a:p>
                      <a:pPr marL="12700" algn="just">
                        <a:lnSpc>
                          <a:spcPct val="115000"/>
                        </a:lnSpc>
                        <a:spcAft>
                          <a:spcPts val="100"/>
                        </a:spcAft>
                      </a:pPr>
                      <a:r>
                        <a:rPr lang="en-US" sz="1100" b="0">
                          <a:effectLst/>
                          <a:latin typeface="Arial" pitchFamily="34" charset="0"/>
                          <a:cs typeface="Arial" pitchFamily="34" charset="0"/>
                        </a:rPr>
                        <a:t>1.4</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marL="12700" algn="just">
                        <a:lnSpc>
                          <a:spcPct val="115000"/>
                        </a:lnSpc>
                        <a:spcAft>
                          <a:spcPts val="100"/>
                        </a:spcAft>
                      </a:pPr>
                      <a:r>
                        <a:rPr lang="en-US" sz="1100" b="0">
                          <a:effectLst/>
                          <a:latin typeface="Arial" pitchFamily="34" charset="0"/>
                          <a:cs typeface="Arial" pitchFamily="34" charset="0"/>
                        </a:rPr>
                        <a:t>Бидай маңызын кептіру жөніндегі жабдық</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marL="12700" algn="just">
                        <a:lnSpc>
                          <a:spcPct val="115000"/>
                        </a:lnSpc>
                        <a:spcAft>
                          <a:spcPts val="100"/>
                        </a:spcAft>
                      </a:pPr>
                      <a:r>
                        <a:rPr lang="en-US" sz="1100" b="0">
                          <a:effectLst/>
                          <a:latin typeface="Arial" pitchFamily="34" charset="0"/>
                          <a:cs typeface="Arial" pitchFamily="34" charset="0"/>
                        </a:rPr>
                        <a:t>526 600 000</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r>
              <a:tr h="265506">
                <a:tc>
                  <a:txBody>
                    <a:bodyPr/>
                    <a:lstStyle/>
                    <a:p>
                      <a:pPr marL="12700" algn="just">
                        <a:lnSpc>
                          <a:spcPct val="115000"/>
                        </a:lnSpc>
                        <a:spcAft>
                          <a:spcPts val="100"/>
                        </a:spcAft>
                      </a:pPr>
                      <a:r>
                        <a:rPr lang="en-US" sz="1100" b="0">
                          <a:effectLst/>
                          <a:latin typeface="Arial" pitchFamily="34" charset="0"/>
                          <a:cs typeface="Arial" pitchFamily="34" charset="0"/>
                        </a:rPr>
                        <a:t>1.5</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marL="12700" algn="just">
                        <a:lnSpc>
                          <a:spcPct val="115000"/>
                        </a:lnSpc>
                        <a:spcAft>
                          <a:spcPts val="100"/>
                        </a:spcAft>
                      </a:pPr>
                      <a:r>
                        <a:rPr lang="en-US" sz="1100" b="0">
                          <a:effectLst/>
                          <a:latin typeface="Arial" pitchFamily="34" charset="0"/>
                          <a:cs typeface="Arial" pitchFamily="34" charset="0"/>
                        </a:rPr>
                        <a:t>Крахмалды кептіру жөніндегі жабдық</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marL="12700" algn="just">
                        <a:lnSpc>
                          <a:spcPct val="115000"/>
                        </a:lnSpc>
                        <a:spcAft>
                          <a:spcPts val="100"/>
                        </a:spcAft>
                      </a:pPr>
                      <a:r>
                        <a:rPr lang="en-US" sz="1100" b="0" dirty="0">
                          <a:effectLst/>
                          <a:latin typeface="Arial" pitchFamily="34" charset="0"/>
                          <a:cs typeface="Arial" pitchFamily="34" charset="0"/>
                        </a:rPr>
                        <a:t>713 300 000</a:t>
                      </a:r>
                      <a:endParaRPr lang="ru-RU" sz="1100" b="0" dirty="0">
                        <a:effectLst/>
                        <a:latin typeface="Arial" pitchFamily="34" charset="0"/>
                        <a:ea typeface="Times New Roman"/>
                        <a:cs typeface="Arial" pitchFamily="34" charset="0"/>
                      </a:endParaRPr>
                    </a:p>
                  </a:txBody>
                  <a:tcPr marL="9525" marR="9525" marT="9525" marB="9525" anchor="ctr">
                    <a:solidFill>
                      <a:schemeClr val="bg1"/>
                    </a:solidFill>
                  </a:tcPr>
                </a:tc>
              </a:tr>
              <a:tr h="265506">
                <a:tc>
                  <a:txBody>
                    <a:bodyPr/>
                    <a:lstStyle/>
                    <a:p>
                      <a:pPr marL="12700" algn="just">
                        <a:lnSpc>
                          <a:spcPct val="115000"/>
                        </a:lnSpc>
                        <a:spcAft>
                          <a:spcPts val="100"/>
                        </a:spcAft>
                      </a:pPr>
                      <a:r>
                        <a:rPr lang="en-US" sz="1100" b="0">
                          <a:effectLst/>
                          <a:latin typeface="Arial" pitchFamily="34" charset="0"/>
                          <a:cs typeface="Arial" pitchFamily="34" charset="0"/>
                        </a:rPr>
                        <a:t>1.6</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marL="12700" algn="just">
                        <a:lnSpc>
                          <a:spcPct val="115000"/>
                        </a:lnSpc>
                        <a:spcAft>
                          <a:spcPts val="100"/>
                        </a:spcAft>
                      </a:pPr>
                      <a:r>
                        <a:rPr lang="en-US" sz="1100" b="0">
                          <a:effectLst/>
                          <a:latin typeface="Arial" pitchFamily="34" charset="0"/>
                          <a:cs typeface="Arial" pitchFamily="34" charset="0"/>
                        </a:rPr>
                        <a:t>Азық кептіру жөніндегі жабдық</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marL="12700" algn="just">
                        <a:lnSpc>
                          <a:spcPct val="115000"/>
                        </a:lnSpc>
                        <a:spcAft>
                          <a:spcPts val="100"/>
                        </a:spcAft>
                      </a:pPr>
                      <a:r>
                        <a:rPr lang="en-US" sz="1100" b="0">
                          <a:effectLst/>
                          <a:latin typeface="Arial" pitchFamily="34" charset="0"/>
                          <a:cs typeface="Arial" pitchFamily="34" charset="0"/>
                        </a:rPr>
                        <a:t>330 000 000</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r>
              <a:tr h="265506">
                <a:tc>
                  <a:txBody>
                    <a:bodyPr/>
                    <a:lstStyle/>
                    <a:p>
                      <a:pPr marL="12700" algn="just">
                        <a:lnSpc>
                          <a:spcPct val="115000"/>
                        </a:lnSpc>
                        <a:spcAft>
                          <a:spcPts val="100"/>
                        </a:spcAft>
                      </a:pPr>
                      <a:r>
                        <a:rPr lang="en-US" sz="1100" b="0">
                          <a:effectLst/>
                          <a:latin typeface="Arial" pitchFamily="34" charset="0"/>
                          <a:cs typeface="Arial" pitchFamily="34" charset="0"/>
                        </a:rPr>
                        <a:t>1.7</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marL="12700" algn="just">
                        <a:lnSpc>
                          <a:spcPct val="115000"/>
                        </a:lnSpc>
                        <a:spcAft>
                          <a:spcPts val="100"/>
                        </a:spcAft>
                      </a:pPr>
                      <a:r>
                        <a:rPr lang="ru-RU" sz="1100" b="0">
                          <a:effectLst/>
                          <a:latin typeface="Arial" pitchFamily="34" charset="0"/>
                          <a:cs typeface="Arial" pitchFamily="34" charset="0"/>
                        </a:rPr>
                        <a:t>Процестер мен басқару жүйесін автоматтандыру</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marL="12700" algn="just">
                        <a:lnSpc>
                          <a:spcPct val="115000"/>
                        </a:lnSpc>
                        <a:spcAft>
                          <a:spcPts val="100"/>
                        </a:spcAft>
                      </a:pPr>
                      <a:r>
                        <a:rPr lang="en-US" sz="1100" b="0">
                          <a:effectLst/>
                          <a:latin typeface="Arial" pitchFamily="34" charset="0"/>
                          <a:cs typeface="Arial" pitchFamily="34" charset="0"/>
                        </a:rPr>
                        <a:t>330 000 000</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r>
              <a:tr h="265506">
                <a:tc>
                  <a:txBody>
                    <a:bodyPr/>
                    <a:lstStyle/>
                    <a:p>
                      <a:pPr marL="12700" algn="just">
                        <a:lnSpc>
                          <a:spcPct val="115000"/>
                        </a:lnSpc>
                        <a:spcAft>
                          <a:spcPts val="100"/>
                        </a:spcAft>
                      </a:pPr>
                      <a:r>
                        <a:rPr lang="en-US" sz="1100" b="0">
                          <a:effectLst/>
                          <a:latin typeface="Arial" pitchFamily="34" charset="0"/>
                          <a:cs typeface="Arial" pitchFamily="34" charset="0"/>
                        </a:rPr>
                        <a:t>1.8</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marL="12700" algn="just">
                        <a:lnSpc>
                          <a:spcPct val="115000"/>
                        </a:lnSpc>
                        <a:spcAft>
                          <a:spcPts val="100"/>
                        </a:spcAft>
                      </a:pPr>
                      <a:r>
                        <a:rPr lang="en-US" sz="1100" b="0">
                          <a:effectLst/>
                          <a:latin typeface="Arial" pitchFamily="34" charset="0"/>
                          <a:cs typeface="Arial" pitchFamily="34" charset="0"/>
                        </a:rPr>
                        <a:t>Астықты өңдеудің сарқынды суларын тазарту жүйесі</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marL="12700" algn="just">
                        <a:lnSpc>
                          <a:spcPct val="115000"/>
                        </a:lnSpc>
                        <a:spcAft>
                          <a:spcPts val="100"/>
                        </a:spcAft>
                      </a:pPr>
                      <a:r>
                        <a:rPr lang="en-US" sz="1100" b="0">
                          <a:effectLst/>
                          <a:latin typeface="Arial" pitchFamily="34" charset="0"/>
                          <a:cs typeface="Arial" pitchFamily="34" charset="0"/>
                        </a:rPr>
                        <a:t>990 000 000</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r>
              <a:tr h="507135">
                <a:tc>
                  <a:txBody>
                    <a:bodyPr/>
                    <a:lstStyle/>
                    <a:p>
                      <a:pPr marL="12700" algn="just">
                        <a:lnSpc>
                          <a:spcPct val="115000"/>
                        </a:lnSpc>
                        <a:spcAft>
                          <a:spcPts val="100"/>
                        </a:spcAft>
                      </a:pPr>
                      <a:r>
                        <a:rPr lang="en-US" sz="1100" b="0">
                          <a:effectLst/>
                          <a:latin typeface="Arial" pitchFamily="34" charset="0"/>
                          <a:cs typeface="Arial" pitchFamily="34" charset="0"/>
                        </a:rPr>
                        <a:t>1.9</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marL="12700" algn="just">
                        <a:lnSpc>
                          <a:spcPct val="115000"/>
                        </a:lnSpc>
                        <a:spcAft>
                          <a:spcPts val="100"/>
                        </a:spcAft>
                      </a:pPr>
                      <a:r>
                        <a:rPr lang="en-US" sz="1100" b="0">
                          <a:effectLst/>
                          <a:latin typeface="Arial" pitchFamily="34" charset="0"/>
                          <a:cs typeface="Arial" pitchFamily="34" charset="0"/>
                        </a:rPr>
                        <a:t>Шикі крахмал цехының өнімділігін арттыруға арналған жабдық</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marL="12700" algn="just">
                        <a:lnSpc>
                          <a:spcPct val="115000"/>
                        </a:lnSpc>
                        <a:spcAft>
                          <a:spcPts val="100"/>
                        </a:spcAft>
                      </a:pPr>
                      <a:r>
                        <a:rPr lang="en-US" sz="1100" b="0" dirty="0">
                          <a:effectLst/>
                          <a:latin typeface="Arial" pitchFamily="34" charset="0"/>
                          <a:cs typeface="Arial" pitchFamily="34" charset="0"/>
                        </a:rPr>
                        <a:t>746 600 000</a:t>
                      </a:r>
                      <a:endParaRPr lang="ru-RU" sz="1100" b="0" dirty="0">
                        <a:effectLst/>
                        <a:latin typeface="Arial" pitchFamily="34" charset="0"/>
                        <a:ea typeface="Times New Roman"/>
                        <a:cs typeface="Arial" pitchFamily="34" charset="0"/>
                      </a:endParaRPr>
                    </a:p>
                  </a:txBody>
                  <a:tcPr marL="9525" marR="9525" marT="9525" marB="9525" anchor="ctr">
                    <a:solidFill>
                      <a:schemeClr val="bg1"/>
                    </a:solidFill>
                  </a:tcPr>
                </a:tc>
              </a:tr>
              <a:tr h="265506">
                <a:tc>
                  <a:txBody>
                    <a:bodyPr/>
                    <a:lstStyle/>
                    <a:p>
                      <a:pPr marL="12700" algn="just">
                        <a:lnSpc>
                          <a:spcPct val="115000"/>
                        </a:lnSpc>
                        <a:spcAft>
                          <a:spcPts val="100"/>
                        </a:spcAft>
                      </a:pPr>
                      <a:r>
                        <a:rPr lang="en-US" sz="1100" b="0">
                          <a:effectLst/>
                          <a:latin typeface="Arial" pitchFamily="34" charset="0"/>
                          <a:cs typeface="Arial" pitchFamily="34" charset="0"/>
                        </a:rPr>
                        <a:t>2</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marL="12700" algn="just">
                        <a:lnSpc>
                          <a:spcPct val="115000"/>
                        </a:lnSpc>
                        <a:spcAft>
                          <a:spcPts val="100"/>
                        </a:spcAft>
                      </a:pPr>
                      <a:r>
                        <a:rPr lang="en-US" sz="1100" b="0">
                          <a:effectLst/>
                          <a:latin typeface="Arial" pitchFamily="34" charset="0"/>
                          <a:cs typeface="Arial" pitchFamily="34" charset="0"/>
                        </a:rPr>
                        <a:t>Фруктоза шәрбатын өндіруге арналған кешен</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marL="12700" algn="just">
                        <a:lnSpc>
                          <a:spcPct val="115000"/>
                        </a:lnSpc>
                        <a:spcAft>
                          <a:spcPts val="100"/>
                        </a:spcAft>
                      </a:pPr>
                      <a:r>
                        <a:rPr lang="en-US" sz="1100" b="0" dirty="0">
                          <a:effectLst/>
                          <a:latin typeface="Arial" pitchFamily="34" charset="0"/>
                          <a:cs typeface="Arial" pitchFamily="34" charset="0"/>
                        </a:rPr>
                        <a:t>460 000 000</a:t>
                      </a:r>
                      <a:endParaRPr lang="ru-RU" sz="1100" b="0" dirty="0">
                        <a:effectLst/>
                        <a:latin typeface="Arial" pitchFamily="34" charset="0"/>
                        <a:ea typeface="Times New Roman"/>
                        <a:cs typeface="Arial" pitchFamily="34" charset="0"/>
                      </a:endParaRPr>
                    </a:p>
                  </a:txBody>
                  <a:tcPr marL="9525" marR="9525" marT="9525" marB="9525" anchor="ctr">
                    <a:solidFill>
                      <a:schemeClr val="bg1"/>
                    </a:solidFill>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715865805"/>
              </p:ext>
            </p:extLst>
          </p:nvPr>
        </p:nvGraphicFramePr>
        <p:xfrm>
          <a:off x="8870628" y="1976453"/>
          <a:ext cx="7810500" cy="4093376"/>
        </p:xfrm>
        <a:graphic>
          <a:graphicData uri="http://schemas.openxmlformats.org/drawingml/2006/table">
            <a:tbl>
              <a:tblPr firstRow="1" firstCol="1" bandRow="1">
                <a:tableStyleId>{BDBED569-4797-4DF1-A0F4-6AAB3CD982D8}</a:tableStyleId>
              </a:tblPr>
              <a:tblGrid>
                <a:gridCol w="4560316"/>
                <a:gridCol w="1152128"/>
                <a:gridCol w="2098056"/>
              </a:tblGrid>
              <a:tr h="282403">
                <a:tc gridSpan="3">
                  <a:txBody>
                    <a:bodyPr/>
                    <a:lstStyle/>
                    <a:p>
                      <a:pPr marL="12700" algn="just">
                        <a:lnSpc>
                          <a:spcPct val="115000"/>
                        </a:lnSpc>
                        <a:spcAft>
                          <a:spcPts val="100"/>
                        </a:spcAft>
                      </a:pPr>
                      <a:r>
                        <a:rPr lang="en-US" sz="1100" dirty="0" err="1">
                          <a:effectLst/>
                          <a:latin typeface="Arial" pitchFamily="34" charset="0"/>
                          <a:cs typeface="Arial" pitchFamily="34" charset="0"/>
                        </a:rPr>
                        <a:t>Инвестициялық</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салымдарды</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өтеу</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үлесі</a:t>
                      </a:r>
                      <a:r>
                        <a:rPr lang="en-US" sz="1100" dirty="0">
                          <a:effectLst/>
                          <a:latin typeface="Arial" pitchFamily="34" charset="0"/>
                          <a:cs typeface="Arial" pitchFamily="34" charset="0"/>
                        </a:rPr>
                        <a:t> – 25%</a:t>
                      </a:r>
                      <a:endParaRPr lang="ru-RU" sz="1100" dirty="0">
                        <a:effectLst/>
                        <a:latin typeface="Arial" pitchFamily="34" charset="0"/>
                        <a:ea typeface="Times New Roman"/>
                        <a:cs typeface="Arial" pitchFamily="34" charset="0"/>
                      </a:endParaRPr>
                    </a:p>
                  </a:txBody>
                  <a:tcPr marL="9525" marR="9525" marT="9525" marB="9525" anchor="ctr">
                    <a:solidFill>
                      <a:schemeClr val="bg1"/>
                    </a:solidFill>
                  </a:tcPr>
                </a:tc>
                <a:tc hMerge="1">
                  <a:txBody>
                    <a:bodyPr/>
                    <a:lstStyle/>
                    <a:p>
                      <a:endParaRPr lang="ru-RU"/>
                    </a:p>
                  </a:txBody>
                  <a:tcPr/>
                </a:tc>
                <a:tc hMerge="1">
                  <a:txBody>
                    <a:bodyPr/>
                    <a:lstStyle/>
                    <a:p>
                      <a:endParaRPr lang="ru-RU"/>
                    </a:p>
                  </a:txBody>
                  <a:tcPr/>
                </a:tc>
              </a:tr>
              <a:tr h="552570">
                <a:tc>
                  <a:txBody>
                    <a:bodyPr/>
                    <a:lstStyle/>
                    <a:p>
                      <a:pPr marL="12700" algn="just">
                        <a:lnSpc>
                          <a:spcPct val="115000"/>
                        </a:lnSpc>
                        <a:spcAft>
                          <a:spcPts val="100"/>
                        </a:spcAft>
                      </a:pPr>
                      <a:r>
                        <a:rPr lang="en-US" sz="1100" b="1" dirty="0" err="1">
                          <a:effectLst/>
                          <a:latin typeface="Arial" pitchFamily="34" charset="0"/>
                          <a:cs typeface="Arial" pitchFamily="34" charset="0"/>
                        </a:rPr>
                        <a:t>Құрылыс-монтаждау</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жұмыстарының</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техника</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мен</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жабдықтың</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атауы</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және</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техникалық</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сипаттамасы</a:t>
                      </a:r>
                      <a:endParaRPr lang="ru-RU" sz="1100" b="1" dirty="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marL="12700" algn="ctr">
                        <a:lnSpc>
                          <a:spcPct val="115000"/>
                        </a:lnSpc>
                        <a:spcAft>
                          <a:spcPts val="100"/>
                        </a:spcAft>
                      </a:pPr>
                      <a:r>
                        <a:rPr lang="en-US" sz="1100" b="1" dirty="0" err="1">
                          <a:effectLst/>
                          <a:latin typeface="Arial" pitchFamily="34" charset="0"/>
                          <a:cs typeface="Arial" pitchFamily="34" charset="0"/>
                        </a:rPr>
                        <a:t>Жоба</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қуатының</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өлшем</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бірлігі</a:t>
                      </a:r>
                      <a:endParaRPr lang="ru-RU" sz="1100" b="1" dirty="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marL="12700" algn="ctr">
                        <a:lnSpc>
                          <a:spcPct val="115000"/>
                        </a:lnSpc>
                        <a:spcAft>
                          <a:spcPts val="100"/>
                        </a:spcAft>
                      </a:pPr>
                      <a:r>
                        <a:rPr lang="en-US" sz="1100" b="1" dirty="0" err="1">
                          <a:effectLst/>
                          <a:latin typeface="Arial" pitchFamily="34" charset="0"/>
                          <a:cs typeface="Arial" pitchFamily="34" charset="0"/>
                        </a:rPr>
                        <a:t>Қуаттылықтың</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бір</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бірлігіне</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арналған</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субсидияларды</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есептеу</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үшін</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барынша</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рұқсат</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етілетін</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құн</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теңге</a:t>
                      </a:r>
                      <a:endParaRPr lang="ru-RU" sz="1100" b="1" dirty="0">
                        <a:effectLst/>
                        <a:latin typeface="Arial" pitchFamily="34" charset="0"/>
                        <a:ea typeface="Times New Roman"/>
                        <a:cs typeface="Arial" pitchFamily="34" charset="0"/>
                      </a:endParaRPr>
                    </a:p>
                  </a:txBody>
                  <a:tcPr marL="9525" marR="9525" marT="9525" marB="9525" anchor="ctr">
                    <a:solidFill>
                      <a:schemeClr val="bg1"/>
                    </a:solidFill>
                  </a:tcPr>
                </a:tc>
              </a:tr>
              <a:tr h="1363070">
                <a:tc>
                  <a:txBody>
                    <a:bodyPr/>
                    <a:lstStyle/>
                    <a:p>
                      <a:pPr marL="12700" algn="just">
                        <a:lnSpc>
                          <a:spcPct val="115000"/>
                        </a:lnSpc>
                        <a:spcAft>
                          <a:spcPts val="100"/>
                        </a:spcAft>
                      </a:pPr>
                      <a:r>
                        <a:rPr lang="en-US" sz="1100" b="0" dirty="0" err="1">
                          <a:effectLst/>
                          <a:latin typeface="Arial" pitchFamily="34" charset="0"/>
                          <a:cs typeface="Arial" pitchFamily="34" charset="0"/>
                        </a:rPr>
                        <a:t>Бір</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және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немесе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бірнеше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өнім</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түрін</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өндіруге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қажетті</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жабдығы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бар</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жарма</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өндіруге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арналған</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астық</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өндеу</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кәсіпорны</a:t>
                      </a:r>
                      <a:r>
                        <a:rPr lang="en-US" sz="1100" b="0" dirty="0">
                          <a:effectLst/>
                          <a:latin typeface="Arial" pitchFamily="34" charset="0"/>
                          <a:cs typeface="Arial" pitchFamily="34" charset="0"/>
                        </a:rPr>
                        <a:t>.</a:t>
                      </a:r>
                      <a:br>
                        <a:rPr lang="en-US" sz="1100" b="0" dirty="0">
                          <a:effectLst/>
                          <a:latin typeface="Arial" pitchFamily="34" charset="0"/>
                          <a:cs typeface="Arial" pitchFamily="34" charset="0"/>
                        </a:rPr>
                      </a:br>
                      <a:r>
                        <a:rPr lang="en-US" sz="1100" b="0" dirty="0" err="1">
                          <a:effectLst/>
                          <a:latin typeface="Arial" pitchFamily="34" charset="0"/>
                          <a:cs typeface="Arial" pitchFamily="34" charset="0"/>
                        </a:rPr>
                        <a:t>Инвестициялық</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жобаның</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құны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жобалық-сметалық</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құжаттамаға</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сәйкес</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айқындалады</a:t>
                      </a:r>
                      <a:r>
                        <a:rPr lang="en-US" sz="1100" b="0" dirty="0">
                          <a:effectLst/>
                          <a:latin typeface="Arial" pitchFamily="34" charset="0"/>
                          <a:cs typeface="Arial" pitchFamily="34" charset="0"/>
                        </a:rPr>
                        <a:t>:</a:t>
                      </a:r>
                      <a:endParaRPr lang="ru-RU" sz="1100" b="0" dirty="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algn="just">
                        <a:lnSpc>
                          <a:spcPct val="115000"/>
                        </a:lnSpc>
                        <a:spcAft>
                          <a:spcPts val="0"/>
                        </a:spcAft>
                      </a:pPr>
                      <a:r>
                        <a:rPr lang="en-US" sz="1100" b="0" dirty="0">
                          <a:effectLst/>
                          <a:latin typeface="Arial" pitchFamily="34" charset="0"/>
                          <a:cs typeface="Arial" pitchFamily="34" charset="0"/>
                        </a:rPr>
                        <a:t/>
                      </a:r>
                      <a:br>
                        <a:rPr lang="en-US" sz="1100" b="0" dirty="0">
                          <a:effectLst/>
                          <a:latin typeface="Arial" pitchFamily="34" charset="0"/>
                          <a:cs typeface="Arial" pitchFamily="34" charset="0"/>
                        </a:rPr>
                      </a:br>
                      <a:endParaRPr lang="ru-RU" sz="1100" b="0" dirty="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algn="just">
                        <a:lnSpc>
                          <a:spcPct val="115000"/>
                        </a:lnSpc>
                        <a:spcAft>
                          <a:spcPts val="0"/>
                        </a:spcAft>
                      </a:pPr>
                      <a:r>
                        <a:rPr lang="en-US" sz="1100" b="0">
                          <a:effectLst/>
                          <a:latin typeface="Arial" pitchFamily="34" charset="0"/>
                          <a:cs typeface="Arial" pitchFamily="34" charset="0"/>
                        </a:rPr>
                        <a:t/>
                      </a:r>
                      <a:br>
                        <a:rPr lang="en-US" sz="1100" b="0">
                          <a:effectLst/>
                          <a:latin typeface="Arial" pitchFamily="34" charset="0"/>
                          <a:cs typeface="Arial" pitchFamily="34" charset="0"/>
                        </a:rPr>
                      </a:b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r>
              <a:tr h="282403">
                <a:tc>
                  <a:txBody>
                    <a:bodyPr/>
                    <a:lstStyle/>
                    <a:p>
                      <a:pPr marL="12700" algn="just">
                        <a:lnSpc>
                          <a:spcPct val="115000"/>
                        </a:lnSpc>
                        <a:spcAft>
                          <a:spcPts val="100"/>
                        </a:spcAft>
                      </a:pPr>
                      <a:r>
                        <a:rPr lang="en-US" sz="1100" b="0">
                          <a:effectLst/>
                          <a:latin typeface="Arial" pitchFamily="34" charset="0"/>
                          <a:cs typeface="Arial" pitchFamily="34" charset="0"/>
                        </a:rPr>
                        <a:t>- құрылыс</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c rowSpan="2">
                  <a:txBody>
                    <a:bodyPr/>
                    <a:lstStyle/>
                    <a:p>
                      <a:pPr marL="12700" algn="just">
                        <a:lnSpc>
                          <a:spcPct val="115000"/>
                        </a:lnSpc>
                        <a:spcAft>
                          <a:spcPts val="100"/>
                        </a:spcAft>
                      </a:pPr>
                      <a:r>
                        <a:rPr lang="en-US" sz="1100" b="0">
                          <a:effectLst/>
                          <a:latin typeface="Arial" pitchFamily="34" charset="0"/>
                          <a:cs typeface="Arial" pitchFamily="34" charset="0"/>
                        </a:rPr>
                        <a:t>сағатына 1 тонна</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marL="12700" algn="just">
                        <a:lnSpc>
                          <a:spcPct val="115000"/>
                        </a:lnSpc>
                        <a:spcAft>
                          <a:spcPts val="100"/>
                        </a:spcAft>
                      </a:pPr>
                      <a:r>
                        <a:rPr lang="en-US" sz="1100" b="0">
                          <a:effectLst/>
                          <a:latin typeface="Arial" pitchFamily="34" charset="0"/>
                          <a:cs typeface="Arial" pitchFamily="34" charset="0"/>
                        </a:rPr>
                        <a:t>838 241 450</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r>
              <a:tr h="282403">
                <a:tc>
                  <a:txBody>
                    <a:bodyPr/>
                    <a:lstStyle/>
                    <a:p>
                      <a:pPr marL="12700" algn="just">
                        <a:lnSpc>
                          <a:spcPct val="115000"/>
                        </a:lnSpc>
                        <a:spcAft>
                          <a:spcPts val="100"/>
                        </a:spcAft>
                      </a:pPr>
                      <a:r>
                        <a:rPr lang="en-US" sz="1100" b="0">
                          <a:effectLst/>
                          <a:latin typeface="Arial" pitchFamily="34" charset="0"/>
                          <a:cs typeface="Arial" pitchFamily="34" charset="0"/>
                        </a:rPr>
                        <a:t>- кеңейту</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c vMerge="1">
                  <a:txBody>
                    <a:bodyPr/>
                    <a:lstStyle/>
                    <a:p>
                      <a:endParaRPr lang="ru-RU"/>
                    </a:p>
                  </a:txBody>
                  <a:tcPr/>
                </a:tc>
                <a:tc>
                  <a:txBody>
                    <a:bodyPr/>
                    <a:lstStyle/>
                    <a:p>
                      <a:pPr marL="12700" algn="just">
                        <a:lnSpc>
                          <a:spcPct val="115000"/>
                        </a:lnSpc>
                        <a:spcAft>
                          <a:spcPts val="100"/>
                        </a:spcAft>
                      </a:pPr>
                      <a:r>
                        <a:rPr lang="en-US" sz="1100" b="0">
                          <a:effectLst/>
                          <a:latin typeface="Arial" pitchFamily="34" charset="0"/>
                          <a:cs typeface="Arial" pitchFamily="34" charset="0"/>
                        </a:rPr>
                        <a:t>102 818 435</a:t>
                      </a:r>
                      <a:endParaRPr lang="ru-RU" sz="1100" b="0">
                        <a:effectLst/>
                        <a:latin typeface="Arial" pitchFamily="34" charset="0"/>
                        <a:ea typeface="Times New Roman"/>
                        <a:cs typeface="Arial" pitchFamily="34" charset="0"/>
                      </a:endParaRPr>
                    </a:p>
                  </a:txBody>
                  <a:tcPr marL="9525" marR="9525" marT="9525" marB="9525" anchor="ctr">
                    <a:solidFill>
                      <a:schemeClr val="bg1"/>
                    </a:solidFill>
                  </a:tcPr>
                </a:tc>
              </a:tr>
              <a:tr h="1092903">
                <a:tc gridSpan="3">
                  <a:txBody>
                    <a:bodyPr/>
                    <a:lstStyle/>
                    <a:p>
                      <a:pPr marL="12700" algn="just">
                        <a:lnSpc>
                          <a:spcPct val="115000"/>
                        </a:lnSpc>
                        <a:spcAft>
                          <a:spcPts val="100"/>
                        </a:spcAft>
                      </a:pPr>
                      <a:r>
                        <a:rPr lang="en-US" sz="1100" b="0" dirty="0" err="1">
                          <a:effectLst/>
                          <a:latin typeface="Arial" pitchFamily="34" charset="0"/>
                          <a:cs typeface="Arial" pitchFamily="34" charset="0"/>
                        </a:rPr>
                        <a:t>Ескертпе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Егер</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жоба</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жобалық-сметалық</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құжаттама</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әзірлемей</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жабдықтың</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жекелеген</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түрлерін</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сатып</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алуды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және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монтаждауды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ғана</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көздесе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сатып</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алу-сату</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шарттары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лизинг</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жабдықтарды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жеткізу</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және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немесе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монтаждау</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шарттары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сондай-ақ</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ілеспе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құжаттар</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кедендік</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жүк</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декларациясы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шот-фактуралар</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төлемді</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растайтын</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құжаттар</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бойынша</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жабдықтардың</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құнынан</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белгіленген</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өтеу</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пайызы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шегінде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сатып</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алынған</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жабдықты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субсидиялауға</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рұқсат</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етіледі</a:t>
                      </a:r>
                      <a:r>
                        <a:rPr lang="en-US" sz="1100" b="0" dirty="0">
                          <a:effectLst/>
                          <a:latin typeface="Arial" pitchFamily="34" charset="0"/>
                          <a:cs typeface="Arial" pitchFamily="34" charset="0"/>
                        </a:rPr>
                        <a:t>.</a:t>
                      </a:r>
                      <a:endParaRPr lang="ru-RU" sz="1100" b="0" dirty="0">
                        <a:effectLst/>
                        <a:latin typeface="Arial" pitchFamily="34" charset="0"/>
                        <a:ea typeface="Times New Roman"/>
                        <a:cs typeface="Arial" pitchFamily="34" charset="0"/>
                      </a:endParaRPr>
                    </a:p>
                  </a:txBody>
                  <a:tcPr marL="9525" marR="9525" marT="9525" marB="9525" anchor="ctr">
                    <a:solidFill>
                      <a:schemeClr val="bg1"/>
                    </a:solidFill>
                  </a:tcPr>
                </a:tc>
                <a:tc hMerge="1">
                  <a:txBody>
                    <a:bodyPr/>
                    <a:lstStyle/>
                    <a:p>
                      <a:endParaRPr lang="ru-RU"/>
                    </a:p>
                  </a:txBody>
                  <a:tcPr/>
                </a:tc>
                <a:tc hMerge="1">
                  <a:txBody>
                    <a:bodyPr/>
                    <a:lstStyle/>
                    <a:p>
                      <a:endParaRPr lang="ru-RU"/>
                    </a:p>
                  </a:txBody>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8606408" y="192088"/>
            <a:ext cx="0" cy="9229743"/>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11" name="Прямоугольник 10"/>
          <p:cNvSpPr/>
          <p:nvPr/>
        </p:nvSpPr>
        <p:spPr>
          <a:xfrm>
            <a:off x="9758536" y="120080"/>
            <a:ext cx="6048672" cy="1323439"/>
          </a:xfrm>
          <a:prstGeom prst="rect">
            <a:avLst/>
          </a:prstGeom>
        </p:spPr>
        <p:txBody>
          <a:bodyPr wrap="square">
            <a:spAutoFit/>
          </a:bodyPr>
          <a:lstStyle/>
          <a:p>
            <a:pPr algn="ctr"/>
            <a:r>
              <a:rPr lang="ru-RU" sz="2000" b="1" dirty="0" smtClean="0">
                <a:solidFill>
                  <a:schemeClr val="bg1"/>
                </a:solidFill>
                <a:latin typeface="Times New Roman"/>
                <a:ea typeface="Times New Roman"/>
              </a:rPr>
              <a:t>Приобретение транспортного средства для перевозки молока молокоперерабатывающими предприятиями и заготовительными организациями"</a:t>
            </a:r>
            <a:endParaRPr lang="ru-RU" sz="2000" b="1" dirty="0">
              <a:solidFill>
                <a:schemeClr val="bg1"/>
              </a:solidFill>
            </a:endParaRPr>
          </a:p>
        </p:txBody>
      </p:sp>
      <p:sp>
        <p:nvSpPr>
          <p:cNvPr id="1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ru-RU" sz="2800" b="1" dirty="0" smtClean="0">
                <a:solidFill>
                  <a:schemeClr val="accent5">
                    <a:lumMod val="75000"/>
                  </a:schemeClr>
                </a:solidFill>
                <a:latin typeface="+mn-lt"/>
              </a:rPr>
              <a:t>32</a:t>
            </a:r>
            <a:endParaRPr lang="en-US" sz="2800" b="1" dirty="0">
              <a:solidFill>
                <a:schemeClr val="accent5">
                  <a:lumMod val="75000"/>
                </a:schemeClr>
              </a:solidFill>
              <a:latin typeface="+mn-lt"/>
            </a:endParaRPr>
          </a:p>
        </p:txBody>
      </p:sp>
      <p:sp>
        <p:nvSpPr>
          <p:cNvPr id="17" name="Прямоугольник 16"/>
          <p:cNvSpPr/>
          <p:nvPr/>
        </p:nvSpPr>
        <p:spPr>
          <a:xfrm>
            <a:off x="9974560" y="408112"/>
            <a:ext cx="6806208" cy="1124090"/>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производства мяса индейки мощностью от 20 000 тонн в год</a:t>
            </a:r>
            <a:endParaRPr lang="ru-RU" sz="2000" b="1" dirty="0">
              <a:solidFill>
                <a:schemeClr val="bg1"/>
              </a:solidFill>
              <a:latin typeface="Arial" pitchFamily="34" charset="0"/>
              <a:ea typeface="Times New Roman"/>
              <a:cs typeface="Arial" pitchFamily="34" charset="0"/>
            </a:endParaRPr>
          </a:p>
        </p:txBody>
      </p:sp>
      <p:sp>
        <p:nvSpPr>
          <p:cNvPr id="22" name="Прямоугольник 21"/>
          <p:cNvSpPr/>
          <p:nvPr/>
        </p:nvSpPr>
        <p:spPr>
          <a:xfrm>
            <a:off x="9254480" y="192088"/>
            <a:ext cx="7814320" cy="800219"/>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выращивания свиней мощностью от 50 000 голов в год</a:t>
            </a:r>
            <a:endParaRPr lang="ru-RU" sz="2000" b="1" dirty="0">
              <a:solidFill>
                <a:schemeClr val="bg1"/>
              </a:solidFill>
              <a:latin typeface="Arial" pitchFamily="34" charset="0"/>
              <a:ea typeface="Times New Roman"/>
              <a:cs typeface="Arial" pitchFamily="34" charset="0"/>
            </a:endParaRPr>
          </a:p>
        </p:txBody>
      </p:sp>
      <p:sp>
        <p:nvSpPr>
          <p:cNvPr id="25" name="Прямоугольник 24"/>
          <p:cNvSpPr/>
          <p:nvPr/>
        </p:nvSpPr>
        <p:spPr>
          <a:xfrm>
            <a:off x="9758536" y="0"/>
            <a:ext cx="6086128" cy="1154162"/>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Приобретение оборудования и техники для озерно-товарного рыбоводного хозяйства с площадью не менее 50 гектаров</a:t>
            </a:r>
            <a:endParaRPr lang="ru-RU" sz="2800" b="1" dirty="0">
              <a:solidFill>
                <a:schemeClr val="bg1"/>
              </a:solidFill>
              <a:latin typeface="Arial" pitchFamily="34" charset="0"/>
              <a:ea typeface="Times New Roman"/>
              <a:cs typeface="Arial" pitchFamily="34" charset="0"/>
            </a:endParaRPr>
          </a:p>
        </p:txBody>
      </p:sp>
      <p:sp>
        <p:nvSpPr>
          <p:cNvPr id="30" name="Прямоугольник 29"/>
          <p:cNvSpPr/>
          <p:nvPr/>
        </p:nvSpPr>
        <p:spPr>
          <a:xfrm>
            <a:off x="10622632" y="480120"/>
            <a:ext cx="5112568" cy="1154162"/>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(или) расширение предприятия по производству масложировой продукции</a:t>
            </a:r>
            <a:endParaRPr lang="ru-RU" sz="2000" b="1" dirty="0">
              <a:solidFill>
                <a:schemeClr val="bg1"/>
              </a:solidFill>
              <a:latin typeface="Arial" pitchFamily="34" charset="0"/>
              <a:ea typeface="Times New Roman"/>
              <a:cs typeface="Arial" pitchFamily="34" charset="0"/>
            </a:endParaRPr>
          </a:p>
        </p:txBody>
      </p:sp>
      <p:sp>
        <p:nvSpPr>
          <p:cNvPr id="23" name="Прямоугольник 22"/>
          <p:cNvSpPr/>
          <p:nvPr/>
        </p:nvSpPr>
        <p:spPr>
          <a:xfrm>
            <a:off x="3853880" y="0"/>
            <a:ext cx="5328592" cy="2185919"/>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Приобретение оборудования для расширения предприятия по производству продуктов глубокой переработки зерновых культур мощностью переработки от 170 тонн сырья в сутки</a:t>
            </a:r>
            <a:endParaRPr lang="ru-RU" sz="2000" b="1" dirty="0">
              <a:solidFill>
                <a:schemeClr val="bg1"/>
              </a:solidFill>
              <a:latin typeface="Arial" pitchFamily="34" charset="0"/>
              <a:ea typeface="Times New Roman"/>
              <a:cs typeface="Arial" pitchFamily="34" charset="0"/>
            </a:endParaRPr>
          </a:p>
        </p:txBody>
      </p:sp>
      <p:sp>
        <p:nvSpPr>
          <p:cNvPr id="26" name="Прямоугольник 25"/>
          <p:cNvSpPr/>
          <p:nvPr/>
        </p:nvSpPr>
        <p:spPr>
          <a:xfrm>
            <a:off x="10046568" y="264096"/>
            <a:ext cx="6662192" cy="1154162"/>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(или) расширение действующего предприятия по производству крупы мощностью от 2 тонн сырья в час</a:t>
            </a:r>
            <a:endParaRPr lang="ru-RU" sz="2800" b="1" dirty="0">
              <a:solidFill>
                <a:schemeClr val="bg1"/>
              </a:solidFill>
              <a:latin typeface="Arial" pitchFamily="34" charset="0"/>
              <a:ea typeface="Times New Roman"/>
              <a:cs typeface="Arial" pitchFamily="34" charset="0"/>
            </a:endParaRPr>
          </a:p>
        </p:txBody>
      </p:sp>
      <p:pic>
        <p:nvPicPr>
          <p:cNvPr id="71682" name="Picture 2" descr="C:\Users\ИНТЕРНЕТ\Desktop\Food_Differring_meal_Pasta_033585_.jpg"/>
          <p:cNvPicPr>
            <a:picLocks noChangeAspect="1" noChangeArrowheads="1"/>
          </p:cNvPicPr>
          <p:nvPr/>
        </p:nvPicPr>
        <p:blipFill>
          <a:blip r:embed="rId2" cstate="print"/>
          <a:srcRect/>
          <a:stretch>
            <a:fillRect/>
          </a:stretch>
        </p:blipFill>
        <p:spPr bwMode="auto">
          <a:xfrm>
            <a:off x="1261592" y="50800"/>
            <a:ext cx="2935188" cy="1797472"/>
          </a:xfrm>
          <a:prstGeom prst="rect">
            <a:avLst/>
          </a:prstGeom>
          <a:noFill/>
        </p:spPr>
      </p:pic>
      <p:pic>
        <p:nvPicPr>
          <p:cNvPr id="18" name="Рисунок 17"/>
          <p:cNvPicPr>
            <a:picLocks noChangeAspect="1"/>
          </p:cNvPicPr>
          <p:nvPr/>
        </p:nvPicPr>
        <p:blipFill rotWithShape="1">
          <a:blip r:embed="rId3" cstate="print">
            <a:extLst>
              <a:ext uri="{28A0092B-C50C-407E-A947-70E740481C1C}">
                <a14:useLocalDpi xmlns:a14="http://schemas.microsoft.com/office/drawing/2010/main" val="0"/>
              </a:ext>
            </a:extLst>
          </a:blip>
          <a:srcRect t="5557"/>
          <a:stretch/>
        </p:blipFill>
        <p:spPr>
          <a:xfrm>
            <a:off x="-49803" y="-23936"/>
            <a:ext cx="17081147" cy="1872208"/>
          </a:xfrm>
          <a:prstGeom prst="rect">
            <a:avLst/>
          </a:prstGeom>
        </p:spPr>
      </p:pic>
      <p:sp>
        <p:nvSpPr>
          <p:cNvPr id="20" name="Прямоугольник 19"/>
          <p:cNvSpPr/>
          <p:nvPr/>
        </p:nvSpPr>
        <p:spPr>
          <a:xfrm>
            <a:off x="4213920" y="0"/>
            <a:ext cx="4968552" cy="1831976"/>
          </a:xfrm>
          <a:prstGeom prst="rect">
            <a:avLst/>
          </a:prstGeom>
        </p:spPr>
        <p:txBody>
          <a:bodyPr wrap="square">
            <a:spAutoFit/>
          </a:bodyPr>
          <a:lstStyle/>
          <a:p>
            <a:pPr marL="12700" algn="ctr">
              <a:lnSpc>
                <a:spcPct val="115000"/>
              </a:lnSpc>
              <a:spcAft>
                <a:spcPts val="100"/>
              </a:spcAft>
            </a:pPr>
            <a:r>
              <a:rPr lang="en-US" sz="2000" b="1" dirty="0" err="1">
                <a:solidFill>
                  <a:schemeClr val="bg1"/>
                </a:solidFill>
                <a:latin typeface="Arial" pitchFamily="34" charset="0"/>
                <a:cs typeface="Arial" pitchFamily="34" charset="0"/>
              </a:rPr>
              <a:t>Қуаты</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шикізат</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бойынша</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сағатына</a:t>
            </a:r>
            <a:r>
              <a:rPr lang="en-US" sz="2000" b="1" dirty="0">
                <a:solidFill>
                  <a:schemeClr val="bg1"/>
                </a:solidFill>
                <a:latin typeface="Arial" pitchFamily="34" charset="0"/>
                <a:cs typeface="Arial" pitchFamily="34" charset="0"/>
              </a:rPr>
              <a:t> 1 </a:t>
            </a:r>
            <a:r>
              <a:rPr lang="en-US" sz="2000" b="1" dirty="0" err="1">
                <a:solidFill>
                  <a:schemeClr val="bg1"/>
                </a:solidFill>
                <a:latin typeface="Arial" pitchFamily="34" charset="0"/>
                <a:cs typeface="Arial" pitchFamily="34" charset="0"/>
              </a:rPr>
              <a:t>тоннадан</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басталатын</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макарон</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өнімдерін</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өндіру</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жөніндегі</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қолданыстағы</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кәсіпорынды</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кеңейту</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және</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немесе</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құру</a:t>
            </a:r>
            <a:endParaRPr lang="ru-RU" sz="2000" b="1" dirty="0">
              <a:solidFill>
                <a:schemeClr val="bg1"/>
              </a:solidFill>
              <a:latin typeface="Arial" pitchFamily="34" charset="0"/>
              <a:ea typeface="Times New Roman"/>
              <a:cs typeface="Arial"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281455114"/>
              </p:ext>
            </p:extLst>
          </p:nvPr>
        </p:nvGraphicFramePr>
        <p:xfrm>
          <a:off x="109464" y="1881684"/>
          <a:ext cx="8381306" cy="4575101"/>
        </p:xfrm>
        <a:graphic>
          <a:graphicData uri="http://schemas.openxmlformats.org/drawingml/2006/table">
            <a:tbl>
              <a:tblPr firstRow="1" firstCol="1" bandRow="1">
                <a:tableStyleId>{BDBED569-4797-4DF1-A0F4-6AAB3CD982D8}</a:tableStyleId>
              </a:tblPr>
              <a:tblGrid>
                <a:gridCol w="3774313"/>
                <a:gridCol w="947837"/>
                <a:gridCol w="3659156"/>
              </a:tblGrid>
              <a:tr h="328714">
                <a:tc gridSpan="3">
                  <a:txBody>
                    <a:bodyPr/>
                    <a:lstStyle/>
                    <a:p>
                      <a:pPr marL="12700" algn="just">
                        <a:lnSpc>
                          <a:spcPct val="115000"/>
                        </a:lnSpc>
                        <a:spcAft>
                          <a:spcPts val="100"/>
                        </a:spcAft>
                      </a:pPr>
                      <a:r>
                        <a:rPr lang="en-US" sz="1100" b="1" dirty="0" err="1">
                          <a:effectLst/>
                          <a:latin typeface="Arial" pitchFamily="34" charset="0"/>
                          <a:cs typeface="Arial" pitchFamily="34" charset="0"/>
                        </a:rPr>
                        <a:t>Инвестициялық</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салымдарды</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өтеу</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үлесі</a:t>
                      </a:r>
                      <a:r>
                        <a:rPr lang="en-US" sz="1100" b="1" dirty="0">
                          <a:effectLst/>
                          <a:latin typeface="Arial" pitchFamily="34" charset="0"/>
                          <a:cs typeface="Arial" pitchFamily="34" charset="0"/>
                        </a:rPr>
                        <a:t> – 25%</a:t>
                      </a:r>
                      <a:endParaRPr lang="ru-RU" sz="1400" b="1" dirty="0">
                        <a:effectLst/>
                        <a:latin typeface="Arial" pitchFamily="34" charset="0"/>
                        <a:ea typeface="Times New Roman"/>
                        <a:cs typeface="Arial" pitchFamily="34" charset="0"/>
                      </a:endParaRPr>
                    </a:p>
                  </a:txBody>
                  <a:tcPr marL="9525" marR="9525" marT="9525" marB="9525" anchor="ctr">
                    <a:solidFill>
                      <a:schemeClr val="bg1"/>
                    </a:solidFill>
                  </a:tcPr>
                </a:tc>
                <a:tc hMerge="1">
                  <a:txBody>
                    <a:bodyPr/>
                    <a:lstStyle/>
                    <a:p>
                      <a:endParaRPr lang="ru-RU"/>
                    </a:p>
                  </a:txBody>
                  <a:tcPr/>
                </a:tc>
                <a:tc hMerge="1">
                  <a:txBody>
                    <a:bodyPr/>
                    <a:lstStyle/>
                    <a:p>
                      <a:endParaRPr lang="ru-RU"/>
                    </a:p>
                  </a:txBody>
                  <a:tcPr/>
                </a:tc>
              </a:tr>
              <a:tr h="1056512">
                <a:tc>
                  <a:txBody>
                    <a:bodyPr/>
                    <a:lstStyle/>
                    <a:p>
                      <a:pPr marL="12700" algn="l">
                        <a:lnSpc>
                          <a:spcPct val="115000"/>
                        </a:lnSpc>
                        <a:spcAft>
                          <a:spcPts val="100"/>
                        </a:spcAft>
                      </a:pPr>
                      <a:r>
                        <a:rPr lang="en-US" sz="1100" b="1" dirty="0" err="1">
                          <a:effectLst/>
                          <a:latin typeface="Arial" pitchFamily="34" charset="0"/>
                          <a:cs typeface="Arial" pitchFamily="34" charset="0"/>
                        </a:rPr>
                        <a:t>Құрылыс-монтаждау</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жұмыстарының</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техника</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мен</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жабдықтың</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атауы</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және</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техникалық</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сипаттамасы</a:t>
                      </a:r>
                      <a:endParaRPr lang="ru-RU" sz="1400" b="1" dirty="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marL="12700" algn="ctr">
                        <a:lnSpc>
                          <a:spcPct val="115000"/>
                        </a:lnSpc>
                        <a:spcAft>
                          <a:spcPts val="100"/>
                        </a:spcAft>
                      </a:pPr>
                      <a:r>
                        <a:rPr lang="en-US" sz="1100" b="1" dirty="0" err="1">
                          <a:effectLst/>
                          <a:latin typeface="Arial" pitchFamily="34" charset="0"/>
                          <a:cs typeface="Arial" pitchFamily="34" charset="0"/>
                        </a:rPr>
                        <a:t>Жоба</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қуатының</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өлшем</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бірлігі</a:t>
                      </a:r>
                      <a:endParaRPr lang="ru-RU" sz="1400" b="1" dirty="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marL="12700" algn="ctr">
                        <a:lnSpc>
                          <a:spcPct val="115000"/>
                        </a:lnSpc>
                        <a:spcAft>
                          <a:spcPts val="100"/>
                        </a:spcAft>
                      </a:pPr>
                      <a:r>
                        <a:rPr lang="en-US" sz="1100" b="1" dirty="0" err="1">
                          <a:effectLst/>
                          <a:latin typeface="Arial" pitchFamily="34" charset="0"/>
                          <a:cs typeface="Arial" pitchFamily="34" charset="0"/>
                        </a:rPr>
                        <a:t>Қуаттылықтың</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бір</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бірлігіне</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арналған</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субсидияларды</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есептеу</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үшін</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барынша</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рұқсат</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етілетін</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құн</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теңге</a:t>
                      </a:r>
                      <a:endParaRPr lang="ru-RU" sz="1400" b="1" dirty="0">
                        <a:effectLst/>
                        <a:latin typeface="Arial" pitchFamily="34" charset="0"/>
                        <a:ea typeface="Times New Roman"/>
                        <a:cs typeface="Arial" pitchFamily="34" charset="0"/>
                      </a:endParaRPr>
                    </a:p>
                  </a:txBody>
                  <a:tcPr marL="9525" marR="9525" marT="9525" marB="9525" anchor="ctr">
                    <a:solidFill>
                      <a:schemeClr val="bg1"/>
                    </a:solidFill>
                  </a:tcPr>
                </a:tc>
              </a:tr>
              <a:tr h="1314273">
                <a:tc>
                  <a:txBody>
                    <a:bodyPr/>
                    <a:lstStyle/>
                    <a:p>
                      <a:pPr marL="12700" algn="just">
                        <a:lnSpc>
                          <a:spcPct val="115000"/>
                        </a:lnSpc>
                        <a:spcAft>
                          <a:spcPts val="100"/>
                        </a:spcAft>
                      </a:pPr>
                      <a:r>
                        <a:rPr lang="en-US" sz="1100" b="0" dirty="0" err="1">
                          <a:effectLst/>
                          <a:latin typeface="Arial" pitchFamily="34" charset="0"/>
                          <a:cs typeface="Arial" pitchFamily="34" charset="0"/>
                        </a:rPr>
                        <a:t>Бір</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және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немесе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бірнеше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өнім</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түрін</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өндіруге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қажетті</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жабдығы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бар</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макарон</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өнімдерін</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өндіруге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арналған</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ұн</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өңдеу</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кәсіпорны</a:t>
                      </a:r>
                      <a:r>
                        <a:rPr lang="en-US" sz="1100" b="0" dirty="0">
                          <a:effectLst/>
                          <a:latin typeface="Arial" pitchFamily="34" charset="0"/>
                          <a:cs typeface="Arial" pitchFamily="34" charset="0"/>
                        </a:rPr>
                        <a:t>.</a:t>
                      </a:r>
                      <a:r>
                        <a:rPr lang="en-US" sz="1400" b="0" dirty="0">
                          <a:effectLst/>
                          <a:latin typeface="Arial" pitchFamily="34" charset="0"/>
                          <a:cs typeface="Arial" pitchFamily="34" charset="0"/>
                        </a:rPr>
                        <a:t/>
                      </a:r>
                      <a:br>
                        <a:rPr lang="en-US" sz="1400" b="0" dirty="0">
                          <a:effectLst/>
                          <a:latin typeface="Arial" pitchFamily="34" charset="0"/>
                          <a:cs typeface="Arial" pitchFamily="34" charset="0"/>
                        </a:rPr>
                      </a:br>
                      <a:r>
                        <a:rPr lang="en-US" sz="1100" b="0" dirty="0" err="1">
                          <a:effectLst/>
                          <a:latin typeface="Arial" pitchFamily="34" charset="0"/>
                          <a:cs typeface="Arial" pitchFamily="34" charset="0"/>
                        </a:rPr>
                        <a:t>Инвестициялық</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жобаның</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құны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жобалық-сметалық</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құжаттамаға</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сәйкес</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айқындалады</a:t>
                      </a:r>
                      <a:r>
                        <a:rPr lang="en-US" sz="1100" b="0" dirty="0">
                          <a:effectLst/>
                          <a:latin typeface="Arial" pitchFamily="34" charset="0"/>
                          <a:cs typeface="Arial" pitchFamily="34" charset="0"/>
                        </a:rPr>
                        <a:t>:</a:t>
                      </a:r>
                      <a:endParaRPr lang="ru-RU" sz="1400" b="0" dirty="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algn="just">
                        <a:lnSpc>
                          <a:spcPct val="115000"/>
                        </a:lnSpc>
                        <a:spcAft>
                          <a:spcPts val="0"/>
                        </a:spcAft>
                      </a:pPr>
                      <a:r>
                        <a:rPr lang="en-US" sz="1400" b="0">
                          <a:effectLst/>
                          <a:latin typeface="Arial" pitchFamily="34" charset="0"/>
                          <a:cs typeface="Arial" pitchFamily="34" charset="0"/>
                        </a:rPr>
                        <a:t/>
                      </a:r>
                      <a:br>
                        <a:rPr lang="en-US" sz="1400" b="0">
                          <a:effectLst/>
                          <a:latin typeface="Arial" pitchFamily="34" charset="0"/>
                          <a:cs typeface="Arial" pitchFamily="34" charset="0"/>
                        </a:rPr>
                      </a:br>
                      <a:endParaRPr lang="ru-RU" sz="1400" b="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algn="just">
                        <a:lnSpc>
                          <a:spcPct val="115000"/>
                        </a:lnSpc>
                        <a:spcAft>
                          <a:spcPts val="0"/>
                        </a:spcAft>
                      </a:pPr>
                      <a:r>
                        <a:rPr lang="en-US" sz="1400" b="0">
                          <a:effectLst/>
                          <a:latin typeface="Arial" pitchFamily="34" charset="0"/>
                          <a:cs typeface="Arial" pitchFamily="34" charset="0"/>
                        </a:rPr>
                        <a:t/>
                      </a:r>
                      <a:br>
                        <a:rPr lang="en-US" sz="1400" b="0">
                          <a:effectLst/>
                          <a:latin typeface="Arial" pitchFamily="34" charset="0"/>
                          <a:cs typeface="Arial" pitchFamily="34" charset="0"/>
                        </a:rPr>
                      </a:br>
                      <a:endParaRPr lang="ru-RU" sz="1400" b="0">
                        <a:effectLst/>
                        <a:latin typeface="Arial" pitchFamily="34" charset="0"/>
                        <a:ea typeface="Times New Roman"/>
                        <a:cs typeface="Arial" pitchFamily="34" charset="0"/>
                      </a:endParaRPr>
                    </a:p>
                  </a:txBody>
                  <a:tcPr marL="9525" marR="9525" marT="9525" marB="9525" anchor="ctr">
                    <a:solidFill>
                      <a:schemeClr val="bg1"/>
                    </a:solidFill>
                  </a:tcPr>
                </a:tc>
              </a:tr>
              <a:tr h="328714">
                <a:tc>
                  <a:txBody>
                    <a:bodyPr/>
                    <a:lstStyle/>
                    <a:p>
                      <a:pPr marL="12700" algn="just">
                        <a:lnSpc>
                          <a:spcPct val="115000"/>
                        </a:lnSpc>
                        <a:spcAft>
                          <a:spcPts val="100"/>
                        </a:spcAft>
                      </a:pPr>
                      <a:r>
                        <a:rPr lang="en-US" sz="1100" b="0">
                          <a:effectLst/>
                          <a:latin typeface="Arial" pitchFamily="34" charset="0"/>
                          <a:cs typeface="Arial" pitchFamily="34" charset="0"/>
                        </a:rPr>
                        <a:t>- құрылыс</a:t>
                      </a:r>
                      <a:endParaRPr lang="ru-RU" sz="1400" b="0">
                        <a:effectLst/>
                        <a:latin typeface="Arial" pitchFamily="34" charset="0"/>
                        <a:ea typeface="Times New Roman"/>
                        <a:cs typeface="Arial" pitchFamily="34" charset="0"/>
                      </a:endParaRPr>
                    </a:p>
                  </a:txBody>
                  <a:tcPr marL="9525" marR="9525" marT="9525" marB="9525" anchor="ctr">
                    <a:solidFill>
                      <a:schemeClr val="bg1"/>
                    </a:solidFill>
                  </a:tcPr>
                </a:tc>
                <a:tc rowSpan="2">
                  <a:txBody>
                    <a:bodyPr/>
                    <a:lstStyle/>
                    <a:p>
                      <a:pPr marL="12700" algn="just">
                        <a:lnSpc>
                          <a:spcPct val="115000"/>
                        </a:lnSpc>
                        <a:spcAft>
                          <a:spcPts val="100"/>
                        </a:spcAft>
                      </a:pPr>
                      <a:r>
                        <a:rPr lang="en-US" sz="1100" b="0">
                          <a:effectLst/>
                          <a:latin typeface="Arial" pitchFamily="34" charset="0"/>
                          <a:cs typeface="Arial" pitchFamily="34" charset="0"/>
                        </a:rPr>
                        <a:t>сағатына 1 тонна</a:t>
                      </a:r>
                      <a:endParaRPr lang="ru-RU" sz="1400" b="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marL="12700" algn="just">
                        <a:lnSpc>
                          <a:spcPct val="115000"/>
                        </a:lnSpc>
                        <a:spcAft>
                          <a:spcPts val="100"/>
                        </a:spcAft>
                      </a:pPr>
                      <a:r>
                        <a:rPr lang="en-US" sz="1100" b="0">
                          <a:effectLst/>
                          <a:latin typeface="Arial" pitchFamily="34" charset="0"/>
                          <a:cs typeface="Arial" pitchFamily="34" charset="0"/>
                        </a:rPr>
                        <a:t>600 000 000</a:t>
                      </a:r>
                      <a:endParaRPr lang="ru-RU" sz="1400" b="0">
                        <a:effectLst/>
                        <a:latin typeface="Arial" pitchFamily="34" charset="0"/>
                        <a:ea typeface="Times New Roman"/>
                        <a:cs typeface="Arial" pitchFamily="34" charset="0"/>
                      </a:endParaRPr>
                    </a:p>
                  </a:txBody>
                  <a:tcPr marL="9525" marR="9525" marT="9525" marB="9525" anchor="ctr">
                    <a:solidFill>
                      <a:schemeClr val="bg1"/>
                    </a:solidFill>
                  </a:tcPr>
                </a:tc>
              </a:tr>
              <a:tr h="328714">
                <a:tc>
                  <a:txBody>
                    <a:bodyPr/>
                    <a:lstStyle/>
                    <a:p>
                      <a:pPr marL="12700" algn="just">
                        <a:lnSpc>
                          <a:spcPct val="115000"/>
                        </a:lnSpc>
                        <a:spcAft>
                          <a:spcPts val="100"/>
                        </a:spcAft>
                      </a:pPr>
                      <a:r>
                        <a:rPr lang="en-US" sz="1100" b="0">
                          <a:effectLst/>
                          <a:latin typeface="Arial" pitchFamily="34" charset="0"/>
                          <a:cs typeface="Arial" pitchFamily="34" charset="0"/>
                        </a:rPr>
                        <a:t>- кеңейту</a:t>
                      </a:r>
                      <a:endParaRPr lang="ru-RU" sz="1400" b="0">
                        <a:effectLst/>
                        <a:latin typeface="Arial" pitchFamily="34" charset="0"/>
                        <a:ea typeface="Times New Roman"/>
                        <a:cs typeface="Arial" pitchFamily="34" charset="0"/>
                      </a:endParaRPr>
                    </a:p>
                  </a:txBody>
                  <a:tcPr marL="9525" marR="9525" marT="9525" marB="9525" anchor="ctr">
                    <a:solidFill>
                      <a:schemeClr val="bg1"/>
                    </a:solidFill>
                  </a:tcPr>
                </a:tc>
                <a:tc vMerge="1">
                  <a:txBody>
                    <a:bodyPr/>
                    <a:lstStyle/>
                    <a:p>
                      <a:endParaRPr lang="ru-RU"/>
                    </a:p>
                  </a:txBody>
                  <a:tcPr/>
                </a:tc>
                <a:tc>
                  <a:txBody>
                    <a:bodyPr/>
                    <a:lstStyle/>
                    <a:p>
                      <a:pPr marL="12700" algn="just">
                        <a:lnSpc>
                          <a:spcPct val="115000"/>
                        </a:lnSpc>
                        <a:spcAft>
                          <a:spcPts val="100"/>
                        </a:spcAft>
                      </a:pPr>
                      <a:r>
                        <a:rPr lang="en-US" sz="1100" b="0">
                          <a:effectLst/>
                          <a:latin typeface="Arial" pitchFamily="34" charset="0"/>
                          <a:cs typeface="Arial" pitchFamily="34" charset="0"/>
                        </a:rPr>
                        <a:t>512 244 000</a:t>
                      </a:r>
                      <a:endParaRPr lang="ru-RU" sz="1400" b="0">
                        <a:effectLst/>
                        <a:latin typeface="Arial" pitchFamily="34" charset="0"/>
                        <a:ea typeface="Times New Roman"/>
                        <a:cs typeface="Arial" pitchFamily="34" charset="0"/>
                      </a:endParaRPr>
                    </a:p>
                  </a:txBody>
                  <a:tcPr marL="9525" marR="9525" marT="9525" marB="9525" anchor="ctr">
                    <a:solidFill>
                      <a:schemeClr val="bg1"/>
                    </a:solidFill>
                  </a:tcPr>
                </a:tc>
              </a:tr>
              <a:tr h="1218174">
                <a:tc gridSpan="3">
                  <a:txBody>
                    <a:bodyPr/>
                    <a:lstStyle/>
                    <a:p>
                      <a:pPr marL="12700" algn="l">
                        <a:lnSpc>
                          <a:spcPct val="115000"/>
                        </a:lnSpc>
                        <a:spcAft>
                          <a:spcPts val="100"/>
                        </a:spcAft>
                      </a:pPr>
                      <a:r>
                        <a:rPr lang="en-US" sz="1100" b="0" dirty="0" err="1">
                          <a:effectLst/>
                          <a:latin typeface="Arial" pitchFamily="34" charset="0"/>
                          <a:cs typeface="Arial" pitchFamily="34" charset="0"/>
                        </a:rPr>
                        <a:t>Ескертпе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Егер</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жоба</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жобалық-сметалық</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құжаттама</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әзірлемей</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жабдықтың</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жекелеген</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түрлерін</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сатып</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алуды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және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монтаждауды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ғана</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көздесе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сатып</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алу-сату</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шарттары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лизинг</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жабдықтарды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жеткізу</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және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немесе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монтаждау</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шарттары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сондай-ақ</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ілеспе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құжаттар</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кедендік</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жүк</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декларациясы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шот-фактуралар</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төлемді</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растайтын</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құжаттар</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бойынша</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жабдықтардың</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құнынан</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белгіленген</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өтеу</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пайызы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шегінде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сатып</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алынған</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жабдықты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субсидиялауға</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рұқсат</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етіледі</a:t>
                      </a:r>
                      <a:r>
                        <a:rPr lang="en-US" sz="1100" b="0" dirty="0">
                          <a:effectLst/>
                          <a:latin typeface="Arial" pitchFamily="34" charset="0"/>
                          <a:cs typeface="Arial" pitchFamily="34" charset="0"/>
                        </a:rPr>
                        <a:t>.</a:t>
                      </a:r>
                      <a:endParaRPr lang="ru-RU" sz="1400" b="0" dirty="0">
                        <a:effectLst/>
                        <a:latin typeface="Arial" pitchFamily="34" charset="0"/>
                        <a:ea typeface="Times New Roman"/>
                        <a:cs typeface="Arial" pitchFamily="34" charset="0"/>
                      </a:endParaRPr>
                    </a:p>
                  </a:txBody>
                  <a:tcPr marL="9525" marR="9525" marT="9525" marB="9525" anchor="ctr">
                    <a:solidFill>
                      <a:schemeClr val="bg1"/>
                    </a:solidFill>
                  </a:tcPr>
                </a:tc>
                <a:tc hMerge="1">
                  <a:txBody>
                    <a:bodyPr/>
                    <a:lstStyle/>
                    <a:p>
                      <a:endParaRPr lang="ru-RU"/>
                    </a:p>
                  </a:txBody>
                  <a:tcPr/>
                </a:tc>
                <a:tc hMerge="1">
                  <a:txBody>
                    <a:bodyPr/>
                    <a:lstStyle/>
                    <a:p>
                      <a:endParaRPr lang="ru-RU"/>
                    </a:p>
                  </a:txBody>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8606408" y="192088"/>
            <a:ext cx="0" cy="9229743"/>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11" name="Прямоугольник 10"/>
          <p:cNvSpPr/>
          <p:nvPr/>
        </p:nvSpPr>
        <p:spPr>
          <a:xfrm>
            <a:off x="9758536" y="120080"/>
            <a:ext cx="6048672" cy="1323439"/>
          </a:xfrm>
          <a:prstGeom prst="rect">
            <a:avLst/>
          </a:prstGeom>
        </p:spPr>
        <p:txBody>
          <a:bodyPr wrap="square">
            <a:spAutoFit/>
          </a:bodyPr>
          <a:lstStyle/>
          <a:p>
            <a:pPr algn="ctr"/>
            <a:r>
              <a:rPr lang="ru-RU" sz="2000" b="1" dirty="0" smtClean="0">
                <a:solidFill>
                  <a:schemeClr val="bg1"/>
                </a:solidFill>
                <a:latin typeface="Times New Roman"/>
                <a:ea typeface="Times New Roman"/>
              </a:rPr>
              <a:t>Приобретение транспортного средства для перевозки молока молокоперерабатывающими предприятиями и заготовительными организациями"</a:t>
            </a:r>
            <a:endParaRPr lang="ru-RU" sz="2000" b="1" dirty="0">
              <a:solidFill>
                <a:schemeClr val="bg1"/>
              </a:solidFill>
            </a:endParaRPr>
          </a:p>
        </p:txBody>
      </p:sp>
      <p:sp>
        <p:nvSpPr>
          <p:cNvPr id="1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ru-RU" sz="2800" b="1" dirty="0" smtClean="0">
                <a:solidFill>
                  <a:schemeClr val="accent5">
                    <a:lumMod val="75000"/>
                  </a:schemeClr>
                </a:solidFill>
                <a:latin typeface="+mn-lt"/>
              </a:rPr>
              <a:t>33</a:t>
            </a:r>
            <a:endParaRPr lang="en-US" sz="2800" b="1" dirty="0">
              <a:solidFill>
                <a:schemeClr val="accent5">
                  <a:lumMod val="75000"/>
                </a:schemeClr>
              </a:solidFill>
              <a:latin typeface="+mn-lt"/>
            </a:endParaRPr>
          </a:p>
        </p:txBody>
      </p:sp>
      <p:sp>
        <p:nvSpPr>
          <p:cNvPr id="17" name="Прямоугольник 16"/>
          <p:cNvSpPr/>
          <p:nvPr/>
        </p:nvSpPr>
        <p:spPr>
          <a:xfrm>
            <a:off x="9974560" y="408112"/>
            <a:ext cx="6806208" cy="1124090"/>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производства мяса индейки мощностью от 20 000 тонн в год</a:t>
            </a:r>
            <a:endParaRPr lang="ru-RU" sz="2000" b="1" dirty="0">
              <a:solidFill>
                <a:schemeClr val="bg1"/>
              </a:solidFill>
              <a:latin typeface="Arial" pitchFamily="34" charset="0"/>
              <a:ea typeface="Times New Roman"/>
              <a:cs typeface="Arial" pitchFamily="34" charset="0"/>
            </a:endParaRPr>
          </a:p>
        </p:txBody>
      </p:sp>
      <p:sp>
        <p:nvSpPr>
          <p:cNvPr id="22" name="Прямоугольник 21"/>
          <p:cNvSpPr/>
          <p:nvPr/>
        </p:nvSpPr>
        <p:spPr>
          <a:xfrm>
            <a:off x="9254480" y="192088"/>
            <a:ext cx="7814320" cy="800219"/>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выращивания свиней мощностью от 50 000 голов в год</a:t>
            </a:r>
            <a:endParaRPr lang="ru-RU" sz="2000" b="1" dirty="0">
              <a:solidFill>
                <a:schemeClr val="bg1"/>
              </a:solidFill>
              <a:latin typeface="Arial" pitchFamily="34" charset="0"/>
              <a:ea typeface="Times New Roman"/>
              <a:cs typeface="Arial" pitchFamily="34" charset="0"/>
            </a:endParaRPr>
          </a:p>
        </p:txBody>
      </p:sp>
      <p:sp>
        <p:nvSpPr>
          <p:cNvPr id="25" name="Прямоугольник 24"/>
          <p:cNvSpPr/>
          <p:nvPr/>
        </p:nvSpPr>
        <p:spPr>
          <a:xfrm>
            <a:off x="9758536" y="0"/>
            <a:ext cx="6086128" cy="1154162"/>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Приобретение оборудования и техники для озерно-товарного рыбоводного хозяйства с площадью не менее 50 гектаров</a:t>
            </a:r>
            <a:endParaRPr lang="ru-RU" sz="2800" b="1" dirty="0">
              <a:solidFill>
                <a:schemeClr val="bg1"/>
              </a:solidFill>
              <a:latin typeface="Arial" pitchFamily="34" charset="0"/>
              <a:ea typeface="Times New Roman"/>
              <a:cs typeface="Arial" pitchFamily="34" charset="0"/>
            </a:endParaRPr>
          </a:p>
        </p:txBody>
      </p:sp>
      <p:sp>
        <p:nvSpPr>
          <p:cNvPr id="30" name="Прямоугольник 29"/>
          <p:cNvSpPr/>
          <p:nvPr/>
        </p:nvSpPr>
        <p:spPr>
          <a:xfrm>
            <a:off x="10622632" y="480120"/>
            <a:ext cx="5112568" cy="1154162"/>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(или) расширение предприятия по производству масложировой продукции</a:t>
            </a:r>
            <a:endParaRPr lang="ru-RU" sz="2000" b="1" dirty="0">
              <a:solidFill>
                <a:schemeClr val="bg1"/>
              </a:solidFill>
              <a:latin typeface="Arial" pitchFamily="34" charset="0"/>
              <a:ea typeface="Times New Roman"/>
              <a:cs typeface="Arial" pitchFamily="34" charset="0"/>
            </a:endParaRPr>
          </a:p>
        </p:txBody>
      </p:sp>
      <p:sp>
        <p:nvSpPr>
          <p:cNvPr id="23" name="Прямоугольник 22"/>
          <p:cNvSpPr/>
          <p:nvPr/>
        </p:nvSpPr>
        <p:spPr>
          <a:xfrm>
            <a:off x="3853880" y="0"/>
            <a:ext cx="5328592" cy="2185919"/>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Приобретение оборудования для расширения предприятия по производству продуктов глубокой переработки зерновых культур мощностью переработки от 170 тонн сырья в сутки</a:t>
            </a:r>
            <a:endParaRPr lang="ru-RU" sz="2000" b="1" dirty="0">
              <a:solidFill>
                <a:schemeClr val="bg1"/>
              </a:solidFill>
              <a:latin typeface="Arial" pitchFamily="34" charset="0"/>
              <a:ea typeface="Times New Roman"/>
              <a:cs typeface="Arial" pitchFamily="34" charset="0"/>
            </a:endParaRPr>
          </a:p>
        </p:txBody>
      </p:sp>
      <p:sp>
        <p:nvSpPr>
          <p:cNvPr id="26" name="Прямоугольник 25"/>
          <p:cNvSpPr/>
          <p:nvPr/>
        </p:nvSpPr>
        <p:spPr>
          <a:xfrm>
            <a:off x="10046568" y="264096"/>
            <a:ext cx="6662192" cy="1154162"/>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(или) расширение действующего предприятия по производству крупы мощностью от 2 тонн сырья в час</a:t>
            </a:r>
            <a:endParaRPr lang="ru-RU" sz="2800" b="1" dirty="0">
              <a:solidFill>
                <a:schemeClr val="bg1"/>
              </a:solidFill>
              <a:latin typeface="Arial" pitchFamily="34" charset="0"/>
              <a:ea typeface="Times New Roman"/>
              <a:cs typeface="Arial" pitchFamily="34" charset="0"/>
            </a:endParaRPr>
          </a:p>
        </p:txBody>
      </p:sp>
      <p:sp>
        <p:nvSpPr>
          <p:cNvPr id="20" name="Прямоугольник 19"/>
          <p:cNvSpPr/>
          <p:nvPr/>
        </p:nvSpPr>
        <p:spPr>
          <a:xfrm>
            <a:off x="4213920" y="0"/>
            <a:ext cx="4968552" cy="1508105"/>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(или) расширение действующего предприятия по производству макаронных изделий мощностью от 1 тонны сырья в час</a:t>
            </a:r>
            <a:endParaRPr lang="ru-RU" sz="2000" b="1" dirty="0">
              <a:solidFill>
                <a:schemeClr val="bg1"/>
              </a:solidFill>
              <a:latin typeface="Arial" pitchFamily="34" charset="0"/>
              <a:ea typeface="Times New Roman"/>
              <a:cs typeface="Arial" pitchFamily="34" charset="0"/>
            </a:endParaRPr>
          </a:p>
        </p:txBody>
      </p:sp>
      <p:pic>
        <p:nvPicPr>
          <p:cNvPr id="8194" name="Picture 2" descr="C:\Users\ИНТЕРНЕТ\Desktop\White-Sugar-1140x600.png"/>
          <p:cNvPicPr>
            <a:picLocks noChangeAspect="1" noChangeArrowheads="1"/>
          </p:cNvPicPr>
          <p:nvPr/>
        </p:nvPicPr>
        <p:blipFill>
          <a:blip r:embed="rId2" cstate="print"/>
          <a:srcRect/>
          <a:stretch>
            <a:fillRect/>
          </a:stretch>
        </p:blipFill>
        <p:spPr bwMode="auto">
          <a:xfrm>
            <a:off x="1189584" y="192088"/>
            <a:ext cx="3024336" cy="1656184"/>
          </a:xfrm>
          <a:prstGeom prst="rect">
            <a:avLst/>
          </a:prstGeom>
          <a:noFill/>
        </p:spPr>
      </p:pic>
      <p:pic>
        <p:nvPicPr>
          <p:cNvPr id="19" name="Рисунок 18"/>
          <p:cNvPicPr>
            <a:picLocks noChangeAspect="1"/>
          </p:cNvPicPr>
          <p:nvPr/>
        </p:nvPicPr>
        <p:blipFill rotWithShape="1">
          <a:blip r:embed="rId3" cstate="print">
            <a:extLst>
              <a:ext uri="{28A0092B-C50C-407E-A947-70E740481C1C}">
                <a14:useLocalDpi xmlns:a14="http://schemas.microsoft.com/office/drawing/2010/main" val="0"/>
              </a:ext>
            </a:extLst>
          </a:blip>
          <a:srcRect t="5557"/>
          <a:stretch/>
        </p:blipFill>
        <p:spPr>
          <a:xfrm>
            <a:off x="-49803" y="-23936"/>
            <a:ext cx="17081147" cy="1872208"/>
          </a:xfrm>
          <a:prstGeom prst="rect">
            <a:avLst/>
          </a:prstGeom>
        </p:spPr>
      </p:pic>
      <p:sp>
        <p:nvSpPr>
          <p:cNvPr id="29" name="Прямоугольник 28"/>
          <p:cNvSpPr/>
          <p:nvPr/>
        </p:nvSpPr>
        <p:spPr>
          <a:xfrm>
            <a:off x="4357936" y="336104"/>
            <a:ext cx="5328592" cy="1154162"/>
          </a:xfrm>
          <a:prstGeom prst="rect">
            <a:avLst/>
          </a:prstGeom>
        </p:spPr>
        <p:txBody>
          <a:bodyPr wrap="square">
            <a:spAutoFit/>
          </a:bodyPr>
          <a:lstStyle/>
          <a:p>
            <a:pPr marL="12700" algn="ctr">
              <a:lnSpc>
                <a:spcPct val="115000"/>
              </a:lnSpc>
              <a:spcAft>
                <a:spcPts val="100"/>
              </a:spcAft>
            </a:pPr>
            <a:r>
              <a:rPr lang="en-US" sz="2000" b="1" dirty="0" err="1">
                <a:solidFill>
                  <a:schemeClr val="bg1"/>
                </a:solidFill>
                <a:latin typeface="Arial" pitchFamily="34" charset="0"/>
                <a:cs typeface="Arial" pitchFamily="34" charset="0"/>
              </a:rPr>
              <a:t>Қуаты</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шикізат</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бойынша</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тәулігіне</a:t>
            </a:r>
            <a:r>
              <a:rPr lang="en-US" sz="2000" b="1" dirty="0">
                <a:solidFill>
                  <a:schemeClr val="bg1"/>
                </a:solidFill>
                <a:latin typeface="Arial" pitchFamily="34" charset="0"/>
                <a:cs typeface="Arial" pitchFamily="34" charset="0"/>
              </a:rPr>
              <a:t> 1600 </a:t>
            </a:r>
            <a:r>
              <a:rPr lang="en-US" sz="2000" b="1" dirty="0" err="1">
                <a:solidFill>
                  <a:schemeClr val="bg1"/>
                </a:solidFill>
                <a:latin typeface="Arial" pitchFamily="34" charset="0"/>
                <a:cs typeface="Arial" pitchFamily="34" charset="0"/>
              </a:rPr>
              <a:t>тоннадан</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басталатын</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қант</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өндіру</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жөніндегі</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кәсіпорынды</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кеңейту</a:t>
            </a:r>
            <a:endParaRPr lang="ru-RU" sz="2000" b="1" dirty="0">
              <a:solidFill>
                <a:schemeClr val="bg1"/>
              </a:solidFill>
              <a:latin typeface="Arial" pitchFamily="34" charset="0"/>
              <a:ea typeface="Times New Roman"/>
              <a:cs typeface="Arial"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550136280"/>
              </p:ext>
            </p:extLst>
          </p:nvPr>
        </p:nvGraphicFramePr>
        <p:xfrm>
          <a:off x="109464" y="1992288"/>
          <a:ext cx="8381306" cy="4608512"/>
        </p:xfrm>
        <a:graphic>
          <a:graphicData uri="http://schemas.openxmlformats.org/drawingml/2006/table">
            <a:tbl>
              <a:tblPr firstRow="1" firstCol="1" bandRow="1">
                <a:tableStyleId>{BDBED569-4797-4DF1-A0F4-6AAB3CD982D8}</a:tableStyleId>
              </a:tblPr>
              <a:tblGrid>
                <a:gridCol w="3114030"/>
                <a:gridCol w="1460936"/>
                <a:gridCol w="3806340"/>
              </a:tblGrid>
              <a:tr h="372452">
                <a:tc gridSpan="3">
                  <a:txBody>
                    <a:bodyPr/>
                    <a:lstStyle/>
                    <a:p>
                      <a:pPr marL="12700" algn="just">
                        <a:lnSpc>
                          <a:spcPct val="115000"/>
                        </a:lnSpc>
                        <a:spcAft>
                          <a:spcPts val="100"/>
                        </a:spcAft>
                      </a:pPr>
                      <a:r>
                        <a:rPr lang="en-US" sz="1100" dirty="0" err="1">
                          <a:effectLst/>
                          <a:latin typeface="Arial" pitchFamily="34" charset="0"/>
                          <a:cs typeface="Arial" pitchFamily="34" charset="0"/>
                        </a:rPr>
                        <a:t>Инвестициялық</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салымдарды</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өтеу</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үлесі</a:t>
                      </a:r>
                      <a:r>
                        <a:rPr lang="en-US" sz="1100" dirty="0">
                          <a:effectLst/>
                          <a:latin typeface="Arial" pitchFamily="34" charset="0"/>
                          <a:cs typeface="Arial" pitchFamily="34" charset="0"/>
                        </a:rPr>
                        <a:t> – 25%</a:t>
                      </a:r>
                      <a:endParaRPr lang="ru-RU" sz="1400" dirty="0">
                        <a:effectLst/>
                        <a:latin typeface="Arial" pitchFamily="34" charset="0"/>
                        <a:ea typeface="Times New Roman"/>
                        <a:cs typeface="Arial" pitchFamily="34" charset="0"/>
                      </a:endParaRPr>
                    </a:p>
                  </a:txBody>
                  <a:tcPr marL="9525" marR="9525" marT="9525" marB="9525" anchor="ctr">
                    <a:solidFill>
                      <a:schemeClr val="bg1"/>
                    </a:solidFill>
                  </a:tcPr>
                </a:tc>
                <a:tc hMerge="1">
                  <a:txBody>
                    <a:bodyPr/>
                    <a:lstStyle/>
                    <a:p>
                      <a:endParaRPr lang="ru-RU"/>
                    </a:p>
                  </a:txBody>
                  <a:tcPr/>
                </a:tc>
                <a:tc hMerge="1">
                  <a:txBody>
                    <a:bodyPr/>
                    <a:lstStyle/>
                    <a:p>
                      <a:endParaRPr lang="ru-RU"/>
                    </a:p>
                  </a:txBody>
                  <a:tcPr/>
                </a:tc>
              </a:tr>
              <a:tr h="745717">
                <a:tc>
                  <a:txBody>
                    <a:bodyPr/>
                    <a:lstStyle/>
                    <a:p>
                      <a:pPr marL="12700" algn="l">
                        <a:lnSpc>
                          <a:spcPct val="115000"/>
                        </a:lnSpc>
                        <a:spcAft>
                          <a:spcPts val="100"/>
                        </a:spcAft>
                      </a:pPr>
                      <a:r>
                        <a:rPr lang="en-US" sz="1100" b="1" dirty="0" err="1">
                          <a:effectLst/>
                          <a:latin typeface="Arial" pitchFamily="34" charset="0"/>
                          <a:cs typeface="Arial" pitchFamily="34" charset="0"/>
                        </a:rPr>
                        <a:t>Құрылыс-монтаждау</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жұмыстарының</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техника</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мен</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жабдықтың</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атауы</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және</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техникалық</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сипаттамасы</a:t>
                      </a:r>
                      <a:endParaRPr lang="ru-RU" sz="1400" b="1" dirty="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marL="12700" algn="ctr">
                        <a:lnSpc>
                          <a:spcPct val="115000"/>
                        </a:lnSpc>
                        <a:spcAft>
                          <a:spcPts val="100"/>
                        </a:spcAft>
                      </a:pPr>
                      <a:r>
                        <a:rPr lang="en-US" sz="1100" b="1" dirty="0" err="1">
                          <a:effectLst/>
                          <a:latin typeface="Arial" pitchFamily="34" charset="0"/>
                          <a:cs typeface="Arial" pitchFamily="34" charset="0"/>
                        </a:rPr>
                        <a:t>Жоба</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қуатының</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өлшем</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бірлігі</a:t>
                      </a:r>
                      <a:endParaRPr lang="ru-RU" sz="1400" b="1" dirty="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marL="12700" algn="ctr">
                        <a:lnSpc>
                          <a:spcPct val="115000"/>
                        </a:lnSpc>
                        <a:spcAft>
                          <a:spcPts val="100"/>
                        </a:spcAft>
                      </a:pPr>
                      <a:r>
                        <a:rPr lang="en-US" sz="1100" b="1" dirty="0" err="1">
                          <a:effectLst/>
                          <a:latin typeface="Arial" pitchFamily="34" charset="0"/>
                          <a:cs typeface="Arial" pitchFamily="34" charset="0"/>
                        </a:rPr>
                        <a:t>Қуаттылықтың</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бір</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бірлігіне</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арналған</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субсидияларды</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есептеу</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үшін</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барынша</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рұқсат</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етілетін</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құн</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теңге</a:t>
                      </a:r>
                      <a:endParaRPr lang="ru-RU" sz="1400" b="1" dirty="0">
                        <a:effectLst/>
                        <a:latin typeface="Arial" pitchFamily="34" charset="0"/>
                        <a:ea typeface="Times New Roman"/>
                        <a:cs typeface="Arial" pitchFamily="34" charset="0"/>
                      </a:endParaRPr>
                    </a:p>
                  </a:txBody>
                  <a:tcPr marL="9525" marR="9525" marT="9525" marB="9525" anchor="ctr">
                    <a:solidFill>
                      <a:schemeClr val="bg1"/>
                    </a:solidFill>
                  </a:tcPr>
                </a:tc>
              </a:tr>
              <a:tr h="2110078">
                <a:tc>
                  <a:txBody>
                    <a:bodyPr/>
                    <a:lstStyle/>
                    <a:p>
                      <a:pPr marL="12700" algn="just">
                        <a:lnSpc>
                          <a:spcPct val="115000"/>
                        </a:lnSpc>
                        <a:spcAft>
                          <a:spcPts val="100"/>
                        </a:spcAft>
                      </a:pPr>
                      <a:r>
                        <a:rPr lang="en-US" sz="1100" b="0">
                          <a:effectLst/>
                          <a:latin typeface="Arial" pitchFamily="34" charset="0"/>
                          <a:cs typeface="Arial" pitchFamily="34" charset="0"/>
                        </a:rPr>
                        <a:t>Шикізатты қабылдауға және өңдеуге қажетті жабдығы бар қант өндіру кәсіпорны.</a:t>
                      </a:r>
                      <a:r>
                        <a:rPr lang="en-US" sz="1400" b="0">
                          <a:effectLst/>
                          <a:latin typeface="Arial" pitchFamily="34" charset="0"/>
                          <a:cs typeface="Arial" pitchFamily="34" charset="0"/>
                        </a:rPr>
                        <a:t/>
                      </a:r>
                      <a:br>
                        <a:rPr lang="en-US" sz="1400" b="0">
                          <a:effectLst/>
                          <a:latin typeface="Arial" pitchFamily="34" charset="0"/>
                          <a:cs typeface="Arial" pitchFamily="34" charset="0"/>
                        </a:rPr>
                      </a:br>
                      <a:endParaRPr lang="ru-RU" sz="1400" b="0">
                        <a:effectLst/>
                        <a:latin typeface="Arial" pitchFamily="34" charset="0"/>
                        <a:cs typeface="Arial" pitchFamily="34" charset="0"/>
                      </a:endParaRPr>
                    </a:p>
                    <a:p>
                      <a:pPr marL="12700" algn="just">
                        <a:lnSpc>
                          <a:spcPct val="115000"/>
                        </a:lnSpc>
                        <a:spcAft>
                          <a:spcPts val="100"/>
                        </a:spcAft>
                      </a:pPr>
                      <a:r>
                        <a:rPr lang="en-US" sz="1100" b="0">
                          <a:effectLst/>
                          <a:latin typeface="Arial" pitchFamily="34" charset="0"/>
                          <a:cs typeface="Arial" pitchFamily="34" charset="0"/>
                        </a:rPr>
                        <a:t>Инвестициялық жобаның құны жобалық-сметалық құжаттамаға сәйкес айқындалады:</a:t>
                      </a:r>
                      <a:r>
                        <a:rPr lang="en-US" sz="1400" b="0">
                          <a:effectLst/>
                          <a:latin typeface="Arial" pitchFamily="34" charset="0"/>
                          <a:cs typeface="Arial" pitchFamily="34" charset="0"/>
                        </a:rPr>
                        <a:t/>
                      </a:r>
                      <a:br>
                        <a:rPr lang="en-US" sz="1400" b="0">
                          <a:effectLst/>
                          <a:latin typeface="Arial" pitchFamily="34" charset="0"/>
                          <a:cs typeface="Arial" pitchFamily="34" charset="0"/>
                        </a:rPr>
                      </a:br>
                      <a:r>
                        <a:rPr lang="en-US" sz="1100" b="0">
                          <a:effectLst/>
                          <a:latin typeface="Arial" pitchFamily="34" charset="0"/>
                          <a:cs typeface="Arial" pitchFamily="34" charset="0"/>
                        </a:rPr>
                        <a:t>- кеңейту</a:t>
                      </a:r>
                      <a:endParaRPr lang="ru-RU" sz="1400" b="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marL="12700" algn="just">
                        <a:lnSpc>
                          <a:spcPct val="115000"/>
                        </a:lnSpc>
                        <a:spcAft>
                          <a:spcPts val="100"/>
                        </a:spcAft>
                      </a:pPr>
                      <a:r>
                        <a:rPr lang="en-US" sz="1100" b="0">
                          <a:effectLst/>
                          <a:latin typeface="Arial" pitchFamily="34" charset="0"/>
                          <a:cs typeface="Arial" pitchFamily="34" charset="0"/>
                        </a:rPr>
                        <a:t>1 тонна тәулігіне</a:t>
                      </a:r>
                      <a:endParaRPr lang="ru-RU" sz="1400" b="0">
                        <a:effectLst/>
                        <a:latin typeface="Arial" pitchFamily="34" charset="0"/>
                        <a:ea typeface="Times New Roman"/>
                        <a:cs typeface="Arial" pitchFamily="34" charset="0"/>
                      </a:endParaRPr>
                    </a:p>
                  </a:txBody>
                  <a:tcPr marL="9525" marR="9525" marT="9525" marB="9525" anchor="ctr">
                    <a:solidFill>
                      <a:schemeClr val="bg1"/>
                    </a:solidFill>
                  </a:tcPr>
                </a:tc>
                <a:tc>
                  <a:txBody>
                    <a:bodyPr/>
                    <a:lstStyle/>
                    <a:p>
                      <a:pPr marL="12700" algn="just">
                        <a:lnSpc>
                          <a:spcPct val="115000"/>
                        </a:lnSpc>
                        <a:spcAft>
                          <a:spcPts val="100"/>
                        </a:spcAft>
                      </a:pPr>
                      <a:r>
                        <a:rPr lang="en-US" sz="1100" b="0" dirty="0">
                          <a:effectLst/>
                          <a:latin typeface="Arial" pitchFamily="34" charset="0"/>
                          <a:cs typeface="Arial" pitchFamily="34" charset="0"/>
                        </a:rPr>
                        <a:t>849 909</a:t>
                      </a:r>
                      <a:endParaRPr lang="ru-RU" sz="1400" b="0" dirty="0">
                        <a:effectLst/>
                        <a:latin typeface="Arial" pitchFamily="34" charset="0"/>
                        <a:ea typeface="Times New Roman"/>
                        <a:cs typeface="Arial" pitchFamily="34" charset="0"/>
                      </a:endParaRPr>
                    </a:p>
                  </a:txBody>
                  <a:tcPr marL="9525" marR="9525" marT="9525" marB="9525" anchor="ctr">
                    <a:solidFill>
                      <a:schemeClr val="bg1"/>
                    </a:solidFill>
                  </a:tcPr>
                </a:tc>
              </a:tr>
              <a:tr h="1380265">
                <a:tc gridSpan="3">
                  <a:txBody>
                    <a:bodyPr/>
                    <a:lstStyle/>
                    <a:p>
                      <a:pPr marL="12700" algn="l">
                        <a:lnSpc>
                          <a:spcPct val="115000"/>
                        </a:lnSpc>
                        <a:spcAft>
                          <a:spcPts val="100"/>
                        </a:spcAft>
                      </a:pPr>
                      <a:r>
                        <a:rPr lang="en-US" sz="1100" b="0" dirty="0" err="1">
                          <a:effectLst/>
                          <a:latin typeface="Arial" pitchFamily="34" charset="0"/>
                          <a:cs typeface="Arial" pitchFamily="34" charset="0"/>
                        </a:rPr>
                        <a:t>Ескертпе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Егер</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жоба</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жобалық-сметалық</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құжаттама</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әзірлемей</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жабдықтың</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жекелеген</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түрлерін</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сатып</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алуды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және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монтаждауды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ғана</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көздесе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сатып</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алу-сату</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шарттары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лизинг</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жабдықтарды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жеткізу</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және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немесе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монтаждау</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шарттары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сондай-ақ</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ілеспе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құжаттар</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кедендік</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жүк</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декларациясы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шот-фактуралар</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төлемді</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растайтын</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құжаттар</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бойынша</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жабдықтардың</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құнынан</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белгіленген</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өтеу</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пайызы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шегінде</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сатып</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алынған</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жабдықты</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субсидиялауға</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рұқсат</a:t>
                      </a:r>
                      <a:r>
                        <a:rPr lang="en-US" sz="1100" b="0" dirty="0">
                          <a:effectLst/>
                          <a:latin typeface="Arial" pitchFamily="34" charset="0"/>
                          <a:cs typeface="Arial" pitchFamily="34" charset="0"/>
                        </a:rPr>
                        <a:t> </a:t>
                      </a:r>
                      <a:r>
                        <a:rPr lang="en-US" sz="1100" b="0" dirty="0" err="1">
                          <a:effectLst/>
                          <a:latin typeface="Arial" pitchFamily="34" charset="0"/>
                          <a:cs typeface="Arial" pitchFamily="34" charset="0"/>
                        </a:rPr>
                        <a:t>етіледі</a:t>
                      </a:r>
                      <a:r>
                        <a:rPr lang="en-US" sz="1100" b="0" dirty="0">
                          <a:effectLst/>
                          <a:latin typeface="Arial" pitchFamily="34" charset="0"/>
                          <a:cs typeface="Arial" pitchFamily="34" charset="0"/>
                        </a:rPr>
                        <a:t>.</a:t>
                      </a:r>
                      <a:endParaRPr lang="ru-RU" sz="1400" b="0" dirty="0">
                        <a:effectLst/>
                        <a:latin typeface="Arial" pitchFamily="34" charset="0"/>
                        <a:ea typeface="Times New Roman"/>
                        <a:cs typeface="Arial" pitchFamily="34" charset="0"/>
                      </a:endParaRPr>
                    </a:p>
                  </a:txBody>
                  <a:tcPr marL="9525" marR="9525" marT="9525" marB="9525" anchor="ctr">
                    <a:solidFill>
                      <a:schemeClr val="bg1"/>
                    </a:solidFill>
                  </a:tcPr>
                </a:tc>
                <a:tc hMerge="1">
                  <a:txBody>
                    <a:bodyPr/>
                    <a:lstStyle/>
                    <a:p>
                      <a:endParaRPr lang="ru-RU"/>
                    </a:p>
                  </a:txBody>
                  <a:tcPr/>
                </a:tc>
                <a:tc hMerge="1">
                  <a:txBody>
                    <a:bodyPr/>
                    <a:lstStyle/>
                    <a:p>
                      <a:endParaRPr lang="ru-RU"/>
                    </a:p>
                  </a:txBody>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8606408" y="192088"/>
            <a:ext cx="0" cy="9229743"/>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11" name="Прямоугольник 10"/>
          <p:cNvSpPr/>
          <p:nvPr/>
        </p:nvSpPr>
        <p:spPr>
          <a:xfrm>
            <a:off x="9758536" y="120080"/>
            <a:ext cx="6048672" cy="1323439"/>
          </a:xfrm>
          <a:prstGeom prst="rect">
            <a:avLst/>
          </a:prstGeom>
        </p:spPr>
        <p:txBody>
          <a:bodyPr wrap="square">
            <a:spAutoFit/>
          </a:bodyPr>
          <a:lstStyle/>
          <a:p>
            <a:pPr algn="ctr"/>
            <a:r>
              <a:rPr lang="ru-RU" sz="2000" b="1" dirty="0" smtClean="0">
                <a:solidFill>
                  <a:schemeClr val="bg1"/>
                </a:solidFill>
                <a:latin typeface="Times New Roman"/>
                <a:ea typeface="Times New Roman"/>
              </a:rPr>
              <a:t>Приобретение транспортного средства для перевозки молока молокоперерабатывающими предприятиями и заготовительными организациями"</a:t>
            </a:r>
            <a:endParaRPr lang="ru-RU" sz="2000" b="1" dirty="0">
              <a:solidFill>
                <a:schemeClr val="bg1"/>
              </a:solidFill>
            </a:endParaRPr>
          </a:p>
        </p:txBody>
      </p:sp>
      <p:sp>
        <p:nvSpPr>
          <p:cNvPr id="1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ru-RU" sz="2800" b="1" dirty="0" smtClean="0">
                <a:solidFill>
                  <a:schemeClr val="accent5">
                    <a:lumMod val="75000"/>
                  </a:schemeClr>
                </a:solidFill>
                <a:latin typeface="+mn-lt"/>
              </a:rPr>
              <a:t>3</a:t>
            </a:r>
            <a:r>
              <a:rPr lang="ru-RU" sz="2800" b="1" dirty="0">
                <a:solidFill>
                  <a:schemeClr val="accent5">
                    <a:lumMod val="75000"/>
                  </a:schemeClr>
                </a:solidFill>
                <a:latin typeface="+mn-lt"/>
              </a:rPr>
              <a:t>4</a:t>
            </a:r>
            <a:endParaRPr lang="ru-RU" sz="2800" b="1" dirty="0" smtClean="0">
              <a:solidFill>
                <a:schemeClr val="accent5">
                  <a:lumMod val="75000"/>
                </a:schemeClr>
              </a:solidFill>
              <a:latin typeface="+mn-lt"/>
            </a:endParaRPr>
          </a:p>
        </p:txBody>
      </p:sp>
      <p:sp>
        <p:nvSpPr>
          <p:cNvPr id="17" name="Прямоугольник 16"/>
          <p:cNvSpPr/>
          <p:nvPr/>
        </p:nvSpPr>
        <p:spPr>
          <a:xfrm>
            <a:off x="9974560" y="408112"/>
            <a:ext cx="6806208" cy="1124090"/>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производства мяса индейки мощностью от 20 000 тонн в год</a:t>
            </a:r>
            <a:endParaRPr lang="ru-RU" sz="2000" b="1" dirty="0">
              <a:solidFill>
                <a:schemeClr val="bg1"/>
              </a:solidFill>
              <a:latin typeface="Arial" pitchFamily="34" charset="0"/>
              <a:ea typeface="Times New Roman"/>
              <a:cs typeface="Arial" pitchFamily="34" charset="0"/>
            </a:endParaRPr>
          </a:p>
        </p:txBody>
      </p:sp>
      <p:sp>
        <p:nvSpPr>
          <p:cNvPr id="22" name="Прямоугольник 21"/>
          <p:cNvSpPr/>
          <p:nvPr/>
        </p:nvSpPr>
        <p:spPr>
          <a:xfrm>
            <a:off x="9254480" y="192088"/>
            <a:ext cx="7814320" cy="800219"/>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выращивания свиней мощностью от 50 000 голов в год</a:t>
            </a:r>
            <a:endParaRPr lang="ru-RU" sz="2000" b="1" dirty="0">
              <a:solidFill>
                <a:schemeClr val="bg1"/>
              </a:solidFill>
              <a:latin typeface="Arial" pitchFamily="34" charset="0"/>
              <a:ea typeface="Times New Roman"/>
              <a:cs typeface="Arial" pitchFamily="34" charset="0"/>
            </a:endParaRPr>
          </a:p>
        </p:txBody>
      </p:sp>
      <p:sp>
        <p:nvSpPr>
          <p:cNvPr id="25" name="Прямоугольник 24"/>
          <p:cNvSpPr/>
          <p:nvPr/>
        </p:nvSpPr>
        <p:spPr>
          <a:xfrm>
            <a:off x="9758536" y="0"/>
            <a:ext cx="6086128" cy="1154162"/>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Приобретение оборудования и техники для озерно-товарного рыбоводного хозяйства с площадью не менее 50 гектаров</a:t>
            </a:r>
            <a:endParaRPr lang="ru-RU" sz="2800" b="1" dirty="0">
              <a:solidFill>
                <a:schemeClr val="bg1"/>
              </a:solidFill>
              <a:latin typeface="Arial" pitchFamily="34" charset="0"/>
              <a:ea typeface="Times New Roman"/>
              <a:cs typeface="Arial" pitchFamily="34" charset="0"/>
            </a:endParaRPr>
          </a:p>
        </p:txBody>
      </p:sp>
      <p:sp>
        <p:nvSpPr>
          <p:cNvPr id="30" name="Прямоугольник 29"/>
          <p:cNvSpPr/>
          <p:nvPr/>
        </p:nvSpPr>
        <p:spPr>
          <a:xfrm>
            <a:off x="10622632" y="480120"/>
            <a:ext cx="5112568" cy="1154162"/>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(или) расширение предприятия по производству масложировой продукции</a:t>
            </a:r>
            <a:endParaRPr lang="ru-RU" sz="2000" b="1" dirty="0">
              <a:solidFill>
                <a:schemeClr val="bg1"/>
              </a:solidFill>
              <a:latin typeface="Arial" pitchFamily="34" charset="0"/>
              <a:ea typeface="Times New Roman"/>
              <a:cs typeface="Arial" pitchFamily="34" charset="0"/>
            </a:endParaRPr>
          </a:p>
        </p:txBody>
      </p:sp>
      <p:sp>
        <p:nvSpPr>
          <p:cNvPr id="23" name="Прямоугольник 22"/>
          <p:cNvSpPr/>
          <p:nvPr/>
        </p:nvSpPr>
        <p:spPr>
          <a:xfrm>
            <a:off x="3853880" y="0"/>
            <a:ext cx="5328592" cy="2185919"/>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Приобретение оборудования для расширения предприятия по производству продуктов глубокой переработки зерновых культур мощностью переработки от 170 тонн сырья в сутки</a:t>
            </a:r>
            <a:endParaRPr lang="ru-RU" sz="2000" b="1" dirty="0">
              <a:solidFill>
                <a:schemeClr val="bg1"/>
              </a:solidFill>
              <a:latin typeface="Arial" pitchFamily="34" charset="0"/>
              <a:ea typeface="Times New Roman"/>
              <a:cs typeface="Arial" pitchFamily="34" charset="0"/>
            </a:endParaRPr>
          </a:p>
        </p:txBody>
      </p:sp>
      <p:sp>
        <p:nvSpPr>
          <p:cNvPr id="26" name="Прямоугольник 25"/>
          <p:cNvSpPr/>
          <p:nvPr/>
        </p:nvSpPr>
        <p:spPr>
          <a:xfrm>
            <a:off x="10046568" y="264096"/>
            <a:ext cx="6662192" cy="1154162"/>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(или) расширение действующего предприятия по производству крупы мощностью от 2 тонн сырья в час</a:t>
            </a:r>
            <a:endParaRPr lang="ru-RU" sz="2800" b="1" dirty="0">
              <a:solidFill>
                <a:schemeClr val="bg1"/>
              </a:solidFill>
              <a:latin typeface="Arial" pitchFamily="34" charset="0"/>
              <a:ea typeface="Times New Roman"/>
              <a:cs typeface="Arial" pitchFamily="34" charset="0"/>
            </a:endParaRPr>
          </a:p>
        </p:txBody>
      </p:sp>
      <p:sp>
        <p:nvSpPr>
          <p:cNvPr id="20" name="Прямоугольник 19"/>
          <p:cNvSpPr/>
          <p:nvPr/>
        </p:nvSpPr>
        <p:spPr>
          <a:xfrm>
            <a:off x="4213920" y="0"/>
            <a:ext cx="4968552" cy="1508105"/>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(или) расширение действующего предприятия по производству макаронных изделий мощностью от 1 тонны сырья в час</a:t>
            </a:r>
            <a:endParaRPr lang="ru-RU" sz="2000" b="1" dirty="0">
              <a:solidFill>
                <a:schemeClr val="bg1"/>
              </a:solidFill>
              <a:latin typeface="Arial" pitchFamily="34" charset="0"/>
              <a:ea typeface="Times New Roman"/>
              <a:cs typeface="Arial" pitchFamily="34" charset="0"/>
            </a:endParaRPr>
          </a:p>
        </p:txBody>
      </p:sp>
      <p:pic>
        <p:nvPicPr>
          <p:cNvPr id="72706" name="Picture 2" descr="C:\Users\ИНТЕРНЕТ\Desktop\eda-9946d08aa7a4.jpg"/>
          <p:cNvPicPr>
            <a:picLocks noChangeAspect="1" noChangeArrowheads="1"/>
          </p:cNvPicPr>
          <p:nvPr/>
        </p:nvPicPr>
        <p:blipFill>
          <a:blip r:embed="rId2" cstate="print"/>
          <a:srcRect/>
          <a:stretch>
            <a:fillRect/>
          </a:stretch>
        </p:blipFill>
        <p:spPr bwMode="auto">
          <a:xfrm>
            <a:off x="1261592" y="264096"/>
            <a:ext cx="3240360" cy="1584176"/>
          </a:xfrm>
          <a:prstGeom prst="rect">
            <a:avLst/>
          </a:prstGeom>
          <a:noFill/>
        </p:spPr>
      </p:pic>
      <p:pic>
        <p:nvPicPr>
          <p:cNvPr id="16" name="Рисунок 15"/>
          <p:cNvPicPr>
            <a:picLocks noChangeAspect="1"/>
          </p:cNvPicPr>
          <p:nvPr/>
        </p:nvPicPr>
        <p:blipFill rotWithShape="1">
          <a:blip r:embed="rId3" cstate="print">
            <a:extLst>
              <a:ext uri="{28A0092B-C50C-407E-A947-70E740481C1C}">
                <a14:useLocalDpi xmlns:a14="http://schemas.microsoft.com/office/drawing/2010/main" val="0"/>
              </a:ext>
            </a:extLst>
          </a:blip>
          <a:srcRect t="5557"/>
          <a:stretch/>
        </p:blipFill>
        <p:spPr>
          <a:xfrm>
            <a:off x="-49803" y="-23936"/>
            <a:ext cx="17081147" cy="1872208"/>
          </a:xfrm>
          <a:prstGeom prst="rect">
            <a:avLst/>
          </a:prstGeom>
        </p:spPr>
      </p:pic>
      <p:sp>
        <p:nvSpPr>
          <p:cNvPr id="28" name="Прямоугольник 27"/>
          <p:cNvSpPr/>
          <p:nvPr/>
        </p:nvSpPr>
        <p:spPr>
          <a:xfrm>
            <a:off x="4285928" y="0"/>
            <a:ext cx="5256584" cy="1508105"/>
          </a:xfrm>
          <a:prstGeom prst="rect">
            <a:avLst/>
          </a:prstGeom>
        </p:spPr>
        <p:txBody>
          <a:bodyPr wrap="square">
            <a:spAutoFit/>
          </a:bodyPr>
          <a:lstStyle/>
          <a:p>
            <a:pPr marL="12700" algn="ctr">
              <a:lnSpc>
                <a:spcPct val="115000"/>
              </a:lnSpc>
              <a:spcAft>
                <a:spcPts val="100"/>
              </a:spcAft>
            </a:pPr>
            <a:r>
              <a:rPr lang="en-US" sz="2000" b="1" dirty="0" err="1">
                <a:solidFill>
                  <a:schemeClr val="bg1"/>
                </a:solidFill>
                <a:latin typeface="Arial" pitchFamily="34" charset="0"/>
                <a:cs typeface="Arial" pitchFamily="34" charset="0"/>
              </a:rPr>
              <a:t>Қуаты</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жылына</a:t>
            </a:r>
            <a:r>
              <a:rPr lang="en-US" sz="2000" b="1" dirty="0">
                <a:solidFill>
                  <a:schemeClr val="bg1"/>
                </a:solidFill>
                <a:latin typeface="Arial" pitchFamily="34" charset="0"/>
                <a:cs typeface="Arial" pitchFamily="34" charset="0"/>
              </a:rPr>
              <a:t> 2 </a:t>
            </a:r>
            <a:r>
              <a:rPr lang="en-US" sz="2000" b="1" dirty="0" err="1">
                <a:solidFill>
                  <a:schemeClr val="bg1"/>
                </a:solidFill>
                <a:latin typeface="Arial" pitchFamily="34" charset="0"/>
                <a:cs typeface="Arial" pitchFamily="34" charset="0"/>
              </a:rPr>
              <a:t>мың</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тонна</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өнімнен</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басталатын</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кондитерлік</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өнідерді</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өндіру</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жөніндегі</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кәсіпорынды</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кеңейту</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үшін</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жабдықты</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сатып</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алу</a:t>
            </a:r>
            <a:endParaRPr lang="ru-RU" sz="2000" b="1" dirty="0">
              <a:solidFill>
                <a:schemeClr val="bg1"/>
              </a:solidFill>
              <a:latin typeface="Arial" pitchFamily="34" charset="0"/>
              <a:ea typeface="Times New Roman"/>
              <a:cs typeface="Arial"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440285222"/>
              </p:ext>
            </p:extLst>
          </p:nvPr>
        </p:nvGraphicFramePr>
        <p:xfrm>
          <a:off x="325489" y="2185917"/>
          <a:ext cx="8165281" cy="2326650"/>
        </p:xfrm>
        <a:graphic>
          <a:graphicData uri="http://schemas.openxmlformats.org/drawingml/2006/table">
            <a:tbl>
              <a:tblPr firstRow="1" firstCol="1" bandRow="1">
                <a:tableStyleId>{BDBED569-4797-4DF1-A0F4-6AAB3CD982D8}</a:tableStyleId>
              </a:tblPr>
              <a:tblGrid>
                <a:gridCol w="485065"/>
                <a:gridCol w="5174040"/>
                <a:gridCol w="2506176"/>
              </a:tblGrid>
              <a:tr h="382275">
                <a:tc gridSpan="3">
                  <a:txBody>
                    <a:bodyPr/>
                    <a:lstStyle/>
                    <a:p>
                      <a:pPr marL="12700" algn="just">
                        <a:lnSpc>
                          <a:spcPct val="115000"/>
                        </a:lnSpc>
                        <a:spcAft>
                          <a:spcPts val="100"/>
                        </a:spcAft>
                      </a:pPr>
                      <a:r>
                        <a:rPr lang="en-US" sz="1100" b="1" dirty="0" err="1">
                          <a:effectLst/>
                          <a:latin typeface="Arial" pitchFamily="34" charset="0"/>
                          <a:cs typeface="Arial" pitchFamily="34" charset="0"/>
                        </a:rPr>
                        <a:t>Инвестициялық</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салымдарды</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өтеу</a:t>
                      </a:r>
                      <a:r>
                        <a:rPr lang="en-US" sz="1100" b="1" dirty="0">
                          <a:effectLst/>
                          <a:latin typeface="Arial" pitchFamily="34" charset="0"/>
                          <a:cs typeface="Arial" pitchFamily="34" charset="0"/>
                        </a:rPr>
                        <a:t> </a:t>
                      </a:r>
                      <a:r>
                        <a:rPr lang="en-US" sz="1100" b="1" dirty="0" err="1">
                          <a:effectLst/>
                          <a:latin typeface="Arial" pitchFamily="34" charset="0"/>
                          <a:cs typeface="Arial" pitchFamily="34" charset="0"/>
                        </a:rPr>
                        <a:t>үлесі</a:t>
                      </a:r>
                      <a:r>
                        <a:rPr lang="en-US" sz="1100" b="1" dirty="0">
                          <a:effectLst/>
                          <a:latin typeface="Arial" pitchFamily="34" charset="0"/>
                          <a:cs typeface="Arial" pitchFamily="34" charset="0"/>
                        </a:rPr>
                        <a:t> – 25%</a:t>
                      </a:r>
                      <a:endParaRPr lang="ru-RU" sz="1100" b="1" dirty="0">
                        <a:effectLst/>
                        <a:latin typeface="Arial" pitchFamily="34" charset="0"/>
                        <a:ea typeface="Times New Roman"/>
                        <a:cs typeface="Arial" pitchFamily="34" charset="0"/>
                      </a:endParaRPr>
                    </a:p>
                  </a:txBody>
                  <a:tcPr marL="4203" marR="4203" marT="4203" marB="4203" anchor="ctr">
                    <a:solidFill>
                      <a:schemeClr val="bg1"/>
                    </a:solidFill>
                  </a:tcPr>
                </a:tc>
                <a:tc hMerge="1">
                  <a:txBody>
                    <a:bodyPr/>
                    <a:lstStyle/>
                    <a:p>
                      <a:endParaRPr lang="ru-RU"/>
                    </a:p>
                  </a:txBody>
                  <a:tcPr/>
                </a:tc>
                <a:tc hMerge="1">
                  <a:txBody>
                    <a:bodyPr/>
                    <a:lstStyle/>
                    <a:p>
                      <a:endParaRPr lang="ru-RU"/>
                    </a:p>
                  </a:txBody>
                  <a:tcPr/>
                </a:tc>
              </a:tr>
              <a:tr h="1179825">
                <a:tc>
                  <a:txBody>
                    <a:bodyPr/>
                    <a:lstStyle/>
                    <a:p>
                      <a:pPr marL="12700" algn="just">
                        <a:lnSpc>
                          <a:spcPct val="115000"/>
                        </a:lnSpc>
                        <a:spcAft>
                          <a:spcPts val="100"/>
                        </a:spcAft>
                      </a:pPr>
                      <a:r>
                        <a:rPr lang="en-US" sz="1100" b="1">
                          <a:effectLst/>
                          <a:latin typeface="Arial" pitchFamily="34" charset="0"/>
                          <a:cs typeface="Arial" pitchFamily="34" charset="0"/>
                        </a:rPr>
                        <a:t>№</a:t>
                      </a:r>
                      <a:endParaRPr lang="ru-RU" sz="1100" b="1">
                        <a:effectLst/>
                        <a:latin typeface="Arial" pitchFamily="34" charset="0"/>
                        <a:ea typeface="Times New Roman"/>
                        <a:cs typeface="Arial" pitchFamily="34" charset="0"/>
                      </a:endParaRPr>
                    </a:p>
                  </a:txBody>
                  <a:tcPr marL="4203" marR="4203" marT="4203" marB="4203" anchor="ctr">
                    <a:solidFill>
                      <a:schemeClr val="bg1"/>
                    </a:solidFill>
                  </a:tcPr>
                </a:tc>
                <a:tc>
                  <a:txBody>
                    <a:bodyPr/>
                    <a:lstStyle/>
                    <a:p>
                      <a:pPr marL="12700" algn="just">
                        <a:lnSpc>
                          <a:spcPct val="115000"/>
                        </a:lnSpc>
                        <a:spcAft>
                          <a:spcPts val="100"/>
                        </a:spcAft>
                      </a:pPr>
                      <a:r>
                        <a:rPr lang="ru-RU" sz="1100" b="1" dirty="0">
                          <a:effectLst/>
                          <a:latin typeface="Arial" pitchFamily="34" charset="0"/>
                          <a:cs typeface="Arial" pitchFamily="34" charset="0"/>
                        </a:rPr>
                        <a:t>Техника мен </a:t>
                      </a:r>
                      <a:r>
                        <a:rPr lang="ru-RU" sz="1100" b="1" dirty="0" err="1">
                          <a:effectLst/>
                          <a:latin typeface="Arial" pitchFamily="34" charset="0"/>
                          <a:cs typeface="Arial" pitchFamily="34" charset="0"/>
                        </a:rPr>
                        <a:t>жабдықтың</a:t>
                      </a:r>
                      <a:r>
                        <a:rPr lang="ru-RU" sz="1100" b="1" dirty="0">
                          <a:effectLst/>
                          <a:latin typeface="Arial" pitchFamily="34" charset="0"/>
                          <a:cs typeface="Arial" pitchFamily="34" charset="0"/>
                        </a:rPr>
                        <a:t> </a:t>
                      </a:r>
                      <a:r>
                        <a:rPr lang="ru-RU" sz="1100" b="1" dirty="0" err="1">
                          <a:effectLst/>
                          <a:latin typeface="Arial" pitchFamily="34" charset="0"/>
                          <a:cs typeface="Arial" pitchFamily="34" charset="0"/>
                        </a:rPr>
                        <a:t>атауы</a:t>
                      </a:r>
                      <a:r>
                        <a:rPr lang="ru-RU" sz="1100" b="1" dirty="0">
                          <a:effectLst/>
                          <a:latin typeface="Arial" pitchFamily="34" charset="0"/>
                          <a:cs typeface="Arial" pitchFamily="34" charset="0"/>
                        </a:rPr>
                        <a:t> </a:t>
                      </a:r>
                      <a:r>
                        <a:rPr lang="ru-RU" sz="1100" b="1" dirty="0" err="1">
                          <a:effectLst/>
                          <a:latin typeface="Arial" pitchFamily="34" charset="0"/>
                          <a:cs typeface="Arial" pitchFamily="34" charset="0"/>
                        </a:rPr>
                        <a:t>және</a:t>
                      </a:r>
                      <a:r>
                        <a:rPr lang="ru-RU" sz="1100" b="1" dirty="0">
                          <a:effectLst/>
                          <a:latin typeface="Arial" pitchFamily="34" charset="0"/>
                          <a:cs typeface="Arial" pitchFamily="34" charset="0"/>
                        </a:rPr>
                        <a:t> </a:t>
                      </a:r>
                      <a:r>
                        <a:rPr lang="ru-RU" sz="1100" b="1" dirty="0" err="1">
                          <a:effectLst/>
                          <a:latin typeface="Arial" pitchFamily="34" charset="0"/>
                          <a:cs typeface="Arial" pitchFamily="34" charset="0"/>
                        </a:rPr>
                        <a:t>техникалық</a:t>
                      </a:r>
                      <a:r>
                        <a:rPr lang="ru-RU" sz="1100" b="1" dirty="0">
                          <a:effectLst/>
                          <a:latin typeface="Arial" pitchFamily="34" charset="0"/>
                          <a:cs typeface="Arial" pitchFamily="34" charset="0"/>
                        </a:rPr>
                        <a:t> </a:t>
                      </a:r>
                      <a:r>
                        <a:rPr lang="ru-RU" sz="1100" b="1" dirty="0" err="1">
                          <a:effectLst/>
                          <a:latin typeface="Arial" pitchFamily="34" charset="0"/>
                          <a:cs typeface="Arial" pitchFamily="34" charset="0"/>
                        </a:rPr>
                        <a:t>сипаттамасы</a:t>
                      </a:r>
                      <a:endParaRPr lang="ru-RU" sz="1100" b="1" dirty="0">
                        <a:effectLst/>
                        <a:latin typeface="Arial" pitchFamily="34" charset="0"/>
                        <a:ea typeface="Times New Roman"/>
                        <a:cs typeface="Arial" pitchFamily="34" charset="0"/>
                      </a:endParaRPr>
                    </a:p>
                  </a:txBody>
                  <a:tcPr marL="4203" marR="4203" marT="4203" marB="4203" anchor="ctr">
                    <a:solidFill>
                      <a:schemeClr val="bg1"/>
                    </a:solidFill>
                  </a:tcPr>
                </a:tc>
                <a:tc>
                  <a:txBody>
                    <a:bodyPr/>
                    <a:lstStyle/>
                    <a:p>
                      <a:pPr marL="12700" algn="just">
                        <a:lnSpc>
                          <a:spcPct val="115000"/>
                        </a:lnSpc>
                        <a:spcAft>
                          <a:spcPts val="100"/>
                        </a:spcAft>
                      </a:pPr>
                      <a:r>
                        <a:rPr lang="ru-RU" sz="1100" b="1" dirty="0" err="1">
                          <a:effectLst/>
                          <a:latin typeface="Arial" pitchFamily="34" charset="0"/>
                          <a:cs typeface="Arial" pitchFamily="34" charset="0"/>
                        </a:rPr>
                        <a:t>Субсидияларды</a:t>
                      </a:r>
                      <a:r>
                        <a:rPr lang="ru-RU" sz="1100" b="1" dirty="0">
                          <a:effectLst/>
                          <a:latin typeface="Arial" pitchFamily="34" charset="0"/>
                          <a:cs typeface="Arial" pitchFamily="34" charset="0"/>
                        </a:rPr>
                        <a:t> </a:t>
                      </a:r>
                      <a:r>
                        <a:rPr lang="ru-RU" sz="1100" b="1" dirty="0" err="1">
                          <a:effectLst/>
                          <a:latin typeface="Arial" pitchFamily="34" charset="0"/>
                          <a:cs typeface="Arial" pitchFamily="34" charset="0"/>
                        </a:rPr>
                        <a:t>есептеуге</a:t>
                      </a:r>
                      <a:r>
                        <a:rPr lang="ru-RU" sz="1100" b="1" dirty="0">
                          <a:effectLst/>
                          <a:latin typeface="Arial" pitchFamily="34" charset="0"/>
                          <a:cs typeface="Arial" pitchFamily="34" charset="0"/>
                        </a:rPr>
                        <a:t> </a:t>
                      </a:r>
                      <a:r>
                        <a:rPr lang="ru-RU" sz="1100" b="1" dirty="0" err="1">
                          <a:effectLst/>
                          <a:latin typeface="Arial" pitchFamily="34" charset="0"/>
                          <a:cs typeface="Arial" pitchFamily="34" charset="0"/>
                        </a:rPr>
                        <a:t>арналған</a:t>
                      </a:r>
                      <a:r>
                        <a:rPr lang="ru-RU" sz="1100" b="1" dirty="0">
                          <a:effectLst/>
                          <a:latin typeface="Arial" pitchFamily="34" charset="0"/>
                          <a:cs typeface="Arial" pitchFamily="34" charset="0"/>
                        </a:rPr>
                        <a:t> </a:t>
                      </a:r>
                      <a:r>
                        <a:rPr lang="ru-RU" sz="1100" b="1" dirty="0" err="1">
                          <a:effectLst/>
                          <a:latin typeface="Arial" pitchFamily="34" charset="0"/>
                          <a:cs typeface="Arial" pitchFamily="34" charset="0"/>
                        </a:rPr>
                        <a:t>барынша</a:t>
                      </a:r>
                      <a:r>
                        <a:rPr lang="ru-RU" sz="1100" b="1" dirty="0">
                          <a:effectLst/>
                          <a:latin typeface="Arial" pitchFamily="34" charset="0"/>
                          <a:cs typeface="Arial" pitchFamily="34" charset="0"/>
                        </a:rPr>
                        <a:t> </a:t>
                      </a:r>
                      <a:r>
                        <a:rPr lang="ru-RU" sz="1100" b="1" dirty="0" err="1">
                          <a:effectLst/>
                          <a:latin typeface="Arial" pitchFamily="34" charset="0"/>
                          <a:cs typeface="Arial" pitchFamily="34" charset="0"/>
                        </a:rPr>
                        <a:t>рұқсат</a:t>
                      </a:r>
                      <a:r>
                        <a:rPr lang="ru-RU" sz="1100" b="1" dirty="0">
                          <a:effectLst/>
                          <a:latin typeface="Arial" pitchFamily="34" charset="0"/>
                          <a:cs typeface="Arial" pitchFamily="34" charset="0"/>
                        </a:rPr>
                        <a:t> </a:t>
                      </a:r>
                      <a:r>
                        <a:rPr lang="ru-RU" sz="1100" b="1" dirty="0" err="1">
                          <a:effectLst/>
                          <a:latin typeface="Arial" pitchFamily="34" charset="0"/>
                          <a:cs typeface="Arial" pitchFamily="34" charset="0"/>
                        </a:rPr>
                        <a:t>етілетін</a:t>
                      </a:r>
                      <a:r>
                        <a:rPr lang="ru-RU" sz="1100" b="1" dirty="0">
                          <a:effectLst/>
                          <a:latin typeface="Arial" pitchFamily="34" charset="0"/>
                          <a:cs typeface="Arial" pitchFamily="34" charset="0"/>
                        </a:rPr>
                        <a:t> </a:t>
                      </a:r>
                      <a:r>
                        <a:rPr lang="ru-RU" sz="1100" b="1" dirty="0" err="1">
                          <a:effectLst/>
                          <a:latin typeface="Arial" pitchFamily="34" charset="0"/>
                          <a:cs typeface="Arial" pitchFamily="34" charset="0"/>
                        </a:rPr>
                        <a:t>құн</a:t>
                      </a:r>
                      <a:r>
                        <a:rPr lang="ru-RU" sz="1100" b="1" dirty="0">
                          <a:effectLst/>
                          <a:latin typeface="Arial" pitchFamily="34" charset="0"/>
                          <a:cs typeface="Arial" pitchFamily="34" charset="0"/>
                        </a:rPr>
                        <a:t>, </a:t>
                      </a:r>
                      <a:r>
                        <a:rPr lang="ru-RU" sz="1100" b="1" dirty="0" err="1">
                          <a:effectLst/>
                          <a:latin typeface="Arial" pitchFamily="34" charset="0"/>
                          <a:cs typeface="Arial" pitchFamily="34" charset="0"/>
                        </a:rPr>
                        <a:t>теңге</a:t>
                      </a:r>
                      <a:endParaRPr lang="ru-RU" sz="1100" b="1" dirty="0">
                        <a:effectLst/>
                        <a:latin typeface="Arial" pitchFamily="34" charset="0"/>
                        <a:ea typeface="Times New Roman"/>
                        <a:cs typeface="Arial" pitchFamily="34" charset="0"/>
                      </a:endParaRPr>
                    </a:p>
                  </a:txBody>
                  <a:tcPr marL="4203" marR="4203" marT="4203" marB="4203" anchor="ctr">
                    <a:solidFill>
                      <a:schemeClr val="bg1"/>
                    </a:solidFill>
                  </a:tcPr>
                </a:tc>
              </a:tr>
              <a:tr h="382275">
                <a:tc>
                  <a:txBody>
                    <a:bodyPr/>
                    <a:lstStyle/>
                    <a:p>
                      <a:pPr marL="12700" algn="just">
                        <a:lnSpc>
                          <a:spcPct val="115000"/>
                        </a:lnSpc>
                        <a:spcAft>
                          <a:spcPts val="100"/>
                        </a:spcAft>
                      </a:pPr>
                      <a:r>
                        <a:rPr lang="en-US" sz="1100" b="0">
                          <a:effectLst/>
                          <a:latin typeface="Arial" pitchFamily="34" charset="0"/>
                          <a:cs typeface="Arial" pitchFamily="34" charset="0"/>
                        </a:rPr>
                        <a:t>1</a:t>
                      </a:r>
                      <a:endParaRPr lang="ru-RU" sz="1100" b="0">
                        <a:effectLst/>
                        <a:latin typeface="Arial" pitchFamily="34" charset="0"/>
                        <a:ea typeface="Times New Roman"/>
                        <a:cs typeface="Arial" pitchFamily="34" charset="0"/>
                      </a:endParaRPr>
                    </a:p>
                  </a:txBody>
                  <a:tcPr marL="4203" marR="4203" marT="4203" marB="4203" anchor="ctr">
                    <a:solidFill>
                      <a:schemeClr val="bg1"/>
                    </a:solidFill>
                  </a:tcPr>
                </a:tc>
                <a:tc>
                  <a:txBody>
                    <a:bodyPr/>
                    <a:lstStyle/>
                    <a:p>
                      <a:pPr marL="12700" algn="just">
                        <a:lnSpc>
                          <a:spcPct val="115000"/>
                        </a:lnSpc>
                        <a:spcAft>
                          <a:spcPts val="100"/>
                        </a:spcAft>
                      </a:pPr>
                      <a:r>
                        <a:rPr lang="en-US" sz="1100" b="0">
                          <a:effectLst/>
                          <a:latin typeface="Arial" pitchFamily="34" charset="0"/>
                          <a:cs typeface="Arial" pitchFamily="34" charset="0"/>
                        </a:rPr>
                        <a:t>Ұннан жасалған кондитерлік өнімдерді өндіруге арналған желі</a:t>
                      </a:r>
                      <a:endParaRPr lang="ru-RU" sz="1100" b="0">
                        <a:effectLst/>
                        <a:latin typeface="Arial" pitchFamily="34" charset="0"/>
                        <a:ea typeface="Times New Roman"/>
                        <a:cs typeface="Arial" pitchFamily="34" charset="0"/>
                      </a:endParaRPr>
                    </a:p>
                  </a:txBody>
                  <a:tcPr marL="4203" marR="4203" marT="4203" marB="4203" anchor="ctr">
                    <a:solidFill>
                      <a:schemeClr val="bg1"/>
                    </a:solidFill>
                  </a:tcPr>
                </a:tc>
                <a:tc>
                  <a:txBody>
                    <a:bodyPr/>
                    <a:lstStyle/>
                    <a:p>
                      <a:pPr marL="12700" algn="just">
                        <a:lnSpc>
                          <a:spcPct val="115000"/>
                        </a:lnSpc>
                        <a:spcAft>
                          <a:spcPts val="100"/>
                        </a:spcAft>
                      </a:pPr>
                      <a:r>
                        <a:rPr lang="en-US" sz="1100" b="0">
                          <a:effectLst/>
                          <a:latin typeface="Arial" pitchFamily="34" charset="0"/>
                          <a:cs typeface="Arial" pitchFamily="34" charset="0"/>
                        </a:rPr>
                        <a:t>710 000 000</a:t>
                      </a:r>
                      <a:endParaRPr lang="ru-RU" sz="1100" b="0">
                        <a:effectLst/>
                        <a:latin typeface="Arial" pitchFamily="34" charset="0"/>
                        <a:ea typeface="Times New Roman"/>
                        <a:cs typeface="Arial" pitchFamily="34" charset="0"/>
                      </a:endParaRPr>
                    </a:p>
                  </a:txBody>
                  <a:tcPr marL="4203" marR="4203" marT="4203" marB="4203" anchor="ctr">
                    <a:solidFill>
                      <a:schemeClr val="bg1"/>
                    </a:solidFill>
                  </a:tcPr>
                </a:tc>
              </a:tr>
              <a:tr h="382275">
                <a:tc>
                  <a:txBody>
                    <a:bodyPr/>
                    <a:lstStyle/>
                    <a:p>
                      <a:pPr marL="12700" algn="just">
                        <a:lnSpc>
                          <a:spcPct val="115000"/>
                        </a:lnSpc>
                        <a:spcAft>
                          <a:spcPts val="100"/>
                        </a:spcAft>
                      </a:pPr>
                      <a:r>
                        <a:rPr lang="en-US" sz="1100" b="0">
                          <a:effectLst/>
                          <a:latin typeface="Arial" pitchFamily="34" charset="0"/>
                          <a:cs typeface="Arial" pitchFamily="34" charset="0"/>
                        </a:rPr>
                        <a:t>2</a:t>
                      </a:r>
                      <a:endParaRPr lang="ru-RU" sz="1100" b="0">
                        <a:effectLst/>
                        <a:latin typeface="Arial" pitchFamily="34" charset="0"/>
                        <a:ea typeface="Times New Roman"/>
                        <a:cs typeface="Arial" pitchFamily="34" charset="0"/>
                      </a:endParaRPr>
                    </a:p>
                  </a:txBody>
                  <a:tcPr marL="4203" marR="4203" marT="4203" marB="4203" anchor="ctr">
                    <a:solidFill>
                      <a:schemeClr val="bg1"/>
                    </a:solidFill>
                  </a:tcPr>
                </a:tc>
                <a:tc>
                  <a:txBody>
                    <a:bodyPr/>
                    <a:lstStyle/>
                    <a:p>
                      <a:pPr marL="12700" algn="just">
                        <a:lnSpc>
                          <a:spcPct val="115000"/>
                        </a:lnSpc>
                        <a:spcAft>
                          <a:spcPts val="100"/>
                        </a:spcAft>
                      </a:pPr>
                      <a:r>
                        <a:rPr lang="en-US" sz="1100" b="0">
                          <a:effectLst/>
                          <a:latin typeface="Arial" pitchFamily="34" charset="0"/>
                          <a:cs typeface="Arial" pitchFamily="34" charset="0"/>
                        </a:rPr>
                        <a:t>Қантты кондитерлік өнімдерді өндіруге арналған желі</a:t>
                      </a:r>
                      <a:endParaRPr lang="ru-RU" sz="1100" b="0">
                        <a:effectLst/>
                        <a:latin typeface="Arial" pitchFamily="34" charset="0"/>
                        <a:ea typeface="Times New Roman"/>
                        <a:cs typeface="Arial" pitchFamily="34" charset="0"/>
                      </a:endParaRPr>
                    </a:p>
                  </a:txBody>
                  <a:tcPr marL="4203" marR="4203" marT="4203" marB="4203" anchor="ctr">
                    <a:solidFill>
                      <a:schemeClr val="bg1"/>
                    </a:solidFill>
                  </a:tcPr>
                </a:tc>
                <a:tc>
                  <a:txBody>
                    <a:bodyPr/>
                    <a:lstStyle/>
                    <a:p>
                      <a:pPr marL="12700" algn="just">
                        <a:lnSpc>
                          <a:spcPct val="115000"/>
                        </a:lnSpc>
                        <a:spcAft>
                          <a:spcPts val="100"/>
                        </a:spcAft>
                      </a:pPr>
                      <a:r>
                        <a:rPr lang="en-US" sz="1100" b="0" dirty="0">
                          <a:effectLst/>
                          <a:latin typeface="Arial" pitchFamily="34" charset="0"/>
                          <a:cs typeface="Arial" pitchFamily="34" charset="0"/>
                        </a:rPr>
                        <a:t>720 000 000</a:t>
                      </a:r>
                      <a:endParaRPr lang="ru-RU" sz="1100" b="0" dirty="0">
                        <a:effectLst/>
                        <a:latin typeface="Arial" pitchFamily="34" charset="0"/>
                        <a:ea typeface="Times New Roman"/>
                        <a:cs typeface="Arial" pitchFamily="34" charset="0"/>
                      </a:endParaRPr>
                    </a:p>
                  </a:txBody>
                  <a:tcPr marL="4203" marR="4203" marT="4203" marB="4203" anchor="ctr">
                    <a:solidFill>
                      <a:schemeClr val="bg1"/>
                    </a:solidFill>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ый прямоугольник 18"/>
          <p:cNvSpPr/>
          <p:nvPr/>
        </p:nvSpPr>
        <p:spPr>
          <a:xfrm>
            <a:off x="7690471" y="1379952"/>
            <a:ext cx="2150639" cy="891957"/>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anchor="ctr"/>
          <a:lstStyle/>
          <a:p>
            <a:pPr algn="ctr">
              <a:defRPr/>
            </a:pPr>
            <a:r>
              <a:rPr lang="ru-RU" sz="2200" b="1" dirty="0" err="1" smtClean="0"/>
              <a:t>Сараптама</a:t>
            </a:r>
            <a:r>
              <a:rPr lang="ru-RU" sz="2200" b="1" dirty="0" smtClean="0"/>
              <a:t> </a:t>
            </a:r>
            <a:r>
              <a:rPr lang="ru-RU" sz="2200" b="1" dirty="0" err="1" smtClean="0"/>
              <a:t>ұйымы</a:t>
            </a:r>
            <a:endParaRPr lang="ru-RU" sz="2000" b="1" dirty="0"/>
          </a:p>
        </p:txBody>
      </p:sp>
      <p:cxnSp>
        <p:nvCxnSpPr>
          <p:cNvPr id="21" name="Прямая со стрелкой 20"/>
          <p:cNvCxnSpPr/>
          <p:nvPr/>
        </p:nvCxnSpPr>
        <p:spPr>
          <a:xfrm>
            <a:off x="6523970" y="1814355"/>
            <a:ext cx="796946"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3" name="Скругленный прямоугольник 22"/>
          <p:cNvSpPr/>
          <p:nvPr/>
        </p:nvSpPr>
        <p:spPr>
          <a:xfrm>
            <a:off x="3417107" y="1392960"/>
            <a:ext cx="2869166" cy="1043176"/>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anchor="ctr"/>
          <a:lstStyle/>
          <a:p>
            <a:pPr algn="ctr">
              <a:defRPr/>
            </a:pPr>
            <a:r>
              <a:rPr lang="ru-RU" b="1" dirty="0" smtClean="0"/>
              <a:t> «</a:t>
            </a:r>
            <a:r>
              <a:rPr lang="ru-RU" b="1" dirty="0" err="1"/>
              <a:t>Э</a:t>
            </a:r>
            <a:r>
              <a:rPr lang="ru-RU" b="1" dirty="0" err="1" smtClean="0"/>
              <a:t>лектрондық</a:t>
            </a:r>
            <a:r>
              <a:rPr lang="ru-RU" b="1" dirty="0" smtClean="0"/>
              <a:t> </a:t>
            </a:r>
            <a:r>
              <a:rPr lang="ru-RU" b="1" dirty="0" err="1" smtClean="0"/>
              <a:t>үкіметтің</a:t>
            </a:r>
            <a:r>
              <a:rPr lang="ru-RU" b="1" dirty="0" smtClean="0"/>
              <a:t>» веб-порталы</a:t>
            </a:r>
            <a:endParaRPr lang="ru-RU" b="1" dirty="0"/>
          </a:p>
        </p:txBody>
      </p:sp>
      <p:sp>
        <p:nvSpPr>
          <p:cNvPr id="28" name="Скругленный прямоугольник 27"/>
          <p:cNvSpPr/>
          <p:nvPr/>
        </p:nvSpPr>
        <p:spPr>
          <a:xfrm>
            <a:off x="241327" y="1347324"/>
            <a:ext cx="2085749" cy="934063"/>
          </a:xfrm>
          <a:prstGeom prst="roundRect">
            <a:avLst/>
          </a:prstGeom>
          <a:solidFill>
            <a:schemeClr val="accent2"/>
          </a:solidFill>
        </p:spPr>
        <p:style>
          <a:lnRef idx="2">
            <a:schemeClr val="accent2"/>
          </a:lnRef>
          <a:fillRef idx="1">
            <a:schemeClr val="lt1"/>
          </a:fillRef>
          <a:effectRef idx="0">
            <a:schemeClr val="accent2"/>
          </a:effectRef>
          <a:fontRef idx="minor">
            <a:schemeClr val="dk1"/>
          </a:fontRef>
        </p:style>
        <p:txBody>
          <a:bodyPr lIns="128016" tIns="64008" rIns="128016" bIns="64008" anchor="ctr"/>
          <a:lstStyle/>
          <a:p>
            <a:pPr algn="ctr">
              <a:defRPr/>
            </a:pPr>
            <a:r>
              <a:rPr lang="kk-KZ" sz="2200" b="1" dirty="0"/>
              <a:t>Инвестор</a:t>
            </a:r>
            <a:endParaRPr lang="ru-RU" sz="2200" b="1" dirty="0"/>
          </a:p>
        </p:txBody>
      </p:sp>
      <p:cxnSp>
        <p:nvCxnSpPr>
          <p:cNvPr id="35" name="Прямая со стрелкой 34"/>
          <p:cNvCxnSpPr/>
          <p:nvPr/>
        </p:nvCxnSpPr>
        <p:spPr>
          <a:xfrm>
            <a:off x="2475146" y="1884740"/>
            <a:ext cx="786765" cy="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7" name="TextBox 42"/>
          <p:cNvSpPr txBox="1">
            <a:spLocks noChangeArrowheads="1"/>
          </p:cNvSpPr>
          <p:nvPr/>
        </p:nvSpPr>
        <p:spPr bwMode="auto">
          <a:xfrm>
            <a:off x="3749729" y="2624839"/>
            <a:ext cx="3172712" cy="590931"/>
          </a:xfrm>
          <a:prstGeom prst="rect">
            <a:avLst/>
          </a:prstGeom>
          <a:noFill/>
          <a:ln w="9525">
            <a:noFill/>
            <a:miter lim="800000"/>
            <a:headEnd/>
            <a:tailEnd/>
          </a:ln>
        </p:spPr>
        <p:txBody>
          <a:bodyPr wrap="square" lIns="128016" tIns="64008" rIns="128016" bIns="64008">
            <a:spAutoFit/>
          </a:bodyPr>
          <a:lstStyle/>
          <a:p>
            <a:pPr algn="ctr"/>
            <a:r>
              <a:rPr lang="ru-RU" sz="1500" dirty="0" err="1" smtClean="0">
                <a:latin typeface="Arial" panose="020B0604020202020204" pitchFamily="34" charset="0"/>
                <a:cs typeface="Arial" panose="020B0604020202020204" pitchFamily="34" charset="0"/>
              </a:rPr>
              <a:t>Мәлметтерді</a:t>
            </a:r>
            <a:r>
              <a:rPr lang="ru-RU" sz="1500" dirty="0" smtClean="0">
                <a:latin typeface="Arial" panose="020B0604020202020204" pitchFamily="34" charset="0"/>
                <a:cs typeface="Arial" panose="020B0604020202020204" pitchFamily="34" charset="0"/>
              </a:rPr>
              <a:t> </a:t>
            </a:r>
            <a:r>
              <a:rPr lang="ru-RU" sz="1500" dirty="0" err="1" smtClean="0">
                <a:latin typeface="Arial" panose="020B0604020202020204" pitchFamily="34" charset="0"/>
                <a:cs typeface="Arial" panose="020B0604020202020204" pitchFamily="34" charset="0"/>
              </a:rPr>
              <a:t>тексеру</a:t>
            </a:r>
            <a:r>
              <a:rPr lang="ru-RU" sz="1500" dirty="0" smtClean="0">
                <a:latin typeface="Arial" panose="020B0604020202020204" pitchFamily="34" charset="0"/>
                <a:cs typeface="Arial" panose="020B0604020202020204" pitchFamily="34" charset="0"/>
              </a:rPr>
              <a:t> </a:t>
            </a:r>
            <a:r>
              <a:rPr lang="ru-RU" sz="1500" dirty="0" err="1" smtClean="0">
                <a:latin typeface="Arial" panose="020B0604020202020204" pitchFamily="34" charset="0"/>
                <a:cs typeface="Arial" panose="020B0604020202020204" pitchFamily="34" charset="0"/>
              </a:rPr>
              <a:t>және</a:t>
            </a:r>
            <a:r>
              <a:rPr lang="ru-RU" sz="1500" dirty="0" smtClean="0">
                <a:latin typeface="Arial" panose="020B0604020202020204" pitchFamily="34" charset="0"/>
                <a:cs typeface="Arial" panose="020B0604020202020204" pitchFamily="34" charset="0"/>
              </a:rPr>
              <a:t> </a:t>
            </a:r>
            <a:r>
              <a:rPr lang="ru-RU" sz="1500" dirty="0" err="1" smtClean="0">
                <a:latin typeface="Arial" panose="020B0604020202020204" pitchFamily="34" charset="0"/>
                <a:cs typeface="Arial" panose="020B0604020202020204" pitchFamily="34" charset="0"/>
              </a:rPr>
              <a:t>жүктеу</a:t>
            </a:r>
            <a:r>
              <a:rPr lang="ru-RU" sz="1500" dirty="0" smtClean="0">
                <a:latin typeface="Arial" panose="020B0604020202020204" pitchFamily="34" charset="0"/>
                <a:cs typeface="Arial" panose="020B0604020202020204" pitchFamily="34" charset="0"/>
              </a:rPr>
              <a:t> </a:t>
            </a:r>
            <a:endParaRPr lang="ru-RU" sz="1500" dirty="0">
              <a:latin typeface="Arial" panose="020B0604020202020204" pitchFamily="34" charset="0"/>
              <a:cs typeface="Arial" panose="020B0604020202020204" pitchFamily="34" charset="0"/>
            </a:endParaRPr>
          </a:p>
        </p:txBody>
      </p:sp>
      <p:cxnSp>
        <p:nvCxnSpPr>
          <p:cNvPr id="38" name="Прямая со стрелкой 37"/>
          <p:cNvCxnSpPr/>
          <p:nvPr/>
        </p:nvCxnSpPr>
        <p:spPr>
          <a:xfrm>
            <a:off x="10090334" y="1788457"/>
            <a:ext cx="2391227"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40" name="Прямоугольник 39"/>
          <p:cNvSpPr/>
          <p:nvPr/>
        </p:nvSpPr>
        <p:spPr>
          <a:xfrm>
            <a:off x="6734176" y="2387852"/>
            <a:ext cx="4551771" cy="1852815"/>
          </a:xfrm>
          <a:prstGeom prst="rect">
            <a:avLst/>
          </a:prstGeom>
        </p:spPr>
        <p:txBody>
          <a:bodyPr wrap="square" lIns="128016" tIns="64008" rIns="128016" bIns="64008">
            <a:spAutoFit/>
          </a:bodyPr>
          <a:lstStyle/>
          <a:p>
            <a:pPr algn="just"/>
            <a:r>
              <a:rPr lang="ru-RU" altLang="ru-RU" sz="1400" dirty="0" err="1" smtClean="0">
                <a:latin typeface="Arial" panose="020B0604020202020204" pitchFamily="34" charset="0"/>
                <a:cs typeface="Arial" panose="020B0604020202020204" pitchFamily="34" charset="0"/>
              </a:rPr>
              <a:t>Пжоба</a:t>
            </a:r>
            <a:r>
              <a:rPr lang="ru-RU" altLang="ru-RU" sz="1400" dirty="0" smtClean="0">
                <a:latin typeface="Arial" panose="020B0604020202020204" pitchFamily="34" charset="0"/>
                <a:cs typeface="Arial" panose="020B0604020202020204" pitchFamily="34" charset="0"/>
              </a:rPr>
              <a:t> </a:t>
            </a:r>
            <a:r>
              <a:rPr lang="ru-RU" altLang="ru-RU" sz="1400" dirty="0" err="1" smtClean="0">
                <a:latin typeface="Arial" panose="020B0604020202020204" pitchFamily="34" charset="0"/>
                <a:cs typeface="Arial" panose="020B0604020202020204" pitchFamily="34" charset="0"/>
              </a:rPr>
              <a:t>бойынша</a:t>
            </a:r>
            <a:r>
              <a:rPr lang="ru-RU" altLang="ru-RU" sz="1400" dirty="0" smtClean="0">
                <a:latin typeface="Arial" panose="020B0604020202020204" pitchFamily="34" charset="0"/>
                <a:cs typeface="Arial" panose="020B0604020202020204" pitchFamily="34" charset="0"/>
              </a:rPr>
              <a:t> ҚМЖ пен он </a:t>
            </a:r>
            <a:r>
              <a:rPr lang="ru-RU" altLang="ru-RU" sz="1400" dirty="0" err="1" smtClean="0">
                <a:latin typeface="Arial" panose="020B0604020202020204" pitchFamily="34" charset="0"/>
                <a:cs typeface="Arial" panose="020B0604020202020204" pitchFamily="34" charset="0"/>
              </a:rPr>
              <a:t>жұмыс</a:t>
            </a:r>
            <a:r>
              <a:rPr lang="ru-RU" altLang="ru-RU" sz="1400" dirty="0" smtClean="0">
                <a:latin typeface="Arial" panose="020B0604020202020204" pitchFamily="34" charset="0"/>
                <a:cs typeface="Arial" panose="020B0604020202020204" pitchFamily="34" charset="0"/>
              </a:rPr>
              <a:t> </a:t>
            </a:r>
            <a:r>
              <a:rPr lang="ru-RU" altLang="ru-RU" sz="1400" dirty="0" err="1" smtClean="0">
                <a:latin typeface="Arial" panose="020B0604020202020204" pitchFamily="34" charset="0"/>
                <a:cs typeface="Arial" panose="020B0604020202020204" pitchFamily="34" charset="0"/>
              </a:rPr>
              <a:t>күні</a:t>
            </a:r>
            <a:r>
              <a:rPr lang="ru-RU" altLang="ru-RU" sz="1400" dirty="0" smtClean="0">
                <a:latin typeface="Arial" panose="020B0604020202020204" pitchFamily="34" charset="0"/>
                <a:cs typeface="Arial" panose="020B0604020202020204" pitchFamily="34" charset="0"/>
              </a:rPr>
              <a:t> </a:t>
            </a:r>
            <a:r>
              <a:rPr lang="ru-RU" altLang="ru-RU" sz="1400" dirty="0" err="1" smtClean="0">
                <a:latin typeface="Arial" panose="020B0604020202020204" pitchFamily="34" charset="0"/>
                <a:cs typeface="Arial" panose="020B0604020202020204" pitchFamily="34" charset="0"/>
              </a:rPr>
              <a:t>ішінде</a:t>
            </a:r>
            <a:r>
              <a:rPr lang="ru-RU" altLang="ru-RU" sz="1400" dirty="0" smtClean="0">
                <a:latin typeface="Arial" panose="020B0604020202020204" pitchFamily="34" charset="0"/>
                <a:cs typeface="Arial" panose="020B0604020202020204" pitchFamily="34" charset="0"/>
              </a:rPr>
              <a:t>  </a:t>
            </a:r>
            <a:r>
              <a:rPr lang="ru-RU" altLang="ru-RU" sz="1400" dirty="0" err="1" smtClean="0">
                <a:latin typeface="Arial" panose="020B0604020202020204" pitchFamily="34" charset="0"/>
                <a:cs typeface="Arial" panose="020B0604020202020204" pitchFamily="34" charset="0"/>
              </a:rPr>
              <a:t>объектіні</a:t>
            </a:r>
            <a:r>
              <a:rPr lang="ru-RU" altLang="ru-RU" sz="1400" dirty="0" smtClean="0">
                <a:latin typeface="Arial" panose="020B0604020202020204" pitchFamily="34" charset="0"/>
                <a:cs typeface="Arial" panose="020B0604020202020204" pitchFamily="34" charset="0"/>
              </a:rPr>
              <a:t> </a:t>
            </a:r>
            <a:r>
              <a:rPr lang="ru-RU" altLang="ru-RU" sz="1400" dirty="0" err="1" smtClean="0">
                <a:latin typeface="Arial" panose="020B0604020202020204" pitchFamily="34" charset="0"/>
                <a:cs typeface="Arial" panose="020B0604020202020204" pitchFamily="34" charset="0"/>
              </a:rPr>
              <a:t>қарайды</a:t>
            </a:r>
            <a:r>
              <a:rPr lang="ru-RU" altLang="ru-RU" sz="1400" dirty="0" smtClean="0">
                <a:latin typeface="Arial" panose="020B0604020202020204" pitchFamily="34" charset="0"/>
                <a:cs typeface="Arial" panose="020B0604020202020204" pitchFamily="34" charset="0"/>
              </a:rPr>
              <a:t>, </a:t>
            </a:r>
            <a:r>
              <a:rPr lang="ru-RU" altLang="ru-RU" sz="1400" dirty="0" err="1" smtClean="0">
                <a:latin typeface="Arial" panose="020B0604020202020204" pitchFamily="34" charset="0"/>
                <a:cs typeface="Arial" panose="020B0604020202020204" pitchFamily="34" charset="0"/>
              </a:rPr>
              <a:t>инвестордың</a:t>
            </a:r>
            <a:r>
              <a:rPr lang="ru-RU" altLang="ru-RU" sz="1400" dirty="0" smtClean="0">
                <a:latin typeface="Arial" panose="020B0604020202020204" pitchFamily="34" charset="0"/>
                <a:cs typeface="Arial" panose="020B0604020202020204" pitchFamily="34" charset="0"/>
              </a:rPr>
              <a:t> </a:t>
            </a:r>
            <a:r>
              <a:rPr lang="ru-RU" altLang="ru-RU" sz="1400" dirty="0" err="1" smtClean="0">
                <a:latin typeface="Arial" panose="020B0604020202020204" pitchFamily="34" charset="0"/>
                <a:cs typeface="Arial" panose="020B0604020202020204" pitchFamily="34" charset="0"/>
              </a:rPr>
              <a:t>нақты</a:t>
            </a:r>
            <a:r>
              <a:rPr lang="ru-RU" altLang="ru-RU" sz="1400" dirty="0" smtClean="0">
                <a:latin typeface="Arial" panose="020B0604020202020204" pitchFamily="34" charset="0"/>
                <a:cs typeface="Arial" panose="020B0604020202020204" pitchFamily="34" charset="0"/>
              </a:rPr>
              <a:t> </a:t>
            </a:r>
            <a:r>
              <a:rPr lang="ru-RU" altLang="ru-RU" sz="1400" dirty="0" err="1" smtClean="0">
                <a:latin typeface="Arial" panose="020B0604020202020204" pitchFamily="34" charset="0"/>
                <a:cs typeface="Arial" panose="020B0604020202020204" pitchFamily="34" charset="0"/>
              </a:rPr>
              <a:t>шығындарының</a:t>
            </a:r>
            <a:r>
              <a:rPr lang="ru-RU" altLang="ru-RU" sz="1400" dirty="0" smtClean="0">
                <a:latin typeface="Arial" panose="020B0604020202020204" pitchFamily="34" charset="0"/>
                <a:cs typeface="Arial" panose="020B0604020202020204" pitchFamily="34" charset="0"/>
              </a:rPr>
              <a:t> ЖСҚ-</a:t>
            </a:r>
            <a:r>
              <a:rPr lang="ru-RU" altLang="ru-RU" sz="1400" dirty="0" err="1" smtClean="0">
                <a:latin typeface="Arial" panose="020B0604020202020204" pitchFamily="34" charset="0"/>
                <a:cs typeface="Arial" panose="020B0604020202020204" pitchFamily="34" charset="0"/>
              </a:rPr>
              <a:t>қа</a:t>
            </a:r>
            <a:r>
              <a:rPr lang="ru-RU" altLang="ru-RU" sz="1400" dirty="0" smtClean="0">
                <a:latin typeface="Arial" panose="020B0604020202020204" pitchFamily="34" charset="0"/>
                <a:cs typeface="Arial" panose="020B0604020202020204" pitchFamily="34" charset="0"/>
              </a:rPr>
              <a:t> </a:t>
            </a:r>
            <a:r>
              <a:rPr lang="ru-RU" altLang="ru-RU" sz="1400" dirty="0" err="1" smtClean="0">
                <a:latin typeface="Arial" panose="020B0604020202020204" pitchFamily="34" charset="0"/>
                <a:cs typeface="Arial" panose="020B0604020202020204" pitchFamily="34" charset="0"/>
              </a:rPr>
              <a:t>сәйкестігін</a:t>
            </a:r>
            <a:r>
              <a:rPr lang="ru-RU" altLang="ru-RU" sz="1400" dirty="0">
                <a:latin typeface="Arial" panose="020B0604020202020204" pitchFamily="34" charset="0"/>
                <a:cs typeface="Arial" panose="020B0604020202020204" pitchFamily="34" charset="0"/>
              </a:rPr>
              <a:t> </a:t>
            </a:r>
            <a:r>
              <a:rPr lang="ru-RU" altLang="ru-RU" sz="1400" dirty="0" smtClean="0">
                <a:latin typeface="Arial" panose="020B0604020202020204" pitchFamily="34" charset="0"/>
                <a:cs typeface="Arial" panose="020B0604020202020204" pitchFamily="34" charset="0"/>
              </a:rPr>
              <a:t>(</a:t>
            </a:r>
            <a:r>
              <a:rPr lang="ru-RU" altLang="ru-RU" sz="1400" dirty="0" err="1" smtClean="0">
                <a:latin typeface="Arial" panose="020B0604020202020204" pitchFamily="34" charset="0"/>
                <a:cs typeface="Arial" panose="020B0604020202020204" pitchFamily="34" charset="0"/>
              </a:rPr>
              <a:t>материалдардың</a:t>
            </a:r>
            <a:r>
              <a:rPr lang="ru-RU" altLang="ru-RU" sz="1400" dirty="0" smtClean="0">
                <a:latin typeface="Arial" panose="020B0604020202020204" pitchFamily="34" charset="0"/>
                <a:cs typeface="Arial" panose="020B0604020202020204" pitchFamily="34" charset="0"/>
              </a:rPr>
              <a:t> саны, </a:t>
            </a:r>
            <a:r>
              <a:rPr lang="ru-RU" altLang="ru-RU" sz="1400" dirty="0" err="1" smtClean="0">
                <a:latin typeface="Arial" panose="020B0604020202020204" pitchFamily="34" charset="0"/>
                <a:cs typeface="Arial" panose="020B0604020202020204" pitchFamily="34" charset="0"/>
              </a:rPr>
              <a:t>сапасы</a:t>
            </a:r>
            <a:r>
              <a:rPr lang="ru-RU" altLang="ru-RU" sz="1400" dirty="0" smtClean="0">
                <a:latin typeface="Arial" panose="020B0604020202020204" pitchFamily="34" charset="0"/>
                <a:cs typeface="Arial" panose="020B0604020202020204" pitchFamily="34" charset="0"/>
              </a:rPr>
              <a:t> </a:t>
            </a:r>
            <a:r>
              <a:rPr lang="ru-RU" altLang="ru-RU" sz="1400" dirty="0" err="1" smtClean="0">
                <a:latin typeface="Arial" panose="020B0604020202020204" pitchFamily="34" charset="0"/>
                <a:cs typeface="Arial" panose="020B0604020202020204" pitchFamily="34" charset="0"/>
              </a:rPr>
              <a:t>және</a:t>
            </a:r>
            <a:r>
              <a:rPr lang="ru-RU" altLang="ru-RU" sz="1400" dirty="0" smtClean="0">
                <a:latin typeface="Arial" panose="020B0604020202020204" pitchFamily="34" charset="0"/>
                <a:cs typeface="Arial" panose="020B0604020202020204" pitchFamily="34" charset="0"/>
              </a:rPr>
              <a:t> </a:t>
            </a:r>
            <a:r>
              <a:rPr lang="ru-RU" altLang="ru-RU" sz="1400" dirty="0" err="1" smtClean="0">
                <a:latin typeface="Arial" panose="020B0604020202020204" pitchFamily="34" charset="0"/>
                <a:cs typeface="Arial" panose="020B0604020202020204" pitchFamily="34" charset="0"/>
              </a:rPr>
              <a:t>олардың</a:t>
            </a:r>
            <a:r>
              <a:rPr lang="ru-RU" altLang="ru-RU" sz="1400" dirty="0" smtClean="0">
                <a:latin typeface="Arial" panose="020B0604020202020204" pitchFamily="34" charset="0"/>
                <a:cs typeface="Arial" panose="020B0604020202020204" pitchFamily="34" charset="0"/>
              </a:rPr>
              <a:t> </a:t>
            </a:r>
            <a:r>
              <a:rPr lang="ru-RU" altLang="ru-RU" sz="1400" dirty="0" err="1" smtClean="0">
                <a:latin typeface="Arial" panose="020B0604020202020204" pitchFamily="34" charset="0"/>
                <a:cs typeface="Arial" panose="020B0604020202020204" pitchFamily="34" charset="0"/>
              </a:rPr>
              <a:t>құны</a:t>
            </a:r>
            <a:r>
              <a:rPr lang="ru-RU" altLang="ru-RU" sz="1400" dirty="0" smtClean="0">
                <a:latin typeface="Arial" panose="020B0604020202020204" pitchFamily="34" charset="0"/>
                <a:cs typeface="Arial" panose="020B0604020202020204" pitchFamily="34" charset="0"/>
              </a:rPr>
              <a:t>), </a:t>
            </a:r>
            <a:r>
              <a:rPr lang="ru-RU" altLang="ru-RU" sz="1400" dirty="0" err="1" smtClean="0">
                <a:latin typeface="Arial" panose="020B0604020202020204" pitchFamily="34" charset="0"/>
                <a:cs typeface="Arial" panose="020B0604020202020204" pitchFamily="34" charset="0"/>
              </a:rPr>
              <a:t>қуаттылықтардың</a:t>
            </a:r>
            <a:r>
              <a:rPr lang="ru-RU" altLang="ru-RU" sz="1400" dirty="0" smtClean="0">
                <a:latin typeface="Arial" panose="020B0604020202020204" pitchFamily="34" charset="0"/>
                <a:cs typeface="Arial" panose="020B0604020202020204" pitchFamily="34" charset="0"/>
              </a:rPr>
              <a:t> </a:t>
            </a:r>
            <a:r>
              <a:rPr lang="ru-RU" altLang="ru-RU" sz="1400" dirty="0" err="1" smtClean="0">
                <a:latin typeface="Arial" panose="020B0604020202020204" pitchFamily="34" charset="0"/>
                <a:cs typeface="Arial" panose="020B0604020202020204" pitchFamily="34" charset="0"/>
              </a:rPr>
              <a:t>жүктелуінің</a:t>
            </a:r>
            <a:r>
              <a:rPr lang="ru-RU" altLang="ru-RU" sz="1400" dirty="0" smtClean="0">
                <a:latin typeface="Arial" panose="020B0604020202020204" pitchFamily="34" charset="0"/>
                <a:cs typeface="Arial" panose="020B0604020202020204" pitchFamily="34" charset="0"/>
              </a:rPr>
              <a:t> </a:t>
            </a:r>
            <a:r>
              <a:rPr lang="ru-RU" altLang="ru-RU" sz="1400" dirty="0" err="1" smtClean="0">
                <a:latin typeface="Arial" panose="020B0604020202020204" pitchFamily="34" charset="0"/>
                <a:cs typeface="Arial" panose="020B0604020202020204" pitchFamily="34" charset="0"/>
              </a:rPr>
              <a:t>жетістіктерін</a:t>
            </a:r>
            <a:r>
              <a:rPr lang="ru-RU" altLang="ru-RU" sz="1400" dirty="0" smtClean="0">
                <a:latin typeface="Arial" panose="020B0604020202020204" pitchFamily="34" charset="0"/>
                <a:cs typeface="Arial" panose="020B0604020202020204" pitchFamily="34" charset="0"/>
              </a:rPr>
              <a:t> </a:t>
            </a:r>
            <a:r>
              <a:rPr lang="ru-RU" altLang="ru-RU" sz="1400" dirty="0" err="1" smtClean="0">
                <a:latin typeface="Arial" panose="020B0604020202020204" pitchFamily="34" charset="0"/>
                <a:cs typeface="Arial" panose="020B0604020202020204" pitchFamily="34" charset="0"/>
              </a:rPr>
              <a:t>тексереді</a:t>
            </a:r>
            <a:r>
              <a:rPr lang="ru-RU" altLang="ru-RU" sz="1400" dirty="0">
                <a:latin typeface="Arial" panose="020B0604020202020204" pitchFamily="34" charset="0"/>
                <a:cs typeface="Arial" panose="020B0604020202020204" pitchFamily="34" charset="0"/>
              </a:rPr>
              <a:t>,</a:t>
            </a:r>
            <a:r>
              <a:rPr lang="ru-RU" altLang="ru-RU" sz="1400" dirty="0" smtClean="0">
                <a:latin typeface="Arial" panose="020B0604020202020204" pitchFamily="34" charset="0"/>
                <a:cs typeface="Arial" panose="020B0604020202020204" pitchFamily="34" charset="0"/>
              </a:rPr>
              <a:t>  </a:t>
            </a:r>
            <a:r>
              <a:rPr lang="ru-RU" altLang="ru-RU" sz="1400" dirty="0" err="1" smtClean="0">
                <a:latin typeface="Arial" panose="020B0604020202020204" pitchFamily="34" charset="0"/>
                <a:cs typeface="Arial" panose="020B0604020202020204" pitchFamily="34" charset="0"/>
              </a:rPr>
              <a:t>және</a:t>
            </a:r>
            <a:r>
              <a:rPr lang="ru-RU" altLang="ru-RU" sz="1400" dirty="0" smtClean="0">
                <a:latin typeface="Arial" panose="020B0604020202020204" pitchFamily="34" charset="0"/>
                <a:cs typeface="Arial" panose="020B0604020202020204" pitchFamily="34" charset="0"/>
              </a:rPr>
              <a:t> </a:t>
            </a:r>
            <a:r>
              <a:rPr lang="ru-RU" altLang="ru-RU" sz="1400" dirty="0" err="1" smtClean="0">
                <a:latin typeface="Arial" panose="020B0604020202020204" pitchFamily="34" charset="0"/>
                <a:cs typeface="Arial" panose="020B0604020202020204" pitchFamily="34" charset="0"/>
              </a:rPr>
              <a:t>жобаның</a:t>
            </a:r>
            <a:r>
              <a:rPr lang="ru-RU" altLang="ru-RU" sz="1400" dirty="0" smtClean="0">
                <a:latin typeface="Arial" panose="020B0604020202020204" pitchFamily="34" charset="0"/>
                <a:cs typeface="Arial" panose="020B0604020202020204" pitchFamily="34" charset="0"/>
              </a:rPr>
              <a:t> </a:t>
            </a:r>
            <a:r>
              <a:rPr lang="ru-RU" altLang="ru-RU" sz="1400" dirty="0" err="1" smtClean="0">
                <a:latin typeface="Arial" panose="020B0604020202020204" pitchFamily="34" charset="0"/>
                <a:cs typeface="Arial" panose="020B0604020202020204" pitchFamily="34" charset="0"/>
              </a:rPr>
              <a:t>сәйкескелу</a:t>
            </a:r>
            <a:r>
              <a:rPr lang="ru-RU" altLang="ru-RU" sz="1400" dirty="0" smtClean="0">
                <a:latin typeface="Arial" panose="020B0604020202020204" pitchFamily="34" charset="0"/>
                <a:cs typeface="Arial" panose="020B0604020202020204" pitchFamily="34" charset="0"/>
              </a:rPr>
              <a:t>/</a:t>
            </a:r>
            <a:r>
              <a:rPr lang="ru-RU" altLang="ru-RU" sz="1400" dirty="0" err="1" smtClean="0">
                <a:latin typeface="Arial" panose="020B0604020202020204" pitchFamily="34" charset="0"/>
                <a:cs typeface="Arial" panose="020B0604020202020204" pitchFamily="34" charset="0"/>
              </a:rPr>
              <a:t>сәйкес</a:t>
            </a:r>
            <a:r>
              <a:rPr lang="ru-RU" altLang="ru-RU" sz="1400" dirty="0" smtClean="0">
                <a:latin typeface="Arial" panose="020B0604020202020204" pitchFamily="34" charset="0"/>
                <a:cs typeface="Arial" panose="020B0604020202020204" pitchFamily="34" charset="0"/>
              </a:rPr>
              <a:t> </a:t>
            </a:r>
            <a:r>
              <a:rPr lang="ru-RU" altLang="ru-RU" sz="1400" dirty="0" err="1" smtClean="0">
                <a:latin typeface="Arial" panose="020B0604020202020204" pitchFamily="34" charset="0"/>
                <a:cs typeface="Arial" panose="020B0604020202020204" pitchFamily="34" charset="0"/>
              </a:rPr>
              <a:t>келмеуі</a:t>
            </a:r>
            <a:r>
              <a:rPr lang="ru-RU" altLang="ru-RU" sz="1400" dirty="0" smtClean="0">
                <a:latin typeface="Arial" panose="020B0604020202020204" pitchFamily="34" charset="0"/>
                <a:cs typeface="Arial" panose="020B0604020202020204" pitchFamily="34" charset="0"/>
              </a:rPr>
              <a:t> </a:t>
            </a:r>
            <a:r>
              <a:rPr lang="ru-RU" altLang="ru-RU" sz="1400" dirty="0" err="1" smtClean="0">
                <a:latin typeface="Arial" panose="020B0604020202020204" pitchFamily="34" charset="0"/>
                <a:cs typeface="Arial" panose="020B0604020202020204" pitchFamily="34" charset="0"/>
              </a:rPr>
              <a:t>туралы</a:t>
            </a:r>
            <a:r>
              <a:rPr lang="ru-RU" altLang="ru-RU" sz="1400" dirty="0" smtClean="0">
                <a:latin typeface="Arial" panose="020B0604020202020204" pitchFamily="34" charset="0"/>
                <a:cs typeface="Arial" panose="020B0604020202020204" pitchFamily="34" charset="0"/>
              </a:rPr>
              <a:t> </a:t>
            </a:r>
            <a:r>
              <a:rPr lang="ru-RU" altLang="ru-RU" sz="1400" dirty="0" err="1" smtClean="0">
                <a:latin typeface="Arial" panose="020B0604020202020204" pitchFamily="34" charset="0"/>
                <a:cs typeface="Arial" panose="020B0604020202020204" pitchFamily="34" charset="0"/>
              </a:rPr>
              <a:t>өзінің</a:t>
            </a:r>
            <a:r>
              <a:rPr lang="ru-RU" altLang="ru-RU" sz="1400" dirty="0" smtClean="0">
                <a:latin typeface="Arial" panose="020B0604020202020204" pitchFamily="34" charset="0"/>
                <a:cs typeface="Arial" panose="020B0604020202020204" pitchFamily="34" charset="0"/>
              </a:rPr>
              <a:t> </a:t>
            </a:r>
            <a:r>
              <a:rPr lang="ru-RU" altLang="ru-RU" sz="1400" dirty="0" err="1" smtClean="0">
                <a:latin typeface="Arial" panose="020B0604020202020204" pitchFamily="34" charset="0"/>
                <a:cs typeface="Arial" panose="020B0604020202020204" pitchFamily="34" charset="0"/>
              </a:rPr>
              <a:t>электронды</a:t>
            </a:r>
            <a:r>
              <a:rPr lang="ru-RU" altLang="ru-RU" sz="1400" dirty="0" smtClean="0">
                <a:latin typeface="Arial" panose="020B0604020202020204" pitchFamily="34" charset="0"/>
                <a:cs typeface="Arial" panose="020B0604020202020204" pitchFamily="34" charset="0"/>
              </a:rPr>
              <a:t> </a:t>
            </a:r>
            <a:r>
              <a:rPr lang="ru-RU" altLang="ru-RU" sz="1400" dirty="0" err="1" smtClean="0">
                <a:latin typeface="Arial" panose="020B0604020202020204" pitchFamily="34" charset="0"/>
                <a:cs typeface="Arial" panose="020B0604020202020204" pitchFamily="34" charset="0"/>
              </a:rPr>
              <a:t>қорытындысын</a:t>
            </a:r>
            <a:r>
              <a:rPr lang="ru-RU" altLang="ru-RU" sz="1400" dirty="0" smtClean="0">
                <a:latin typeface="Arial" panose="020B0604020202020204" pitchFamily="34" charset="0"/>
                <a:cs typeface="Arial" panose="020B0604020202020204" pitchFamily="34" charset="0"/>
              </a:rPr>
              <a:t> </a:t>
            </a:r>
            <a:r>
              <a:rPr lang="ru-RU" altLang="ru-RU" sz="1400" dirty="0" err="1" smtClean="0">
                <a:latin typeface="Arial" panose="020B0604020202020204" pitchFamily="34" charset="0"/>
                <a:cs typeface="Arial" panose="020B0604020202020204" pitchFamily="34" charset="0"/>
              </a:rPr>
              <a:t>дайындайды</a:t>
            </a:r>
            <a:r>
              <a:rPr lang="ru-RU" altLang="ru-RU" sz="1400" dirty="0">
                <a:latin typeface="Arial" panose="020B0604020202020204" pitchFamily="34" charset="0"/>
                <a:cs typeface="Arial" panose="020B0604020202020204" pitchFamily="34" charset="0"/>
              </a:rPr>
              <a:t>.</a:t>
            </a:r>
            <a:r>
              <a:rPr lang="ru-RU" altLang="ru-RU" sz="1400" dirty="0" smtClean="0">
                <a:latin typeface="Arial" panose="020B0604020202020204" pitchFamily="34" charset="0"/>
                <a:cs typeface="Arial" panose="020B0604020202020204" pitchFamily="34" charset="0"/>
              </a:rPr>
              <a:t> </a:t>
            </a:r>
            <a:endParaRPr lang="ru-RU" altLang="ru-RU" sz="1400" dirty="0">
              <a:latin typeface="Arial" panose="020B0604020202020204" pitchFamily="34" charset="0"/>
              <a:cs typeface="Arial" panose="020B0604020202020204" pitchFamily="34" charset="0"/>
            </a:endParaRPr>
          </a:p>
        </p:txBody>
      </p:sp>
      <p:sp>
        <p:nvSpPr>
          <p:cNvPr id="47" name="Прямоугольник 46"/>
          <p:cNvSpPr/>
          <p:nvPr/>
        </p:nvSpPr>
        <p:spPr>
          <a:xfrm>
            <a:off x="113972" y="2393416"/>
            <a:ext cx="2754557" cy="1206484"/>
          </a:xfrm>
          <a:prstGeom prst="rect">
            <a:avLst/>
          </a:prstGeom>
        </p:spPr>
        <p:txBody>
          <a:bodyPr wrap="square" lIns="128016" tIns="64008" rIns="128016" bIns="64008">
            <a:spAutoFit/>
          </a:bodyPr>
          <a:lstStyle/>
          <a:p>
            <a:pPr algn="just">
              <a:spcBef>
                <a:spcPct val="0"/>
              </a:spcBef>
            </a:pPr>
            <a:r>
              <a:rPr lang="ru-RU" altLang="ru-RU" sz="1400" dirty="0" err="1" smtClean="0">
                <a:latin typeface="Arial" pitchFamily="34" charset="0"/>
                <a:cs typeface="Arial" pitchFamily="34" charset="0"/>
              </a:rPr>
              <a:t>Электрондық</a:t>
            </a:r>
            <a:r>
              <a:rPr lang="ru-RU" altLang="ru-RU" sz="1400" dirty="0" smtClean="0">
                <a:latin typeface="Arial" pitchFamily="34" charset="0"/>
                <a:cs typeface="Arial" pitchFamily="34" charset="0"/>
              </a:rPr>
              <a:t> </a:t>
            </a:r>
            <a:r>
              <a:rPr lang="ru-RU" altLang="ru-RU" sz="1400" dirty="0" err="1" smtClean="0">
                <a:latin typeface="Arial" pitchFamily="34" charset="0"/>
                <a:cs typeface="Arial" pitchFamily="34" charset="0"/>
              </a:rPr>
              <a:t>үкімет</a:t>
            </a:r>
            <a:r>
              <a:rPr lang="ru-RU" altLang="ru-RU" sz="1400" dirty="0" smtClean="0">
                <a:latin typeface="Arial" pitchFamily="34" charset="0"/>
                <a:cs typeface="Arial" pitchFamily="34" charset="0"/>
              </a:rPr>
              <a:t> веб-порталы </a:t>
            </a:r>
            <a:r>
              <a:rPr lang="ru-RU" altLang="ru-RU" sz="1400" dirty="0" err="1" smtClean="0">
                <a:latin typeface="Arial" pitchFamily="34" charset="0"/>
                <a:cs typeface="Arial" pitchFamily="34" charset="0"/>
              </a:rPr>
              <a:t>арқылы</a:t>
            </a:r>
            <a:r>
              <a:rPr lang="ru-RU" altLang="ru-RU" sz="1400" dirty="0" smtClean="0">
                <a:latin typeface="Arial" pitchFamily="34" charset="0"/>
                <a:cs typeface="Arial" pitchFamily="34" charset="0"/>
              </a:rPr>
              <a:t> </a:t>
            </a:r>
            <a:r>
              <a:rPr lang="ru-RU" altLang="ru-RU" sz="1400" dirty="0" err="1" smtClean="0">
                <a:latin typeface="Arial" pitchFamily="34" charset="0"/>
                <a:cs typeface="Arial" pitchFamily="34" charset="0"/>
              </a:rPr>
              <a:t>белгіленген</a:t>
            </a:r>
            <a:r>
              <a:rPr lang="ru-RU" altLang="ru-RU" sz="1400" dirty="0" smtClean="0">
                <a:latin typeface="Arial" pitchFamily="34" charset="0"/>
                <a:cs typeface="Arial" pitchFamily="34" charset="0"/>
              </a:rPr>
              <a:t> </a:t>
            </a:r>
            <a:r>
              <a:rPr lang="ru-RU" altLang="ru-RU" sz="1400" dirty="0" err="1" smtClean="0">
                <a:latin typeface="Arial" pitchFamily="34" charset="0"/>
                <a:cs typeface="Arial" pitchFamily="34" charset="0"/>
              </a:rPr>
              <a:t>құжаттар</a:t>
            </a:r>
            <a:r>
              <a:rPr lang="ru-RU" altLang="ru-RU" sz="1400" dirty="0" smtClean="0">
                <a:latin typeface="Arial" pitchFamily="34" charset="0"/>
                <a:cs typeface="Arial" pitchFamily="34" charset="0"/>
              </a:rPr>
              <a:t> </a:t>
            </a:r>
            <a:r>
              <a:rPr lang="ru-RU" altLang="ru-RU" sz="1400" dirty="0" err="1" smtClean="0">
                <a:latin typeface="Arial" pitchFamily="34" charset="0"/>
                <a:cs typeface="Arial" pitchFamily="34" charset="0"/>
              </a:rPr>
              <a:t>пакетін</a:t>
            </a:r>
            <a:r>
              <a:rPr lang="ru-RU" altLang="ru-RU" sz="1400" dirty="0" smtClean="0">
                <a:latin typeface="Arial" pitchFamily="34" charset="0"/>
                <a:cs typeface="Arial" pitchFamily="34" charset="0"/>
              </a:rPr>
              <a:t> </a:t>
            </a:r>
            <a:r>
              <a:rPr lang="ru-RU" altLang="ru-RU" sz="1400" dirty="0" err="1" smtClean="0">
                <a:latin typeface="Arial" pitchFamily="34" charset="0"/>
                <a:cs typeface="Arial" pitchFamily="34" charset="0"/>
              </a:rPr>
              <a:t>және</a:t>
            </a:r>
            <a:r>
              <a:rPr lang="ru-RU" altLang="ru-RU" sz="1400" dirty="0" smtClean="0">
                <a:latin typeface="Arial" pitchFamily="34" charset="0"/>
                <a:cs typeface="Arial" pitchFamily="34" charset="0"/>
              </a:rPr>
              <a:t> </a:t>
            </a:r>
            <a:r>
              <a:rPr lang="ru-RU" altLang="ru-RU" sz="1400" dirty="0" err="1" smtClean="0">
                <a:latin typeface="Arial" pitchFamily="34" charset="0"/>
                <a:cs typeface="Arial" pitchFamily="34" charset="0"/>
              </a:rPr>
              <a:t>электрондық</a:t>
            </a:r>
            <a:r>
              <a:rPr lang="ru-RU" altLang="ru-RU" sz="1400" dirty="0" smtClean="0">
                <a:latin typeface="Arial" pitchFamily="34" charset="0"/>
                <a:cs typeface="Arial" pitchFamily="34" charset="0"/>
              </a:rPr>
              <a:t> </a:t>
            </a:r>
            <a:r>
              <a:rPr lang="ru-RU" altLang="ru-RU" sz="1400" dirty="0" err="1" smtClean="0">
                <a:latin typeface="Arial" pitchFamily="34" charset="0"/>
                <a:cs typeface="Arial" pitchFamily="34" charset="0"/>
              </a:rPr>
              <a:t>өтінім</a:t>
            </a:r>
            <a:r>
              <a:rPr lang="ru-RU" altLang="ru-RU" sz="1400" dirty="0" smtClean="0">
                <a:latin typeface="Arial" pitchFamily="34" charset="0"/>
                <a:cs typeface="Arial" pitchFamily="34" charset="0"/>
              </a:rPr>
              <a:t> </a:t>
            </a:r>
            <a:r>
              <a:rPr lang="ru-RU" altLang="ru-RU" sz="1400" dirty="0" err="1" smtClean="0">
                <a:latin typeface="Arial" pitchFamily="34" charset="0"/>
                <a:cs typeface="Arial" pitchFamily="34" charset="0"/>
              </a:rPr>
              <a:t>қалыптастырады</a:t>
            </a:r>
            <a:endParaRPr lang="ru-RU" altLang="ru-RU" sz="1400" dirty="0">
              <a:latin typeface="Arial" pitchFamily="34" charset="0"/>
              <a:cs typeface="Arial" pitchFamily="34" charset="0"/>
            </a:endParaRPr>
          </a:p>
        </p:txBody>
      </p:sp>
      <p:sp>
        <p:nvSpPr>
          <p:cNvPr id="62" name="Прямоугольник 61"/>
          <p:cNvSpPr/>
          <p:nvPr/>
        </p:nvSpPr>
        <p:spPr>
          <a:xfrm>
            <a:off x="241326" y="140505"/>
            <a:ext cx="16678284" cy="406265"/>
          </a:xfrm>
          <a:prstGeom prst="rect">
            <a:avLst/>
          </a:prstGeom>
          <a:solidFill>
            <a:schemeClr val="bg1"/>
          </a:solidFill>
        </p:spPr>
        <p:style>
          <a:lnRef idx="3">
            <a:schemeClr val="lt1"/>
          </a:lnRef>
          <a:fillRef idx="1">
            <a:schemeClr val="accent1"/>
          </a:fillRef>
          <a:effectRef idx="1">
            <a:schemeClr val="accent1"/>
          </a:effectRef>
          <a:fontRef idx="minor">
            <a:schemeClr val="lt1"/>
          </a:fontRef>
        </p:style>
        <p:txBody>
          <a:bodyPr wrap="square" lIns="128016" tIns="64008" rIns="128016" bIns="64008">
            <a:spAutoFit/>
          </a:bodyPr>
          <a:lstStyle/>
          <a:p>
            <a:pPr algn="ctr">
              <a:spcBef>
                <a:spcPct val="0"/>
              </a:spcBef>
            </a:pPr>
            <a:r>
              <a:rPr lang="ru-RU" b="1" smtClean="0">
                <a:solidFill>
                  <a:schemeClr val="tx2"/>
                </a:solidFill>
                <a:latin typeface="Arial" panose="020B0604020202020204" pitchFamily="34" charset="0"/>
                <a:cs typeface="Arial" panose="020B0604020202020204" pitchFamily="34" charset="0"/>
              </a:rPr>
              <a:t> ИНВЕСТИЦИЯЛЫҚ СУБСИДИЯЛАУДЫ АВТОМАТТАНДЫРУ СХЕМАСЫ</a:t>
            </a:r>
            <a:endParaRPr lang="ru-RU" altLang="ru-RU" b="1" dirty="0">
              <a:solidFill>
                <a:schemeClr val="tx2"/>
              </a:solidFill>
              <a:latin typeface="Arial" panose="020B0604020202020204" pitchFamily="34" charset="0"/>
              <a:cs typeface="Arial" panose="020B0604020202020204" pitchFamily="34" charset="0"/>
            </a:endParaRPr>
          </a:p>
        </p:txBody>
      </p:sp>
      <p:cxnSp>
        <p:nvCxnSpPr>
          <p:cNvPr id="12" name="Прямая со стрелкой 11"/>
          <p:cNvCxnSpPr/>
          <p:nvPr/>
        </p:nvCxnSpPr>
        <p:spPr>
          <a:xfrm flipH="1">
            <a:off x="3576936" y="2518472"/>
            <a:ext cx="1" cy="124858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51" name="Скругленный прямоугольник 50"/>
          <p:cNvSpPr/>
          <p:nvPr/>
        </p:nvSpPr>
        <p:spPr>
          <a:xfrm>
            <a:off x="1284201" y="3934575"/>
            <a:ext cx="2630818" cy="719055"/>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anchor="ctr"/>
          <a:lstStyle/>
          <a:p>
            <a:pPr algn="ctr">
              <a:defRPr/>
            </a:pPr>
            <a:r>
              <a:rPr lang="ru-RU" sz="2200" b="1" dirty="0" err="1" smtClean="0"/>
              <a:t>Мамандар</a:t>
            </a:r>
            <a:r>
              <a:rPr lang="ru-RU" sz="2200" b="1" dirty="0" smtClean="0"/>
              <a:t> </a:t>
            </a:r>
            <a:r>
              <a:rPr lang="ru-RU" sz="2200" b="1" dirty="0" err="1" smtClean="0"/>
              <a:t>тобы</a:t>
            </a:r>
            <a:endParaRPr lang="ru-RU" sz="2000" b="1" dirty="0"/>
          </a:p>
        </p:txBody>
      </p:sp>
      <p:sp>
        <p:nvSpPr>
          <p:cNvPr id="61" name="Прямоугольник 60"/>
          <p:cNvSpPr/>
          <p:nvPr/>
        </p:nvSpPr>
        <p:spPr>
          <a:xfrm>
            <a:off x="600077" y="4845432"/>
            <a:ext cx="3770124" cy="2899255"/>
          </a:xfrm>
          <a:prstGeom prst="rect">
            <a:avLst/>
          </a:prstGeom>
        </p:spPr>
        <p:txBody>
          <a:bodyPr wrap="square" lIns="128016" tIns="64008" rIns="128016" bIns="64008">
            <a:spAutoFit/>
          </a:bodyPr>
          <a:lstStyle/>
          <a:p>
            <a:pPr algn="just">
              <a:spcBef>
                <a:spcPct val="0"/>
              </a:spcBef>
            </a:pPr>
            <a:r>
              <a:rPr lang="ru-RU" altLang="ru-RU" sz="1500" dirty="0" err="1" smtClean="0">
                <a:latin typeface="Arial" panose="020B0604020202020204" pitchFamily="34" charset="0"/>
                <a:cs typeface="Arial" panose="020B0604020202020204" pitchFamily="34" charset="0"/>
              </a:rPr>
              <a:t>Жоба</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бойынша</a:t>
            </a:r>
            <a:r>
              <a:rPr lang="ru-RU" altLang="ru-RU" sz="1500" dirty="0" smtClean="0">
                <a:latin typeface="Arial" panose="020B0604020202020204" pitchFamily="34" charset="0"/>
                <a:cs typeface="Arial" panose="020B0604020202020204" pitchFamily="34" charset="0"/>
              </a:rPr>
              <a:t> ҚМЖ – </a:t>
            </a:r>
            <a:r>
              <a:rPr lang="ru-RU" altLang="ru-RU" sz="1500" dirty="0" err="1" smtClean="0">
                <a:latin typeface="Arial" panose="020B0604020202020204" pitchFamily="34" charset="0"/>
                <a:cs typeface="Arial" panose="020B0604020202020204" pitchFamily="34" charset="0"/>
              </a:rPr>
              <a:t>сыз</a:t>
            </a:r>
            <a:r>
              <a:rPr lang="ru-RU" altLang="ru-RU" sz="1500" dirty="0" smtClean="0">
                <a:latin typeface="Arial" panose="020B0604020202020204" pitchFamily="34" charset="0"/>
                <a:cs typeface="Arial" panose="020B0604020202020204" pitchFamily="34" charset="0"/>
              </a:rPr>
              <a:t> он </a:t>
            </a:r>
            <a:r>
              <a:rPr lang="ru-RU" altLang="ru-RU" sz="1500" dirty="0" err="1" smtClean="0">
                <a:latin typeface="Arial" panose="020B0604020202020204" pitchFamily="34" charset="0"/>
                <a:cs typeface="Arial" panose="020B0604020202020204" pitchFamily="34" charset="0"/>
              </a:rPr>
              <a:t>жұмыс</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күні</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ішінде</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құжаттарды</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тексеру</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инвестордың</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объектісін</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қарау</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сатып</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алынған</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жабдықтардың</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жоба</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паспортында</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көрсетілген</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шарттарға</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сай</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келуін</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тексеруді</a:t>
            </a:r>
            <a:r>
              <a:rPr lang="ru-RU" altLang="ru-RU" sz="1500" dirty="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жүзеге</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асырады</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бұдан</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басқа</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өндірістік</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қуаттылықтарының</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жүктелуінің</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жетістіктерін</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тексереді</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және</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жобаның</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сәйкес</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келу</a:t>
            </a:r>
            <a:r>
              <a:rPr lang="ru-RU" altLang="ru-RU" sz="1500" dirty="0" smtClean="0">
                <a:latin typeface="Arial" panose="020B0604020202020204" pitchFamily="34" charset="0"/>
                <a:cs typeface="Arial" panose="020B0604020202020204" pitchFamily="34" charset="0"/>
              </a:rPr>
              <a:t>/</a:t>
            </a:r>
            <a:r>
              <a:rPr lang="ru-RU" altLang="ru-RU" sz="1500" dirty="0" err="1" smtClean="0">
                <a:latin typeface="Arial" panose="020B0604020202020204" pitchFamily="34" charset="0"/>
                <a:cs typeface="Arial" panose="020B0604020202020204" pitchFamily="34" charset="0"/>
              </a:rPr>
              <a:t>сәйкес</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келмеуі</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туралы</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өзінің</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электронды</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қорытындысын</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дайындайды</a:t>
            </a:r>
            <a:r>
              <a:rPr lang="ru-RU" altLang="ru-RU" sz="1500" dirty="0" smtClean="0">
                <a:latin typeface="Arial" panose="020B0604020202020204" pitchFamily="34" charset="0"/>
                <a:cs typeface="Arial" panose="020B0604020202020204" pitchFamily="34" charset="0"/>
              </a:rPr>
              <a:t>.</a:t>
            </a:r>
            <a:endParaRPr lang="ru-RU" altLang="ru-RU" sz="1500" dirty="0">
              <a:latin typeface="Arial" panose="020B0604020202020204" pitchFamily="34" charset="0"/>
              <a:cs typeface="Arial" panose="020B0604020202020204" pitchFamily="34" charset="0"/>
            </a:endParaRPr>
          </a:p>
        </p:txBody>
      </p:sp>
      <p:cxnSp>
        <p:nvCxnSpPr>
          <p:cNvPr id="71" name="Соединительная линия уступом 70"/>
          <p:cNvCxnSpPr/>
          <p:nvPr/>
        </p:nvCxnSpPr>
        <p:spPr>
          <a:xfrm flipV="1">
            <a:off x="4144663" y="2251513"/>
            <a:ext cx="8336898" cy="2061828"/>
          </a:xfrm>
          <a:prstGeom prst="bentConnector3">
            <a:avLst>
              <a:gd name="adj1" fmla="val 88229"/>
            </a:avLst>
          </a:prstGeom>
          <a:ln>
            <a:tailEnd type="arrow"/>
          </a:ln>
        </p:spPr>
        <p:style>
          <a:lnRef idx="3">
            <a:schemeClr val="accent1"/>
          </a:lnRef>
          <a:fillRef idx="0">
            <a:schemeClr val="accent1"/>
          </a:fillRef>
          <a:effectRef idx="2">
            <a:schemeClr val="accent1"/>
          </a:effectRef>
          <a:fontRef idx="minor">
            <a:schemeClr val="tx1"/>
          </a:fontRef>
        </p:style>
      </p:cxnSp>
      <p:sp>
        <p:nvSpPr>
          <p:cNvPr id="73" name="Скругленный прямоугольник 72"/>
          <p:cNvSpPr/>
          <p:nvPr/>
        </p:nvSpPr>
        <p:spPr>
          <a:xfrm>
            <a:off x="12746437" y="1406951"/>
            <a:ext cx="2217846" cy="967123"/>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anchor="ctr"/>
          <a:lstStyle/>
          <a:p>
            <a:pPr algn="ctr">
              <a:defRPr/>
            </a:pPr>
            <a:r>
              <a:rPr lang="ru-RU" sz="2000" b="1" dirty="0" err="1" smtClean="0"/>
              <a:t>Жұмыс</a:t>
            </a:r>
            <a:r>
              <a:rPr lang="ru-RU" sz="2000" b="1" dirty="0" smtClean="0"/>
              <a:t> органы</a:t>
            </a:r>
            <a:endParaRPr lang="ru-RU" sz="2000" b="1" dirty="0"/>
          </a:p>
        </p:txBody>
      </p:sp>
      <p:sp>
        <p:nvSpPr>
          <p:cNvPr id="74" name="Прямоугольник 73"/>
          <p:cNvSpPr/>
          <p:nvPr/>
        </p:nvSpPr>
        <p:spPr>
          <a:xfrm>
            <a:off x="12169605" y="2436136"/>
            <a:ext cx="3707130" cy="821763"/>
          </a:xfrm>
          <a:prstGeom prst="rect">
            <a:avLst/>
          </a:prstGeom>
        </p:spPr>
        <p:txBody>
          <a:bodyPr wrap="square" lIns="128016" tIns="64008" rIns="128016" bIns="64008">
            <a:spAutoFit/>
          </a:bodyPr>
          <a:lstStyle/>
          <a:p>
            <a:pPr>
              <a:spcBef>
                <a:spcPct val="0"/>
              </a:spcBef>
            </a:pPr>
            <a:r>
              <a:rPr lang="ru-RU" altLang="ru-RU" sz="1500" dirty="0" err="1" smtClean="0">
                <a:latin typeface="Arial" panose="020B0604020202020204" pitchFamily="34" charset="0"/>
                <a:cs typeface="Arial" panose="020B0604020202020204" pitchFamily="34" charset="0"/>
              </a:rPr>
              <a:t>Бір</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жұмыс</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күні</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ішінде</a:t>
            </a:r>
            <a:r>
              <a:rPr lang="ru-RU" altLang="ru-RU" sz="1500" dirty="0" smtClean="0">
                <a:latin typeface="Arial" panose="020B0604020202020204" pitchFamily="34" charset="0"/>
                <a:cs typeface="Arial" panose="020B0604020202020204" pitchFamily="34" charset="0"/>
              </a:rPr>
              <a:t> бас </a:t>
            </a:r>
            <a:r>
              <a:rPr lang="ru-RU" altLang="ru-RU" sz="1500" dirty="0" err="1" smtClean="0">
                <a:latin typeface="Arial" panose="020B0604020202020204" pitchFamily="34" charset="0"/>
                <a:cs typeface="Arial" panose="020B0604020202020204" pitchFamily="34" charset="0"/>
              </a:rPr>
              <a:t>тарту</a:t>
            </a:r>
            <a:r>
              <a:rPr lang="ru-RU" altLang="ru-RU" sz="1500" dirty="0" smtClean="0">
                <a:latin typeface="Arial" panose="020B0604020202020204" pitchFamily="34" charset="0"/>
                <a:cs typeface="Arial" panose="020B0604020202020204" pitchFamily="34" charset="0"/>
              </a:rPr>
              <a:t>/субсидия беру </a:t>
            </a:r>
            <a:r>
              <a:rPr lang="ru-RU" altLang="ru-RU" sz="1500" dirty="0" err="1" smtClean="0">
                <a:latin typeface="Arial" panose="020B0604020202020204" pitchFamily="34" charset="0"/>
                <a:cs typeface="Arial" panose="020B0604020202020204" pitchFamily="34" charset="0"/>
              </a:rPr>
              <a:t>туралы</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шешім</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қабылдайды</a:t>
            </a:r>
            <a:endParaRPr lang="ru-RU" altLang="ru-RU" sz="1500" dirty="0">
              <a:latin typeface="Arial" panose="020B0604020202020204" pitchFamily="34" charset="0"/>
              <a:cs typeface="Arial" panose="020B0604020202020204" pitchFamily="34" charset="0"/>
            </a:endParaRPr>
          </a:p>
        </p:txBody>
      </p:sp>
      <p:cxnSp>
        <p:nvCxnSpPr>
          <p:cNvPr id="86" name="Прямая соединительная линия 85"/>
          <p:cNvCxnSpPr/>
          <p:nvPr/>
        </p:nvCxnSpPr>
        <p:spPr>
          <a:xfrm flipV="1">
            <a:off x="15148560" y="1788457"/>
            <a:ext cx="773430" cy="3"/>
          </a:xfrm>
          <a:prstGeom prst="line">
            <a:avLst/>
          </a:prstGeom>
        </p:spPr>
        <p:style>
          <a:lnRef idx="3">
            <a:schemeClr val="accent1"/>
          </a:lnRef>
          <a:fillRef idx="0">
            <a:schemeClr val="accent1"/>
          </a:fillRef>
          <a:effectRef idx="2">
            <a:schemeClr val="accent1"/>
          </a:effectRef>
          <a:fontRef idx="minor">
            <a:schemeClr val="tx1"/>
          </a:fontRef>
        </p:style>
      </p:cxnSp>
      <p:sp>
        <p:nvSpPr>
          <p:cNvPr id="97" name="Скругленный прямоугольник 96"/>
          <p:cNvSpPr/>
          <p:nvPr/>
        </p:nvSpPr>
        <p:spPr>
          <a:xfrm>
            <a:off x="14833862" y="3300023"/>
            <a:ext cx="2085749" cy="934063"/>
          </a:xfrm>
          <a:prstGeom prst="roundRect">
            <a:avLst/>
          </a:prstGeom>
          <a:solidFill>
            <a:schemeClr val="accent2"/>
          </a:solidFill>
        </p:spPr>
        <p:style>
          <a:lnRef idx="2">
            <a:schemeClr val="accent2"/>
          </a:lnRef>
          <a:fillRef idx="1">
            <a:schemeClr val="lt1"/>
          </a:fillRef>
          <a:effectRef idx="0">
            <a:schemeClr val="accent2"/>
          </a:effectRef>
          <a:fontRef idx="minor">
            <a:schemeClr val="dk1"/>
          </a:fontRef>
        </p:style>
        <p:txBody>
          <a:bodyPr lIns="128016" tIns="64008" rIns="128016" bIns="64008" anchor="ctr"/>
          <a:lstStyle/>
          <a:p>
            <a:pPr algn="ctr">
              <a:defRPr/>
            </a:pPr>
            <a:r>
              <a:rPr lang="kk-KZ" sz="2200" b="1" dirty="0"/>
              <a:t>Инвестор</a:t>
            </a:r>
            <a:endParaRPr lang="ru-RU" sz="2200" b="1" dirty="0"/>
          </a:p>
        </p:txBody>
      </p:sp>
      <p:sp>
        <p:nvSpPr>
          <p:cNvPr id="98" name="Прямоугольник 97"/>
          <p:cNvSpPr/>
          <p:nvPr/>
        </p:nvSpPr>
        <p:spPr>
          <a:xfrm>
            <a:off x="14708505" y="4388206"/>
            <a:ext cx="2140267" cy="1975926"/>
          </a:xfrm>
          <a:prstGeom prst="rect">
            <a:avLst/>
          </a:prstGeom>
        </p:spPr>
        <p:txBody>
          <a:bodyPr wrap="square" lIns="128016" tIns="64008" rIns="128016" bIns="64008">
            <a:spAutoFit/>
          </a:bodyPr>
          <a:lstStyle/>
          <a:p>
            <a:pPr algn="just">
              <a:spcBef>
                <a:spcPct val="0"/>
              </a:spcBef>
            </a:pPr>
            <a:r>
              <a:rPr lang="ru-RU" altLang="ru-RU" sz="1500" dirty="0" err="1" smtClean="0">
                <a:latin typeface="Arial" pitchFamily="34" charset="0"/>
                <a:cs typeface="Arial" pitchFamily="34" charset="0"/>
              </a:rPr>
              <a:t>Субсидилаудан</a:t>
            </a:r>
            <a:r>
              <a:rPr lang="ru-RU" altLang="ru-RU" sz="1500" dirty="0" smtClean="0">
                <a:latin typeface="Arial" pitchFamily="34" charset="0"/>
                <a:cs typeface="Arial" pitchFamily="34" charset="0"/>
              </a:rPr>
              <a:t> бас </a:t>
            </a:r>
            <a:r>
              <a:rPr lang="ru-RU" altLang="ru-RU" sz="1500" dirty="0" err="1" smtClean="0">
                <a:latin typeface="Arial" pitchFamily="34" charset="0"/>
                <a:cs typeface="Arial" pitchFamily="34" charset="0"/>
              </a:rPr>
              <a:t>тарту</a:t>
            </a:r>
            <a:r>
              <a:rPr lang="ru-RU" altLang="ru-RU" sz="1500" dirty="0" smtClean="0">
                <a:latin typeface="Arial" pitchFamily="34" charset="0"/>
                <a:cs typeface="Arial" pitchFamily="34" charset="0"/>
              </a:rPr>
              <a:t> </a:t>
            </a:r>
            <a:r>
              <a:rPr lang="ru-RU" altLang="ru-RU" sz="1500" dirty="0" err="1" smtClean="0">
                <a:latin typeface="Arial" pitchFamily="34" charset="0"/>
                <a:cs typeface="Arial" pitchFamily="34" charset="0"/>
              </a:rPr>
              <a:t>туралы</a:t>
            </a:r>
            <a:r>
              <a:rPr lang="ru-RU" altLang="ru-RU" sz="1500" dirty="0" smtClean="0">
                <a:latin typeface="Arial" pitchFamily="34" charset="0"/>
                <a:cs typeface="Arial" pitchFamily="34" charset="0"/>
              </a:rPr>
              <a:t> </a:t>
            </a:r>
            <a:r>
              <a:rPr lang="ru-RU" altLang="ru-RU" sz="1500" dirty="0" err="1" smtClean="0">
                <a:latin typeface="Arial" pitchFamily="34" charset="0"/>
                <a:cs typeface="Arial" pitchFamily="34" charset="0"/>
              </a:rPr>
              <a:t>мәлметтер</a:t>
            </a:r>
            <a:r>
              <a:rPr lang="ru-RU" altLang="ru-RU" sz="1500" dirty="0" smtClean="0">
                <a:latin typeface="Arial" pitchFamily="34" charset="0"/>
                <a:cs typeface="Arial" pitchFamily="34" charset="0"/>
              </a:rPr>
              <a:t> </a:t>
            </a:r>
            <a:r>
              <a:rPr lang="ru-RU" altLang="ru-RU" sz="1500" dirty="0" err="1" smtClean="0">
                <a:latin typeface="Arial" pitchFamily="34" charset="0"/>
                <a:cs typeface="Arial" pitchFamily="34" charset="0"/>
              </a:rPr>
              <a:t>инвестордың</a:t>
            </a:r>
            <a:r>
              <a:rPr lang="ru-RU" altLang="ru-RU" sz="1500" dirty="0" smtClean="0">
                <a:latin typeface="Arial" pitchFamily="34" charset="0"/>
                <a:cs typeface="Arial" pitchFamily="34" charset="0"/>
              </a:rPr>
              <a:t> </a:t>
            </a:r>
            <a:r>
              <a:rPr lang="ru-RU" altLang="ru-RU" sz="1500" dirty="0" err="1" smtClean="0">
                <a:latin typeface="Arial" pitchFamily="34" charset="0"/>
                <a:cs typeface="Arial" pitchFamily="34" charset="0"/>
              </a:rPr>
              <a:t>жеке</a:t>
            </a:r>
            <a:r>
              <a:rPr lang="ru-RU" altLang="ru-RU" sz="1500" dirty="0" smtClean="0">
                <a:latin typeface="Arial" pitchFamily="34" charset="0"/>
                <a:cs typeface="Arial" pitchFamily="34" charset="0"/>
              </a:rPr>
              <a:t> </a:t>
            </a:r>
            <a:r>
              <a:rPr lang="ru-RU" altLang="ru-RU" sz="1500" dirty="0" err="1" smtClean="0">
                <a:latin typeface="Arial" pitchFamily="34" charset="0"/>
                <a:cs typeface="Arial" pitchFamily="34" charset="0"/>
              </a:rPr>
              <a:t>кабинетіне</a:t>
            </a:r>
            <a:r>
              <a:rPr lang="ru-RU" altLang="ru-RU" sz="1500" dirty="0" smtClean="0">
                <a:latin typeface="Arial" pitchFamily="34" charset="0"/>
                <a:cs typeface="Arial" pitchFamily="34" charset="0"/>
              </a:rPr>
              <a:t> </a:t>
            </a:r>
            <a:r>
              <a:rPr lang="ru-RU" altLang="ru-RU" sz="1500" dirty="0" err="1" smtClean="0">
                <a:latin typeface="Arial" pitchFamily="34" charset="0"/>
                <a:cs typeface="Arial" pitchFamily="34" charset="0"/>
              </a:rPr>
              <a:t>жолданады</a:t>
            </a:r>
            <a:r>
              <a:rPr lang="ru-RU" altLang="ru-RU" sz="1500" dirty="0" smtClean="0">
                <a:latin typeface="Arial" pitchFamily="34" charset="0"/>
                <a:cs typeface="Arial" pitchFamily="34" charset="0"/>
              </a:rPr>
              <a:t> </a:t>
            </a:r>
            <a:r>
              <a:rPr lang="ru-RU" altLang="ru-RU" sz="1500" dirty="0" err="1" smtClean="0">
                <a:latin typeface="Arial" pitchFamily="34" charset="0"/>
                <a:cs typeface="Arial" pitchFamily="34" charset="0"/>
              </a:rPr>
              <a:t>және</a:t>
            </a:r>
            <a:r>
              <a:rPr lang="ru-RU" altLang="ru-RU" sz="1500" dirty="0" smtClean="0">
                <a:latin typeface="Arial" pitchFamily="34" charset="0"/>
                <a:cs typeface="Arial" pitchFamily="34" charset="0"/>
              </a:rPr>
              <a:t> веб-</a:t>
            </a:r>
            <a:r>
              <a:rPr lang="ru-RU" altLang="ru-RU" sz="1500" dirty="0" err="1" smtClean="0">
                <a:latin typeface="Arial" pitchFamily="34" charset="0"/>
                <a:cs typeface="Arial" pitchFamily="34" charset="0"/>
              </a:rPr>
              <a:t>порталда</a:t>
            </a:r>
            <a:r>
              <a:rPr lang="ru-RU" altLang="ru-RU" sz="1500" dirty="0" smtClean="0">
                <a:latin typeface="Arial" pitchFamily="34" charset="0"/>
                <a:cs typeface="Arial" pitchFamily="34" charset="0"/>
              </a:rPr>
              <a:t> </a:t>
            </a:r>
            <a:r>
              <a:rPr lang="ru-RU" altLang="ru-RU" sz="1500" dirty="0" err="1" smtClean="0">
                <a:latin typeface="Arial" pitchFamily="34" charset="0"/>
                <a:cs typeface="Arial" pitchFamily="34" charset="0"/>
              </a:rPr>
              <a:t>көрсетіледі</a:t>
            </a:r>
            <a:endParaRPr lang="ru-RU" altLang="ru-RU" sz="1500" dirty="0">
              <a:latin typeface="Arial" pitchFamily="34" charset="0"/>
              <a:cs typeface="Arial" pitchFamily="34" charset="0"/>
            </a:endParaRPr>
          </a:p>
        </p:txBody>
      </p:sp>
      <p:cxnSp>
        <p:nvCxnSpPr>
          <p:cNvPr id="108" name="Прямая соединительная линия 107"/>
          <p:cNvCxnSpPr/>
          <p:nvPr/>
        </p:nvCxnSpPr>
        <p:spPr>
          <a:xfrm flipH="1">
            <a:off x="12746438" y="3049554"/>
            <a:ext cx="4" cy="226506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8" name="Прямая со стрелкой 127"/>
          <p:cNvCxnSpPr/>
          <p:nvPr/>
        </p:nvCxnSpPr>
        <p:spPr>
          <a:xfrm>
            <a:off x="13671707" y="3049554"/>
            <a:ext cx="3" cy="301521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34" name="Прямоугольник 133"/>
          <p:cNvSpPr/>
          <p:nvPr/>
        </p:nvSpPr>
        <p:spPr>
          <a:xfrm>
            <a:off x="10856806" y="7280229"/>
            <a:ext cx="5297835" cy="1514261"/>
          </a:xfrm>
          <a:prstGeom prst="rect">
            <a:avLst/>
          </a:prstGeom>
        </p:spPr>
        <p:txBody>
          <a:bodyPr wrap="square" lIns="128016" tIns="64008" rIns="128016" bIns="64008">
            <a:spAutoFit/>
          </a:bodyPr>
          <a:lstStyle/>
          <a:p>
            <a:pPr algn="just">
              <a:spcBef>
                <a:spcPct val="0"/>
              </a:spcBef>
            </a:pPr>
            <a:r>
              <a:rPr lang="ru-RU" altLang="ru-RU" sz="1500" dirty="0" err="1" smtClean="0">
                <a:latin typeface="Arial" panose="020B0604020202020204" pitchFamily="34" charset="0"/>
                <a:cs typeface="Arial" panose="020B0604020202020204" pitchFamily="34" charset="0"/>
              </a:rPr>
              <a:t>Субсидиялауды</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мақұлдаған</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мәлметтер</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инвестордың</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жеке</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кабинетіне</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жолданады</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және</a:t>
            </a:r>
            <a:r>
              <a:rPr lang="ru-RU" altLang="ru-RU" sz="1500" dirty="0" smtClean="0">
                <a:latin typeface="Arial" panose="020B0604020202020204" pitchFamily="34" charset="0"/>
                <a:cs typeface="Arial" panose="020B0604020202020204" pitchFamily="34" charset="0"/>
              </a:rPr>
              <a:t> веб-</a:t>
            </a:r>
            <a:r>
              <a:rPr lang="ru-RU" altLang="ru-RU" sz="1500" dirty="0" err="1" smtClean="0">
                <a:latin typeface="Arial" panose="020B0604020202020204" pitchFamily="34" charset="0"/>
                <a:cs typeface="Arial" panose="020B0604020202020204" pitchFamily="34" charset="0"/>
              </a:rPr>
              <a:t>порталда</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көрсетіледі.Бір</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жұмыс</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күні</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ішінде</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субсидиялау</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шартына</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және</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иеліктен</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шығарылмау</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туралы</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келісімге</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электронды</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түрде</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қол</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қойылып</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субсидиялар</a:t>
            </a:r>
            <a:r>
              <a:rPr lang="ru-RU" altLang="ru-RU" sz="1500" dirty="0" smtClean="0">
                <a:latin typeface="Arial" panose="020B0604020202020204" pitchFamily="34" charset="0"/>
                <a:cs typeface="Arial" panose="020B0604020202020204" pitchFamily="34" charset="0"/>
              </a:rPr>
              <a:t> </a:t>
            </a:r>
            <a:r>
              <a:rPr lang="ru-RU" altLang="ru-RU" sz="1500" dirty="0" err="1" smtClean="0">
                <a:latin typeface="Arial" panose="020B0604020202020204" pitchFamily="34" charset="0"/>
                <a:cs typeface="Arial" panose="020B0604020202020204" pitchFamily="34" charset="0"/>
              </a:rPr>
              <a:t>аударылады</a:t>
            </a:r>
            <a:endParaRPr lang="ru-RU" altLang="ru-RU" sz="1500" dirty="0">
              <a:latin typeface="Arial" panose="020B0604020202020204" pitchFamily="34" charset="0"/>
              <a:cs typeface="Arial" panose="020B0604020202020204" pitchFamily="34" charset="0"/>
            </a:endParaRPr>
          </a:p>
        </p:txBody>
      </p:sp>
      <p:cxnSp>
        <p:nvCxnSpPr>
          <p:cNvPr id="145" name="Прямая со стрелкой 144"/>
          <p:cNvCxnSpPr/>
          <p:nvPr/>
        </p:nvCxnSpPr>
        <p:spPr>
          <a:xfrm flipH="1" flipV="1">
            <a:off x="8580468" y="5313504"/>
            <a:ext cx="4165973" cy="111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47" name="Скругленный прямоугольник 146"/>
          <p:cNvSpPr/>
          <p:nvPr/>
        </p:nvSpPr>
        <p:spPr>
          <a:xfrm>
            <a:off x="12628835" y="6103975"/>
            <a:ext cx="2085749" cy="934063"/>
          </a:xfrm>
          <a:prstGeom prst="roundRect">
            <a:avLst/>
          </a:prstGeom>
          <a:solidFill>
            <a:schemeClr val="accent2"/>
          </a:solidFill>
        </p:spPr>
        <p:style>
          <a:lnRef idx="2">
            <a:schemeClr val="accent2"/>
          </a:lnRef>
          <a:fillRef idx="1">
            <a:schemeClr val="lt1"/>
          </a:fillRef>
          <a:effectRef idx="0">
            <a:schemeClr val="accent2"/>
          </a:effectRef>
          <a:fontRef idx="minor">
            <a:schemeClr val="dk1"/>
          </a:fontRef>
        </p:style>
        <p:txBody>
          <a:bodyPr lIns="128016" tIns="64008" rIns="128016" bIns="64008" anchor="ctr"/>
          <a:lstStyle/>
          <a:p>
            <a:pPr algn="ctr">
              <a:defRPr/>
            </a:pPr>
            <a:r>
              <a:rPr lang="kk-KZ" sz="2200" b="1" dirty="0"/>
              <a:t>Инвестор</a:t>
            </a:r>
            <a:endParaRPr lang="ru-RU" sz="2200" b="1" dirty="0"/>
          </a:p>
        </p:txBody>
      </p:sp>
      <p:sp>
        <p:nvSpPr>
          <p:cNvPr id="148" name="Скругленный прямоугольник 147"/>
          <p:cNvSpPr/>
          <p:nvPr/>
        </p:nvSpPr>
        <p:spPr>
          <a:xfrm>
            <a:off x="6286274" y="4771087"/>
            <a:ext cx="2150639" cy="988781"/>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anchor="ctr"/>
          <a:lstStyle/>
          <a:p>
            <a:pPr algn="ctr">
              <a:defRPr/>
            </a:pPr>
            <a:r>
              <a:rPr lang="ru-RU" sz="2200" b="1" dirty="0" err="1" smtClean="0"/>
              <a:t>Қаржы</a:t>
            </a:r>
            <a:r>
              <a:rPr lang="ru-RU" sz="2200" b="1" dirty="0" smtClean="0"/>
              <a:t>  институты</a:t>
            </a:r>
            <a:endParaRPr lang="ru-RU" sz="2000" b="1" dirty="0"/>
          </a:p>
        </p:txBody>
      </p:sp>
      <p:sp>
        <p:nvSpPr>
          <p:cNvPr id="160" name="Прямоугольник 159"/>
          <p:cNvSpPr/>
          <p:nvPr/>
        </p:nvSpPr>
        <p:spPr>
          <a:xfrm>
            <a:off x="5060208" y="6204824"/>
            <a:ext cx="4910546" cy="2668423"/>
          </a:xfrm>
          <a:prstGeom prst="rect">
            <a:avLst/>
          </a:prstGeom>
        </p:spPr>
        <p:txBody>
          <a:bodyPr wrap="square" lIns="128016" tIns="64008" rIns="128016" bIns="64008">
            <a:spAutoFit/>
          </a:bodyPr>
          <a:lstStyle/>
          <a:p>
            <a:pPr algn="just"/>
            <a:r>
              <a:rPr lang="ru-RU" altLang="ru-RU" sz="1500" dirty="0">
                <a:latin typeface="Arial" panose="020B0604020202020204" pitchFamily="34" charset="0"/>
                <a:cs typeface="Arial" panose="020B0604020202020204" pitchFamily="34" charset="0"/>
              </a:rPr>
              <a:t>1. </a:t>
            </a:r>
            <a:r>
              <a:rPr lang="ru-RU" sz="1500" dirty="0" err="1"/>
              <a:t>Инвестициялық</a:t>
            </a:r>
            <a:r>
              <a:rPr lang="ru-RU" sz="1500" dirty="0"/>
              <a:t> </a:t>
            </a:r>
            <a:r>
              <a:rPr lang="ru-RU" sz="1500" dirty="0" err="1"/>
              <a:t>субсидиялар</a:t>
            </a:r>
            <a:r>
              <a:rPr lang="ru-RU" sz="1500" dirty="0"/>
              <a:t> </a:t>
            </a:r>
            <a:r>
              <a:rPr lang="ru-RU" sz="1500" dirty="0" err="1"/>
              <a:t>сомасын</a:t>
            </a:r>
            <a:r>
              <a:rPr lang="ru-RU" sz="1500" dirty="0"/>
              <a:t> </a:t>
            </a:r>
            <a:r>
              <a:rPr lang="ru-RU" sz="1500" dirty="0" err="1"/>
              <a:t>жұмыс</a:t>
            </a:r>
            <a:r>
              <a:rPr lang="ru-RU" sz="1500" dirty="0"/>
              <a:t> органы </a:t>
            </a:r>
            <a:r>
              <a:rPr lang="ru-RU" sz="1500" dirty="0" err="1" smtClean="0"/>
              <a:t>инвестордың</a:t>
            </a:r>
            <a:r>
              <a:rPr lang="ru-RU" sz="1500" dirty="0" smtClean="0"/>
              <a:t> </a:t>
            </a:r>
            <a:r>
              <a:rPr lang="ru-RU" sz="1500" dirty="0" err="1"/>
              <a:t>келісімімен</a:t>
            </a:r>
            <a:r>
              <a:rPr lang="ru-RU" sz="1500" dirty="0"/>
              <a:t> </a:t>
            </a:r>
            <a:r>
              <a:rPr lang="ru-RU" sz="1500" dirty="0" err="1"/>
              <a:t>инвестордың</a:t>
            </a:r>
            <a:r>
              <a:rPr lang="ru-RU" sz="1500" dirty="0"/>
              <a:t> </a:t>
            </a:r>
            <a:r>
              <a:rPr lang="ru-RU" sz="1500" dirty="0" err="1"/>
              <a:t>негізгі</a:t>
            </a:r>
            <a:r>
              <a:rPr lang="ru-RU" sz="1500" dirty="0"/>
              <a:t> </a:t>
            </a:r>
            <a:r>
              <a:rPr lang="ru-RU" sz="1500" dirty="0" err="1"/>
              <a:t>борышын</a:t>
            </a:r>
            <a:r>
              <a:rPr lang="ru-RU" sz="1500" dirty="0"/>
              <a:t> </a:t>
            </a:r>
            <a:r>
              <a:rPr lang="ru-RU" sz="1500" dirty="0" err="1"/>
              <a:t>өтеу</a:t>
            </a:r>
            <a:r>
              <a:rPr lang="ru-RU" sz="1500" dirty="0"/>
              <a:t> </a:t>
            </a:r>
            <a:r>
              <a:rPr lang="ru-RU" sz="1500" dirty="0" err="1"/>
              <a:t>есебіне</a:t>
            </a:r>
            <a:r>
              <a:rPr lang="ru-RU" sz="1500" dirty="0"/>
              <a:t> </a:t>
            </a:r>
            <a:r>
              <a:rPr lang="ru-RU" sz="1500" dirty="0" err="1"/>
              <a:t>қаржы</a:t>
            </a:r>
            <a:r>
              <a:rPr lang="ru-RU" sz="1500" dirty="0"/>
              <a:t> </a:t>
            </a:r>
            <a:r>
              <a:rPr lang="ru-RU" sz="1500" dirty="0" err="1"/>
              <a:t>институтына</a:t>
            </a:r>
            <a:r>
              <a:rPr lang="ru-RU" sz="1500" dirty="0"/>
              <a:t> </a:t>
            </a:r>
            <a:r>
              <a:rPr lang="ru-RU" sz="1500" dirty="0" err="1"/>
              <a:t>аударады</a:t>
            </a:r>
            <a:r>
              <a:rPr lang="ru-RU" sz="1500" dirty="0" smtClean="0"/>
              <a:t>.</a:t>
            </a:r>
            <a:endParaRPr lang="ru-RU" altLang="ru-RU" sz="1500" dirty="0">
              <a:latin typeface="Arial" panose="020B0604020202020204" pitchFamily="34" charset="0"/>
              <a:cs typeface="Arial" panose="020B0604020202020204" pitchFamily="34" charset="0"/>
            </a:endParaRPr>
          </a:p>
          <a:p>
            <a:pPr algn="just"/>
            <a:r>
              <a:rPr lang="ru-RU" altLang="ru-RU" sz="1500" dirty="0">
                <a:latin typeface="Arial" panose="020B0604020202020204" pitchFamily="34" charset="0"/>
                <a:cs typeface="Arial" panose="020B0604020202020204" pitchFamily="34" charset="0"/>
              </a:rPr>
              <a:t>2. </a:t>
            </a:r>
            <a:r>
              <a:rPr lang="ru-RU" sz="1500" dirty="0"/>
              <a:t>Инвестор </a:t>
            </a:r>
            <a:r>
              <a:rPr lang="ru-RU" sz="1500" dirty="0" err="1"/>
              <a:t>жабдықты</a:t>
            </a:r>
            <a:r>
              <a:rPr lang="ru-RU" sz="1500" dirty="0"/>
              <a:t>/</a:t>
            </a:r>
            <a:r>
              <a:rPr lang="ru-RU" sz="1500" dirty="0" err="1"/>
              <a:t>техниканы</a:t>
            </a:r>
            <a:r>
              <a:rPr lang="ru-RU" sz="1500" dirty="0"/>
              <a:t> кредитке/</a:t>
            </a:r>
            <a:r>
              <a:rPr lang="ru-RU" sz="1500" dirty="0" err="1"/>
              <a:t>лизингке</a:t>
            </a:r>
            <a:r>
              <a:rPr lang="ru-RU" sz="1500" dirty="0"/>
              <a:t> </a:t>
            </a:r>
            <a:r>
              <a:rPr lang="ru-RU" sz="1500" dirty="0" err="1"/>
              <a:t>сатып</a:t>
            </a:r>
            <a:r>
              <a:rPr lang="ru-RU" sz="1500" dirty="0"/>
              <a:t> </a:t>
            </a:r>
            <a:r>
              <a:rPr lang="ru-RU" sz="1500" dirty="0" err="1"/>
              <a:t>алуды</a:t>
            </a:r>
            <a:r>
              <a:rPr lang="ru-RU" sz="1500" dirty="0"/>
              <a:t> </a:t>
            </a:r>
            <a:r>
              <a:rPr lang="ru-RU" sz="1500" dirty="0" err="1"/>
              <a:t>жоспарланған</a:t>
            </a:r>
            <a:r>
              <a:rPr lang="ru-RU" sz="1500" dirty="0"/>
              <a:t> </a:t>
            </a:r>
            <a:r>
              <a:rPr lang="ru-RU" sz="1500" dirty="0" err="1"/>
              <a:t>жағдайда</a:t>
            </a:r>
            <a:r>
              <a:rPr lang="ru-RU" sz="1500" dirty="0"/>
              <a:t> </a:t>
            </a:r>
            <a:r>
              <a:rPr lang="ru-RU" sz="1500" dirty="0" err="1"/>
              <a:t>инвестициялық</a:t>
            </a:r>
            <a:r>
              <a:rPr lang="ru-RU" sz="1500" dirty="0"/>
              <a:t> </a:t>
            </a:r>
            <a:r>
              <a:rPr lang="ru-RU" sz="1500" dirty="0" err="1"/>
              <a:t>субсидияларды</a:t>
            </a:r>
            <a:r>
              <a:rPr lang="ru-RU" sz="1500" dirty="0"/>
              <a:t> </a:t>
            </a:r>
            <a:r>
              <a:rPr lang="ru-RU" sz="1500" dirty="0" err="1"/>
              <a:t>қаржы</a:t>
            </a:r>
            <a:r>
              <a:rPr lang="ru-RU" sz="1500" dirty="0"/>
              <a:t> </a:t>
            </a:r>
            <a:r>
              <a:rPr lang="ru-RU" sz="1500" dirty="0" err="1"/>
              <a:t>институтының</a:t>
            </a:r>
            <a:r>
              <a:rPr lang="ru-RU" sz="1500" dirty="0"/>
              <a:t> </a:t>
            </a:r>
            <a:r>
              <a:rPr lang="ru-RU" sz="1500" dirty="0" err="1"/>
              <a:t>арнайы</a:t>
            </a:r>
            <a:r>
              <a:rPr lang="ru-RU" sz="1500" dirty="0"/>
              <a:t> </a:t>
            </a:r>
            <a:r>
              <a:rPr lang="ru-RU" sz="1500" dirty="0" err="1"/>
              <a:t>шотына</a:t>
            </a:r>
            <a:r>
              <a:rPr lang="ru-RU" sz="1500" dirty="0"/>
              <a:t> </a:t>
            </a:r>
            <a:r>
              <a:rPr lang="ru-RU" sz="1500" dirty="0" err="1" smtClean="0"/>
              <a:t>бастапқы</a:t>
            </a:r>
            <a:r>
              <a:rPr lang="ru-RU" sz="1500" dirty="0" smtClean="0"/>
              <a:t> </a:t>
            </a:r>
            <a:r>
              <a:rPr lang="ru-RU" sz="1500" dirty="0" err="1" smtClean="0"/>
              <a:t>жарна</a:t>
            </a:r>
            <a:r>
              <a:rPr lang="ru-RU" sz="1500" dirty="0" smtClean="0"/>
              <a:t> </a:t>
            </a:r>
            <a:r>
              <a:rPr lang="ru-RU" sz="1500" dirty="0" err="1" smtClean="0"/>
              <a:t>және</a:t>
            </a:r>
            <a:r>
              <a:rPr lang="ru-RU" sz="1500" dirty="0" smtClean="0"/>
              <a:t> </a:t>
            </a:r>
            <a:r>
              <a:rPr lang="ru-RU" sz="1500" dirty="0" err="1" smtClean="0"/>
              <a:t>болашақ</a:t>
            </a:r>
            <a:r>
              <a:rPr lang="ru-RU" sz="1500" dirty="0" smtClean="0"/>
              <a:t> </a:t>
            </a:r>
            <a:r>
              <a:rPr lang="ru-RU" sz="1500" dirty="0" err="1" smtClean="0"/>
              <a:t>кепіл</a:t>
            </a:r>
            <a:r>
              <a:rPr lang="ru-RU" sz="1500" dirty="0" smtClean="0"/>
              <a:t> </a:t>
            </a:r>
            <a:r>
              <a:rPr lang="ru-RU" sz="1500" dirty="0" err="1" smtClean="0"/>
              <a:t>ретінде</a:t>
            </a:r>
            <a:r>
              <a:rPr lang="ru-RU" sz="1500" dirty="0" smtClean="0"/>
              <a:t> </a:t>
            </a:r>
            <a:r>
              <a:rPr lang="ru-RU" sz="1500" dirty="0" err="1" smtClean="0"/>
              <a:t>аванстық</a:t>
            </a:r>
            <a:r>
              <a:rPr lang="ru-RU" sz="1500" dirty="0" smtClean="0"/>
              <a:t> </a:t>
            </a:r>
            <a:r>
              <a:rPr lang="ru-RU" sz="1500" dirty="0" err="1"/>
              <a:t>төлеммен</a:t>
            </a:r>
            <a:r>
              <a:rPr lang="ru-RU" sz="1500" dirty="0"/>
              <a:t> </a:t>
            </a:r>
            <a:r>
              <a:rPr lang="ru-RU" sz="1500" dirty="0" err="1"/>
              <a:t>аударуға</a:t>
            </a:r>
            <a:r>
              <a:rPr lang="ru-RU" sz="1500" dirty="0"/>
              <a:t> </a:t>
            </a:r>
            <a:r>
              <a:rPr lang="ru-RU" sz="1500" dirty="0" err="1"/>
              <a:t>жол</a:t>
            </a:r>
            <a:r>
              <a:rPr lang="ru-RU" sz="1500" dirty="0"/>
              <a:t> </a:t>
            </a:r>
            <a:r>
              <a:rPr lang="ru-RU" sz="1500" dirty="0" err="1"/>
              <a:t>беріледі</a:t>
            </a:r>
            <a:r>
              <a:rPr lang="ru-RU" sz="1500" dirty="0"/>
              <a:t>.</a:t>
            </a:r>
          </a:p>
          <a:p>
            <a:pPr algn="just">
              <a:spcBef>
                <a:spcPct val="0"/>
              </a:spcBef>
            </a:pPr>
            <a:endParaRPr lang="ru-RU" altLang="ru-RU" sz="1500" dirty="0">
              <a:latin typeface="Arial" panose="020B0604020202020204" pitchFamily="34" charset="0"/>
              <a:cs typeface="Arial" panose="020B0604020202020204" pitchFamily="34" charset="0"/>
            </a:endParaRPr>
          </a:p>
        </p:txBody>
      </p:sp>
      <p:sp>
        <p:nvSpPr>
          <p:cNvPr id="161" name="TextBox 160"/>
          <p:cNvSpPr txBox="1"/>
          <p:nvPr/>
        </p:nvSpPr>
        <p:spPr>
          <a:xfrm>
            <a:off x="10109442" y="4671790"/>
            <a:ext cx="1435333" cy="1745093"/>
          </a:xfrm>
          <a:prstGeom prst="rect">
            <a:avLst/>
          </a:prstGeom>
          <a:ln/>
        </p:spPr>
        <p:style>
          <a:lnRef idx="2">
            <a:schemeClr val="accent5"/>
          </a:lnRef>
          <a:fillRef idx="1">
            <a:schemeClr val="lt1"/>
          </a:fillRef>
          <a:effectRef idx="0">
            <a:schemeClr val="accent5"/>
          </a:effectRef>
          <a:fontRef idx="minor">
            <a:schemeClr val="dk1"/>
          </a:fontRef>
        </p:style>
        <p:txBody>
          <a:bodyPr wrap="square" lIns="128016" tIns="64008" rIns="128016" bIns="64008" rtlCol="0">
            <a:spAutoFit/>
          </a:bodyPr>
          <a:lstStyle/>
          <a:p>
            <a:pPr algn="ctr"/>
            <a:r>
              <a:rPr lang="ru-RU" sz="1500" b="1" dirty="0" err="1" smtClean="0">
                <a:solidFill>
                  <a:schemeClr val="accent1">
                    <a:lumMod val="50000"/>
                  </a:schemeClr>
                </a:solidFill>
              </a:rPr>
              <a:t>Арнайы</a:t>
            </a:r>
            <a:r>
              <a:rPr lang="ru-RU" sz="1500" b="1" dirty="0" smtClean="0">
                <a:solidFill>
                  <a:schemeClr val="accent1">
                    <a:lumMod val="50000"/>
                  </a:schemeClr>
                </a:solidFill>
              </a:rPr>
              <a:t> </a:t>
            </a:r>
            <a:r>
              <a:rPr lang="ru-RU" sz="1500" b="1" dirty="0" err="1" smtClean="0">
                <a:solidFill>
                  <a:schemeClr val="accent1">
                    <a:lumMod val="50000"/>
                  </a:schemeClr>
                </a:solidFill>
              </a:rPr>
              <a:t>шотқа</a:t>
            </a:r>
            <a:r>
              <a:rPr lang="ru-RU" sz="1500" b="1" dirty="0" smtClean="0">
                <a:solidFill>
                  <a:schemeClr val="accent1">
                    <a:lumMod val="50000"/>
                  </a:schemeClr>
                </a:solidFill>
              </a:rPr>
              <a:t> </a:t>
            </a:r>
            <a:r>
              <a:rPr lang="ru-RU" sz="1500" b="1" dirty="0" err="1" smtClean="0">
                <a:solidFill>
                  <a:schemeClr val="accent1">
                    <a:lumMod val="50000"/>
                  </a:schemeClr>
                </a:solidFill>
              </a:rPr>
              <a:t>аванстық</a:t>
            </a:r>
            <a:r>
              <a:rPr lang="ru-RU" sz="1500" b="1" dirty="0" smtClean="0">
                <a:solidFill>
                  <a:schemeClr val="accent1">
                    <a:lumMod val="50000"/>
                  </a:schemeClr>
                </a:solidFill>
              </a:rPr>
              <a:t> </a:t>
            </a:r>
            <a:r>
              <a:rPr lang="ru-RU" sz="1500" b="1" dirty="0" err="1" smtClean="0">
                <a:solidFill>
                  <a:schemeClr val="accent1">
                    <a:lumMod val="50000"/>
                  </a:schemeClr>
                </a:solidFill>
              </a:rPr>
              <a:t>төлем</a:t>
            </a:r>
            <a:r>
              <a:rPr lang="ru-RU" sz="1500" b="1" dirty="0" smtClean="0">
                <a:solidFill>
                  <a:schemeClr val="accent1">
                    <a:lumMod val="50000"/>
                  </a:schemeClr>
                </a:solidFill>
              </a:rPr>
              <a:t>/ЕДБ-</a:t>
            </a:r>
            <a:r>
              <a:rPr lang="ru-RU" sz="1500" b="1" dirty="0" err="1" smtClean="0">
                <a:solidFill>
                  <a:schemeClr val="accent1">
                    <a:lumMod val="50000"/>
                  </a:schemeClr>
                </a:solidFill>
              </a:rPr>
              <a:t>дағы</a:t>
            </a:r>
            <a:r>
              <a:rPr lang="ru-RU" sz="1500" b="1" dirty="0" smtClean="0">
                <a:solidFill>
                  <a:schemeClr val="accent1">
                    <a:lumMod val="50000"/>
                  </a:schemeClr>
                </a:solidFill>
              </a:rPr>
              <a:t> </a:t>
            </a:r>
            <a:r>
              <a:rPr lang="ru-RU" sz="1500" b="1" dirty="0" err="1" smtClean="0">
                <a:solidFill>
                  <a:schemeClr val="accent1">
                    <a:lumMod val="50000"/>
                  </a:schemeClr>
                </a:solidFill>
              </a:rPr>
              <a:t>инвестордың</a:t>
            </a:r>
            <a:r>
              <a:rPr lang="ru-RU" sz="1500" b="1" dirty="0" smtClean="0">
                <a:solidFill>
                  <a:schemeClr val="accent1">
                    <a:lumMod val="50000"/>
                  </a:schemeClr>
                </a:solidFill>
              </a:rPr>
              <a:t> </a:t>
            </a:r>
            <a:r>
              <a:rPr lang="ru-RU" sz="1500" b="1" dirty="0" err="1" smtClean="0">
                <a:solidFill>
                  <a:schemeClr val="accent1">
                    <a:lumMod val="50000"/>
                  </a:schemeClr>
                </a:solidFill>
              </a:rPr>
              <a:t>шоты</a:t>
            </a:r>
            <a:endParaRPr lang="ru-RU" sz="1500" b="1" dirty="0">
              <a:solidFill>
                <a:schemeClr val="accent1">
                  <a:lumMod val="50000"/>
                </a:schemeClr>
              </a:solidFill>
            </a:endParaRPr>
          </a:p>
        </p:txBody>
      </p:sp>
      <p:sp>
        <p:nvSpPr>
          <p:cNvPr id="163" name="TextBox 162"/>
          <p:cNvSpPr txBox="1"/>
          <p:nvPr/>
        </p:nvSpPr>
        <p:spPr>
          <a:xfrm>
            <a:off x="13014534" y="5131487"/>
            <a:ext cx="1314349" cy="366254"/>
          </a:xfrm>
          <a:prstGeom prst="rect">
            <a:avLst/>
          </a:prstGeom>
          <a:ln/>
        </p:spPr>
        <p:style>
          <a:lnRef idx="2">
            <a:schemeClr val="accent5"/>
          </a:lnRef>
          <a:fillRef idx="1">
            <a:schemeClr val="lt1"/>
          </a:fillRef>
          <a:effectRef idx="0">
            <a:schemeClr val="accent5"/>
          </a:effectRef>
          <a:fontRef idx="minor">
            <a:schemeClr val="dk1"/>
          </a:fontRef>
        </p:style>
        <p:txBody>
          <a:bodyPr wrap="square" lIns="128016" tIns="64008" rIns="128016" bIns="64008" rtlCol="0">
            <a:spAutoFit/>
          </a:bodyPr>
          <a:lstStyle/>
          <a:p>
            <a:pPr algn="ctr"/>
            <a:r>
              <a:rPr lang="kk-KZ" sz="1500" b="1" dirty="0" smtClean="0">
                <a:solidFill>
                  <a:schemeClr val="accent6">
                    <a:lumMod val="75000"/>
                  </a:schemeClr>
                </a:solidFill>
              </a:rPr>
              <a:t>мақұлдау</a:t>
            </a:r>
            <a:endParaRPr lang="ru-RU" sz="1500" b="1" dirty="0">
              <a:solidFill>
                <a:schemeClr val="accent6">
                  <a:lumMod val="75000"/>
                </a:schemeClr>
              </a:solidFill>
            </a:endParaRPr>
          </a:p>
        </p:txBody>
      </p:sp>
      <p:cxnSp>
        <p:nvCxnSpPr>
          <p:cNvPr id="172" name="Прямая со стрелкой 171"/>
          <p:cNvCxnSpPr/>
          <p:nvPr/>
        </p:nvCxnSpPr>
        <p:spPr>
          <a:xfrm flipH="1">
            <a:off x="15921992" y="1790860"/>
            <a:ext cx="1" cy="141413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76" name="TextBox 175"/>
          <p:cNvSpPr txBox="1"/>
          <p:nvPr/>
        </p:nvSpPr>
        <p:spPr>
          <a:xfrm>
            <a:off x="15366110" y="2084372"/>
            <a:ext cx="1021251" cy="366254"/>
          </a:xfrm>
          <a:prstGeom prst="rect">
            <a:avLst/>
          </a:prstGeom>
          <a:ln/>
        </p:spPr>
        <p:style>
          <a:lnRef idx="2">
            <a:schemeClr val="accent5"/>
          </a:lnRef>
          <a:fillRef idx="1">
            <a:schemeClr val="lt1"/>
          </a:fillRef>
          <a:effectRef idx="0">
            <a:schemeClr val="accent5"/>
          </a:effectRef>
          <a:fontRef idx="minor">
            <a:schemeClr val="dk1"/>
          </a:fontRef>
        </p:style>
        <p:txBody>
          <a:bodyPr wrap="square" lIns="128016" tIns="64008" rIns="128016" bIns="64008" rtlCol="0">
            <a:spAutoFit/>
          </a:bodyPr>
          <a:lstStyle/>
          <a:p>
            <a:pPr algn="ctr"/>
            <a:r>
              <a:rPr lang="kk-KZ" sz="1500" b="1" dirty="0">
                <a:solidFill>
                  <a:srgbClr val="FF0000"/>
                </a:solidFill>
              </a:rPr>
              <a:t>б</a:t>
            </a:r>
            <a:r>
              <a:rPr lang="kk-KZ" sz="1500" b="1" dirty="0" smtClean="0">
                <a:solidFill>
                  <a:srgbClr val="FF0000"/>
                </a:solidFill>
              </a:rPr>
              <a:t>ас тарту</a:t>
            </a:r>
            <a:endParaRPr lang="ru-RU" sz="1500" b="1" dirty="0">
              <a:solidFill>
                <a:srgbClr val="FF0000"/>
              </a:solidFill>
            </a:endParaRPr>
          </a:p>
        </p:txBody>
      </p:sp>
      <p:sp>
        <p:nvSpPr>
          <p:cNvPr id="33"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ru-RU" sz="2800" b="1" smtClean="0">
                <a:solidFill>
                  <a:schemeClr val="accent5">
                    <a:lumMod val="75000"/>
                  </a:schemeClr>
                </a:solidFill>
                <a:latin typeface="+mn-lt"/>
              </a:rPr>
              <a:t>35</a:t>
            </a:r>
            <a:endParaRPr lang="en-US" sz="2800" b="1" dirty="0">
              <a:solidFill>
                <a:schemeClr val="accent5">
                  <a:lumMod val="75000"/>
                </a:schemeClr>
              </a:solidFill>
              <a:latin typeface="+mn-lt"/>
            </a:endParaRPr>
          </a:p>
        </p:txBody>
      </p:sp>
      <p:sp>
        <p:nvSpPr>
          <p:cNvPr id="6" name="Прямоугольник 5"/>
          <p:cNvSpPr/>
          <p:nvPr/>
        </p:nvSpPr>
        <p:spPr>
          <a:xfrm>
            <a:off x="16387361" y="546770"/>
            <a:ext cx="532249" cy="437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600077" y="8905056"/>
            <a:ext cx="15321913" cy="696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02053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ru-RU" sz="2800" b="1" dirty="0" smtClean="0">
                <a:solidFill>
                  <a:schemeClr val="accent5">
                    <a:lumMod val="75000"/>
                  </a:schemeClr>
                </a:solidFill>
                <a:latin typeface="+mn-lt"/>
              </a:rPr>
              <a:t>4</a:t>
            </a:r>
            <a:endParaRPr lang="en-US" sz="2800" b="1" dirty="0">
              <a:solidFill>
                <a:schemeClr val="accent5">
                  <a:lumMod val="75000"/>
                </a:schemeClr>
              </a:solidFill>
              <a:latin typeface="+mn-lt"/>
            </a:endParaRPr>
          </a:p>
        </p:txBody>
      </p:sp>
      <p:cxnSp>
        <p:nvCxnSpPr>
          <p:cNvPr id="23" name="Прямая соединительная линия 22"/>
          <p:cNvCxnSpPr/>
          <p:nvPr/>
        </p:nvCxnSpPr>
        <p:spPr>
          <a:xfrm>
            <a:off x="8390384" y="1488232"/>
            <a:ext cx="0" cy="7933599"/>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43" name="Прямоугольник 42"/>
          <p:cNvSpPr/>
          <p:nvPr/>
        </p:nvSpPr>
        <p:spPr>
          <a:xfrm>
            <a:off x="5510064" y="408112"/>
            <a:ext cx="7851188" cy="523220"/>
          </a:xfrm>
          <a:prstGeom prst="rect">
            <a:avLst/>
          </a:prstGeom>
        </p:spPr>
        <p:txBody>
          <a:bodyPr wrap="none">
            <a:spAutoFit/>
          </a:bodyPr>
          <a:lstStyle/>
          <a:p>
            <a:r>
              <a:rPr lang="ru-RU" sz="2800" dirty="0" smtClean="0">
                <a:solidFill>
                  <a:schemeClr val="bg1"/>
                </a:solidFill>
              </a:rPr>
              <a:t>Приобретение сельскохозяйственной техники</a:t>
            </a:r>
            <a:endParaRPr lang="ru-RU" sz="2800" dirty="0">
              <a:solidFill>
                <a:schemeClr val="bg1"/>
              </a:solidFill>
            </a:endParaRPr>
          </a:p>
        </p:txBody>
      </p:sp>
      <p:graphicFrame>
        <p:nvGraphicFramePr>
          <p:cNvPr id="49" name="Таблица 48"/>
          <p:cNvGraphicFramePr>
            <a:graphicFrameLocks noGrp="1"/>
          </p:cNvGraphicFramePr>
          <p:nvPr>
            <p:extLst>
              <p:ext uri="{D42A27DB-BD31-4B8C-83A1-F6EECF244321}">
                <p14:modId xmlns:p14="http://schemas.microsoft.com/office/powerpoint/2010/main" val="3624020217"/>
              </p:ext>
            </p:extLst>
          </p:nvPr>
        </p:nvGraphicFramePr>
        <p:xfrm>
          <a:off x="8534400" y="1438015"/>
          <a:ext cx="8534400" cy="8317992"/>
        </p:xfrm>
        <a:graphic>
          <a:graphicData uri="http://schemas.openxmlformats.org/drawingml/2006/table">
            <a:tbl>
              <a:tblPr>
                <a:tableStyleId>{BDBED569-4797-4DF1-A0F4-6AAB3CD982D8}</a:tableStyleId>
              </a:tblPr>
              <a:tblGrid>
                <a:gridCol w="432048"/>
                <a:gridCol w="6696744"/>
                <a:gridCol w="483372"/>
                <a:gridCol w="922236"/>
              </a:tblGrid>
              <a:tr h="304257">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24.</a:t>
                      </a:r>
                      <a:endParaRPr lang="ru-RU" sz="85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850" dirty="0" err="1">
                          <a:solidFill>
                            <a:srgbClr val="000000"/>
                          </a:solidFill>
                          <a:effectLst/>
                          <a:latin typeface="Arial" pitchFamily="34" charset="0"/>
                          <a:ea typeface="Times New Roman"/>
                          <a:cs typeface="Arial" pitchFamily="34" charset="0"/>
                        </a:rPr>
                        <a:t>соқалар</a:t>
                      </a:r>
                      <a:r>
                        <a:rPr lang="ru-RU" sz="850" dirty="0">
                          <a:solidFill>
                            <a:srgbClr val="000000"/>
                          </a:solidFill>
                          <a:effectLst/>
                          <a:latin typeface="Arial" pitchFamily="34" charset="0"/>
                          <a:ea typeface="Times New Roman"/>
                          <a:cs typeface="Arial" pitchFamily="34" charset="0"/>
                        </a:rPr>
                        <a:t> (3 </a:t>
                      </a:r>
                      <a:r>
                        <a:rPr lang="ru-RU" sz="850" dirty="0" err="1">
                          <a:solidFill>
                            <a:srgbClr val="000000"/>
                          </a:solidFill>
                          <a:effectLst/>
                          <a:latin typeface="Arial" pitchFamily="34" charset="0"/>
                          <a:ea typeface="Times New Roman"/>
                          <a:cs typeface="Arial" pitchFamily="34" charset="0"/>
                        </a:rPr>
                        <a:t>және</a:t>
                      </a:r>
                      <a:r>
                        <a:rPr lang="ru-RU" sz="850" dirty="0">
                          <a:solidFill>
                            <a:srgbClr val="000000"/>
                          </a:solidFill>
                          <a:effectLst/>
                          <a:latin typeface="Arial" pitchFamily="34" charset="0"/>
                          <a:ea typeface="Times New Roman"/>
                          <a:cs typeface="Arial" pitchFamily="34" charset="0"/>
                        </a:rPr>
                        <a:t> </a:t>
                      </a:r>
                      <a:r>
                        <a:rPr lang="ru-RU" sz="850" dirty="0" err="1">
                          <a:solidFill>
                            <a:srgbClr val="000000"/>
                          </a:solidFill>
                          <a:effectLst/>
                          <a:latin typeface="Arial" pitchFamily="34" charset="0"/>
                          <a:ea typeface="Times New Roman"/>
                          <a:cs typeface="Arial" pitchFamily="34" charset="0"/>
                        </a:rPr>
                        <a:t>одан</a:t>
                      </a:r>
                      <a:r>
                        <a:rPr lang="ru-RU" sz="850" dirty="0">
                          <a:solidFill>
                            <a:srgbClr val="000000"/>
                          </a:solidFill>
                          <a:effectLst/>
                          <a:latin typeface="Arial" pitchFamily="34" charset="0"/>
                          <a:ea typeface="Times New Roman"/>
                          <a:cs typeface="Arial" pitchFamily="34" charset="0"/>
                        </a:rPr>
                        <a:t> </a:t>
                      </a:r>
                      <a:r>
                        <a:rPr lang="ru-RU" sz="850" dirty="0" err="1">
                          <a:solidFill>
                            <a:srgbClr val="000000"/>
                          </a:solidFill>
                          <a:effectLst/>
                          <a:latin typeface="Arial" pitchFamily="34" charset="0"/>
                          <a:ea typeface="Times New Roman"/>
                          <a:cs typeface="Arial" pitchFamily="34" charset="0"/>
                        </a:rPr>
                        <a:t>жоғары</a:t>
                      </a:r>
                      <a:r>
                        <a:rPr lang="ru-RU" sz="850" dirty="0">
                          <a:solidFill>
                            <a:srgbClr val="000000"/>
                          </a:solidFill>
                          <a:effectLst/>
                          <a:latin typeface="Arial" pitchFamily="34" charset="0"/>
                          <a:ea typeface="Times New Roman"/>
                          <a:cs typeface="Arial" pitchFamily="34" charset="0"/>
                        </a:rPr>
                        <a:t> </a:t>
                      </a:r>
                      <a:r>
                        <a:rPr lang="ru-RU" sz="850" dirty="0" err="1">
                          <a:solidFill>
                            <a:srgbClr val="000000"/>
                          </a:solidFill>
                          <a:effectLst/>
                          <a:latin typeface="Arial" pitchFamily="34" charset="0"/>
                          <a:ea typeface="Times New Roman"/>
                          <a:cs typeface="Arial" pitchFamily="34" charset="0"/>
                        </a:rPr>
                        <a:t>корпусты</a:t>
                      </a:r>
                      <a:r>
                        <a:rPr lang="ru-RU" sz="850" dirty="0">
                          <a:solidFill>
                            <a:srgbClr val="000000"/>
                          </a:solidFill>
                          <a:effectLst/>
                          <a:latin typeface="Arial" pitchFamily="34" charset="0"/>
                          <a:ea typeface="Times New Roman"/>
                          <a:cs typeface="Arial" pitchFamily="34" charset="0"/>
                        </a:rPr>
                        <a:t>)</a:t>
                      </a:r>
                      <a:endParaRPr lang="ru-RU" sz="85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ru-RU" sz="850" dirty="0">
                          <a:effectLst/>
                          <a:latin typeface="Arial" pitchFamily="34" charset="0"/>
                          <a:ea typeface="Times New Roman"/>
                          <a:cs typeface="Arial" pitchFamily="34" charset="0"/>
                        </a:rPr>
                        <a:t/>
                      </a:r>
                      <a:br>
                        <a:rPr lang="ru-RU" sz="850" dirty="0">
                          <a:effectLst/>
                          <a:latin typeface="Arial" pitchFamily="34" charset="0"/>
                          <a:ea typeface="Times New Roman"/>
                          <a:cs typeface="Arial" pitchFamily="34" charset="0"/>
                        </a:rPr>
                      </a:br>
                      <a:endParaRPr lang="ru-RU" sz="85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2 000 000</a:t>
                      </a:r>
                      <a:endParaRPr lang="ru-RU" sz="850" dirty="0">
                        <a:effectLst/>
                        <a:latin typeface="Arial" pitchFamily="34" charset="0"/>
                        <a:ea typeface="Times New Roman"/>
                        <a:cs typeface="Arial" pitchFamily="34" charset="0"/>
                      </a:endParaRPr>
                    </a:p>
                  </a:txBody>
                  <a:tcPr marL="9525" marR="9525" marT="9525" marB="9525" anchor="ctr"/>
                </a:tc>
              </a:tr>
              <a:tr h="161271">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25.</a:t>
                      </a:r>
                      <a:endParaRPr lang="ru-RU" sz="850">
                        <a:effectLst/>
                        <a:latin typeface="Arial" pitchFamily="34" charset="0"/>
                        <a:ea typeface="Times New Roman"/>
                        <a:cs typeface="Arial" pitchFamily="34" charset="0"/>
                      </a:endParaRPr>
                    </a:p>
                  </a:txBody>
                  <a:tcPr marL="9525" marR="9525" marT="9525" marB="9525" anchor="ctr"/>
                </a:tc>
                <a:tc gridSpan="3">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дискілі</a:t>
                      </a:r>
                      <a:r>
                        <a:rPr lang="en-US" sz="850" dirty="0">
                          <a:solidFill>
                            <a:srgbClr val="000000"/>
                          </a:solidFill>
                          <a:effectLst/>
                          <a:latin typeface="Arial" pitchFamily="34" charset="0"/>
                          <a:ea typeface="Times New Roman"/>
                          <a:cs typeface="Arial" pitchFamily="34" charset="0"/>
                        </a:rPr>
                        <a:t>/</a:t>
                      </a:r>
                      <a:r>
                        <a:rPr lang="en-US" sz="850" dirty="0" err="1">
                          <a:solidFill>
                            <a:srgbClr val="000000"/>
                          </a:solidFill>
                          <a:effectLst/>
                          <a:latin typeface="Arial" pitchFamily="34" charset="0"/>
                          <a:ea typeface="Times New Roman"/>
                          <a:cs typeface="Arial" pitchFamily="34" charset="0"/>
                        </a:rPr>
                        <a:t>ротациялы</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тырма</a:t>
                      </a:r>
                      <a:r>
                        <a:rPr lang="en-US" sz="850" dirty="0">
                          <a:solidFill>
                            <a:srgbClr val="000000"/>
                          </a:solidFill>
                          <a:effectLst/>
                          <a:latin typeface="Arial" pitchFamily="34" charset="0"/>
                          <a:ea typeface="Times New Roman"/>
                          <a:cs typeface="Arial" pitchFamily="34" charset="0"/>
                        </a:rPr>
                        <a:t>:</a:t>
                      </a:r>
                      <a:endParaRPr lang="ru-RU" sz="850"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304257">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25.1.</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қамту ені 3 метрге дейін</a:t>
                      </a:r>
                      <a:endParaRPr lang="ru-RU" sz="85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dirty="0">
                          <a:effectLst/>
                          <a:latin typeface="Arial" pitchFamily="34" charset="0"/>
                          <a:ea typeface="Times New Roman"/>
                          <a:cs typeface="Arial" pitchFamily="34" charset="0"/>
                        </a:rPr>
                        <a:t/>
                      </a:r>
                      <a:br>
                        <a:rPr lang="en-US" sz="850" dirty="0">
                          <a:effectLst/>
                          <a:latin typeface="Arial" pitchFamily="34" charset="0"/>
                          <a:ea typeface="Times New Roman"/>
                          <a:cs typeface="Arial" pitchFamily="34" charset="0"/>
                        </a:rPr>
                      </a:br>
                      <a:endParaRPr lang="ru-RU" sz="85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1 100 000</a:t>
                      </a:r>
                      <a:endParaRPr lang="ru-RU" sz="850" dirty="0">
                        <a:effectLst/>
                        <a:latin typeface="Arial" pitchFamily="34" charset="0"/>
                        <a:ea typeface="Times New Roman"/>
                        <a:cs typeface="Arial" pitchFamily="34" charset="0"/>
                      </a:endParaRPr>
                    </a:p>
                  </a:txBody>
                  <a:tcPr marL="9525" marR="9525" marT="9525" marB="9525" anchor="ctr"/>
                </a:tc>
              </a:tr>
              <a:tr h="304257">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25.2.</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қамту ені 3,1-6 метр</a:t>
                      </a:r>
                      <a:endParaRPr lang="ru-RU" sz="85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3 500 000</a:t>
                      </a:r>
                      <a:endParaRPr lang="ru-RU" sz="850" dirty="0">
                        <a:effectLst/>
                        <a:latin typeface="Arial" pitchFamily="34" charset="0"/>
                        <a:ea typeface="Times New Roman"/>
                        <a:cs typeface="Arial" pitchFamily="34" charset="0"/>
                      </a:endParaRPr>
                    </a:p>
                  </a:txBody>
                  <a:tcPr marL="9525" marR="9525" marT="9525" marB="9525" anchor="ctr"/>
                </a:tc>
              </a:tr>
              <a:tr h="304257">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25.3.</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қамту ені 6,1-20 метрден бастап</a:t>
                      </a:r>
                      <a:endParaRPr lang="ru-RU" sz="85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9 000 000</a:t>
                      </a:r>
                      <a:endParaRPr lang="ru-RU" sz="850" dirty="0">
                        <a:effectLst/>
                        <a:latin typeface="Arial" pitchFamily="34" charset="0"/>
                        <a:ea typeface="Times New Roman"/>
                        <a:cs typeface="Arial" pitchFamily="34" charset="0"/>
                      </a:endParaRPr>
                    </a:p>
                  </a:txBody>
                  <a:tcPr marL="9525" marR="9525" marT="9525" marB="9525" anchor="ctr"/>
                </a:tc>
              </a:tr>
              <a:tr h="304257">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26.</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серіппелі тырмалар</a:t>
                      </a:r>
                      <a:endParaRPr lang="ru-RU" sz="85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9 000 000</a:t>
                      </a:r>
                      <a:endParaRPr lang="ru-RU" sz="850" dirty="0">
                        <a:effectLst/>
                        <a:latin typeface="Arial" pitchFamily="34" charset="0"/>
                        <a:ea typeface="Times New Roman"/>
                        <a:cs typeface="Arial" pitchFamily="34" charset="0"/>
                      </a:endParaRPr>
                    </a:p>
                  </a:txBody>
                  <a:tcPr marL="9525" marR="9525" marT="9525" marB="9525" anchor="ctr"/>
                </a:tc>
              </a:tr>
              <a:tr h="161271">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27.</a:t>
                      </a:r>
                      <a:endParaRPr lang="ru-RU" sz="850">
                        <a:effectLst/>
                        <a:latin typeface="Arial" pitchFamily="34" charset="0"/>
                        <a:ea typeface="Times New Roman"/>
                        <a:cs typeface="Arial" pitchFamily="34" charset="0"/>
                      </a:endParaRPr>
                    </a:p>
                  </a:txBody>
                  <a:tcPr marL="9525" marR="9525" marT="9525" marB="9525" anchor="ctr"/>
                </a:tc>
                <a:tc gridSpan="3">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тісті</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шынжырлы</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тырма</a:t>
                      </a:r>
                      <a:r>
                        <a:rPr lang="en-US" sz="850" dirty="0">
                          <a:solidFill>
                            <a:srgbClr val="000000"/>
                          </a:solidFill>
                          <a:effectLst/>
                          <a:latin typeface="Arial" pitchFamily="34" charset="0"/>
                          <a:ea typeface="Times New Roman"/>
                          <a:cs typeface="Arial" pitchFamily="34" charset="0"/>
                        </a:rPr>
                        <a:t>:</a:t>
                      </a:r>
                      <a:endParaRPr lang="ru-RU" sz="850"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304257">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27.1.</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қамту ені 12 метрге дейін</a:t>
                      </a:r>
                      <a:endParaRPr lang="ru-RU" sz="85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2 200 000</a:t>
                      </a:r>
                      <a:endParaRPr lang="ru-RU" sz="850" dirty="0">
                        <a:effectLst/>
                        <a:latin typeface="Arial" pitchFamily="34" charset="0"/>
                        <a:ea typeface="Times New Roman"/>
                        <a:cs typeface="Arial" pitchFamily="34" charset="0"/>
                      </a:endParaRPr>
                    </a:p>
                  </a:txBody>
                  <a:tcPr marL="9525" marR="9525" marT="9525" marB="9525" anchor="ctr"/>
                </a:tc>
              </a:tr>
              <a:tr h="304257">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27.2.</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қамту ені 12,1-20 метр</a:t>
                      </a:r>
                      <a:endParaRPr lang="ru-RU" sz="85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5 000 000</a:t>
                      </a:r>
                      <a:endParaRPr lang="ru-RU" sz="850" dirty="0">
                        <a:effectLst/>
                        <a:latin typeface="Arial" pitchFamily="34" charset="0"/>
                        <a:ea typeface="Times New Roman"/>
                        <a:cs typeface="Arial" pitchFamily="34" charset="0"/>
                      </a:endParaRPr>
                    </a:p>
                  </a:txBody>
                  <a:tcPr marL="9525" marR="9525" marT="9525" marB="9525" anchor="ctr"/>
                </a:tc>
              </a:tr>
              <a:tr h="304257">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27.3.</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қамту ені 20,1 метрден бастап</a:t>
                      </a:r>
                      <a:endParaRPr lang="ru-RU" sz="85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5 500 000</a:t>
                      </a:r>
                      <a:endParaRPr lang="ru-RU" sz="850" dirty="0">
                        <a:effectLst/>
                        <a:latin typeface="Arial" pitchFamily="34" charset="0"/>
                        <a:ea typeface="Times New Roman"/>
                        <a:cs typeface="Arial" pitchFamily="34" charset="0"/>
                      </a:endParaRPr>
                    </a:p>
                  </a:txBody>
                  <a:tcPr marL="9525" marR="9525" marT="9525" marB="9525" anchor="ctr"/>
                </a:tc>
              </a:tr>
              <a:tr h="304257">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28.</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сақиналы-тепкі</a:t>
                      </a:r>
                      <a:r>
                        <a:rPr lang="en-US" sz="850" dirty="0">
                          <a:solidFill>
                            <a:srgbClr val="000000"/>
                          </a:solidFill>
                          <a:effectLst/>
                          <a:latin typeface="Arial" pitchFamily="34" charset="0"/>
                          <a:ea typeface="Times New Roman"/>
                          <a:cs typeface="Arial" pitchFamily="34" charset="0"/>
                        </a:rPr>
                        <a:t>/</a:t>
                      </a:r>
                      <a:r>
                        <a:rPr lang="en-US" sz="850" dirty="0" err="1">
                          <a:solidFill>
                            <a:srgbClr val="000000"/>
                          </a:solidFill>
                          <a:effectLst/>
                          <a:latin typeface="Arial" pitchFamily="34" charset="0"/>
                          <a:ea typeface="Times New Roman"/>
                          <a:cs typeface="Arial" pitchFamily="34" charset="0"/>
                        </a:rPr>
                        <a:t>тісті</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топырақтаптағыш</a:t>
                      </a:r>
                      <a:endParaRPr lang="ru-RU" sz="85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5 500 000</a:t>
                      </a:r>
                      <a:endParaRPr lang="ru-RU" sz="850" dirty="0">
                        <a:effectLst/>
                        <a:latin typeface="Arial" pitchFamily="34" charset="0"/>
                        <a:ea typeface="Times New Roman"/>
                        <a:cs typeface="Arial" pitchFamily="34" charset="0"/>
                      </a:endParaRPr>
                    </a:p>
                  </a:txBody>
                  <a:tcPr marL="9525" marR="9525" marT="9525" marB="9525" anchor="ctr"/>
                </a:tc>
              </a:tr>
              <a:tr h="304257">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29.</a:t>
                      </a:r>
                      <a:endParaRPr lang="ru-RU" sz="85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дән аршығыш</a:t>
                      </a:r>
                      <a:endParaRPr lang="ru-RU" sz="85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880 000</a:t>
                      </a:r>
                      <a:endParaRPr lang="ru-RU" sz="850" dirty="0">
                        <a:effectLst/>
                        <a:latin typeface="Arial" pitchFamily="34" charset="0"/>
                        <a:ea typeface="Times New Roman"/>
                        <a:cs typeface="Arial" pitchFamily="34" charset="0"/>
                      </a:endParaRPr>
                    </a:p>
                  </a:txBody>
                  <a:tcPr marL="9525" marR="9525" marT="9525" marB="9525" anchor="ctr"/>
                </a:tc>
              </a:tr>
              <a:tr h="161271">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30.</a:t>
                      </a:r>
                      <a:endParaRPr lang="ru-RU" sz="850">
                        <a:effectLst/>
                        <a:latin typeface="Arial" pitchFamily="34" charset="0"/>
                        <a:ea typeface="Times New Roman"/>
                        <a:cs typeface="Arial" pitchFamily="34" charset="0"/>
                      </a:endParaRPr>
                    </a:p>
                  </a:txBody>
                  <a:tcPr marL="9525" marR="9525" marT="9525" marB="9525" anchor="ctr"/>
                </a:tc>
                <a:tc gridSpan="3">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қопсытқыш</a:t>
                      </a:r>
                      <a:r>
                        <a:rPr lang="en-US" sz="850" dirty="0">
                          <a:solidFill>
                            <a:srgbClr val="000000"/>
                          </a:solidFill>
                          <a:effectLst/>
                          <a:latin typeface="Arial" pitchFamily="34" charset="0"/>
                          <a:ea typeface="Times New Roman"/>
                          <a:cs typeface="Arial" pitchFamily="34" charset="0"/>
                        </a:rPr>
                        <a:t>:</a:t>
                      </a:r>
                      <a:endParaRPr lang="ru-RU" sz="850"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304257">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30.1.</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Қазақстан Республикасы, ТМД елдері, ҚХР өндірістерінің моделдері</a:t>
                      </a:r>
                      <a:endParaRPr lang="ru-RU" sz="85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5 400 000</a:t>
                      </a:r>
                      <a:endParaRPr lang="ru-RU" sz="850" dirty="0">
                        <a:effectLst/>
                        <a:latin typeface="Arial" pitchFamily="34" charset="0"/>
                        <a:ea typeface="Times New Roman"/>
                        <a:cs typeface="Arial" pitchFamily="34" charset="0"/>
                      </a:endParaRPr>
                    </a:p>
                  </a:txBody>
                  <a:tcPr marL="9525" marR="9525" marT="9525" marB="9525" anchor="ctr"/>
                </a:tc>
              </a:tr>
              <a:tr h="304257">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30.2.</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Азия, Еуропа, Америка өндірістерінің моделдері (оның ішінде Қазақстан Республикасы аумағында, ТМД елдері, ҚХР өндірілген)</a:t>
                      </a:r>
                      <a:endParaRPr lang="ru-RU" sz="85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34 000 000</a:t>
                      </a:r>
                      <a:endParaRPr lang="ru-RU" sz="850" dirty="0">
                        <a:effectLst/>
                        <a:latin typeface="Arial" pitchFamily="34" charset="0"/>
                        <a:ea typeface="Times New Roman"/>
                        <a:cs typeface="Arial" pitchFamily="34" charset="0"/>
                      </a:endParaRPr>
                    </a:p>
                  </a:txBody>
                  <a:tcPr marL="9525" marR="9525" marT="9525" marB="9525" anchor="ctr"/>
                </a:tc>
              </a:tr>
              <a:tr h="304257">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31.</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топырақ</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өңдейтін</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агрегат</a:t>
                      </a:r>
                      <a:endParaRPr lang="ru-RU" sz="85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3 500 000</a:t>
                      </a:r>
                      <a:endParaRPr lang="ru-RU" sz="850" dirty="0">
                        <a:effectLst/>
                        <a:latin typeface="Arial" pitchFamily="34" charset="0"/>
                        <a:ea typeface="Times New Roman"/>
                        <a:cs typeface="Arial" pitchFamily="34" charset="0"/>
                      </a:endParaRPr>
                    </a:p>
                  </a:txBody>
                  <a:tcPr marL="9525" marR="9525" marT="9525" marB="9525" anchor="ctr"/>
                </a:tc>
              </a:tr>
              <a:tr h="161271">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32.</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жоспарлауға</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арналған</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жабдықтар</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лазерлі</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жоспарлауыш</a:t>
                      </a:r>
                      <a:r>
                        <a:rPr lang="en-US" sz="850" dirty="0">
                          <a:solidFill>
                            <a:srgbClr val="000000"/>
                          </a:solidFill>
                          <a:effectLst/>
                          <a:latin typeface="Arial" pitchFamily="34" charset="0"/>
                          <a:ea typeface="Times New Roman"/>
                          <a:cs typeface="Arial" pitchFamily="34" charset="0"/>
                        </a:rPr>
                        <a:t>)</a:t>
                      </a:r>
                      <a:endParaRPr lang="ru-RU" sz="85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200</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12 360 000</a:t>
                      </a:r>
                      <a:endParaRPr lang="ru-RU" sz="850" dirty="0">
                        <a:effectLst/>
                        <a:latin typeface="Arial" pitchFamily="34" charset="0"/>
                        <a:ea typeface="Times New Roman"/>
                        <a:cs typeface="Arial" pitchFamily="34" charset="0"/>
                      </a:endParaRPr>
                    </a:p>
                  </a:txBody>
                  <a:tcPr marL="9525" marR="9525" marT="9525" marB="9525" anchor="ctr"/>
                </a:tc>
              </a:tr>
              <a:tr h="161271">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33.</a:t>
                      </a:r>
                      <a:endParaRPr lang="ru-RU" sz="850">
                        <a:effectLst/>
                        <a:latin typeface="Arial" pitchFamily="34" charset="0"/>
                        <a:ea typeface="Times New Roman"/>
                        <a:cs typeface="Arial" pitchFamily="34" charset="0"/>
                      </a:endParaRPr>
                    </a:p>
                  </a:txBody>
                  <a:tcPr marL="9525" marR="9525" marT="9525" marB="9525" anchor="ctr"/>
                </a:tc>
                <a:tc gridSpan="3">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тіркемелі</a:t>
                      </a:r>
                      <a:r>
                        <a:rPr lang="en-US" sz="850" dirty="0">
                          <a:solidFill>
                            <a:srgbClr val="000000"/>
                          </a:solidFill>
                          <a:effectLst/>
                          <a:latin typeface="Arial" pitchFamily="34" charset="0"/>
                          <a:ea typeface="Times New Roman"/>
                          <a:cs typeface="Arial" pitchFamily="34" charset="0"/>
                        </a:rPr>
                        <a:t>/</a:t>
                      </a:r>
                      <a:r>
                        <a:rPr lang="en-US" sz="850" dirty="0" err="1">
                          <a:solidFill>
                            <a:srgbClr val="000000"/>
                          </a:solidFill>
                          <a:effectLst/>
                          <a:latin typeface="Arial" pitchFamily="34" charset="0"/>
                          <a:ea typeface="Times New Roman"/>
                          <a:cs typeface="Arial" pitchFamily="34" charset="0"/>
                        </a:rPr>
                        <a:t>аспалы</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дестелегіш</a:t>
                      </a:r>
                      <a:r>
                        <a:rPr lang="en-US" sz="850" dirty="0">
                          <a:solidFill>
                            <a:srgbClr val="000000"/>
                          </a:solidFill>
                          <a:effectLst/>
                          <a:latin typeface="Arial" pitchFamily="34" charset="0"/>
                          <a:ea typeface="Times New Roman"/>
                          <a:cs typeface="Arial" pitchFamily="34" charset="0"/>
                        </a:rPr>
                        <a:t>:</a:t>
                      </a:r>
                      <a:endParaRPr lang="ru-RU" sz="850"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304257">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33.1.</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6 </a:t>
                      </a:r>
                      <a:r>
                        <a:rPr lang="en-US" sz="850" dirty="0" err="1">
                          <a:solidFill>
                            <a:srgbClr val="000000"/>
                          </a:solidFill>
                          <a:effectLst/>
                          <a:latin typeface="Arial" pitchFamily="34" charset="0"/>
                          <a:ea typeface="Times New Roman"/>
                          <a:cs typeface="Arial" pitchFamily="34" charset="0"/>
                        </a:rPr>
                        <a:t>метрге</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дейінгі</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дестелегіш</a:t>
                      </a:r>
                      <a:r>
                        <a:rPr lang="en-US" sz="850" dirty="0">
                          <a:solidFill>
                            <a:srgbClr val="000000"/>
                          </a:solidFill>
                          <a:effectLst/>
                          <a:latin typeface="Arial" pitchFamily="34" charset="0"/>
                          <a:ea typeface="Times New Roman"/>
                          <a:cs typeface="Arial" pitchFamily="34" charset="0"/>
                        </a:rPr>
                        <a:t>:</a:t>
                      </a:r>
                      <a:endParaRPr lang="ru-RU" sz="85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2 700 000</a:t>
                      </a:r>
                      <a:endParaRPr lang="ru-RU" sz="850" dirty="0">
                        <a:effectLst/>
                        <a:latin typeface="Arial" pitchFamily="34" charset="0"/>
                        <a:ea typeface="Times New Roman"/>
                        <a:cs typeface="Arial" pitchFamily="34" charset="0"/>
                      </a:endParaRPr>
                    </a:p>
                  </a:txBody>
                  <a:tcPr marL="9525" marR="9525" marT="9525" marB="9525" anchor="ctr"/>
                </a:tc>
              </a:tr>
              <a:tr h="304257">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33.2.</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6, 1-7 метрлік дестелегіш:</a:t>
                      </a:r>
                      <a:endParaRPr lang="ru-RU" sz="85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3 500 000</a:t>
                      </a:r>
                      <a:endParaRPr lang="ru-RU" sz="850" dirty="0">
                        <a:effectLst/>
                        <a:latin typeface="Arial" pitchFamily="34" charset="0"/>
                        <a:ea typeface="Times New Roman"/>
                        <a:cs typeface="Arial" pitchFamily="34" charset="0"/>
                      </a:endParaRPr>
                    </a:p>
                  </a:txBody>
                  <a:tcPr marL="9525" marR="9525" marT="9525" marB="9525" anchor="ctr"/>
                </a:tc>
              </a:tr>
              <a:tr h="161271">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33.3.</a:t>
                      </a:r>
                      <a:endParaRPr lang="ru-RU" sz="850">
                        <a:effectLst/>
                        <a:latin typeface="Arial" pitchFamily="34" charset="0"/>
                        <a:ea typeface="Times New Roman"/>
                        <a:cs typeface="Arial" pitchFamily="34" charset="0"/>
                      </a:endParaRPr>
                    </a:p>
                  </a:txBody>
                  <a:tcPr marL="9525" marR="9525" marT="9525" marB="9525" anchor="ctr"/>
                </a:tc>
                <a:tc gridSpan="3">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7, 1 - 8 </a:t>
                      </a:r>
                      <a:r>
                        <a:rPr lang="en-US" sz="850" dirty="0" err="1">
                          <a:solidFill>
                            <a:srgbClr val="000000"/>
                          </a:solidFill>
                          <a:effectLst/>
                          <a:latin typeface="Arial" pitchFamily="34" charset="0"/>
                          <a:ea typeface="Times New Roman"/>
                          <a:cs typeface="Arial" pitchFamily="34" charset="0"/>
                        </a:rPr>
                        <a:t>метрлік</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дестелегіш</a:t>
                      </a:r>
                      <a:r>
                        <a:rPr lang="en-US" sz="850" dirty="0">
                          <a:solidFill>
                            <a:srgbClr val="000000"/>
                          </a:solidFill>
                          <a:effectLst/>
                          <a:latin typeface="Arial" pitchFamily="34" charset="0"/>
                          <a:ea typeface="Times New Roman"/>
                          <a:cs typeface="Arial" pitchFamily="34" charset="0"/>
                        </a:rPr>
                        <a:t>:</a:t>
                      </a:r>
                      <a:endParaRPr lang="ru-RU" sz="850"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304257">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33.3.1</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Қазақстан Республикасы, ТМД елдері, ҚХР өндірістерінің моделдері</a:t>
                      </a:r>
                      <a:endParaRPr lang="ru-RU" sz="85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dirty="0">
                          <a:effectLst/>
                          <a:latin typeface="Arial" pitchFamily="34" charset="0"/>
                          <a:ea typeface="Times New Roman"/>
                          <a:cs typeface="Arial" pitchFamily="34" charset="0"/>
                        </a:rPr>
                        <a:t/>
                      </a:r>
                      <a:br>
                        <a:rPr lang="en-US" sz="850" dirty="0">
                          <a:effectLst/>
                          <a:latin typeface="Arial" pitchFamily="34" charset="0"/>
                          <a:ea typeface="Times New Roman"/>
                          <a:cs typeface="Arial" pitchFamily="34" charset="0"/>
                        </a:rPr>
                      </a:br>
                      <a:endParaRPr lang="ru-RU" sz="85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3 800 000</a:t>
                      </a:r>
                      <a:endParaRPr lang="ru-RU" sz="850" dirty="0">
                        <a:effectLst/>
                        <a:latin typeface="Arial" pitchFamily="34" charset="0"/>
                        <a:ea typeface="Times New Roman"/>
                        <a:cs typeface="Arial" pitchFamily="34" charset="0"/>
                      </a:endParaRPr>
                    </a:p>
                  </a:txBody>
                  <a:tcPr marL="9525" marR="9525" marT="9525" marB="9525" anchor="ctr"/>
                </a:tc>
              </a:tr>
              <a:tr h="304257">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33.3.2</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Азия</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Еуропа</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Америка</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өндірістерінің</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моделдері</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оның</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ішінде</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Қазақстан</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Республикасы</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аумағында</a:t>
                      </a:r>
                      <a:r>
                        <a:rPr lang="en-US" sz="850" dirty="0">
                          <a:solidFill>
                            <a:srgbClr val="000000"/>
                          </a:solidFill>
                          <a:effectLst/>
                          <a:latin typeface="Arial" pitchFamily="34" charset="0"/>
                          <a:ea typeface="Times New Roman"/>
                          <a:cs typeface="Arial" pitchFamily="34" charset="0"/>
                        </a:rPr>
                        <a:t>, ТМД </a:t>
                      </a:r>
                      <a:r>
                        <a:rPr lang="en-US" sz="850" dirty="0" err="1">
                          <a:solidFill>
                            <a:srgbClr val="000000"/>
                          </a:solidFill>
                          <a:effectLst/>
                          <a:latin typeface="Arial" pitchFamily="34" charset="0"/>
                          <a:ea typeface="Times New Roman"/>
                          <a:cs typeface="Arial" pitchFamily="34" charset="0"/>
                        </a:rPr>
                        <a:t>елдері</a:t>
                      </a:r>
                      <a:r>
                        <a:rPr lang="en-US" sz="850" dirty="0">
                          <a:solidFill>
                            <a:srgbClr val="000000"/>
                          </a:solidFill>
                          <a:effectLst/>
                          <a:latin typeface="Arial" pitchFamily="34" charset="0"/>
                          <a:ea typeface="Times New Roman"/>
                          <a:cs typeface="Arial" pitchFamily="34" charset="0"/>
                        </a:rPr>
                        <a:t>, ҚХР </a:t>
                      </a:r>
                      <a:r>
                        <a:rPr lang="en-US" sz="850" dirty="0" err="1">
                          <a:solidFill>
                            <a:srgbClr val="000000"/>
                          </a:solidFill>
                          <a:effectLst/>
                          <a:latin typeface="Arial" pitchFamily="34" charset="0"/>
                          <a:ea typeface="Times New Roman"/>
                          <a:cs typeface="Arial" pitchFamily="34" charset="0"/>
                        </a:rPr>
                        <a:t>өндірілген</a:t>
                      </a:r>
                      <a:r>
                        <a:rPr lang="en-US" sz="850" dirty="0">
                          <a:solidFill>
                            <a:srgbClr val="000000"/>
                          </a:solidFill>
                          <a:effectLst/>
                          <a:latin typeface="Arial" pitchFamily="34" charset="0"/>
                          <a:ea typeface="Times New Roman"/>
                          <a:cs typeface="Arial" pitchFamily="34" charset="0"/>
                        </a:rPr>
                        <a:t>)</a:t>
                      </a:r>
                      <a:endParaRPr lang="ru-RU" sz="85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16 500 000</a:t>
                      </a:r>
                      <a:endParaRPr lang="ru-RU" sz="850" dirty="0">
                        <a:effectLst/>
                        <a:latin typeface="Arial" pitchFamily="34" charset="0"/>
                        <a:ea typeface="Times New Roman"/>
                        <a:cs typeface="Arial" pitchFamily="34" charset="0"/>
                      </a:endParaRPr>
                    </a:p>
                  </a:txBody>
                  <a:tcPr marL="9525" marR="9525" marT="9525" marB="9525" anchor="ctr"/>
                </a:tc>
              </a:tr>
              <a:tr h="161271">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33.4.</a:t>
                      </a:r>
                      <a:endParaRPr lang="ru-RU" sz="850">
                        <a:effectLst/>
                        <a:latin typeface="Arial" pitchFamily="34" charset="0"/>
                        <a:ea typeface="Times New Roman"/>
                        <a:cs typeface="Arial" pitchFamily="34" charset="0"/>
                      </a:endParaRPr>
                    </a:p>
                  </a:txBody>
                  <a:tcPr marL="9525" marR="9525" marT="9525" marB="9525" anchor="ctr"/>
                </a:tc>
                <a:tc gridSpan="3">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8, 1 - 10 </a:t>
                      </a:r>
                      <a:r>
                        <a:rPr lang="en-US" sz="850" dirty="0" err="1">
                          <a:solidFill>
                            <a:srgbClr val="000000"/>
                          </a:solidFill>
                          <a:effectLst/>
                          <a:latin typeface="Arial" pitchFamily="34" charset="0"/>
                          <a:ea typeface="Times New Roman"/>
                          <a:cs typeface="Arial" pitchFamily="34" charset="0"/>
                        </a:rPr>
                        <a:t>метрлік</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дестелегіш</a:t>
                      </a:r>
                      <a:r>
                        <a:rPr lang="en-US" sz="850" dirty="0">
                          <a:solidFill>
                            <a:srgbClr val="000000"/>
                          </a:solidFill>
                          <a:effectLst/>
                          <a:latin typeface="Arial" pitchFamily="34" charset="0"/>
                          <a:ea typeface="Times New Roman"/>
                          <a:cs typeface="Arial" pitchFamily="34" charset="0"/>
                        </a:rPr>
                        <a:t>:</a:t>
                      </a:r>
                      <a:endParaRPr lang="ru-RU" sz="850"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304257">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33.4.1</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Қазақстан Республикасы, ТМД елдері, ҚХР өндірістерінің моделдері</a:t>
                      </a:r>
                      <a:endParaRPr lang="ru-RU" sz="85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dirty="0">
                          <a:effectLst/>
                          <a:latin typeface="Arial" pitchFamily="34" charset="0"/>
                          <a:ea typeface="Times New Roman"/>
                          <a:cs typeface="Arial" pitchFamily="34" charset="0"/>
                        </a:rPr>
                        <a:t/>
                      </a:r>
                      <a:br>
                        <a:rPr lang="en-US" sz="850" dirty="0">
                          <a:effectLst/>
                          <a:latin typeface="Arial" pitchFamily="34" charset="0"/>
                          <a:ea typeface="Times New Roman"/>
                          <a:cs typeface="Arial" pitchFamily="34" charset="0"/>
                        </a:rPr>
                      </a:br>
                      <a:endParaRPr lang="ru-RU" sz="85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8 000 000</a:t>
                      </a:r>
                      <a:endParaRPr lang="ru-RU" sz="850" dirty="0">
                        <a:effectLst/>
                        <a:latin typeface="Arial" pitchFamily="34" charset="0"/>
                        <a:ea typeface="Times New Roman"/>
                        <a:cs typeface="Arial" pitchFamily="34" charset="0"/>
                      </a:endParaRPr>
                    </a:p>
                  </a:txBody>
                  <a:tcPr marL="9525" marR="9525" marT="9525" marB="9525" anchor="ctr"/>
                </a:tc>
              </a:tr>
              <a:tr h="304257">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33.4.2</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Азия, Еуропа, Америка өндірістерінің моделдері (оның ішінде Қазақстан Республикасы аумағында, ТМД елдері, ҚХР өндірілген)</a:t>
                      </a:r>
                      <a:endParaRPr lang="ru-RU" sz="85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28 000 000</a:t>
                      </a:r>
                      <a:endParaRPr lang="ru-RU" sz="850" dirty="0">
                        <a:effectLst/>
                        <a:latin typeface="Arial" pitchFamily="34" charset="0"/>
                        <a:ea typeface="Times New Roman"/>
                        <a:cs typeface="Arial" pitchFamily="34" charset="0"/>
                      </a:endParaRPr>
                    </a:p>
                  </a:txBody>
                  <a:tcPr marL="9525" marR="9525" marT="9525" marB="9525" anchor="ctr"/>
                </a:tc>
              </a:tr>
              <a:tr h="161271">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33.5.</a:t>
                      </a:r>
                      <a:endParaRPr lang="ru-RU" sz="850">
                        <a:effectLst/>
                        <a:latin typeface="Arial" pitchFamily="34" charset="0"/>
                        <a:ea typeface="Times New Roman"/>
                        <a:cs typeface="Arial" pitchFamily="34" charset="0"/>
                      </a:endParaRPr>
                    </a:p>
                  </a:txBody>
                  <a:tcPr marL="9525" marR="9525" marT="9525" marB="9525" anchor="ctr"/>
                </a:tc>
                <a:tc gridSpan="3">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10,1 </a:t>
                      </a:r>
                      <a:r>
                        <a:rPr lang="en-US" sz="850" dirty="0" err="1">
                          <a:solidFill>
                            <a:srgbClr val="000000"/>
                          </a:solidFill>
                          <a:effectLst/>
                          <a:latin typeface="Arial" pitchFamily="34" charset="0"/>
                          <a:ea typeface="Times New Roman"/>
                          <a:cs typeface="Arial" pitchFamily="34" charset="0"/>
                        </a:rPr>
                        <a:t>метрден</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басталатын</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дестелегіш</a:t>
                      </a:r>
                      <a:r>
                        <a:rPr lang="en-US" sz="850" dirty="0">
                          <a:solidFill>
                            <a:srgbClr val="000000"/>
                          </a:solidFill>
                          <a:effectLst/>
                          <a:latin typeface="Arial" pitchFamily="34" charset="0"/>
                          <a:ea typeface="Times New Roman"/>
                          <a:cs typeface="Arial" pitchFamily="34" charset="0"/>
                        </a:rPr>
                        <a:t>:</a:t>
                      </a:r>
                      <a:endParaRPr lang="ru-RU" sz="850"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304257">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33.5.1.</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Қазақстан Республикасы, ТМД елдері, ҚХР өндірістерінің моделдері</a:t>
                      </a:r>
                      <a:endParaRPr lang="ru-RU" sz="85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dirty="0">
                          <a:effectLst/>
                          <a:latin typeface="Arial" pitchFamily="34" charset="0"/>
                          <a:ea typeface="Times New Roman"/>
                          <a:cs typeface="Arial" pitchFamily="34" charset="0"/>
                        </a:rPr>
                        <a:t/>
                      </a:r>
                      <a:br>
                        <a:rPr lang="en-US" sz="850" dirty="0">
                          <a:effectLst/>
                          <a:latin typeface="Arial" pitchFamily="34" charset="0"/>
                          <a:ea typeface="Times New Roman"/>
                          <a:cs typeface="Arial" pitchFamily="34" charset="0"/>
                        </a:rPr>
                      </a:br>
                      <a:endParaRPr lang="ru-RU" sz="85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8 400 000</a:t>
                      </a:r>
                      <a:endParaRPr lang="ru-RU" sz="850" dirty="0">
                        <a:effectLst/>
                        <a:latin typeface="Arial" pitchFamily="34" charset="0"/>
                        <a:ea typeface="Times New Roman"/>
                        <a:cs typeface="Arial" pitchFamily="34" charset="0"/>
                      </a:endParaRPr>
                    </a:p>
                  </a:txBody>
                  <a:tcPr marL="9525" marR="9525" marT="9525" marB="9525" anchor="ctr"/>
                </a:tc>
              </a:tr>
              <a:tr h="304257">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33.5.2.</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Азия, Еуропа, Америка өндірістерінің моделдері (оның ішінде Қазақстан Республикасы аумағында, ТМД елдері, ҚХР өндірілген)</a:t>
                      </a:r>
                      <a:endParaRPr lang="ru-RU" sz="85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20 000 000</a:t>
                      </a:r>
                      <a:endParaRPr lang="ru-RU" sz="850" dirty="0">
                        <a:effectLst/>
                        <a:latin typeface="Arial" pitchFamily="34" charset="0"/>
                        <a:ea typeface="Times New Roman"/>
                        <a:cs typeface="Arial" pitchFamily="34" charset="0"/>
                      </a:endParaRPr>
                    </a:p>
                  </a:txBody>
                  <a:tcPr marL="9525" marR="9525" marT="9525" marB="9525" anchor="ctr"/>
                </a:tc>
              </a:tr>
              <a:tr h="304257">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34.</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топырақты терең өңдеуге арналған қопсытқыштар</a:t>
                      </a:r>
                      <a:endParaRPr lang="ru-RU" sz="85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1 600 000</a:t>
                      </a:r>
                      <a:endParaRPr lang="ru-RU" sz="850" dirty="0">
                        <a:effectLst/>
                        <a:latin typeface="Arial" pitchFamily="34" charset="0"/>
                        <a:ea typeface="Times New Roman"/>
                        <a:cs typeface="Arial" pitchFamily="34" charset="0"/>
                      </a:endParaRPr>
                    </a:p>
                  </a:txBody>
                  <a:tcPr marL="9525" marR="9525" marT="9525" marB="9525" anchor="ctr"/>
                </a:tc>
              </a:tr>
            </a:tbl>
          </a:graphicData>
        </a:graphic>
      </p:graphicFrame>
      <p:graphicFrame>
        <p:nvGraphicFramePr>
          <p:cNvPr id="11" name="Таблица 10"/>
          <p:cNvGraphicFramePr>
            <a:graphicFrameLocks noGrp="1"/>
          </p:cNvGraphicFramePr>
          <p:nvPr>
            <p:extLst>
              <p:ext uri="{D42A27DB-BD31-4B8C-83A1-F6EECF244321}">
                <p14:modId xmlns:p14="http://schemas.microsoft.com/office/powerpoint/2010/main" val="3792894375"/>
              </p:ext>
            </p:extLst>
          </p:nvPr>
        </p:nvGraphicFramePr>
        <p:xfrm>
          <a:off x="0" y="1416224"/>
          <a:ext cx="8534400" cy="7981950"/>
        </p:xfrm>
        <a:graphic>
          <a:graphicData uri="http://schemas.openxmlformats.org/drawingml/2006/table">
            <a:tbl>
              <a:tblPr>
                <a:tableStyleId>{BDBED569-4797-4DF1-A0F4-6AAB3CD982D8}</a:tableStyleId>
              </a:tblPr>
              <a:tblGrid>
                <a:gridCol w="541512"/>
                <a:gridCol w="6148416"/>
                <a:gridCol w="922236"/>
                <a:gridCol w="922236"/>
              </a:tblGrid>
              <a:tr h="157014">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16.</a:t>
                      </a:r>
                      <a:endParaRPr lang="ru-RU" sz="850" dirty="0">
                        <a:effectLst/>
                        <a:latin typeface="Arial" pitchFamily="34" charset="0"/>
                        <a:ea typeface="Times New Roman"/>
                        <a:cs typeface="Arial" pitchFamily="34" charset="0"/>
                      </a:endParaRPr>
                    </a:p>
                  </a:txBody>
                  <a:tcPr marL="9525" marR="9525" marT="9525" marB="9525" anchor="ctr"/>
                </a:tc>
                <a:tc gridSpan="3">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сепкіштер</a:t>
                      </a:r>
                      <a:r>
                        <a:rPr lang="en-US" sz="850" dirty="0">
                          <a:solidFill>
                            <a:srgbClr val="000000"/>
                          </a:solidFill>
                          <a:effectLst/>
                          <a:latin typeface="Arial" pitchFamily="34" charset="0"/>
                          <a:ea typeface="Times New Roman"/>
                          <a:cs typeface="Arial" pitchFamily="34" charset="0"/>
                        </a:rPr>
                        <a:t>:</a:t>
                      </a:r>
                      <a:endParaRPr lang="ru-RU" sz="850"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310415">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16.1.</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әмбебап</a:t>
                      </a:r>
                      <a:endParaRPr lang="ru-RU" sz="85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4 000 000</a:t>
                      </a:r>
                      <a:endParaRPr lang="ru-RU" sz="850">
                        <a:effectLst/>
                        <a:latin typeface="Arial" pitchFamily="34" charset="0"/>
                        <a:ea typeface="Times New Roman"/>
                        <a:cs typeface="Arial" pitchFamily="34" charset="0"/>
                      </a:endParaRPr>
                    </a:p>
                  </a:txBody>
                  <a:tcPr marL="9525" marR="9525" marT="9525" marB="9525" anchor="ctr"/>
                </a:tc>
              </a:tr>
              <a:tr h="310415">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16.2.</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қызылша</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себетін</a:t>
                      </a:r>
                      <a:endParaRPr lang="ru-RU" sz="85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24 000 000</a:t>
                      </a:r>
                      <a:endParaRPr lang="ru-RU" sz="850">
                        <a:effectLst/>
                        <a:latin typeface="Arial" pitchFamily="34" charset="0"/>
                        <a:ea typeface="Times New Roman"/>
                        <a:cs typeface="Arial" pitchFamily="34" charset="0"/>
                      </a:endParaRPr>
                    </a:p>
                  </a:txBody>
                  <a:tcPr marL="9525" marR="9525" marT="9525" marB="9525" anchor="ctr"/>
                </a:tc>
              </a:tr>
              <a:tr h="310415">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16.3.</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көкөніс</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себетін</a:t>
                      </a:r>
                      <a:endParaRPr lang="ru-RU" sz="85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2 600 000</a:t>
                      </a:r>
                      <a:endParaRPr lang="ru-RU" sz="850">
                        <a:effectLst/>
                        <a:latin typeface="Arial" pitchFamily="34" charset="0"/>
                        <a:ea typeface="Times New Roman"/>
                        <a:cs typeface="Arial" pitchFamily="34" charset="0"/>
                      </a:endParaRPr>
                    </a:p>
                  </a:txBody>
                  <a:tcPr marL="9525" marR="9525" marT="9525" marB="9525" anchor="ctr"/>
                </a:tc>
              </a:tr>
              <a:tr h="310415">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16.4.</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мақта</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себетін</a:t>
                      </a:r>
                      <a:endParaRPr lang="ru-RU" sz="85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2 400 000</a:t>
                      </a:r>
                      <a:endParaRPr lang="ru-RU" sz="850">
                        <a:effectLst/>
                        <a:latin typeface="Arial" pitchFamily="34" charset="0"/>
                        <a:ea typeface="Times New Roman"/>
                        <a:cs typeface="Arial" pitchFamily="34" charset="0"/>
                      </a:endParaRPr>
                    </a:p>
                  </a:txBody>
                  <a:tcPr marL="9525" marR="9525" marT="9525" marB="9525" anchor="ctr"/>
                </a:tc>
              </a:tr>
              <a:tr h="310415">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16.5.</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астық</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себетін</a:t>
                      </a:r>
                      <a:endParaRPr lang="ru-RU" sz="85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dirty="0">
                          <a:effectLst/>
                          <a:latin typeface="Arial" pitchFamily="34" charset="0"/>
                          <a:ea typeface="Times New Roman"/>
                          <a:cs typeface="Arial" pitchFamily="34" charset="0"/>
                        </a:rPr>
                        <a:t/>
                      </a:r>
                      <a:br>
                        <a:rPr lang="en-US" sz="850" dirty="0">
                          <a:effectLst/>
                          <a:latin typeface="Arial" pitchFamily="34" charset="0"/>
                          <a:ea typeface="Times New Roman"/>
                          <a:cs typeface="Arial" pitchFamily="34" charset="0"/>
                        </a:rPr>
                      </a:br>
                      <a:endParaRPr lang="ru-RU" sz="85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4 200 000</a:t>
                      </a:r>
                      <a:endParaRPr lang="ru-RU" sz="850" dirty="0">
                        <a:effectLst/>
                        <a:latin typeface="Arial" pitchFamily="34" charset="0"/>
                        <a:ea typeface="Times New Roman"/>
                        <a:cs typeface="Arial" pitchFamily="34" charset="0"/>
                      </a:endParaRPr>
                    </a:p>
                  </a:txBody>
                  <a:tcPr marL="9525" marR="9525" marT="9525" marB="9525" anchor="ctr"/>
                </a:tc>
              </a:tr>
              <a:tr h="157014">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16.6.</a:t>
                      </a:r>
                      <a:endParaRPr lang="ru-RU" sz="850">
                        <a:effectLst/>
                        <a:latin typeface="Arial" pitchFamily="34" charset="0"/>
                        <a:ea typeface="Times New Roman"/>
                        <a:cs typeface="Arial" pitchFamily="34" charset="0"/>
                      </a:endParaRPr>
                    </a:p>
                  </a:txBody>
                  <a:tcPr marL="9525" marR="9525" marT="9525" marB="9525" anchor="ctr"/>
                </a:tc>
                <a:tc gridSpan="3">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пневматикалық</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егу</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кешендері</a:t>
                      </a:r>
                      <a:r>
                        <a:rPr lang="en-US" sz="850" dirty="0">
                          <a:solidFill>
                            <a:srgbClr val="000000"/>
                          </a:solidFill>
                          <a:effectLst/>
                          <a:latin typeface="Arial" pitchFamily="34" charset="0"/>
                          <a:ea typeface="Times New Roman"/>
                          <a:cs typeface="Arial" pitchFamily="34" charset="0"/>
                        </a:rPr>
                        <a:t>):</a:t>
                      </a:r>
                      <a:endParaRPr lang="ru-RU" sz="850"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159838">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16.6.1</a:t>
                      </a:r>
                      <a:endParaRPr lang="ru-RU" sz="850">
                        <a:effectLst/>
                        <a:latin typeface="Arial" pitchFamily="34" charset="0"/>
                        <a:ea typeface="Times New Roman"/>
                        <a:cs typeface="Arial" pitchFamily="34" charset="0"/>
                      </a:endParaRPr>
                    </a:p>
                  </a:txBody>
                  <a:tcPr marL="9525" marR="9525" marT="9525" marB="9525" anchor="ctr"/>
                </a:tc>
                <a:tc gridSpan="3">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қамту</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ені</a:t>
                      </a:r>
                      <a:r>
                        <a:rPr lang="en-US" sz="850" dirty="0">
                          <a:solidFill>
                            <a:srgbClr val="000000"/>
                          </a:solidFill>
                          <a:effectLst/>
                          <a:latin typeface="Arial" pitchFamily="34" charset="0"/>
                          <a:ea typeface="Times New Roman"/>
                          <a:cs typeface="Arial" pitchFamily="34" charset="0"/>
                        </a:rPr>
                        <a:t> 10 </a:t>
                      </a:r>
                      <a:r>
                        <a:rPr lang="en-US" sz="850" dirty="0" err="1">
                          <a:solidFill>
                            <a:srgbClr val="000000"/>
                          </a:solidFill>
                          <a:effectLst/>
                          <a:latin typeface="Arial" pitchFamily="34" charset="0"/>
                          <a:ea typeface="Times New Roman"/>
                          <a:cs typeface="Arial" pitchFamily="34" charset="0"/>
                        </a:rPr>
                        <a:t>метрге</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дейін</a:t>
                      </a:r>
                      <a:endParaRPr lang="ru-RU" sz="850"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310415">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16.6.1.1.</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Қазақстан Республикасы, ТМД елдері, ҚХР өндірістерінің моделдері</a:t>
                      </a:r>
                      <a:endParaRPr lang="ru-RU" sz="85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25 000 000</a:t>
                      </a:r>
                      <a:endParaRPr lang="ru-RU" sz="850" dirty="0">
                        <a:effectLst/>
                        <a:latin typeface="Arial" pitchFamily="34" charset="0"/>
                        <a:ea typeface="Times New Roman"/>
                        <a:cs typeface="Arial" pitchFamily="34" charset="0"/>
                      </a:endParaRPr>
                    </a:p>
                  </a:txBody>
                  <a:tcPr marL="9525" marR="9525" marT="9525" marB="9525" anchor="ctr"/>
                </a:tc>
              </a:tr>
              <a:tr h="310415">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16.6.1.2</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Азия</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Еуропа</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Америка</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өндірістерінің</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моделдері</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оның</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ішінде</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Қазақстан</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Республикасы</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аумағында</a:t>
                      </a:r>
                      <a:r>
                        <a:rPr lang="en-US" sz="850" dirty="0">
                          <a:solidFill>
                            <a:srgbClr val="000000"/>
                          </a:solidFill>
                          <a:effectLst/>
                          <a:latin typeface="Arial" pitchFamily="34" charset="0"/>
                          <a:ea typeface="Times New Roman"/>
                          <a:cs typeface="Arial" pitchFamily="34" charset="0"/>
                        </a:rPr>
                        <a:t>, ТМД </a:t>
                      </a:r>
                      <a:r>
                        <a:rPr lang="en-US" sz="850" dirty="0" err="1">
                          <a:solidFill>
                            <a:srgbClr val="000000"/>
                          </a:solidFill>
                          <a:effectLst/>
                          <a:latin typeface="Arial" pitchFamily="34" charset="0"/>
                          <a:ea typeface="Times New Roman"/>
                          <a:cs typeface="Arial" pitchFamily="34" charset="0"/>
                        </a:rPr>
                        <a:t>елдері</a:t>
                      </a:r>
                      <a:r>
                        <a:rPr lang="en-US" sz="850" dirty="0">
                          <a:solidFill>
                            <a:srgbClr val="000000"/>
                          </a:solidFill>
                          <a:effectLst/>
                          <a:latin typeface="Arial" pitchFamily="34" charset="0"/>
                          <a:ea typeface="Times New Roman"/>
                          <a:cs typeface="Arial" pitchFamily="34" charset="0"/>
                        </a:rPr>
                        <a:t>, ҚХР </a:t>
                      </a:r>
                      <a:r>
                        <a:rPr lang="en-US" sz="850" dirty="0" err="1">
                          <a:solidFill>
                            <a:srgbClr val="000000"/>
                          </a:solidFill>
                          <a:effectLst/>
                          <a:latin typeface="Arial" pitchFamily="34" charset="0"/>
                          <a:ea typeface="Times New Roman"/>
                          <a:cs typeface="Arial" pitchFamily="34" charset="0"/>
                        </a:rPr>
                        <a:t>өндірілген</a:t>
                      </a:r>
                      <a:r>
                        <a:rPr lang="en-US" sz="850" dirty="0">
                          <a:solidFill>
                            <a:srgbClr val="000000"/>
                          </a:solidFill>
                          <a:effectLst/>
                          <a:latin typeface="Arial" pitchFamily="34" charset="0"/>
                          <a:ea typeface="Times New Roman"/>
                          <a:cs typeface="Arial" pitchFamily="34" charset="0"/>
                        </a:rPr>
                        <a:t>)</a:t>
                      </a:r>
                      <a:endParaRPr lang="ru-RU" sz="85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59 000 000</a:t>
                      </a:r>
                      <a:endParaRPr lang="ru-RU" sz="850" dirty="0">
                        <a:effectLst/>
                        <a:latin typeface="Arial" pitchFamily="34" charset="0"/>
                        <a:ea typeface="Times New Roman"/>
                        <a:cs typeface="Arial" pitchFamily="34" charset="0"/>
                      </a:endParaRPr>
                    </a:p>
                  </a:txBody>
                  <a:tcPr marL="9525" marR="9525" marT="9525" marB="9525" anchor="ctr"/>
                </a:tc>
              </a:tr>
              <a:tr h="310415">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16.6.2.</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қамту ені 10-15 метрден бастап</a:t>
                      </a:r>
                      <a:endParaRPr lang="ru-RU" sz="85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64 000 000</a:t>
                      </a:r>
                      <a:endParaRPr lang="ru-RU" sz="850" dirty="0">
                        <a:effectLst/>
                        <a:latin typeface="Arial" pitchFamily="34" charset="0"/>
                        <a:ea typeface="Times New Roman"/>
                        <a:cs typeface="Arial" pitchFamily="34" charset="0"/>
                      </a:endParaRPr>
                    </a:p>
                  </a:txBody>
                  <a:tcPr marL="9525" marR="9525" marT="9525" marB="9525" anchor="ctr"/>
                </a:tc>
              </a:tr>
              <a:tr h="159838">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16.6.3</a:t>
                      </a:r>
                      <a:endParaRPr lang="ru-RU" sz="850">
                        <a:effectLst/>
                        <a:latin typeface="Arial" pitchFamily="34" charset="0"/>
                        <a:ea typeface="Times New Roman"/>
                        <a:cs typeface="Arial" pitchFamily="34" charset="0"/>
                      </a:endParaRPr>
                    </a:p>
                  </a:txBody>
                  <a:tcPr marL="9525" marR="9525" marT="9525" marB="9525" anchor="ctr"/>
                </a:tc>
                <a:tc gridSpan="3">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қамту</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ені</a:t>
                      </a:r>
                      <a:r>
                        <a:rPr lang="en-US" sz="850" dirty="0">
                          <a:solidFill>
                            <a:srgbClr val="000000"/>
                          </a:solidFill>
                          <a:effectLst/>
                          <a:latin typeface="Arial" pitchFamily="34" charset="0"/>
                          <a:ea typeface="Times New Roman"/>
                          <a:cs typeface="Arial" pitchFamily="34" charset="0"/>
                        </a:rPr>
                        <a:t> 15,1 </a:t>
                      </a:r>
                      <a:r>
                        <a:rPr lang="en-US" sz="850" dirty="0" err="1">
                          <a:solidFill>
                            <a:srgbClr val="000000"/>
                          </a:solidFill>
                          <a:effectLst/>
                          <a:latin typeface="Arial" pitchFamily="34" charset="0"/>
                          <a:ea typeface="Times New Roman"/>
                          <a:cs typeface="Arial" pitchFamily="34" charset="0"/>
                        </a:rPr>
                        <a:t>метрден</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бастап</a:t>
                      </a:r>
                      <a:endParaRPr lang="ru-RU" sz="850"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310415">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16.6.3.1.</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Қазақстан Республикасы, ТМД елдері, ҚХР өндірістерінің моделдері</a:t>
                      </a:r>
                      <a:endParaRPr lang="ru-RU" sz="85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30 000 000</a:t>
                      </a:r>
                      <a:endParaRPr lang="ru-RU" sz="850" dirty="0">
                        <a:effectLst/>
                        <a:latin typeface="Arial" pitchFamily="34" charset="0"/>
                        <a:ea typeface="Times New Roman"/>
                        <a:cs typeface="Arial" pitchFamily="34" charset="0"/>
                      </a:endParaRPr>
                    </a:p>
                  </a:txBody>
                  <a:tcPr marL="9525" marR="9525" marT="9525" marB="9525" anchor="ctr"/>
                </a:tc>
              </a:tr>
              <a:tr h="310415">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16.6.3.2.</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Азия, Еуропа, Америка өндірістерінің моделдері (оның ішінде Қазақстан Республикасы аумағында, ТМД елдері, ҚХР өндірілген)</a:t>
                      </a:r>
                      <a:endParaRPr lang="ru-RU" sz="85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85 000 000</a:t>
                      </a:r>
                      <a:endParaRPr lang="ru-RU" sz="850" dirty="0">
                        <a:effectLst/>
                        <a:latin typeface="Arial" pitchFamily="34" charset="0"/>
                        <a:ea typeface="Times New Roman"/>
                        <a:cs typeface="Arial" pitchFamily="34" charset="0"/>
                      </a:endParaRPr>
                    </a:p>
                  </a:txBody>
                  <a:tcPr marL="9525" marR="9525" marT="9525" marB="9525" anchor="ctr"/>
                </a:tc>
              </a:tr>
              <a:tr h="310415">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17.</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картоп отырғызғыш</a:t>
                      </a:r>
                      <a:endParaRPr lang="ru-RU" sz="85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25 000 000</a:t>
                      </a:r>
                      <a:endParaRPr lang="ru-RU" sz="850" dirty="0">
                        <a:effectLst/>
                        <a:latin typeface="Arial" pitchFamily="34" charset="0"/>
                        <a:ea typeface="Times New Roman"/>
                        <a:cs typeface="Arial" pitchFamily="34" charset="0"/>
                      </a:endParaRPr>
                    </a:p>
                  </a:txBody>
                  <a:tcPr marL="9525" marR="9525" marT="9525" marB="9525" anchor="ctr"/>
                </a:tc>
              </a:tr>
              <a:tr h="157014">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18.</a:t>
                      </a:r>
                      <a:endParaRPr lang="ru-RU" sz="850" dirty="0">
                        <a:effectLst/>
                        <a:latin typeface="Arial" pitchFamily="34" charset="0"/>
                        <a:ea typeface="Times New Roman"/>
                        <a:cs typeface="Arial" pitchFamily="34" charset="0"/>
                      </a:endParaRPr>
                    </a:p>
                  </a:txBody>
                  <a:tcPr marL="9525" marR="9525" marT="9525" marB="9525" anchor="ctr"/>
                </a:tc>
                <a:tc gridSpan="3">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ауыл</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шаруашылығы</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өніміне</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арналған</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кептіргіш</a:t>
                      </a:r>
                      <a:r>
                        <a:rPr lang="en-US" sz="850" dirty="0">
                          <a:solidFill>
                            <a:srgbClr val="000000"/>
                          </a:solidFill>
                          <a:effectLst/>
                          <a:latin typeface="Arial" pitchFamily="34" charset="0"/>
                          <a:ea typeface="Times New Roman"/>
                          <a:cs typeface="Arial" pitchFamily="34" charset="0"/>
                        </a:rPr>
                        <a:t>:</a:t>
                      </a:r>
                      <a:endParaRPr lang="ru-RU" sz="850"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310415">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18.1.</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сағатына 10 тоннаға дейін</a:t>
                      </a:r>
                      <a:endParaRPr lang="ru-RU" sz="85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4 000 000</a:t>
                      </a:r>
                      <a:endParaRPr lang="ru-RU" sz="850" dirty="0">
                        <a:effectLst/>
                        <a:latin typeface="Arial" pitchFamily="34" charset="0"/>
                        <a:ea typeface="Times New Roman"/>
                        <a:cs typeface="Arial" pitchFamily="34" charset="0"/>
                      </a:endParaRPr>
                    </a:p>
                  </a:txBody>
                  <a:tcPr marL="9525" marR="9525" marT="9525" marB="9525" anchor="ctr"/>
                </a:tc>
              </a:tr>
              <a:tr h="310415">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18.2.</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сағатына 10,1-20 тоннадан бастап</a:t>
                      </a:r>
                      <a:endParaRPr lang="ru-RU" sz="85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12 000 000</a:t>
                      </a:r>
                      <a:endParaRPr lang="ru-RU" sz="850" dirty="0">
                        <a:effectLst/>
                        <a:latin typeface="Arial" pitchFamily="34" charset="0"/>
                        <a:ea typeface="Times New Roman"/>
                        <a:cs typeface="Arial" pitchFamily="34" charset="0"/>
                      </a:endParaRPr>
                    </a:p>
                  </a:txBody>
                  <a:tcPr marL="9525" marR="9525" marT="9525" marB="9525" anchor="ctr"/>
                </a:tc>
              </a:tr>
              <a:tr h="310415">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18.3.</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сағатына</a:t>
                      </a:r>
                      <a:r>
                        <a:rPr lang="en-US" sz="850" dirty="0">
                          <a:solidFill>
                            <a:srgbClr val="000000"/>
                          </a:solidFill>
                          <a:effectLst/>
                          <a:latin typeface="Arial" pitchFamily="34" charset="0"/>
                          <a:ea typeface="Times New Roman"/>
                          <a:cs typeface="Arial" pitchFamily="34" charset="0"/>
                        </a:rPr>
                        <a:t> 20,1 </a:t>
                      </a:r>
                      <a:r>
                        <a:rPr lang="en-US" sz="850" dirty="0" err="1">
                          <a:solidFill>
                            <a:srgbClr val="000000"/>
                          </a:solidFill>
                          <a:effectLst/>
                          <a:latin typeface="Arial" pitchFamily="34" charset="0"/>
                          <a:ea typeface="Times New Roman"/>
                          <a:cs typeface="Arial" pitchFamily="34" charset="0"/>
                        </a:rPr>
                        <a:t>тоннадан</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жоғары</a:t>
                      </a:r>
                      <a:endParaRPr lang="ru-RU" sz="85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32 000 000</a:t>
                      </a:r>
                      <a:endParaRPr lang="ru-RU" sz="850" dirty="0">
                        <a:effectLst/>
                        <a:latin typeface="Arial" pitchFamily="34" charset="0"/>
                        <a:ea typeface="Times New Roman"/>
                        <a:cs typeface="Arial" pitchFamily="34" charset="0"/>
                      </a:endParaRPr>
                    </a:p>
                  </a:txBody>
                  <a:tcPr marL="9525" marR="9525" marT="9525" marB="9525" anchor="ctr"/>
                </a:tc>
              </a:tr>
              <a:tr h="157014">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19.</a:t>
                      </a:r>
                      <a:endParaRPr lang="ru-RU" sz="850">
                        <a:effectLst/>
                        <a:latin typeface="Arial" pitchFamily="34" charset="0"/>
                        <a:ea typeface="Times New Roman"/>
                        <a:cs typeface="Arial" pitchFamily="34" charset="0"/>
                      </a:endParaRPr>
                    </a:p>
                  </a:txBody>
                  <a:tcPr marL="9525" marR="9525" marT="9525" marB="9525" anchor="ctr"/>
                </a:tc>
                <a:tc gridSpan="3">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тұқым</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және</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астық</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тазалауға</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арналған</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машиналар</a:t>
                      </a:r>
                      <a:r>
                        <a:rPr lang="en-US" sz="850" dirty="0">
                          <a:solidFill>
                            <a:srgbClr val="000000"/>
                          </a:solidFill>
                          <a:effectLst/>
                          <a:latin typeface="Arial" pitchFamily="34" charset="0"/>
                          <a:ea typeface="Times New Roman"/>
                          <a:cs typeface="Arial" pitchFamily="34" charset="0"/>
                        </a:rPr>
                        <a:t>:</a:t>
                      </a:r>
                      <a:endParaRPr lang="ru-RU" sz="850"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310415">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19.1.</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өнімділігі сағатына 10 тоннаға дейін</a:t>
                      </a:r>
                      <a:endParaRPr lang="ru-RU" sz="85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1 200 000</a:t>
                      </a:r>
                      <a:endParaRPr lang="ru-RU" sz="850" dirty="0">
                        <a:effectLst/>
                        <a:latin typeface="Arial" pitchFamily="34" charset="0"/>
                        <a:ea typeface="Times New Roman"/>
                        <a:cs typeface="Arial" pitchFamily="34" charset="0"/>
                      </a:endParaRPr>
                    </a:p>
                  </a:txBody>
                  <a:tcPr marL="9525" marR="9525" marT="9525" marB="9525" anchor="ctr"/>
                </a:tc>
              </a:tr>
              <a:tr h="310415">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19.2.</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өнімділігі</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сағатына</a:t>
                      </a:r>
                      <a:r>
                        <a:rPr lang="en-US" sz="850" dirty="0">
                          <a:solidFill>
                            <a:srgbClr val="000000"/>
                          </a:solidFill>
                          <a:effectLst/>
                          <a:latin typeface="Arial" pitchFamily="34" charset="0"/>
                          <a:ea typeface="Times New Roman"/>
                          <a:cs typeface="Arial" pitchFamily="34" charset="0"/>
                        </a:rPr>
                        <a:t> 10,1-20 </a:t>
                      </a:r>
                      <a:r>
                        <a:rPr lang="en-US" sz="850" dirty="0" err="1">
                          <a:solidFill>
                            <a:srgbClr val="000000"/>
                          </a:solidFill>
                          <a:effectLst/>
                          <a:latin typeface="Arial" pitchFamily="34" charset="0"/>
                          <a:ea typeface="Times New Roman"/>
                          <a:cs typeface="Arial" pitchFamily="34" charset="0"/>
                        </a:rPr>
                        <a:t>тонна</a:t>
                      </a:r>
                      <a:endParaRPr lang="ru-RU" sz="85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3 200 000</a:t>
                      </a:r>
                      <a:endParaRPr lang="ru-RU" sz="850" dirty="0">
                        <a:effectLst/>
                        <a:latin typeface="Arial" pitchFamily="34" charset="0"/>
                        <a:ea typeface="Times New Roman"/>
                        <a:cs typeface="Arial" pitchFamily="34" charset="0"/>
                      </a:endParaRPr>
                    </a:p>
                  </a:txBody>
                  <a:tcPr marL="9525" marR="9525" marT="9525" marB="9525" anchor="ctr"/>
                </a:tc>
              </a:tr>
              <a:tr h="310415">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19.3.</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өнімділігі сағатына 20,1-49 тоннадан бастап</a:t>
                      </a:r>
                      <a:endParaRPr lang="ru-RU" sz="85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6 100 000</a:t>
                      </a:r>
                      <a:endParaRPr lang="ru-RU" sz="850" dirty="0">
                        <a:effectLst/>
                        <a:latin typeface="Arial" pitchFamily="34" charset="0"/>
                        <a:ea typeface="Times New Roman"/>
                        <a:cs typeface="Arial" pitchFamily="34" charset="0"/>
                      </a:endParaRPr>
                    </a:p>
                  </a:txBody>
                  <a:tcPr marL="9525" marR="9525" marT="9525" marB="9525" anchor="ctr"/>
                </a:tc>
              </a:tr>
              <a:tr h="310415">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19.4.</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өнімділігі сағатына 50 тоннадан бастап</a:t>
                      </a:r>
                      <a:endParaRPr lang="ru-RU" sz="85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12 000 000</a:t>
                      </a:r>
                      <a:endParaRPr lang="ru-RU" sz="850" dirty="0">
                        <a:effectLst/>
                        <a:latin typeface="Arial" pitchFamily="34" charset="0"/>
                        <a:ea typeface="Times New Roman"/>
                        <a:cs typeface="Arial" pitchFamily="34" charset="0"/>
                      </a:endParaRPr>
                    </a:p>
                  </a:txBody>
                  <a:tcPr marL="9525" marR="9525" marT="9525" marB="9525" anchor="ctr"/>
                </a:tc>
              </a:tr>
              <a:tr h="310415">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20.</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тұқым</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улағыш</a:t>
                      </a:r>
                      <a:endParaRPr lang="ru-RU" sz="85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2 000 000</a:t>
                      </a:r>
                      <a:endParaRPr lang="ru-RU" sz="850" dirty="0">
                        <a:effectLst/>
                        <a:latin typeface="Arial" pitchFamily="34" charset="0"/>
                        <a:ea typeface="Times New Roman"/>
                        <a:cs typeface="Arial" pitchFamily="34" charset="0"/>
                      </a:endParaRPr>
                    </a:p>
                  </a:txBody>
                  <a:tcPr marL="9525" marR="9525" marT="9525" marB="9525" anchor="ctr"/>
                </a:tc>
              </a:tr>
              <a:tr h="310415">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21.</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астық тиегіш</a:t>
                      </a:r>
                      <a:endParaRPr lang="ru-RU" sz="85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1 200 000</a:t>
                      </a:r>
                      <a:endParaRPr lang="ru-RU" sz="850" dirty="0">
                        <a:effectLst/>
                        <a:latin typeface="Arial" pitchFamily="34" charset="0"/>
                        <a:ea typeface="Times New Roman"/>
                        <a:cs typeface="Arial" pitchFamily="34" charset="0"/>
                      </a:endParaRPr>
                    </a:p>
                  </a:txBody>
                  <a:tcPr marL="9525" marR="9525" marT="9525" marB="9525" anchor="ctr"/>
                </a:tc>
              </a:tr>
              <a:tr h="310415">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22.</a:t>
                      </a: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a:solidFill>
                            <a:srgbClr val="000000"/>
                          </a:solidFill>
                          <a:effectLst/>
                          <a:latin typeface="Arial" pitchFamily="34" charset="0"/>
                          <a:ea typeface="Times New Roman"/>
                          <a:cs typeface="Arial" pitchFamily="34" charset="0"/>
                        </a:rPr>
                        <a:t>астық лақтырғыш</a:t>
                      </a:r>
                      <a:endParaRPr lang="ru-RU" sz="85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2 100 000</a:t>
                      </a:r>
                      <a:endParaRPr lang="ru-RU" sz="850" dirty="0">
                        <a:effectLst/>
                        <a:latin typeface="Arial" pitchFamily="34" charset="0"/>
                        <a:ea typeface="Times New Roman"/>
                        <a:cs typeface="Arial" pitchFamily="34" charset="0"/>
                      </a:endParaRPr>
                    </a:p>
                  </a:txBody>
                  <a:tcPr marL="9525" marR="9525" marT="9525" marB="9525" anchor="ctr"/>
                </a:tc>
              </a:tr>
              <a:tr h="310415">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23.</a:t>
                      </a:r>
                      <a:endParaRPr lang="ru-RU" sz="85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err="1">
                          <a:solidFill>
                            <a:srgbClr val="000000"/>
                          </a:solidFill>
                          <a:effectLst/>
                          <a:latin typeface="Arial" pitchFamily="34" charset="0"/>
                          <a:ea typeface="Times New Roman"/>
                          <a:cs typeface="Arial" pitchFamily="34" charset="0"/>
                        </a:rPr>
                        <a:t>тіркемелі</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астық</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жинағыш</a:t>
                      </a:r>
                      <a:r>
                        <a:rPr lang="en-US" sz="850" dirty="0">
                          <a:solidFill>
                            <a:srgbClr val="000000"/>
                          </a:solidFill>
                          <a:effectLst/>
                          <a:latin typeface="Arial" pitchFamily="34" charset="0"/>
                          <a:ea typeface="Times New Roman"/>
                          <a:cs typeface="Arial" pitchFamily="34" charset="0"/>
                        </a:rPr>
                        <a:t> </a:t>
                      </a:r>
                      <a:r>
                        <a:rPr lang="en-US" sz="850" dirty="0" err="1">
                          <a:solidFill>
                            <a:srgbClr val="000000"/>
                          </a:solidFill>
                          <a:effectLst/>
                          <a:latin typeface="Arial" pitchFamily="34" charset="0"/>
                          <a:ea typeface="Times New Roman"/>
                          <a:cs typeface="Arial" pitchFamily="34" charset="0"/>
                        </a:rPr>
                        <a:t>бункер</a:t>
                      </a:r>
                      <a:endParaRPr lang="ru-RU" sz="85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850">
                          <a:effectLst/>
                          <a:latin typeface="Arial" pitchFamily="34" charset="0"/>
                          <a:ea typeface="Times New Roman"/>
                          <a:cs typeface="Arial" pitchFamily="34" charset="0"/>
                        </a:rPr>
                        <a:t/>
                      </a:r>
                      <a:br>
                        <a:rPr lang="en-US" sz="850">
                          <a:effectLst/>
                          <a:latin typeface="Arial" pitchFamily="34" charset="0"/>
                          <a:ea typeface="Times New Roman"/>
                          <a:cs typeface="Arial" pitchFamily="34" charset="0"/>
                        </a:rPr>
                      </a:br>
                      <a:endParaRPr lang="ru-RU" sz="8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850" dirty="0">
                          <a:solidFill>
                            <a:srgbClr val="000000"/>
                          </a:solidFill>
                          <a:effectLst/>
                          <a:latin typeface="Arial" pitchFamily="34" charset="0"/>
                          <a:ea typeface="Times New Roman"/>
                          <a:cs typeface="Arial" pitchFamily="34" charset="0"/>
                        </a:rPr>
                        <a:t>8 000 000</a:t>
                      </a:r>
                      <a:endParaRPr lang="ru-RU" sz="850" dirty="0">
                        <a:effectLst/>
                        <a:latin typeface="Arial" pitchFamily="34" charset="0"/>
                        <a:ea typeface="Times New Roman"/>
                        <a:cs typeface="Arial" pitchFamily="34" charset="0"/>
                      </a:endParaRPr>
                    </a:p>
                  </a:txBody>
                  <a:tcPr marL="9525" marR="9525" marT="9525" marB="9525" anchor="ctr"/>
                </a:tc>
              </a:tr>
            </a:tbl>
          </a:graphicData>
        </a:graphic>
      </p:graphicFrame>
      <p:pic>
        <p:nvPicPr>
          <p:cNvPr id="39938" name="Picture 2" descr="C:\Users\ИНТЕРНЕТ\Desktop\047.jpg"/>
          <p:cNvPicPr>
            <a:picLocks noChangeAspect="1" noChangeArrowheads="1"/>
          </p:cNvPicPr>
          <p:nvPr/>
        </p:nvPicPr>
        <p:blipFill>
          <a:blip r:embed="rId3" cstate="print"/>
          <a:srcRect/>
          <a:stretch>
            <a:fillRect/>
          </a:stretch>
        </p:blipFill>
        <p:spPr bwMode="auto">
          <a:xfrm>
            <a:off x="1117576" y="0"/>
            <a:ext cx="3121025" cy="1416224"/>
          </a:xfrm>
          <a:prstGeom prst="rect">
            <a:avLst/>
          </a:prstGeom>
          <a:noFill/>
        </p:spPr>
      </p:pic>
      <p:pic>
        <p:nvPicPr>
          <p:cNvPr id="13" name="Рисунок 12"/>
          <p:cNvPicPr>
            <a:picLocks noChangeAspect="1"/>
          </p:cNvPicPr>
          <p:nvPr/>
        </p:nvPicPr>
        <p:blipFill rotWithShape="1">
          <a:blip r:embed="rId4" cstate="print">
            <a:extLst>
              <a:ext uri="{28A0092B-C50C-407E-A947-70E740481C1C}">
                <a14:useLocalDpi xmlns:a14="http://schemas.microsoft.com/office/drawing/2010/main" val="0"/>
              </a:ext>
            </a:extLst>
          </a:blip>
          <a:srcRect t="5557"/>
          <a:stretch/>
        </p:blipFill>
        <p:spPr>
          <a:xfrm>
            <a:off x="-12347" y="0"/>
            <a:ext cx="17081147" cy="1416224"/>
          </a:xfrm>
          <a:prstGeom prst="rect">
            <a:avLst/>
          </a:prstGeom>
        </p:spPr>
      </p:pic>
    </p:spTree>
    <p:extLst>
      <p:ext uri="{BB962C8B-B14F-4D97-AF65-F5344CB8AC3E}">
        <p14:creationId xmlns:p14="http://schemas.microsoft.com/office/powerpoint/2010/main" val="2771011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ru-RU" sz="2800" b="1" dirty="0" smtClean="0">
                <a:solidFill>
                  <a:schemeClr val="accent5">
                    <a:lumMod val="75000"/>
                  </a:schemeClr>
                </a:solidFill>
                <a:latin typeface="+mn-lt"/>
              </a:rPr>
              <a:t>5</a:t>
            </a:r>
            <a:endParaRPr lang="en-US" sz="2800" b="1" dirty="0">
              <a:solidFill>
                <a:schemeClr val="accent5">
                  <a:lumMod val="75000"/>
                </a:schemeClr>
              </a:solidFill>
              <a:latin typeface="+mn-lt"/>
            </a:endParaRPr>
          </a:p>
        </p:txBody>
      </p:sp>
      <p:cxnSp>
        <p:nvCxnSpPr>
          <p:cNvPr id="23" name="Прямая соединительная линия 22"/>
          <p:cNvCxnSpPr/>
          <p:nvPr/>
        </p:nvCxnSpPr>
        <p:spPr>
          <a:xfrm>
            <a:off x="9686528" y="1488232"/>
            <a:ext cx="0" cy="7933599"/>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43" name="Прямоугольник 42"/>
          <p:cNvSpPr/>
          <p:nvPr/>
        </p:nvSpPr>
        <p:spPr>
          <a:xfrm>
            <a:off x="5510064" y="408112"/>
            <a:ext cx="7851188" cy="523220"/>
          </a:xfrm>
          <a:prstGeom prst="rect">
            <a:avLst/>
          </a:prstGeom>
        </p:spPr>
        <p:txBody>
          <a:bodyPr wrap="none">
            <a:spAutoFit/>
          </a:bodyPr>
          <a:lstStyle/>
          <a:p>
            <a:r>
              <a:rPr lang="ru-RU" sz="2800" dirty="0" smtClean="0">
                <a:solidFill>
                  <a:schemeClr val="bg1"/>
                </a:solidFill>
              </a:rPr>
              <a:t>Приобретение сельскохозяйственной техники</a:t>
            </a:r>
            <a:endParaRPr lang="ru-RU" sz="2800" dirty="0">
              <a:solidFill>
                <a:schemeClr val="bg1"/>
              </a:solidFill>
            </a:endParaRPr>
          </a:p>
        </p:txBody>
      </p:sp>
      <p:graphicFrame>
        <p:nvGraphicFramePr>
          <p:cNvPr id="49" name="Таблица 48"/>
          <p:cNvGraphicFramePr>
            <a:graphicFrameLocks noGrp="1"/>
          </p:cNvGraphicFramePr>
          <p:nvPr>
            <p:extLst>
              <p:ext uri="{D42A27DB-BD31-4B8C-83A1-F6EECF244321}">
                <p14:modId xmlns:p14="http://schemas.microsoft.com/office/powerpoint/2010/main" val="54194224"/>
              </p:ext>
            </p:extLst>
          </p:nvPr>
        </p:nvGraphicFramePr>
        <p:xfrm>
          <a:off x="72007" y="1344217"/>
          <a:ext cx="9470506" cy="8450948"/>
        </p:xfrm>
        <a:graphic>
          <a:graphicData uri="http://schemas.openxmlformats.org/drawingml/2006/table">
            <a:tbl>
              <a:tblPr>
                <a:tableStyleId>{BDBED569-4797-4DF1-A0F4-6AAB3CD982D8}</a:tableStyleId>
              </a:tblPr>
              <a:tblGrid>
                <a:gridCol w="516645"/>
                <a:gridCol w="6655967"/>
                <a:gridCol w="1274501"/>
                <a:gridCol w="1023393"/>
              </a:tblGrid>
              <a:tr h="308661">
                <a:tc>
                  <a:txBody>
                    <a:bodyPr/>
                    <a:lstStyle/>
                    <a:p>
                      <a:pPr marL="12700" algn="just">
                        <a:lnSpc>
                          <a:spcPct val="115000"/>
                        </a:lnSpc>
                        <a:spcAft>
                          <a:spcPts val="100"/>
                        </a:spcAft>
                      </a:pPr>
                      <a:r>
                        <a:rPr lang="en-US" sz="900" dirty="0">
                          <a:solidFill>
                            <a:srgbClr val="000000"/>
                          </a:solidFill>
                          <a:effectLst/>
                          <a:latin typeface="Arial" pitchFamily="34" charset="0"/>
                          <a:ea typeface="Times New Roman"/>
                          <a:cs typeface="Arial" pitchFamily="34" charset="0"/>
                        </a:rPr>
                        <a:t>35.</a:t>
                      </a:r>
                      <a:endParaRPr lang="ru-RU" sz="9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900" dirty="0" err="1">
                          <a:solidFill>
                            <a:srgbClr val="000000"/>
                          </a:solidFill>
                          <a:effectLst/>
                          <a:latin typeface="Arial" pitchFamily="34" charset="0"/>
                          <a:ea typeface="Times New Roman"/>
                          <a:cs typeface="Arial" pitchFamily="34" charset="0"/>
                        </a:rPr>
                        <a:t>саңылау</a:t>
                      </a:r>
                      <a:r>
                        <a:rPr lang="en-US" sz="900" dirty="0">
                          <a:solidFill>
                            <a:srgbClr val="000000"/>
                          </a:solidFill>
                          <a:effectLst/>
                          <a:latin typeface="Arial" pitchFamily="34" charset="0"/>
                          <a:ea typeface="Times New Roman"/>
                          <a:cs typeface="Arial" pitchFamily="34" charset="0"/>
                        </a:rPr>
                        <a:t> </a:t>
                      </a:r>
                      <a:r>
                        <a:rPr lang="en-US" sz="900" dirty="0" err="1">
                          <a:solidFill>
                            <a:srgbClr val="000000"/>
                          </a:solidFill>
                          <a:effectLst/>
                          <a:latin typeface="Arial" pitchFamily="34" charset="0"/>
                          <a:ea typeface="Times New Roman"/>
                          <a:cs typeface="Arial" pitchFamily="34" charset="0"/>
                        </a:rPr>
                        <a:t>салғыш</a:t>
                      </a:r>
                      <a:endParaRPr lang="ru-RU" sz="90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900">
                          <a:effectLst/>
                          <a:latin typeface="Arial" pitchFamily="34" charset="0"/>
                          <a:ea typeface="Times New Roman"/>
                          <a:cs typeface="Arial" pitchFamily="34" charset="0"/>
                        </a:rPr>
                        <a:t/>
                      </a:r>
                      <a:br>
                        <a:rPr lang="en-US" sz="900">
                          <a:effectLst/>
                          <a:latin typeface="Arial" pitchFamily="34" charset="0"/>
                          <a:ea typeface="Times New Roman"/>
                          <a:cs typeface="Arial" pitchFamily="34" charset="0"/>
                        </a:rPr>
                      </a:br>
                      <a:endParaRPr lang="ru-RU" sz="9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6 400 000</a:t>
                      </a:r>
                      <a:endParaRPr lang="ru-RU" sz="900">
                        <a:effectLst/>
                        <a:latin typeface="Arial" pitchFamily="34" charset="0"/>
                        <a:ea typeface="Times New Roman"/>
                        <a:cs typeface="Arial" pitchFamily="34" charset="0"/>
                      </a:endParaRPr>
                    </a:p>
                  </a:txBody>
                  <a:tcPr marL="9525" marR="9525" marT="9525" marB="9525" anchor="ctr"/>
                </a:tc>
              </a:tr>
              <a:tr h="308661">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36.</a:t>
                      </a:r>
                      <a:endParaRPr lang="ru-RU" sz="9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пішен тасығыш тіркеме</a:t>
                      </a:r>
                      <a:endParaRPr lang="ru-RU" sz="90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900">
                          <a:effectLst/>
                          <a:latin typeface="Arial" pitchFamily="34" charset="0"/>
                          <a:ea typeface="Times New Roman"/>
                          <a:cs typeface="Arial" pitchFamily="34" charset="0"/>
                        </a:rPr>
                        <a:t/>
                      </a:r>
                      <a:br>
                        <a:rPr lang="en-US" sz="900">
                          <a:effectLst/>
                          <a:latin typeface="Arial" pitchFamily="34" charset="0"/>
                          <a:ea typeface="Times New Roman"/>
                          <a:cs typeface="Arial" pitchFamily="34" charset="0"/>
                        </a:rPr>
                      </a:br>
                      <a:endParaRPr lang="ru-RU" sz="9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1 200 000</a:t>
                      </a:r>
                      <a:endParaRPr lang="ru-RU" sz="900">
                        <a:effectLst/>
                        <a:latin typeface="Arial" pitchFamily="34" charset="0"/>
                        <a:ea typeface="Times New Roman"/>
                        <a:cs typeface="Arial" pitchFamily="34" charset="0"/>
                      </a:endParaRPr>
                    </a:p>
                  </a:txBody>
                  <a:tcPr marL="9525" marR="9525" marT="9525" marB="9525" anchor="ctr"/>
                </a:tc>
              </a:tr>
              <a:tr h="308661">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37.</a:t>
                      </a:r>
                      <a:endParaRPr lang="ru-RU" sz="9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ірі азықты майдалағыш</a:t>
                      </a:r>
                      <a:endParaRPr lang="ru-RU" sz="90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900">
                          <a:effectLst/>
                          <a:latin typeface="Arial" pitchFamily="34" charset="0"/>
                          <a:ea typeface="Times New Roman"/>
                          <a:cs typeface="Arial" pitchFamily="34" charset="0"/>
                        </a:rPr>
                        <a:t/>
                      </a:r>
                      <a:br>
                        <a:rPr lang="en-US" sz="900">
                          <a:effectLst/>
                          <a:latin typeface="Arial" pitchFamily="34" charset="0"/>
                          <a:ea typeface="Times New Roman"/>
                          <a:cs typeface="Arial" pitchFamily="34" charset="0"/>
                        </a:rPr>
                      </a:br>
                      <a:endParaRPr lang="ru-RU" sz="9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2 800 000</a:t>
                      </a:r>
                      <a:endParaRPr lang="ru-RU" sz="900">
                        <a:effectLst/>
                        <a:latin typeface="Arial" pitchFamily="34" charset="0"/>
                        <a:ea typeface="Times New Roman"/>
                        <a:cs typeface="Arial" pitchFamily="34" charset="0"/>
                      </a:endParaRPr>
                    </a:p>
                  </a:txBody>
                  <a:tcPr marL="9525" marR="9525" marT="9525" marB="9525" anchor="ctr"/>
                </a:tc>
              </a:tr>
              <a:tr h="308661">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38.</a:t>
                      </a:r>
                      <a:endParaRPr lang="ru-RU" sz="9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өздігінен жүретін дестелегіш, өздігінен жүретін шөп шапқыш</a:t>
                      </a:r>
                      <a:endParaRPr lang="ru-RU" sz="90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900">
                          <a:effectLst/>
                          <a:latin typeface="Arial" pitchFamily="34" charset="0"/>
                          <a:ea typeface="Times New Roman"/>
                          <a:cs typeface="Arial" pitchFamily="34" charset="0"/>
                        </a:rPr>
                        <a:t/>
                      </a:r>
                      <a:br>
                        <a:rPr lang="en-US" sz="900">
                          <a:effectLst/>
                          <a:latin typeface="Arial" pitchFamily="34" charset="0"/>
                          <a:ea typeface="Times New Roman"/>
                          <a:cs typeface="Arial" pitchFamily="34" charset="0"/>
                        </a:rPr>
                      </a:br>
                      <a:endParaRPr lang="ru-RU" sz="9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900" dirty="0">
                          <a:solidFill>
                            <a:srgbClr val="000000"/>
                          </a:solidFill>
                          <a:effectLst/>
                          <a:latin typeface="Arial" pitchFamily="34" charset="0"/>
                          <a:ea typeface="Times New Roman"/>
                          <a:cs typeface="Arial" pitchFamily="34" charset="0"/>
                        </a:rPr>
                        <a:t>49 000 000</a:t>
                      </a:r>
                      <a:endParaRPr lang="ru-RU" sz="900" dirty="0">
                        <a:effectLst/>
                        <a:latin typeface="Arial" pitchFamily="34" charset="0"/>
                        <a:ea typeface="Times New Roman"/>
                        <a:cs typeface="Arial" pitchFamily="34" charset="0"/>
                      </a:endParaRPr>
                    </a:p>
                  </a:txBody>
                  <a:tcPr marL="9525" marR="9525" marT="9525" marB="9525" anchor="ctr"/>
                </a:tc>
              </a:tr>
              <a:tr h="308661">
                <a:tc>
                  <a:txBody>
                    <a:bodyPr/>
                    <a:lstStyle/>
                    <a:p>
                      <a:pPr marL="12700" algn="just">
                        <a:lnSpc>
                          <a:spcPct val="115000"/>
                        </a:lnSpc>
                        <a:spcAft>
                          <a:spcPts val="100"/>
                        </a:spcAft>
                      </a:pPr>
                      <a:r>
                        <a:rPr lang="en-US" sz="900" dirty="0">
                          <a:solidFill>
                            <a:srgbClr val="000000"/>
                          </a:solidFill>
                          <a:effectLst/>
                          <a:latin typeface="Arial" pitchFamily="34" charset="0"/>
                          <a:ea typeface="Times New Roman"/>
                          <a:cs typeface="Arial" pitchFamily="34" charset="0"/>
                        </a:rPr>
                        <a:t>39.</a:t>
                      </a:r>
                      <a:endParaRPr lang="ru-RU" sz="9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900" dirty="0" err="1">
                          <a:solidFill>
                            <a:srgbClr val="000000"/>
                          </a:solidFill>
                          <a:effectLst/>
                          <a:latin typeface="Arial" pitchFamily="34" charset="0"/>
                          <a:ea typeface="Times New Roman"/>
                          <a:cs typeface="Arial" pitchFamily="34" charset="0"/>
                        </a:rPr>
                        <a:t>жал</a:t>
                      </a:r>
                      <a:r>
                        <a:rPr lang="en-US" sz="900" dirty="0">
                          <a:solidFill>
                            <a:srgbClr val="000000"/>
                          </a:solidFill>
                          <a:effectLst/>
                          <a:latin typeface="Arial" pitchFamily="34" charset="0"/>
                          <a:ea typeface="Times New Roman"/>
                          <a:cs typeface="Arial" pitchFamily="34" charset="0"/>
                        </a:rPr>
                        <a:t> </a:t>
                      </a:r>
                      <a:r>
                        <a:rPr lang="en-US" sz="900" dirty="0" err="1">
                          <a:solidFill>
                            <a:srgbClr val="000000"/>
                          </a:solidFill>
                          <a:effectLst/>
                          <a:latin typeface="Arial" pitchFamily="34" charset="0"/>
                          <a:ea typeface="Times New Roman"/>
                          <a:cs typeface="Arial" pitchFamily="34" charset="0"/>
                        </a:rPr>
                        <a:t>түзгіш</a:t>
                      </a:r>
                      <a:endParaRPr lang="ru-RU" sz="90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900">
                          <a:effectLst/>
                          <a:latin typeface="Arial" pitchFamily="34" charset="0"/>
                          <a:ea typeface="Times New Roman"/>
                          <a:cs typeface="Arial" pitchFamily="34" charset="0"/>
                        </a:rPr>
                        <a:t/>
                      </a:r>
                      <a:br>
                        <a:rPr lang="en-US" sz="900">
                          <a:effectLst/>
                          <a:latin typeface="Arial" pitchFamily="34" charset="0"/>
                          <a:ea typeface="Times New Roman"/>
                          <a:cs typeface="Arial" pitchFamily="34" charset="0"/>
                        </a:rPr>
                      </a:br>
                      <a:endParaRPr lang="ru-RU" sz="9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4 000 000</a:t>
                      </a:r>
                      <a:endParaRPr lang="ru-RU" sz="900">
                        <a:effectLst/>
                        <a:latin typeface="Arial" pitchFamily="34" charset="0"/>
                        <a:ea typeface="Times New Roman"/>
                        <a:cs typeface="Arial" pitchFamily="34" charset="0"/>
                      </a:endParaRPr>
                    </a:p>
                  </a:txBody>
                  <a:tcPr marL="9525" marR="9525" marT="9525" marB="9525" anchor="ctr"/>
                </a:tc>
              </a:tr>
              <a:tr h="308661">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40.</a:t>
                      </a:r>
                      <a:endParaRPr lang="ru-RU" sz="9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900" dirty="0" err="1">
                          <a:solidFill>
                            <a:srgbClr val="000000"/>
                          </a:solidFill>
                          <a:effectLst/>
                          <a:latin typeface="Arial" pitchFamily="34" charset="0"/>
                          <a:ea typeface="Times New Roman"/>
                          <a:cs typeface="Arial" pitchFamily="34" charset="0"/>
                        </a:rPr>
                        <a:t>қопсытқыш</a:t>
                      </a:r>
                      <a:r>
                        <a:rPr lang="en-US" sz="900" dirty="0">
                          <a:solidFill>
                            <a:srgbClr val="000000"/>
                          </a:solidFill>
                          <a:effectLst/>
                          <a:latin typeface="Arial" pitchFamily="34" charset="0"/>
                          <a:ea typeface="Times New Roman"/>
                          <a:cs typeface="Arial" pitchFamily="34" charset="0"/>
                        </a:rPr>
                        <a:t> </a:t>
                      </a:r>
                      <a:r>
                        <a:rPr lang="en-US" sz="900" dirty="0" err="1">
                          <a:solidFill>
                            <a:srgbClr val="000000"/>
                          </a:solidFill>
                          <a:effectLst/>
                          <a:latin typeface="Arial" pitchFamily="34" charset="0"/>
                          <a:ea typeface="Times New Roman"/>
                          <a:cs typeface="Arial" pitchFamily="34" charset="0"/>
                        </a:rPr>
                        <a:t>тырнауыштар</a:t>
                      </a:r>
                      <a:endParaRPr lang="ru-RU" sz="90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900">
                          <a:effectLst/>
                          <a:latin typeface="Arial" pitchFamily="34" charset="0"/>
                          <a:ea typeface="Times New Roman"/>
                          <a:cs typeface="Arial" pitchFamily="34" charset="0"/>
                        </a:rPr>
                        <a:t/>
                      </a:r>
                      <a:br>
                        <a:rPr lang="en-US" sz="900">
                          <a:effectLst/>
                          <a:latin typeface="Arial" pitchFamily="34" charset="0"/>
                          <a:ea typeface="Times New Roman"/>
                          <a:cs typeface="Arial" pitchFamily="34" charset="0"/>
                        </a:rPr>
                      </a:br>
                      <a:endParaRPr lang="ru-RU" sz="9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1 600 000</a:t>
                      </a:r>
                      <a:endParaRPr lang="ru-RU" sz="900">
                        <a:effectLst/>
                        <a:latin typeface="Arial" pitchFamily="34" charset="0"/>
                        <a:ea typeface="Times New Roman"/>
                        <a:cs typeface="Arial" pitchFamily="34" charset="0"/>
                      </a:endParaRPr>
                    </a:p>
                  </a:txBody>
                  <a:tcPr marL="9525" marR="9525" marT="9525" marB="9525" anchor="ctr"/>
                </a:tc>
              </a:tr>
              <a:tr h="308661">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41.</a:t>
                      </a:r>
                      <a:endParaRPr lang="ru-RU" sz="9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көлденең гидравликалық тырнауыштар</a:t>
                      </a:r>
                      <a:endParaRPr lang="ru-RU" sz="90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900">
                          <a:effectLst/>
                          <a:latin typeface="Arial" pitchFamily="34" charset="0"/>
                          <a:ea typeface="Times New Roman"/>
                          <a:cs typeface="Arial" pitchFamily="34" charset="0"/>
                        </a:rPr>
                        <a:t/>
                      </a:r>
                      <a:br>
                        <a:rPr lang="en-US" sz="900">
                          <a:effectLst/>
                          <a:latin typeface="Arial" pitchFamily="34" charset="0"/>
                          <a:ea typeface="Times New Roman"/>
                          <a:cs typeface="Arial" pitchFamily="34" charset="0"/>
                        </a:rPr>
                      </a:br>
                      <a:endParaRPr lang="ru-RU" sz="9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1 200 000</a:t>
                      </a:r>
                      <a:endParaRPr lang="ru-RU" sz="900">
                        <a:effectLst/>
                        <a:latin typeface="Arial" pitchFamily="34" charset="0"/>
                        <a:ea typeface="Times New Roman"/>
                        <a:cs typeface="Arial" pitchFamily="34" charset="0"/>
                      </a:endParaRPr>
                    </a:p>
                  </a:txBody>
                  <a:tcPr marL="9525" marR="9525" marT="9525" marB="9525" anchor="ctr"/>
                </a:tc>
              </a:tr>
              <a:tr h="206814">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42.</a:t>
                      </a:r>
                      <a:endParaRPr lang="ru-RU" sz="9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тракторға арналған құрамалы әмбебап аспа (айыр/шөміш, пішен маялағыш/жалдағыш, грейферлік қармауыш)*</a:t>
                      </a:r>
                      <a:endParaRPr lang="ru-RU" sz="9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a:t>
                      </a:r>
                      <a:endParaRPr lang="ru-RU" sz="9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800 000</a:t>
                      </a:r>
                      <a:endParaRPr lang="ru-RU" sz="900">
                        <a:effectLst/>
                        <a:latin typeface="Arial" pitchFamily="34" charset="0"/>
                        <a:ea typeface="Times New Roman"/>
                        <a:cs typeface="Arial" pitchFamily="34" charset="0"/>
                      </a:endParaRPr>
                    </a:p>
                  </a:txBody>
                  <a:tcPr marL="9525" marR="9525" marT="9525" marB="9525" anchor="ctr"/>
                </a:tc>
              </a:tr>
              <a:tr h="308661">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43.</a:t>
                      </a:r>
                      <a:endParaRPr lang="ru-RU" sz="9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900" dirty="0" err="1">
                          <a:solidFill>
                            <a:srgbClr val="000000"/>
                          </a:solidFill>
                          <a:effectLst/>
                          <a:latin typeface="Arial" pitchFamily="34" charset="0"/>
                          <a:ea typeface="Times New Roman"/>
                          <a:cs typeface="Arial" pitchFamily="34" charset="0"/>
                        </a:rPr>
                        <a:t>шырынды</a:t>
                      </a:r>
                      <a:r>
                        <a:rPr lang="en-US" sz="900" dirty="0">
                          <a:solidFill>
                            <a:srgbClr val="000000"/>
                          </a:solidFill>
                          <a:effectLst/>
                          <a:latin typeface="Arial" pitchFamily="34" charset="0"/>
                          <a:ea typeface="Times New Roman"/>
                          <a:cs typeface="Arial" pitchFamily="34" charset="0"/>
                        </a:rPr>
                        <a:t> </a:t>
                      </a:r>
                      <a:r>
                        <a:rPr lang="en-US" sz="900" dirty="0" err="1">
                          <a:solidFill>
                            <a:srgbClr val="000000"/>
                          </a:solidFill>
                          <a:effectLst/>
                          <a:latin typeface="Arial" pitchFamily="34" charset="0"/>
                          <a:ea typeface="Times New Roman"/>
                          <a:cs typeface="Arial" pitchFamily="34" charset="0"/>
                        </a:rPr>
                        <a:t>азық</a:t>
                      </a:r>
                      <a:r>
                        <a:rPr lang="en-US" sz="900" dirty="0">
                          <a:solidFill>
                            <a:srgbClr val="000000"/>
                          </a:solidFill>
                          <a:effectLst/>
                          <a:latin typeface="Arial" pitchFamily="34" charset="0"/>
                          <a:ea typeface="Times New Roman"/>
                          <a:cs typeface="Arial" pitchFamily="34" charset="0"/>
                        </a:rPr>
                        <a:t> </a:t>
                      </a:r>
                      <a:r>
                        <a:rPr lang="en-US" sz="900" dirty="0" err="1">
                          <a:solidFill>
                            <a:srgbClr val="000000"/>
                          </a:solidFill>
                          <a:effectLst/>
                          <a:latin typeface="Arial" pitchFamily="34" charset="0"/>
                          <a:ea typeface="Times New Roman"/>
                          <a:cs typeface="Arial" pitchFamily="34" charset="0"/>
                        </a:rPr>
                        <a:t>тасуға</a:t>
                      </a:r>
                      <a:r>
                        <a:rPr lang="en-US" sz="900" dirty="0">
                          <a:solidFill>
                            <a:srgbClr val="000000"/>
                          </a:solidFill>
                          <a:effectLst/>
                          <a:latin typeface="Arial" pitchFamily="34" charset="0"/>
                          <a:ea typeface="Times New Roman"/>
                          <a:cs typeface="Arial" pitchFamily="34" charset="0"/>
                        </a:rPr>
                        <a:t> </a:t>
                      </a:r>
                      <a:r>
                        <a:rPr lang="en-US" sz="900" dirty="0" err="1">
                          <a:solidFill>
                            <a:srgbClr val="000000"/>
                          </a:solidFill>
                          <a:effectLst/>
                          <a:latin typeface="Arial" pitchFamily="34" charset="0"/>
                          <a:ea typeface="Times New Roman"/>
                          <a:cs typeface="Arial" pitchFamily="34" charset="0"/>
                        </a:rPr>
                        <a:t>арналған</a:t>
                      </a:r>
                      <a:r>
                        <a:rPr lang="en-US" sz="900" dirty="0">
                          <a:solidFill>
                            <a:srgbClr val="000000"/>
                          </a:solidFill>
                          <a:effectLst/>
                          <a:latin typeface="Arial" pitchFamily="34" charset="0"/>
                          <a:ea typeface="Times New Roman"/>
                          <a:cs typeface="Arial" pitchFamily="34" charset="0"/>
                        </a:rPr>
                        <a:t> </a:t>
                      </a:r>
                      <a:r>
                        <a:rPr lang="en-US" sz="900" dirty="0" err="1">
                          <a:solidFill>
                            <a:srgbClr val="000000"/>
                          </a:solidFill>
                          <a:effectLst/>
                          <a:latin typeface="Arial" pitchFamily="34" charset="0"/>
                          <a:ea typeface="Times New Roman"/>
                          <a:cs typeface="Arial" pitchFamily="34" charset="0"/>
                        </a:rPr>
                        <a:t>тіркеме</a:t>
                      </a:r>
                      <a:endParaRPr lang="ru-RU" sz="90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900">
                          <a:effectLst/>
                          <a:latin typeface="Arial" pitchFamily="34" charset="0"/>
                          <a:ea typeface="Times New Roman"/>
                          <a:cs typeface="Arial" pitchFamily="34" charset="0"/>
                        </a:rPr>
                        <a:t/>
                      </a:r>
                      <a:br>
                        <a:rPr lang="en-US" sz="900">
                          <a:effectLst/>
                          <a:latin typeface="Arial" pitchFamily="34" charset="0"/>
                          <a:ea typeface="Times New Roman"/>
                          <a:cs typeface="Arial" pitchFamily="34" charset="0"/>
                        </a:rPr>
                      </a:br>
                      <a:endParaRPr lang="ru-RU" sz="9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4 800 000</a:t>
                      </a:r>
                      <a:endParaRPr lang="ru-RU" sz="900">
                        <a:effectLst/>
                        <a:latin typeface="Arial" pitchFamily="34" charset="0"/>
                        <a:ea typeface="Times New Roman"/>
                        <a:cs typeface="Arial" pitchFamily="34" charset="0"/>
                      </a:endParaRPr>
                    </a:p>
                  </a:txBody>
                  <a:tcPr marL="9525" marR="9525" marT="9525" marB="9525" anchor="ctr"/>
                </a:tc>
              </a:tr>
              <a:tr h="163119">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44.</a:t>
                      </a:r>
                      <a:endParaRPr lang="ru-RU" sz="900">
                        <a:effectLst/>
                        <a:latin typeface="Arial" pitchFamily="34" charset="0"/>
                        <a:ea typeface="Times New Roman"/>
                        <a:cs typeface="Arial" pitchFamily="34" charset="0"/>
                      </a:endParaRPr>
                    </a:p>
                  </a:txBody>
                  <a:tcPr marL="9525" marR="9525" marT="9525" marB="9525" anchor="ctr"/>
                </a:tc>
                <a:tc gridSpan="3">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трактор тіркемесі:</a:t>
                      </a:r>
                      <a:endParaRPr lang="ru-RU" sz="90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163119">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44.1.</a:t>
                      </a:r>
                      <a:endParaRPr lang="ru-RU" sz="9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жүк көтергіштігі 6 тоннаға дейін</a:t>
                      </a:r>
                      <a:endParaRPr lang="ru-RU" sz="9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100</a:t>
                      </a:r>
                      <a:endParaRPr lang="ru-RU" sz="9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1 800 000</a:t>
                      </a:r>
                      <a:endParaRPr lang="ru-RU" sz="900">
                        <a:effectLst/>
                        <a:latin typeface="Arial" pitchFamily="34" charset="0"/>
                        <a:ea typeface="Times New Roman"/>
                        <a:cs typeface="Arial" pitchFamily="34" charset="0"/>
                      </a:endParaRPr>
                    </a:p>
                  </a:txBody>
                  <a:tcPr marL="9525" marR="9525" marT="9525" marB="9525" anchor="ctr"/>
                </a:tc>
              </a:tr>
              <a:tr h="163119">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44.2.</a:t>
                      </a:r>
                      <a:endParaRPr lang="ru-RU" sz="9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жүк көтергіштігі 6,1 тоннадан бастап</a:t>
                      </a:r>
                      <a:endParaRPr lang="ru-RU" sz="9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300</a:t>
                      </a:r>
                      <a:endParaRPr lang="ru-RU" sz="9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4 500 000</a:t>
                      </a:r>
                      <a:endParaRPr lang="ru-RU" sz="900">
                        <a:effectLst/>
                        <a:latin typeface="Arial" pitchFamily="34" charset="0"/>
                        <a:ea typeface="Times New Roman"/>
                        <a:cs typeface="Arial" pitchFamily="34" charset="0"/>
                      </a:endParaRPr>
                    </a:p>
                  </a:txBody>
                  <a:tcPr marL="9525" marR="9525" marT="9525" marB="9525" anchor="ctr"/>
                </a:tc>
              </a:tr>
              <a:tr h="163119">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45.</a:t>
                      </a:r>
                      <a:endParaRPr lang="ru-RU" sz="9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телескоптық тиегіш</a:t>
                      </a:r>
                      <a:endParaRPr lang="ru-RU" sz="9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500</a:t>
                      </a:r>
                      <a:endParaRPr lang="ru-RU" sz="9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30 000 000</a:t>
                      </a:r>
                      <a:endParaRPr lang="ru-RU" sz="900">
                        <a:effectLst/>
                        <a:latin typeface="Arial" pitchFamily="34" charset="0"/>
                        <a:ea typeface="Times New Roman"/>
                        <a:cs typeface="Arial" pitchFamily="34" charset="0"/>
                      </a:endParaRPr>
                    </a:p>
                  </a:txBody>
                  <a:tcPr marL="9525" marR="9525" marT="9525" marB="9525" anchor="ctr"/>
                </a:tc>
              </a:tr>
              <a:tr h="163119">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46.</a:t>
                      </a:r>
                      <a:endParaRPr lang="ru-RU" sz="9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фронтальді тиегіш</a:t>
                      </a:r>
                      <a:endParaRPr lang="ru-RU" sz="9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500</a:t>
                      </a:r>
                      <a:endParaRPr lang="ru-RU" sz="9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5 600 000</a:t>
                      </a:r>
                      <a:endParaRPr lang="ru-RU" sz="900">
                        <a:effectLst/>
                        <a:latin typeface="Arial" pitchFamily="34" charset="0"/>
                        <a:ea typeface="Times New Roman"/>
                        <a:cs typeface="Arial" pitchFamily="34" charset="0"/>
                      </a:endParaRPr>
                    </a:p>
                  </a:txBody>
                  <a:tcPr marL="9525" marR="9525" marT="9525" marB="9525" anchor="ctr"/>
                </a:tc>
              </a:tr>
              <a:tr h="163119">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47.</a:t>
                      </a:r>
                      <a:endParaRPr lang="ru-RU" sz="900">
                        <a:effectLst/>
                        <a:latin typeface="Arial" pitchFamily="34" charset="0"/>
                        <a:ea typeface="Times New Roman"/>
                        <a:cs typeface="Arial" pitchFamily="34" charset="0"/>
                      </a:endParaRPr>
                    </a:p>
                  </a:txBody>
                  <a:tcPr marL="9525" marR="9525" marT="9525" marB="9525" anchor="ctr"/>
                </a:tc>
                <a:tc gridSpan="3">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пресс-іріктегіш:</a:t>
                      </a:r>
                      <a:endParaRPr lang="ru-RU" sz="90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206814">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47.1.</a:t>
                      </a:r>
                      <a:endParaRPr lang="ru-RU" sz="900">
                        <a:effectLst/>
                        <a:latin typeface="Arial" pitchFamily="34" charset="0"/>
                        <a:ea typeface="Times New Roman"/>
                        <a:cs typeface="Arial" pitchFamily="34" charset="0"/>
                      </a:endParaRPr>
                    </a:p>
                  </a:txBody>
                  <a:tcPr marL="9525" marR="9525" marT="9525" marB="9525" anchor="ctr"/>
                </a:tc>
                <a:tc gridSpan="3">
                  <a:txBody>
                    <a:bodyPr/>
                    <a:lstStyle/>
                    <a:p>
                      <a:pPr marL="12700" algn="just">
                        <a:lnSpc>
                          <a:spcPct val="115000"/>
                        </a:lnSpc>
                        <a:spcAft>
                          <a:spcPts val="100"/>
                        </a:spcAft>
                      </a:pPr>
                      <a:r>
                        <a:rPr lang="en-US" sz="900" dirty="0" err="1">
                          <a:solidFill>
                            <a:srgbClr val="000000"/>
                          </a:solidFill>
                          <a:effectLst/>
                          <a:latin typeface="Arial" pitchFamily="34" charset="0"/>
                          <a:ea typeface="Times New Roman"/>
                          <a:cs typeface="Arial" pitchFamily="34" charset="0"/>
                        </a:rPr>
                        <a:t>орамалы</a:t>
                      </a:r>
                      <a:endParaRPr lang="ru-RU" sz="900"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308661">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47.1.1.</a:t>
                      </a:r>
                      <a:endParaRPr lang="ru-RU" sz="9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Қазақстан Республикасы, ТМД елдері, ҚХР өндірістерінің моделдері</a:t>
                      </a:r>
                      <a:endParaRPr lang="ru-RU" sz="90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900">
                          <a:effectLst/>
                          <a:latin typeface="Arial" pitchFamily="34" charset="0"/>
                          <a:ea typeface="Times New Roman"/>
                          <a:cs typeface="Arial" pitchFamily="34" charset="0"/>
                        </a:rPr>
                        <a:t/>
                      </a:r>
                      <a:br>
                        <a:rPr lang="en-US" sz="900">
                          <a:effectLst/>
                          <a:latin typeface="Arial" pitchFamily="34" charset="0"/>
                          <a:ea typeface="Times New Roman"/>
                          <a:cs typeface="Arial" pitchFamily="34" charset="0"/>
                        </a:rPr>
                      </a:br>
                      <a:endParaRPr lang="ru-RU" sz="9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900" dirty="0">
                          <a:solidFill>
                            <a:srgbClr val="000000"/>
                          </a:solidFill>
                          <a:effectLst/>
                          <a:latin typeface="Arial" pitchFamily="34" charset="0"/>
                          <a:ea typeface="Times New Roman"/>
                          <a:cs typeface="Arial" pitchFamily="34" charset="0"/>
                        </a:rPr>
                        <a:t>3 300 000</a:t>
                      </a:r>
                      <a:endParaRPr lang="ru-RU" sz="900" dirty="0">
                        <a:effectLst/>
                        <a:latin typeface="Arial" pitchFamily="34" charset="0"/>
                        <a:ea typeface="Times New Roman"/>
                        <a:cs typeface="Arial" pitchFamily="34" charset="0"/>
                      </a:endParaRPr>
                    </a:p>
                  </a:txBody>
                  <a:tcPr marL="9525" marR="9525" marT="9525" marB="9525" anchor="ctr"/>
                </a:tc>
              </a:tr>
              <a:tr h="308661">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47.1.2.</a:t>
                      </a:r>
                      <a:endParaRPr lang="ru-RU" sz="9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Азия, Еуропа, Америка өндірістерінің моделдері (оның ішінде Қазақстан Республикасы аумағында, ТМД елдері, ҚХР өндірілген)</a:t>
                      </a:r>
                      <a:endParaRPr lang="ru-RU" sz="90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900" dirty="0">
                          <a:effectLst/>
                          <a:latin typeface="Arial" pitchFamily="34" charset="0"/>
                          <a:ea typeface="Times New Roman"/>
                          <a:cs typeface="Arial" pitchFamily="34" charset="0"/>
                        </a:rPr>
                        <a:t/>
                      </a:r>
                      <a:br>
                        <a:rPr lang="en-US" sz="900" dirty="0">
                          <a:effectLst/>
                          <a:latin typeface="Arial" pitchFamily="34" charset="0"/>
                          <a:ea typeface="Times New Roman"/>
                          <a:cs typeface="Arial" pitchFamily="34" charset="0"/>
                        </a:rPr>
                      </a:br>
                      <a:endParaRPr lang="ru-RU" sz="9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11 400 000</a:t>
                      </a:r>
                      <a:endParaRPr lang="ru-RU" sz="900">
                        <a:effectLst/>
                        <a:latin typeface="Arial" pitchFamily="34" charset="0"/>
                        <a:ea typeface="Times New Roman"/>
                        <a:cs typeface="Arial" pitchFamily="34" charset="0"/>
                      </a:endParaRPr>
                    </a:p>
                  </a:txBody>
                  <a:tcPr marL="9525" marR="9525" marT="9525" marB="9525" anchor="ctr"/>
                </a:tc>
              </a:tr>
              <a:tr h="308661">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47.2.</a:t>
                      </a:r>
                      <a:endParaRPr lang="ru-RU" sz="9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теңді</a:t>
                      </a:r>
                      <a:endParaRPr lang="ru-RU" sz="90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900">
                          <a:effectLst/>
                          <a:latin typeface="Arial" pitchFamily="34" charset="0"/>
                          <a:ea typeface="Times New Roman"/>
                          <a:cs typeface="Arial" pitchFamily="34" charset="0"/>
                        </a:rPr>
                        <a:t/>
                      </a:r>
                      <a:br>
                        <a:rPr lang="en-US" sz="900">
                          <a:effectLst/>
                          <a:latin typeface="Arial" pitchFamily="34" charset="0"/>
                          <a:ea typeface="Times New Roman"/>
                          <a:cs typeface="Arial" pitchFamily="34" charset="0"/>
                        </a:rPr>
                      </a:br>
                      <a:endParaRPr lang="ru-RU" sz="9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5 400 000</a:t>
                      </a:r>
                      <a:endParaRPr lang="ru-RU" sz="900">
                        <a:effectLst/>
                        <a:latin typeface="Arial" pitchFamily="34" charset="0"/>
                        <a:ea typeface="Times New Roman"/>
                        <a:cs typeface="Arial" pitchFamily="34" charset="0"/>
                      </a:endParaRPr>
                    </a:p>
                  </a:txBody>
                  <a:tcPr marL="9525" marR="9525" marT="9525" marB="9525" anchor="ctr"/>
                </a:tc>
              </a:tr>
              <a:tr h="308661">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48.</a:t>
                      </a:r>
                      <a:endParaRPr lang="ru-RU" sz="9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шөп шапқыштар:</a:t>
                      </a:r>
                      <a:endParaRPr lang="ru-RU" sz="90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900">
                          <a:effectLst/>
                          <a:latin typeface="Arial" pitchFamily="34" charset="0"/>
                          <a:ea typeface="Times New Roman"/>
                          <a:cs typeface="Arial" pitchFamily="34" charset="0"/>
                        </a:rPr>
                        <a:t/>
                      </a:r>
                      <a:br>
                        <a:rPr lang="en-US" sz="900">
                          <a:effectLst/>
                          <a:latin typeface="Arial" pitchFamily="34" charset="0"/>
                          <a:ea typeface="Times New Roman"/>
                          <a:cs typeface="Arial" pitchFamily="34" charset="0"/>
                        </a:rPr>
                      </a:br>
                      <a:endParaRPr lang="ru-RU" sz="9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1 200 000</a:t>
                      </a:r>
                      <a:endParaRPr lang="ru-RU" sz="900">
                        <a:effectLst/>
                        <a:latin typeface="Arial" pitchFamily="34" charset="0"/>
                        <a:ea typeface="Times New Roman"/>
                        <a:cs typeface="Arial" pitchFamily="34" charset="0"/>
                      </a:endParaRPr>
                    </a:p>
                  </a:txBody>
                  <a:tcPr marL="9525" marR="9525" marT="9525" marB="9525" anchor="ctr"/>
                </a:tc>
              </a:tr>
              <a:tr h="163119">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49.</a:t>
                      </a:r>
                      <a:endParaRPr lang="ru-RU" sz="900">
                        <a:effectLst/>
                        <a:latin typeface="Arial" pitchFamily="34" charset="0"/>
                        <a:ea typeface="Times New Roman"/>
                        <a:cs typeface="Arial" pitchFamily="34" charset="0"/>
                      </a:endParaRPr>
                    </a:p>
                  </a:txBody>
                  <a:tcPr marL="9525" marR="9525" marT="9525" marB="9525" anchor="ctr"/>
                </a:tc>
                <a:tc gridSpan="3">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бүріккіш:</a:t>
                      </a:r>
                      <a:endParaRPr lang="ru-RU" sz="90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163119">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49.1.</a:t>
                      </a:r>
                      <a:endParaRPr lang="ru-RU" sz="900">
                        <a:effectLst/>
                        <a:latin typeface="Arial" pitchFamily="34" charset="0"/>
                        <a:ea typeface="Times New Roman"/>
                        <a:cs typeface="Arial" pitchFamily="34" charset="0"/>
                      </a:endParaRPr>
                    </a:p>
                  </a:txBody>
                  <a:tcPr marL="9525" marR="9525" marT="9525" marB="9525" anchor="ctr"/>
                </a:tc>
                <a:tc gridSpan="3">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тіркемелі:</a:t>
                      </a:r>
                      <a:endParaRPr lang="ru-RU" sz="90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308661">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49.1.1</a:t>
                      </a:r>
                      <a:endParaRPr lang="ru-RU" sz="9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Қазақстан Республикасы, ТМД елдері, ҚХР өндірістерінің моделдері</a:t>
                      </a:r>
                      <a:endParaRPr lang="ru-RU" sz="90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900">
                          <a:effectLst/>
                          <a:latin typeface="Arial" pitchFamily="34" charset="0"/>
                          <a:ea typeface="Times New Roman"/>
                          <a:cs typeface="Arial" pitchFamily="34" charset="0"/>
                        </a:rPr>
                        <a:t/>
                      </a:r>
                      <a:br>
                        <a:rPr lang="en-US" sz="900">
                          <a:effectLst/>
                          <a:latin typeface="Arial" pitchFamily="34" charset="0"/>
                          <a:ea typeface="Times New Roman"/>
                          <a:cs typeface="Arial" pitchFamily="34" charset="0"/>
                        </a:rPr>
                      </a:br>
                      <a:endParaRPr lang="ru-RU" sz="9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4 000 000</a:t>
                      </a:r>
                      <a:endParaRPr lang="ru-RU" sz="900">
                        <a:effectLst/>
                        <a:latin typeface="Arial" pitchFamily="34" charset="0"/>
                        <a:ea typeface="Times New Roman"/>
                        <a:cs typeface="Arial" pitchFamily="34" charset="0"/>
                      </a:endParaRPr>
                    </a:p>
                  </a:txBody>
                  <a:tcPr marL="9525" marR="9525" marT="9525" marB="9525" anchor="ctr"/>
                </a:tc>
              </a:tr>
              <a:tr h="308661">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49.1.2</a:t>
                      </a:r>
                      <a:endParaRPr lang="ru-RU" sz="9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Азия, Еуропа, Америка өндірістерінің моделдері (оның ішінде Қазақстан Республикасы аумағында, ТМД елдері, ҚХР өндірілген)</a:t>
                      </a:r>
                      <a:endParaRPr lang="ru-RU" sz="90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900">
                          <a:effectLst/>
                          <a:latin typeface="Arial" pitchFamily="34" charset="0"/>
                          <a:ea typeface="Times New Roman"/>
                          <a:cs typeface="Arial" pitchFamily="34" charset="0"/>
                        </a:rPr>
                        <a:t/>
                      </a:r>
                      <a:br>
                        <a:rPr lang="en-US" sz="900">
                          <a:effectLst/>
                          <a:latin typeface="Arial" pitchFamily="34" charset="0"/>
                          <a:ea typeface="Times New Roman"/>
                          <a:cs typeface="Arial" pitchFamily="34" charset="0"/>
                        </a:rPr>
                      </a:br>
                      <a:endParaRPr lang="ru-RU" sz="9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17 200 000</a:t>
                      </a:r>
                      <a:endParaRPr lang="ru-RU" sz="900">
                        <a:effectLst/>
                        <a:latin typeface="Arial" pitchFamily="34" charset="0"/>
                        <a:ea typeface="Times New Roman"/>
                        <a:cs typeface="Arial" pitchFamily="34" charset="0"/>
                      </a:endParaRPr>
                    </a:p>
                  </a:txBody>
                  <a:tcPr marL="9525" marR="9525" marT="9525" marB="9525" anchor="ctr"/>
                </a:tc>
              </a:tr>
              <a:tr h="163119">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49.2.</a:t>
                      </a:r>
                      <a:endParaRPr lang="ru-RU" sz="900">
                        <a:effectLst/>
                        <a:latin typeface="Arial" pitchFamily="34" charset="0"/>
                        <a:ea typeface="Times New Roman"/>
                        <a:cs typeface="Arial" pitchFamily="34" charset="0"/>
                      </a:endParaRPr>
                    </a:p>
                  </a:txBody>
                  <a:tcPr marL="9525" marR="9525" marT="9525" marB="9525" anchor="ctr"/>
                </a:tc>
                <a:tc gridSpan="3">
                  <a:txBody>
                    <a:bodyPr/>
                    <a:lstStyle/>
                    <a:p>
                      <a:pPr marL="12700" algn="just">
                        <a:lnSpc>
                          <a:spcPct val="115000"/>
                        </a:lnSpc>
                        <a:spcAft>
                          <a:spcPts val="100"/>
                        </a:spcAft>
                      </a:pPr>
                      <a:r>
                        <a:rPr lang="en-US" sz="900" dirty="0" err="1">
                          <a:solidFill>
                            <a:srgbClr val="000000"/>
                          </a:solidFill>
                          <a:effectLst/>
                          <a:latin typeface="Arial" pitchFamily="34" charset="0"/>
                          <a:ea typeface="Times New Roman"/>
                          <a:cs typeface="Arial" pitchFamily="34" charset="0"/>
                        </a:rPr>
                        <a:t>өздігінен</a:t>
                      </a:r>
                      <a:r>
                        <a:rPr lang="en-US" sz="900" dirty="0">
                          <a:solidFill>
                            <a:srgbClr val="000000"/>
                          </a:solidFill>
                          <a:effectLst/>
                          <a:latin typeface="Arial" pitchFamily="34" charset="0"/>
                          <a:ea typeface="Times New Roman"/>
                          <a:cs typeface="Arial" pitchFamily="34" charset="0"/>
                        </a:rPr>
                        <a:t> </a:t>
                      </a:r>
                      <a:r>
                        <a:rPr lang="en-US" sz="900" dirty="0" err="1">
                          <a:solidFill>
                            <a:srgbClr val="000000"/>
                          </a:solidFill>
                          <a:effectLst/>
                          <a:latin typeface="Arial" pitchFamily="34" charset="0"/>
                          <a:ea typeface="Times New Roman"/>
                          <a:cs typeface="Arial" pitchFamily="34" charset="0"/>
                        </a:rPr>
                        <a:t>жүретін</a:t>
                      </a:r>
                      <a:r>
                        <a:rPr lang="en-US" sz="900" dirty="0">
                          <a:solidFill>
                            <a:srgbClr val="000000"/>
                          </a:solidFill>
                          <a:effectLst/>
                          <a:latin typeface="Arial" pitchFamily="34" charset="0"/>
                          <a:ea typeface="Times New Roman"/>
                          <a:cs typeface="Arial" pitchFamily="34" charset="0"/>
                        </a:rPr>
                        <a:t>:</a:t>
                      </a:r>
                      <a:endParaRPr lang="ru-RU" sz="900"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308661">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49.2.1</a:t>
                      </a:r>
                      <a:endParaRPr lang="ru-RU" sz="9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900" dirty="0" err="1">
                          <a:solidFill>
                            <a:srgbClr val="000000"/>
                          </a:solidFill>
                          <a:effectLst/>
                          <a:latin typeface="Arial" pitchFamily="34" charset="0"/>
                          <a:ea typeface="Times New Roman"/>
                          <a:cs typeface="Arial" pitchFamily="34" charset="0"/>
                        </a:rPr>
                        <a:t>Қазақстан</a:t>
                      </a:r>
                      <a:r>
                        <a:rPr lang="en-US" sz="900" dirty="0">
                          <a:solidFill>
                            <a:srgbClr val="000000"/>
                          </a:solidFill>
                          <a:effectLst/>
                          <a:latin typeface="Arial" pitchFamily="34" charset="0"/>
                          <a:ea typeface="Times New Roman"/>
                          <a:cs typeface="Arial" pitchFamily="34" charset="0"/>
                        </a:rPr>
                        <a:t> </a:t>
                      </a:r>
                      <a:r>
                        <a:rPr lang="en-US" sz="900" dirty="0" err="1">
                          <a:solidFill>
                            <a:srgbClr val="000000"/>
                          </a:solidFill>
                          <a:effectLst/>
                          <a:latin typeface="Arial" pitchFamily="34" charset="0"/>
                          <a:ea typeface="Times New Roman"/>
                          <a:cs typeface="Arial" pitchFamily="34" charset="0"/>
                        </a:rPr>
                        <a:t>Республикасы</a:t>
                      </a:r>
                      <a:r>
                        <a:rPr lang="en-US" sz="900" dirty="0">
                          <a:solidFill>
                            <a:srgbClr val="000000"/>
                          </a:solidFill>
                          <a:effectLst/>
                          <a:latin typeface="Arial" pitchFamily="34" charset="0"/>
                          <a:ea typeface="Times New Roman"/>
                          <a:cs typeface="Arial" pitchFamily="34" charset="0"/>
                        </a:rPr>
                        <a:t>, ТМД </a:t>
                      </a:r>
                      <a:r>
                        <a:rPr lang="en-US" sz="900" dirty="0" err="1">
                          <a:solidFill>
                            <a:srgbClr val="000000"/>
                          </a:solidFill>
                          <a:effectLst/>
                          <a:latin typeface="Arial" pitchFamily="34" charset="0"/>
                          <a:ea typeface="Times New Roman"/>
                          <a:cs typeface="Arial" pitchFamily="34" charset="0"/>
                        </a:rPr>
                        <a:t>елдері</a:t>
                      </a:r>
                      <a:r>
                        <a:rPr lang="en-US" sz="900" dirty="0">
                          <a:solidFill>
                            <a:srgbClr val="000000"/>
                          </a:solidFill>
                          <a:effectLst/>
                          <a:latin typeface="Arial" pitchFamily="34" charset="0"/>
                          <a:ea typeface="Times New Roman"/>
                          <a:cs typeface="Arial" pitchFamily="34" charset="0"/>
                        </a:rPr>
                        <a:t>, ҚХР </a:t>
                      </a:r>
                      <a:r>
                        <a:rPr lang="en-US" sz="900" dirty="0" err="1">
                          <a:solidFill>
                            <a:srgbClr val="000000"/>
                          </a:solidFill>
                          <a:effectLst/>
                          <a:latin typeface="Arial" pitchFamily="34" charset="0"/>
                          <a:ea typeface="Times New Roman"/>
                          <a:cs typeface="Arial" pitchFamily="34" charset="0"/>
                        </a:rPr>
                        <a:t>өндірістерінің</a:t>
                      </a:r>
                      <a:r>
                        <a:rPr lang="en-US" sz="900" dirty="0">
                          <a:solidFill>
                            <a:srgbClr val="000000"/>
                          </a:solidFill>
                          <a:effectLst/>
                          <a:latin typeface="Arial" pitchFamily="34" charset="0"/>
                          <a:ea typeface="Times New Roman"/>
                          <a:cs typeface="Arial" pitchFamily="34" charset="0"/>
                        </a:rPr>
                        <a:t> </a:t>
                      </a:r>
                      <a:r>
                        <a:rPr lang="en-US" sz="900" dirty="0" err="1">
                          <a:solidFill>
                            <a:srgbClr val="000000"/>
                          </a:solidFill>
                          <a:effectLst/>
                          <a:latin typeface="Arial" pitchFamily="34" charset="0"/>
                          <a:ea typeface="Times New Roman"/>
                          <a:cs typeface="Arial" pitchFamily="34" charset="0"/>
                        </a:rPr>
                        <a:t>моделдері</a:t>
                      </a:r>
                      <a:endParaRPr lang="ru-RU" sz="90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900">
                          <a:effectLst/>
                          <a:latin typeface="Arial" pitchFamily="34" charset="0"/>
                          <a:ea typeface="Times New Roman"/>
                          <a:cs typeface="Arial" pitchFamily="34" charset="0"/>
                        </a:rPr>
                        <a:t/>
                      </a:r>
                      <a:br>
                        <a:rPr lang="en-US" sz="900">
                          <a:effectLst/>
                          <a:latin typeface="Arial" pitchFamily="34" charset="0"/>
                          <a:ea typeface="Times New Roman"/>
                          <a:cs typeface="Arial" pitchFamily="34" charset="0"/>
                        </a:rPr>
                      </a:br>
                      <a:endParaRPr lang="ru-RU" sz="9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14 000 000</a:t>
                      </a:r>
                      <a:endParaRPr lang="ru-RU" sz="900">
                        <a:effectLst/>
                        <a:latin typeface="Arial" pitchFamily="34" charset="0"/>
                        <a:ea typeface="Times New Roman"/>
                        <a:cs typeface="Arial" pitchFamily="34" charset="0"/>
                      </a:endParaRPr>
                    </a:p>
                  </a:txBody>
                  <a:tcPr marL="9525" marR="9525" marT="9525" marB="9525" anchor="ctr"/>
                </a:tc>
              </a:tr>
              <a:tr h="308661">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49.2.2</a:t>
                      </a:r>
                      <a:endParaRPr lang="ru-RU" sz="9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900" dirty="0" err="1">
                          <a:solidFill>
                            <a:srgbClr val="000000"/>
                          </a:solidFill>
                          <a:effectLst/>
                          <a:latin typeface="Arial" pitchFamily="34" charset="0"/>
                          <a:ea typeface="Times New Roman"/>
                          <a:cs typeface="Arial" pitchFamily="34" charset="0"/>
                        </a:rPr>
                        <a:t>Азия</a:t>
                      </a:r>
                      <a:r>
                        <a:rPr lang="en-US" sz="900" dirty="0">
                          <a:solidFill>
                            <a:srgbClr val="000000"/>
                          </a:solidFill>
                          <a:effectLst/>
                          <a:latin typeface="Arial" pitchFamily="34" charset="0"/>
                          <a:ea typeface="Times New Roman"/>
                          <a:cs typeface="Arial" pitchFamily="34" charset="0"/>
                        </a:rPr>
                        <a:t>, </a:t>
                      </a:r>
                      <a:r>
                        <a:rPr lang="en-US" sz="900" dirty="0" err="1">
                          <a:solidFill>
                            <a:srgbClr val="000000"/>
                          </a:solidFill>
                          <a:effectLst/>
                          <a:latin typeface="Arial" pitchFamily="34" charset="0"/>
                          <a:ea typeface="Times New Roman"/>
                          <a:cs typeface="Arial" pitchFamily="34" charset="0"/>
                        </a:rPr>
                        <a:t>Еуропа</a:t>
                      </a:r>
                      <a:r>
                        <a:rPr lang="en-US" sz="900" dirty="0">
                          <a:solidFill>
                            <a:srgbClr val="000000"/>
                          </a:solidFill>
                          <a:effectLst/>
                          <a:latin typeface="Arial" pitchFamily="34" charset="0"/>
                          <a:ea typeface="Times New Roman"/>
                          <a:cs typeface="Arial" pitchFamily="34" charset="0"/>
                        </a:rPr>
                        <a:t>, </a:t>
                      </a:r>
                      <a:r>
                        <a:rPr lang="en-US" sz="900" dirty="0" err="1">
                          <a:solidFill>
                            <a:srgbClr val="000000"/>
                          </a:solidFill>
                          <a:effectLst/>
                          <a:latin typeface="Arial" pitchFamily="34" charset="0"/>
                          <a:ea typeface="Times New Roman"/>
                          <a:cs typeface="Arial" pitchFamily="34" charset="0"/>
                        </a:rPr>
                        <a:t>Америка</a:t>
                      </a:r>
                      <a:r>
                        <a:rPr lang="en-US" sz="900" dirty="0">
                          <a:solidFill>
                            <a:srgbClr val="000000"/>
                          </a:solidFill>
                          <a:effectLst/>
                          <a:latin typeface="Arial" pitchFamily="34" charset="0"/>
                          <a:ea typeface="Times New Roman"/>
                          <a:cs typeface="Arial" pitchFamily="34" charset="0"/>
                        </a:rPr>
                        <a:t> </a:t>
                      </a:r>
                      <a:r>
                        <a:rPr lang="en-US" sz="900" dirty="0" err="1">
                          <a:solidFill>
                            <a:srgbClr val="000000"/>
                          </a:solidFill>
                          <a:effectLst/>
                          <a:latin typeface="Arial" pitchFamily="34" charset="0"/>
                          <a:ea typeface="Times New Roman"/>
                          <a:cs typeface="Arial" pitchFamily="34" charset="0"/>
                        </a:rPr>
                        <a:t>өндірістерінің</a:t>
                      </a:r>
                      <a:r>
                        <a:rPr lang="en-US" sz="900" dirty="0">
                          <a:solidFill>
                            <a:srgbClr val="000000"/>
                          </a:solidFill>
                          <a:effectLst/>
                          <a:latin typeface="Arial" pitchFamily="34" charset="0"/>
                          <a:ea typeface="Times New Roman"/>
                          <a:cs typeface="Arial" pitchFamily="34" charset="0"/>
                        </a:rPr>
                        <a:t> </a:t>
                      </a:r>
                      <a:r>
                        <a:rPr lang="en-US" sz="900" dirty="0" err="1">
                          <a:solidFill>
                            <a:srgbClr val="000000"/>
                          </a:solidFill>
                          <a:effectLst/>
                          <a:latin typeface="Arial" pitchFamily="34" charset="0"/>
                          <a:ea typeface="Times New Roman"/>
                          <a:cs typeface="Arial" pitchFamily="34" charset="0"/>
                        </a:rPr>
                        <a:t>моделдері</a:t>
                      </a:r>
                      <a:r>
                        <a:rPr lang="en-US" sz="900" dirty="0">
                          <a:solidFill>
                            <a:srgbClr val="000000"/>
                          </a:solidFill>
                          <a:effectLst/>
                          <a:latin typeface="Arial" pitchFamily="34" charset="0"/>
                          <a:ea typeface="Times New Roman"/>
                          <a:cs typeface="Arial" pitchFamily="34" charset="0"/>
                        </a:rPr>
                        <a:t> (</a:t>
                      </a:r>
                      <a:r>
                        <a:rPr lang="en-US" sz="900" dirty="0" err="1">
                          <a:solidFill>
                            <a:srgbClr val="000000"/>
                          </a:solidFill>
                          <a:effectLst/>
                          <a:latin typeface="Arial" pitchFamily="34" charset="0"/>
                          <a:ea typeface="Times New Roman"/>
                          <a:cs typeface="Arial" pitchFamily="34" charset="0"/>
                        </a:rPr>
                        <a:t>оның</a:t>
                      </a:r>
                      <a:r>
                        <a:rPr lang="en-US" sz="900" dirty="0">
                          <a:solidFill>
                            <a:srgbClr val="000000"/>
                          </a:solidFill>
                          <a:effectLst/>
                          <a:latin typeface="Arial" pitchFamily="34" charset="0"/>
                          <a:ea typeface="Times New Roman"/>
                          <a:cs typeface="Arial" pitchFamily="34" charset="0"/>
                        </a:rPr>
                        <a:t> </a:t>
                      </a:r>
                      <a:r>
                        <a:rPr lang="en-US" sz="900" dirty="0" err="1">
                          <a:solidFill>
                            <a:srgbClr val="000000"/>
                          </a:solidFill>
                          <a:effectLst/>
                          <a:latin typeface="Arial" pitchFamily="34" charset="0"/>
                          <a:ea typeface="Times New Roman"/>
                          <a:cs typeface="Arial" pitchFamily="34" charset="0"/>
                        </a:rPr>
                        <a:t>ішінде</a:t>
                      </a:r>
                      <a:r>
                        <a:rPr lang="en-US" sz="900" dirty="0">
                          <a:solidFill>
                            <a:srgbClr val="000000"/>
                          </a:solidFill>
                          <a:effectLst/>
                          <a:latin typeface="Arial" pitchFamily="34" charset="0"/>
                          <a:ea typeface="Times New Roman"/>
                          <a:cs typeface="Arial" pitchFamily="34" charset="0"/>
                        </a:rPr>
                        <a:t> </a:t>
                      </a:r>
                      <a:r>
                        <a:rPr lang="en-US" sz="900" dirty="0" err="1">
                          <a:solidFill>
                            <a:srgbClr val="000000"/>
                          </a:solidFill>
                          <a:effectLst/>
                          <a:latin typeface="Arial" pitchFamily="34" charset="0"/>
                          <a:ea typeface="Times New Roman"/>
                          <a:cs typeface="Arial" pitchFamily="34" charset="0"/>
                        </a:rPr>
                        <a:t>Қазақстан</a:t>
                      </a:r>
                      <a:r>
                        <a:rPr lang="en-US" sz="900" dirty="0">
                          <a:solidFill>
                            <a:srgbClr val="000000"/>
                          </a:solidFill>
                          <a:effectLst/>
                          <a:latin typeface="Arial" pitchFamily="34" charset="0"/>
                          <a:ea typeface="Times New Roman"/>
                          <a:cs typeface="Arial" pitchFamily="34" charset="0"/>
                        </a:rPr>
                        <a:t> </a:t>
                      </a:r>
                      <a:r>
                        <a:rPr lang="en-US" sz="900" dirty="0" err="1">
                          <a:solidFill>
                            <a:srgbClr val="000000"/>
                          </a:solidFill>
                          <a:effectLst/>
                          <a:latin typeface="Arial" pitchFamily="34" charset="0"/>
                          <a:ea typeface="Times New Roman"/>
                          <a:cs typeface="Arial" pitchFamily="34" charset="0"/>
                        </a:rPr>
                        <a:t>Республикасы</a:t>
                      </a:r>
                      <a:r>
                        <a:rPr lang="en-US" sz="900" dirty="0">
                          <a:solidFill>
                            <a:srgbClr val="000000"/>
                          </a:solidFill>
                          <a:effectLst/>
                          <a:latin typeface="Arial" pitchFamily="34" charset="0"/>
                          <a:ea typeface="Times New Roman"/>
                          <a:cs typeface="Arial" pitchFamily="34" charset="0"/>
                        </a:rPr>
                        <a:t> </a:t>
                      </a:r>
                      <a:r>
                        <a:rPr lang="en-US" sz="900" dirty="0" err="1">
                          <a:solidFill>
                            <a:srgbClr val="000000"/>
                          </a:solidFill>
                          <a:effectLst/>
                          <a:latin typeface="Arial" pitchFamily="34" charset="0"/>
                          <a:ea typeface="Times New Roman"/>
                          <a:cs typeface="Arial" pitchFamily="34" charset="0"/>
                        </a:rPr>
                        <a:t>аумағында</a:t>
                      </a:r>
                      <a:r>
                        <a:rPr lang="en-US" sz="900" dirty="0">
                          <a:solidFill>
                            <a:srgbClr val="000000"/>
                          </a:solidFill>
                          <a:effectLst/>
                          <a:latin typeface="Arial" pitchFamily="34" charset="0"/>
                          <a:ea typeface="Times New Roman"/>
                          <a:cs typeface="Arial" pitchFamily="34" charset="0"/>
                        </a:rPr>
                        <a:t>, ТМД </a:t>
                      </a:r>
                      <a:r>
                        <a:rPr lang="en-US" sz="900" dirty="0" err="1">
                          <a:solidFill>
                            <a:srgbClr val="000000"/>
                          </a:solidFill>
                          <a:effectLst/>
                          <a:latin typeface="Arial" pitchFamily="34" charset="0"/>
                          <a:ea typeface="Times New Roman"/>
                          <a:cs typeface="Arial" pitchFamily="34" charset="0"/>
                        </a:rPr>
                        <a:t>елдері</a:t>
                      </a:r>
                      <a:r>
                        <a:rPr lang="en-US" sz="900" dirty="0">
                          <a:solidFill>
                            <a:srgbClr val="000000"/>
                          </a:solidFill>
                          <a:effectLst/>
                          <a:latin typeface="Arial" pitchFamily="34" charset="0"/>
                          <a:ea typeface="Times New Roman"/>
                          <a:cs typeface="Arial" pitchFamily="34" charset="0"/>
                        </a:rPr>
                        <a:t>, ҚХР </a:t>
                      </a:r>
                      <a:r>
                        <a:rPr lang="en-US" sz="900" dirty="0" err="1">
                          <a:solidFill>
                            <a:srgbClr val="000000"/>
                          </a:solidFill>
                          <a:effectLst/>
                          <a:latin typeface="Arial" pitchFamily="34" charset="0"/>
                          <a:ea typeface="Times New Roman"/>
                          <a:cs typeface="Arial" pitchFamily="34" charset="0"/>
                        </a:rPr>
                        <a:t>өндірілген</a:t>
                      </a:r>
                      <a:r>
                        <a:rPr lang="en-US" sz="900" dirty="0">
                          <a:solidFill>
                            <a:srgbClr val="000000"/>
                          </a:solidFill>
                          <a:effectLst/>
                          <a:latin typeface="Arial" pitchFamily="34" charset="0"/>
                          <a:ea typeface="Times New Roman"/>
                          <a:cs typeface="Arial" pitchFamily="34" charset="0"/>
                        </a:rPr>
                        <a:t>)</a:t>
                      </a:r>
                      <a:endParaRPr lang="ru-RU" sz="90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900">
                          <a:effectLst/>
                          <a:latin typeface="Arial" pitchFamily="34" charset="0"/>
                          <a:ea typeface="Times New Roman"/>
                          <a:cs typeface="Arial" pitchFamily="34" charset="0"/>
                        </a:rPr>
                        <a:t/>
                      </a:r>
                      <a:br>
                        <a:rPr lang="en-US" sz="900">
                          <a:effectLst/>
                          <a:latin typeface="Arial" pitchFamily="34" charset="0"/>
                          <a:ea typeface="Times New Roman"/>
                          <a:cs typeface="Arial" pitchFamily="34" charset="0"/>
                        </a:rPr>
                      </a:br>
                      <a:endParaRPr lang="ru-RU" sz="9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136 500 000</a:t>
                      </a:r>
                      <a:endParaRPr lang="ru-RU" sz="900">
                        <a:effectLst/>
                        <a:latin typeface="Arial" pitchFamily="34" charset="0"/>
                        <a:ea typeface="Times New Roman"/>
                        <a:cs typeface="Arial" pitchFamily="34" charset="0"/>
                      </a:endParaRPr>
                    </a:p>
                  </a:txBody>
                  <a:tcPr marL="9525" marR="9525" marT="9525" marB="9525" anchor="ctr"/>
                </a:tc>
              </a:tr>
              <a:tr h="163119">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50.</a:t>
                      </a:r>
                      <a:endParaRPr lang="ru-RU" sz="900">
                        <a:effectLst/>
                        <a:latin typeface="Arial" pitchFamily="34" charset="0"/>
                        <a:ea typeface="Times New Roman"/>
                        <a:cs typeface="Arial" pitchFamily="34" charset="0"/>
                      </a:endParaRPr>
                    </a:p>
                  </a:txBody>
                  <a:tcPr marL="9525" marR="9525" marT="9525" marB="9525" anchor="ctr"/>
                </a:tc>
                <a:tc gridSpan="3">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тыңайтқыш енгізуге арналған машиналар:</a:t>
                      </a:r>
                      <a:endParaRPr lang="ru-RU" sz="90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308661">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50.1.</a:t>
                      </a:r>
                      <a:endParaRPr lang="ru-RU" sz="9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сұйық тыңайтқыштар үшін</a:t>
                      </a:r>
                      <a:endParaRPr lang="ru-RU" sz="90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900">
                          <a:effectLst/>
                          <a:latin typeface="Arial" pitchFamily="34" charset="0"/>
                          <a:ea typeface="Times New Roman"/>
                          <a:cs typeface="Arial" pitchFamily="34" charset="0"/>
                        </a:rPr>
                        <a:t/>
                      </a:r>
                      <a:br>
                        <a:rPr lang="en-US" sz="900">
                          <a:effectLst/>
                          <a:latin typeface="Arial" pitchFamily="34" charset="0"/>
                          <a:ea typeface="Times New Roman"/>
                          <a:cs typeface="Arial" pitchFamily="34" charset="0"/>
                        </a:rPr>
                      </a:br>
                      <a:endParaRPr lang="ru-RU" sz="9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4 000 000</a:t>
                      </a:r>
                      <a:endParaRPr lang="ru-RU" sz="900">
                        <a:effectLst/>
                        <a:latin typeface="Arial" pitchFamily="34" charset="0"/>
                        <a:ea typeface="Times New Roman"/>
                        <a:cs typeface="Arial" pitchFamily="34" charset="0"/>
                      </a:endParaRPr>
                    </a:p>
                  </a:txBody>
                  <a:tcPr marL="9525" marR="9525" marT="9525" marB="9525" anchor="ctr"/>
                </a:tc>
              </a:tr>
              <a:tr h="308661">
                <a:tc>
                  <a:txBody>
                    <a:bodyPr/>
                    <a:lstStyle/>
                    <a:p>
                      <a:pPr marL="12700" algn="just">
                        <a:lnSpc>
                          <a:spcPct val="115000"/>
                        </a:lnSpc>
                        <a:spcAft>
                          <a:spcPts val="100"/>
                        </a:spcAft>
                      </a:pPr>
                      <a:r>
                        <a:rPr lang="en-US" sz="900">
                          <a:solidFill>
                            <a:srgbClr val="000000"/>
                          </a:solidFill>
                          <a:effectLst/>
                          <a:latin typeface="Arial" pitchFamily="34" charset="0"/>
                          <a:ea typeface="Times New Roman"/>
                          <a:cs typeface="Arial" pitchFamily="34" charset="0"/>
                        </a:rPr>
                        <a:t>50.2.</a:t>
                      </a:r>
                      <a:endParaRPr lang="ru-RU" sz="9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900" dirty="0" err="1">
                          <a:solidFill>
                            <a:srgbClr val="000000"/>
                          </a:solidFill>
                          <a:effectLst/>
                          <a:latin typeface="Arial" pitchFamily="34" charset="0"/>
                          <a:ea typeface="Times New Roman"/>
                          <a:cs typeface="Arial" pitchFamily="34" charset="0"/>
                        </a:rPr>
                        <a:t>қатты</a:t>
                      </a:r>
                      <a:r>
                        <a:rPr lang="en-US" sz="900" dirty="0">
                          <a:solidFill>
                            <a:srgbClr val="000000"/>
                          </a:solidFill>
                          <a:effectLst/>
                          <a:latin typeface="Arial" pitchFamily="34" charset="0"/>
                          <a:ea typeface="Times New Roman"/>
                          <a:cs typeface="Arial" pitchFamily="34" charset="0"/>
                        </a:rPr>
                        <a:t> </a:t>
                      </a:r>
                      <a:r>
                        <a:rPr lang="en-US" sz="900" dirty="0" err="1">
                          <a:solidFill>
                            <a:srgbClr val="000000"/>
                          </a:solidFill>
                          <a:effectLst/>
                          <a:latin typeface="Arial" pitchFamily="34" charset="0"/>
                          <a:ea typeface="Times New Roman"/>
                          <a:cs typeface="Arial" pitchFamily="34" charset="0"/>
                        </a:rPr>
                        <a:t>тыңайтқыштар</a:t>
                      </a:r>
                      <a:r>
                        <a:rPr lang="en-US" sz="900" dirty="0">
                          <a:solidFill>
                            <a:srgbClr val="000000"/>
                          </a:solidFill>
                          <a:effectLst/>
                          <a:latin typeface="Arial" pitchFamily="34" charset="0"/>
                          <a:ea typeface="Times New Roman"/>
                          <a:cs typeface="Arial" pitchFamily="34" charset="0"/>
                        </a:rPr>
                        <a:t> </a:t>
                      </a:r>
                      <a:r>
                        <a:rPr lang="en-US" sz="900" dirty="0" err="1">
                          <a:solidFill>
                            <a:srgbClr val="000000"/>
                          </a:solidFill>
                          <a:effectLst/>
                          <a:latin typeface="Arial" pitchFamily="34" charset="0"/>
                          <a:ea typeface="Times New Roman"/>
                          <a:cs typeface="Arial" pitchFamily="34" charset="0"/>
                        </a:rPr>
                        <a:t>үшін</a:t>
                      </a:r>
                      <a:endParaRPr lang="ru-RU" sz="90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900">
                          <a:effectLst/>
                          <a:latin typeface="Arial" pitchFamily="34" charset="0"/>
                          <a:ea typeface="Times New Roman"/>
                          <a:cs typeface="Arial" pitchFamily="34" charset="0"/>
                        </a:rPr>
                        <a:t/>
                      </a:r>
                      <a:br>
                        <a:rPr lang="en-US" sz="900">
                          <a:effectLst/>
                          <a:latin typeface="Arial" pitchFamily="34" charset="0"/>
                          <a:ea typeface="Times New Roman"/>
                          <a:cs typeface="Arial" pitchFamily="34" charset="0"/>
                        </a:rPr>
                      </a:br>
                      <a:endParaRPr lang="ru-RU" sz="9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900" dirty="0">
                          <a:solidFill>
                            <a:srgbClr val="000000"/>
                          </a:solidFill>
                          <a:effectLst/>
                          <a:latin typeface="Arial" pitchFamily="34" charset="0"/>
                          <a:ea typeface="Times New Roman"/>
                          <a:cs typeface="Arial" pitchFamily="34" charset="0"/>
                        </a:rPr>
                        <a:t>6 000 000</a:t>
                      </a:r>
                      <a:endParaRPr lang="ru-RU" sz="900" dirty="0">
                        <a:effectLst/>
                        <a:latin typeface="Arial" pitchFamily="34" charset="0"/>
                        <a:ea typeface="Times New Roman"/>
                        <a:cs typeface="Arial" pitchFamily="34" charset="0"/>
                      </a:endParaRPr>
                    </a:p>
                  </a:txBody>
                  <a:tcPr marL="9525" marR="9525" marT="9525" marB="9525" anchor="ctr"/>
                </a:tc>
              </a:tr>
              <a:tr h="248156">
                <a:tc>
                  <a:txBody>
                    <a:bodyPr/>
                    <a:lstStyle/>
                    <a:p>
                      <a:pPr marL="12700" algn="just" defTabSz="1280384" rtl="0" eaLnBrk="1" latinLnBrk="0" hangingPunct="1">
                        <a:lnSpc>
                          <a:spcPct val="100000"/>
                        </a:lnSpc>
                        <a:spcAft>
                          <a:spcPts val="0"/>
                        </a:spcAft>
                      </a:pPr>
                      <a:endParaRPr lang="ru-RU" sz="900" kern="1200" dirty="0">
                        <a:solidFill>
                          <a:srgbClr val="000000"/>
                        </a:solidFill>
                        <a:latin typeface="Arial" pitchFamily="34" charset="0"/>
                        <a:ea typeface="Times New Roman"/>
                        <a:cs typeface="Arial" pitchFamily="34" charset="0"/>
                      </a:endParaRPr>
                    </a:p>
                  </a:txBody>
                  <a:tcPr marL="389" marR="389" marT="389" marB="389"/>
                </a:tc>
                <a:tc>
                  <a:txBody>
                    <a:bodyPr/>
                    <a:lstStyle/>
                    <a:p>
                      <a:pPr marL="12700" algn="just" defTabSz="1280384" rtl="0" eaLnBrk="1" latinLnBrk="0" hangingPunct="1">
                        <a:lnSpc>
                          <a:spcPct val="100000"/>
                        </a:lnSpc>
                        <a:spcAft>
                          <a:spcPts val="0"/>
                        </a:spcAft>
                      </a:pPr>
                      <a:r>
                        <a:rPr lang="en-US" sz="900" kern="1200" dirty="0" smtClean="0">
                          <a:solidFill>
                            <a:schemeClr val="tx1"/>
                          </a:solidFill>
                          <a:effectLst/>
                          <a:latin typeface="Arial" pitchFamily="34" charset="0"/>
                          <a:ea typeface="+mn-ea"/>
                          <a:cs typeface="Arial" pitchFamily="34" charset="0"/>
                        </a:rPr>
                        <a:t>* 1 </a:t>
                      </a:r>
                      <a:r>
                        <a:rPr lang="en-US" sz="900" kern="1200" dirty="0" err="1" smtClean="0">
                          <a:solidFill>
                            <a:schemeClr val="tx1"/>
                          </a:solidFill>
                          <a:effectLst/>
                          <a:latin typeface="Arial" pitchFamily="34" charset="0"/>
                          <a:ea typeface="+mn-ea"/>
                          <a:cs typeface="Arial" pitchFamily="34" charset="0"/>
                        </a:rPr>
                        <a:t>тракторға</a:t>
                      </a:r>
                      <a:r>
                        <a:rPr lang="en-US" sz="900" kern="1200" dirty="0" smtClean="0">
                          <a:solidFill>
                            <a:schemeClr val="tx1"/>
                          </a:solidFill>
                          <a:effectLst/>
                          <a:latin typeface="Arial" pitchFamily="34" charset="0"/>
                          <a:ea typeface="+mn-ea"/>
                          <a:cs typeface="Arial" pitchFamily="34" charset="0"/>
                        </a:rPr>
                        <a:t> - 1 </a:t>
                      </a:r>
                      <a:r>
                        <a:rPr lang="en-US" sz="900" kern="1200" dirty="0" err="1" smtClean="0">
                          <a:solidFill>
                            <a:schemeClr val="tx1"/>
                          </a:solidFill>
                          <a:effectLst/>
                          <a:latin typeface="Arial" pitchFamily="34" charset="0"/>
                          <a:ea typeface="+mn-ea"/>
                          <a:cs typeface="Arial" pitchFamily="34" charset="0"/>
                        </a:rPr>
                        <a:t>бірлік</a:t>
                      </a:r>
                      <a:r>
                        <a:rPr lang="en-US" sz="900" kern="1200" dirty="0" smtClean="0">
                          <a:solidFill>
                            <a:schemeClr val="tx1"/>
                          </a:solidFill>
                          <a:effectLst/>
                          <a:latin typeface="Arial" pitchFamily="34" charset="0"/>
                          <a:ea typeface="+mn-ea"/>
                          <a:cs typeface="Arial" pitchFamily="34" charset="0"/>
                        </a:rPr>
                        <a:t> </a:t>
                      </a:r>
                      <a:r>
                        <a:rPr lang="en-US" sz="900" kern="1200" dirty="0" err="1" smtClean="0">
                          <a:solidFill>
                            <a:schemeClr val="tx1"/>
                          </a:solidFill>
                          <a:effectLst/>
                          <a:latin typeface="Arial" pitchFamily="34" charset="0"/>
                          <a:ea typeface="+mn-ea"/>
                          <a:cs typeface="Arial" pitchFamily="34" charset="0"/>
                        </a:rPr>
                        <a:t>құрамалы</a:t>
                      </a:r>
                      <a:r>
                        <a:rPr lang="en-US" sz="900" kern="1200" dirty="0" smtClean="0">
                          <a:solidFill>
                            <a:schemeClr val="tx1"/>
                          </a:solidFill>
                          <a:effectLst/>
                          <a:latin typeface="Arial" pitchFamily="34" charset="0"/>
                          <a:ea typeface="+mn-ea"/>
                          <a:cs typeface="Arial" pitchFamily="34" charset="0"/>
                        </a:rPr>
                        <a:t> </a:t>
                      </a:r>
                      <a:r>
                        <a:rPr lang="en-US" sz="900" kern="1200" dirty="0" err="1" smtClean="0">
                          <a:solidFill>
                            <a:schemeClr val="tx1"/>
                          </a:solidFill>
                          <a:effectLst/>
                          <a:latin typeface="Arial" pitchFamily="34" charset="0"/>
                          <a:ea typeface="+mn-ea"/>
                          <a:cs typeface="Arial" pitchFamily="34" charset="0"/>
                        </a:rPr>
                        <a:t>әмбебап</a:t>
                      </a:r>
                      <a:r>
                        <a:rPr lang="en-US" sz="900" kern="1200" dirty="0" smtClean="0">
                          <a:solidFill>
                            <a:schemeClr val="tx1"/>
                          </a:solidFill>
                          <a:effectLst/>
                          <a:latin typeface="Arial" pitchFamily="34" charset="0"/>
                          <a:ea typeface="+mn-ea"/>
                          <a:cs typeface="Arial" pitchFamily="34" charset="0"/>
                        </a:rPr>
                        <a:t> </a:t>
                      </a:r>
                      <a:r>
                        <a:rPr lang="en-US" sz="900" kern="1200" dirty="0" err="1" smtClean="0">
                          <a:solidFill>
                            <a:schemeClr val="tx1"/>
                          </a:solidFill>
                          <a:effectLst/>
                          <a:latin typeface="Arial" pitchFamily="34" charset="0"/>
                          <a:ea typeface="+mn-ea"/>
                          <a:cs typeface="Arial" pitchFamily="34" charset="0"/>
                        </a:rPr>
                        <a:t>аспадан</a:t>
                      </a:r>
                      <a:r>
                        <a:rPr lang="en-US" sz="900" kern="1200" dirty="0" smtClean="0">
                          <a:solidFill>
                            <a:schemeClr val="tx1"/>
                          </a:solidFill>
                          <a:effectLst/>
                          <a:latin typeface="Arial" pitchFamily="34" charset="0"/>
                          <a:ea typeface="+mn-ea"/>
                          <a:cs typeface="Arial" pitchFamily="34" charset="0"/>
                        </a:rPr>
                        <a:t> </a:t>
                      </a:r>
                      <a:r>
                        <a:rPr lang="en-US" sz="900" kern="1200" dirty="0" err="1" smtClean="0">
                          <a:solidFill>
                            <a:schemeClr val="tx1"/>
                          </a:solidFill>
                          <a:effectLst/>
                          <a:latin typeface="Arial" pitchFamily="34" charset="0"/>
                          <a:ea typeface="+mn-ea"/>
                          <a:cs typeface="Arial" pitchFamily="34" charset="0"/>
                        </a:rPr>
                        <a:t>артық</a:t>
                      </a:r>
                      <a:r>
                        <a:rPr lang="en-US" sz="900" kern="1200" dirty="0" smtClean="0">
                          <a:solidFill>
                            <a:schemeClr val="tx1"/>
                          </a:solidFill>
                          <a:effectLst/>
                          <a:latin typeface="Arial" pitchFamily="34" charset="0"/>
                          <a:ea typeface="+mn-ea"/>
                          <a:cs typeface="Arial" pitchFamily="34" charset="0"/>
                        </a:rPr>
                        <a:t> </a:t>
                      </a:r>
                      <a:r>
                        <a:rPr lang="en-US" sz="900" kern="1200" dirty="0" err="1" smtClean="0">
                          <a:solidFill>
                            <a:schemeClr val="tx1"/>
                          </a:solidFill>
                          <a:effectLst/>
                          <a:latin typeface="Arial" pitchFamily="34" charset="0"/>
                          <a:ea typeface="+mn-ea"/>
                          <a:cs typeface="Arial" pitchFamily="34" charset="0"/>
                        </a:rPr>
                        <a:t>емес</a:t>
                      </a:r>
                      <a:endParaRPr lang="ru-RU" sz="900" kern="1200" dirty="0">
                        <a:solidFill>
                          <a:srgbClr val="000000"/>
                        </a:solidFill>
                        <a:latin typeface="Arial" pitchFamily="34" charset="0"/>
                        <a:ea typeface="Times New Roman"/>
                        <a:cs typeface="Arial" pitchFamily="34" charset="0"/>
                      </a:endParaRPr>
                    </a:p>
                  </a:txBody>
                  <a:tcPr marL="389" marR="389" marT="389" marB="389"/>
                </a:tc>
                <a:tc>
                  <a:txBody>
                    <a:bodyPr/>
                    <a:lstStyle/>
                    <a:p>
                      <a:endParaRPr lang="ru-RU" sz="900">
                        <a:latin typeface="Arial" pitchFamily="34" charset="0"/>
                        <a:cs typeface="Arial" pitchFamily="34" charset="0"/>
                      </a:endParaRPr>
                    </a:p>
                  </a:txBody>
                  <a:tcPr marL="389" marR="389" marT="389" marB="389" anchor="ctr"/>
                </a:tc>
                <a:tc>
                  <a:txBody>
                    <a:bodyPr/>
                    <a:lstStyle/>
                    <a:p>
                      <a:pPr marL="12700" algn="just">
                        <a:lnSpc>
                          <a:spcPct val="100000"/>
                        </a:lnSpc>
                        <a:spcAft>
                          <a:spcPts val="0"/>
                        </a:spcAft>
                      </a:pPr>
                      <a:endParaRPr lang="ru-RU" sz="900" dirty="0">
                        <a:latin typeface="Arial" pitchFamily="34" charset="0"/>
                        <a:ea typeface="Times New Roman"/>
                        <a:cs typeface="Arial" pitchFamily="34" charset="0"/>
                      </a:endParaRPr>
                    </a:p>
                  </a:txBody>
                  <a:tcPr marL="389" marR="389" marT="389" marB="389" anchor="ctr"/>
                </a:tc>
              </a:tr>
            </a:tbl>
          </a:graphicData>
        </a:graphic>
      </p:graphicFrame>
      <p:pic>
        <p:nvPicPr>
          <p:cNvPr id="40962" name="Picture 2" descr="C:\Users\ИНТЕРНЕТ\Desktop\Geo.png"/>
          <p:cNvPicPr>
            <a:picLocks noChangeAspect="1" noChangeArrowheads="1"/>
          </p:cNvPicPr>
          <p:nvPr/>
        </p:nvPicPr>
        <p:blipFill>
          <a:blip r:embed="rId3" cstate="print"/>
          <a:srcRect/>
          <a:stretch>
            <a:fillRect/>
          </a:stretch>
        </p:blipFill>
        <p:spPr bwMode="auto">
          <a:xfrm>
            <a:off x="1261592" y="0"/>
            <a:ext cx="2952328" cy="1392288"/>
          </a:xfrm>
          <a:prstGeom prst="rect">
            <a:avLst/>
          </a:prstGeom>
          <a:noFill/>
        </p:spPr>
      </p:pic>
      <p:pic>
        <p:nvPicPr>
          <p:cNvPr id="12" name="Рисунок 11"/>
          <p:cNvPicPr>
            <a:picLocks noChangeAspect="1"/>
          </p:cNvPicPr>
          <p:nvPr/>
        </p:nvPicPr>
        <p:blipFill rotWithShape="1">
          <a:blip r:embed="rId4" cstate="print">
            <a:extLst>
              <a:ext uri="{28A0092B-C50C-407E-A947-70E740481C1C}">
                <a14:useLocalDpi xmlns:a14="http://schemas.microsoft.com/office/drawing/2010/main" val="0"/>
              </a:ext>
            </a:extLst>
          </a:blip>
          <a:srcRect t="5557"/>
          <a:stretch/>
        </p:blipFill>
        <p:spPr>
          <a:xfrm>
            <a:off x="-12347" y="0"/>
            <a:ext cx="17081147" cy="1416224"/>
          </a:xfrm>
          <a:prstGeom prst="rect">
            <a:avLst/>
          </a:prstGeom>
        </p:spPr>
      </p:pic>
    </p:spTree>
    <p:extLst>
      <p:ext uri="{BB962C8B-B14F-4D97-AF65-F5344CB8AC3E}">
        <p14:creationId xmlns:p14="http://schemas.microsoft.com/office/powerpoint/2010/main" val="2791798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ru-RU" sz="2800" b="1" dirty="0" smtClean="0">
                <a:solidFill>
                  <a:schemeClr val="accent5">
                    <a:lumMod val="75000"/>
                  </a:schemeClr>
                </a:solidFill>
                <a:latin typeface="+mn-lt"/>
              </a:rPr>
              <a:t>6</a:t>
            </a:r>
            <a:endParaRPr lang="en-US" sz="2800" b="1" dirty="0">
              <a:solidFill>
                <a:schemeClr val="accent5">
                  <a:lumMod val="75000"/>
                </a:schemeClr>
              </a:solidFill>
              <a:latin typeface="+mn-lt"/>
            </a:endParaRPr>
          </a:p>
        </p:txBody>
      </p:sp>
      <p:cxnSp>
        <p:nvCxnSpPr>
          <p:cNvPr id="23" name="Прямая соединительная линия 22"/>
          <p:cNvCxnSpPr/>
          <p:nvPr/>
        </p:nvCxnSpPr>
        <p:spPr>
          <a:xfrm>
            <a:off x="8390384" y="371457"/>
            <a:ext cx="0" cy="9229743"/>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pic>
        <p:nvPicPr>
          <p:cNvPr id="2049" name="Picture 1" descr="C:\Users\ИНТЕРНЕТ\Desktop\6226412.jpeg"/>
          <p:cNvPicPr>
            <a:picLocks noChangeAspect="1" noChangeArrowheads="1"/>
          </p:cNvPicPr>
          <p:nvPr/>
        </p:nvPicPr>
        <p:blipFill>
          <a:blip r:embed="rId3" cstate="print"/>
          <a:srcRect/>
          <a:stretch>
            <a:fillRect/>
          </a:stretch>
        </p:blipFill>
        <p:spPr bwMode="auto">
          <a:xfrm>
            <a:off x="1261592" y="0"/>
            <a:ext cx="3024336" cy="1560240"/>
          </a:xfrm>
          <a:prstGeom prst="rect">
            <a:avLst/>
          </a:prstGeom>
          <a:noFill/>
        </p:spPr>
      </p:pic>
      <p:pic>
        <p:nvPicPr>
          <p:cNvPr id="15" name="Рисунок 14"/>
          <p:cNvPicPr>
            <a:picLocks noChangeAspect="1"/>
          </p:cNvPicPr>
          <p:nvPr/>
        </p:nvPicPr>
        <p:blipFill rotWithShape="1">
          <a:blip r:embed="rId4" cstate="print">
            <a:extLst>
              <a:ext uri="{28A0092B-C50C-407E-A947-70E740481C1C}">
                <a14:useLocalDpi xmlns:a14="http://schemas.microsoft.com/office/drawing/2010/main" val="0"/>
              </a:ext>
            </a:extLst>
          </a:blip>
          <a:srcRect t="5557"/>
          <a:stretch/>
        </p:blipFill>
        <p:spPr>
          <a:xfrm>
            <a:off x="-49803" y="-239960"/>
            <a:ext cx="17081147" cy="1728192"/>
          </a:xfrm>
          <a:prstGeom prst="rect">
            <a:avLst/>
          </a:prstGeom>
        </p:spPr>
      </p:pic>
      <p:graphicFrame>
        <p:nvGraphicFramePr>
          <p:cNvPr id="18" name="Таблица 17"/>
          <p:cNvGraphicFramePr>
            <a:graphicFrameLocks noGrp="1"/>
          </p:cNvGraphicFramePr>
          <p:nvPr>
            <p:extLst>
              <p:ext uri="{D42A27DB-BD31-4B8C-83A1-F6EECF244321}">
                <p14:modId xmlns:p14="http://schemas.microsoft.com/office/powerpoint/2010/main" val="3769143590"/>
              </p:ext>
            </p:extLst>
          </p:nvPr>
        </p:nvGraphicFramePr>
        <p:xfrm>
          <a:off x="8462392" y="1560240"/>
          <a:ext cx="8424936" cy="8070396"/>
        </p:xfrm>
        <a:graphic>
          <a:graphicData uri="http://schemas.openxmlformats.org/drawingml/2006/table">
            <a:tbl>
              <a:tblPr>
                <a:tableStyleId>{BDBED569-4797-4DF1-A0F4-6AAB3CD982D8}</a:tableStyleId>
              </a:tblPr>
              <a:tblGrid>
                <a:gridCol w="263572"/>
                <a:gridCol w="6289156"/>
                <a:gridCol w="1872208"/>
              </a:tblGrid>
              <a:tr h="226457">
                <a:tc gridSpan="3">
                  <a:txBody>
                    <a:bodyPr/>
                    <a:lstStyle/>
                    <a:p>
                      <a:pPr marL="12700" algn="just">
                        <a:lnSpc>
                          <a:spcPct val="115000"/>
                        </a:lnSpc>
                        <a:spcAft>
                          <a:spcPts val="100"/>
                        </a:spcAft>
                      </a:pPr>
                      <a:r>
                        <a:rPr lang="en-US" sz="1100" b="1" kern="1200" dirty="0" err="1" smtClean="0">
                          <a:solidFill>
                            <a:schemeClr val="tx1"/>
                          </a:solidFill>
                          <a:effectLst/>
                          <a:latin typeface="Arial" pitchFamily="34" charset="0"/>
                          <a:ea typeface="+mn-ea"/>
                          <a:cs typeface="Arial" pitchFamily="34" charset="0"/>
                        </a:rPr>
                        <a:t>Инвестициялық</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салымдардың</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өтеу</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үлесі</a:t>
                      </a:r>
                      <a:r>
                        <a:rPr lang="en-US" sz="1100" b="1" kern="1200" dirty="0" smtClean="0">
                          <a:solidFill>
                            <a:schemeClr val="tx1"/>
                          </a:solidFill>
                          <a:effectLst/>
                          <a:latin typeface="Arial" pitchFamily="34" charset="0"/>
                          <a:ea typeface="+mn-ea"/>
                          <a:cs typeface="Arial" pitchFamily="34" charset="0"/>
                        </a:rPr>
                        <a:t> - 25%</a:t>
                      </a:r>
                      <a:endParaRPr lang="ru-RU" sz="1100" b="1" dirty="0">
                        <a:latin typeface="Arial" pitchFamily="34" charset="0"/>
                        <a:ea typeface="Times New Roman"/>
                        <a:cs typeface="Arial" pitchFamily="34" charset="0"/>
                      </a:endParaRPr>
                    </a:p>
                  </a:txBody>
                  <a:tcPr marL="538" marR="538" marT="538" marB="538" anchor="ctr"/>
                </a:tc>
                <a:tc hMerge="1">
                  <a:txBody>
                    <a:bodyPr/>
                    <a:lstStyle/>
                    <a:p>
                      <a:endParaRPr lang="ru-RU"/>
                    </a:p>
                  </a:txBody>
                  <a:tcPr/>
                </a:tc>
                <a:tc hMerge="1">
                  <a:txBody>
                    <a:bodyPr/>
                    <a:lstStyle/>
                    <a:p>
                      <a:endParaRPr lang="ru-RU"/>
                    </a:p>
                  </a:txBody>
                  <a:tcPr/>
                </a:tc>
              </a:tr>
              <a:tr h="1042727">
                <a:tc>
                  <a:txBody>
                    <a:bodyPr/>
                    <a:lstStyle/>
                    <a:p>
                      <a:pPr marL="12700" algn="just">
                        <a:lnSpc>
                          <a:spcPct val="115000"/>
                        </a:lnSpc>
                        <a:spcAft>
                          <a:spcPts val="100"/>
                        </a:spcAft>
                      </a:pPr>
                      <a:r>
                        <a:rPr lang="en-US" sz="1100" b="1">
                          <a:latin typeface="Arial" pitchFamily="34" charset="0"/>
                          <a:cs typeface="Arial" pitchFamily="34" charset="0"/>
                        </a:rPr>
                        <a:t>№</a:t>
                      </a:r>
                      <a:endParaRPr lang="ru-RU" sz="1100" b="1">
                        <a:latin typeface="Arial" pitchFamily="34" charset="0"/>
                        <a:ea typeface="Times New Roman"/>
                        <a:cs typeface="Arial" pitchFamily="34" charset="0"/>
                      </a:endParaRPr>
                    </a:p>
                  </a:txBody>
                  <a:tcPr marL="538" marR="538" marT="538" marB="538" anchor="ctr"/>
                </a:tc>
                <a:tc>
                  <a:txBody>
                    <a:bodyPr/>
                    <a:lstStyle/>
                    <a:p>
                      <a:pPr marL="12700" algn="l">
                        <a:lnSpc>
                          <a:spcPct val="115000"/>
                        </a:lnSpc>
                        <a:spcAft>
                          <a:spcPts val="100"/>
                        </a:spcAft>
                      </a:pPr>
                      <a:r>
                        <a:rPr lang="ru-RU" sz="1100" b="1" kern="1200" dirty="0" smtClean="0">
                          <a:solidFill>
                            <a:schemeClr val="tx1"/>
                          </a:solidFill>
                          <a:effectLst/>
                          <a:latin typeface="Arial" pitchFamily="34" charset="0"/>
                          <a:ea typeface="+mn-ea"/>
                          <a:cs typeface="Arial" pitchFamily="34" charset="0"/>
                        </a:rPr>
                        <a:t>Техника мен </a:t>
                      </a:r>
                      <a:r>
                        <a:rPr lang="ru-RU" sz="1100" b="1" kern="1200" dirty="0" err="1" smtClean="0">
                          <a:solidFill>
                            <a:schemeClr val="tx1"/>
                          </a:solidFill>
                          <a:effectLst/>
                          <a:latin typeface="Arial" pitchFamily="34" charset="0"/>
                          <a:ea typeface="+mn-ea"/>
                          <a:cs typeface="Arial" pitchFamily="34" charset="0"/>
                        </a:rPr>
                        <a:t>жабдықтың</a:t>
                      </a:r>
                      <a:r>
                        <a:rPr lang="ru-RU" sz="1100" b="1" kern="1200" dirty="0" smtClean="0">
                          <a:solidFill>
                            <a:schemeClr val="tx1"/>
                          </a:solidFill>
                          <a:effectLst/>
                          <a:latin typeface="Arial" pitchFamily="34" charset="0"/>
                          <a:ea typeface="+mn-ea"/>
                          <a:cs typeface="Arial" pitchFamily="34" charset="0"/>
                        </a:rPr>
                        <a:t> </a:t>
                      </a:r>
                      <a:r>
                        <a:rPr lang="ru-RU" sz="1100" b="1" kern="1200" dirty="0" err="1" smtClean="0">
                          <a:solidFill>
                            <a:schemeClr val="tx1"/>
                          </a:solidFill>
                          <a:effectLst/>
                          <a:latin typeface="Arial" pitchFamily="34" charset="0"/>
                          <a:ea typeface="+mn-ea"/>
                          <a:cs typeface="Arial" pitchFamily="34" charset="0"/>
                        </a:rPr>
                        <a:t>атауы</a:t>
                      </a:r>
                      <a:r>
                        <a:rPr lang="ru-RU" sz="1100" b="1" kern="1200" dirty="0" smtClean="0">
                          <a:solidFill>
                            <a:schemeClr val="tx1"/>
                          </a:solidFill>
                          <a:effectLst/>
                          <a:latin typeface="Arial" pitchFamily="34" charset="0"/>
                          <a:ea typeface="+mn-ea"/>
                          <a:cs typeface="Arial" pitchFamily="34" charset="0"/>
                        </a:rPr>
                        <a:t> </a:t>
                      </a:r>
                      <a:r>
                        <a:rPr lang="ru-RU" sz="1100" b="1" kern="1200" dirty="0" err="1" smtClean="0">
                          <a:solidFill>
                            <a:schemeClr val="tx1"/>
                          </a:solidFill>
                          <a:effectLst/>
                          <a:latin typeface="Arial" pitchFamily="34" charset="0"/>
                          <a:ea typeface="+mn-ea"/>
                          <a:cs typeface="Arial" pitchFamily="34" charset="0"/>
                        </a:rPr>
                        <a:t>және</a:t>
                      </a:r>
                      <a:r>
                        <a:rPr lang="ru-RU" sz="1100" b="1" kern="1200" dirty="0" smtClean="0">
                          <a:solidFill>
                            <a:schemeClr val="tx1"/>
                          </a:solidFill>
                          <a:effectLst/>
                          <a:latin typeface="Arial" pitchFamily="34" charset="0"/>
                          <a:ea typeface="+mn-ea"/>
                          <a:cs typeface="Arial" pitchFamily="34" charset="0"/>
                        </a:rPr>
                        <a:t> </a:t>
                      </a:r>
                      <a:r>
                        <a:rPr lang="ru-RU" sz="1100" b="1" kern="1200" dirty="0" err="1" smtClean="0">
                          <a:solidFill>
                            <a:schemeClr val="tx1"/>
                          </a:solidFill>
                          <a:effectLst/>
                          <a:latin typeface="Arial" pitchFamily="34" charset="0"/>
                          <a:ea typeface="+mn-ea"/>
                          <a:cs typeface="Arial" pitchFamily="34" charset="0"/>
                        </a:rPr>
                        <a:t>техникалық</a:t>
                      </a:r>
                      <a:r>
                        <a:rPr lang="ru-RU" sz="1100" b="1" kern="1200" dirty="0" smtClean="0">
                          <a:solidFill>
                            <a:schemeClr val="tx1"/>
                          </a:solidFill>
                          <a:effectLst/>
                          <a:latin typeface="Arial" pitchFamily="34" charset="0"/>
                          <a:ea typeface="+mn-ea"/>
                          <a:cs typeface="Arial" pitchFamily="34" charset="0"/>
                        </a:rPr>
                        <a:t> </a:t>
                      </a:r>
                      <a:r>
                        <a:rPr lang="ru-RU" sz="1100" b="1" kern="1200" dirty="0" err="1" smtClean="0">
                          <a:solidFill>
                            <a:schemeClr val="tx1"/>
                          </a:solidFill>
                          <a:effectLst/>
                          <a:latin typeface="Arial" pitchFamily="34" charset="0"/>
                          <a:ea typeface="+mn-ea"/>
                          <a:cs typeface="Arial" pitchFamily="34" charset="0"/>
                        </a:rPr>
                        <a:t>сипаттамасы</a:t>
                      </a:r>
                      <a:endParaRPr lang="ru-RU" sz="1100" b="1" dirty="0">
                        <a:latin typeface="Arial" pitchFamily="34" charset="0"/>
                        <a:ea typeface="Times New Roman"/>
                        <a:cs typeface="Arial" pitchFamily="34" charset="0"/>
                      </a:endParaRPr>
                    </a:p>
                  </a:txBody>
                  <a:tcPr marL="538" marR="538" marT="538" marB="538" anchor="ctr"/>
                </a:tc>
                <a:tc>
                  <a:txBody>
                    <a:bodyPr/>
                    <a:lstStyle/>
                    <a:p>
                      <a:pPr marL="12700" algn="ctr">
                        <a:lnSpc>
                          <a:spcPct val="115000"/>
                        </a:lnSpc>
                        <a:spcAft>
                          <a:spcPts val="100"/>
                        </a:spcAft>
                      </a:pPr>
                      <a:r>
                        <a:rPr lang="ru-RU" sz="1100" b="1" kern="1200" dirty="0" smtClean="0">
                          <a:solidFill>
                            <a:schemeClr val="tx1"/>
                          </a:solidFill>
                          <a:effectLst/>
                          <a:latin typeface="Arial" pitchFamily="34" charset="0"/>
                          <a:ea typeface="+mn-ea"/>
                          <a:cs typeface="Arial" pitchFamily="34" charset="0"/>
                        </a:rPr>
                        <a:t>Техника мен </a:t>
                      </a:r>
                      <a:r>
                        <a:rPr lang="ru-RU" sz="1100" b="1" kern="1200" dirty="0" err="1" smtClean="0">
                          <a:solidFill>
                            <a:schemeClr val="tx1"/>
                          </a:solidFill>
                          <a:effectLst/>
                          <a:latin typeface="Arial" pitchFamily="34" charset="0"/>
                          <a:ea typeface="+mn-ea"/>
                          <a:cs typeface="Arial" pitchFamily="34" charset="0"/>
                        </a:rPr>
                        <a:t>жабдықтың</a:t>
                      </a:r>
                      <a:r>
                        <a:rPr lang="ru-RU" sz="1100" b="1" kern="1200" dirty="0" smtClean="0">
                          <a:solidFill>
                            <a:schemeClr val="tx1"/>
                          </a:solidFill>
                          <a:effectLst/>
                          <a:latin typeface="Arial" pitchFamily="34" charset="0"/>
                          <a:ea typeface="+mn-ea"/>
                          <a:cs typeface="Arial" pitchFamily="34" charset="0"/>
                        </a:rPr>
                        <a:t> </a:t>
                      </a:r>
                      <a:r>
                        <a:rPr lang="ru-RU" sz="1100" b="1" kern="1200" dirty="0" err="1" smtClean="0">
                          <a:solidFill>
                            <a:schemeClr val="tx1"/>
                          </a:solidFill>
                          <a:effectLst/>
                          <a:latin typeface="Arial" pitchFamily="34" charset="0"/>
                          <a:ea typeface="+mn-ea"/>
                          <a:cs typeface="Arial" pitchFamily="34" charset="0"/>
                        </a:rPr>
                        <a:t>бір</a:t>
                      </a:r>
                      <a:r>
                        <a:rPr lang="ru-RU" sz="1100" b="1" kern="1200" dirty="0" smtClean="0">
                          <a:solidFill>
                            <a:schemeClr val="tx1"/>
                          </a:solidFill>
                          <a:effectLst/>
                          <a:latin typeface="Arial" pitchFamily="34" charset="0"/>
                          <a:ea typeface="+mn-ea"/>
                          <a:cs typeface="Arial" pitchFamily="34" charset="0"/>
                        </a:rPr>
                        <a:t> </a:t>
                      </a:r>
                      <a:r>
                        <a:rPr lang="ru-RU" sz="1100" b="1" kern="1200" dirty="0" err="1" smtClean="0">
                          <a:solidFill>
                            <a:schemeClr val="tx1"/>
                          </a:solidFill>
                          <a:effectLst/>
                          <a:latin typeface="Arial" pitchFamily="34" charset="0"/>
                          <a:ea typeface="+mn-ea"/>
                          <a:cs typeface="Arial" pitchFamily="34" charset="0"/>
                        </a:rPr>
                        <a:t>бірлігіне</a:t>
                      </a:r>
                      <a:r>
                        <a:rPr lang="ru-RU" sz="1100" b="1" kern="1200" dirty="0" smtClean="0">
                          <a:solidFill>
                            <a:schemeClr val="tx1"/>
                          </a:solidFill>
                          <a:effectLst/>
                          <a:latin typeface="Arial" pitchFamily="34" charset="0"/>
                          <a:ea typeface="+mn-ea"/>
                          <a:cs typeface="Arial" pitchFamily="34" charset="0"/>
                        </a:rPr>
                        <a:t> </a:t>
                      </a:r>
                      <a:r>
                        <a:rPr lang="ru-RU" sz="1100" b="1" kern="1200" dirty="0" err="1" smtClean="0">
                          <a:solidFill>
                            <a:schemeClr val="tx1"/>
                          </a:solidFill>
                          <a:effectLst/>
                          <a:latin typeface="Arial" pitchFamily="34" charset="0"/>
                          <a:ea typeface="+mn-ea"/>
                          <a:cs typeface="Arial" pitchFamily="34" charset="0"/>
                        </a:rPr>
                        <a:t>арналған</a:t>
                      </a:r>
                      <a:r>
                        <a:rPr lang="ru-RU" sz="1100" b="1" kern="1200" dirty="0" smtClean="0">
                          <a:solidFill>
                            <a:schemeClr val="tx1"/>
                          </a:solidFill>
                          <a:effectLst/>
                          <a:latin typeface="Arial" pitchFamily="34" charset="0"/>
                          <a:ea typeface="+mn-ea"/>
                          <a:cs typeface="Arial" pitchFamily="34" charset="0"/>
                        </a:rPr>
                        <a:t> </a:t>
                      </a:r>
                      <a:r>
                        <a:rPr lang="ru-RU" sz="1100" b="1" kern="1200" dirty="0" err="1" smtClean="0">
                          <a:solidFill>
                            <a:schemeClr val="tx1"/>
                          </a:solidFill>
                          <a:effectLst/>
                          <a:latin typeface="Arial" pitchFamily="34" charset="0"/>
                          <a:ea typeface="+mn-ea"/>
                          <a:cs typeface="Arial" pitchFamily="34" charset="0"/>
                        </a:rPr>
                        <a:t>субсидияларды</a:t>
                      </a:r>
                      <a:r>
                        <a:rPr lang="ru-RU" sz="1100" b="1" kern="1200" dirty="0" smtClean="0">
                          <a:solidFill>
                            <a:schemeClr val="tx1"/>
                          </a:solidFill>
                          <a:effectLst/>
                          <a:latin typeface="Arial" pitchFamily="34" charset="0"/>
                          <a:ea typeface="+mn-ea"/>
                          <a:cs typeface="Arial" pitchFamily="34" charset="0"/>
                        </a:rPr>
                        <a:t> </a:t>
                      </a:r>
                      <a:r>
                        <a:rPr lang="ru-RU" sz="1100" b="1" kern="1200" dirty="0" err="1" smtClean="0">
                          <a:solidFill>
                            <a:schemeClr val="tx1"/>
                          </a:solidFill>
                          <a:effectLst/>
                          <a:latin typeface="Arial" pitchFamily="34" charset="0"/>
                          <a:ea typeface="+mn-ea"/>
                          <a:cs typeface="Arial" pitchFamily="34" charset="0"/>
                        </a:rPr>
                        <a:t>есептеу</a:t>
                      </a:r>
                      <a:r>
                        <a:rPr lang="ru-RU" sz="1100" b="1" kern="1200" dirty="0" smtClean="0">
                          <a:solidFill>
                            <a:schemeClr val="tx1"/>
                          </a:solidFill>
                          <a:effectLst/>
                          <a:latin typeface="Arial" pitchFamily="34" charset="0"/>
                          <a:ea typeface="+mn-ea"/>
                          <a:cs typeface="Arial" pitchFamily="34" charset="0"/>
                        </a:rPr>
                        <a:t> </a:t>
                      </a:r>
                      <a:r>
                        <a:rPr lang="ru-RU" sz="1100" b="1" kern="1200" dirty="0" err="1" smtClean="0">
                          <a:solidFill>
                            <a:schemeClr val="tx1"/>
                          </a:solidFill>
                          <a:effectLst/>
                          <a:latin typeface="Arial" pitchFamily="34" charset="0"/>
                          <a:ea typeface="+mn-ea"/>
                          <a:cs typeface="Arial" pitchFamily="34" charset="0"/>
                        </a:rPr>
                        <a:t>үшін</a:t>
                      </a:r>
                      <a:r>
                        <a:rPr lang="ru-RU" sz="1100" b="1" kern="1200" dirty="0" smtClean="0">
                          <a:solidFill>
                            <a:schemeClr val="tx1"/>
                          </a:solidFill>
                          <a:effectLst/>
                          <a:latin typeface="Arial" pitchFamily="34" charset="0"/>
                          <a:ea typeface="+mn-ea"/>
                          <a:cs typeface="Arial" pitchFamily="34" charset="0"/>
                        </a:rPr>
                        <a:t> </a:t>
                      </a:r>
                      <a:r>
                        <a:rPr lang="ru-RU" sz="1100" b="1" kern="1200" dirty="0" err="1" smtClean="0">
                          <a:solidFill>
                            <a:schemeClr val="tx1"/>
                          </a:solidFill>
                          <a:effectLst/>
                          <a:latin typeface="Arial" pitchFamily="34" charset="0"/>
                          <a:ea typeface="+mn-ea"/>
                          <a:cs typeface="Arial" pitchFamily="34" charset="0"/>
                        </a:rPr>
                        <a:t>барынша</a:t>
                      </a:r>
                      <a:r>
                        <a:rPr lang="ru-RU" sz="1100" b="1" kern="1200" dirty="0" smtClean="0">
                          <a:solidFill>
                            <a:schemeClr val="tx1"/>
                          </a:solidFill>
                          <a:effectLst/>
                          <a:latin typeface="Arial" pitchFamily="34" charset="0"/>
                          <a:ea typeface="+mn-ea"/>
                          <a:cs typeface="Arial" pitchFamily="34" charset="0"/>
                        </a:rPr>
                        <a:t> </a:t>
                      </a:r>
                      <a:r>
                        <a:rPr lang="ru-RU" sz="1100" b="1" kern="1200" dirty="0" err="1" smtClean="0">
                          <a:solidFill>
                            <a:schemeClr val="tx1"/>
                          </a:solidFill>
                          <a:effectLst/>
                          <a:latin typeface="Arial" pitchFamily="34" charset="0"/>
                          <a:ea typeface="+mn-ea"/>
                          <a:cs typeface="Arial" pitchFamily="34" charset="0"/>
                        </a:rPr>
                        <a:t>рұқсат</a:t>
                      </a:r>
                      <a:r>
                        <a:rPr lang="ru-RU" sz="1100" b="1" kern="1200" dirty="0" smtClean="0">
                          <a:solidFill>
                            <a:schemeClr val="tx1"/>
                          </a:solidFill>
                          <a:effectLst/>
                          <a:latin typeface="Arial" pitchFamily="34" charset="0"/>
                          <a:ea typeface="+mn-ea"/>
                          <a:cs typeface="Arial" pitchFamily="34" charset="0"/>
                        </a:rPr>
                        <a:t> </a:t>
                      </a:r>
                      <a:r>
                        <a:rPr lang="ru-RU" sz="1100" b="1" kern="1200" dirty="0" err="1" smtClean="0">
                          <a:solidFill>
                            <a:schemeClr val="tx1"/>
                          </a:solidFill>
                          <a:effectLst/>
                          <a:latin typeface="Arial" pitchFamily="34" charset="0"/>
                          <a:ea typeface="+mn-ea"/>
                          <a:cs typeface="Arial" pitchFamily="34" charset="0"/>
                        </a:rPr>
                        <a:t>етілетін</a:t>
                      </a:r>
                      <a:r>
                        <a:rPr lang="ru-RU" sz="1100" b="1" kern="1200" dirty="0" smtClean="0">
                          <a:solidFill>
                            <a:schemeClr val="tx1"/>
                          </a:solidFill>
                          <a:effectLst/>
                          <a:latin typeface="Arial" pitchFamily="34" charset="0"/>
                          <a:ea typeface="+mn-ea"/>
                          <a:cs typeface="Arial" pitchFamily="34" charset="0"/>
                        </a:rPr>
                        <a:t> </a:t>
                      </a:r>
                      <a:r>
                        <a:rPr lang="ru-RU" sz="1100" b="1" kern="1200" dirty="0" err="1" smtClean="0">
                          <a:solidFill>
                            <a:schemeClr val="tx1"/>
                          </a:solidFill>
                          <a:effectLst/>
                          <a:latin typeface="Arial" pitchFamily="34" charset="0"/>
                          <a:ea typeface="+mn-ea"/>
                          <a:cs typeface="Arial" pitchFamily="34" charset="0"/>
                        </a:rPr>
                        <a:t>құн</a:t>
                      </a:r>
                      <a:r>
                        <a:rPr lang="ru-RU" sz="1100" b="1" kern="1200" dirty="0" smtClean="0">
                          <a:solidFill>
                            <a:schemeClr val="tx1"/>
                          </a:solidFill>
                          <a:effectLst/>
                          <a:latin typeface="Arial" pitchFamily="34" charset="0"/>
                          <a:ea typeface="+mn-ea"/>
                          <a:cs typeface="Arial" pitchFamily="34" charset="0"/>
                        </a:rPr>
                        <a:t>, </a:t>
                      </a:r>
                      <a:r>
                        <a:rPr lang="ru-RU" sz="1100" b="1" kern="1200" dirty="0" err="1" smtClean="0">
                          <a:solidFill>
                            <a:schemeClr val="tx1"/>
                          </a:solidFill>
                          <a:effectLst/>
                          <a:latin typeface="Arial" pitchFamily="34" charset="0"/>
                          <a:ea typeface="+mn-ea"/>
                          <a:cs typeface="Arial" pitchFamily="34" charset="0"/>
                        </a:rPr>
                        <a:t>теңге</a:t>
                      </a:r>
                      <a:r>
                        <a:rPr lang="ru-RU" sz="1100" b="1" dirty="0" smtClean="0">
                          <a:latin typeface="Arial" pitchFamily="34" charset="0"/>
                          <a:cs typeface="Arial" pitchFamily="34" charset="0"/>
                        </a:rPr>
                        <a:t>*</a:t>
                      </a:r>
                      <a:endParaRPr lang="ru-RU" sz="1100" b="1" dirty="0">
                        <a:latin typeface="Arial" pitchFamily="34" charset="0"/>
                        <a:ea typeface="Times New Roman"/>
                        <a:cs typeface="Arial" pitchFamily="34" charset="0"/>
                      </a:endParaRPr>
                    </a:p>
                  </a:txBody>
                  <a:tcPr marL="538" marR="538" marT="538" marB="538" anchor="ctr"/>
                </a:tc>
              </a:tr>
              <a:tr h="1859305">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1</a:t>
                      </a:r>
                      <a:endParaRPr lang="ru-RU" sz="11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err="1">
                          <a:solidFill>
                            <a:srgbClr val="000000"/>
                          </a:solidFill>
                          <a:effectLst/>
                          <a:latin typeface="Arial" pitchFamily="34" charset="0"/>
                          <a:ea typeface="Times New Roman"/>
                          <a:cs typeface="Arial" pitchFamily="34" charset="0"/>
                        </a:rPr>
                        <a:t>Шеф-монтаж</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және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іске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қосу-ретке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келтіру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жұмыстарын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қоса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алғанда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тұқым</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тазалау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кезінде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өнімділігі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сағатына</a:t>
                      </a:r>
                      <a:r>
                        <a:rPr lang="en-US" sz="1100" dirty="0">
                          <a:solidFill>
                            <a:srgbClr val="000000"/>
                          </a:solidFill>
                          <a:effectLst/>
                          <a:latin typeface="Arial" pitchFamily="34" charset="0"/>
                          <a:ea typeface="Times New Roman"/>
                          <a:cs typeface="Arial" pitchFamily="34" charset="0"/>
                        </a:rPr>
                        <a:t> 5 </a:t>
                      </a:r>
                      <a:r>
                        <a:rPr lang="en-US" sz="1100" dirty="0" err="1">
                          <a:solidFill>
                            <a:srgbClr val="000000"/>
                          </a:solidFill>
                          <a:effectLst/>
                          <a:latin typeface="Arial" pitchFamily="34" charset="0"/>
                          <a:ea typeface="Times New Roman"/>
                          <a:cs typeface="Arial" pitchFamily="34" charset="0"/>
                        </a:rPr>
                        <a:t>тоннаға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дейін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болатын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тұқым</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тазалау-сұрыптау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жабдығы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Еуропа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өндірісінің</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моделдері</a:t>
                      </a:r>
                      <a:r>
                        <a:rPr lang="en-US" sz="1100" dirty="0">
                          <a:solidFill>
                            <a:srgbClr val="000000"/>
                          </a:solidFill>
                          <a:effectLst/>
                          <a:latin typeface="Arial" pitchFamily="34" charset="0"/>
                          <a:ea typeface="Times New Roman"/>
                          <a:cs typeface="Arial" pitchFamily="34" charset="0"/>
                        </a:rPr>
                        <a:t>).</a:t>
                      </a:r>
                      <a:r>
                        <a:rPr lang="en-US" sz="1100" dirty="0">
                          <a:effectLst/>
                          <a:latin typeface="Arial" pitchFamily="34" charset="0"/>
                          <a:ea typeface="Times New Roman"/>
                          <a:cs typeface="Arial" pitchFamily="34" charset="0"/>
                        </a:rPr>
                        <a:t/>
                      </a:r>
                      <a:br>
                        <a:rPr lang="en-US" sz="1100" dirty="0">
                          <a:effectLst/>
                          <a:latin typeface="Arial" pitchFamily="34" charset="0"/>
                          <a:ea typeface="Times New Roman"/>
                          <a:cs typeface="Arial" pitchFamily="34" charset="0"/>
                        </a:rPr>
                      </a:br>
                      <a:r>
                        <a:rPr lang="en-US" sz="1100" dirty="0" err="1">
                          <a:solidFill>
                            <a:srgbClr val="000000"/>
                          </a:solidFill>
                          <a:effectLst/>
                          <a:latin typeface="Arial" pitchFamily="34" charset="0"/>
                          <a:ea typeface="Times New Roman"/>
                          <a:cs typeface="Arial" pitchFamily="34" charset="0"/>
                        </a:rPr>
                        <a:t>Желі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тұқымдарды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қабылдауға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бастапқы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тазалау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мен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сұрыптауға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арналған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жабдықты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жоғарғы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тор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жазықтығын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қырғыш</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транспортермен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тазалауы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бастапқы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сепаратор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жоғарғы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тор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жазықтығын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қырғыш</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транспортермен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тазалауы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екінші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сепаратор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триерлі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блок</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пневмоүстел</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улағышты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тұқым</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мен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қалдықтарды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тасымалдауды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норилер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шынжырлы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және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таспалы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транспортерлер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өздігінен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ағатын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құбырларды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аспирациялық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құбырларды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циклондарды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кешенді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автоматтандыруды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басқару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шкафы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және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кабельді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материал</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және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басқаларын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қамтиды</a:t>
                      </a:r>
                      <a:r>
                        <a:rPr lang="en-US" sz="1100" dirty="0">
                          <a:solidFill>
                            <a:srgbClr val="000000"/>
                          </a:solidFill>
                          <a:effectLst/>
                          <a:latin typeface="Arial" pitchFamily="34" charset="0"/>
                          <a:ea typeface="Times New Roman"/>
                          <a:cs typeface="Arial" pitchFamily="34" charset="0"/>
                        </a:rPr>
                        <a:t>.</a:t>
                      </a:r>
                      <a:endParaRPr lang="ru-RU" sz="11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182 800 000</a:t>
                      </a:r>
                      <a:endParaRPr lang="ru-RU" sz="1100" dirty="0">
                        <a:effectLst/>
                        <a:latin typeface="Arial" pitchFamily="34" charset="0"/>
                        <a:ea typeface="Times New Roman"/>
                        <a:cs typeface="Arial" pitchFamily="34" charset="0"/>
                      </a:endParaRPr>
                    </a:p>
                  </a:txBody>
                  <a:tcPr marL="9525" marR="9525" marT="9525" marB="9525" anchor="ctr"/>
                </a:tc>
              </a:tr>
              <a:tr h="1859305">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2</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err="1">
                          <a:solidFill>
                            <a:srgbClr val="000000"/>
                          </a:solidFill>
                          <a:effectLst/>
                          <a:latin typeface="Arial" pitchFamily="34" charset="0"/>
                          <a:ea typeface="Times New Roman"/>
                          <a:cs typeface="Arial" pitchFamily="34" charset="0"/>
                        </a:rPr>
                        <a:t>Шеф-монтаж</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және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іске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қосу-ретке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келтіру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жұмыстарын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қоса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алғанда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тұқым</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тазалау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кезінде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өнімділігі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сағатына</a:t>
                      </a:r>
                      <a:r>
                        <a:rPr lang="en-US" sz="1100" dirty="0">
                          <a:solidFill>
                            <a:srgbClr val="000000"/>
                          </a:solidFill>
                          <a:effectLst/>
                          <a:latin typeface="Arial" pitchFamily="34" charset="0"/>
                          <a:ea typeface="Times New Roman"/>
                          <a:cs typeface="Arial" pitchFamily="34" charset="0"/>
                        </a:rPr>
                        <a:t> 5,1 </a:t>
                      </a:r>
                      <a:r>
                        <a:rPr lang="en-US" sz="1100" dirty="0" err="1">
                          <a:solidFill>
                            <a:srgbClr val="000000"/>
                          </a:solidFill>
                          <a:effectLst/>
                          <a:latin typeface="Arial" pitchFamily="34" charset="0"/>
                          <a:ea typeface="Times New Roman"/>
                          <a:cs typeface="Arial" pitchFamily="34" charset="0"/>
                        </a:rPr>
                        <a:t>тоннадан</a:t>
                      </a:r>
                      <a:r>
                        <a:rPr lang="en-US" sz="1100" dirty="0">
                          <a:solidFill>
                            <a:srgbClr val="000000"/>
                          </a:solidFill>
                          <a:effectLst/>
                          <a:latin typeface="Arial" pitchFamily="34" charset="0"/>
                          <a:ea typeface="Times New Roman"/>
                          <a:cs typeface="Arial" pitchFamily="34" charset="0"/>
                        </a:rPr>
                        <a:t> 10 </a:t>
                      </a:r>
                      <a:r>
                        <a:rPr lang="en-US" sz="1100" dirty="0" err="1">
                          <a:solidFill>
                            <a:srgbClr val="000000"/>
                          </a:solidFill>
                          <a:effectLst/>
                          <a:latin typeface="Arial" pitchFamily="34" charset="0"/>
                          <a:ea typeface="Times New Roman"/>
                          <a:cs typeface="Arial" pitchFamily="34" charset="0"/>
                        </a:rPr>
                        <a:t>тоннаға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дейін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болатын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тұқым</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тазалау-сұрыптау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жабдығы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Еуропа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өндірісінің</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моделдері</a:t>
                      </a:r>
                      <a:r>
                        <a:rPr lang="en-US" sz="1100" dirty="0">
                          <a:solidFill>
                            <a:srgbClr val="000000"/>
                          </a:solidFill>
                          <a:effectLst/>
                          <a:latin typeface="Arial" pitchFamily="34" charset="0"/>
                          <a:ea typeface="Times New Roman"/>
                          <a:cs typeface="Arial" pitchFamily="34" charset="0"/>
                        </a:rPr>
                        <a:t>).</a:t>
                      </a:r>
                      <a:r>
                        <a:rPr lang="en-US" sz="1100" dirty="0">
                          <a:effectLst/>
                          <a:latin typeface="Arial" pitchFamily="34" charset="0"/>
                          <a:ea typeface="Times New Roman"/>
                          <a:cs typeface="Arial" pitchFamily="34" charset="0"/>
                        </a:rPr>
                        <a:t/>
                      </a:r>
                      <a:br>
                        <a:rPr lang="en-US" sz="1100" dirty="0">
                          <a:effectLst/>
                          <a:latin typeface="Arial" pitchFamily="34" charset="0"/>
                          <a:ea typeface="Times New Roman"/>
                          <a:cs typeface="Arial" pitchFamily="34" charset="0"/>
                        </a:rPr>
                      </a:br>
                      <a:r>
                        <a:rPr lang="en-US" sz="1100" dirty="0" err="1">
                          <a:solidFill>
                            <a:srgbClr val="000000"/>
                          </a:solidFill>
                          <a:effectLst/>
                          <a:latin typeface="Arial" pitchFamily="34" charset="0"/>
                          <a:ea typeface="Times New Roman"/>
                          <a:cs typeface="Arial" pitchFamily="34" charset="0"/>
                        </a:rPr>
                        <a:t>Желі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тұқымдарды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қабылдауға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бастапқы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тазалау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мен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сұрыптауға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арналған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жабдықты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жоғарғы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тор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жазықтығын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қырғыш</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транспортермен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тазалауы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бастапқы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сепаратор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жоғарғы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тор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жазықтығын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қырғыш</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транспортермен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тазалауы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екінші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сепаратор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триерлі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блок</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пневмоүстел</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улағышты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тұқым</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мен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қалдықтарды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тасымалдауды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норилер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шынжырлы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және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таспалы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транспортерлер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өздігінен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ағатын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құбырларды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аспирациялық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құбырларды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циклондарды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кешенді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автоматтандыруды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басқару</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шкафы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және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кабельді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материал</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және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басқаларын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қамтиды</a:t>
                      </a:r>
                      <a:r>
                        <a:rPr lang="en-US" sz="1100" dirty="0">
                          <a:solidFill>
                            <a:srgbClr val="000000"/>
                          </a:solidFill>
                          <a:effectLst/>
                          <a:latin typeface="Arial" pitchFamily="34" charset="0"/>
                          <a:ea typeface="Times New Roman"/>
                          <a:cs typeface="Arial" pitchFamily="34" charset="0"/>
                        </a:rPr>
                        <a:t>.</a:t>
                      </a:r>
                      <a:endParaRPr lang="ru-RU" sz="11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251 000 000</a:t>
                      </a:r>
                      <a:endParaRPr lang="ru-RU" sz="1100" dirty="0">
                        <a:effectLst/>
                        <a:latin typeface="Arial" pitchFamily="34" charset="0"/>
                        <a:ea typeface="Times New Roman"/>
                        <a:cs typeface="Arial" pitchFamily="34" charset="0"/>
                      </a:endParaRPr>
                    </a:p>
                  </a:txBody>
                  <a:tcPr marL="9525" marR="9525" marT="9525" marB="9525" anchor="ctr"/>
                </a:tc>
              </a:tr>
              <a:tr h="1866227">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3</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Шеф-монтаж және іске қосу-ретке келтіру жұмыстарын қоса алғанда, тұқым тазалау кезінде өнімділігі сағатына 5 тоннадан 15 тоннаға дейін болатын тұқым тазалау-сұрыптау жабдығы (Еуропа өндірісінің моделдері).</a:t>
                      </a:r>
                      <a:r>
                        <a:rPr lang="en-US" sz="1100">
                          <a:effectLst/>
                          <a:latin typeface="Arial" pitchFamily="34" charset="0"/>
                          <a:ea typeface="Times New Roman"/>
                          <a:cs typeface="Arial" pitchFamily="34" charset="0"/>
                        </a:rPr>
                        <a:t/>
                      </a:r>
                      <a:br>
                        <a:rPr lang="en-US" sz="1100">
                          <a:effectLst/>
                          <a:latin typeface="Arial" pitchFamily="34" charset="0"/>
                          <a:ea typeface="Times New Roman"/>
                          <a:cs typeface="Arial" pitchFamily="34" charset="0"/>
                        </a:rPr>
                      </a:br>
                      <a:r>
                        <a:rPr lang="en-US" sz="1100">
                          <a:solidFill>
                            <a:srgbClr val="000000"/>
                          </a:solidFill>
                          <a:effectLst/>
                          <a:latin typeface="Arial" pitchFamily="34" charset="0"/>
                          <a:ea typeface="Times New Roman"/>
                          <a:cs typeface="Arial" pitchFamily="34" charset="0"/>
                        </a:rPr>
                        <a:t>Желі тұқымдарды қабылдауға, бастапқы тазалау мен сұрыптауға арналған жабдықты (бастапқы сепаратор, торлы стан, екінші сепаратор, триерлі блок, пневмоүстел), улағышты, торлардың жұмыс жазықтықтарын тазалауды, тасымалдауды (транспортерлер, норилер, шынжырлы және таспалы транспортерлер), өздігінен ағатын құбырлар жиынтығын, аспирациялық құбырларды, аукыстыру клапандары, автотиеуге арналған таратқыш**), улағышты**, қаптарға салуды** кешенді автоматтандыруды (басқару шкафы және кабельді материал) және басқаларын қамтиды.</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254 571 080</a:t>
                      </a:r>
                      <a:endParaRPr lang="ru-RU" sz="1100" dirty="0">
                        <a:effectLst/>
                        <a:latin typeface="Arial" pitchFamily="34" charset="0"/>
                        <a:ea typeface="Times New Roman"/>
                        <a:cs typeface="Arial" pitchFamily="34" charset="0"/>
                      </a:endParaRPr>
                    </a:p>
                  </a:txBody>
                  <a:tcPr marL="9525" marR="9525" marT="9525" marB="9525" anchor="ctr"/>
                </a:tc>
              </a:tr>
              <a:tr h="960482">
                <a:tc gridSpan="3">
                  <a:txBody>
                    <a:bodyPr/>
                    <a:lstStyle/>
                    <a:p>
                      <a:pPr marL="12700" algn="l">
                        <a:lnSpc>
                          <a:spcPct val="115000"/>
                        </a:lnSpc>
                        <a:spcAft>
                          <a:spcPts val="100"/>
                        </a:spcAft>
                      </a:pPr>
                      <a:r>
                        <a:rPr lang="ru-RU" sz="1100" dirty="0">
                          <a:latin typeface="Arial" pitchFamily="34" charset="0"/>
                          <a:cs typeface="Arial" pitchFamily="34" charset="0"/>
                        </a:rPr>
                        <a:t> </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Тұқым</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шаруашылығы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туралы</a:t>
                      </a:r>
                      <a:r>
                        <a:rPr lang="en-US" sz="1100" kern="1200" dirty="0" smtClean="0">
                          <a:solidFill>
                            <a:schemeClr val="tx1"/>
                          </a:solidFill>
                          <a:effectLst/>
                          <a:latin typeface="Arial" pitchFamily="34" charset="0"/>
                          <a:ea typeface="+mn-ea"/>
                          <a:cs typeface="Arial" pitchFamily="34" charset="0"/>
                        </a:rPr>
                        <a:t>" 2003 </a:t>
                      </a:r>
                      <a:r>
                        <a:rPr lang="en-US" sz="1100" kern="1200" dirty="0" err="1" smtClean="0">
                          <a:solidFill>
                            <a:schemeClr val="tx1"/>
                          </a:solidFill>
                          <a:effectLst/>
                          <a:latin typeface="Arial" pitchFamily="34" charset="0"/>
                          <a:ea typeface="+mn-ea"/>
                          <a:cs typeface="Arial" pitchFamily="34" charset="0"/>
                        </a:rPr>
                        <a:t>жылғы</a:t>
                      </a:r>
                      <a:r>
                        <a:rPr lang="en-US" sz="1100" kern="1200" dirty="0" smtClean="0">
                          <a:solidFill>
                            <a:schemeClr val="tx1"/>
                          </a:solidFill>
                          <a:effectLst/>
                          <a:latin typeface="Arial" pitchFamily="34" charset="0"/>
                          <a:ea typeface="+mn-ea"/>
                          <a:cs typeface="Arial" pitchFamily="34" charset="0"/>
                        </a:rPr>
                        <a:t> 8 </a:t>
                      </a:r>
                      <a:r>
                        <a:rPr lang="en-US" sz="1100" kern="1200" dirty="0" err="1" smtClean="0">
                          <a:solidFill>
                            <a:schemeClr val="tx1"/>
                          </a:solidFill>
                          <a:effectLst/>
                          <a:latin typeface="Arial" pitchFamily="34" charset="0"/>
                          <a:ea typeface="+mn-ea"/>
                          <a:cs typeface="Arial" pitchFamily="34" charset="0"/>
                        </a:rPr>
                        <a:t>ақпандағы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Қазақстан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Республикасының</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Заңына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сәйкес</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қызметін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жүзеге</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асыратын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аттестатталған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бірегей</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тұқым</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өндірушілер</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мен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элиталық</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тұқым</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шаруашылықтары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сатып</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алған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техника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мен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жабдықтар</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субсидияланады</a:t>
                      </a:r>
                      <a:r>
                        <a:rPr lang="en-US" sz="1100" kern="1200" dirty="0" smtClean="0">
                          <a:solidFill>
                            <a:schemeClr val="tx1"/>
                          </a:solidFill>
                          <a:effectLst/>
                          <a:latin typeface="Arial" pitchFamily="34" charset="0"/>
                          <a:ea typeface="+mn-ea"/>
                          <a:cs typeface="Arial" pitchFamily="34" charset="0"/>
                        </a:rPr>
                        <a:t>.</a:t>
                      </a:r>
                      <a:br>
                        <a:rPr lang="en-US" sz="1100" kern="1200" dirty="0" smtClean="0">
                          <a:solidFill>
                            <a:schemeClr val="tx1"/>
                          </a:solidFill>
                          <a:effectLst/>
                          <a:latin typeface="Arial" pitchFamily="34" charset="0"/>
                          <a:ea typeface="+mn-ea"/>
                          <a:cs typeface="Arial" pitchFamily="34" charset="0"/>
                        </a:rPr>
                      </a:b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жабдықты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қажет</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болған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жағдайда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сатып</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алу</a:t>
                      </a:r>
                      <a:r>
                        <a:rPr lang="en-US" sz="1100" kern="1200" dirty="0" smtClean="0">
                          <a:solidFill>
                            <a:schemeClr val="tx1"/>
                          </a:solidFill>
                          <a:effectLst/>
                          <a:latin typeface="Arial" pitchFamily="34" charset="0"/>
                          <a:ea typeface="+mn-ea"/>
                          <a:cs typeface="Arial" pitchFamily="34" charset="0"/>
                        </a:rPr>
                        <a:t>.</a:t>
                      </a:r>
                      <a:endParaRPr lang="ru-RU" sz="1100" dirty="0">
                        <a:latin typeface="Arial" pitchFamily="34" charset="0"/>
                        <a:ea typeface="Times New Roman"/>
                        <a:cs typeface="Arial" pitchFamily="34" charset="0"/>
                      </a:endParaRPr>
                    </a:p>
                  </a:txBody>
                  <a:tcPr marL="538" marR="538" marT="538" marB="538" anchor="ctr"/>
                </a:tc>
                <a:tc hMerge="1">
                  <a:txBody>
                    <a:bodyPr/>
                    <a:lstStyle/>
                    <a:p>
                      <a:endParaRPr lang="ru-RU"/>
                    </a:p>
                  </a:txBody>
                  <a:tcPr/>
                </a:tc>
                <a:tc hMerge="1">
                  <a:txBody>
                    <a:bodyPr/>
                    <a:lstStyle/>
                    <a:p>
                      <a:endParaRPr lang="ru-RU"/>
                    </a:p>
                  </a:txBody>
                  <a:tcPr/>
                </a:tc>
              </a:tr>
            </a:tbl>
          </a:graphicData>
        </a:graphic>
      </p:graphicFrame>
      <p:graphicFrame>
        <p:nvGraphicFramePr>
          <p:cNvPr id="19" name="Таблица 18"/>
          <p:cNvGraphicFramePr>
            <a:graphicFrameLocks noGrp="1"/>
          </p:cNvGraphicFramePr>
          <p:nvPr>
            <p:extLst>
              <p:ext uri="{D42A27DB-BD31-4B8C-83A1-F6EECF244321}">
                <p14:modId xmlns:p14="http://schemas.microsoft.com/office/powerpoint/2010/main" val="1554344529"/>
              </p:ext>
            </p:extLst>
          </p:nvPr>
        </p:nvGraphicFramePr>
        <p:xfrm>
          <a:off x="0" y="1560240"/>
          <a:ext cx="8318376" cy="8078228"/>
        </p:xfrm>
        <a:graphic>
          <a:graphicData uri="http://schemas.openxmlformats.org/drawingml/2006/table">
            <a:tbl>
              <a:tblPr>
                <a:tableStyleId>{BDBED569-4797-4DF1-A0F4-6AAB3CD982D8}</a:tableStyleId>
              </a:tblPr>
              <a:tblGrid>
                <a:gridCol w="397496"/>
                <a:gridCol w="5472608"/>
                <a:gridCol w="2448272"/>
              </a:tblGrid>
              <a:tr h="73603">
                <a:tc gridSpan="3">
                  <a:txBody>
                    <a:bodyPr/>
                    <a:lstStyle/>
                    <a:p>
                      <a:pPr marL="12700" algn="just">
                        <a:lnSpc>
                          <a:spcPct val="115000"/>
                        </a:lnSpc>
                        <a:spcAft>
                          <a:spcPts val="100"/>
                        </a:spcAft>
                      </a:pPr>
                      <a:r>
                        <a:rPr lang="en-US" sz="1050" b="1" kern="1200" dirty="0" err="1" smtClean="0">
                          <a:solidFill>
                            <a:schemeClr val="tx1"/>
                          </a:solidFill>
                          <a:effectLst/>
                          <a:latin typeface="Arial" pitchFamily="34" charset="0"/>
                          <a:ea typeface="+mn-ea"/>
                          <a:cs typeface="Arial" pitchFamily="34" charset="0"/>
                        </a:rPr>
                        <a:t>Инвестициялық</a:t>
                      </a:r>
                      <a:r>
                        <a:rPr lang="en-US" sz="1050" b="1" kern="1200" dirty="0" smtClean="0">
                          <a:solidFill>
                            <a:schemeClr val="tx1"/>
                          </a:solidFill>
                          <a:effectLst/>
                          <a:latin typeface="Arial" pitchFamily="34" charset="0"/>
                          <a:ea typeface="+mn-ea"/>
                          <a:cs typeface="Arial" pitchFamily="34" charset="0"/>
                        </a:rPr>
                        <a:t> </a:t>
                      </a:r>
                      <a:r>
                        <a:rPr lang="en-US" sz="1050" b="1" kern="1200" dirty="0" err="1" smtClean="0">
                          <a:solidFill>
                            <a:schemeClr val="tx1"/>
                          </a:solidFill>
                          <a:effectLst/>
                          <a:latin typeface="Arial" pitchFamily="34" charset="0"/>
                          <a:ea typeface="+mn-ea"/>
                          <a:cs typeface="Arial" pitchFamily="34" charset="0"/>
                        </a:rPr>
                        <a:t>салымдардың</a:t>
                      </a:r>
                      <a:r>
                        <a:rPr lang="en-US" sz="1050" b="1" kern="1200" dirty="0" smtClean="0">
                          <a:solidFill>
                            <a:schemeClr val="tx1"/>
                          </a:solidFill>
                          <a:effectLst/>
                          <a:latin typeface="Arial" pitchFamily="34" charset="0"/>
                          <a:ea typeface="+mn-ea"/>
                          <a:cs typeface="Arial" pitchFamily="34" charset="0"/>
                        </a:rPr>
                        <a:t> </a:t>
                      </a:r>
                      <a:r>
                        <a:rPr lang="en-US" sz="1050" b="1" kern="1200" dirty="0" err="1" smtClean="0">
                          <a:solidFill>
                            <a:schemeClr val="tx1"/>
                          </a:solidFill>
                          <a:effectLst/>
                          <a:latin typeface="Arial" pitchFamily="34" charset="0"/>
                          <a:ea typeface="+mn-ea"/>
                          <a:cs typeface="Arial" pitchFamily="34" charset="0"/>
                        </a:rPr>
                        <a:t>өтеу</a:t>
                      </a:r>
                      <a:r>
                        <a:rPr lang="en-US" sz="1050" b="1" kern="1200" dirty="0" smtClean="0">
                          <a:solidFill>
                            <a:schemeClr val="tx1"/>
                          </a:solidFill>
                          <a:effectLst/>
                          <a:latin typeface="Arial" pitchFamily="34" charset="0"/>
                          <a:ea typeface="+mn-ea"/>
                          <a:cs typeface="Arial" pitchFamily="34" charset="0"/>
                        </a:rPr>
                        <a:t> </a:t>
                      </a:r>
                      <a:r>
                        <a:rPr lang="en-US" sz="1050" b="1" kern="1200" dirty="0" err="1" smtClean="0">
                          <a:solidFill>
                            <a:schemeClr val="tx1"/>
                          </a:solidFill>
                          <a:effectLst/>
                          <a:latin typeface="Arial" pitchFamily="34" charset="0"/>
                          <a:ea typeface="+mn-ea"/>
                          <a:cs typeface="Arial" pitchFamily="34" charset="0"/>
                        </a:rPr>
                        <a:t>үлесі</a:t>
                      </a:r>
                      <a:r>
                        <a:rPr lang="en-US" sz="1050" b="1" kern="1200" dirty="0" smtClean="0">
                          <a:solidFill>
                            <a:schemeClr val="tx1"/>
                          </a:solidFill>
                          <a:effectLst/>
                          <a:latin typeface="Arial" pitchFamily="34" charset="0"/>
                          <a:ea typeface="+mn-ea"/>
                          <a:cs typeface="Arial" pitchFamily="34" charset="0"/>
                        </a:rPr>
                        <a:t> - 25%</a:t>
                      </a:r>
                      <a:endParaRPr lang="ru-RU" sz="1050" b="1" dirty="0">
                        <a:latin typeface="Arial" pitchFamily="34" charset="0"/>
                        <a:ea typeface="Times New Roman"/>
                        <a:cs typeface="Arial" pitchFamily="34" charset="0"/>
                      </a:endParaRPr>
                    </a:p>
                  </a:txBody>
                  <a:tcPr marL="9494" marR="9494" marT="9494" marB="9494" anchor="ctr"/>
                </a:tc>
                <a:tc hMerge="1">
                  <a:txBody>
                    <a:bodyPr/>
                    <a:lstStyle/>
                    <a:p>
                      <a:endParaRPr lang="ru-RU"/>
                    </a:p>
                  </a:txBody>
                  <a:tcPr/>
                </a:tc>
                <a:tc hMerge="1">
                  <a:txBody>
                    <a:bodyPr/>
                    <a:lstStyle/>
                    <a:p>
                      <a:endParaRPr lang="ru-RU"/>
                    </a:p>
                  </a:txBody>
                  <a:tcPr/>
                </a:tc>
              </a:tr>
              <a:tr h="508301">
                <a:tc>
                  <a:txBody>
                    <a:bodyPr/>
                    <a:lstStyle/>
                    <a:p>
                      <a:pPr marL="12700" algn="just">
                        <a:lnSpc>
                          <a:spcPct val="115000"/>
                        </a:lnSpc>
                        <a:spcAft>
                          <a:spcPts val="100"/>
                        </a:spcAft>
                      </a:pPr>
                      <a:r>
                        <a:rPr lang="en-US" sz="1050" b="1">
                          <a:latin typeface="Arial" pitchFamily="34" charset="0"/>
                          <a:cs typeface="Arial" pitchFamily="34" charset="0"/>
                        </a:rPr>
                        <a:t>№</a:t>
                      </a:r>
                      <a:endParaRPr lang="ru-RU" sz="1050" b="1">
                        <a:latin typeface="Arial" pitchFamily="34" charset="0"/>
                        <a:ea typeface="Times New Roman"/>
                        <a:cs typeface="Arial" pitchFamily="34" charset="0"/>
                      </a:endParaRPr>
                    </a:p>
                  </a:txBody>
                  <a:tcPr marL="9494" marR="9494" marT="9494" marB="9494" anchor="ctr"/>
                </a:tc>
                <a:tc>
                  <a:txBody>
                    <a:bodyPr/>
                    <a:lstStyle/>
                    <a:p>
                      <a:pPr marL="12700" algn="l">
                        <a:lnSpc>
                          <a:spcPct val="115000"/>
                        </a:lnSpc>
                        <a:spcAft>
                          <a:spcPts val="100"/>
                        </a:spcAft>
                      </a:pPr>
                      <a:r>
                        <a:rPr lang="ru-RU" sz="1050" b="1" kern="1200" dirty="0" smtClean="0">
                          <a:solidFill>
                            <a:schemeClr val="tx1"/>
                          </a:solidFill>
                          <a:effectLst/>
                          <a:latin typeface="Arial" pitchFamily="34" charset="0"/>
                          <a:ea typeface="+mn-ea"/>
                          <a:cs typeface="Arial" pitchFamily="34" charset="0"/>
                        </a:rPr>
                        <a:t>Техника мен </a:t>
                      </a:r>
                      <a:r>
                        <a:rPr lang="ru-RU" sz="1050" b="1" kern="1200" dirty="0" err="1" smtClean="0">
                          <a:solidFill>
                            <a:schemeClr val="tx1"/>
                          </a:solidFill>
                          <a:effectLst/>
                          <a:latin typeface="Arial" pitchFamily="34" charset="0"/>
                          <a:ea typeface="+mn-ea"/>
                          <a:cs typeface="Arial" pitchFamily="34" charset="0"/>
                        </a:rPr>
                        <a:t>жабдықтың</a:t>
                      </a:r>
                      <a:r>
                        <a:rPr lang="ru-RU" sz="1050" b="1" kern="1200" dirty="0" smtClean="0">
                          <a:solidFill>
                            <a:schemeClr val="tx1"/>
                          </a:solidFill>
                          <a:effectLst/>
                          <a:latin typeface="Arial" pitchFamily="34" charset="0"/>
                          <a:ea typeface="+mn-ea"/>
                          <a:cs typeface="Arial" pitchFamily="34" charset="0"/>
                        </a:rPr>
                        <a:t> </a:t>
                      </a:r>
                      <a:r>
                        <a:rPr lang="ru-RU" sz="1050" b="1" kern="1200" dirty="0" err="1" smtClean="0">
                          <a:solidFill>
                            <a:schemeClr val="tx1"/>
                          </a:solidFill>
                          <a:effectLst/>
                          <a:latin typeface="Arial" pitchFamily="34" charset="0"/>
                          <a:ea typeface="+mn-ea"/>
                          <a:cs typeface="Arial" pitchFamily="34" charset="0"/>
                        </a:rPr>
                        <a:t>атауы</a:t>
                      </a:r>
                      <a:r>
                        <a:rPr lang="ru-RU" sz="1050" b="1" kern="1200" dirty="0" smtClean="0">
                          <a:solidFill>
                            <a:schemeClr val="tx1"/>
                          </a:solidFill>
                          <a:effectLst/>
                          <a:latin typeface="Arial" pitchFamily="34" charset="0"/>
                          <a:ea typeface="+mn-ea"/>
                          <a:cs typeface="Arial" pitchFamily="34" charset="0"/>
                        </a:rPr>
                        <a:t> </a:t>
                      </a:r>
                      <a:r>
                        <a:rPr lang="ru-RU" sz="1050" b="1" kern="1200" dirty="0" err="1" smtClean="0">
                          <a:solidFill>
                            <a:schemeClr val="tx1"/>
                          </a:solidFill>
                          <a:effectLst/>
                          <a:latin typeface="Arial" pitchFamily="34" charset="0"/>
                          <a:ea typeface="+mn-ea"/>
                          <a:cs typeface="Arial" pitchFamily="34" charset="0"/>
                        </a:rPr>
                        <a:t>және</a:t>
                      </a:r>
                      <a:r>
                        <a:rPr lang="ru-RU" sz="1050" b="1" kern="1200" dirty="0" smtClean="0">
                          <a:solidFill>
                            <a:schemeClr val="tx1"/>
                          </a:solidFill>
                          <a:effectLst/>
                          <a:latin typeface="Arial" pitchFamily="34" charset="0"/>
                          <a:ea typeface="+mn-ea"/>
                          <a:cs typeface="Arial" pitchFamily="34" charset="0"/>
                        </a:rPr>
                        <a:t> </a:t>
                      </a:r>
                      <a:r>
                        <a:rPr lang="ru-RU" sz="1050" b="1" kern="1200" dirty="0" err="1" smtClean="0">
                          <a:solidFill>
                            <a:schemeClr val="tx1"/>
                          </a:solidFill>
                          <a:effectLst/>
                          <a:latin typeface="Arial" pitchFamily="34" charset="0"/>
                          <a:ea typeface="+mn-ea"/>
                          <a:cs typeface="Arial" pitchFamily="34" charset="0"/>
                        </a:rPr>
                        <a:t>техникалық</a:t>
                      </a:r>
                      <a:r>
                        <a:rPr lang="ru-RU" sz="1050" b="1" kern="1200" dirty="0" smtClean="0">
                          <a:solidFill>
                            <a:schemeClr val="tx1"/>
                          </a:solidFill>
                          <a:effectLst/>
                          <a:latin typeface="Arial" pitchFamily="34" charset="0"/>
                          <a:ea typeface="+mn-ea"/>
                          <a:cs typeface="Arial" pitchFamily="34" charset="0"/>
                        </a:rPr>
                        <a:t> </a:t>
                      </a:r>
                      <a:r>
                        <a:rPr lang="ru-RU" sz="1050" b="1" kern="1200" dirty="0" err="1" smtClean="0">
                          <a:solidFill>
                            <a:schemeClr val="tx1"/>
                          </a:solidFill>
                          <a:effectLst/>
                          <a:latin typeface="Arial" pitchFamily="34" charset="0"/>
                          <a:ea typeface="+mn-ea"/>
                          <a:cs typeface="Arial" pitchFamily="34" charset="0"/>
                        </a:rPr>
                        <a:t>сипаттамасы</a:t>
                      </a:r>
                      <a:endParaRPr lang="ru-RU" sz="1050" b="1" dirty="0">
                        <a:latin typeface="Arial" pitchFamily="34" charset="0"/>
                        <a:ea typeface="Times New Roman"/>
                        <a:cs typeface="Arial" pitchFamily="34" charset="0"/>
                      </a:endParaRPr>
                    </a:p>
                  </a:txBody>
                  <a:tcPr marL="9494" marR="9494" marT="9494" marB="9494" anchor="ctr"/>
                </a:tc>
                <a:tc>
                  <a:txBody>
                    <a:bodyPr/>
                    <a:lstStyle/>
                    <a:p>
                      <a:pPr marL="12700" algn="ctr">
                        <a:lnSpc>
                          <a:spcPct val="115000"/>
                        </a:lnSpc>
                        <a:spcAft>
                          <a:spcPts val="100"/>
                        </a:spcAft>
                      </a:pPr>
                      <a:r>
                        <a:rPr lang="ru-RU" sz="1050" b="1" kern="1200" dirty="0" smtClean="0">
                          <a:solidFill>
                            <a:schemeClr val="tx1"/>
                          </a:solidFill>
                          <a:effectLst/>
                          <a:latin typeface="Arial" pitchFamily="34" charset="0"/>
                          <a:ea typeface="+mn-ea"/>
                          <a:cs typeface="Arial" pitchFamily="34" charset="0"/>
                        </a:rPr>
                        <a:t>Техника мен </a:t>
                      </a:r>
                      <a:r>
                        <a:rPr lang="ru-RU" sz="1050" b="1" kern="1200" dirty="0" err="1" smtClean="0">
                          <a:solidFill>
                            <a:schemeClr val="tx1"/>
                          </a:solidFill>
                          <a:effectLst/>
                          <a:latin typeface="Arial" pitchFamily="34" charset="0"/>
                          <a:ea typeface="+mn-ea"/>
                          <a:cs typeface="Arial" pitchFamily="34" charset="0"/>
                        </a:rPr>
                        <a:t>жабдықтың</a:t>
                      </a:r>
                      <a:endParaRPr lang="ru-RU" sz="1050" b="1" kern="1200" dirty="0" smtClean="0">
                        <a:solidFill>
                          <a:schemeClr val="tx1"/>
                        </a:solidFill>
                        <a:effectLst/>
                        <a:latin typeface="Arial" pitchFamily="34" charset="0"/>
                        <a:ea typeface="+mn-ea"/>
                        <a:cs typeface="Arial" pitchFamily="34" charset="0"/>
                      </a:endParaRPr>
                    </a:p>
                    <a:p>
                      <a:pPr marL="12700" algn="ctr">
                        <a:lnSpc>
                          <a:spcPct val="115000"/>
                        </a:lnSpc>
                        <a:spcAft>
                          <a:spcPts val="100"/>
                        </a:spcAft>
                      </a:pPr>
                      <a:r>
                        <a:rPr lang="ru-RU" sz="1050" b="1" kern="1200" dirty="0" smtClean="0">
                          <a:solidFill>
                            <a:schemeClr val="tx1"/>
                          </a:solidFill>
                          <a:effectLst/>
                          <a:latin typeface="Arial" pitchFamily="34" charset="0"/>
                          <a:ea typeface="+mn-ea"/>
                          <a:cs typeface="Arial" pitchFamily="34" charset="0"/>
                        </a:rPr>
                        <a:t> </a:t>
                      </a:r>
                      <a:r>
                        <a:rPr lang="ru-RU" sz="1050" b="1" kern="1200" dirty="0" err="1" smtClean="0">
                          <a:solidFill>
                            <a:schemeClr val="tx1"/>
                          </a:solidFill>
                          <a:effectLst/>
                          <a:latin typeface="Arial" pitchFamily="34" charset="0"/>
                          <a:ea typeface="+mn-ea"/>
                          <a:cs typeface="Arial" pitchFamily="34" charset="0"/>
                        </a:rPr>
                        <a:t>бірлігіне</a:t>
                      </a:r>
                      <a:r>
                        <a:rPr lang="ru-RU" sz="1050" b="1" kern="1200" dirty="0" smtClean="0">
                          <a:solidFill>
                            <a:schemeClr val="tx1"/>
                          </a:solidFill>
                          <a:effectLst/>
                          <a:latin typeface="Arial" pitchFamily="34" charset="0"/>
                          <a:ea typeface="+mn-ea"/>
                          <a:cs typeface="Arial" pitchFamily="34" charset="0"/>
                        </a:rPr>
                        <a:t> </a:t>
                      </a:r>
                      <a:r>
                        <a:rPr lang="ru-RU" sz="1050" b="1" kern="1200" dirty="0" err="1" smtClean="0">
                          <a:solidFill>
                            <a:schemeClr val="tx1"/>
                          </a:solidFill>
                          <a:effectLst/>
                          <a:latin typeface="Arial" pitchFamily="34" charset="0"/>
                          <a:ea typeface="+mn-ea"/>
                          <a:cs typeface="Arial" pitchFamily="34" charset="0"/>
                        </a:rPr>
                        <a:t>арналған</a:t>
                      </a:r>
                      <a:r>
                        <a:rPr lang="ru-RU" sz="1050" b="1" kern="1200" dirty="0" smtClean="0">
                          <a:solidFill>
                            <a:schemeClr val="tx1"/>
                          </a:solidFill>
                          <a:effectLst/>
                          <a:latin typeface="Arial" pitchFamily="34" charset="0"/>
                          <a:ea typeface="+mn-ea"/>
                          <a:cs typeface="Arial" pitchFamily="34" charset="0"/>
                        </a:rPr>
                        <a:t> </a:t>
                      </a:r>
                      <a:r>
                        <a:rPr lang="ru-RU" sz="1050" b="1" kern="1200" dirty="0" err="1" smtClean="0">
                          <a:solidFill>
                            <a:schemeClr val="tx1"/>
                          </a:solidFill>
                          <a:effectLst/>
                          <a:latin typeface="Arial" pitchFamily="34" charset="0"/>
                          <a:ea typeface="+mn-ea"/>
                          <a:cs typeface="Arial" pitchFamily="34" charset="0"/>
                        </a:rPr>
                        <a:t>субсидияларды</a:t>
                      </a:r>
                      <a:r>
                        <a:rPr lang="ru-RU" sz="1050" b="1" kern="1200" dirty="0" smtClean="0">
                          <a:solidFill>
                            <a:schemeClr val="tx1"/>
                          </a:solidFill>
                          <a:effectLst/>
                          <a:latin typeface="Arial" pitchFamily="34" charset="0"/>
                          <a:ea typeface="+mn-ea"/>
                          <a:cs typeface="Arial" pitchFamily="34" charset="0"/>
                        </a:rPr>
                        <a:t> </a:t>
                      </a:r>
                      <a:r>
                        <a:rPr lang="ru-RU" sz="1050" b="1" kern="1200" dirty="0" err="1" smtClean="0">
                          <a:solidFill>
                            <a:schemeClr val="tx1"/>
                          </a:solidFill>
                          <a:effectLst/>
                          <a:latin typeface="Arial" pitchFamily="34" charset="0"/>
                          <a:ea typeface="+mn-ea"/>
                          <a:cs typeface="Arial" pitchFamily="34" charset="0"/>
                        </a:rPr>
                        <a:t>есептеу</a:t>
                      </a:r>
                      <a:r>
                        <a:rPr lang="ru-RU" sz="1050" b="1" kern="1200" dirty="0" smtClean="0">
                          <a:solidFill>
                            <a:schemeClr val="tx1"/>
                          </a:solidFill>
                          <a:effectLst/>
                          <a:latin typeface="Arial" pitchFamily="34" charset="0"/>
                          <a:ea typeface="+mn-ea"/>
                          <a:cs typeface="Arial" pitchFamily="34" charset="0"/>
                        </a:rPr>
                        <a:t> </a:t>
                      </a:r>
                      <a:r>
                        <a:rPr lang="ru-RU" sz="1050" b="1" kern="1200" dirty="0" err="1" smtClean="0">
                          <a:solidFill>
                            <a:schemeClr val="tx1"/>
                          </a:solidFill>
                          <a:effectLst/>
                          <a:latin typeface="Arial" pitchFamily="34" charset="0"/>
                          <a:ea typeface="+mn-ea"/>
                          <a:cs typeface="Arial" pitchFamily="34" charset="0"/>
                        </a:rPr>
                        <a:t>үшін</a:t>
                      </a:r>
                      <a:r>
                        <a:rPr lang="ru-RU" sz="1050" b="1" kern="1200" dirty="0" smtClean="0">
                          <a:solidFill>
                            <a:schemeClr val="tx1"/>
                          </a:solidFill>
                          <a:effectLst/>
                          <a:latin typeface="Arial" pitchFamily="34" charset="0"/>
                          <a:ea typeface="+mn-ea"/>
                          <a:cs typeface="Arial" pitchFamily="34" charset="0"/>
                        </a:rPr>
                        <a:t> </a:t>
                      </a:r>
                    </a:p>
                    <a:p>
                      <a:pPr marL="12700" algn="ctr">
                        <a:lnSpc>
                          <a:spcPct val="115000"/>
                        </a:lnSpc>
                        <a:spcAft>
                          <a:spcPts val="100"/>
                        </a:spcAft>
                      </a:pPr>
                      <a:r>
                        <a:rPr lang="ru-RU" sz="1050" b="1" kern="1200" dirty="0" err="1" smtClean="0">
                          <a:solidFill>
                            <a:schemeClr val="tx1"/>
                          </a:solidFill>
                          <a:effectLst/>
                          <a:latin typeface="Arial" pitchFamily="34" charset="0"/>
                          <a:ea typeface="+mn-ea"/>
                          <a:cs typeface="Arial" pitchFamily="34" charset="0"/>
                        </a:rPr>
                        <a:t>ең</a:t>
                      </a:r>
                      <a:r>
                        <a:rPr lang="ru-RU" sz="1050" b="1" kern="1200" dirty="0" smtClean="0">
                          <a:solidFill>
                            <a:schemeClr val="tx1"/>
                          </a:solidFill>
                          <a:effectLst/>
                          <a:latin typeface="Arial" pitchFamily="34" charset="0"/>
                          <a:ea typeface="+mn-ea"/>
                          <a:cs typeface="Arial" pitchFamily="34" charset="0"/>
                        </a:rPr>
                        <a:t> </a:t>
                      </a:r>
                      <a:r>
                        <a:rPr lang="ru-RU" sz="1050" b="1" kern="1200" dirty="0" err="1" smtClean="0">
                          <a:solidFill>
                            <a:schemeClr val="tx1"/>
                          </a:solidFill>
                          <a:effectLst/>
                          <a:latin typeface="Arial" pitchFamily="34" charset="0"/>
                          <a:ea typeface="+mn-ea"/>
                          <a:cs typeface="Arial" pitchFamily="34" charset="0"/>
                        </a:rPr>
                        <a:t>жоғарғы</a:t>
                      </a:r>
                      <a:r>
                        <a:rPr lang="ru-RU" sz="1050" b="1" kern="1200" dirty="0" smtClean="0">
                          <a:solidFill>
                            <a:schemeClr val="tx1"/>
                          </a:solidFill>
                          <a:effectLst/>
                          <a:latin typeface="Arial" pitchFamily="34" charset="0"/>
                          <a:ea typeface="+mn-ea"/>
                          <a:cs typeface="Arial" pitchFamily="34" charset="0"/>
                        </a:rPr>
                        <a:t> </a:t>
                      </a:r>
                      <a:r>
                        <a:rPr lang="ru-RU" sz="1050" b="1" kern="1200" dirty="0" err="1" smtClean="0">
                          <a:solidFill>
                            <a:schemeClr val="tx1"/>
                          </a:solidFill>
                          <a:effectLst/>
                          <a:latin typeface="Arial" pitchFamily="34" charset="0"/>
                          <a:ea typeface="+mn-ea"/>
                          <a:cs typeface="Arial" pitchFamily="34" charset="0"/>
                        </a:rPr>
                        <a:t>рұқсат</a:t>
                      </a:r>
                      <a:r>
                        <a:rPr lang="ru-RU" sz="1050" b="1" kern="1200" dirty="0" smtClean="0">
                          <a:solidFill>
                            <a:schemeClr val="tx1"/>
                          </a:solidFill>
                          <a:effectLst/>
                          <a:latin typeface="Arial" pitchFamily="34" charset="0"/>
                          <a:ea typeface="+mn-ea"/>
                          <a:cs typeface="Arial" pitchFamily="34" charset="0"/>
                        </a:rPr>
                        <a:t> </a:t>
                      </a:r>
                      <a:r>
                        <a:rPr lang="ru-RU" sz="1050" b="1" kern="1200" dirty="0" err="1" smtClean="0">
                          <a:solidFill>
                            <a:schemeClr val="tx1"/>
                          </a:solidFill>
                          <a:effectLst/>
                          <a:latin typeface="Arial" pitchFamily="34" charset="0"/>
                          <a:ea typeface="+mn-ea"/>
                          <a:cs typeface="Arial" pitchFamily="34" charset="0"/>
                        </a:rPr>
                        <a:t>етілетін</a:t>
                      </a:r>
                      <a:r>
                        <a:rPr lang="ru-RU" sz="1050" b="1" kern="1200" dirty="0" smtClean="0">
                          <a:solidFill>
                            <a:schemeClr val="tx1"/>
                          </a:solidFill>
                          <a:effectLst/>
                          <a:latin typeface="Arial" pitchFamily="34" charset="0"/>
                          <a:ea typeface="+mn-ea"/>
                          <a:cs typeface="Arial" pitchFamily="34" charset="0"/>
                        </a:rPr>
                        <a:t> </a:t>
                      </a:r>
                    </a:p>
                    <a:p>
                      <a:pPr marL="12700" algn="ctr">
                        <a:lnSpc>
                          <a:spcPct val="115000"/>
                        </a:lnSpc>
                        <a:spcAft>
                          <a:spcPts val="100"/>
                        </a:spcAft>
                      </a:pPr>
                      <a:r>
                        <a:rPr lang="ru-RU" sz="1050" b="1" kern="1200" dirty="0" err="1" smtClean="0">
                          <a:solidFill>
                            <a:schemeClr val="tx1"/>
                          </a:solidFill>
                          <a:effectLst/>
                          <a:latin typeface="Arial" pitchFamily="34" charset="0"/>
                          <a:ea typeface="+mn-ea"/>
                          <a:cs typeface="Arial" pitchFamily="34" charset="0"/>
                        </a:rPr>
                        <a:t>құн</a:t>
                      </a:r>
                      <a:r>
                        <a:rPr lang="ru-RU" sz="1050" b="1" kern="1200" dirty="0" smtClean="0">
                          <a:solidFill>
                            <a:schemeClr val="tx1"/>
                          </a:solidFill>
                          <a:effectLst/>
                          <a:latin typeface="Arial" pitchFamily="34" charset="0"/>
                          <a:ea typeface="+mn-ea"/>
                          <a:cs typeface="Arial" pitchFamily="34" charset="0"/>
                        </a:rPr>
                        <a:t>,  </a:t>
                      </a:r>
                      <a:r>
                        <a:rPr lang="ru-RU" sz="1050" b="1" kern="1200" dirty="0" err="1" smtClean="0">
                          <a:solidFill>
                            <a:schemeClr val="tx1"/>
                          </a:solidFill>
                          <a:effectLst/>
                          <a:latin typeface="Arial" pitchFamily="34" charset="0"/>
                          <a:ea typeface="+mn-ea"/>
                          <a:cs typeface="Arial" pitchFamily="34" charset="0"/>
                        </a:rPr>
                        <a:t>теңге</a:t>
                      </a:r>
                      <a:r>
                        <a:rPr lang="ru-RU" sz="1050" b="1" kern="1200" dirty="0" smtClean="0">
                          <a:solidFill>
                            <a:schemeClr val="tx1"/>
                          </a:solidFill>
                          <a:effectLst/>
                          <a:latin typeface="Arial" pitchFamily="34" charset="0"/>
                          <a:ea typeface="+mn-ea"/>
                          <a:cs typeface="Arial" pitchFamily="34" charset="0"/>
                        </a:rPr>
                        <a:t>*</a:t>
                      </a:r>
                      <a:endParaRPr lang="ru-RU" sz="1050" b="1" dirty="0">
                        <a:latin typeface="Arial" pitchFamily="34" charset="0"/>
                        <a:ea typeface="Times New Roman"/>
                        <a:cs typeface="Arial" pitchFamily="34" charset="0"/>
                      </a:endParaRPr>
                    </a:p>
                  </a:txBody>
                  <a:tcPr marL="9494" marR="9494" marT="9494" marB="9494" anchor="ctr"/>
                </a:tc>
              </a:tr>
              <a:tr h="286425">
                <a:tc>
                  <a:txBody>
                    <a:bodyPr/>
                    <a:lstStyle/>
                    <a:p>
                      <a:pPr marL="12700" algn="just">
                        <a:lnSpc>
                          <a:spcPct val="115000"/>
                        </a:lnSpc>
                        <a:spcAft>
                          <a:spcPts val="100"/>
                        </a:spcAft>
                      </a:pPr>
                      <a:r>
                        <a:rPr lang="en-US" sz="1050" dirty="0">
                          <a:solidFill>
                            <a:srgbClr val="000000"/>
                          </a:solidFill>
                          <a:effectLst/>
                          <a:latin typeface="Arial" pitchFamily="34" charset="0"/>
                          <a:ea typeface="Times New Roman"/>
                          <a:cs typeface="Arial" pitchFamily="34" charset="0"/>
                        </a:rPr>
                        <a:t>1</a:t>
                      </a:r>
                      <a:endParaRPr lang="ru-RU" sz="105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dirty="0" err="1">
                          <a:solidFill>
                            <a:srgbClr val="000000"/>
                          </a:solidFill>
                          <a:effectLst/>
                          <a:latin typeface="Arial" pitchFamily="34" charset="0"/>
                          <a:ea typeface="Times New Roman"/>
                          <a:cs typeface="Arial" pitchFamily="34" charset="0"/>
                        </a:rPr>
                        <a:t>Селекциялық</a:t>
                      </a:r>
                      <a:r>
                        <a:rPr lang="en-US" sz="1050" dirty="0">
                          <a:solidFill>
                            <a:srgbClr val="000000"/>
                          </a:solidFill>
                          <a:effectLst/>
                          <a:latin typeface="Arial" pitchFamily="34" charset="0"/>
                          <a:ea typeface="Times New Roman"/>
                          <a:cs typeface="Arial" pitchFamily="34" charset="0"/>
                        </a:rPr>
                        <a:t> </a:t>
                      </a:r>
                      <a:r>
                        <a:rPr lang="en-US" sz="1050" dirty="0" err="1">
                          <a:solidFill>
                            <a:srgbClr val="000000"/>
                          </a:solidFill>
                          <a:effectLst/>
                          <a:latin typeface="Arial" pitchFamily="34" charset="0"/>
                          <a:ea typeface="Times New Roman"/>
                          <a:cs typeface="Arial" pitchFamily="34" charset="0"/>
                        </a:rPr>
                        <a:t>комбайндар</a:t>
                      </a:r>
                      <a:r>
                        <a:rPr lang="en-US" sz="1050" dirty="0">
                          <a:solidFill>
                            <a:srgbClr val="000000"/>
                          </a:solidFill>
                          <a:effectLst/>
                          <a:latin typeface="Arial" pitchFamily="34" charset="0"/>
                          <a:ea typeface="Times New Roman"/>
                          <a:cs typeface="Arial" pitchFamily="34" charset="0"/>
                        </a:rPr>
                        <a:t>: (</a:t>
                      </a:r>
                      <a:r>
                        <a:rPr lang="en-US" sz="1050" dirty="0" err="1">
                          <a:solidFill>
                            <a:srgbClr val="000000"/>
                          </a:solidFill>
                          <a:effectLst/>
                          <a:latin typeface="Arial" pitchFamily="34" charset="0"/>
                          <a:ea typeface="Times New Roman"/>
                          <a:cs typeface="Arial" pitchFamily="34" charset="0"/>
                        </a:rPr>
                        <a:t>Еуропа</a:t>
                      </a:r>
                      <a:r>
                        <a:rPr lang="en-US" sz="1050" dirty="0">
                          <a:solidFill>
                            <a:srgbClr val="000000"/>
                          </a:solidFill>
                          <a:effectLst/>
                          <a:latin typeface="Arial" pitchFamily="34" charset="0"/>
                          <a:ea typeface="Times New Roman"/>
                          <a:cs typeface="Arial" pitchFamily="34" charset="0"/>
                        </a:rPr>
                        <a:t> </a:t>
                      </a:r>
                      <a:r>
                        <a:rPr lang="en-US" sz="1050" dirty="0" err="1">
                          <a:solidFill>
                            <a:srgbClr val="000000"/>
                          </a:solidFill>
                          <a:effectLst/>
                          <a:latin typeface="Arial" pitchFamily="34" charset="0"/>
                          <a:ea typeface="Times New Roman"/>
                          <a:cs typeface="Arial" pitchFamily="34" charset="0"/>
                        </a:rPr>
                        <a:t>өндірісінің</a:t>
                      </a:r>
                      <a:r>
                        <a:rPr lang="en-US" sz="1050" dirty="0">
                          <a:solidFill>
                            <a:srgbClr val="000000"/>
                          </a:solidFill>
                          <a:effectLst/>
                          <a:latin typeface="Arial" pitchFamily="34" charset="0"/>
                          <a:ea typeface="Times New Roman"/>
                          <a:cs typeface="Arial" pitchFamily="34" charset="0"/>
                        </a:rPr>
                        <a:t> </a:t>
                      </a:r>
                      <a:r>
                        <a:rPr lang="en-US" sz="1050" dirty="0" err="1">
                          <a:solidFill>
                            <a:srgbClr val="000000"/>
                          </a:solidFill>
                          <a:effectLst/>
                          <a:latin typeface="Arial" pitchFamily="34" charset="0"/>
                          <a:ea typeface="Times New Roman"/>
                          <a:cs typeface="Arial" pitchFamily="34" charset="0"/>
                        </a:rPr>
                        <a:t>моделдері</a:t>
                      </a:r>
                      <a:r>
                        <a:rPr lang="en-US" sz="1050" dirty="0">
                          <a:solidFill>
                            <a:srgbClr val="000000"/>
                          </a:solidFill>
                          <a:effectLst/>
                          <a:latin typeface="Arial" pitchFamily="34" charset="0"/>
                          <a:ea typeface="Times New Roman"/>
                          <a:cs typeface="Arial" pitchFamily="34" charset="0"/>
                        </a:rPr>
                        <a:t>)**:</a:t>
                      </a:r>
                      <a:endParaRPr lang="ru-RU" sz="105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050" dirty="0">
                          <a:effectLst/>
                          <a:latin typeface="Arial" pitchFamily="34" charset="0"/>
                          <a:ea typeface="Times New Roman"/>
                          <a:cs typeface="Arial" pitchFamily="34" charset="0"/>
                        </a:rPr>
                        <a:t/>
                      </a:r>
                      <a:br>
                        <a:rPr lang="en-US" sz="1050" dirty="0">
                          <a:effectLst/>
                          <a:latin typeface="Arial" pitchFamily="34" charset="0"/>
                          <a:ea typeface="Times New Roman"/>
                          <a:cs typeface="Arial" pitchFamily="34" charset="0"/>
                        </a:rPr>
                      </a:br>
                      <a:endParaRPr lang="ru-RU" sz="1050" dirty="0">
                        <a:effectLst/>
                        <a:latin typeface="Arial" pitchFamily="34" charset="0"/>
                        <a:ea typeface="Times New Roman"/>
                        <a:cs typeface="Arial" pitchFamily="34" charset="0"/>
                      </a:endParaRPr>
                    </a:p>
                  </a:txBody>
                  <a:tcPr marL="9525" marR="9525" marT="9525" marB="9525" anchor="ctr"/>
                </a:tc>
              </a:tr>
              <a:tr h="113319">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1.1</a:t>
                      </a:r>
                      <a:endParaRPr lang="ru-RU" sz="10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қуаты 52 ат күшінен бастап</a:t>
                      </a:r>
                      <a:endParaRPr lang="ru-RU" sz="10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dirty="0">
                          <a:solidFill>
                            <a:srgbClr val="000000"/>
                          </a:solidFill>
                          <a:effectLst/>
                          <a:latin typeface="Arial" pitchFamily="34" charset="0"/>
                          <a:ea typeface="Times New Roman"/>
                          <a:cs typeface="Arial" pitchFamily="34" charset="0"/>
                        </a:rPr>
                        <a:t>62 080 000</a:t>
                      </a:r>
                      <a:endParaRPr lang="ru-RU" sz="1050" dirty="0">
                        <a:effectLst/>
                        <a:latin typeface="Arial" pitchFamily="34" charset="0"/>
                        <a:ea typeface="Times New Roman"/>
                        <a:cs typeface="Arial" pitchFamily="34" charset="0"/>
                      </a:endParaRPr>
                    </a:p>
                  </a:txBody>
                  <a:tcPr marL="9525" marR="9525" marT="9525" marB="9525" anchor="ctr"/>
                </a:tc>
              </a:tr>
              <a:tr h="60991">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1.2</a:t>
                      </a:r>
                      <a:endParaRPr lang="ru-RU" sz="10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қуаты 84 ат күшінен бастап</a:t>
                      </a:r>
                      <a:endParaRPr lang="ru-RU" sz="10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dirty="0">
                          <a:solidFill>
                            <a:srgbClr val="000000"/>
                          </a:solidFill>
                          <a:effectLst/>
                          <a:latin typeface="Arial" pitchFamily="34" charset="0"/>
                          <a:ea typeface="Times New Roman"/>
                          <a:cs typeface="Arial" pitchFamily="34" charset="0"/>
                        </a:rPr>
                        <a:t>95 836 000</a:t>
                      </a:r>
                      <a:endParaRPr lang="ru-RU" sz="1050" dirty="0">
                        <a:effectLst/>
                        <a:latin typeface="Arial" pitchFamily="34" charset="0"/>
                        <a:ea typeface="Times New Roman"/>
                        <a:cs typeface="Arial" pitchFamily="34" charset="0"/>
                      </a:endParaRPr>
                    </a:p>
                  </a:txBody>
                  <a:tcPr marL="9525" marR="9525" marT="9525" marB="9525" anchor="ctr"/>
                </a:tc>
              </a:tr>
              <a:tr h="80671">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1.3</a:t>
                      </a:r>
                      <a:endParaRPr lang="ru-RU" sz="10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қуаты 185 ат күшінен бастап</a:t>
                      </a:r>
                      <a:endParaRPr lang="ru-RU" sz="10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dirty="0">
                          <a:solidFill>
                            <a:srgbClr val="000000"/>
                          </a:solidFill>
                          <a:effectLst/>
                          <a:latin typeface="Arial" pitchFamily="34" charset="0"/>
                          <a:ea typeface="Times New Roman"/>
                          <a:cs typeface="Arial" pitchFamily="34" charset="0"/>
                        </a:rPr>
                        <a:t>123 481 000</a:t>
                      </a:r>
                      <a:endParaRPr lang="ru-RU" sz="1050" dirty="0">
                        <a:effectLst/>
                        <a:latin typeface="Arial" pitchFamily="34" charset="0"/>
                        <a:ea typeface="Times New Roman"/>
                        <a:cs typeface="Arial" pitchFamily="34" charset="0"/>
                      </a:endParaRPr>
                    </a:p>
                  </a:txBody>
                  <a:tcPr marL="9525" marR="9525" marT="9525" marB="9525" anchor="ctr"/>
                </a:tc>
              </a:tr>
              <a:tr h="316375">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2</a:t>
                      </a:r>
                      <a:endParaRPr lang="ru-RU" sz="10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Селекциялық тұқым сепкіштер: (Еуропа өндірісінің моделдері)**:</a:t>
                      </a:r>
                      <a:endParaRPr lang="ru-RU" sz="105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050" dirty="0">
                          <a:effectLst/>
                          <a:latin typeface="Arial" pitchFamily="34" charset="0"/>
                          <a:ea typeface="Times New Roman"/>
                          <a:cs typeface="Arial" pitchFamily="34" charset="0"/>
                        </a:rPr>
                        <a:t/>
                      </a:r>
                      <a:br>
                        <a:rPr lang="en-US" sz="1050" dirty="0">
                          <a:effectLst/>
                          <a:latin typeface="Arial" pitchFamily="34" charset="0"/>
                          <a:ea typeface="Times New Roman"/>
                          <a:cs typeface="Arial" pitchFamily="34" charset="0"/>
                        </a:rPr>
                      </a:br>
                      <a:endParaRPr lang="ru-RU" sz="1050" dirty="0">
                        <a:effectLst/>
                        <a:latin typeface="Arial" pitchFamily="34" charset="0"/>
                        <a:ea typeface="Times New Roman"/>
                        <a:cs typeface="Arial" pitchFamily="34" charset="0"/>
                      </a:endParaRPr>
                    </a:p>
                  </a:txBody>
                  <a:tcPr marL="9525" marR="9525" marT="9525" marB="9525" anchor="ctr"/>
                </a:tc>
              </a:tr>
              <a:tr h="71261">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2.1</a:t>
                      </a:r>
                      <a:endParaRPr lang="ru-RU" sz="10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dirty="0" err="1">
                          <a:solidFill>
                            <a:srgbClr val="000000"/>
                          </a:solidFill>
                          <a:effectLst/>
                          <a:latin typeface="Arial" pitchFamily="34" charset="0"/>
                          <a:ea typeface="Times New Roman"/>
                          <a:cs typeface="Arial" pitchFamily="34" charset="0"/>
                        </a:rPr>
                        <a:t>жалпылай</a:t>
                      </a:r>
                      <a:r>
                        <a:rPr lang="en-US" sz="1050" dirty="0">
                          <a:solidFill>
                            <a:srgbClr val="000000"/>
                          </a:solidFill>
                          <a:effectLst/>
                          <a:latin typeface="Arial" pitchFamily="34" charset="0"/>
                          <a:ea typeface="Times New Roman"/>
                          <a:cs typeface="Arial" pitchFamily="34" charset="0"/>
                        </a:rPr>
                        <a:t> </a:t>
                      </a:r>
                      <a:r>
                        <a:rPr lang="en-US" sz="1050" dirty="0" err="1">
                          <a:solidFill>
                            <a:srgbClr val="000000"/>
                          </a:solidFill>
                          <a:effectLst/>
                          <a:latin typeface="Arial" pitchFamily="34" charset="0"/>
                          <a:ea typeface="Times New Roman"/>
                          <a:cs typeface="Arial" pitchFamily="34" charset="0"/>
                        </a:rPr>
                        <a:t>себетін</a:t>
                      </a:r>
                      <a:endParaRPr lang="ru-RU" sz="105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dirty="0">
                          <a:solidFill>
                            <a:srgbClr val="000000"/>
                          </a:solidFill>
                          <a:effectLst/>
                          <a:latin typeface="Arial" pitchFamily="34" charset="0"/>
                          <a:ea typeface="Times New Roman"/>
                          <a:cs typeface="Arial" pitchFamily="34" charset="0"/>
                        </a:rPr>
                        <a:t>30 070 000</a:t>
                      </a:r>
                      <a:endParaRPr lang="ru-RU" sz="1050" dirty="0">
                        <a:effectLst/>
                        <a:latin typeface="Arial" pitchFamily="34" charset="0"/>
                        <a:ea typeface="Times New Roman"/>
                        <a:cs typeface="Arial" pitchFamily="34" charset="0"/>
                      </a:endParaRPr>
                    </a:p>
                  </a:txBody>
                  <a:tcPr marL="9525" marR="9525" marT="9525" marB="9525" anchor="ctr"/>
                </a:tc>
              </a:tr>
              <a:tr h="162949">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2.2</a:t>
                      </a:r>
                      <a:endParaRPr lang="ru-RU" sz="10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отамалы</a:t>
                      </a:r>
                      <a:endParaRPr lang="ru-RU" sz="10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dirty="0">
                          <a:solidFill>
                            <a:srgbClr val="000000"/>
                          </a:solidFill>
                          <a:effectLst/>
                          <a:latin typeface="Arial" pitchFamily="34" charset="0"/>
                          <a:ea typeface="Times New Roman"/>
                          <a:cs typeface="Arial" pitchFamily="34" charset="0"/>
                        </a:rPr>
                        <a:t>34 144 000</a:t>
                      </a:r>
                      <a:endParaRPr lang="ru-RU" sz="1050" dirty="0">
                        <a:effectLst/>
                        <a:latin typeface="Arial" pitchFamily="34" charset="0"/>
                        <a:ea typeface="Times New Roman"/>
                        <a:cs typeface="Arial" pitchFamily="34" charset="0"/>
                      </a:endParaRPr>
                    </a:p>
                  </a:txBody>
                  <a:tcPr marL="9525" marR="9525" marT="9525" marB="9525" anchor="ctr"/>
                </a:tc>
              </a:tr>
              <a:tr h="110621">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2.3</a:t>
                      </a:r>
                      <a:endParaRPr lang="ru-RU" sz="10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кассеталық</a:t>
                      </a:r>
                      <a:endParaRPr lang="ru-RU" sz="10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dirty="0">
                          <a:solidFill>
                            <a:srgbClr val="000000"/>
                          </a:solidFill>
                          <a:effectLst/>
                          <a:latin typeface="Arial" pitchFamily="34" charset="0"/>
                          <a:ea typeface="Times New Roman"/>
                          <a:cs typeface="Arial" pitchFamily="34" charset="0"/>
                        </a:rPr>
                        <a:t>31 331 000</a:t>
                      </a:r>
                      <a:endParaRPr lang="ru-RU" sz="1050" dirty="0">
                        <a:effectLst/>
                        <a:latin typeface="Arial" pitchFamily="34" charset="0"/>
                        <a:ea typeface="Times New Roman"/>
                        <a:cs typeface="Arial" pitchFamily="34" charset="0"/>
                      </a:endParaRPr>
                    </a:p>
                  </a:txBody>
                  <a:tcPr marL="9525" marR="9525" marT="9525" marB="9525" anchor="ctr"/>
                </a:tc>
              </a:tr>
              <a:tr h="58293">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2.4</a:t>
                      </a:r>
                      <a:endParaRPr lang="ru-RU" sz="10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өздігінен жүретін</a:t>
                      </a:r>
                      <a:endParaRPr lang="ru-RU" sz="10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dirty="0">
                          <a:solidFill>
                            <a:srgbClr val="000000"/>
                          </a:solidFill>
                          <a:effectLst/>
                          <a:latin typeface="Arial" pitchFamily="34" charset="0"/>
                          <a:ea typeface="Times New Roman"/>
                          <a:cs typeface="Arial" pitchFamily="34" charset="0"/>
                        </a:rPr>
                        <a:t>35 754 200</a:t>
                      </a:r>
                      <a:endParaRPr lang="ru-RU" sz="1050" dirty="0">
                        <a:effectLst/>
                        <a:latin typeface="Arial" pitchFamily="34" charset="0"/>
                        <a:ea typeface="Times New Roman"/>
                        <a:cs typeface="Arial" pitchFamily="34" charset="0"/>
                      </a:endParaRPr>
                    </a:p>
                  </a:txBody>
                  <a:tcPr marL="9525" marR="9525" marT="9525" marB="9525" anchor="ctr"/>
                </a:tc>
              </a:tr>
              <a:tr h="149981">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2.5</a:t>
                      </a:r>
                      <a:endParaRPr lang="ru-RU" sz="10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пунктирлі себетін</a:t>
                      </a:r>
                      <a:endParaRPr lang="ru-RU" sz="10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dirty="0">
                          <a:solidFill>
                            <a:srgbClr val="000000"/>
                          </a:solidFill>
                          <a:effectLst/>
                          <a:latin typeface="Arial" pitchFamily="34" charset="0"/>
                          <a:ea typeface="Times New Roman"/>
                          <a:cs typeface="Arial" pitchFamily="34" charset="0"/>
                        </a:rPr>
                        <a:t>64 505 000</a:t>
                      </a:r>
                      <a:endParaRPr lang="ru-RU" sz="1050" dirty="0">
                        <a:effectLst/>
                        <a:latin typeface="Arial" pitchFamily="34" charset="0"/>
                        <a:ea typeface="Times New Roman"/>
                        <a:cs typeface="Arial" pitchFamily="34" charset="0"/>
                      </a:endParaRPr>
                    </a:p>
                  </a:txBody>
                  <a:tcPr marL="9525" marR="9525" marT="9525" marB="9525" anchor="ctr"/>
                </a:tc>
              </a:tr>
              <a:tr h="0">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2.6</a:t>
                      </a:r>
                      <a:endParaRPr lang="ru-RU" sz="10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қолмен тұқым сепкіш</a:t>
                      </a:r>
                      <a:endParaRPr lang="ru-RU" sz="10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dirty="0">
                          <a:solidFill>
                            <a:srgbClr val="000000"/>
                          </a:solidFill>
                          <a:effectLst/>
                          <a:latin typeface="Arial" pitchFamily="34" charset="0"/>
                          <a:ea typeface="Times New Roman"/>
                          <a:cs typeface="Arial" pitchFamily="34" charset="0"/>
                        </a:rPr>
                        <a:t>4 559 000</a:t>
                      </a:r>
                      <a:endParaRPr lang="ru-RU" sz="1050" dirty="0">
                        <a:effectLst/>
                        <a:latin typeface="Arial" pitchFamily="34" charset="0"/>
                        <a:ea typeface="Times New Roman"/>
                        <a:cs typeface="Arial" pitchFamily="34" charset="0"/>
                      </a:endParaRPr>
                    </a:p>
                  </a:txBody>
                  <a:tcPr marL="9525" marR="9525" marT="9525" marB="9525" anchor="ctr"/>
                </a:tc>
              </a:tr>
              <a:tr h="189341">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3</a:t>
                      </a:r>
                      <a:endParaRPr lang="ru-RU" sz="10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Селекциялық-тұқым шаруашылығы жабдығы (Еуропа өндірісінің моделдері)**:</a:t>
                      </a:r>
                      <a:endParaRPr lang="ru-RU" sz="105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050" dirty="0">
                          <a:effectLst/>
                          <a:latin typeface="Arial" pitchFamily="34" charset="0"/>
                          <a:ea typeface="Times New Roman"/>
                          <a:cs typeface="Arial" pitchFamily="34" charset="0"/>
                        </a:rPr>
                        <a:t/>
                      </a:r>
                      <a:br>
                        <a:rPr lang="en-US" sz="1050" dirty="0">
                          <a:effectLst/>
                          <a:latin typeface="Arial" pitchFamily="34" charset="0"/>
                          <a:ea typeface="Times New Roman"/>
                          <a:cs typeface="Arial" pitchFamily="34" charset="0"/>
                        </a:rPr>
                      </a:br>
                      <a:endParaRPr lang="ru-RU" sz="1050" dirty="0">
                        <a:effectLst/>
                        <a:latin typeface="Arial" pitchFamily="34" charset="0"/>
                        <a:ea typeface="Times New Roman"/>
                        <a:cs typeface="Arial" pitchFamily="34" charset="0"/>
                      </a:endParaRPr>
                    </a:p>
                  </a:txBody>
                  <a:tcPr marL="9525" marR="9525" marT="9525" marB="9525" anchor="ctr"/>
                </a:tc>
              </a:tr>
              <a:tr h="214434">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3.1</a:t>
                      </a:r>
                      <a:endParaRPr lang="ru-RU" sz="10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3 килограммға дейінгі шағын тұқым партияларын ылғалды дәрілеуге арналған машина</a:t>
                      </a:r>
                      <a:endParaRPr lang="ru-RU" sz="10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dirty="0">
                          <a:solidFill>
                            <a:srgbClr val="000000"/>
                          </a:solidFill>
                          <a:effectLst/>
                          <a:latin typeface="Arial" pitchFamily="34" charset="0"/>
                          <a:ea typeface="Times New Roman"/>
                          <a:cs typeface="Arial" pitchFamily="34" charset="0"/>
                        </a:rPr>
                        <a:t>6 989 820</a:t>
                      </a:r>
                      <a:endParaRPr lang="ru-RU" sz="1050" dirty="0">
                        <a:effectLst/>
                        <a:latin typeface="Arial" pitchFamily="34" charset="0"/>
                        <a:ea typeface="Times New Roman"/>
                        <a:cs typeface="Arial" pitchFamily="34" charset="0"/>
                      </a:endParaRPr>
                    </a:p>
                  </a:txBody>
                  <a:tcPr marL="9525" marR="9525" marT="9525" marB="9525" anchor="ctr"/>
                </a:tc>
              </a:tr>
              <a:tr h="409640">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3.2</a:t>
                      </a:r>
                      <a:endParaRPr lang="ru-RU" sz="10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dirty="0" err="1">
                          <a:solidFill>
                            <a:srgbClr val="000000"/>
                          </a:solidFill>
                          <a:effectLst/>
                          <a:latin typeface="Arial" pitchFamily="34" charset="0"/>
                          <a:ea typeface="Times New Roman"/>
                          <a:cs typeface="Arial" pitchFamily="34" charset="0"/>
                        </a:rPr>
                        <a:t>өнімділігі</a:t>
                      </a:r>
                      <a:r>
                        <a:rPr lang="en-US" sz="1050" dirty="0">
                          <a:solidFill>
                            <a:srgbClr val="000000"/>
                          </a:solidFill>
                          <a:effectLst/>
                          <a:latin typeface="Arial" pitchFamily="34" charset="0"/>
                          <a:ea typeface="Times New Roman"/>
                          <a:cs typeface="Arial" pitchFamily="34" charset="0"/>
                        </a:rPr>
                        <a:t> </a:t>
                      </a:r>
                      <a:r>
                        <a:rPr lang="en-US" sz="1050" dirty="0" err="1">
                          <a:solidFill>
                            <a:srgbClr val="000000"/>
                          </a:solidFill>
                          <a:effectLst/>
                          <a:latin typeface="Arial" pitchFamily="34" charset="0"/>
                          <a:ea typeface="Times New Roman"/>
                          <a:cs typeface="Arial" pitchFamily="34" charset="0"/>
                        </a:rPr>
                        <a:t>сағатына</a:t>
                      </a:r>
                      <a:r>
                        <a:rPr lang="en-US" sz="1050" dirty="0">
                          <a:solidFill>
                            <a:srgbClr val="000000"/>
                          </a:solidFill>
                          <a:effectLst/>
                          <a:latin typeface="Arial" pitchFamily="34" charset="0"/>
                          <a:ea typeface="Times New Roman"/>
                          <a:cs typeface="Arial" pitchFamily="34" charset="0"/>
                        </a:rPr>
                        <a:t> 50 </a:t>
                      </a:r>
                      <a:r>
                        <a:rPr lang="en-US" sz="1050" dirty="0" err="1">
                          <a:solidFill>
                            <a:srgbClr val="000000"/>
                          </a:solidFill>
                          <a:effectLst/>
                          <a:latin typeface="Arial" pitchFamily="34" charset="0"/>
                          <a:ea typeface="Times New Roman"/>
                          <a:cs typeface="Arial" pitchFamily="34" charset="0"/>
                        </a:rPr>
                        <a:t>килограммға</a:t>
                      </a:r>
                      <a:r>
                        <a:rPr lang="en-US" sz="1050" dirty="0">
                          <a:solidFill>
                            <a:srgbClr val="000000"/>
                          </a:solidFill>
                          <a:effectLst/>
                          <a:latin typeface="Arial" pitchFamily="34" charset="0"/>
                          <a:ea typeface="Times New Roman"/>
                          <a:cs typeface="Arial" pitchFamily="34" charset="0"/>
                        </a:rPr>
                        <a:t> </a:t>
                      </a:r>
                      <a:r>
                        <a:rPr lang="en-US" sz="1050" dirty="0" err="1">
                          <a:solidFill>
                            <a:srgbClr val="000000"/>
                          </a:solidFill>
                          <a:effectLst/>
                          <a:latin typeface="Arial" pitchFamily="34" charset="0"/>
                          <a:ea typeface="Times New Roman"/>
                          <a:cs typeface="Arial" pitchFamily="34" charset="0"/>
                        </a:rPr>
                        <a:t>дейінгі</a:t>
                      </a:r>
                      <a:r>
                        <a:rPr lang="en-US" sz="1050" dirty="0">
                          <a:solidFill>
                            <a:srgbClr val="000000"/>
                          </a:solidFill>
                          <a:effectLst/>
                          <a:latin typeface="Arial" pitchFamily="34" charset="0"/>
                          <a:ea typeface="Times New Roman"/>
                          <a:cs typeface="Arial" pitchFamily="34" charset="0"/>
                        </a:rPr>
                        <a:t> 10 </a:t>
                      </a:r>
                      <a:r>
                        <a:rPr lang="en-US" sz="1050" dirty="0" err="1">
                          <a:solidFill>
                            <a:srgbClr val="000000"/>
                          </a:solidFill>
                          <a:effectLst/>
                          <a:latin typeface="Arial" pitchFamily="34" charset="0"/>
                          <a:ea typeface="Times New Roman"/>
                          <a:cs typeface="Arial" pitchFamily="34" charset="0"/>
                        </a:rPr>
                        <a:t>килограммға</a:t>
                      </a:r>
                      <a:r>
                        <a:rPr lang="en-US" sz="1050" dirty="0">
                          <a:solidFill>
                            <a:srgbClr val="000000"/>
                          </a:solidFill>
                          <a:effectLst/>
                          <a:latin typeface="Arial" pitchFamily="34" charset="0"/>
                          <a:ea typeface="Times New Roman"/>
                          <a:cs typeface="Arial" pitchFamily="34" charset="0"/>
                        </a:rPr>
                        <a:t> </a:t>
                      </a:r>
                      <a:r>
                        <a:rPr lang="en-US" sz="1050" dirty="0" err="1">
                          <a:solidFill>
                            <a:srgbClr val="000000"/>
                          </a:solidFill>
                          <a:effectLst/>
                          <a:latin typeface="Arial" pitchFamily="34" charset="0"/>
                          <a:ea typeface="Times New Roman"/>
                          <a:cs typeface="Arial" pitchFamily="34" charset="0"/>
                        </a:rPr>
                        <a:t>басталатын</a:t>
                      </a:r>
                      <a:r>
                        <a:rPr lang="en-US" sz="1050" dirty="0">
                          <a:solidFill>
                            <a:srgbClr val="000000"/>
                          </a:solidFill>
                          <a:effectLst/>
                          <a:latin typeface="Arial" pitchFamily="34" charset="0"/>
                          <a:ea typeface="Times New Roman"/>
                          <a:cs typeface="Arial" pitchFamily="34" charset="0"/>
                        </a:rPr>
                        <a:t> </a:t>
                      </a:r>
                      <a:r>
                        <a:rPr lang="en-US" sz="1050" dirty="0" err="1">
                          <a:solidFill>
                            <a:srgbClr val="000000"/>
                          </a:solidFill>
                          <a:effectLst/>
                          <a:latin typeface="Arial" pitchFamily="34" charset="0"/>
                          <a:ea typeface="Times New Roman"/>
                          <a:cs typeface="Arial" pitchFamily="34" charset="0"/>
                        </a:rPr>
                        <a:t>тұқымдардың</a:t>
                      </a:r>
                      <a:r>
                        <a:rPr lang="en-US" sz="1050" dirty="0">
                          <a:solidFill>
                            <a:srgbClr val="000000"/>
                          </a:solidFill>
                          <a:effectLst/>
                          <a:latin typeface="Arial" pitchFamily="34" charset="0"/>
                          <a:ea typeface="Times New Roman"/>
                          <a:cs typeface="Arial" pitchFamily="34" charset="0"/>
                        </a:rPr>
                        <a:t> </a:t>
                      </a:r>
                      <a:r>
                        <a:rPr lang="en-US" sz="1050" dirty="0" err="1">
                          <a:solidFill>
                            <a:srgbClr val="000000"/>
                          </a:solidFill>
                          <a:effectLst/>
                          <a:latin typeface="Arial" pitchFamily="34" charset="0"/>
                          <a:ea typeface="Times New Roman"/>
                          <a:cs typeface="Arial" pitchFamily="34" charset="0"/>
                        </a:rPr>
                        <a:t>партияларын</a:t>
                      </a:r>
                      <a:r>
                        <a:rPr lang="en-US" sz="1050" dirty="0">
                          <a:solidFill>
                            <a:srgbClr val="000000"/>
                          </a:solidFill>
                          <a:effectLst/>
                          <a:latin typeface="Arial" pitchFamily="34" charset="0"/>
                          <a:ea typeface="Times New Roman"/>
                          <a:cs typeface="Arial" pitchFamily="34" charset="0"/>
                        </a:rPr>
                        <a:t> </a:t>
                      </a:r>
                      <a:r>
                        <a:rPr lang="en-US" sz="1050" dirty="0" err="1">
                          <a:solidFill>
                            <a:srgbClr val="000000"/>
                          </a:solidFill>
                          <a:effectLst/>
                          <a:latin typeface="Arial" pitchFamily="34" charset="0"/>
                          <a:ea typeface="Times New Roman"/>
                          <a:cs typeface="Arial" pitchFamily="34" charset="0"/>
                        </a:rPr>
                        <a:t>ылғалды</a:t>
                      </a:r>
                      <a:r>
                        <a:rPr lang="en-US" sz="1050" dirty="0">
                          <a:solidFill>
                            <a:srgbClr val="000000"/>
                          </a:solidFill>
                          <a:effectLst/>
                          <a:latin typeface="Arial" pitchFamily="34" charset="0"/>
                          <a:ea typeface="Times New Roman"/>
                          <a:cs typeface="Arial" pitchFamily="34" charset="0"/>
                        </a:rPr>
                        <a:t> </a:t>
                      </a:r>
                      <a:r>
                        <a:rPr lang="en-US" sz="1050" dirty="0" err="1">
                          <a:solidFill>
                            <a:srgbClr val="000000"/>
                          </a:solidFill>
                          <a:effectLst/>
                          <a:latin typeface="Arial" pitchFamily="34" charset="0"/>
                          <a:ea typeface="Times New Roman"/>
                          <a:cs typeface="Arial" pitchFamily="34" charset="0"/>
                        </a:rPr>
                        <a:t>дәрілеуге</a:t>
                      </a:r>
                      <a:r>
                        <a:rPr lang="en-US" sz="1050" dirty="0">
                          <a:solidFill>
                            <a:srgbClr val="000000"/>
                          </a:solidFill>
                          <a:effectLst/>
                          <a:latin typeface="Arial" pitchFamily="34" charset="0"/>
                          <a:ea typeface="Times New Roman"/>
                          <a:cs typeface="Arial" pitchFamily="34" charset="0"/>
                        </a:rPr>
                        <a:t> </a:t>
                      </a:r>
                      <a:r>
                        <a:rPr lang="en-US" sz="1050" dirty="0" err="1">
                          <a:solidFill>
                            <a:srgbClr val="000000"/>
                          </a:solidFill>
                          <a:effectLst/>
                          <a:latin typeface="Arial" pitchFamily="34" charset="0"/>
                          <a:ea typeface="Times New Roman"/>
                          <a:cs typeface="Arial" pitchFamily="34" charset="0"/>
                        </a:rPr>
                        <a:t>арналған</a:t>
                      </a:r>
                      <a:r>
                        <a:rPr lang="en-US" sz="1050" dirty="0">
                          <a:solidFill>
                            <a:srgbClr val="000000"/>
                          </a:solidFill>
                          <a:effectLst/>
                          <a:latin typeface="Arial" pitchFamily="34" charset="0"/>
                          <a:ea typeface="Times New Roman"/>
                          <a:cs typeface="Arial" pitchFamily="34" charset="0"/>
                        </a:rPr>
                        <a:t> </a:t>
                      </a:r>
                      <a:r>
                        <a:rPr lang="en-US" sz="1050" dirty="0" err="1">
                          <a:solidFill>
                            <a:srgbClr val="000000"/>
                          </a:solidFill>
                          <a:effectLst/>
                          <a:latin typeface="Arial" pitchFamily="34" charset="0"/>
                          <a:ea typeface="Times New Roman"/>
                          <a:cs typeface="Arial" pitchFamily="34" charset="0"/>
                        </a:rPr>
                        <a:t>машина</a:t>
                      </a:r>
                      <a:endParaRPr lang="ru-RU" sz="105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dirty="0">
                          <a:solidFill>
                            <a:srgbClr val="000000"/>
                          </a:solidFill>
                          <a:effectLst/>
                          <a:latin typeface="Arial" pitchFamily="34" charset="0"/>
                          <a:ea typeface="Times New Roman"/>
                          <a:cs typeface="Arial" pitchFamily="34" charset="0"/>
                        </a:rPr>
                        <a:t>8 633 000</a:t>
                      </a:r>
                      <a:endParaRPr lang="ru-RU" sz="1050" dirty="0">
                        <a:effectLst/>
                        <a:latin typeface="Arial" pitchFamily="34" charset="0"/>
                        <a:ea typeface="Times New Roman"/>
                        <a:cs typeface="Arial" pitchFamily="34" charset="0"/>
                      </a:endParaRPr>
                    </a:p>
                  </a:txBody>
                  <a:tcPr marL="9525" marR="9525" marT="9525" marB="9525" anchor="ctr"/>
                </a:tc>
              </a:tr>
              <a:tr h="214434">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3.3</a:t>
                      </a:r>
                      <a:endParaRPr lang="ru-RU" sz="10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dirty="0" err="1">
                          <a:solidFill>
                            <a:srgbClr val="000000"/>
                          </a:solidFill>
                          <a:effectLst/>
                          <a:latin typeface="Arial" pitchFamily="34" charset="0"/>
                          <a:ea typeface="Times New Roman"/>
                          <a:cs typeface="Arial" pitchFamily="34" charset="0"/>
                        </a:rPr>
                        <a:t>өнімділігі</a:t>
                      </a:r>
                      <a:r>
                        <a:rPr lang="en-US" sz="1050" dirty="0">
                          <a:solidFill>
                            <a:srgbClr val="000000"/>
                          </a:solidFill>
                          <a:effectLst/>
                          <a:latin typeface="Arial" pitchFamily="34" charset="0"/>
                          <a:ea typeface="Times New Roman"/>
                          <a:cs typeface="Arial" pitchFamily="34" charset="0"/>
                        </a:rPr>
                        <a:t> </a:t>
                      </a:r>
                      <a:r>
                        <a:rPr lang="en-US" sz="1050" dirty="0" err="1">
                          <a:solidFill>
                            <a:srgbClr val="000000"/>
                          </a:solidFill>
                          <a:effectLst/>
                          <a:latin typeface="Arial" pitchFamily="34" charset="0"/>
                          <a:ea typeface="Times New Roman"/>
                          <a:cs typeface="Arial" pitchFamily="34" charset="0"/>
                        </a:rPr>
                        <a:t>сағатына</a:t>
                      </a:r>
                      <a:r>
                        <a:rPr lang="en-US" sz="1050" dirty="0">
                          <a:solidFill>
                            <a:srgbClr val="000000"/>
                          </a:solidFill>
                          <a:effectLst/>
                          <a:latin typeface="Arial" pitchFamily="34" charset="0"/>
                          <a:ea typeface="Times New Roman"/>
                          <a:cs typeface="Arial" pitchFamily="34" charset="0"/>
                        </a:rPr>
                        <a:t> 300 </a:t>
                      </a:r>
                      <a:r>
                        <a:rPr lang="en-US" sz="1050" dirty="0" err="1">
                          <a:solidFill>
                            <a:srgbClr val="000000"/>
                          </a:solidFill>
                          <a:effectLst/>
                          <a:latin typeface="Arial" pitchFamily="34" charset="0"/>
                          <a:ea typeface="Times New Roman"/>
                          <a:cs typeface="Arial" pitchFamily="34" charset="0"/>
                        </a:rPr>
                        <a:t>килограммға</a:t>
                      </a:r>
                      <a:r>
                        <a:rPr lang="en-US" sz="1050" dirty="0">
                          <a:solidFill>
                            <a:srgbClr val="000000"/>
                          </a:solidFill>
                          <a:effectLst/>
                          <a:latin typeface="Arial" pitchFamily="34" charset="0"/>
                          <a:ea typeface="Times New Roman"/>
                          <a:cs typeface="Arial" pitchFamily="34" charset="0"/>
                        </a:rPr>
                        <a:t> </a:t>
                      </a:r>
                      <a:r>
                        <a:rPr lang="en-US" sz="1050" dirty="0" err="1">
                          <a:solidFill>
                            <a:srgbClr val="000000"/>
                          </a:solidFill>
                          <a:effectLst/>
                          <a:latin typeface="Arial" pitchFamily="34" charset="0"/>
                          <a:ea typeface="Times New Roman"/>
                          <a:cs typeface="Arial" pitchFamily="34" charset="0"/>
                        </a:rPr>
                        <a:t>дейінгі</a:t>
                      </a:r>
                      <a:r>
                        <a:rPr lang="en-US" sz="1050" dirty="0">
                          <a:solidFill>
                            <a:srgbClr val="000000"/>
                          </a:solidFill>
                          <a:effectLst/>
                          <a:latin typeface="Arial" pitchFamily="34" charset="0"/>
                          <a:ea typeface="Times New Roman"/>
                          <a:cs typeface="Arial" pitchFamily="34" charset="0"/>
                        </a:rPr>
                        <a:t> </a:t>
                      </a:r>
                      <a:r>
                        <a:rPr lang="en-US" sz="1050" dirty="0" err="1">
                          <a:solidFill>
                            <a:srgbClr val="000000"/>
                          </a:solidFill>
                          <a:effectLst/>
                          <a:latin typeface="Arial" pitchFamily="34" charset="0"/>
                          <a:ea typeface="Times New Roman"/>
                          <a:cs typeface="Arial" pitchFamily="34" charset="0"/>
                        </a:rPr>
                        <a:t>масақты</a:t>
                      </a:r>
                      <a:r>
                        <a:rPr lang="en-US" sz="1050" dirty="0">
                          <a:solidFill>
                            <a:srgbClr val="000000"/>
                          </a:solidFill>
                          <a:effectLst/>
                          <a:latin typeface="Arial" pitchFamily="34" charset="0"/>
                          <a:ea typeface="Times New Roman"/>
                          <a:cs typeface="Arial" pitchFamily="34" charset="0"/>
                        </a:rPr>
                        <a:t> </a:t>
                      </a:r>
                      <a:r>
                        <a:rPr lang="en-US" sz="1050" dirty="0" err="1">
                          <a:solidFill>
                            <a:srgbClr val="000000"/>
                          </a:solidFill>
                          <a:effectLst/>
                          <a:latin typeface="Arial" pitchFamily="34" charset="0"/>
                          <a:ea typeface="Times New Roman"/>
                          <a:cs typeface="Arial" pitchFamily="34" charset="0"/>
                        </a:rPr>
                        <a:t>бастырғыш</a:t>
                      </a:r>
                      <a:endParaRPr lang="ru-RU" sz="105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dirty="0">
                          <a:solidFill>
                            <a:srgbClr val="000000"/>
                          </a:solidFill>
                          <a:effectLst/>
                          <a:latin typeface="Arial" pitchFamily="34" charset="0"/>
                          <a:ea typeface="Times New Roman"/>
                          <a:cs typeface="Arial" pitchFamily="34" charset="0"/>
                        </a:rPr>
                        <a:t>7 901 620</a:t>
                      </a:r>
                      <a:endParaRPr lang="ru-RU" sz="1050" dirty="0">
                        <a:effectLst/>
                        <a:latin typeface="Arial" pitchFamily="34" charset="0"/>
                        <a:ea typeface="Times New Roman"/>
                        <a:cs typeface="Arial" pitchFamily="34" charset="0"/>
                      </a:endParaRPr>
                    </a:p>
                  </a:txBody>
                  <a:tcPr marL="9525" marR="9525" marT="9525" marB="9525" anchor="ctr"/>
                </a:tc>
              </a:tr>
              <a:tr h="214434">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3.4</a:t>
                      </a:r>
                      <a:endParaRPr lang="ru-RU" sz="10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жеке масақтар мен шағын бауларға арналған масақты бастырғыш</a:t>
                      </a:r>
                      <a:endParaRPr lang="ru-RU" sz="10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dirty="0">
                          <a:solidFill>
                            <a:srgbClr val="000000"/>
                          </a:solidFill>
                          <a:effectLst/>
                          <a:latin typeface="Arial" pitchFamily="34" charset="0"/>
                          <a:ea typeface="Times New Roman"/>
                          <a:cs typeface="Arial" pitchFamily="34" charset="0"/>
                        </a:rPr>
                        <a:t>4 454 240</a:t>
                      </a:r>
                      <a:endParaRPr lang="ru-RU" sz="1050" dirty="0">
                        <a:effectLst/>
                        <a:latin typeface="Arial" pitchFamily="34" charset="0"/>
                        <a:ea typeface="Times New Roman"/>
                        <a:cs typeface="Arial" pitchFamily="34" charset="0"/>
                      </a:endParaRPr>
                    </a:p>
                  </a:txBody>
                  <a:tcPr marL="9525" marR="9525" marT="9525" marB="9525" anchor="ctr"/>
                </a:tc>
              </a:tr>
              <a:tr h="214434">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3.5</a:t>
                      </a:r>
                      <a:endParaRPr lang="ru-RU" sz="10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dirty="0" err="1">
                          <a:solidFill>
                            <a:srgbClr val="000000"/>
                          </a:solidFill>
                          <a:effectLst/>
                          <a:latin typeface="Arial" pitchFamily="34" charset="0"/>
                          <a:ea typeface="Times New Roman"/>
                          <a:cs typeface="Arial" pitchFamily="34" charset="0"/>
                        </a:rPr>
                        <a:t>өнімділігі</a:t>
                      </a:r>
                      <a:r>
                        <a:rPr lang="en-US" sz="1050" dirty="0">
                          <a:solidFill>
                            <a:srgbClr val="000000"/>
                          </a:solidFill>
                          <a:effectLst/>
                          <a:latin typeface="Arial" pitchFamily="34" charset="0"/>
                          <a:ea typeface="Times New Roman"/>
                          <a:cs typeface="Arial" pitchFamily="34" charset="0"/>
                        </a:rPr>
                        <a:t> </a:t>
                      </a:r>
                      <a:r>
                        <a:rPr lang="en-US" sz="1050" dirty="0" err="1">
                          <a:solidFill>
                            <a:srgbClr val="000000"/>
                          </a:solidFill>
                          <a:effectLst/>
                          <a:latin typeface="Arial" pitchFamily="34" charset="0"/>
                          <a:ea typeface="Times New Roman"/>
                          <a:cs typeface="Arial" pitchFamily="34" charset="0"/>
                        </a:rPr>
                        <a:t>сағатына</a:t>
                      </a:r>
                      <a:r>
                        <a:rPr lang="en-US" sz="1050" dirty="0">
                          <a:solidFill>
                            <a:srgbClr val="000000"/>
                          </a:solidFill>
                          <a:effectLst/>
                          <a:latin typeface="Arial" pitchFamily="34" charset="0"/>
                          <a:ea typeface="Times New Roman"/>
                          <a:cs typeface="Arial" pitchFamily="34" charset="0"/>
                        </a:rPr>
                        <a:t> 300 </a:t>
                      </a:r>
                      <a:r>
                        <a:rPr lang="en-US" sz="1050" dirty="0" err="1">
                          <a:solidFill>
                            <a:srgbClr val="000000"/>
                          </a:solidFill>
                          <a:effectLst/>
                          <a:latin typeface="Arial" pitchFamily="34" charset="0"/>
                          <a:ea typeface="Times New Roman"/>
                          <a:cs typeface="Arial" pitchFamily="34" charset="0"/>
                        </a:rPr>
                        <a:t>килограммға</a:t>
                      </a:r>
                      <a:r>
                        <a:rPr lang="en-US" sz="1050" dirty="0">
                          <a:solidFill>
                            <a:srgbClr val="000000"/>
                          </a:solidFill>
                          <a:effectLst/>
                          <a:latin typeface="Arial" pitchFamily="34" charset="0"/>
                          <a:ea typeface="Times New Roman"/>
                          <a:cs typeface="Arial" pitchFamily="34" charset="0"/>
                        </a:rPr>
                        <a:t> </a:t>
                      </a:r>
                      <a:r>
                        <a:rPr lang="en-US" sz="1050" dirty="0" err="1">
                          <a:solidFill>
                            <a:srgbClr val="000000"/>
                          </a:solidFill>
                          <a:effectLst/>
                          <a:latin typeface="Arial" pitchFamily="34" charset="0"/>
                          <a:ea typeface="Times New Roman"/>
                          <a:cs typeface="Arial" pitchFamily="34" charset="0"/>
                        </a:rPr>
                        <a:t>дейінгі</a:t>
                      </a:r>
                      <a:r>
                        <a:rPr lang="en-US" sz="1050" dirty="0">
                          <a:solidFill>
                            <a:srgbClr val="000000"/>
                          </a:solidFill>
                          <a:effectLst/>
                          <a:latin typeface="Arial" pitchFamily="34" charset="0"/>
                          <a:ea typeface="Times New Roman"/>
                          <a:cs typeface="Arial" pitchFamily="34" charset="0"/>
                        </a:rPr>
                        <a:t> </a:t>
                      </a:r>
                      <a:r>
                        <a:rPr lang="en-US" sz="1050" dirty="0" err="1">
                          <a:solidFill>
                            <a:srgbClr val="000000"/>
                          </a:solidFill>
                          <a:effectLst/>
                          <a:latin typeface="Arial" pitchFamily="34" charset="0"/>
                          <a:ea typeface="Times New Roman"/>
                          <a:cs typeface="Arial" pitchFamily="34" charset="0"/>
                        </a:rPr>
                        <a:t>бір</a:t>
                      </a:r>
                      <a:r>
                        <a:rPr lang="en-US" sz="1050" dirty="0">
                          <a:solidFill>
                            <a:srgbClr val="000000"/>
                          </a:solidFill>
                          <a:effectLst/>
                          <a:latin typeface="Arial" pitchFamily="34" charset="0"/>
                          <a:ea typeface="Times New Roman"/>
                          <a:cs typeface="Arial" pitchFamily="34" charset="0"/>
                        </a:rPr>
                        <a:t> </a:t>
                      </a:r>
                      <a:r>
                        <a:rPr lang="en-US" sz="1050" dirty="0" err="1">
                          <a:solidFill>
                            <a:srgbClr val="000000"/>
                          </a:solidFill>
                          <a:effectLst/>
                          <a:latin typeface="Arial" pitchFamily="34" charset="0"/>
                          <a:ea typeface="Times New Roman"/>
                          <a:cs typeface="Arial" pitchFamily="34" charset="0"/>
                        </a:rPr>
                        <a:t>собықтық</a:t>
                      </a:r>
                      <a:r>
                        <a:rPr lang="en-US" sz="1050" dirty="0">
                          <a:solidFill>
                            <a:srgbClr val="000000"/>
                          </a:solidFill>
                          <a:effectLst/>
                          <a:latin typeface="Arial" pitchFamily="34" charset="0"/>
                          <a:ea typeface="Times New Roman"/>
                          <a:cs typeface="Arial" pitchFamily="34" charset="0"/>
                        </a:rPr>
                        <a:t> </a:t>
                      </a:r>
                      <a:r>
                        <a:rPr lang="en-US" sz="1050" dirty="0" err="1">
                          <a:solidFill>
                            <a:srgbClr val="000000"/>
                          </a:solidFill>
                          <a:effectLst/>
                          <a:latin typeface="Arial" pitchFamily="34" charset="0"/>
                          <a:ea typeface="Times New Roman"/>
                          <a:cs typeface="Arial" pitchFamily="34" charset="0"/>
                        </a:rPr>
                        <a:t>бастырғыш</a:t>
                      </a:r>
                      <a:endParaRPr lang="ru-RU" sz="105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dirty="0">
                          <a:solidFill>
                            <a:srgbClr val="000000"/>
                          </a:solidFill>
                          <a:effectLst/>
                          <a:latin typeface="Arial" pitchFamily="34" charset="0"/>
                          <a:ea typeface="Times New Roman"/>
                          <a:cs typeface="Arial" pitchFamily="34" charset="0"/>
                        </a:rPr>
                        <a:t>8 849 310</a:t>
                      </a:r>
                      <a:endParaRPr lang="ru-RU" sz="1050" dirty="0">
                        <a:effectLst/>
                        <a:latin typeface="Arial" pitchFamily="34" charset="0"/>
                        <a:ea typeface="Times New Roman"/>
                        <a:cs typeface="Arial" pitchFamily="34" charset="0"/>
                      </a:endParaRPr>
                    </a:p>
                  </a:txBody>
                  <a:tcPr marL="9525" marR="9525" marT="9525" marB="9525" anchor="ctr"/>
                </a:tc>
              </a:tr>
              <a:tr h="214434">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3.6</a:t>
                      </a:r>
                      <a:endParaRPr lang="ru-RU" sz="10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біршүлдікті тіркемедегі бензин қозғалтқышы бар байламдық бастырғыш</a:t>
                      </a:r>
                      <a:endParaRPr lang="ru-RU" sz="10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dirty="0">
                          <a:solidFill>
                            <a:srgbClr val="000000"/>
                          </a:solidFill>
                          <a:effectLst/>
                          <a:latin typeface="Arial" pitchFamily="34" charset="0"/>
                          <a:ea typeface="Times New Roman"/>
                          <a:cs typeface="Arial" pitchFamily="34" charset="0"/>
                        </a:rPr>
                        <a:t>10 602 100</a:t>
                      </a:r>
                      <a:endParaRPr lang="ru-RU" sz="1050" dirty="0">
                        <a:effectLst/>
                        <a:latin typeface="Arial" pitchFamily="34" charset="0"/>
                        <a:ea typeface="Times New Roman"/>
                        <a:cs typeface="Arial" pitchFamily="34" charset="0"/>
                      </a:endParaRPr>
                    </a:p>
                  </a:txBody>
                  <a:tcPr marL="9525" marR="9525" marT="9525" marB="9525" anchor="ctr"/>
                </a:tc>
              </a:tr>
              <a:tr h="214434">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3.7</a:t>
                      </a:r>
                      <a:endParaRPr lang="ru-RU" sz="10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2 барабанастылық байламдық бастырғыш</a:t>
                      </a:r>
                      <a:endParaRPr lang="ru-RU" sz="10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dirty="0">
                          <a:solidFill>
                            <a:srgbClr val="000000"/>
                          </a:solidFill>
                          <a:effectLst/>
                          <a:latin typeface="Arial" pitchFamily="34" charset="0"/>
                          <a:ea typeface="Times New Roman"/>
                          <a:cs typeface="Arial" pitchFamily="34" charset="0"/>
                        </a:rPr>
                        <a:t>9 700 000</a:t>
                      </a:r>
                      <a:endParaRPr lang="ru-RU" sz="1050" dirty="0">
                        <a:effectLst/>
                        <a:latin typeface="Arial" pitchFamily="34" charset="0"/>
                        <a:ea typeface="Times New Roman"/>
                        <a:cs typeface="Arial" pitchFamily="34" charset="0"/>
                      </a:endParaRPr>
                    </a:p>
                  </a:txBody>
                  <a:tcPr marL="9525" marR="9525" marT="9525" marB="9525" anchor="ctr"/>
                </a:tc>
              </a:tr>
              <a:tr h="214434">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3.8</a:t>
                      </a:r>
                      <a:endParaRPr lang="ru-RU" sz="10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астық сынамаларын 6 бөлікке бөлуге арналған сынама бөлгіш</a:t>
                      </a:r>
                      <a:endParaRPr lang="ru-RU" sz="10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dirty="0">
                          <a:solidFill>
                            <a:srgbClr val="000000"/>
                          </a:solidFill>
                          <a:effectLst/>
                          <a:latin typeface="Arial" pitchFamily="34" charset="0"/>
                          <a:ea typeface="Times New Roman"/>
                          <a:cs typeface="Arial" pitchFamily="34" charset="0"/>
                        </a:rPr>
                        <a:t>4 078 850</a:t>
                      </a:r>
                      <a:endParaRPr lang="ru-RU" sz="1050" dirty="0">
                        <a:effectLst/>
                        <a:latin typeface="Arial" pitchFamily="34" charset="0"/>
                        <a:ea typeface="Times New Roman"/>
                        <a:cs typeface="Arial" pitchFamily="34" charset="0"/>
                      </a:endParaRPr>
                    </a:p>
                  </a:txBody>
                  <a:tcPr marL="9525" marR="9525" marT="9525" marB="9525" anchor="ctr"/>
                </a:tc>
              </a:tr>
              <a:tr h="214434">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3.9</a:t>
                      </a:r>
                      <a:endParaRPr lang="ru-RU" sz="10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dirty="0" err="1">
                          <a:solidFill>
                            <a:srgbClr val="000000"/>
                          </a:solidFill>
                          <a:effectLst/>
                          <a:latin typeface="Arial" pitchFamily="34" charset="0"/>
                          <a:ea typeface="Times New Roman"/>
                          <a:cs typeface="Arial" pitchFamily="34" charset="0"/>
                        </a:rPr>
                        <a:t>тұқымды</a:t>
                      </a:r>
                      <a:r>
                        <a:rPr lang="en-US" sz="1050" dirty="0">
                          <a:solidFill>
                            <a:srgbClr val="000000"/>
                          </a:solidFill>
                          <a:effectLst/>
                          <a:latin typeface="Arial" pitchFamily="34" charset="0"/>
                          <a:ea typeface="Times New Roman"/>
                          <a:cs typeface="Arial" pitchFamily="34" charset="0"/>
                        </a:rPr>
                        <a:t> </a:t>
                      </a:r>
                      <a:r>
                        <a:rPr lang="en-US" sz="1050" dirty="0" err="1">
                          <a:solidFill>
                            <a:srgbClr val="000000"/>
                          </a:solidFill>
                          <a:effectLst/>
                          <a:latin typeface="Arial" pitchFamily="34" charset="0"/>
                          <a:ea typeface="Times New Roman"/>
                          <a:cs typeface="Arial" pitchFamily="34" charset="0"/>
                        </a:rPr>
                        <a:t>зертханалық</a:t>
                      </a:r>
                      <a:r>
                        <a:rPr lang="en-US" sz="1050" dirty="0">
                          <a:solidFill>
                            <a:srgbClr val="000000"/>
                          </a:solidFill>
                          <a:effectLst/>
                          <a:latin typeface="Arial" pitchFamily="34" charset="0"/>
                          <a:ea typeface="Times New Roman"/>
                          <a:cs typeface="Arial" pitchFamily="34" charset="0"/>
                        </a:rPr>
                        <a:t> </a:t>
                      </a:r>
                      <a:r>
                        <a:rPr lang="en-US" sz="1050" dirty="0" err="1">
                          <a:solidFill>
                            <a:srgbClr val="000000"/>
                          </a:solidFill>
                          <a:effectLst/>
                          <a:latin typeface="Arial" pitchFamily="34" charset="0"/>
                          <a:ea typeface="Times New Roman"/>
                          <a:cs typeface="Arial" pitchFamily="34" charset="0"/>
                        </a:rPr>
                        <a:t>есептегіш</a:t>
                      </a:r>
                      <a:endParaRPr lang="ru-RU" sz="105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dirty="0">
                          <a:solidFill>
                            <a:srgbClr val="000000"/>
                          </a:solidFill>
                          <a:effectLst/>
                          <a:latin typeface="Arial" pitchFamily="34" charset="0"/>
                          <a:ea typeface="Times New Roman"/>
                          <a:cs typeface="Arial" pitchFamily="34" charset="0"/>
                        </a:rPr>
                        <a:t>8 520 480</a:t>
                      </a:r>
                      <a:endParaRPr lang="ru-RU" sz="1050" dirty="0">
                        <a:effectLst/>
                        <a:latin typeface="Arial" pitchFamily="34" charset="0"/>
                        <a:ea typeface="Times New Roman"/>
                        <a:cs typeface="Arial" pitchFamily="34" charset="0"/>
                      </a:endParaRPr>
                    </a:p>
                  </a:txBody>
                  <a:tcPr marL="9525" marR="9525" marT="9525" marB="9525" anchor="ctr"/>
                </a:tc>
              </a:tr>
              <a:tr h="128405">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3.10</a:t>
                      </a:r>
                      <a:endParaRPr lang="ru-RU" sz="10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a:solidFill>
                            <a:srgbClr val="000000"/>
                          </a:solidFill>
                          <a:effectLst/>
                          <a:latin typeface="Arial" pitchFamily="34" charset="0"/>
                          <a:ea typeface="Times New Roman"/>
                          <a:cs typeface="Arial" pitchFamily="34" charset="0"/>
                        </a:rPr>
                        <a:t>зертханалық ұсақтағыш</a:t>
                      </a:r>
                      <a:endParaRPr lang="ru-RU" sz="105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50" dirty="0">
                          <a:solidFill>
                            <a:srgbClr val="000000"/>
                          </a:solidFill>
                          <a:effectLst/>
                          <a:latin typeface="Arial" pitchFamily="34" charset="0"/>
                          <a:ea typeface="Times New Roman"/>
                          <a:cs typeface="Arial" pitchFamily="34" charset="0"/>
                        </a:rPr>
                        <a:t>10 798 040</a:t>
                      </a:r>
                      <a:endParaRPr lang="ru-RU" sz="1050" dirty="0">
                        <a:effectLst/>
                        <a:latin typeface="Arial" pitchFamily="34" charset="0"/>
                        <a:ea typeface="Times New Roman"/>
                        <a:cs typeface="Arial" pitchFamily="34" charset="0"/>
                      </a:endParaRPr>
                    </a:p>
                  </a:txBody>
                  <a:tcPr marL="9525" marR="9525" marT="9525" marB="9525" anchor="ctr"/>
                </a:tc>
              </a:tr>
              <a:tr h="1580884">
                <a:tc gridSpan="3">
                  <a:txBody>
                    <a:bodyPr/>
                    <a:lstStyle/>
                    <a:p>
                      <a:pPr marL="12700" algn="l">
                        <a:lnSpc>
                          <a:spcPct val="115000"/>
                        </a:lnSpc>
                        <a:spcAft>
                          <a:spcPts val="100"/>
                        </a:spcAft>
                      </a:pPr>
                      <a:r>
                        <a:rPr lang="en-US" sz="1050" dirty="0" smtClean="0">
                          <a:latin typeface="Arial" pitchFamily="34" charset="0"/>
                          <a:cs typeface="Arial" pitchFamily="34" charset="0"/>
                        </a:rPr>
                        <a:t> </a:t>
                      </a:r>
                      <a:r>
                        <a:rPr lang="ru-RU" sz="1050" dirty="0" smtClean="0">
                          <a:latin typeface="Arial" pitchFamily="34" charset="0"/>
                          <a:cs typeface="Arial" pitchFamily="34" charset="0"/>
                        </a:rPr>
                        <a:t>* </a:t>
                      </a:r>
                      <a:r>
                        <a:rPr lang="en-US" sz="1050" kern="1200" dirty="0" smtClean="0">
                          <a:solidFill>
                            <a:schemeClr val="tx1"/>
                          </a:solidFill>
                          <a:effectLst/>
                          <a:latin typeface="Arial" pitchFamily="34" charset="0"/>
                          <a:ea typeface="+mn-ea"/>
                          <a:cs typeface="Arial" pitchFamily="34" charset="0"/>
                        </a:rPr>
                        <a:t>"</a:t>
                      </a:r>
                      <a:r>
                        <a:rPr lang="en-US" sz="1050" kern="1200" dirty="0" err="1" smtClean="0">
                          <a:solidFill>
                            <a:schemeClr val="tx1"/>
                          </a:solidFill>
                          <a:effectLst/>
                          <a:latin typeface="Arial" pitchFamily="34" charset="0"/>
                          <a:ea typeface="+mn-ea"/>
                          <a:cs typeface="Arial" pitchFamily="34" charset="0"/>
                        </a:rPr>
                        <a:t>Тұқым</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шаруашылығы</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туралы</a:t>
                      </a:r>
                      <a:r>
                        <a:rPr lang="en-US" sz="1050" kern="1200" dirty="0" smtClean="0">
                          <a:solidFill>
                            <a:schemeClr val="tx1"/>
                          </a:solidFill>
                          <a:effectLst/>
                          <a:latin typeface="Arial" pitchFamily="34" charset="0"/>
                          <a:ea typeface="+mn-ea"/>
                          <a:cs typeface="Arial" pitchFamily="34" charset="0"/>
                        </a:rPr>
                        <a:t>" 2003 </a:t>
                      </a:r>
                      <a:r>
                        <a:rPr lang="en-US" sz="1050" kern="1200" dirty="0" err="1" smtClean="0">
                          <a:solidFill>
                            <a:schemeClr val="tx1"/>
                          </a:solidFill>
                          <a:effectLst/>
                          <a:latin typeface="Arial" pitchFamily="34" charset="0"/>
                          <a:ea typeface="+mn-ea"/>
                          <a:cs typeface="Arial" pitchFamily="34" charset="0"/>
                        </a:rPr>
                        <a:t>жылғы</a:t>
                      </a:r>
                      <a:r>
                        <a:rPr lang="en-US" sz="1050" kern="1200" dirty="0" smtClean="0">
                          <a:solidFill>
                            <a:schemeClr val="tx1"/>
                          </a:solidFill>
                          <a:effectLst/>
                          <a:latin typeface="Arial" pitchFamily="34" charset="0"/>
                          <a:ea typeface="+mn-ea"/>
                          <a:cs typeface="Arial" pitchFamily="34" charset="0"/>
                        </a:rPr>
                        <a:t> 8 </a:t>
                      </a:r>
                      <a:r>
                        <a:rPr lang="en-US" sz="1050" kern="1200" dirty="0" err="1" smtClean="0">
                          <a:solidFill>
                            <a:schemeClr val="tx1"/>
                          </a:solidFill>
                          <a:effectLst/>
                          <a:latin typeface="Arial" pitchFamily="34" charset="0"/>
                          <a:ea typeface="+mn-ea"/>
                          <a:cs typeface="Arial" pitchFamily="34" charset="0"/>
                        </a:rPr>
                        <a:t>ақпандағы</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Қазақстан</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Республикасының</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Заңына</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сәйкес</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қызметін</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жүзеге</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асыратын</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аттестатталған</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бірегей</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тұқым</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өндірушілер</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мен</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элиталық</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тұқым</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шаруашылықтары</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сатып</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алған</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техника</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мен</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жабдықтар</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субсидияланады</a:t>
                      </a:r>
                      <a:r>
                        <a:rPr lang="en-US" sz="1050" kern="1200" dirty="0" smtClean="0">
                          <a:solidFill>
                            <a:schemeClr val="tx1"/>
                          </a:solidFill>
                          <a:effectLst/>
                          <a:latin typeface="Arial" pitchFamily="34" charset="0"/>
                          <a:ea typeface="+mn-ea"/>
                          <a:cs typeface="Arial" pitchFamily="34" charset="0"/>
                        </a:rPr>
                        <a:t>.</a:t>
                      </a:r>
                      <a:br>
                        <a:rPr lang="en-US" sz="1050" kern="1200" dirty="0" smtClean="0">
                          <a:solidFill>
                            <a:schemeClr val="tx1"/>
                          </a:solidFill>
                          <a:effectLst/>
                          <a:latin typeface="Arial" pitchFamily="34" charset="0"/>
                          <a:ea typeface="+mn-ea"/>
                          <a:cs typeface="Arial" pitchFamily="34" charset="0"/>
                        </a:rPr>
                      </a:b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Селекциялық</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техника</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аттестатталған</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бірегей</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тұқым</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өндірушілерде</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және</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элиталық</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тұқым</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шаруашылықтарында</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бар</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ұрпақтарын</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сынау</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питомниктері</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мен</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көбейту</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питомниктерінің</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алаңын</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ескере</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отырып</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субсидияланады</a:t>
                      </a:r>
                      <a:endParaRPr lang="kk-KZ" sz="1050" kern="1200" dirty="0" smtClean="0">
                        <a:solidFill>
                          <a:schemeClr val="tx1"/>
                        </a:solidFill>
                        <a:effectLst/>
                        <a:latin typeface="Arial" pitchFamily="34" charset="0"/>
                        <a:ea typeface="+mn-ea"/>
                        <a:cs typeface="Arial" pitchFamily="34" charset="0"/>
                      </a:endParaRPr>
                    </a:p>
                    <a:p>
                      <a:pPr marL="12700" algn="l">
                        <a:lnSpc>
                          <a:spcPct val="115000"/>
                        </a:lnSpc>
                        <a:spcAft>
                          <a:spcPts val="100"/>
                        </a:spcAft>
                      </a:pPr>
                      <a:r>
                        <a:rPr lang="kk-KZ"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Селекциялық</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техниканың</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бір</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бірлігі</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ұрпақтарын</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сынау</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питомниктері</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мен</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көбейту</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питомниктері</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алаңының</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әр</a:t>
                      </a:r>
                      <a:r>
                        <a:rPr lang="en-US" sz="1050" kern="1200" dirty="0" smtClean="0">
                          <a:solidFill>
                            <a:schemeClr val="tx1"/>
                          </a:solidFill>
                          <a:effectLst/>
                          <a:latin typeface="Arial" pitchFamily="34" charset="0"/>
                          <a:ea typeface="+mn-ea"/>
                          <a:cs typeface="Arial" pitchFamily="34" charset="0"/>
                        </a:rPr>
                        <a:t> 20 </a:t>
                      </a:r>
                      <a:r>
                        <a:rPr lang="en-US" sz="1050" kern="1200" dirty="0" err="1" smtClean="0">
                          <a:solidFill>
                            <a:schemeClr val="tx1"/>
                          </a:solidFill>
                          <a:effectLst/>
                          <a:latin typeface="Arial" pitchFamily="34" charset="0"/>
                          <a:ea typeface="+mn-ea"/>
                          <a:cs typeface="Arial" pitchFamily="34" charset="0"/>
                        </a:rPr>
                        <a:t>гектарына</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есептеледі</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Бір</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түрдегі</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техниканың</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келесі</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бірлігін</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субсидиялауға</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алаң</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белгіленген</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нормативтен</a:t>
                      </a:r>
                      <a:r>
                        <a:rPr lang="en-US" sz="1050" kern="1200" dirty="0" smtClean="0">
                          <a:solidFill>
                            <a:schemeClr val="tx1"/>
                          </a:solidFill>
                          <a:effectLst/>
                          <a:latin typeface="Arial" pitchFamily="34" charset="0"/>
                          <a:ea typeface="+mn-ea"/>
                          <a:cs typeface="Arial" pitchFamily="34" charset="0"/>
                        </a:rPr>
                        <a:t> 50 % </a:t>
                      </a:r>
                      <a:r>
                        <a:rPr lang="en-US" sz="1050" kern="1200" dirty="0" err="1" smtClean="0">
                          <a:solidFill>
                            <a:schemeClr val="tx1"/>
                          </a:solidFill>
                          <a:effectLst/>
                          <a:latin typeface="Arial" pitchFamily="34" charset="0"/>
                          <a:ea typeface="+mn-ea"/>
                          <a:cs typeface="Arial" pitchFamily="34" charset="0"/>
                        </a:rPr>
                        <a:t>асып</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кеткен</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жағдайда</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рұқсат</a:t>
                      </a:r>
                      <a:r>
                        <a:rPr lang="en-US" sz="1050" kern="1200" dirty="0" smtClean="0">
                          <a:solidFill>
                            <a:schemeClr val="tx1"/>
                          </a:solidFill>
                          <a:effectLst/>
                          <a:latin typeface="Arial" pitchFamily="34" charset="0"/>
                          <a:ea typeface="+mn-ea"/>
                          <a:cs typeface="Arial" pitchFamily="34" charset="0"/>
                        </a:rPr>
                        <a:t> </a:t>
                      </a:r>
                      <a:r>
                        <a:rPr lang="en-US" sz="1050" kern="1200" dirty="0" err="1" smtClean="0">
                          <a:solidFill>
                            <a:schemeClr val="tx1"/>
                          </a:solidFill>
                          <a:effectLst/>
                          <a:latin typeface="Arial" pitchFamily="34" charset="0"/>
                          <a:ea typeface="+mn-ea"/>
                          <a:cs typeface="Arial" pitchFamily="34" charset="0"/>
                        </a:rPr>
                        <a:t>етіледі</a:t>
                      </a:r>
                      <a:endParaRPr lang="ru-RU" sz="1050" dirty="0">
                        <a:latin typeface="Arial" pitchFamily="34" charset="0"/>
                        <a:ea typeface="Times New Roman"/>
                        <a:cs typeface="Arial" pitchFamily="34" charset="0"/>
                      </a:endParaRPr>
                    </a:p>
                  </a:txBody>
                  <a:tcPr marL="9494" marR="9494" marT="9494" marB="9494" anchor="ctr"/>
                </a:tc>
                <a:tc hMerge="1">
                  <a:txBody>
                    <a:bodyPr/>
                    <a:lstStyle/>
                    <a:p>
                      <a:endParaRPr lang="ru-RU"/>
                    </a:p>
                  </a:txBody>
                  <a:tcPr/>
                </a:tc>
                <a:tc hMerge="1">
                  <a:txBody>
                    <a:bodyPr/>
                    <a:lstStyle/>
                    <a:p>
                      <a:endParaRPr lang="ru-RU" dirty="0"/>
                    </a:p>
                  </a:txBody>
                  <a:tcPr/>
                </a:tc>
              </a:tr>
            </a:tbl>
          </a:graphicData>
        </a:graphic>
      </p:graphicFrame>
      <p:sp>
        <p:nvSpPr>
          <p:cNvPr id="20" name="Прямоугольник 19"/>
          <p:cNvSpPr/>
          <p:nvPr/>
        </p:nvSpPr>
        <p:spPr>
          <a:xfrm>
            <a:off x="3925888" y="192088"/>
            <a:ext cx="4752528" cy="1015663"/>
          </a:xfrm>
          <a:prstGeom prst="rect">
            <a:avLst/>
          </a:prstGeom>
        </p:spPr>
        <p:txBody>
          <a:bodyPr wrap="square">
            <a:spAutoFit/>
          </a:bodyPr>
          <a:lstStyle/>
          <a:p>
            <a:pPr algn="ctr"/>
            <a:r>
              <a:rPr lang="en-US" sz="2000" b="1" dirty="0" err="1">
                <a:solidFill>
                  <a:schemeClr val="bg1"/>
                </a:solidFill>
              </a:rPr>
              <a:t>Селекциялық-тұқым</a:t>
            </a:r>
            <a:r>
              <a:rPr lang="en-US" sz="2000" b="1" dirty="0">
                <a:solidFill>
                  <a:schemeClr val="bg1"/>
                </a:solidFill>
              </a:rPr>
              <a:t> </a:t>
            </a:r>
            <a:r>
              <a:rPr lang="en-US" sz="2000" b="1" dirty="0" err="1">
                <a:solidFill>
                  <a:schemeClr val="bg1"/>
                </a:solidFill>
              </a:rPr>
              <a:t>шаруашылығы</a:t>
            </a:r>
            <a:r>
              <a:rPr lang="en-US" sz="2000" b="1" dirty="0">
                <a:solidFill>
                  <a:schemeClr val="bg1"/>
                </a:solidFill>
              </a:rPr>
              <a:t> </a:t>
            </a:r>
            <a:r>
              <a:rPr lang="en-US" sz="2000" b="1" dirty="0" err="1">
                <a:solidFill>
                  <a:schemeClr val="bg1"/>
                </a:solidFill>
              </a:rPr>
              <a:t>техникасы</a:t>
            </a:r>
            <a:r>
              <a:rPr lang="en-US" sz="2000" b="1" dirty="0">
                <a:solidFill>
                  <a:schemeClr val="bg1"/>
                </a:solidFill>
              </a:rPr>
              <a:t> </a:t>
            </a:r>
            <a:r>
              <a:rPr lang="en-US" sz="2000" b="1" dirty="0" err="1">
                <a:solidFill>
                  <a:schemeClr val="bg1"/>
                </a:solidFill>
              </a:rPr>
              <a:t>мен</a:t>
            </a:r>
            <a:r>
              <a:rPr lang="en-US" sz="2000" b="1" dirty="0">
                <a:solidFill>
                  <a:schemeClr val="bg1"/>
                </a:solidFill>
              </a:rPr>
              <a:t> </a:t>
            </a:r>
            <a:r>
              <a:rPr lang="en-US" sz="2000" b="1" dirty="0" err="1">
                <a:solidFill>
                  <a:schemeClr val="bg1"/>
                </a:solidFill>
              </a:rPr>
              <a:t>жабдығын</a:t>
            </a:r>
            <a:r>
              <a:rPr lang="en-US" sz="2000" b="1" dirty="0">
                <a:solidFill>
                  <a:schemeClr val="bg1"/>
                </a:solidFill>
              </a:rPr>
              <a:t> </a:t>
            </a:r>
            <a:r>
              <a:rPr lang="en-US" sz="2000" b="1" dirty="0" err="1">
                <a:solidFill>
                  <a:schemeClr val="bg1"/>
                </a:solidFill>
              </a:rPr>
              <a:t>сатып</a:t>
            </a:r>
            <a:r>
              <a:rPr lang="en-US" sz="2000" b="1" dirty="0">
                <a:solidFill>
                  <a:schemeClr val="bg1"/>
                </a:solidFill>
              </a:rPr>
              <a:t> </a:t>
            </a:r>
            <a:r>
              <a:rPr lang="en-US" sz="2000" b="1" dirty="0" err="1" smtClean="0">
                <a:solidFill>
                  <a:schemeClr val="bg1"/>
                </a:solidFill>
              </a:rPr>
              <a:t>алу</a:t>
            </a:r>
            <a:endParaRPr lang="ru-RU" sz="2000" dirty="0">
              <a:solidFill>
                <a:schemeClr val="bg1"/>
              </a:solidFill>
              <a:latin typeface="Arial" pitchFamily="34" charset="0"/>
              <a:cs typeface="Arial" pitchFamily="34" charset="0"/>
            </a:endParaRPr>
          </a:p>
        </p:txBody>
      </p:sp>
      <p:sp>
        <p:nvSpPr>
          <p:cNvPr id="24" name="Прямоугольник 23"/>
          <p:cNvSpPr/>
          <p:nvPr/>
        </p:nvSpPr>
        <p:spPr>
          <a:xfrm>
            <a:off x="8894440" y="192088"/>
            <a:ext cx="7992888" cy="400110"/>
          </a:xfrm>
          <a:prstGeom prst="rect">
            <a:avLst/>
          </a:prstGeom>
        </p:spPr>
        <p:txBody>
          <a:bodyPr wrap="square">
            <a:spAutoFit/>
          </a:bodyPr>
          <a:lstStyle/>
          <a:p>
            <a:pPr algn="ctr"/>
            <a:r>
              <a:rPr lang="en-US" sz="2000" b="1" dirty="0" err="1">
                <a:solidFill>
                  <a:schemeClr val="bg1"/>
                </a:solidFill>
              </a:rPr>
              <a:t>Тұқым</a:t>
            </a:r>
            <a:r>
              <a:rPr lang="en-US" sz="2000" b="1" dirty="0">
                <a:solidFill>
                  <a:schemeClr val="bg1"/>
                </a:solidFill>
              </a:rPr>
              <a:t> </a:t>
            </a:r>
            <a:r>
              <a:rPr lang="en-US" sz="2000" b="1" dirty="0" err="1">
                <a:solidFill>
                  <a:schemeClr val="bg1"/>
                </a:solidFill>
              </a:rPr>
              <a:t>тазарту-сұрыптау</a:t>
            </a:r>
            <a:r>
              <a:rPr lang="en-US" sz="2000" b="1" dirty="0">
                <a:solidFill>
                  <a:schemeClr val="bg1"/>
                </a:solidFill>
              </a:rPr>
              <a:t> </a:t>
            </a:r>
            <a:r>
              <a:rPr lang="en-US" sz="2000" b="1" dirty="0" err="1" smtClean="0">
                <a:solidFill>
                  <a:schemeClr val="bg1"/>
                </a:solidFill>
              </a:rPr>
              <a:t>жабдықтарын</a:t>
            </a:r>
            <a:r>
              <a:rPr lang="en-US" sz="2000" b="1" dirty="0" smtClean="0">
                <a:solidFill>
                  <a:schemeClr val="bg1"/>
                </a:solidFill>
              </a:rPr>
              <a:t> </a:t>
            </a:r>
            <a:r>
              <a:rPr lang="en-US" sz="2000" b="1" dirty="0" err="1">
                <a:solidFill>
                  <a:schemeClr val="bg1"/>
                </a:solidFill>
              </a:rPr>
              <a:t>сатып</a:t>
            </a:r>
            <a:r>
              <a:rPr lang="en-US" sz="2000" b="1" dirty="0">
                <a:solidFill>
                  <a:schemeClr val="bg1"/>
                </a:solidFill>
              </a:rPr>
              <a:t> </a:t>
            </a:r>
            <a:r>
              <a:rPr lang="en-US" sz="2000" b="1" dirty="0" err="1" smtClean="0">
                <a:solidFill>
                  <a:schemeClr val="bg1"/>
                </a:solidFill>
              </a:rPr>
              <a:t>алу</a:t>
            </a:r>
            <a:endParaRPr lang="ru-RU" sz="2000" b="1" dirty="0">
              <a:solidFill>
                <a:schemeClr val="bg1"/>
              </a:solidFill>
            </a:endParaRPr>
          </a:p>
        </p:txBody>
      </p:sp>
    </p:spTree>
    <p:extLst>
      <p:ext uri="{BB962C8B-B14F-4D97-AF65-F5344CB8AC3E}">
        <p14:creationId xmlns:p14="http://schemas.microsoft.com/office/powerpoint/2010/main" val="3130397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ru-RU" sz="2800" b="1" dirty="0" smtClean="0">
                <a:solidFill>
                  <a:schemeClr val="accent5">
                    <a:lumMod val="75000"/>
                  </a:schemeClr>
                </a:solidFill>
                <a:latin typeface="+mn-lt"/>
              </a:rPr>
              <a:t>7</a:t>
            </a:r>
            <a:endParaRPr lang="en-US" sz="2800" b="1" dirty="0">
              <a:solidFill>
                <a:schemeClr val="accent5">
                  <a:lumMod val="75000"/>
                </a:schemeClr>
              </a:solidFill>
              <a:latin typeface="+mn-lt"/>
            </a:endParaRPr>
          </a:p>
        </p:txBody>
      </p:sp>
      <p:cxnSp>
        <p:nvCxnSpPr>
          <p:cNvPr id="23" name="Прямая соединительная линия 22"/>
          <p:cNvCxnSpPr/>
          <p:nvPr/>
        </p:nvCxnSpPr>
        <p:spPr>
          <a:xfrm>
            <a:off x="8606408" y="192088"/>
            <a:ext cx="0" cy="9409112"/>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pic>
        <p:nvPicPr>
          <p:cNvPr id="46082" name="Picture 2" descr="C:\Users\ИНТЕРНЕТ\Desktop\depositphotos_9741688-stock-photo-grazing-in-high-mountain.jpg"/>
          <p:cNvPicPr>
            <a:picLocks noChangeAspect="1" noChangeArrowheads="1"/>
          </p:cNvPicPr>
          <p:nvPr/>
        </p:nvPicPr>
        <p:blipFill>
          <a:blip r:embed="rId3" cstate="print"/>
          <a:srcRect/>
          <a:stretch>
            <a:fillRect/>
          </a:stretch>
        </p:blipFill>
        <p:spPr bwMode="auto">
          <a:xfrm>
            <a:off x="1261592" y="0"/>
            <a:ext cx="2952328" cy="1704256"/>
          </a:xfrm>
          <a:prstGeom prst="rect">
            <a:avLst/>
          </a:prstGeom>
          <a:noFill/>
        </p:spPr>
      </p:pic>
      <p:pic>
        <p:nvPicPr>
          <p:cNvPr id="9" name="Рисунок 8"/>
          <p:cNvPicPr>
            <a:picLocks noChangeAspect="1"/>
          </p:cNvPicPr>
          <p:nvPr/>
        </p:nvPicPr>
        <p:blipFill rotWithShape="1">
          <a:blip r:embed="rId4" cstate="print">
            <a:extLst>
              <a:ext uri="{28A0092B-C50C-407E-A947-70E740481C1C}">
                <a14:useLocalDpi xmlns:a14="http://schemas.microsoft.com/office/drawing/2010/main" val="0"/>
              </a:ext>
            </a:extLst>
          </a:blip>
          <a:srcRect t="5557"/>
          <a:stretch/>
        </p:blipFill>
        <p:spPr>
          <a:xfrm>
            <a:off x="-49803" y="0"/>
            <a:ext cx="17081147" cy="1704256"/>
          </a:xfrm>
          <a:prstGeom prst="rect">
            <a:avLst/>
          </a:prstGeom>
        </p:spPr>
      </p:pic>
      <p:graphicFrame>
        <p:nvGraphicFramePr>
          <p:cNvPr id="8" name="Таблица 7"/>
          <p:cNvGraphicFramePr>
            <a:graphicFrameLocks noGrp="1"/>
          </p:cNvGraphicFramePr>
          <p:nvPr>
            <p:extLst>
              <p:ext uri="{D42A27DB-BD31-4B8C-83A1-F6EECF244321}">
                <p14:modId xmlns:p14="http://schemas.microsoft.com/office/powerpoint/2010/main" val="1550359188"/>
              </p:ext>
            </p:extLst>
          </p:nvPr>
        </p:nvGraphicFramePr>
        <p:xfrm>
          <a:off x="0" y="1721355"/>
          <a:ext cx="8534400" cy="7687753"/>
        </p:xfrm>
        <a:graphic>
          <a:graphicData uri="http://schemas.openxmlformats.org/drawingml/2006/table">
            <a:tbl>
              <a:tblPr>
                <a:tableStyleId>{BDBED569-4797-4DF1-A0F4-6AAB3CD982D8}</a:tableStyleId>
              </a:tblPr>
              <a:tblGrid>
                <a:gridCol w="378768"/>
                <a:gridCol w="5563344"/>
                <a:gridCol w="1152128"/>
                <a:gridCol w="1440160"/>
              </a:tblGrid>
              <a:tr h="278519">
                <a:tc gridSpan="4">
                  <a:txBody>
                    <a:bodyPr/>
                    <a:lstStyle/>
                    <a:p>
                      <a:pPr marL="12700" algn="just">
                        <a:lnSpc>
                          <a:spcPct val="115000"/>
                        </a:lnSpc>
                        <a:spcAft>
                          <a:spcPts val="100"/>
                        </a:spcAft>
                      </a:pPr>
                      <a:r>
                        <a:rPr lang="en-US" sz="1100" b="1" kern="1200" dirty="0" err="1" smtClean="0">
                          <a:solidFill>
                            <a:schemeClr val="tx1"/>
                          </a:solidFill>
                          <a:effectLst/>
                          <a:latin typeface="Arial" pitchFamily="34" charset="0"/>
                          <a:ea typeface="+mn-ea"/>
                          <a:cs typeface="Arial" pitchFamily="34" charset="0"/>
                        </a:rPr>
                        <a:t>Инвестициялық</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салымдарды</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өтеу</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үлесі</a:t>
                      </a:r>
                      <a:r>
                        <a:rPr lang="en-US" sz="1100" b="1" kern="1200" dirty="0" smtClean="0">
                          <a:solidFill>
                            <a:schemeClr val="tx1"/>
                          </a:solidFill>
                          <a:effectLst/>
                          <a:latin typeface="Arial" pitchFamily="34" charset="0"/>
                          <a:ea typeface="+mn-ea"/>
                          <a:cs typeface="Arial" pitchFamily="34" charset="0"/>
                        </a:rPr>
                        <a:t> - 80 %</a:t>
                      </a:r>
                      <a:endParaRPr lang="ru-RU" sz="1100" b="1" dirty="0">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c hMerge="1">
                  <a:txBody>
                    <a:bodyPr/>
                    <a:lstStyle/>
                    <a:p>
                      <a:endParaRPr lang="ru-RU"/>
                    </a:p>
                  </a:txBody>
                  <a:tcPr/>
                </a:tc>
              </a:tr>
              <a:tr h="912727">
                <a:tc>
                  <a:txBody>
                    <a:bodyPr/>
                    <a:lstStyle/>
                    <a:p>
                      <a:pPr marL="12700" algn="just">
                        <a:lnSpc>
                          <a:spcPct val="115000"/>
                        </a:lnSpc>
                        <a:spcAft>
                          <a:spcPts val="100"/>
                        </a:spcAft>
                      </a:pPr>
                      <a:r>
                        <a:rPr lang="en-US" sz="1100" b="1" dirty="0">
                          <a:latin typeface="Arial" pitchFamily="34" charset="0"/>
                          <a:cs typeface="Arial" pitchFamily="34" charset="0"/>
                        </a:rPr>
                        <a:t>№</a:t>
                      </a:r>
                      <a:endParaRPr lang="ru-RU" sz="1100" b="1" dirty="0">
                        <a:latin typeface="Arial" pitchFamily="34" charset="0"/>
                        <a:ea typeface="Times New Roman"/>
                        <a:cs typeface="Arial" pitchFamily="34" charset="0"/>
                      </a:endParaRPr>
                    </a:p>
                  </a:txBody>
                  <a:tcPr marL="9525" marR="9525" marT="9525" marB="9525" anchor="ctr"/>
                </a:tc>
                <a:tc>
                  <a:txBody>
                    <a:bodyPr/>
                    <a:lstStyle/>
                    <a:p>
                      <a:pPr marL="12700" algn="l">
                        <a:lnSpc>
                          <a:spcPct val="115000"/>
                        </a:lnSpc>
                        <a:spcAft>
                          <a:spcPts val="100"/>
                        </a:spcAft>
                      </a:pPr>
                      <a:r>
                        <a:rPr lang="ru-RU" sz="1100" b="1" kern="1200" dirty="0" err="1" smtClean="0">
                          <a:solidFill>
                            <a:schemeClr val="tx1"/>
                          </a:solidFill>
                          <a:effectLst/>
                          <a:latin typeface="Arial" pitchFamily="34" charset="0"/>
                          <a:ea typeface="+mn-ea"/>
                          <a:cs typeface="Arial" pitchFamily="34" charset="0"/>
                        </a:rPr>
                        <a:t>Объектінің</a:t>
                      </a:r>
                      <a:r>
                        <a:rPr lang="ru-RU" sz="1100" b="1" kern="1200" dirty="0" smtClean="0">
                          <a:solidFill>
                            <a:schemeClr val="tx1"/>
                          </a:solidFill>
                          <a:effectLst/>
                          <a:latin typeface="Arial" pitchFamily="34" charset="0"/>
                          <a:ea typeface="+mn-ea"/>
                          <a:cs typeface="Arial" pitchFamily="34" charset="0"/>
                        </a:rPr>
                        <a:t>, техника мен </a:t>
                      </a:r>
                      <a:r>
                        <a:rPr lang="ru-RU" sz="1100" b="1" kern="1200" dirty="0" err="1" smtClean="0">
                          <a:solidFill>
                            <a:schemeClr val="tx1"/>
                          </a:solidFill>
                          <a:effectLst/>
                          <a:latin typeface="Arial" pitchFamily="34" charset="0"/>
                          <a:ea typeface="+mn-ea"/>
                          <a:cs typeface="Arial" pitchFamily="34" charset="0"/>
                        </a:rPr>
                        <a:t>жабдықтың</a:t>
                      </a:r>
                      <a:r>
                        <a:rPr lang="ru-RU" sz="1100" b="1" kern="1200" dirty="0" smtClean="0">
                          <a:solidFill>
                            <a:schemeClr val="tx1"/>
                          </a:solidFill>
                          <a:effectLst/>
                          <a:latin typeface="Arial" pitchFamily="34" charset="0"/>
                          <a:ea typeface="+mn-ea"/>
                          <a:cs typeface="Arial" pitchFamily="34" charset="0"/>
                        </a:rPr>
                        <a:t/>
                      </a:r>
                      <a:br>
                        <a:rPr lang="ru-RU" sz="1100" b="1" kern="1200" dirty="0" smtClean="0">
                          <a:solidFill>
                            <a:schemeClr val="tx1"/>
                          </a:solidFill>
                          <a:effectLst/>
                          <a:latin typeface="Arial" pitchFamily="34" charset="0"/>
                          <a:ea typeface="+mn-ea"/>
                          <a:cs typeface="Arial" pitchFamily="34" charset="0"/>
                        </a:rPr>
                      </a:br>
                      <a:r>
                        <a:rPr lang="ru-RU" sz="1100" b="1" kern="1200" dirty="0" err="1" smtClean="0">
                          <a:solidFill>
                            <a:schemeClr val="tx1"/>
                          </a:solidFill>
                          <a:effectLst/>
                          <a:latin typeface="Arial" pitchFamily="34" charset="0"/>
                          <a:ea typeface="+mn-ea"/>
                          <a:cs typeface="Arial" pitchFamily="34" charset="0"/>
                        </a:rPr>
                        <a:t>атауы</a:t>
                      </a:r>
                      <a:r>
                        <a:rPr lang="ru-RU" sz="1100" b="1" kern="1200" dirty="0" smtClean="0">
                          <a:solidFill>
                            <a:schemeClr val="tx1"/>
                          </a:solidFill>
                          <a:effectLst/>
                          <a:latin typeface="Arial" pitchFamily="34" charset="0"/>
                          <a:ea typeface="+mn-ea"/>
                          <a:cs typeface="Arial" pitchFamily="34" charset="0"/>
                        </a:rPr>
                        <a:t> </a:t>
                      </a:r>
                      <a:r>
                        <a:rPr lang="ru-RU" sz="1100" b="1" kern="1200" dirty="0" err="1" smtClean="0">
                          <a:solidFill>
                            <a:schemeClr val="tx1"/>
                          </a:solidFill>
                          <a:effectLst/>
                          <a:latin typeface="Arial" pitchFamily="34" charset="0"/>
                          <a:ea typeface="+mn-ea"/>
                          <a:cs typeface="Arial" pitchFamily="34" charset="0"/>
                        </a:rPr>
                        <a:t>және</a:t>
                      </a:r>
                      <a:r>
                        <a:rPr lang="ru-RU" sz="1100" b="1" kern="1200" dirty="0" smtClean="0">
                          <a:solidFill>
                            <a:schemeClr val="tx1"/>
                          </a:solidFill>
                          <a:effectLst/>
                          <a:latin typeface="Arial" pitchFamily="34" charset="0"/>
                          <a:ea typeface="+mn-ea"/>
                          <a:cs typeface="Arial" pitchFamily="34" charset="0"/>
                        </a:rPr>
                        <a:t> </a:t>
                      </a:r>
                      <a:r>
                        <a:rPr lang="ru-RU" sz="1100" b="1" kern="1200" dirty="0" err="1" smtClean="0">
                          <a:solidFill>
                            <a:schemeClr val="tx1"/>
                          </a:solidFill>
                          <a:effectLst/>
                          <a:latin typeface="Arial" pitchFamily="34" charset="0"/>
                          <a:ea typeface="+mn-ea"/>
                          <a:cs typeface="Arial" pitchFamily="34" charset="0"/>
                        </a:rPr>
                        <a:t>техникалық</a:t>
                      </a:r>
                      <a:r>
                        <a:rPr lang="ru-RU" sz="1100" b="1" kern="1200" dirty="0" smtClean="0">
                          <a:solidFill>
                            <a:schemeClr val="tx1"/>
                          </a:solidFill>
                          <a:effectLst/>
                          <a:latin typeface="Arial" pitchFamily="34" charset="0"/>
                          <a:ea typeface="+mn-ea"/>
                          <a:cs typeface="Arial" pitchFamily="34" charset="0"/>
                        </a:rPr>
                        <a:t> </a:t>
                      </a:r>
                      <a:r>
                        <a:rPr lang="ru-RU" sz="1100" b="1" kern="1200" dirty="0" err="1" smtClean="0">
                          <a:solidFill>
                            <a:schemeClr val="tx1"/>
                          </a:solidFill>
                          <a:effectLst/>
                          <a:latin typeface="Arial" pitchFamily="34" charset="0"/>
                          <a:ea typeface="+mn-ea"/>
                          <a:cs typeface="Arial" pitchFamily="34" charset="0"/>
                        </a:rPr>
                        <a:t>сипаттамасы</a:t>
                      </a:r>
                      <a:endParaRPr lang="ru-RU" sz="1100" b="1" dirty="0">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kk-KZ" sz="1100" b="1" dirty="0" smtClean="0">
                          <a:latin typeface="Arial" pitchFamily="34" charset="0"/>
                          <a:cs typeface="Arial" pitchFamily="34" charset="0"/>
                        </a:rPr>
                        <a:t>Өлшем</a:t>
                      </a:r>
                      <a:r>
                        <a:rPr lang="kk-KZ" sz="1100" b="1" baseline="0" dirty="0" smtClean="0">
                          <a:latin typeface="Arial" pitchFamily="34" charset="0"/>
                          <a:cs typeface="Arial" pitchFamily="34" charset="0"/>
                        </a:rPr>
                        <a:t> </a:t>
                      </a:r>
                    </a:p>
                    <a:p>
                      <a:pPr marL="12700" algn="ctr">
                        <a:lnSpc>
                          <a:spcPct val="115000"/>
                        </a:lnSpc>
                        <a:spcAft>
                          <a:spcPts val="100"/>
                        </a:spcAft>
                      </a:pPr>
                      <a:r>
                        <a:rPr lang="kk-KZ" sz="1100" b="1" baseline="0" dirty="0" smtClean="0">
                          <a:latin typeface="Arial" pitchFamily="34" charset="0"/>
                          <a:cs typeface="Arial" pitchFamily="34" charset="0"/>
                        </a:rPr>
                        <a:t>бірлігі</a:t>
                      </a:r>
                      <a:endParaRPr lang="ru-RU" sz="1100" b="1" dirty="0">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kern="1200" dirty="0" err="1" smtClean="0">
                          <a:solidFill>
                            <a:schemeClr val="tx1"/>
                          </a:solidFill>
                          <a:effectLst/>
                          <a:latin typeface="Arial" pitchFamily="34" charset="0"/>
                          <a:ea typeface="+mn-ea"/>
                          <a:cs typeface="Arial" pitchFamily="34" charset="0"/>
                        </a:rPr>
                        <a:t>Барынша</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рұқсат</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етілетін</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құн</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теңге</a:t>
                      </a:r>
                      <a:r>
                        <a:rPr lang="en-US" sz="1100" b="1" kern="1200" dirty="0" smtClean="0">
                          <a:solidFill>
                            <a:schemeClr val="tx1"/>
                          </a:solidFill>
                          <a:effectLst/>
                          <a:latin typeface="Arial" pitchFamily="34" charset="0"/>
                          <a:ea typeface="+mn-ea"/>
                          <a:cs typeface="Arial" pitchFamily="34" charset="0"/>
                        </a:rPr>
                        <a:t>/</a:t>
                      </a:r>
                      <a:r>
                        <a:rPr lang="en-US" sz="1100" b="1" kern="1200" dirty="0" err="1" smtClean="0">
                          <a:solidFill>
                            <a:schemeClr val="tx1"/>
                          </a:solidFill>
                          <a:effectLst/>
                          <a:latin typeface="Arial" pitchFamily="34" charset="0"/>
                          <a:ea typeface="+mn-ea"/>
                          <a:cs typeface="Arial" pitchFamily="34" charset="0"/>
                        </a:rPr>
                        <a:t>өлшем</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бірлігі</a:t>
                      </a:r>
                      <a:endParaRPr lang="ru-RU" sz="1100" b="1" dirty="0">
                        <a:latin typeface="Arial" pitchFamily="34" charset="0"/>
                        <a:ea typeface="Times New Roman"/>
                        <a:cs typeface="Arial" pitchFamily="34" charset="0"/>
                      </a:endParaRPr>
                    </a:p>
                  </a:txBody>
                  <a:tcPr marL="9525" marR="9525" marT="9525" marB="9525" anchor="ctr"/>
                </a:tc>
              </a:tr>
              <a:tr h="579975">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1</a:t>
                      </a:r>
                      <a:endParaRPr lang="ru-RU" sz="11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Суат пунктінің құрылысы (төмендегілердің бірі):</a:t>
                      </a:r>
                      <a:endParaRPr lang="ru-RU" sz="1100">
                        <a:effectLst/>
                        <a:latin typeface="Arial" pitchFamily="34" charset="0"/>
                        <a:ea typeface="Times New Roman"/>
                        <a:cs typeface="Arial" pitchFamily="34" charset="0"/>
                      </a:endParaRPr>
                    </a:p>
                  </a:txBody>
                  <a:tcPr marL="9525" marR="9525" marT="9525" marB="9525" anchor="ctr"/>
                </a:tc>
                <a:tc rowSpan="3">
                  <a:txBody>
                    <a:bodyPr/>
                    <a:lstStyle/>
                    <a:p>
                      <a:pPr marL="12700" algn="just">
                        <a:lnSpc>
                          <a:spcPct val="115000"/>
                        </a:lnSpc>
                        <a:spcAft>
                          <a:spcPts val="100"/>
                        </a:spcAft>
                      </a:pPr>
                      <a:r>
                        <a:rPr lang="en-US" sz="1100" dirty="0" err="1">
                          <a:solidFill>
                            <a:srgbClr val="000000"/>
                          </a:solidFill>
                          <a:effectLst/>
                          <a:latin typeface="Arial" pitchFamily="34" charset="0"/>
                          <a:ea typeface="Times New Roman"/>
                          <a:cs typeface="Arial" pitchFamily="34" charset="0"/>
                        </a:rPr>
                        <a:t>қума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метр</a:t>
                      </a:r>
                      <a:endParaRPr lang="ru-RU" sz="110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100">
                          <a:effectLst/>
                          <a:latin typeface="Arial" pitchFamily="34" charset="0"/>
                          <a:ea typeface="Times New Roman"/>
                          <a:cs typeface="Arial" pitchFamily="34" charset="0"/>
                        </a:rPr>
                        <a:t/>
                      </a:r>
                      <a:br>
                        <a:rPr lang="en-US" sz="1100">
                          <a:effectLst/>
                          <a:latin typeface="Arial" pitchFamily="34" charset="0"/>
                          <a:ea typeface="Times New Roman"/>
                          <a:cs typeface="Arial" pitchFamily="34" charset="0"/>
                        </a:rPr>
                      </a:br>
                      <a:endParaRPr lang="ru-RU" sz="1100">
                        <a:effectLst/>
                        <a:latin typeface="Arial" pitchFamily="34" charset="0"/>
                        <a:ea typeface="Times New Roman"/>
                        <a:cs typeface="Arial" pitchFamily="34" charset="0"/>
                      </a:endParaRPr>
                    </a:p>
                  </a:txBody>
                  <a:tcPr marL="9525" marR="9525" marT="9525" marB="9525" anchor="ctr"/>
                </a:tc>
              </a:tr>
              <a:tr h="541655">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1.1</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шахталы құдық (құдық тереңдігіне қарамастан субсидиялауға арналған шекті тереңдік 20 метрден аспайды)</a:t>
                      </a:r>
                      <a:endParaRPr lang="ru-RU" sz="110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50 000</a:t>
                      </a:r>
                      <a:endParaRPr lang="ru-RU" sz="1100">
                        <a:effectLst/>
                        <a:latin typeface="Arial" pitchFamily="34" charset="0"/>
                        <a:ea typeface="Times New Roman"/>
                        <a:cs typeface="Arial" pitchFamily="34" charset="0"/>
                      </a:endParaRPr>
                    </a:p>
                  </a:txBody>
                  <a:tcPr marL="9525" marR="9525" marT="9525" marB="9525" anchor="ctr"/>
                </a:tc>
              </a:tr>
              <a:tr h="780947">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1.2</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err="1">
                          <a:solidFill>
                            <a:srgbClr val="000000"/>
                          </a:solidFill>
                          <a:effectLst/>
                          <a:latin typeface="Arial" pitchFamily="34" charset="0"/>
                          <a:ea typeface="Times New Roman"/>
                          <a:cs typeface="Arial" pitchFamily="34" charset="0"/>
                        </a:rPr>
                        <a:t>құбырлы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құдық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ұңғыма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құдық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тереңдігіне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қарамастан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субсидиялауға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арналған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шекті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тереңдік</a:t>
                      </a:r>
                      <a:r>
                        <a:rPr lang="en-US" sz="1100" dirty="0">
                          <a:solidFill>
                            <a:srgbClr val="000000"/>
                          </a:solidFill>
                          <a:effectLst/>
                          <a:latin typeface="Arial" pitchFamily="34" charset="0"/>
                          <a:ea typeface="Times New Roman"/>
                          <a:cs typeface="Arial" pitchFamily="34" charset="0"/>
                        </a:rPr>
                        <a:t> 50 </a:t>
                      </a:r>
                      <a:r>
                        <a:rPr lang="en-US" sz="1100" dirty="0" err="1">
                          <a:solidFill>
                            <a:srgbClr val="000000"/>
                          </a:solidFill>
                          <a:effectLst/>
                          <a:latin typeface="Arial" pitchFamily="34" charset="0"/>
                          <a:ea typeface="Times New Roman"/>
                          <a:cs typeface="Arial" pitchFamily="34" charset="0"/>
                        </a:rPr>
                        <a:t>метрден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аридтік</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аймақтар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үшін</a:t>
                      </a:r>
                      <a:r>
                        <a:rPr lang="en-US" sz="1100" dirty="0">
                          <a:solidFill>
                            <a:srgbClr val="000000"/>
                          </a:solidFill>
                          <a:effectLst/>
                          <a:latin typeface="Arial" pitchFamily="34" charset="0"/>
                          <a:ea typeface="Times New Roman"/>
                          <a:cs typeface="Arial" pitchFamily="34" charset="0"/>
                        </a:rPr>
                        <a:t> 100 </a:t>
                      </a:r>
                      <a:r>
                        <a:rPr lang="en-US" sz="1100" dirty="0" err="1">
                          <a:solidFill>
                            <a:srgbClr val="000000"/>
                          </a:solidFill>
                          <a:effectLst/>
                          <a:latin typeface="Arial" pitchFamily="34" charset="0"/>
                          <a:ea typeface="Times New Roman"/>
                          <a:cs typeface="Arial" pitchFamily="34" charset="0"/>
                        </a:rPr>
                        <a:t>метрден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аспайды</a:t>
                      </a:r>
                      <a:r>
                        <a:rPr lang="en-US" sz="1100" dirty="0">
                          <a:solidFill>
                            <a:srgbClr val="000000"/>
                          </a:solidFill>
                          <a:effectLst/>
                          <a:latin typeface="Arial" pitchFamily="34" charset="0"/>
                          <a:ea typeface="Times New Roman"/>
                          <a:cs typeface="Arial" pitchFamily="34" charset="0"/>
                        </a:rPr>
                        <a:t>)</a:t>
                      </a:r>
                      <a:endParaRPr lang="ru-RU" sz="1100" dirty="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40 000</a:t>
                      </a:r>
                      <a:endParaRPr lang="ru-RU" sz="1100">
                        <a:effectLst/>
                        <a:latin typeface="Arial" pitchFamily="34" charset="0"/>
                        <a:ea typeface="Times New Roman"/>
                        <a:cs typeface="Arial" pitchFamily="34" charset="0"/>
                      </a:endParaRPr>
                    </a:p>
                  </a:txBody>
                  <a:tcPr marL="9525" marR="9525" marT="9525" marB="9525" anchor="ctr"/>
                </a:tc>
              </a:tr>
              <a:tr h="278519">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2</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a:solidFill>
                            <a:srgbClr val="000000"/>
                          </a:solidFill>
                          <a:effectLst/>
                          <a:latin typeface="Arial" pitchFamily="34" charset="0"/>
                          <a:ea typeface="Times New Roman"/>
                          <a:cs typeface="Arial" pitchFamily="34" charset="0"/>
                        </a:rPr>
                        <a:t>Жел сорғысы (суды механикалық көтеру)</a:t>
                      </a:r>
                      <a:endParaRPr lang="ru-RU" sz="1100">
                        <a:effectLst/>
                        <a:latin typeface="Arial" pitchFamily="34" charset="0"/>
                        <a:ea typeface="Times New Roman"/>
                        <a:cs typeface="Arial" pitchFamily="34" charset="0"/>
                      </a:endParaRPr>
                    </a:p>
                  </a:txBody>
                  <a:tcPr marL="9525" marR="9525" marT="9525" marB="9525" anchor="ctr"/>
                </a:tc>
                <a:tc rowSpan="5">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бірлік</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2 000 000</a:t>
                      </a:r>
                      <a:endParaRPr lang="ru-RU" sz="1100">
                        <a:effectLst/>
                        <a:latin typeface="Arial" pitchFamily="34" charset="0"/>
                        <a:ea typeface="Times New Roman"/>
                        <a:cs typeface="Arial" pitchFamily="34" charset="0"/>
                      </a:endParaRPr>
                    </a:p>
                  </a:txBody>
                  <a:tcPr marL="9525" marR="9525" marT="9525" marB="9525" anchor="ctr"/>
                </a:tc>
              </a:tr>
              <a:tr h="278519">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3</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a:solidFill>
                            <a:srgbClr val="000000"/>
                          </a:solidFill>
                          <a:effectLst/>
                          <a:latin typeface="Arial" pitchFamily="34" charset="0"/>
                          <a:ea typeface="Times New Roman"/>
                          <a:cs typeface="Arial" pitchFamily="34" charset="0"/>
                        </a:rPr>
                        <a:t>Электр станциясы (бензинді немесе дизелдік генератор)</a:t>
                      </a:r>
                      <a:endParaRPr lang="ru-RU" sz="110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400 000</a:t>
                      </a:r>
                      <a:endParaRPr lang="ru-RU" sz="1100">
                        <a:effectLst/>
                        <a:latin typeface="Arial" pitchFamily="34" charset="0"/>
                        <a:ea typeface="Times New Roman"/>
                        <a:cs typeface="Arial" pitchFamily="34" charset="0"/>
                      </a:endParaRPr>
                    </a:p>
                  </a:txBody>
                  <a:tcPr marL="9525" marR="9525" marT="9525" marB="9525" anchor="ctr"/>
                </a:tc>
              </a:tr>
              <a:tr h="278519">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4</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Су көтеретін сорғы</a:t>
                      </a:r>
                      <a:endParaRPr lang="ru-RU" sz="110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200 000</a:t>
                      </a:r>
                      <a:endParaRPr lang="ru-RU" sz="1100">
                        <a:effectLst/>
                        <a:latin typeface="Arial" pitchFamily="34" charset="0"/>
                        <a:ea typeface="Times New Roman"/>
                        <a:cs typeface="Arial" pitchFamily="34" charset="0"/>
                      </a:endParaRPr>
                    </a:p>
                  </a:txBody>
                  <a:tcPr marL="9525" marR="9525" marT="9525" marB="9525" anchor="ctr"/>
                </a:tc>
              </a:tr>
              <a:tr h="529733">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5</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Аккумуляторлы батареясы, инверторы, контроллері бар, қуаты 2 кВт-тан басталатын күн панельдері</a:t>
                      </a:r>
                      <a:endParaRPr lang="ru-RU" sz="110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2 500 000</a:t>
                      </a:r>
                      <a:endParaRPr lang="ru-RU" sz="1100">
                        <a:effectLst/>
                        <a:latin typeface="Arial" pitchFamily="34" charset="0"/>
                        <a:ea typeface="Times New Roman"/>
                        <a:cs typeface="Arial" pitchFamily="34" charset="0"/>
                      </a:endParaRPr>
                    </a:p>
                  </a:txBody>
                  <a:tcPr marL="9525" marR="9525" marT="9525" marB="9525" anchor="ctr"/>
                </a:tc>
              </a:tr>
              <a:tr h="529733">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6</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Су сақтауға арналған резервуар (сыйымдылығы кемінде 10 текше метр)</a:t>
                      </a:r>
                      <a:endParaRPr lang="ru-RU" sz="110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500 000</a:t>
                      </a:r>
                      <a:endParaRPr lang="ru-RU" sz="1100">
                        <a:effectLst/>
                        <a:latin typeface="Arial" pitchFamily="34" charset="0"/>
                        <a:ea typeface="Times New Roman"/>
                        <a:cs typeface="Arial" pitchFamily="34" charset="0"/>
                      </a:endParaRPr>
                    </a:p>
                  </a:txBody>
                  <a:tcPr marL="9525" marR="9525" marT="9525" marB="9525" anchor="ctr"/>
                </a:tc>
              </a:tr>
              <a:tr h="579975">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7</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Персонал (шопан) үшін инфрақұрылым, төмендегілердің бірі:</a:t>
                      </a:r>
                      <a:endParaRPr lang="ru-RU" sz="1100">
                        <a:effectLst/>
                        <a:latin typeface="Arial" pitchFamily="34" charset="0"/>
                        <a:ea typeface="Times New Roman"/>
                        <a:cs typeface="Arial" pitchFamily="34" charset="0"/>
                      </a:endParaRPr>
                    </a:p>
                  </a:txBody>
                  <a:tcPr marL="9525" marR="9525" marT="9525" marB="9525" anchor="ctr"/>
                </a:tc>
                <a:tc rowSpan="3">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бірлік (бір өтініш берушіге)</a:t>
                      </a:r>
                      <a:endParaRPr lang="ru-RU" sz="110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100">
                          <a:effectLst/>
                          <a:latin typeface="Arial" pitchFamily="34" charset="0"/>
                          <a:ea typeface="Times New Roman"/>
                          <a:cs typeface="Arial" pitchFamily="34" charset="0"/>
                        </a:rPr>
                        <a:t/>
                      </a:r>
                      <a:br>
                        <a:rPr lang="en-US" sz="1100">
                          <a:effectLst/>
                          <a:latin typeface="Arial" pitchFamily="34" charset="0"/>
                          <a:ea typeface="Times New Roman"/>
                          <a:cs typeface="Arial" pitchFamily="34" charset="0"/>
                        </a:rPr>
                      </a:br>
                      <a:endParaRPr lang="ru-RU" sz="1100">
                        <a:effectLst/>
                        <a:latin typeface="Arial" pitchFamily="34" charset="0"/>
                        <a:ea typeface="Times New Roman"/>
                        <a:cs typeface="Arial" pitchFamily="34" charset="0"/>
                      </a:endParaRPr>
                    </a:p>
                  </a:txBody>
                  <a:tcPr marL="9525" marR="9525" marT="9525" marB="9525" anchor="ctr"/>
                </a:tc>
              </a:tr>
              <a:tr h="278519">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7.1</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Шопанға арналған тіркемелі шассилі жылжымалы вагон</a:t>
                      </a:r>
                      <a:endParaRPr lang="ru-RU" sz="110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2 000 000</a:t>
                      </a:r>
                      <a:endParaRPr lang="ru-RU" sz="1100">
                        <a:effectLst/>
                        <a:latin typeface="Arial" pitchFamily="34" charset="0"/>
                        <a:ea typeface="Times New Roman"/>
                        <a:cs typeface="Arial" pitchFamily="34" charset="0"/>
                      </a:endParaRPr>
                    </a:p>
                  </a:txBody>
                  <a:tcPr marL="9525" marR="9525" marT="9525" marB="9525" anchor="ctr"/>
                </a:tc>
              </a:tr>
              <a:tr h="529733">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7.2</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Шопанға арналған киіз үй (киізден жабыны бар ағаш, пластик немесе темір қаңқа)</a:t>
                      </a:r>
                      <a:endParaRPr lang="ru-RU" sz="110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300 000</a:t>
                      </a:r>
                      <a:endParaRPr lang="ru-RU" sz="1100">
                        <a:effectLst/>
                        <a:latin typeface="Arial" pitchFamily="34" charset="0"/>
                        <a:ea typeface="Times New Roman"/>
                        <a:cs typeface="Arial" pitchFamily="34" charset="0"/>
                      </a:endParaRPr>
                    </a:p>
                  </a:txBody>
                  <a:tcPr marL="9525" marR="9525" marT="9525" marB="9525" anchor="ctr"/>
                </a:tc>
              </a:tr>
              <a:tr h="278519">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8</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Тұщыландырғыш қондырғы *</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бірлік</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4 000 000</a:t>
                      </a:r>
                      <a:endParaRPr lang="ru-RU" sz="1100" dirty="0">
                        <a:effectLst/>
                        <a:latin typeface="Arial" pitchFamily="34" charset="0"/>
                        <a:ea typeface="Times New Roman"/>
                        <a:cs typeface="Arial" pitchFamily="34" charset="0"/>
                      </a:endParaRPr>
                    </a:p>
                  </a:txBody>
                  <a:tcPr marL="9525" marR="9525" marT="9525" marB="9525" anchor="ctr"/>
                </a:tc>
              </a:tr>
              <a:tr h="1032161">
                <a:tc gridSpan="4">
                  <a:txBody>
                    <a:bodyPr/>
                    <a:lstStyle/>
                    <a:p>
                      <a:pPr marL="12700" algn="l">
                        <a:lnSpc>
                          <a:spcPct val="115000"/>
                        </a:lnSpc>
                        <a:spcAft>
                          <a:spcPts val="100"/>
                        </a:spcAft>
                      </a:pPr>
                      <a:r>
                        <a:rPr lang="ru-RU" sz="1100" dirty="0" smtClean="0">
                          <a:latin typeface="Arial" pitchFamily="34" charset="0"/>
                          <a:cs typeface="Arial" pitchFamily="34" charset="0"/>
                        </a:rPr>
                        <a:t>* </a:t>
                      </a:r>
                      <a:r>
                        <a:rPr lang="en-US" sz="1100" kern="1200" dirty="0" err="1" smtClean="0">
                          <a:solidFill>
                            <a:schemeClr val="tx1"/>
                          </a:solidFill>
                          <a:effectLst/>
                          <a:latin typeface="Arial" pitchFamily="34" charset="0"/>
                          <a:ea typeface="+mn-ea"/>
                          <a:cs typeface="Arial" pitchFamily="34" charset="0"/>
                        </a:rPr>
                        <a:t>Тұщыландырғыш</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қондырғы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тұздылық</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деңгейі</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бір</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литр</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суда</a:t>
                      </a:r>
                      <a:r>
                        <a:rPr lang="en-US" sz="1100" kern="1200" dirty="0" smtClean="0">
                          <a:solidFill>
                            <a:schemeClr val="tx1"/>
                          </a:solidFill>
                          <a:effectLst/>
                          <a:latin typeface="Arial" pitchFamily="34" charset="0"/>
                          <a:ea typeface="+mn-ea"/>
                          <a:cs typeface="Arial" pitchFamily="34" charset="0"/>
                        </a:rPr>
                        <a:t> 7 </a:t>
                      </a:r>
                      <a:r>
                        <a:rPr lang="en-US" sz="1100" kern="1200" dirty="0" err="1" smtClean="0">
                          <a:solidFill>
                            <a:schemeClr val="tx1"/>
                          </a:solidFill>
                          <a:effectLst/>
                          <a:latin typeface="Arial" pitchFamily="34" charset="0"/>
                          <a:ea typeface="+mn-ea"/>
                          <a:cs typeface="Arial" pitchFamily="34" charset="0"/>
                        </a:rPr>
                        <a:t>граммнан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жоғары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екені</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расталса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жергілікті</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бюджеттен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қосымша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бөлінген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қаржы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есебінен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аридтік</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зоналарда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салынған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құдықтар</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үшін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ғана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субсидияланады</a:t>
                      </a:r>
                      <a:r>
                        <a:rPr lang="en-US" sz="1100" kern="1200" dirty="0" smtClean="0">
                          <a:solidFill>
                            <a:schemeClr val="tx1"/>
                          </a:solidFill>
                          <a:effectLst/>
                          <a:latin typeface="Arial" pitchFamily="34" charset="0"/>
                          <a:ea typeface="+mn-ea"/>
                          <a:cs typeface="Arial" pitchFamily="34" charset="0"/>
                        </a:rPr>
                        <a:t>.</a:t>
                      </a:r>
                      <a:br>
                        <a:rPr lang="en-US" sz="1100" kern="1200" dirty="0" smtClean="0">
                          <a:solidFill>
                            <a:schemeClr val="tx1"/>
                          </a:solidFill>
                          <a:effectLst/>
                          <a:latin typeface="Arial" pitchFamily="34" charset="0"/>
                          <a:ea typeface="+mn-ea"/>
                          <a:cs typeface="Arial" pitchFamily="34" charset="0"/>
                        </a:rPr>
                      </a:br>
                      <a:r>
                        <a:rPr lang="en-US" sz="1100" kern="1200" dirty="0" err="1" smtClean="0">
                          <a:solidFill>
                            <a:schemeClr val="tx1"/>
                          </a:solidFill>
                          <a:effectLst/>
                          <a:latin typeface="Arial" pitchFamily="34" charset="0"/>
                          <a:ea typeface="+mn-ea"/>
                          <a:cs typeface="Arial" pitchFamily="34" charset="0"/>
                        </a:rPr>
                        <a:t>Бір</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құдықтың</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суландыру</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аумағы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жайылымның</a:t>
                      </a:r>
                      <a:r>
                        <a:rPr lang="en-US" sz="1100" kern="1200" dirty="0" smtClean="0">
                          <a:solidFill>
                            <a:schemeClr val="tx1"/>
                          </a:solidFill>
                          <a:effectLst/>
                          <a:latin typeface="Arial" pitchFamily="34" charset="0"/>
                          <a:ea typeface="+mn-ea"/>
                          <a:cs typeface="Arial" pitchFamily="34" charset="0"/>
                        </a:rPr>
                        <a:t> 2000 </a:t>
                      </a:r>
                      <a:r>
                        <a:rPr lang="en-US" sz="1100" kern="1200" dirty="0" err="1" smtClean="0">
                          <a:solidFill>
                            <a:schemeClr val="tx1"/>
                          </a:solidFill>
                          <a:effectLst/>
                          <a:latin typeface="Arial" pitchFamily="34" charset="0"/>
                          <a:ea typeface="+mn-ea"/>
                          <a:cs typeface="Arial" pitchFamily="34" charset="0"/>
                        </a:rPr>
                        <a:t>гектарға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дейін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құрайды</a:t>
                      </a:r>
                      <a:r>
                        <a:rPr lang="en-US" sz="1100" kern="1200" dirty="0" smtClean="0">
                          <a:solidFill>
                            <a:schemeClr val="tx1"/>
                          </a:solidFill>
                          <a:effectLst/>
                          <a:latin typeface="Arial" pitchFamily="34" charset="0"/>
                          <a:ea typeface="+mn-ea"/>
                          <a:cs typeface="Arial" pitchFamily="34" charset="0"/>
                        </a:rPr>
                        <a:t>.</a:t>
                      </a:r>
                      <a:br>
                        <a:rPr lang="en-US" sz="1100" kern="1200" dirty="0" smtClean="0">
                          <a:solidFill>
                            <a:schemeClr val="tx1"/>
                          </a:solidFill>
                          <a:effectLst/>
                          <a:latin typeface="Arial" pitchFamily="34" charset="0"/>
                          <a:ea typeface="+mn-ea"/>
                          <a:cs typeface="Arial" pitchFamily="34" charset="0"/>
                        </a:rPr>
                      </a:br>
                      <a:r>
                        <a:rPr lang="en-US" sz="1100" kern="1200" dirty="0" err="1" smtClean="0">
                          <a:solidFill>
                            <a:schemeClr val="tx1"/>
                          </a:solidFill>
                          <a:effectLst/>
                          <a:latin typeface="Arial" pitchFamily="34" charset="0"/>
                          <a:ea typeface="+mn-ea"/>
                          <a:cs typeface="Arial" pitchFamily="34" charset="0"/>
                        </a:rPr>
                        <a:t>Келісімдегі</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міндетті</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тармақ</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бір</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жыл</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ішінде</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тиісті</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су</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дебетін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қамтамасыз</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ету</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жөніндегі</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мердігердің</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кепілдігі</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болып</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табылады</a:t>
                      </a:r>
                      <a:r>
                        <a:rPr lang="en-US" sz="1100" kern="1200" dirty="0" smtClean="0">
                          <a:solidFill>
                            <a:schemeClr val="tx1"/>
                          </a:solidFill>
                          <a:effectLst/>
                          <a:latin typeface="Arial" pitchFamily="34" charset="0"/>
                          <a:ea typeface="+mn-ea"/>
                          <a:cs typeface="Arial" pitchFamily="34" charset="0"/>
                        </a:rPr>
                        <a:t>.</a:t>
                      </a:r>
                      <a:endParaRPr lang="ru-RU" sz="1100" dirty="0">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
        <p:nvSpPr>
          <p:cNvPr id="11" name="Прямоугольник 10"/>
          <p:cNvSpPr/>
          <p:nvPr/>
        </p:nvSpPr>
        <p:spPr>
          <a:xfrm>
            <a:off x="4213920" y="192088"/>
            <a:ext cx="5040560" cy="1831976"/>
          </a:xfrm>
          <a:prstGeom prst="rect">
            <a:avLst/>
          </a:prstGeom>
        </p:spPr>
        <p:txBody>
          <a:bodyPr wrap="square">
            <a:spAutoFit/>
          </a:bodyPr>
          <a:lstStyle/>
          <a:p>
            <a:pPr marL="12700" algn="ctr">
              <a:lnSpc>
                <a:spcPct val="115000"/>
              </a:lnSpc>
              <a:spcAft>
                <a:spcPts val="100"/>
              </a:spcAft>
            </a:pPr>
            <a:r>
              <a:rPr lang="en-US" sz="2000" b="1" dirty="0" err="1">
                <a:solidFill>
                  <a:schemeClr val="bg1"/>
                </a:solidFill>
              </a:rPr>
              <a:t>Жайылымдарды</a:t>
            </a:r>
            <a:r>
              <a:rPr lang="en-US" sz="2000" b="1" dirty="0">
                <a:solidFill>
                  <a:schemeClr val="bg1"/>
                </a:solidFill>
              </a:rPr>
              <a:t> </a:t>
            </a:r>
            <a:r>
              <a:rPr lang="en-US" sz="2000" b="1" dirty="0" err="1">
                <a:solidFill>
                  <a:schemeClr val="bg1"/>
                </a:solidFill>
              </a:rPr>
              <a:t>суландыру</a:t>
            </a:r>
            <a:r>
              <a:rPr lang="en-US" sz="2000" b="1" dirty="0">
                <a:solidFill>
                  <a:schemeClr val="bg1"/>
                </a:solidFill>
              </a:rPr>
              <a:t> </a:t>
            </a:r>
            <a:r>
              <a:rPr lang="en-US" sz="2000" b="1" dirty="0" err="1">
                <a:solidFill>
                  <a:schemeClr val="bg1"/>
                </a:solidFill>
              </a:rPr>
              <a:t>инфрақұрылымын</a:t>
            </a:r>
            <a:r>
              <a:rPr lang="en-US" sz="2000" b="1" dirty="0">
                <a:solidFill>
                  <a:schemeClr val="bg1"/>
                </a:solidFill>
              </a:rPr>
              <a:t> </a:t>
            </a:r>
            <a:r>
              <a:rPr lang="en-US" sz="2000" b="1" dirty="0" err="1">
                <a:solidFill>
                  <a:schemeClr val="bg1"/>
                </a:solidFill>
              </a:rPr>
              <a:t>құру</a:t>
            </a:r>
            <a:r>
              <a:rPr lang="en-US" sz="2000" b="1" dirty="0">
                <a:solidFill>
                  <a:schemeClr val="bg1"/>
                </a:solidFill>
              </a:rPr>
              <a:t> </a:t>
            </a:r>
            <a:r>
              <a:rPr lang="en-US" sz="2000" b="1" dirty="0" err="1">
                <a:solidFill>
                  <a:schemeClr val="bg1"/>
                </a:solidFill>
              </a:rPr>
              <a:t>және</a:t>
            </a:r>
            <a:r>
              <a:rPr lang="en-US" sz="2000" b="1" dirty="0">
                <a:solidFill>
                  <a:schemeClr val="bg1"/>
                </a:solidFill>
              </a:rPr>
              <a:t> </a:t>
            </a:r>
            <a:r>
              <a:rPr lang="en-US" sz="2000" b="1" dirty="0" err="1">
                <a:solidFill>
                  <a:schemeClr val="bg1"/>
                </a:solidFill>
              </a:rPr>
              <a:t>мал</a:t>
            </a:r>
            <a:r>
              <a:rPr lang="en-US" sz="2000" b="1" dirty="0">
                <a:solidFill>
                  <a:schemeClr val="bg1"/>
                </a:solidFill>
              </a:rPr>
              <a:t> </a:t>
            </a:r>
            <a:r>
              <a:rPr lang="en-US" sz="2000" b="1" dirty="0" err="1">
                <a:solidFill>
                  <a:schemeClr val="bg1"/>
                </a:solidFill>
              </a:rPr>
              <a:t>өсіруші</a:t>
            </a:r>
            <a:r>
              <a:rPr lang="en-US" sz="2000" b="1" dirty="0">
                <a:solidFill>
                  <a:schemeClr val="bg1"/>
                </a:solidFill>
              </a:rPr>
              <a:t> </a:t>
            </a:r>
            <a:r>
              <a:rPr lang="en-US" sz="2000" b="1" dirty="0" err="1">
                <a:solidFill>
                  <a:schemeClr val="bg1"/>
                </a:solidFill>
              </a:rPr>
              <a:t>шаруашылықтарды</a:t>
            </a:r>
            <a:r>
              <a:rPr lang="en-US" sz="2000" b="1" dirty="0">
                <a:solidFill>
                  <a:schemeClr val="bg1"/>
                </a:solidFill>
              </a:rPr>
              <a:t> </a:t>
            </a:r>
            <a:r>
              <a:rPr lang="en-US" sz="2000" b="1" dirty="0" err="1">
                <a:solidFill>
                  <a:schemeClr val="bg1"/>
                </a:solidFill>
              </a:rPr>
              <a:t>сумен</a:t>
            </a:r>
            <a:r>
              <a:rPr lang="en-US" sz="2000" b="1" dirty="0">
                <a:solidFill>
                  <a:schemeClr val="bg1"/>
                </a:solidFill>
              </a:rPr>
              <a:t> </a:t>
            </a:r>
            <a:r>
              <a:rPr lang="en-US" sz="2000" b="1" dirty="0" err="1">
                <a:solidFill>
                  <a:schemeClr val="bg1"/>
                </a:solidFill>
              </a:rPr>
              <a:t>қамтамасыз</a:t>
            </a:r>
            <a:r>
              <a:rPr lang="en-US" sz="2000" b="1" dirty="0">
                <a:solidFill>
                  <a:schemeClr val="bg1"/>
                </a:solidFill>
              </a:rPr>
              <a:t> </a:t>
            </a:r>
            <a:r>
              <a:rPr lang="en-US" sz="2000" b="1" dirty="0" err="1">
                <a:solidFill>
                  <a:schemeClr val="bg1"/>
                </a:solidFill>
              </a:rPr>
              <a:t>ету</a:t>
            </a:r>
            <a:r>
              <a:rPr lang="en-US" sz="2000" b="1" dirty="0">
                <a:solidFill>
                  <a:schemeClr val="bg1"/>
                </a:solidFill>
              </a:rPr>
              <a:t> (</a:t>
            </a:r>
            <a:r>
              <a:rPr lang="en-US" sz="2000" b="1" dirty="0" err="1">
                <a:solidFill>
                  <a:schemeClr val="bg1"/>
                </a:solidFill>
              </a:rPr>
              <a:t>құдықтар</a:t>
            </a:r>
            <a:r>
              <a:rPr lang="en-US" sz="2000" b="1" dirty="0">
                <a:solidFill>
                  <a:schemeClr val="bg1"/>
                </a:solidFill>
              </a:rPr>
              <a:t>, </a:t>
            </a:r>
            <a:r>
              <a:rPr lang="en-US" sz="2000" b="1" dirty="0" err="1" smtClean="0">
                <a:solidFill>
                  <a:schemeClr val="bg1"/>
                </a:solidFill>
              </a:rPr>
              <a:t>ұңғымалар</a:t>
            </a:r>
            <a:r>
              <a:rPr lang="en-US" sz="2000" b="1" dirty="0" smtClean="0">
                <a:solidFill>
                  <a:schemeClr val="bg1"/>
                </a:solidFill>
              </a:rPr>
              <a:t>)</a:t>
            </a:r>
            <a:endParaRPr lang="ru-RU" sz="2000" b="1" dirty="0">
              <a:solidFill>
                <a:schemeClr val="bg1"/>
              </a:solidFill>
              <a:latin typeface="Arial" pitchFamily="34" charset="0"/>
              <a:ea typeface="Times New Roman"/>
              <a:cs typeface="Arial" pitchFamily="34" charset="0"/>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996597344"/>
              </p:ext>
            </p:extLst>
          </p:nvPr>
        </p:nvGraphicFramePr>
        <p:xfrm>
          <a:off x="8750424" y="1704256"/>
          <a:ext cx="8136904" cy="6120680"/>
        </p:xfrm>
        <a:graphic>
          <a:graphicData uri="http://schemas.openxmlformats.org/drawingml/2006/table">
            <a:tbl>
              <a:tblPr>
                <a:tableStyleId>{BDBED569-4797-4DF1-A0F4-6AAB3CD982D8}</a:tableStyleId>
              </a:tblPr>
              <a:tblGrid>
                <a:gridCol w="4608512"/>
                <a:gridCol w="1584176"/>
                <a:gridCol w="1944216"/>
              </a:tblGrid>
              <a:tr h="306142">
                <a:tc gridSpan="3">
                  <a:txBody>
                    <a:bodyPr/>
                    <a:lstStyle/>
                    <a:p>
                      <a:pPr marL="12700" algn="just">
                        <a:lnSpc>
                          <a:spcPct val="115000"/>
                        </a:lnSpc>
                        <a:spcAft>
                          <a:spcPts val="100"/>
                        </a:spcAft>
                      </a:pPr>
                      <a:r>
                        <a:rPr lang="en-US" sz="1100" b="1" kern="1200" dirty="0" err="1" smtClean="0">
                          <a:solidFill>
                            <a:schemeClr val="tx1"/>
                          </a:solidFill>
                          <a:effectLst/>
                          <a:latin typeface="Arial" pitchFamily="34" charset="0"/>
                          <a:ea typeface="+mn-ea"/>
                          <a:cs typeface="Arial" pitchFamily="34" charset="0"/>
                        </a:rPr>
                        <a:t>Инвестициялық</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салымдарды</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өтеу</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үлесі</a:t>
                      </a:r>
                      <a:r>
                        <a:rPr lang="en-US" sz="1100" b="1" kern="1200" dirty="0" smtClean="0">
                          <a:solidFill>
                            <a:schemeClr val="tx1"/>
                          </a:solidFill>
                          <a:effectLst/>
                          <a:latin typeface="Arial" pitchFamily="34" charset="0"/>
                          <a:ea typeface="+mn-ea"/>
                          <a:cs typeface="Arial" pitchFamily="34" charset="0"/>
                        </a:rPr>
                        <a:t> - 25 %</a:t>
                      </a:r>
                      <a:endParaRPr lang="ru-RU" sz="1100" b="1" dirty="0">
                        <a:latin typeface="Arial" pitchFamily="34" charset="0"/>
                        <a:ea typeface="Times New Roman"/>
                        <a:cs typeface="Arial" pitchFamily="34" charset="0"/>
                      </a:endParaRPr>
                    </a:p>
                  </a:txBody>
                  <a:tcPr marL="6196" marR="6196" marT="6196" marB="6196" anchor="ctr"/>
                </a:tc>
                <a:tc hMerge="1">
                  <a:txBody>
                    <a:bodyPr/>
                    <a:lstStyle/>
                    <a:p>
                      <a:endParaRPr lang="ru-RU"/>
                    </a:p>
                  </a:txBody>
                  <a:tcPr/>
                </a:tc>
                <a:tc hMerge="1">
                  <a:txBody>
                    <a:bodyPr/>
                    <a:lstStyle/>
                    <a:p>
                      <a:endParaRPr lang="ru-RU"/>
                    </a:p>
                  </a:txBody>
                  <a:tcPr/>
                </a:tc>
              </a:tr>
              <a:tr h="1563929">
                <a:tc>
                  <a:txBody>
                    <a:bodyPr/>
                    <a:lstStyle/>
                    <a:p>
                      <a:pPr marL="12700" algn="l">
                        <a:lnSpc>
                          <a:spcPct val="115000"/>
                        </a:lnSpc>
                        <a:spcAft>
                          <a:spcPts val="100"/>
                        </a:spcAft>
                      </a:pPr>
                      <a:r>
                        <a:rPr lang="en-US" sz="1100" b="1" kern="1200" dirty="0" err="1" smtClean="0">
                          <a:solidFill>
                            <a:schemeClr val="tx1"/>
                          </a:solidFill>
                          <a:effectLst/>
                          <a:latin typeface="Arial" pitchFamily="34" charset="0"/>
                          <a:ea typeface="+mn-ea"/>
                          <a:cs typeface="Arial" pitchFamily="34" charset="0"/>
                        </a:rPr>
                        <a:t>Құрылыс-монтаждау</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жұмыстарының</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атауы</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және</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техникалық</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сипаттамасы</a:t>
                      </a:r>
                      <a:endParaRPr lang="ru-RU" sz="1100" b="1" dirty="0">
                        <a:latin typeface="Arial" pitchFamily="34" charset="0"/>
                        <a:ea typeface="Times New Roman"/>
                        <a:cs typeface="Arial" pitchFamily="34" charset="0"/>
                      </a:endParaRPr>
                    </a:p>
                  </a:txBody>
                  <a:tcPr marL="6196" marR="6196" marT="6196" marB="6196" anchor="ctr"/>
                </a:tc>
                <a:tc>
                  <a:txBody>
                    <a:bodyPr/>
                    <a:lstStyle/>
                    <a:p>
                      <a:pPr marL="12700" algn="ctr">
                        <a:lnSpc>
                          <a:spcPct val="115000"/>
                        </a:lnSpc>
                        <a:spcAft>
                          <a:spcPts val="100"/>
                        </a:spcAft>
                      </a:pPr>
                      <a:r>
                        <a:rPr lang="kk-KZ" sz="1100" b="1" dirty="0" smtClean="0">
                          <a:latin typeface="Arial" pitchFamily="34" charset="0"/>
                          <a:cs typeface="Arial" pitchFamily="34" charset="0"/>
                        </a:rPr>
                        <a:t>Өлшем</a:t>
                      </a:r>
                      <a:r>
                        <a:rPr lang="kk-KZ" sz="1100" b="1" baseline="0" dirty="0" smtClean="0">
                          <a:latin typeface="Arial" pitchFamily="34" charset="0"/>
                          <a:cs typeface="Arial" pitchFamily="34" charset="0"/>
                        </a:rPr>
                        <a:t> </a:t>
                      </a:r>
                    </a:p>
                    <a:p>
                      <a:pPr marL="12700" algn="ctr">
                        <a:lnSpc>
                          <a:spcPct val="115000"/>
                        </a:lnSpc>
                        <a:spcAft>
                          <a:spcPts val="100"/>
                        </a:spcAft>
                      </a:pPr>
                      <a:r>
                        <a:rPr lang="kk-KZ" sz="1100" b="1" baseline="0" dirty="0" smtClean="0">
                          <a:latin typeface="Arial" pitchFamily="34" charset="0"/>
                          <a:cs typeface="Arial" pitchFamily="34" charset="0"/>
                        </a:rPr>
                        <a:t>бірлігі</a:t>
                      </a:r>
                      <a:endParaRPr lang="ru-RU" sz="1100" b="1" dirty="0">
                        <a:latin typeface="Arial" pitchFamily="34" charset="0"/>
                        <a:ea typeface="Times New Roman"/>
                        <a:cs typeface="Arial" pitchFamily="34" charset="0"/>
                      </a:endParaRPr>
                    </a:p>
                  </a:txBody>
                  <a:tcPr marL="6196" marR="6196" marT="6196" marB="6196" anchor="ctr"/>
                </a:tc>
                <a:tc>
                  <a:txBody>
                    <a:bodyPr/>
                    <a:lstStyle/>
                    <a:p>
                      <a:pPr marL="12700" algn="ctr">
                        <a:lnSpc>
                          <a:spcPct val="115000"/>
                        </a:lnSpc>
                        <a:spcAft>
                          <a:spcPts val="100"/>
                        </a:spcAft>
                      </a:pPr>
                      <a:r>
                        <a:rPr lang="en-US" sz="1100" b="1" kern="1200" dirty="0" err="1" smtClean="0">
                          <a:solidFill>
                            <a:schemeClr val="tx1"/>
                          </a:solidFill>
                          <a:effectLst/>
                          <a:latin typeface="Arial" pitchFamily="34" charset="0"/>
                          <a:ea typeface="+mn-ea"/>
                          <a:cs typeface="Arial" pitchFamily="34" charset="0"/>
                        </a:rPr>
                        <a:t>Барынша</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рұқсат</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етілетін</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құн</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теңге</a:t>
                      </a:r>
                      <a:r>
                        <a:rPr lang="en-US" sz="1100" b="1" kern="1200" dirty="0" smtClean="0">
                          <a:solidFill>
                            <a:schemeClr val="tx1"/>
                          </a:solidFill>
                          <a:effectLst/>
                          <a:latin typeface="Arial" pitchFamily="34" charset="0"/>
                          <a:ea typeface="+mn-ea"/>
                          <a:cs typeface="Arial" pitchFamily="34" charset="0"/>
                        </a:rPr>
                        <a:t>/</a:t>
                      </a:r>
                      <a:r>
                        <a:rPr lang="en-US" sz="1100" b="1" kern="1200" dirty="0" err="1" smtClean="0">
                          <a:solidFill>
                            <a:schemeClr val="tx1"/>
                          </a:solidFill>
                          <a:effectLst/>
                          <a:latin typeface="Arial" pitchFamily="34" charset="0"/>
                          <a:ea typeface="+mn-ea"/>
                          <a:cs typeface="Arial" pitchFamily="34" charset="0"/>
                        </a:rPr>
                        <a:t>өлшем</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бірлігі</a:t>
                      </a:r>
                      <a:endParaRPr lang="ru-RU" sz="1100" b="1" dirty="0">
                        <a:latin typeface="Arial" pitchFamily="34" charset="0"/>
                        <a:ea typeface="Times New Roman"/>
                        <a:cs typeface="Arial" pitchFamily="34" charset="0"/>
                      </a:endParaRPr>
                    </a:p>
                  </a:txBody>
                  <a:tcPr marL="6196" marR="6196" marT="6196" marB="6196" anchor="ctr"/>
                </a:tc>
              </a:tr>
              <a:tr h="2202298">
                <a:tc>
                  <a:txBody>
                    <a:bodyPr/>
                    <a:lstStyle/>
                    <a:p>
                      <a:pPr marL="12700" algn="just">
                        <a:lnSpc>
                          <a:spcPct val="115000"/>
                        </a:lnSpc>
                        <a:spcAft>
                          <a:spcPts val="100"/>
                        </a:spcAft>
                      </a:pPr>
                      <a:r>
                        <a:rPr lang="en-US" sz="1100" b="0" dirty="0" err="1">
                          <a:solidFill>
                            <a:srgbClr val="000000"/>
                          </a:solidFill>
                          <a:effectLst/>
                          <a:latin typeface="Arial" pitchFamily="34" charset="0"/>
                          <a:ea typeface="Times New Roman"/>
                          <a:cs typeface="Arial" pitchFamily="34" charset="0"/>
                        </a:rPr>
                        <a:t>Бір</a:t>
                      </a:r>
                      <a:r>
                        <a:rPr lang="en-US" sz="1100" b="0" dirty="0">
                          <a:solidFill>
                            <a:srgbClr val="000000"/>
                          </a:solidFill>
                          <a:effectLst/>
                          <a:latin typeface="Arial" pitchFamily="34" charset="0"/>
                          <a:ea typeface="Times New Roman"/>
                          <a:cs typeface="Arial" pitchFamily="34" charset="0"/>
                        </a:rPr>
                        <a:t> </a:t>
                      </a:r>
                      <a:r>
                        <a:rPr lang="en-US" sz="1100" b="0" dirty="0" err="1">
                          <a:solidFill>
                            <a:srgbClr val="000000"/>
                          </a:solidFill>
                          <a:effectLst/>
                          <a:latin typeface="Arial" pitchFamily="34" charset="0"/>
                          <a:ea typeface="Times New Roman"/>
                          <a:cs typeface="Arial" pitchFamily="34" charset="0"/>
                        </a:rPr>
                        <a:t>реттік</a:t>
                      </a:r>
                      <a:r>
                        <a:rPr lang="en-US" sz="1100" b="0" dirty="0">
                          <a:solidFill>
                            <a:srgbClr val="000000"/>
                          </a:solidFill>
                          <a:effectLst/>
                          <a:latin typeface="Arial" pitchFamily="34" charset="0"/>
                          <a:ea typeface="Times New Roman"/>
                          <a:cs typeface="Arial" pitchFamily="34" charset="0"/>
                        </a:rPr>
                        <a:t> </a:t>
                      </a:r>
                      <a:r>
                        <a:rPr lang="en-US" sz="1100" b="0" dirty="0" err="1">
                          <a:solidFill>
                            <a:srgbClr val="000000"/>
                          </a:solidFill>
                          <a:effectLst/>
                          <a:latin typeface="Arial" pitchFamily="34" charset="0"/>
                          <a:ea typeface="Times New Roman"/>
                          <a:cs typeface="Arial" pitchFamily="34" charset="0"/>
                        </a:rPr>
                        <a:t>толтыру</a:t>
                      </a:r>
                      <a:r>
                        <a:rPr lang="en-US" sz="1100" b="0" dirty="0">
                          <a:solidFill>
                            <a:srgbClr val="000000"/>
                          </a:solidFill>
                          <a:effectLst/>
                          <a:latin typeface="Arial" pitchFamily="34" charset="0"/>
                          <a:ea typeface="Times New Roman"/>
                          <a:cs typeface="Arial" pitchFamily="34" charset="0"/>
                        </a:rPr>
                        <a:t> </a:t>
                      </a:r>
                      <a:r>
                        <a:rPr lang="en-US" sz="1100" b="0" dirty="0" err="1">
                          <a:solidFill>
                            <a:srgbClr val="000000"/>
                          </a:solidFill>
                          <a:effectLst/>
                          <a:latin typeface="Arial" pitchFamily="34" charset="0"/>
                          <a:ea typeface="Times New Roman"/>
                          <a:cs typeface="Arial" pitchFamily="34" charset="0"/>
                        </a:rPr>
                        <a:t>кезінде</a:t>
                      </a:r>
                      <a:r>
                        <a:rPr lang="en-US" sz="1100" b="0" dirty="0">
                          <a:solidFill>
                            <a:srgbClr val="000000"/>
                          </a:solidFill>
                          <a:effectLst/>
                          <a:latin typeface="Arial" pitchFamily="34" charset="0"/>
                          <a:ea typeface="Times New Roman"/>
                          <a:cs typeface="Arial" pitchFamily="34" charset="0"/>
                        </a:rPr>
                        <a:t> </a:t>
                      </a:r>
                      <a:r>
                        <a:rPr lang="en-US" sz="1100" b="0" dirty="0" err="1">
                          <a:solidFill>
                            <a:srgbClr val="000000"/>
                          </a:solidFill>
                          <a:effectLst/>
                          <a:latin typeface="Arial" pitchFamily="34" charset="0"/>
                          <a:ea typeface="Times New Roman"/>
                          <a:cs typeface="Arial" pitchFamily="34" charset="0"/>
                        </a:rPr>
                        <a:t>пайдалы</a:t>
                      </a:r>
                      <a:r>
                        <a:rPr lang="en-US" sz="1100" b="0" dirty="0">
                          <a:solidFill>
                            <a:srgbClr val="000000"/>
                          </a:solidFill>
                          <a:effectLst/>
                          <a:latin typeface="Arial" pitchFamily="34" charset="0"/>
                          <a:ea typeface="Times New Roman"/>
                          <a:cs typeface="Arial" pitchFamily="34" charset="0"/>
                        </a:rPr>
                        <a:t> </a:t>
                      </a:r>
                      <a:r>
                        <a:rPr lang="en-US" sz="1100" b="0" dirty="0" err="1">
                          <a:solidFill>
                            <a:srgbClr val="000000"/>
                          </a:solidFill>
                          <a:effectLst/>
                          <a:latin typeface="Arial" pitchFamily="34" charset="0"/>
                          <a:ea typeface="Times New Roman"/>
                          <a:cs typeface="Arial" pitchFamily="34" charset="0"/>
                        </a:rPr>
                        <a:t>көлемі</a:t>
                      </a:r>
                      <a:r>
                        <a:rPr lang="en-US" sz="1100" b="0" dirty="0">
                          <a:solidFill>
                            <a:srgbClr val="000000"/>
                          </a:solidFill>
                          <a:effectLst/>
                          <a:latin typeface="Arial" pitchFamily="34" charset="0"/>
                          <a:ea typeface="Times New Roman"/>
                          <a:cs typeface="Arial" pitchFamily="34" charset="0"/>
                        </a:rPr>
                        <a:t> </a:t>
                      </a:r>
                      <a:r>
                        <a:rPr lang="en-US" sz="1100" b="0" dirty="0" err="1">
                          <a:solidFill>
                            <a:srgbClr val="000000"/>
                          </a:solidFill>
                          <a:effectLst/>
                          <a:latin typeface="Arial" pitchFamily="34" charset="0"/>
                          <a:ea typeface="Times New Roman"/>
                          <a:cs typeface="Arial" pitchFamily="34" charset="0"/>
                        </a:rPr>
                        <a:t>кемінде</a:t>
                      </a:r>
                      <a:r>
                        <a:rPr lang="en-US" sz="1100" b="0" dirty="0">
                          <a:solidFill>
                            <a:srgbClr val="000000"/>
                          </a:solidFill>
                          <a:effectLst/>
                          <a:latin typeface="Arial" pitchFamily="34" charset="0"/>
                          <a:ea typeface="Times New Roman"/>
                          <a:cs typeface="Arial" pitchFamily="34" charset="0"/>
                        </a:rPr>
                        <a:t> 4000 </a:t>
                      </a:r>
                      <a:r>
                        <a:rPr lang="en-US" sz="1100" b="0" dirty="0" err="1">
                          <a:solidFill>
                            <a:srgbClr val="000000"/>
                          </a:solidFill>
                          <a:effectLst/>
                          <a:latin typeface="Arial" pitchFamily="34" charset="0"/>
                          <a:ea typeface="Times New Roman"/>
                          <a:cs typeface="Arial" pitchFamily="34" charset="0"/>
                        </a:rPr>
                        <a:t>текше</a:t>
                      </a:r>
                      <a:r>
                        <a:rPr lang="en-US" sz="1100" b="0" dirty="0">
                          <a:solidFill>
                            <a:srgbClr val="000000"/>
                          </a:solidFill>
                          <a:effectLst/>
                          <a:latin typeface="Arial" pitchFamily="34" charset="0"/>
                          <a:ea typeface="Times New Roman"/>
                          <a:cs typeface="Arial" pitchFamily="34" charset="0"/>
                        </a:rPr>
                        <a:t> </a:t>
                      </a:r>
                      <a:r>
                        <a:rPr lang="en-US" sz="1100" b="0" dirty="0" err="1">
                          <a:solidFill>
                            <a:srgbClr val="000000"/>
                          </a:solidFill>
                          <a:effectLst/>
                          <a:latin typeface="Arial" pitchFamily="34" charset="0"/>
                          <a:ea typeface="Times New Roman"/>
                          <a:cs typeface="Arial" pitchFamily="34" charset="0"/>
                        </a:rPr>
                        <a:t>метр</a:t>
                      </a:r>
                      <a:r>
                        <a:rPr lang="en-US" sz="1100" b="0" dirty="0">
                          <a:solidFill>
                            <a:srgbClr val="000000"/>
                          </a:solidFill>
                          <a:effectLst/>
                          <a:latin typeface="Arial" pitchFamily="34" charset="0"/>
                          <a:ea typeface="Times New Roman"/>
                          <a:cs typeface="Arial" pitchFamily="34" charset="0"/>
                        </a:rPr>
                        <a:t> </a:t>
                      </a:r>
                      <a:r>
                        <a:rPr lang="en-US" sz="1100" b="0" dirty="0" err="1">
                          <a:solidFill>
                            <a:srgbClr val="000000"/>
                          </a:solidFill>
                          <a:effectLst/>
                          <a:latin typeface="Arial" pitchFamily="34" charset="0"/>
                          <a:ea typeface="Times New Roman"/>
                          <a:cs typeface="Arial" pitchFamily="34" charset="0"/>
                        </a:rPr>
                        <a:t>болатын</a:t>
                      </a:r>
                      <a:r>
                        <a:rPr lang="en-US" sz="1100" b="0" dirty="0">
                          <a:solidFill>
                            <a:srgbClr val="000000"/>
                          </a:solidFill>
                          <a:effectLst/>
                          <a:latin typeface="Arial" pitchFamily="34" charset="0"/>
                          <a:ea typeface="Times New Roman"/>
                          <a:cs typeface="Arial" pitchFamily="34" charset="0"/>
                        </a:rPr>
                        <a:t> </a:t>
                      </a:r>
                      <a:r>
                        <a:rPr lang="en-US" sz="1100" b="0" dirty="0" err="1">
                          <a:solidFill>
                            <a:srgbClr val="000000"/>
                          </a:solidFill>
                          <a:effectLst/>
                          <a:latin typeface="Arial" pitchFamily="34" charset="0"/>
                          <a:ea typeface="Times New Roman"/>
                          <a:cs typeface="Arial" pitchFamily="34" charset="0"/>
                        </a:rPr>
                        <a:t>еріген</a:t>
                      </a:r>
                      <a:r>
                        <a:rPr lang="en-US" sz="1100" b="0" dirty="0">
                          <a:solidFill>
                            <a:srgbClr val="000000"/>
                          </a:solidFill>
                          <a:effectLst/>
                          <a:latin typeface="Arial" pitchFamily="34" charset="0"/>
                          <a:ea typeface="Times New Roman"/>
                          <a:cs typeface="Arial" pitchFamily="34" charset="0"/>
                        </a:rPr>
                        <a:t> </a:t>
                      </a:r>
                      <a:r>
                        <a:rPr lang="en-US" sz="1100" b="0" dirty="0" err="1">
                          <a:solidFill>
                            <a:srgbClr val="000000"/>
                          </a:solidFill>
                          <a:effectLst/>
                          <a:latin typeface="Arial" pitchFamily="34" charset="0"/>
                          <a:ea typeface="Times New Roman"/>
                          <a:cs typeface="Arial" pitchFamily="34" charset="0"/>
                        </a:rPr>
                        <a:t>қар</a:t>
                      </a:r>
                      <a:r>
                        <a:rPr lang="en-US" sz="1100" b="0" dirty="0">
                          <a:solidFill>
                            <a:srgbClr val="000000"/>
                          </a:solidFill>
                          <a:effectLst/>
                          <a:latin typeface="Arial" pitchFamily="34" charset="0"/>
                          <a:ea typeface="Times New Roman"/>
                          <a:cs typeface="Arial" pitchFamily="34" charset="0"/>
                        </a:rPr>
                        <a:t> </a:t>
                      </a:r>
                      <a:r>
                        <a:rPr lang="en-US" sz="1100" b="0" dirty="0" err="1">
                          <a:solidFill>
                            <a:srgbClr val="000000"/>
                          </a:solidFill>
                          <a:effectLst/>
                          <a:latin typeface="Arial" pitchFamily="34" charset="0"/>
                          <a:ea typeface="Times New Roman"/>
                          <a:cs typeface="Arial" pitchFamily="34" charset="0"/>
                        </a:rPr>
                        <a:t>суын</a:t>
                      </a:r>
                      <a:r>
                        <a:rPr lang="en-US" sz="1100" b="0" dirty="0">
                          <a:solidFill>
                            <a:srgbClr val="000000"/>
                          </a:solidFill>
                          <a:effectLst/>
                          <a:latin typeface="Arial" pitchFamily="34" charset="0"/>
                          <a:ea typeface="Times New Roman"/>
                          <a:cs typeface="Arial" pitchFamily="34" charset="0"/>
                        </a:rPr>
                        <a:t> </a:t>
                      </a:r>
                      <a:r>
                        <a:rPr lang="en-US" sz="1100" b="0" dirty="0" err="1">
                          <a:solidFill>
                            <a:srgbClr val="000000"/>
                          </a:solidFill>
                          <a:effectLst/>
                          <a:latin typeface="Arial" pitchFamily="34" charset="0"/>
                          <a:ea typeface="Times New Roman"/>
                          <a:cs typeface="Arial" pitchFamily="34" charset="0"/>
                        </a:rPr>
                        <a:t>жинауға</a:t>
                      </a:r>
                      <a:r>
                        <a:rPr lang="en-US" sz="1100" b="0" dirty="0">
                          <a:solidFill>
                            <a:srgbClr val="000000"/>
                          </a:solidFill>
                          <a:effectLst/>
                          <a:latin typeface="Arial" pitchFamily="34" charset="0"/>
                          <a:ea typeface="Times New Roman"/>
                          <a:cs typeface="Arial" pitchFamily="34" charset="0"/>
                        </a:rPr>
                        <a:t> </a:t>
                      </a:r>
                      <a:r>
                        <a:rPr lang="en-US" sz="1100" b="0" dirty="0" err="1">
                          <a:solidFill>
                            <a:srgbClr val="000000"/>
                          </a:solidFill>
                          <a:effectLst/>
                          <a:latin typeface="Arial" pitchFamily="34" charset="0"/>
                          <a:ea typeface="Times New Roman"/>
                          <a:cs typeface="Arial" pitchFamily="34" charset="0"/>
                        </a:rPr>
                        <a:t>арналған</a:t>
                      </a:r>
                      <a:r>
                        <a:rPr lang="en-US" sz="1100" b="0" dirty="0">
                          <a:solidFill>
                            <a:srgbClr val="000000"/>
                          </a:solidFill>
                          <a:effectLst/>
                          <a:latin typeface="Arial" pitchFamily="34" charset="0"/>
                          <a:ea typeface="Times New Roman"/>
                          <a:cs typeface="Arial" pitchFamily="34" charset="0"/>
                        </a:rPr>
                        <a:t> </a:t>
                      </a:r>
                      <a:r>
                        <a:rPr lang="en-US" sz="1100" b="0" dirty="0" err="1">
                          <a:solidFill>
                            <a:srgbClr val="000000"/>
                          </a:solidFill>
                          <a:effectLst/>
                          <a:latin typeface="Arial" pitchFamily="34" charset="0"/>
                          <a:ea typeface="Times New Roman"/>
                          <a:cs typeface="Arial" pitchFamily="34" charset="0"/>
                        </a:rPr>
                        <a:t>қолдан</a:t>
                      </a:r>
                      <a:r>
                        <a:rPr lang="en-US" sz="1100" b="0" dirty="0">
                          <a:solidFill>
                            <a:srgbClr val="000000"/>
                          </a:solidFill>
                          <a:effectLst/>
                          <a:latin typeface="Arial" pitchFamily="34" charset="0"/>
                          <a:ea typeface="Times New Roman"/>
                          <a:cs typeface="Arial" pitchFamily="34" charset="0"/>
                        </a:rPr>
                        <a:t> </a:t>
                      </a:r>
                      <a:r>
                        <a:rPr lang="en-US" sz="1100" b="0" dirty="0" err="1">
                          <a:solidFill>
                            <a:srgbClr val="000000"/>
                          </a:solidFill>
                          <a:effectLst/>
                          <a:latin typeface="Arial" pitchFamily="34" charset="0"/>
                          <a:ea typeface="Times New Roman"/>
                          <a:cs typeface="Arial" pitchFamily="34" charset="0"/>
                        </a:rPr>
                        <a:t>жасалған</a:t>
                      </a:r>
                      <a:r>
                        <a:rPr lang="en-US" sz="1100" b="0" dirty="0">
                          <a:solidFill>
                            <a:srgbClr val="000000"/>
                          </a:solidFill>
                          <a:effectLst/>
                          <a:latin typeface="Arial" pitchFamily="34" charset="0"/>
                          <a:ea typeface="Times New Roman"/>
                          <a:cs typeface="Arial" pitchFamily="34" charset="0"/>
                        </a:rPr>
                        <a:t> </a:t>
                      </a:r>
                      <a:r>
                        <a:rPr lang="en-US" sz="1100" b="0" dirty="0" err="1">
                          <a:solidFill>
                            <a:srgbClr val="000000"/>
                          </a:solidFill>
                          <a:effectLst/>
                          <a:latin typeface="Arial" pitchFamily="34" charset="0"/>
                          <a:ea typeface="Times New Roman"/>
                          <a:cs typeface="Arial" pitchFamily="34" charset="0"/>
                        </a:rPr>
                        <a:t>су</a:t>
                      </a:r>
                      <a:r>
                        <a:rPr lang="en-US" sz="1100" b="0" dirty="0">
                          <a:solidFill>
                            <a:srgbClr val="000000"/>
                          </a:solidFill>
                          <a:effectLst/>
                          <a:latin typeface="Arial" pitchFamily="34" charset="0"/>
                          <a:ea typeface="Times New Roman"/>
                          <a:cs typeface="Arial" pitchFamily="34" charset="0"/>
                        </a:rPr>
                        <a:t> </a:t>
                      </a:r>
                      <a:r>
                        <a:rPr lang="en-US" sz="1100" b="0" dirty="0" err="1">
                          <a:solidFill>
                            <a:srgbClr val="000000"/>
                          </a:solidFill>
                          <a:effectLst/>
                          <a:latin typeface="Arial" pitchFamily="34" charset="0"/>
                          <a:ea typeface="Times New Roman"/>
                          <a:cs typeface="Arial" pitchFamily="34" charset="0"/>
                        </a:rPr>
                        <a:t>қоймасын</a:t>
                      </a:r>
                      <a:r>
                        <a:rPr lang="en-US" sz="1100" b="0" dirty="0">
                          <a:solidFill>
                            <a:srgbClr val="000000"/>
                          </a:solidFill>
                          <a:effectLst/>
                          <a:latin typeface="Arial" pitchFamily="34" charset="0"/>
                          <a:ea typeface="Times New Roman"/>
                          <a:cs typeface="Arial" pitchFamily="34" charset="0"/>
                        </a:rPr>
                        <a:t> (</a:t>
                      </a:r>
                      <a:r>
                        <a:rPr lang="en-US" sz="1100" b="0" dirty="0" err="1">
                          <a:solidFill>
                            <a:srgbClr val="000000"/>
                          </a:solidFill>
                          <a:effectLst/>
                          <a:latin typeface="Arial" pitchFamily="34" charset="0"/>
                          <a:ea typeface="Times New Roman"/>
                          <a:cs typeface="Arial" pitchFamily="34" charset="0"/>
                        </a:rPr>
                        <a:t>тоған</a:t>
                      </a:r>
                      <a:r>
                        <a:rPr lang="en-US" sz="1100" b="0" dirty="0">
                          <a:solidFill>
                            <a:srgbClr val="000000"/>
                          </a:solidFill>
                          <a:effectLst/>
                          <a:latin typeface="Arial" pitchFamily="34" charset="0"/>
                          <a:ea typeface="Times New Roman"/>
                          <a:cs typeface="Arial" pitchFamily="34" charset="0"/>
                        </a:rPr>
                        <a:t>) </a:t>
                      </a:r>
                      <a:r>
                        <a:rPr lang="en-US" sz="1100" b="0" dirty="0" err="1">
                          <a:solidFill>
                            <a:srgbClr val="000000"/>
                          </a:solidFill>
                          <a:effectLst/>
                          <a:latin typeface="Arial" pitchFamily="34" charset="0"/>
                          <a:ea typeface="Times New Roman"/>
                          <a:cs typeface="Arial" pitchFamily="34" charset="0"/>
                        </a:rPr>
                        <a:t>салу</a:t>
                      </a:r>
                      <a:endParaRPr lang="ru-RU" sz="1100" b="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b="0" dirty="0" err="1">
                          <a:solidFill>
                            <a:srgbClr val="000000"/>
                          </a:solidFill>
                          <a:effectLst/>
                          <a:latin typeface="Arial" pitchFamily="34" charset="0"/>
                          <a:ea typeface="Times New Roman"/>
                          <a:cs typeface="Arial" pitchFamily="34" charset="0"/>
                        </a:rPr>
                        <a:t>Пайдалы</a:t>
                      </a:r>
                      <a:r>
                        <a:rPr lang="en-US" sz="1100" b="0" dirty="0">
                          <a:solidFill>
                            <a:srgbClr val="000000"/>
                          </a:solidFill>
                          <a:effectLst/>
                          <a:latin typeface="Arial" pitchFamily="34" charset="0"/>
                          <a:ea typeface="Times New Roman"/>
                          <a:cs typeface="Arial" pitchFamily="34" charset="0"/>
                        </a:rPr>
                        <a:t> </a:t>
                      </a:r>
                      <a:r>
                        <a:rPr lang="en-US" sz="1100" b="0" dirty="0" err="1">
                          <a:solidFill>
                            <a:srgbClr val="000000"/>
                          </a:solidFill>
                          <a:effectLst/>
                          <a:latin typeface="Arial" pitchFamily="34" charset="0"/>
                          <a:ea typeface="Times New Roman"/>
                          <a:cs typeface="Arial" pitchFamily="34" charset="0"/>
                        </a:rPr>
                        <a:t>көлемнің</a:t>
                      </a:r>
                      <a:r>
                        <a:rPr lang="en-US" sz="1100" b="0" dirty="0">
                          <a:effectLst/>
                          <a:latin typeface="Arial" pitchFamily="34" charset="0"/>
                          <a:ea typeface="Times New Roman"/>
                          <a:cs typeface="Arial" pitchFamily="34" charset="0"/>
                        </a:rPr>
                        <a:t/>
                      </a:r>
                      <a:br>
                        <a:rPr lang="en-US" sz="1100" b="0" dirty="0">
                          <a:effectLst/>
                          <a:latin typeface="Arial" pitchFamily="34" charset="0"/>
                          <a:ea typeface="Times New Roman"/>
                          <a:cs typeface="Arial" pitchFamily="34" charset="0"/>
                        </a:rPr>
                      </a:br>
                      <a:r>
                        <a:rPr lang="en-US" sz="1100" b="0" dirty="0">
                          <a:solidFill>
                            <a:srgbClr val="000000"/>
                          </a:solidFill>
                          <a:effectLst/>
                          <a:latin typeface="Arial" pitchFamily="34" charset="0"/>
                          <a:ea typeface="Times New Roman"/>
                          <a:cs typeface="Arial" pitchFamily="34" charset="0"/>
                        </a:rPr>
                        <a:t>1 </a:t>
                      </a:r>
                      <a:r>
                        <a:rPr lang="en-US" sz="1100" b="0" dirty="0" err="1">
                          <a:solidFill>
                            <a:srgbClr val="000000"/>
                          </a:solidFill>
                          <a:effectLst/>
                          <a:latin typeface="Arial" pitchFamily="34" charset="0"/>
                          <a:ea typeface="Times New Roman"/>
                          <a:cs typeface="Arial" pitchFamily="34" charset="0"/>
                        </a:rPr>
                        <a:t>текше</a:t>
                      </a:r>
                      <a:r>
                        <a:rPr lang="en-US" sz="1100" b="0" dirty="0">
                          <a:solidFill>
                            <a:srgbClr val="000000"/>
                          </a:solidFill>
                          <a:effectLst/>
                          <a:latin typeface="Arial" pitchFamily="34" charset="0"/>
                          <a:ea typeface="Times New Roman"/>
                          <a:cs typeface="Arial" pitchFamily="34" charset="0"/>
                        </a:rPr>
                        <a:t> </a:t>
                      </a:r>
                      <a:r>
                        <a:rPr lang="en-US" sz="1100" b="0" dirty="0" err="1">
                          <a:solidFill>
                            <a:srgbClr val="000000"/>
                          </a:solidFill>
                          <a:effectLst/>
                          <a:latin typeface="Arial" pitchFamily="34" charset="0"/>
                          <a:ea typeface="Times New Roman"/>
                          <a:cs typeface="Arial" pitchFamily="34" charset="0"/>
                        </a:rPr>
                        <a:t>метрі</a:t>
                      </a:r>
                      <a:endParaRPr lang="ru-RU" sz="1100" b="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b="0" dirty="0">
                          <a:solidFill>
                            <a:srgbClr val="000000"/>
                          </a:solidFill>
                          <a:effectLst/>
                          <a:latin typeface="Arial" pitchFamily="34" charset="0"/>
                          <a:ea typeface="Times New Roman"/>
                          <a:cs typeface="Arial" pitchFamily="34" charset="0"/>
                        </a:rPr>
                        <a:t> 2400 </a:t>
                      </a:r>
                      <a:endParaRPr lang="ru-RU" sz="1100" b="0" dirty="0">
                        <a:effectLst/>
                        <a:latin typeface="Arial" pitchFamily="34" charset="0"/>
                        <a:ea typeface="Times New Roman"/>
                        <a:cs typeface="Arial" pitchFamily="34" charset="0"/>
                      </a:endParaRPr>
                    </a:p>
                  </a:txBody>
                  <a:tcPr marL="9525" marR="9525" marT="9525" marB="9525" anchor="ctr"/>
                </a:tc>
              </a:tr>
              <a:tr h="2048311">
                <a:tc gridSpan="3">
                  <a:txBody>
                    <a:bodyPr/>
                    <a:lstStyle/>
                    <a:p>
                      <a:pPr marL="12700" algn="l">
                        <a:lnSpc>
                          <a:spcPct val="115000"/>
                        </a:lnSpc>
                        <a:spcAft>
                          <a:spcPts val="100"/>
                        </a:spcAft>
                      </a:pPr>
                      <a:r>
                        <a:rPr lang="en-US" sz="1100" kern="1200" dirty="0" err="1" smtClean="0">
                          <a:solidFill>
                            <a:schemeClr val="tx1"/>
                          </a:solidFill>
                          <a:effectLst/>
                          <a:latin typeface="Arial" pitchFamily="34" charset="0"/>
                          <a:ea typeface="+mn-ea"/>
                          <a:cs typeface="Arial" pitchFamily="34" charset="0"/>
                        </a:rPr>
                        <a:t>Жобаның</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құны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жобалық-сметалық</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құжаттамаға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сәйкес</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анықталады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Қолдан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жасалған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су</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қоймасының</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тоғанның</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су</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жинау</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көлемі</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булану</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нормасын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ескеріп</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жаз</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мезгіліндегі</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ауыл</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шаруашылығы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малдарын</a:t>
                      </a:r>
                      <a:r>
                        <a:rPr lang="kk-KZ"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суарудың</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жарты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жылдық</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су</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тұтыну</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нормасына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тең</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болуы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тиіс</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Бір</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шаруашылықтың</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суға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жалпы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қажеттілігін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қамтамасыз</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ету</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үшін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бірнеше</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су</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айдынын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субсидиялауға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рұқсат</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етіледі</a:t>
                      </a:r>
                      <a:r>
                        <a:rPr lang="en-US" sz="1100" kern="1200" dirty="0" smtClean="0">
                          <a:solidFill>
                            <a:schemeClr val="tx1"/>
                          </a:solidFill>
                          <a:effectLst/>
                          <a:latin typeface="Arial" pitchFamily="34" charset="0"/>
                          <a:ea typeface="+mn-ea"/>
                          <a:cs typeface="Arial" pitchFamily="34" charset="0"/>
                        </a:rPr>
                        <a:t>.</a:t>
                      </a:r>
                      <a:endParaRPr lang="ru-RU" sz="1100" dirty="0">
                        <a:latin typeface="Arial" pitchFamily="34" charset="0"/>
                        <a:ea typeface="Times New Roman"/>
                        <a:cs typeface="Arial" pitchFamily="34" charset="0"/>
                      </a:endParaRPr>
                    </a:p>
                  </a:txBody>
                  <a:tcPr marL="6196" marR="6196" marT="6196" marB="6196" anchor="ctr"/>
                </a:tc>
                <a:tc hMerge="1">
                  <a:txBody>
                    <a:bodyPr/>
                    <a:lstStyle/>
                    <a:p>
                      <a:endParaRPr lang="ru-RU"/>
                    </a:p>
                  </a:txBody>
                  <a:tcPr/>
                </a:tc>
                <a:tc hMerge="1">
                  <a:txBody>
                    <a:bodyPr/>
                    <a:lstStyle/>
                    <a:p>
                      <a:endParaRPr lang="ru-RU"/>
                    </a:p>
                  </a:txBody>
                  <a:tcPr/>
                </a:tc>
              </a:tr>
            </a:tbl>
          </a:graphicData>
        </a:graphic>
      </p:graphicFrame>
      <p:sp>
        <p:nvSpPr>
          <p:cNvPr id="13" name="Прямоугольник 12"/>
          <p:cNvSpPr/>
          <p:nvPr/>
        </p:nvSpPr>
        <p:spPr>
          <a:xfrm>
            <a:off x="8913812" y="624136"/>
            <a:ext cx="8174360" cy="800219"/>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a:t>
            </a:r>
            <a:r>
              <a:rPr lang="en-US" sz="2000" b="1" dirty="0" err="1">
                <a:solidFill>
                  <a:schemeClr val="bg1"/>
                </a:solidFill>
              </a:rPr>
              <a:t>Еріген</a:t>
            </a:r>
            <a:r>
              <a:rPr lang="en-US" sz="2000" b="1" dirty="0">
                <a:solidFill>
                  <a:schemeClr val="bg1"/>
                </a:solidFill>
              </a:rPr>
              <a:t> </a:t>
            </a:r>
            <a:r>
              <a:rPr lang="en-US" sz="2000" b="1" dirty="0" err="1">
                <a:solidFill>
                  <a:schemeClr val="bg1"/>
                </a:solidFill>
              </a:rPr>
              <a:t>қар</a:t>
            </a:r>
            <a:r>
              <a:rPr lang="en-US" sz="2000" b="1" dirty="0">
                <a:solidFill>
                  <a:schemeClr val="bg1"/>
                </a:solidFill>
              </a:rPr>
              <a:t> </a:t>
            </a:r>
            <a:r>
              <a:rPr lang="en-US" sz="2000" b="1" dirty="0" err="1">
                <a:solidFill>
                  <a:schemeClr val="bg1"/>
                </a:solidFill>
              </a:rPr>
              <a:t>суларын</a:t>
            </a:r>
            <a:r>
              <a:rPr lang="en-US" sz="2000" b="1" dirty="0">
                <a:solidFill>
                  <a:schemeClr val="bg1"/>
                </a:solidFill>
              </a:rPr>
              <a:t> </a:t>
            </a:r>
            <a:r>
              <a:rPr lang="en-US" sz="2000" b="1" dirty="0" err="1">
                <a:solidFill>
                  <a:schemeClr val="bg1"/>
                </a:solidFill>
              </a:rPr>
              <a:t>жинау</a:t>
            </a:r>
            <a:r>
              <a:rPr lang="en-US" sz="2000" b="1" dirty="0">
                <a:solidFill>
                  <a:schemeClr val="bg1"/>
                </a:solidFill>
              </a:rPr>
              <a:t> </a:t>
            </a:r>
            <a:r>
              <a:rPr lang="en-US" sz="2000" b="1" dirty="0" err="1">
                <a:solidFill>
                  <a:schemeClr val="bg1"/>
                </a:solidFill>
              </a:rPr>
              <a:t>үшін</a:t>
            </a:r>
            <a:r>
              <a:rPr lang="en-US" sz="2000" b="1" dirty="0">
                <a:solidFill>
                  <a:schemeClr val="bg1"/>
                </a:solidFill>
              </a:rPr>
              <a:t> </a:t>
            </a:r>
            <a:r>
              <a:rPr lang="en-US" sz="2000" b="1" dirty="0" err="1">
                <a:solidFill>
                  <a:schemeClr val="bg1"/>
                </a:solidFill>
              </a:rPr>
              <a:t>жасанды</a:t>
            </a:r>
            <a:r>
              <a:rPr lang="en-US" sz="2000" b="1" dirty="0">
                <a:solidFill>
                  <a:schemeClr val="bg1"/>
                </a:solidFill>
              </a:rPr>
              <a:t> </a:t>
            </a:r>
            <a:r>
              <a:rPr lang="en-US" sz="2000" b="1" dirty="0" err="1">
                <a:solidFill>
                  <a:schemeClr val="bg1"/>
                </a:solidFill>
              </a:rPr>
              <a:t>су</a:t>
            </a:r>
            <a:r>
              <a:rPr lang="en-US" sz="2000" b="1" dirty="0">
                <a:solidFill>
                  <a:schemeClr val="bg1"/>
                </a:solidFill>
              </a:rPr>
              <a:t> </a:t>
            </a:r>
            <a:r>
              <a:rPr lang="en-US" sz="2000" b="1" dirty="0" err="1">
                <a:solidFill>
                  <a:schemeClr val="bg1"/>
                </a:solidFill>
              </a:rPr>
              <a:t>айдындарын</a:t>
            </a:r>
            <a:r>
              <a:rPr lang="en-US" sz="2000" b="1" dirty="0">
                <a:solidFill>
                  <a:schemeClr val="bg1"/>
                </a:solidFill>
              </a:rPr>
              <a:t> (</a:t>
            </a:r>
            <a:r>
              <a:rPr lang="en-US" sz="2000" b="1" dirty="0" err="1">
                <a:solidFill>
                  <a:schemeClr val="bg1"/>
                </a:solidFill>
              </a:rPr>
              <a:t>тоғандарын</a:t>
            </a:r>
            <a:r>
              <a:rPr lang="en-US" sz="2000" b="1" dirty="0">
                <a:solidFill>
                  <a:schemeClr val="bg1"/>
                </a:solidFill>
              </a:rPr>
              <a:t>) </a:t>
            </a:r>
            <a:r>
              <a:rPr lang="en-US" sz="2000" b="1" dirty="0" err="1" smtClean="0">
                <a:solidFill>
                  <a:schemeClr val="bg1"/>
                </a:solidFill>
              </a:rPr>
              <a:t>құру</a:t>
            </a:r>
            <a:r>
              <a:rPr lang="ru-RU" sz="2000" b="1" dirty="0" smtClean="0">
                <a:solidFill>
                  <a:schemeClr val="bg1"/>
                </a:solidFill>
                <a:latin typeface="Arial" pitchFamily="34" charset="0"/>
                <a:ea typeface="Times New Roman"/>
                <a:cs typeface="Arial" pitchFamily="34" charset="0"/>
              </a:rPr>
              <a:t>"</a:t>
            </a:r>
            <a:endParaRPr lang="ru-RU" sz="2000" b="1" dirty="0">
              <a:solidFill>
                <a:schemeClr val="bg1"/>
              </a:solidFill>
              <a:latin typeface="Arial" pitchFamily="34" charset="0"/>
              <a:ea typeface="Times New Roman"/>
              <a:cs typeface="Arial" pitchFamily="34" charset="0"/>
            </a:endParaRPr>
          </a:p>
        </p:txBody>
      </p:sp>
    </p:spTree>
    <p:extLst>
      <p:ext uri="{BB962C8B-B14F-4D97-AF65-F5344CB8AC3E}">
        <p14:creationId xmlns:p14="http://schemas.microsoft.com/office/powerpoint/2010/main" val="2958201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ru-RU" sz="2800" b="1" dirty="0" smtClean="0">
                <a:solidFill>
                  <a:schemeClr val="accent5">
                    <a:lumMod val="75000"/>
                  </a:schemeClr>
                </a:solidFill>
                <a:latin typeface="+mn-lt"/>
              </a:rPr>
              <a:t>8</a:t>
            </a:r>
            <a:endParaRPr lang="en-US" sz="2800" b="1" dirty="0">
              <a:solidFill>
                <a:schemeClr val="accent5">
                  <a:lumMod val="75000"/>
                </a:schemeClr>
              </a:solidFill>
              <a:latin typeface="+mn-lt"/>
            </a:endParaRPr>
          </a:p>
        </p:txBody>
      </p:sp>
      <p:cxnSp>
        <p:nvCxnSpPr>
          <p:cNvPr id="23" name="Прямая соединительная линия 22"/>
          <p:cNvCxnSpPr/>
          <p:nvPr/>
        </p:nvCxnSpPr>
        <p:spPr>
          <a:xfrm>
            <a:off x="8822432" y="192087"/>
            <a:ext cx="0" cy="9229743"/>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pic>
        <p:nvPicPr>
          <p:cNvPr id="17" name="Picture 2" descr="C:\Users\ИНТЕРНЕТ\Desktop\DQiKoAIWkAAn192.jpg large.jpeg"/>
          <p:cNvPicPr>
            <a:picLocks noChangeAspect="1" noChangeArrowheads="1"/>
          </p:cNvPicPr>
          <p:nvPr/>
        </p:nvPicPr>
        <p:blipFill>
          <a:blip r:embed="rId3" cstate="print"/>
          <a:srcRect/>
          <a:stretch>
            <a:fillRect/>
          </a:stretch>
        </p:blipFill>
        <p:spPr bwMode="auto">
          <a:xfrm>
            <a:off x="1333600" y="0"/>
            <a:ext cx="2880320" cy="1728192"/>
          </a:xfrm>
          <a:prstGeom prst="rect">
            <a:avLst/>
          </a:prstGeom>
          <a:noFill/>
        </p:spPr>
      </p:pic>
      <p:pic>
        <p:nvPicPr>
          <p:cNvPr id="21" name="Рисунок 20"/>
          <p:cNvPicPr>
            <a:picLocks noChangeAspect="1"/>
          </p:cNvPicPr>
          <p:nvPr/>
        </p:nvPicPr>
        <p:blipFill rotWithShape="1">
          <a:blip r:embed="rId4" cstate="print">
            <a:extLst>
              <a:ext uri="{28A0092B-C50C-407E-A947-70E740481C1C}">
                <a14:useLocalDpi xmlns:a14="http://schemas.microsoft.com/office/drawing/2010/main" val="0"/>
              </a:ext>
            </a:extLst>
          </a:blip>
          <a:srcRect t="5557"/>
          <a:stretch/>
        </p:blipFill>
        <p:spPr>
          <a:xfrm>
            <a:off x="0" y="0"/>
            <a:ext cx="17068800" cy="1704256"/>
          </a:xfrm>
          <a:prstGeom prst="rect">
            <a:avLst/>
          </a:prstGeom>
        </p:spPr>
      </p:pic>
      <p:sp>
        <p:nvSpPr>
          <p:cNvPr id="8" name="Прямоугольник 7"/>
          <p:cNvSpPr/>
          <p:nvPr/>
        </p:nvSpPr>
        <p:spPr>
          <a:xfrm>
            <a:off x="4069904" y="0"/>
            <a:ext cx="5040560" cy="1685077"/>
          </a:xfrm>
          <a:prstGeom prst="rect">
            <a:avLst/>
          </a:prstGeom>
        </p:spPr>
        <p:txBody>
          <a:bodyPr wrap="square">
            <a:spAutoFit/>
          </a:bodyPr>
          <a:lstStyle/>
          <a:p>
            <a:pPr marL="12700" algn="ctr">
              <a:lnSpc>
                <a:spcPct val="115000"/>
              </a:lnSpc>
              <a:spcAft>
                <a:spcPts val="100"/>
              </a:spcAft>
            </a:pPr>
            <a:r>
              <a:rPr lang="en-US" b="1" dirty="0" err="1">
                <a:solidFill>
                  <a:schemeClr val="bg1"/>
                </a:solidFill>
              </a:rPr>
              <a:t>Етті</a:t>
            </a:r>
            <a:r>
              <a:rPr lang="en-US" b="1" dirty="0">
                <a:solidFill>
                  <a:schemeClr val="bg1"/>
                </a:solidFill>
              </a:rPr>
              <a:t> </a:t>
            </a:r>
            <a:r>
              <a:rPr lang="en-US" b="1" dirty="0" err="1">
                <a:solidFill>
                  <a:schemeClr val="bg1"/>
                </a:solidFill>
              </a:rPr>
              <a:t>бағыттағы</a:t>
            </a:r>
            <a:r>
              <a:rPr lang="en-US" b="1" dirty="0">
                <a:solidFill>
                  <a:schemeClr val="bg1"/>
                </a:solidFill>
              </a:rPr>
              <a:t> </a:t>
            </a:r>
            <a:r>
              <a:rPr lang="en-US" b="1" dirty="0" err="1">
                <a:solidFill>
                  <a:schemeClr val="bg1"/>
                </a:solidFill>
              </a:rPr>
              <a:t>ауыл</a:t>
            </a:r>
            <a:r>
              <a:rPr lang="en-US" b="1" dirty="0">
                <a:solidFill>
                  <a:schemeClr val="bg1"/>
                </a:solidFill>
              </a:rPr>
              <a:t> </a:t>
            </a:r>
            <a:r>
              <a:rPr lang="en-US" b="1" dirty="0" err="1">
                <a:solidFill>
                  <a:schemeClr val="bg1"/>
                </a:solidFill>
              </a:rPr>
              <a:t>шаруашылығы</a:t>
            </a:r>
            <a:r>
              <a:rPr lang="en-US" b="1" dirty="0">
                <a:solidFill>
                  <a:schemeClr val="bg1"/>
                </a:solidFill>
              </a:rPr>
              <a:t> </a:t>
            </a:r>
            <a:r>
              <a:rPr lang="en-US" b="1" dirty="0" err="1">
                <a:solidFill>
                  <a:schemeClr val="bg1"/>
                </a:solidFill>
              </a:rPr>
              <a:t>жануарларын</a:t>
            </a:r>
            <a:r>
              <a:rPr lang="en-US" b="1" dirty="0">
                <a:solidFill>
                  <a:schemeClr val="bg1"/>
                </a:solidFill>
              </a:rPr>
              <a:t> </a:t>
            </a:r>
            <a:r>
              <a:rPr lang="en-US" b="1" dirty="0" err="1">
                <a:solidFill>
                  <a:schemeClr val="bg1"/>
                </a:solidFill>
              </a:rPr>
              <a:t>өсіруге</a:t>
            </a:r>
            <a:r>
              <a:rPr lang="en-US" b="1" dirty="0">
                <a:solidFill>
                  <a:schemeClr val="bg1"/>
                </a:solidFill>
              </a:rPr>
              <a:t> </a:t>
            </a:r>
            <a:r>
              <a:rPr lang="en-US" b="1" dirty="0" err="1">
                <a:solidFill>
                  <a:schemeClr val="bg1"/>
                </a:solidFill>
              </a:rPr>
              <a:t>арналған</a:t>
            </a:r>
            <a:r>
              <a:rPr lang="en-US" b="1" dirty="0">
                <a:solidFill>
                  <a:schemeClr val="bg1"/>
                </a:solidFill>
              </a:rPr>
              <a:t> </a:t>
            </a:r>
            <a:r>
              <a:rPr lang="en-US" b="1" dirty="0" err="1">
                <a:solidFill>
                  <a:schemeClr val="bg1"/>
                </a:solidFill>
              </a:rPr>
              <a:t>техника</a:t>
            </a:r>
            <a:r>
              <a:rPr lang="en-US" b="1" dirty="0">
                <a:solidFill>
                  <a:schemeClr val="bg1"/>
                </a:solidFill>
              </a:rPr>
              <a:t> </a:t>
            </a:r>
            <a:r>
              <a:rPr lang="en-US" b="1" dirty="0" err="1">
                <a:solidFill>
                  <a:schemeClr val="bg1"/>
                </a:solidFill>
              </a:rPr>
              <a:t>мен</a:t>
            </a:r>
            <a:r>
              <a:rPr lang="en-US" b="1" dirty="0">
                <a:solidFill>
                  <a:schemeClr val="bg1"/>
                </a:solidFill>
              </a:rPr>
              <a:t> </a:t>
            </a:r>
            <a:r>
              <a:rPr lang="en-US" b="1" dirty="0" err="1">
                <a:solidFill>
                  <a:schemeClr val="bg1"/>
                </a:solidFill>
              </a:rPr>
              <a:t>жабдықтарды</a:t>
            </a:r>
            <a:r>
              <a:rPr lang="en-US" b="1" dirty="0">
                <a:solidFill>
                  <a:schemeClr val="bg1"/>
                </a:solidFill>
              </a:rPr>
              <a:t> </a:t>
            </a:r>
            <a:r>
              <a:rPr lang="en-US" b="1" dirty="0" err="1">
                <a:solidFill>
                  <a:schemeClr val="bg1"/>
                </a:solidFill>
              </a:rPr>
              <a:t>сатып</a:t>
            </a:r>
            <a:r>
              <a:rPr lang="en-US" b="1" dirty="0">
                <a:solidFill>
                  <a:schemeClr val="bg1"/>
                </a:solidFill>
              </a:rPr>
              <a:t> </a:t>
            </a:r>
            <a:r>
              <a:rPr lang="en-US" b="1" dirty="0" err="1">
                <a:solidFill>
                  <a:schemeClr val="bg1"/>
                </a:solidFill>
              </a:rPr>
              <a:t>алу</a:t>
            </a:r>
            <a:r>
              <a:rPr lang="en-US" b="1" dirty="0">
                <a:solidFill>
                  <a:schemeClr val="bg1"/>
                </a:solidFill>
              </a:rPr>
              <a:t> (</a:t>
            </a:r>
            <a:r>
              <a:rPr lang="en-US" b="1" dirty="0" err="1">
                <a:solidFill>
                  <a:schemeClr val="bg1"/>
                </a:solidFill>
              </a:rPr>
              <a:t>етті</a:t>
            </a:r>
            <a:r>
              <a:rPr lang="en-US" b="1" dirty="0">
                <a:solidFill>
                  <a:schemeClr val="bg1"/>
                </a:solidFill>
              </a:rPr>
              <a:t> </a:t>
            </a:r>
            <a:r>
              <a:rPr lang="en-US" b="1" dirty="0" err="1">
                <a:solidFill>
                  <a:schemeClr val="bg1"/>
                </a:solidFill>
              </a:rPr>
              <a:t>мал</a:t>
            </a:r>
            <a:r>
              <a:rPr lang="en-US" b="1" dirty="0">
                <a:solidFill>
                  <a:schemeClr val="bg1"/>
                </a:solidFill>
              </a:rPr>
              <a:t> </a:t>
            </a:r>
            <a:r>
              <a:rPr lang="en-US" b="1" dirty="0" err="1">
                <a:solidFill>
                  <a:schemeClr val="bg1"/>
                </a:solidFill>
              </a:rPr>
              <a:t>шаруашылығы</a:t>
            </a:r>
            <a:r>
              <a:rPr lang="en-US" b="1" dirty="0">
                <a:solidFill>
                  <a:schemeClr val="bg1"/>
                </a:solidFill>
              </a:rPr>
              <a:t>, </a:t>
            </a:r>
            <a:r>
              <a:rPr lang="en-US" b="1" dirty="0" err="1">
                <a:solidFill>
                  <a:schemeClr val="bg1"/>
                </a:solidFill>
              </a:rPr>
              <a:t>жылқы</a:t>
            </a:r>
            <a:r>
              <a:rPr lang="en-US" b="1" dirty="0">
                <a:solidFill>
                  <a:schemeClr val="bg1"/>
                </a:solidFill>
              </a:rPr>
              <a:t> </a:t>
            </a:r>
            <a:r>
              <a:rPr lang="en-US" b="1" dirty="0" err="1">
                <a:solidFill>
                  <a:schemeClr val="bg1"/>
                </a:solidFill>
              </a:rPr>
              <a:t>шаруашылығы</a:t>
            </a:r>
            <a:r>
              <a:rPr lang="en-US" b="1" dirty="0">
                <a:solidFill>
                  <a:schemeClr val="bg1"/>
                </a:solidFill>
              </a:rPr>
              <a:t>, </a:t>
            </a:r>
            <a:r>
              <a:rPr lang="en-US" b="1" dirty="0" err="1">
                <a:solidFill>
                  <a:schemeClr val="bg1"/>
                </a:solidFill>
              </a:rPr>
              <a:t>қой</a:t>
            </a:r>
            <a:r>
              <a:rPr lang="en-US" b="1" dirty="0">
                <a:solidFill>
                  <a:schemeClr val="bg1"/>
                </a:solidFill>
              </a:rPr>
              <a:t> </a:t>
            </a:r>
            <a:r>
              <a:rPr lang="en-US" b="1" dirty="0" err="1">
                <a:solidFill>
                  <a:schemeClr val="bg1"/>
                </a:solidFill>
              </a:rPr>
              <a:t>шаруашылығы</a:t>
            </a:r>
            <a:r>
              <a:rPr lang="en-US" b="1" dirty="0">
                <a:solidFill>
                  <a:schemeClr val="bg1"/>
                </a:solidFill>
              </a:rPr>
              <a:t>, </a:t>
            </a:r>
            <a:r>
              <a:rPr lang="en-US" b="1" dirty="0" err="1">
                <a:solidFill>
                  <a:schemeClr val="bg1"/>
                </a:solidFill>
              </a:rPr>
              <a:t>түйе</a:t>
            </a:r>
            <a:r>
              <a:rPr lang="en-US" b="1" dirty="0">
                <a:solidFill>
                  <a:schemeClr val="bg1"/>
                </a:solidFill>
              </a:rPr>
              <a:t> </a:t>
            </a:r>
            <a:r>
              <a:rPr lang="en-US" b="1" dirty="0" err="1" smtClean="0">
                <a:solidFill>
                  <a:schemeClr val="bg1"/>
                </a:solidFill>
              </a:rPr>
              <a:t>шаруашылығы</a:t>
            </a:r>
            <a:r>
              <a:rPr lang="kk-KZ" b="1" dirty="0" smtClean="0">
                <a:solidFill>
                  <a:schemeClr val="bg1"/>
                </a:solidFill>
              </a:rPr>
              <a:t>)</a:t>
            </a:r>
            <a:endParaRPr lang="ru-RU" b="1" dirty="0">
              <a:solidFill>
                <a:schemeClr val="bg1"/>
              </a:solidFill>
              <a:latin typeface="Arial" pitchFamily="34" charset="0"/>
              <a:ea typeface="Times New Roman"/>
              <a:cs typeface="Arial" pitchFamily="34"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val="22432442"/>
              </p:ext>
            </p:extLst>
          </p:nvPr>
        </p:nvGraphicFramePr>
        <p:xfrm>
          <a:off x="0" y="1704251"/>
          <a:ext cx="8750423" cy="7724679"/>
        </p:xfrm>
        <a:graphic>
          <a:graphicData uri="http://schemas.openxmlformats.org/drawingml/2006/table">
            <a:tbl>
              <a:tblPr>
                <a:tableStyleId>{BDBED569-4797-4DF1-A0F4-6AAB3CD982D8}</a:tableStyleId>
              </a:tblPr>
              <a:tblGrid>
                <a:gridCol w="345383"/>
                <a:gridCol w="6341985"/>
                <a:gridCol w="2063055"/>
              </a:tblGrid>
              <a:tr h="196829">
                <a:tc gridSpan="3">
                  <a:txBody>
                    <a:bodyPr/>
                    <a:lstStyle/>
                    <a:p>
                      <a:pPr marL="12700" algn="just">
                        <a:lnSpc>
                          <a:spcPct val="115000"/>
                        </a:lnSpc>
                        <a:spcAft>
                          <a:spcPts val="100"/>
                        </a:spcAft>
                      </a:pPr>
                      <a:r>
                        <a:rPr lang="en-US" sz="1000" b="1" kern="1200" dirty="0" err="1" smtClean="0">
                          <a:solidFill>
                            <a:schemeClr val="tx1"/>
                          </a:solidFill>
                          <a:effectLst/>
                          <a:latin typeface="Arial" pitchFamily="34" charset="0"/>
                          <a:ea typeface="+mn-ea"/>
                          <a:cs typeface="Arial" pitchFamily="34" charset="0"/>
                        </a:rPr>
                        <a:t>Инвестициялық</a:t>
                      </a:r>
                      <a:r>
                        <a:rPr lang="en-US" sz="1000" b="1" kern="1200" dirty="0" smtClean="0">
                          <a:solidFill>
                            <a:schemeClr val="tx1"/>
                          </a:solidFill>
                          <a:effectLst/>
                          <a:latin typeface="Arial" pitchFamily="34" charset="0"/>
                          <a:ea typeface="+mn-ea"/>
                          <a:cs typeface="Arial" pitchFamily="34" charset="0"/>
                        </a:rPr>
                        <a:t> </a:t>
                      </a:r>
                      <a:r>
                        <a:rPr lang="en-US" sz="1000" b="1" kern="1200" dirty="0" err="1" smtClean="0">
                          <a:solidFill>
                            <a:schemeClr val="tx1"/>
                          </a:solidFill>
                          <a:effectLst/>
                          <a:latin typeface="Arial" pitchFamily="34" charset="0"/>
                          <a:ea typeface="+mn-ea"/>
                          <a:cs typeface="Arial" pitchFamily="34" charset="0"/>
                        </a:rPr>
                        <a:t>салымдарды</a:t>
                      </a:r>
                      <a:r>
                        <a:rPr lang="en-US" sz="1000" b="1" kern="1200" dirty="0" smtClean="0">
                          <a:solidFill>
                            <a:schemeClr val="tx1"/>
                          </a:solidFill>
                          <a:effectLst/>
                          <a:latin typeface="Arial" pitchFamily="34" charset="0"/>
                          <a:ea typeface="+mn-ea"/>
                          <a:cs typeface="Arial" pitchFamily="34" charset="0"/>
                        </a:rPr>
                        <a:t> </a:t>
                      </a:r>
                      <a:r>
                        <a:rPr lang="en-US" sz="1000" b="1" kern="1200" dirty="0" err="1" smtClean="0">
                          <a:solidFill>
                            <a:schemeClr val="tx1"/>
                          </a:solidFill>
                          <a:effectLst/>
                          <a:latin typeface="Arial" pitchFamily="34" charset="0"/>
                          <a:ea typeface="+mn-ea"/>
                          <a:cs typeface="Arial" pitchFamily="34" charset="0"/>
                        </a:rPr>
                        <a:t>өтеу</a:t>
                      </a:r>
                      <a:r>
                        <a:rPr lang="en-US" sz="1000" b="1" kern="1200" dirty="0" smtClean="0">
                          <a:solidFill>
                            <a:schemeClr val="tx1"/>
                          </a:solidFill>
                          <a:effectLst/>
                          <a:latin typeface="Arial" pitchFamily="34" charset="0"/>
                          <a:ea typeface="+mn-ea"/>
                          <a:cs typeface="Arial" pitchFamily="34" charset="0"/>
                        </a:rPr>
                        <a:t> </a:t>
                      </a:r>
                      <a:r>
                        <a:rPr lang="en-US" sz="1000" b="1" kern="1200" dirty="0" err="1" smtClean="0">
                          <a:solidFill>
                            <a:schemeClr val="tx1"/>
                          </a:solidFill>
                          <a:effectLst/>
                          <a:latin typeface="Arial" pitchFamily="34" charset="0"/>
                          <a:ea typeface="+mn-ea"/>
                          <a:cs typeface="Arial" pitchFamily="34" charset="0"/>
                        </a:rPr>
                        <a:t>үлесі</a:t>
                      </a:r>
                      <a:r>
                        <a:rPr lang="en-US" sz="1000" b="1" kern="1200" dirty="0" smtClean="0">
                          <a:solidFill>
                            <a:schemeClr val="tx1"/>
                          </a:solidFill>
                          <a:effectLst/>
                          <a:latin typeface="Arial" pitchFamily="34" charset="0"/>
                          <a:ea typeface="+mn-ea"/>
                          <a:cs typeface="Arial" pitchFamily="34" charset="0"/>
                        </a:rPr>
                        <a:t> - 25 %</a:t>
                      </a:r>
                      <a:endParaRPr lang="ru-RU" sz="1000" b="1" dirty="0">
                        <a:latin typeface="Arial" pitchFamily="34" charset="0"/>
                        <a:ea typeface="Times New Roman"/>
                        <a:cs typeface="Arial" pitchFamily="34" charset="0"/>
                      </a:endParaRPr>
                    </a:p>
                  </a:txBody>
                  <a:tcPr marL="8226" marR="8226" marT="8226" marB="8226" anchor="ctr"/>
                </a:tc>
                <a:tc hMerge="1">
                  <a:txBody>
                    <a:bodyPr/>
                    <a:lstStyle/>
                    <a:p>
                      <a:endParaRPr lang="ru-RU"/>
                    </a:p>
                  </a:txBody>
                  <a:tcPr/>
                </a:tc>
                <a:tc hMerge="1">
                  <a:txBody>
                    <a:bodyPr/>
                    <a:lstStyle/>
                    <a:p>
                      <a:endParaRPr lang="ru-RU"/>
                    </a:p>
                  </a:txBody>
                  <a:tcPr/>
                </a:tc>
              </a:tr>
              <a:tr h="851518">
                <a:tc>
                  <a:txBody>
                    <a:bodyPr/>
                    <a:lstStyle/>
                    <a:p>
                      <a:pPr marL="12700" algn="just">
                        <a:lnSpc>
                          <a:spcPct val="115000"/>
                        </a:lnSpc>
                        <a:spcAft>
                          <a:spcPts val="100"/>
                        </a:spcAft>
                      </a:pPr>
                      <a:r>
                        <a:rPr lang="en-US" sz="1000" b="1">
                          <a:latin typeface="Arial" pitchFamily="34" charset="0"/>
                          <a:cs typeface="Arial" pitchFamily="34" charset="0"/>
                        </a:rPr>
                        <a:t>№</a:t>
                      </a:r>
                      <a:endParaRPr lang="ru-RU" sz="1000" b="1">
                        <a:latin typeface="Arial" pitchFamily="34" charset="0"/>
                        <a:ea typeface="Times New Roman"/>
                        <a:cs typeface="Arial" pitchFamily="34" charset="0"/>
                      </a:endParaRPr>
                    </a:p>
                  </a:txBody>
                  <a:tcPr marL="8226" marR="8226" marT="8226" marB="8226" anchor="ctr"/>
                </a:tc>
                <a:tc>
                  <a:txBody>
                    <a:bodyPr/>
                    <a:lstStyle/>
                    <a:p>
                      <a:pPr marL="12700" algn="l">
                        <a:lnSpc>
                          <a:spcPct val="115000"/>
                        </a:lnSpc>
                        <a:spcAft>
                          <a:spcPts val="100"/>
                        </a:spcAft>
                      </a:pPr>
                      <a:r>
                        <a:rPr lang="en-US" sz="1000" b="1" kern="1200" dirty="0" err="1" smtClean="0">
                          <a:solidFill>
                            <a:schemeClr val="tx1"/>
                          </a:solidFill>
                          <a:effectLst/>
                          <a:latin typeface="Arial" pitchFamily="34" charset="0"/>
                          <a:ea typeface="+mn-ea"/>
                          <a:cs typeface="Arial" pitchFamily="34" charset="0"/>
                        </a:rPr>
                        <a:t>Техниканың</a:t>
                      </a:r>
                      <a:r>
                        <a:rPr lang="en-US" sz="1000" b="1" kern="1200" dirty="0" smtClean="0">
                          <a:solidFill>
                            <a:schemeClr val="tx1"/>
                          </a:solidFill>
                          <a:effectLst/>
                          <a:latin typeface="Arial" pitchFamily="34" charset="0"/>
                          <a:ea typeface="+mn-ea"/>
                          <a:cs typeface="Arial" pitchFamily="34" charset="0"/>
                        </a:rPr>
                        <a:t>, </a:t>
                      </a:r>
                      <a:r>
                        <a:rPr lang="en-US" sz="1000" b="1" kern="1200" dirty="0" err="1" smtClean="0">
                          <a:solidFill>
                            <a:schemeClr val="tx1"/>
                          </a:solidFill>
                          <a:effectLst/>
                          <a:latin typeface="Arial" pitchFamily="34" charset="0"/>
                          <a:ea typeface="+mn-ea"/>
                          <a:cs typeface="Arial" pitchFamily="34" charset="0"/>
                        </a:rPr>
                        <a:t>жабдықтардың</a:t>
                      </a:r>
                      <a:r>
                        <a:rPr lang="en-US" sz="1000" b="1" kern="1200" dirty="0" smtClean="0">
                          <a:solidFill>
                            <a:schemeClr val="tx1"/>
                          </a:solidFill>
                          <a:effectLst/>
                          <a:latin typeface="Arial" pitchFamily="34" charset="0"/>
                          <a:ea typeface="+mn-ea"/>
                          <a:cs typeface="Arial" pitchFamily="34" charset="0"/>
                        </a:rPr>
                        <a:t> </a:t>
                      </a:r>
                      <a:r>
                        <a:rPr lang="en-US" sz="1000" b="1" kern="1200" dirty="0" err="1" smtClean="0">
                          <a:solidFill>
                            <a:schemeClr val="tx1"/>
                          </a:solidFill>
                          <a:effectLst/>
                          <a:latin typeface="Arial" pitchFamily="34" charset="0"/>
                          <a:ea typeface="+mn-ea"/>
                          <a:cs typeface="Arial" pitchFamily="34" charset="0"/>
                        </a:rPr>
                        <a:t>және</a:t>
                      </a:r>
                      <a:r>
                        <a:rPr lang="en-US" sz="1000" b="1" kern="1200" dirty="0" smtClean="0">
                          <a:solidFill>
                            <a:schemeClr val="tx1"/>
                          </a:solidFill>
                          <a:effectLst/>
                          <a:latin typeface="Arial" pitchFamily="34" charset="0"/>
                          <a:ea typeface="+mn-ea"/>
                          <a:cs typeface="Arial" pitchFamily="34" charset="0"/>
                        </a:rPr>
                        <a:t> </a:t>
                      </a:r>
                      <a:r>
                        <a:rPr lang="en-US" sz="1000" b="1" kern="1200" dirty="0" err="1" smtClean="0">
                          <a:solidFill>
                            <a:schemeClr val="tx1"/>
                          </a:solidFill>
                          <a:effectLst/>
                          <a:latin typeface="Arial" pitchFamily="34" charset="0"/>
                          <a:ea typeface="+mn-ea"/>
                          <a:cs typeface="Arial" pitchFamily="34" charset="0"/>
                        </a:rPr>
                        <a:t>жануарлардың</a:t>
                      </a:r>
                      <a:r>
                        <a:rPr lang="en-US" sz="1000" b="1" kern="1200" dirty="0" smtClean="0">
                          <a:solidFill>
                            <a:schemeClr val="tx1"/>
                          </a:solidFill>
                          <a:effectLst/>
                          <a:latin typeface="Arial" pitchFamily="34" charset="0"/>
                          <a:ea typeface="+mn-ea"/>
                          <a:cs typeface="Arial" pitchFamily="34" charset="0"/>
                        </a:rPr>
                        <a:t> </a:t>
                      </a:r>
                      <a:r>
                        <a:rPr lang="en-US" sz="1000" b="1" kern="1200" dirty="0" err="1" smtClean="0">
                          <a:solidFill>
                            <a:schemeClr val="tx1"/>
                          </a:solidFill>
                          <a:effectLst/>
                          <a:latin typeface="Arial" pitchFamily="34" charset="0"/>
                          <a:ea typeface="+mn-ea"/>
                          <a:cs typeface="Arial" pitchFamily="34" charset="0"/>
                        </a:rPr>
                        <a:t>атауы</a:t>
                      </a:r>
                      <a:r>
                        <a:rPr lang="en-US" sz="1000" b="1" kern="1200" dirty="0" smtClean="0">
                          <a:solidFill>
                            <a:schemeClr val="tx1"/>
                          </a:solidFill>
                          <a:effectLst/>
                          <a:latin typeface="Arial" pitchFamily="34" charset="0"/>
                          <a:ea typeface="+mn-ea"/>
                          <a:cs typeface="Arial" pitchFamily="34" charset="0"/>
                        </a:rPr>
                        <a:t> </a:t>
                      </a:r>
                      <a:r>
                        <a:rPr lang="en-US" sz="1000" b="1" kern="1200" dirty="0" err="1" smtClean="0">
                          <a:solidFill>
                            <a:schemeClr val="tx1"/>
                          </a:solidFill>
                          <a:effectLst/>
                          <a:latin typeface="Arial" pitchFamily="34" charset="0"/>
                          <a:ea typeface="+mn-ea"/>
                          <a:cs typeface="Arial" pitchFamily="34" charset="0"/>
                        </a:rPr>
                        <a:t>мен</a:t>
                      </a:r>
                      <a:r>
                        <a:rPr lang="en-US" sz="1000" b="1" kern="1200" dirty="0" smtClean="0">
                          <a:solidFill>
                            <a:schemeClr val="tx1"/>
                          </a:solidFill>
                          <a:effectLst/>
                          <a:latin typeface="Arial" pitchFamily="34" charset="0"/>
                          <a:ea typeface="+mn-ea"/>
                          <a:cs typeface="Arial" pitchFamily="34" charset="0"/>
                        </a:rPr>
                        <a:t> </a:t>
                      </a:r>
                      <a:r>
                        <a:rPr lang="en-US" sz="1000" b="1" kern="1200" dirty="0" err="1" smtClean="0">
                          <a:solidFill>
                            <a:schemeClr val="tx1"/>
                          </a:solidFill>
                          <a:effectLst/>
                          <a:latin typeface="Arial" pitchFamily="34" charset="0"/>
                          <a:ea typeface="+mn-ea"/>
                          <a:cs typeface="Arial" pitchFamily="34" charset="0"/>
                        </a:rPr>
                        <a:t>техникалық</a:t>
                      </a:r>
                      <a:r>
                        <a:rPr lang="en-US" sz="1000" b="1" kern="1200" dirty="0" smtClean="0">
                          <a:solidFill>
                            <a:schemeClr val="tx1"/>
                          </a:solidFill>
                          <a:effectLst/>
                          <a:latin typeface="Arial" pitchFamily="34" charset="0"/>
                          <a:ea typeface="+mn-ea"/>
                          <a:cs typeface="Arial" pitchFamily="34" charset="0"/>
                        </a:rPr>
                        <a:t> </a:t>
                      </a:r>
                      <a:r>
                        <a:rPr lang="en-US" sz="1000" b="1" kern="1200" dirty="0" err="1" smtClean="0">
                          <a:solidFill>
                            <a:schemeClr val="tx1"/>
                          </a:solidFill>
                          <a:effectLst/>
                          <a:latin typeface="Arial" pitchFamily="34" charset="0"/>
                          <a:ea typeface="+mn-ea"/>
                          <a:cs typeface="Arial" pitchFamily="34" charset="0"/>
                        </a:rPr>
                        <a:t>сипаттамасы</a:t>
                      </a:r>
                      <a:endParaRPr lang="ru-RU" sz="1000" b="1" dirty="0">
                        <a:latin typeface="Arial" pitchFamily="34" charset="0"/>
                        <a:ea typeface="Times New Roman"/>
                        <a:cs typeface="Arial" pitchFamily="34" charset="0"/>
                      </a:endParaRPr>
                    </a:p>
                  </a:txBody>
                  <a:tcPr marL="8226" marR="8226" marT="8226" marB="8226" anchor="ctr"/>
                </a:tc>
                <a:tc>
                  <a:txBody>
                    <a:bodyPr/>
                    <a:lstStyle/>
                    <a:p>
                      <a:pPr marL="12700" algn="ctr">
                        <a:lnSpc>
                          <a:spcPct val="115000"/>
                        </a:lnSpc>
                        <a:spcAft>
                          <a:spcPts val="100"/>
                        </a:spcAft>
                      </a:pPr>
                      <a:r>
                        <a:rPr lang="en-US" sz="1000" b="1" kern="1200" dirty="0" err="1" smtClean="0">
                          <a:solidFill>
                            <a:schemeClr val="tx1"/>
                          </a:solidFill>
                          <a:effectLst/>
                          <a:latin typeface="Arial" pitchFamily="34" charset="0"/>
                          <a:ea typeface="+mn-ea"/>
                          <a:cs typeface="Arial" pitchFamily="34" charset="0"/>
                        </a:rPr>
                        <a:t>Техника</a:t>
                      </a:r>
                      <a:r>
                        <a:rPr lang="en-US" sz="1000" b="1" kern="1200" dirty="0" smtClean="0">
                          <a:solidFill>
                            <a:schemeClr val="tx1"/>
                          </a:solidFill>
                          <a:effectLst/>
                          <a:latin typeface="Arial" pitchFamily="34" charset="0"/>
                          <a:ea typeface="+mn-ea"/>
                          <a:cs typeface="Arial" pitchFamily="34" charset="0"/>
                        </a:rPr>
                        <a:t> </a:t>
                      </a:r>
                      <a:r>
                        <a:rPr lang="en-US" sz="1000" b="1" kern="1200" dirty="0" err="1" smtClean="0">
                          <a:solidFill>
                            <a:schemeClr val="tx1"/>
                          </a:solidFill>
                          <a:effectLst/>
                          <a:latin typeface="Arial" pitchFamily="34" charset="0"/>
                          <a:ea typeface="+mn-ea"/>
                          <a:cs typeface="Arial" pitchFamily="34" charset="0"/>
                        </a:rPr>
                        <a:t>мен</a:t>
                      </a:r>
                      <a:r>
                        <a:rPr lang="en-US" sz="1000" b="1" kern="1200" dirty="0" smtClean="0">
                          <a:solidFill>
                            <a:schemeClr val="tx1"/>
                          </a:solidFill>
                          <a:effectLst/>
                          <a:latin typeface="Arial" pitchFamily="34" charset="0"/>
                          <a:ea typeface="+mn-ea"/>
                          <a:cs typeface="Arial" pitchFamily="34" charset="0"/>
                        </a:rPr>
                        <a:t> </a:t>
                      </a:r>
                      <a:r>
                        <a:rPr lang="en-US" sz="1000" b="1" kern="1200" dirty="0" err="1" smtClean="0">
                          <a:solidFill>
                            <a:schemeClr val="tx1"/>
                          </a:solidFill>
                          <a:effectLst/>
                          <a:latin typeface="Arial" pitchFamily="34" charset="0"/>
                          <a:ea typeface="+mn-ea"/>
                          <a:cs typeface="Arial" pitchFamily="34" charset="0"/>
                        </a:rPr>
                        <a:t>жабдықтың</a:t>
                      </a:r>
                      <a:r>
                        <a:rPr lang="en-US" sz="1000" b="1" kern="1200" dirty="0" smtClean="0">
                          <a:solidFill>
                            <a:schemeClr val="tx1"/>
                          </a:solidFill>
                          <a:effectLst/>
                          <a:latin typeface="Arial" pitchFamily="34" charset="0"/>
                          <a:ea typeface="+mn-ea"/>
                          <a:cs typeface="Arial" pitchFamily="34" charset="0"/>
                        </a:rPr>
                        <a:t> </a:t>
                      </a:r>
                      <a:r>
                        <a:rPr lang="en-US" sz="1000" b="1" kern="1200" dirty="0" err="1" smtClean="0">
                          <a:solidFill>
                            <a:schemeClr val="tx1"/>
                          </a:solidFill>
                          <a:effectLst/>
                          <a:latin typeface="Arial" pitchFamily="34" charset="0"/>
                          <a:ea typeface="+mn-ea"/>
                          <a:cs typeface="Arial" pitchFamily="34" charset="0"/>
                        </a:rPr>
                        <a:t>бір</a:t>
                      </a:r>
                      <a:r>
                        <a:rPr lang="en-US" sz="1000" b="1" kern="1200" dirty="0" smtClean="0">
                          <a:solidFill>
                            <a:schemeClr val="tx1"/>
                          </a:solidFill>
                          <a:effectLst/>
                          <a:latin typeface="Arial" pitchFamily="34" charset="0"/>
                          <a:ea typeface="+mn-ea"/>
                          <a:cs typeface="Arial" pitchFamily="34" charset="0"/>
                        </a:rPr>
                        <a:t> </a:t>
                      </a:r>
                      <a:r>
                        <a:rPr lang="en-US" sz="1000" b="1" kern="1200" dirty="0" err="1" smtClean="0">
                          <a:solidFill>
                            <a:schemeClr val="tx1"/>
                          </a:solidFill>
                          <a:effectLst/>
                          <a:latin typeface="Arial" pitchFamily="34" charset="0"/>
                          <a:ea typeface="+mn-ea"/>
                          <a:cs typeface="Arial" pitchFamily="34" charset="0"/>
                        </a:rPr>
                        <a:t>бірлігіне</a:t>
                      </a:r>
                      <a:r>
                        <a:rPr lang="en-US" sz="1000" b="1" kern="1200" dirty="0" smtClean="0">
                          <a:solidFill>
                            <a:schemeClr val="tx1"/>
                          </a:solidFill>
                          <a:effectLst/>
                          <a:latin typeface="Arial" pitchFamily="34" charset="0"/>
                          <a:ea typeface="+mn-ea"/>
                          <a:cs typeface="Arial" pitchFamily="34" charset="0"/>
                        </a:rPr>
                        <a:t> </a:t>
                      </a:r>
                      <a:r>
                        <a:rPr lang="en-US" sz="1000" b="1" kern="1200" dirty="0" err="1" smtClean="0">
                          <a:solidFill>
                            <a:schemeClr val="tx1"/>
                          </a:solidFill>
                          <a:effectLst/>
                          <a:latin typeface="Arial" pitchFamily="34" charset="0"/>
                          <a:ea typeface="+mn-ea"/>
                          <a:cs typeface="Arial" pitchFamily="34" charset="0"/>
                        </a:rPr>
                        <a:t>арналған</a:t>
                      </a:r>
                      <a:r>
                        <a:rPr lang="en-US" sz="1000" b="1" kern="1200" dirty="0" smtClean="0">
                          <a:solidFill>
                            <a:schemeClr val="tx1"/>
                          </a:solidFill>
                          <a:effectLst/>
                          <a:latin typeface="Arial" pitchFamily="34" charset="0"/>
                          <a:ea typeface="+mn-ea"/>
                          <a:cs typeface="Arial" pitchFamily="34" charset="0"/>
                        </a:rPr>
                        <a:t> </a:t>
                      </a:r>
                      <a:r>
                        <a:rPr lang="en-US" sz="1000" b="1" kern="1200" dirty="0" err="1" smtClean="0">
                          <a:solidFill>
                            <a:schemeClr val="tx1"/>
                          </a:solidFill>
                          <a:effectLst/>
                          <a:latin typeface="Arial" pitchFamily="34" charset="0"/>
                          <a:ea typeface="+mn-ea"/>
                          <a:cs typeface="Arial" pitchFamily="34" charset="0"/>
                        </a:rPr>
                        <a:t>субсидияларды</a:t>
                      </a:r>
                      <a:r>
                        <a:rPr lang="en-US" sz="1000" b="1" kern="1200" dirty="0" smtClean="0">
                          <a:solidFill>
                            <a:schemeClr val="tx1"/>
                          </a:solidFill>
                          <a:effectLst/>
                          <a:latin typeface="Arial" pitchFamily="34" charset="0"/>
                          <a:ea typeface="+mn-ea"/>
                          <a:cs typeface="Arial" pitchFamily="34" charset="0"/>
                        </a:rPr>
                        <a:t> </a:t>
                      </a:r>
                      <a:r>
                        <a:rPr lang="en-US" sz="1000" b="1" kern="1200" dirty="0" err="1" smtClean="0">
                          <a:solidFill>
                            <a:schemeClr val="tx1"/>
                          </a:solidFill>
                          <a:effectLst/>
                          <a:latin typeface="Arial" pitchFamily="34" charset="0"/>
                          <a:ea typeface="+mn-ea"/>
                          <a:cs typeface="Arial" pitchFamily="34" charset="0"/>
                        </a:rPr>
                        <a:t>есептеу</a:t>
                      </a:r>
                      <a:r>
                        <a:rPr lang="en-US" sz="1000" b="1" kern="1200" dirty="0" smtClean="0">
                          <a:solidFill>
                            <a:schemeClr val="tx1"/>
                          </a:solidFill>
                          <a:effectLst/>
                          <a:latin typeface="Arial" pitchFamily="34" charset="0"/>
                          <a:ea typeface="+mn-ea"/>
                          <a:cs typeface="Arial" pitchFamily="34" charset="0"/>
                        </a:rPr>
                        <a:t> </a:t>
                      </a:r>
                      <a:r>
                        <a:rPr lang="en-US" sz="1000" b="1" kern="1200" dirty="0" err="1" smtClean="0">
                          <a:solidFill>
                            <a:schemeClr val="tx1"/>
                          </a:solidFill>
                          <a:effectLst/>
                          <a:latin typeface="Arial" pitchFamily="34" charset="0"/>
                          <a:ea typeface="+mn-ea"/>
                          <a:cs typeface="Arial" pitchFamily="34" charset="0"/>
                        </a:rPr>
                        <a:t>үшін</a:t>
                      </a:r>
                      <a:r>
                        <a:rPr lang="en-US" sz="1000" b="1" kern="1200" dirty="0" smtClean="0">
                          <a:solidFill>
                            <a:schemeClr val="tx1"/>
                          </a:solidFill>
                          <a:effectLst/>
                          <a:latin typeface="Arial" pitchFamily="34" charset="0"/>
                          <a:ea typeface="+mn-ea"/>
                          <a:cs typeface="Arial" pitchFamily="34" charset="0"/>
                        </a:rPr>
                        <a:t> </a:t>
                      </a:r>
                      <a:r>
                        <a:rPr lang="en-US" sz="1000" b="1" kern="1200" dirty="0" err="1" smtClean="0">
                          <a:solidFill>
                            <a:schemeClr val="tx1"/>
                          </a:solidFill>
                          <a:effectLst/>
                          <a:latin typeface="Arial" pitchFamily="34" charset="0"/>
                          <a:ea typeface="+mn-ea"/>
                          <a:cs typeface="Arial" pitchFamily="34" charset="0"/>
                        </a:rPr>
                        <a:t>барынша</a:t>
                      </a:r>
                      <a:r>
                        <a:rPr lang="en-US" sz="1000" b="1" kern="1200" dirty="0" smtClean="0">
                          <a:solidFill>
                            <a:schemeClr val="tx1"/>
                          </a:solidFill>
                          <a:effectLst/>
                          <a:latin typeface="Arial" pitchFamily="34" charset="0"/>
                          <a:ea typeface="+mn-ea"/>
                          <a:cs typeface="Arial" pitchFamily="34" charset="0"/>
                        </a:rPr>
                        <a:t> </a:t>
                      </a:r>
                      <a:r>
                        <a:rPr lang="en-US" sz="1000" b="1" kern="1200" dirty="0" err="1" smtClean="0">
                          <a:solidFill>
                            <a:schemeClr val="tx1"/>
                          </a:solidFill>
                          <a:effectLst/>
                          <a:latin typeface="Arial" pitchFamily="34" charset="0"/>
                          <a:ea typeface="+mn-ea"/>
                          <a:cs typeface="Arial" pitchFamily="34" charset="0"/>
                        </a:rPr>
                        <a:t>рұқсат</a:t>
                      </a:r>
                      <a:r>
                        <a:rPr lang="en-US" sz="1000" b="1" kern="1200" dirty="0" smtClean="0">
                          <a:solidFill>
                            <a:schemeClr val="tx1"/>
                          </a:solidFill>
                          <a:effectLst/>
                          <a:latin typeface="Arial" pitchFamily="34" charset="0"/>
                          <a:ea typeface="+mn-ea"/>
                          <a:cs typeface="Arial" pitchFamily="34" charset="0"/>
                        </a:rPr>
                        <a:t> </a:t>
                      </a:r>
                      <a:r>
                        <a:rPr lang="en-US" sz="1000" b="1" kern="1200" dirty="0" err="1" smtClean="0">
                          <a:solidFill>
                            <a:schemeClr val="tx1"/>
                          </a:solidFill>
                          <a:effectLst/>
                          <a:latin typeface="Arial" pitchFamily="34" charset="0"/>
                          <a:ea typeface="+mn-ea"/>
                          <a:cs typeface="Arial" pitchFamily="34" charset="0"/>
                        </a:rPr>
                        <a:t>етілетін</a:t>
                      </a:r>
                      <a:r>
                        <a:rPr lang="en-US" sz="1000" b="1" kern="1200" dirty="0" smtClean="0">
                          <a:solidFill>
                            <a:schemeClr val="tx1"/>
                          </a:solidFill>
                          <a:effectLst/>
                          <a:latin typeface="Arial" pitchFamily="34" charset="0"/>
                          <a:ea typeface="+mn-ea"/>
                          <a:cs typeface="Arial" pitchFamily="34" charset="0"/>
                        </a:rPr>
                        <a:t> </a:t>
                      </a:r>
                      <a:r>
                        <a:rPr lang="en-US" sz="1000" b="1" kern="1200" dirty="0" err="1" smtClean="0">
                          <a:solidFill>
                            <a:schemeClr val="tx1"/>
                          </a:solidFill>
                          <a:effectLst/>
                          <a:latin typeface="Arial" pitchFamily="34" charset="0"/>
                          <a:ea typeface="+mn-ea"/>
                          <a:cs typeface="Arial" pitchFamily="34" charset="0"/>
                        </a:rPr>
                        <a:t>құн</a:t>
                      </a:r>
                      <a:r>
                        <a:rPr lang="en-US" sz="1000" b="1" kern="1200" dirty="0" smtClean="0">
                          <a:solidFill>
                            <a:schemeClr val="tx1"/>
                          </a:solidFill>
                          <a:effectLst/>
                          <a:latin typeface="Arial" pitchFamily="34" charset="0"/>
                          <a:ea typeface="+mn-ea"/>
                          <a:cs typeface="Arial" pitchFamily="34" charset="0"/>
                        </a:rPr>
                        <a:t>, </a:t>
                      </a:r>
                      <a:r>
                        <a:rPr lang="en-US" sz="1000" b="1" kern="1200" dirty="0" err="1" smtClean="0">
                          <a:solidFill>
                            <a:schemeClr val="tx1"/>
                          </a:solidFill>
                          <a:effectLst/>
                          <a:latin typeface="Arial" pitchFamily="34" charset="0"/>
                          <a:ea typeface="+mn-ea"/>
                          <a:cs typeface="Arial" pitchFamily="34" charset="0"/>
                        </a:rPr>
                        <a:t>теңге</a:t>
                      </a:r>
                      <a:endParaRPr lang="ru-RU" sz="1000" b="1" dirty="0">
                        <a:latin typeface="Arial" pitchFamily="34" charset="0"/>
                        <a:ea typeface="Times New Roman"/>
                        <a:cs typeface="Arial" pitchFamily="34" charset="0"/>
                      </a:endParaRPr>
                    </a:p>
                  </a:txBody>
                  <a:tcPr marL="8226" marR="8226" marT="8226" marB="8226" anchor="ctr"/>
                </a:tc>
              </a:tr>
              <a:tr h="196829">
                <a:tc gridSpan="3">
                  <a:txBody>
                    <a:bodyPr/>
                    <a:lstStyle/>
                    <a:p>
                      <a:pPr marL="12700" algn="just">
                        <a:lnSpc>
                          <a:spcPct val="115000"/>
                        </a:lnSpc>
                        <a:spcAft>
                          <a:spcPts val="100"/>
                        </a:spcAft>
                      </a:pPr>
                      <a:r>
                        <a:rPr lang="en-US" sz="1000" dirty="0" err="1">
                          <a:latin typeface="Arial" pitchFamily="34" charset="0"/>
                          <a:cs typeface="Arial" pitchFamily="34" charset="0"/>
                        </a:rPr>
                        <a:t>Техника</a:t>
                      </a:r>
                      <a:r>
                        <a:rPr lang="en-US" sz="1000" dirty="0">
                          <a:latin typeface="Arial" pitchFamily="34" charset="0"/>
                          <a:cs typeface="Arial" pitchFamily="34" charset="0"/>
                        </a:rPr>
                        <a:t>:</a:t>
                      </a:r>
                      <a:endParaRPr lang="ru-RU" sz="1000" dirty="0">
                        <a:latin typeface="Arial" pitchFamily="34" charset="0"/>
                        <a:ea typeface="Times New Roman"/>
                        <a:cs typeface="Arial" pitchFamily="34" charset="0"/>
                      </a:endParaRPr>
                    </a:p>
                  </a:txBody>
                  <a:tcPr marL="8226" marR="8226" marT="8226" marB="8226" anchor="ctr"/>
                </a:tc>
                <a:tc hMerge="1">
                  <a:txBody>
                    <a:bodyPr/>
                    <a:lstStyle/>
                    <a:p>
                      <a:endParaRPr lang="ru-RU"/>
                    </a:p>
                  </a:txBody>
                  <a:tcPr/>
                </a:tc>
                <a:tc hMerge="1">
                  <a:txBody>
                    <a:bodyPr/>
                    <a:lstStyle/>
                    <a:p>
                      <a:endParaRPr lang="ru-RU"/>
                    </a:p>
                  </a:txBody>
                  <a:tcPr/>
                </a:tc>
              </a:tr>
              <a:tr h="196829">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1.</a:t>
                      </a:r>
                      <a:endParaRPr lang="ru-RU" sz="10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dirty="0" err="1">
                          <a:solidFill>
                            <a:srgbClr val="000000"/>
                          </a:solidFill>
                          <a:effectLst/>
                          <a:latin typeface="Arial" pitchFamily="34" charset="0"/>
                          <a:ea typeface="Times New Roman"/>
                          <a:cs typeface="Arial" pitchFamily="34" charset="0"/>
                        </a:rPr>
                        <a:t>қуаты</a:t>
                      </a:r>
                      <a:r>
                        <a:rPr lang="en-US" sz="1000" dirty="0">
                          <a:solidFill>
                            <a:srgbClr val="000000"/>
                          </a:solidFill>
                          <a:effectLst/>
                          <a:latin typeface="Arial" pitchFamily="34" charset="0"/>
                          <a:ea typeface="Times New Roman"/>
                          <a:cs typeface="Arial" pitchFamily="34" charset="0"/>
                        </a:rPr>
                        <a:t> 89 </a:t>
                      </a:r>
                      <a:r>
                        <a:rPr lang="en-US" sz="1000" dirty="0" err="1">
                          <a:solidFill>
                            <a:srgbClr val="000000"/>
                          </a:solidFill>
                          <a:effectLst/>
                          <a:latin typeface="Arial" pitchFamily="34" charset="0"/>
                          <a:ea typeface="Times New Roman"/>
                          <a:cs typeface="Arial" pitchFamily="34" charset="0"/>
                        </a:rPr>
                        <a:t>ат</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күшіне</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дейінгі</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доңғалақты</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трактор</a:t>
                      </a:r>
                      <a:endParaRPr lang="ru-RU" sz="10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6 800 000</a:t>
                      </a:r>
                      <a:endParaRPr lang="ru-RU" sz="1000" dirty="0">
                        <a:effectLst/>
                        <a:latin typeface="Arial" pitchFamily="34" charset="0"/>
                        <a:ea typeface="Times New Roman"/>
                        <a:cs typeface="Arial" pitchFamily="34" charset="0"/>
                      </a:endParaRPr>
                    </a:p>
                  </a:txBody>
                  <a:tcPr marL="9525" marR="9525" marT="9525" marB="9525" anchor="ctr"/>
                </a:tc>
              </a:tr>
              <a:tr h="378182">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2.</a:t>
                      </a:r>
                      <a:endParaRPr lang="ru-RU" sz="10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dirty="0" err="1">
                          <a:solidFill>
                            <a:srgbClr val="000000"/>
                          </a:solidFill>
                          <a:effectLst/>
                          <a:latin typeface="Arial" pitchFamily="34" charset="0"/>
                          <a:ea typeface="Times New Roman"/>
                          <a:cs typeface="Arial" pitchFamily="34" charset="0"/>
                        </a:rPr>
                        <a:t>тракторға</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арналған</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құрамалы</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әмбебап</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аспа</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айыр</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шөміш</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пішен</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маялағыш</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жалдағыш</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грейферлік</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қармауыш</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күрек</a:t>
                      </a:r>
                      <a:r>
                        <a:rPr lang="en-US" sz="1000" dirty="0">
                          <a:solidFill>
                            <a:srgbClr val="000000"/>
                          </a:solidFill>
                          <a:effectLst/>
                          <a:latin typeface="Arial" pitchFamily="34" charset="0"/>
                          <a:ea typeface="Times New Roman"/>
                          <a:cs typeface="Arial" pitchFamily="34" charset="0"/>
                        </a:rPr>
                        <a:t>)</a:t>
                      </a:r>
                      <a:endParaRPr lang="ru-RU" sz="10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1 400 000</a:t>
                      </a:r>
                      <a:endParaRPr lang="ru-RU" sz="1000" dirty="0">
                        <a:effectLst/>
                        <a:latin typeface="Arial" pitchFamily="34" charset="0"/>
                        <a:ea typeface="Times New Roman"/>
                        <a:cs typeface="Arial" pitchFamily="34" charset="0"/>
                      </a:endParaRPr>
                    </a:p>
                  </a:txBody>
                  <a:tcPr marL="9525" marR="9525" marT="9525" marB="9525" anchor="ctr"/>
                </a:tc>
              </a:tr>
              <a:tr h="378182">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3.</a:t>
                      </a:r>
                      <a:endParaRPr lang="ru-RU" sz="10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пресс-іріктегіш (төмендегілердің бірі):</a:t>
                      </a:r>
                      <a:endParaRPr lang="ru-RU" sz="100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000" dirty="0">
                          <a:effectLst/>
                          <a:latin typeface="Arial" pitchFamily="34" charset="0"/>
                          <a:ea typeface="Times New Roman"/>
                          <a:cs typeface="Arial" pitchFamily="34" charset="0"/>
                        </a:rPr>
                        <a:t/>
                      </a:r>
                      <a:br>
                        <a:rPr lang="en-US" sz="1000" dirty="0">
                          <a:effectLst/>
                          <a:latin typeface="Arial" pitchFamily="34" charset="0"/>
                          <a:ea typeface="Times New Roman"/>
                          <a:cs typeface="Arial" pitchFamily="34" charset="0"/>
                        </a:rPr>
                      </a:br>
                      <a:endParaRPr lang="ru-RU" sz="1000" dirty="0">
                        <a:effectLst/>
                        <a:latin typeface="Arial" pitchFamily="34" charset="0"/>
                        <a:ea typeface="Times New Roman"/>
                        <a:cs typeface="Arial" pitchFamily="34" charset="0"/>
                      </a:endParaRPr>
                    </a:p>
                  </a:txBody>
                  <a:tcPr marL="9525" marR="9525" marT="9525" marB="9525" anchor="ctr"/>
                </a:tc>
              </a:tr>
              <a:tr h="196829">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3.1</a:t>
                      </a:r>
                      <a:endParaRPr lang="ru-RU" sz="10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орамалы пресс-іріктегіш</a:t>
                      </a:r>
                      <a:endParaRPr lang="ru-RU" sz="10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4 000 000</a:t>
                      </a:r>
                      <a:endParaRPr lang="ru-RU" sz="1000" dirty="0">
                        <a:effectLst/>
                        <a:latin typeface="Arial" pitchFamily="34" charset="0"/>
                        <a:ea typeface="Times New Roman"/>
                        <a:cs typeface="Arial" pitchFamily="34" charset="0"/>
                      </a:endParaRPr>
                    </a:p>
                  </a:txBody>
                  <a:tcPr marL="9525" marR="9525" marT="9525" marB="9525" anchor="ctr"/>
                </a:tc>
              </a:tr>
              <a:tr h="196829">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3.2</a:t>
                      </a:r>
                      <a:endParaRPr lang="ru-RU" sz="10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теңдік пресс-іріктегіш</a:t>
                      </a:r>
                      <a:endParaRPr lang="ru-RU" sz="10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3 000 000</a:t>
                      </a:r>
                      <a:endParaRPr lang="ru-RU" sz="1000" dirty="0">
                        <a:effectLst/>
                        <a:latin typeface="Arial" pitchFamily="34" charset="0"/>
                        <a:ea typeface="Times New Roman"/>
                        <a:cs typeface="Arial" pitchFamily="34" charset="0"/>
                      </a:endParaRPr>
                    </a:p>
                  </a:txBody>
                  <a:tcPr marL="9525" marR="9525" marT="9525" marB="9525" anchor="ctr"/>
                </a:tc>
              </a:tr>
              <a:tr h="378182">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4.</a:t>
                      </a:r>
                      <a:endParaRPr lang="ru-RU" sz="10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dirty="0" err="1">
                          <a:solidFill>
                            <a:srgbClr val="000000"/>
                          </a:solidFill>
                          <a:effectLst/>
                          <a:latin typeface="Arial" pitchFamily="34" charset="0"/>
                          <a:ea typeface="Times New Roman"/>
                          <a:cs typeface="Arial" pitchFamily="34" charset="0"/>
                        </a:rPr>
                        <a:t>пішенге</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арналған</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шапқыш</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төмендегілердің</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бірі</a:t>
                      </a:r>
                      <a:r>
                        <a:rPr lang="en-US" sz="1000" dirty="0">
                          <a:solidFill>
                            <a:srgbClr val="000000"/>
                          </a:solidFill>
                          <a:effectLst/>
                          <a:latin typeface="Arial" pitchFamily="34" charset="0"/>
                          <a:ea typeface="Times New Roman"/>
                          <a:cs typeface="Arial" pitchFamily="34" charset="0"/>
                        </a:rPr>
                        <a:t>):</a:t>
                      </a:r>
                      <a:endParaRPr lang="ru-RU" sz="1000" dirty="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000" dirty="0">
                          <a:effectLst/>
                          <a:latin typeface="Arial" pitchFamily="34" charset="0"/>
                          <a:ea typeface="Times New Roman"/>
                          <a:cs typeface="Arial" pitchFamily="34" charset="0"/>
                        </a:rPr>
                        <a:t/>
                      </a:r>
                      <a:br>
                        <a:rPr lang="en-US" sz="1000" dirty="0">
                          <a:effectLst/>
                          <a:latin typeface="Arial" pitchFamily="34" charset="0"/>
                          <a:ea typeface="Times New Roman"/>
                          <a:cs typeface="Arial" pitchFamily="34" charset="0"/>
                        </a:rPr>
                      </a:br>
                      <a:endParaRPr lang="ru-RU" sz="1000" dirty="0">
                        <a:effectLst/>
                        <a:latin typeface="Arial" pitchFamily="34" charset="0"/>
                        <a:ea typeface="Times New Roman"/>
                        <a:cs typeface="Arial" pitchFamily="34" charset="0"/>
                      </a:endParaRPr>
                    </a:p>
                  </a:txBody>
                  <a:tcPr marL="9525" marR="9525" marT="9525" marB="9525" anchor="ctr"/>
                </a:tc>
              </a:tr>
              <a:tr h="196829">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4.1</a:t>
                      </a:r>
                      <a:endParaRPr lang="ru-RU" sz="10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бірбілеулі</a:t>
                      </a:r>
                      <a:endParaRPr lang="ru-RU" sz="10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300 000</a:t>
                      </a:r>
                      <a:endParaRPr lang="ru-RU" sz="1000" dirty="0">
                        <a:effectLst/>
                        <a:latin typeface="Arial" pitchFamily="34" charset="0"/>
                        <a:ea typeface="Times New Roman"/>
                        <a:cs typeface="Arial" pitchFamily="34" charset="0"/>
                      </a:endParaRPr>
                    </a:p>
                  </a:txBody>
                  <a:tcPr marL="9525" marR="9525" marT="9525" marB="9525" anchor="ctr"/>
                </a:tc>
              </a:tr>
              <a:tr h="196829">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4.2</a:t>
                      </a:r>
                      <a:endParaRPr lang="ru-RU" sz="10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қосбілеулі</a:t>
                      </a:r>
                      <a:endParaRPr lang="ru-RU" sz="10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700 000</a:t>
                      </a:r>
                      <a:endParaRPr lang="ru-RU" sz="1000" dirty="0">
                        <a:effectLst/>
                        <a:latin typeface="Arial" pitchFamily="34" charset="0"/>
                        <a:ea typeface="Times New Roman"/>
                        <a:cs typeface="Arial" pitchFamily="34" charset="0"/>
                      </a:endParaRPr>
                    </a:p>
                  </a:txBody>
                  <a:tcPr marL="9525" marR="9525" marT="9525" marB="9525" anchor="ctr"/>
                </a:tc>
              </a:tr>
              <a:tr h="196829">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4.3</a:t>
                      </a:r>
                      <a:endParaRPr lang="ru-RU" sz="10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үшбілеулі</a:t>
                      </a:r>
                      <a:endParaRPr lang="ru-RU" sz="10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1 000 000</a:t>
                      </a:r>
                      <a:endParaRPr lang="ru-RU" sz="1000" dirty="0">
                        <a:effectLst/>
                        <a:latin typeface="Arial" pitchFamily="34" charset="0"/>
                        <a:ea typeface="Times New Roman"/>
                        <a:cs typeface="Arial" pitchFamily="34" charset="0"/>
                      </a:endParaRPr>
                    </a:p>
                  </a:txBody>
                  <a:tcPr marL="9525" marR="9525" marT="9525" marB="9525" anchor="ctr"/>
                </a:tc>
              </a:tr>
              <a:tr h="196829">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4.4</a:t>
                      </a:r>
                      <a:endParaRPr lang="ru-RU" sz="10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жаныштағыш</a:t>
                      </a:r>
                      <a:endParaRPr lang="ru-RU" sz="10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1 000 000</a:t>
                      </a:r>
                      <a:endParaRPr lang="ru-RU" sz="1000" dirty="0">
                        <a:effectLst/>
                        <a:latin typeface="Arial" pitchFamily="34" charset="0"/>
                        <a:ea typeface="Times New Roman"/>
                        <a:cs typeface="Arial" pitchFamily="34" charset="0"/>
                      </a:endParaRPr>
                    </a:p>
                  </a:txBody>
                  <a:tcPr marL="9525" marR="9525" marT="9525" marB="9525" anchor="ctr"/>
                </a:tc>
              </a:tr>
              <a:tr h="196829">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4.5</a:t>
                      </a:r>
                      <a:endParaRPr lang="ru-RU" sz="10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роторлы/ротациялық</a:t>
                      </a:r>
                      <a:endParaRPr lang="ru-RU" sz="10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2 400 000</a:t>
                      </a:r>
                      <a:endParaRPr lang="ru-RU" sz="1000" dirty="0">
                        <a:effectLst/>
                        <a:latin typeface="Arial" pitchFamily="34" charset="0"/>
                        <a:ea typeface="Times New Roman"/>
                        <a:cs typeface="Arial" pitchFamily="34" charset="0"/>
                      </a:endParaRPr>
                    </a:p>
                  </a:txBody>
                  <a:tcPr marL="9525" marR="9525" marT="9525" marB="9525" anchor="ctr"/>
                </a:tc>
              </a:tr>
              <a:tr h="196829">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5</a:t>
                      </a:r>
                      <a:endParaRPr lang="ru-RU" sz="10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тіркемелі жалшалап дестелегіш</a:t>
                      </a:r>
                      <a:endParaRPr lang="ru-RU" sz="10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3 000 000</a:t>
                      </a:r>
                      <a:endParaRPr lang="ru-RU" sz="1000" dirty="0">
                        <a:effectLst/>
                        <a:latin typeface="Arial" pitchFamily="34" charset="0"/>
                        <a:ea typeface="Times New Roman"/>
                        <a:cs typeface="Arial" pitchFamily="34" charset="0"/>
                      </a:endParaRPr>
                    </a:p>
                  </a:txBody>
                  <a:tcPr marL="9525" marR="9525" marT="9525" marB="9525" anchor="ctr"/>
                </a:tc>
              </a:tr>
              <a:tr h="196829">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6</a:t>
                      </a:r>
                      <a:endParaRPr lang="ru-RU" sz="10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тіркемелі қопарғыш-тырма</a:t>
                      </a:r>
                      <a:endParaRPr lang="ru-RU" sz="10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2 400 000</a:t>
                      </a:r>
                      <a:endParaRPr lang="ru-RU" sz="1000" dirty="0">
                        <a:effectLst/>
                        <a:latin typeface="Arial" pitchFamily="34" charset="0"/>
                        <a:ea typeface="Times New Roman"/>
                        <a:cs typeface="Arial" pitchFamily="34" charset="0"/>
                      </a:endParaRPr>
                    </a:p>
                  </a:txBody>
                  <a:tcPr marL="9525" marR="9525" marT="9525" marB="9525" anchor="ctr"/>
                </a:tc>
              </a:tr>
              <a:tr h="196829">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7</a:t>
                      </a:r>
                      <a:endParaRPr lang="ru-RU" sz="10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тіркеме</a:t>
                      </a:r>
                      <a:endParaRPr lang="ru-RU" sz="10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3 000 000</a:t>
                      </a:r>
                      <a:endParaRPr lang="ru-RU" sz="1000" dirty="0">
                        <a:effectLst/>
                        <a:latin typeface="Arial" pitchFamily="34" charset="0"/>
                        <a:ea typeface="Times New Roman"/>
                        <a:cs typeface="Arial" pitchFamily="34" charset="0"/>
                      </a:endParaRPr>
                    </a:p>
                  </a:txBody>
                  <a:tcPr marL="9525" marR="9525" marT="9525" marB="9525" anchor="ctr"/>
                </a:tc>
              </a:tr>
              <a:tr h="196829">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8</a:t>
                      </a:r>
                      <a:endParaRPr lang="ru-RU" sz="10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азық таратқыш/азық ұсақтағыш (сыйымдылығы кемінде 5 текше метр)</a:t>
                      </a:r>
                      <a:endParaRPr lang="ru-RU" sz="10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6 000 000</a:t>
                      </a:r>
                      <a:endParaRPr lang="ru-RU" sz="1000" dirty="0">
                        <a:effectLst/>
                        <a:latin typeface="Arial" pitchFamily="34" charset="0"/>
                        <a:ea typeface="Times New Roman"/>
                        <a:cs typeface="Arial" pitchFamily="34" charset="0"/>
                      </a:endParaRPr>
                    </a:p>
                  </a:txBody>
                  <a:tcPr marL="9525" marR="9525" marT="9525" marB="9525" anchor="ctr"/>
                </a:tc>
              </a:tr>
              <a:tr h="215518">
                <a:tc gridSpan="3">
                  <a:txBody>
                    <a:bodyPr/>
                    <a:lstStyle/>
                    <a:p>
                      <a:pPr marL="12700" algn="just">
                        <a:lnSpc>
                          <a:spcPct val="115000"/>
                        </a:lnSpc>
                        <a:spcAft>
                          <a:spcPts val="100"/>
                        </a:spcAft>
                      </a:pPr>
                      <a:r>
                        <a:rPr lang="en-US" sz="1000" dirty="0" err="1">
                          <a:solidFill>
                            <a:srgbClr val="000000"/>
                          </a:solidFill>
                          <a:effectLst/>
                          <a:latin typeface="Arial" pitchFamily="34" charset="0"/>
                          <a:ea typeface="Times New Roman"/>
                          <a:cs typeface="Arial" pitchFamily="34" charset="0"/>
                        </a:rPr>
                        <a:t>Жабдықтар</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және</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басқадай</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активтер</a:t>
                      </a:r>
                      <a:r>
                        <a:rPr lang="en-US" sz="1000" dirty="0">
                          <a:solidFill>
                            <a:srgbClr val="000000"/>
                          </a:solidFill>
                          <a:effectLst/>
                          <a:latin typeface="Arial" pitchFamily="34" charset="0"/>
                          <a:ea typeface="Times New Roman"/>
                          <a:cs typeface="Arial" pitchFamily="34" charset="0"/>
                        </a:rPr>
                        <a:t>:</a:t>
                      </a:r>
                      <a:endParaRPr lang="ru-RU" sz="1000" dirty="0">
                        <a:effectLst/>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196829">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1</a:t>
                      </a:r>
                      <a:endParaRPr lang="ru-RU" sz="10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дән уатқыш/жаныштағыш</a:t>
                      </a:r>
                      <a:endParaRPr lang="ru-RU" sz="10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300 000</a:t>
                      </a:r>
                      <a:endParaRPr lang="ru-RU" sz="1000" dirty="0">
                        <a:effectLst/>
                        <a:latin typeface="Arial" pitchFamily="34" charset="0"/>
                        <a:ea typeface="Times New Roman"/>
                        <a:cs typeface="Arial" pitchFamily="34" charset="0"/>
                      </a:endParaRPr>
                    </a:p>
                  </a:txBody>
                  <a:tcPr marL="9525" marR="9525" marT="9525" marB="9525" anchor="ctr"/>
                </a:tc>
              </a:tr>
              <a:tr h="196829">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2</a:t>
                      </a:r>
                      <a:endParaRPr lang="ru-RU" sz="10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ірі азықтарға арналған уатқыш</a:t>
                      </a:r>
                      <a:endParaRPr lang="ru-RU" sz="10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300 000</a:t>
                      </a:r>
                      <a:endParaRPr lang="ru-RU" sz="1000" dirty="0">
                        <a:effectLst/>
                        <a:latin typeface="Arial" pitchFamily="34" charset="0"/>
                        <a:ea typeface="Times New Roman"/>
                        <a:cs typeface="Arial" pitchFamily="34" charset="0"/>
                      </a:endParaRPr>
                    </a:p>
                  </a:txBody>
                  <a:tcPr marL="9525" marR="9525" marT="9525" marB="9525" anchor="ctr"/>
                </a:tc>
              </a:tr>
              <a:tr h="196829">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3</a:t>
                      </a:r>
                      <a:endParaRPr lang="ru-RU" sz="10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a:solidFill>
                            <a:srgbClr val="000000"/>
                          </a:solidFill>
                          <a:effectLst/>
                          <a:latin typeface="Arial" pitchFamily="34" charset="0"/>
                          <a:ea typeface="Times New Roman"/>
                          <a:cs typeface="Arial" pitchFamily="34" charset="0"/>
                        </a:rPr>
                        <a:t>малды бекітуге арналған станок</a:t>
                      </a:r>
                      <a:endParaRPr lang="ru-RU" sz="10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1 400 000</a:t>
                      </a:r>
                      <a:endParaRPr lang="ru-RU" sz="1000" dirty="0">
                        <a:effectLst/>
                        <a:latin typeface="Arial" pitchFamily="34" charset="0"/>
                        <a:ea typeface="Times New Roman"/>
                        <a:cs typeface="Arial" pitchFamily="34" charset="0"/>
                      </a:endParaRPr>
                    </a:p>
                  </a:txBody>
                  <a:tcPr marL="9525" marR="9525" marT="9525" marB="9525" anchor="ctr"/>
                </a:tc>
              </a:tr>
              <a:tr h="366718">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4</a:t>
                      </a:r>
                      <a:endParaRPr lang="ru-RU" sz="10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dirty="0" err="1">
                          <a:solidFill>
                            <a:srgbClr val="000000"/>
                          </a:solidFill>
                          <a:effectLst/>
                          <a:latin typeface="Arial" pitchFamily="34" charset="0"/>
                          <a:ea typeface="Times New Roman"/>
                          <a:cs typeface="Arial" pitchFamily="34" charset="0"/>
                        </a:rPr>
                        <a:t>шығу</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тегі</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асыл</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тұқымдыға</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сәйкес</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ірі</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қара</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малдың</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аналық</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мал</a:t>
                      </a:r>
                      <a:r>
                        <a:rPr lang="en-US" sz="1000" dirty="0">
                          <a:solidFill>
                            <a:srgbClr val="000000"/>
                          </a:solidFill>
                          <a:effectLst/>
                          <a:latin typeface="Arial" pitchFamily="34" charset="0"/>
                          <a:ea typeface="Times New Roman"/>
                          <a:cs typeface="Arial" pitchFamily="34" charset="0"/>
                        </a:rPr>
                        <a:t> </a:t>
                      </a:r>
                      <a:r>
                        <a:rPr lang="en-US" sz="1000" dirty="0" err="1">
                          <a:solidFill>
                            <a:srgbClr val="000000"/>
                          </a:solidFill>
                          <a:effectLst/>
                          <a:latin typeface="Arial" pitchFamily="34" charset="0"/>
                          <a:ea typeface="Times New Roman"/>
                          <a:cs typeface="Arial" pitchFamily="34" charset="0"/>
                        </a:rPr>
                        <a:t>басы</a:t>
                      </a:r>
                      <a:endParaRPr lang="ru-RU" sz="10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000" dirty="0">
                          <a:solidFill>
                            <a:srgbClr val="000000"/>
                          </a:solidFill>
                          <a:effectLst/>
                          <a:latin typeface="Arial" pitchFamily="34" charset="0"/>
                          <a:ea typeface="Times New Roman"/>
                          <a:cs typeface="Arial" pitchFamily="34" charset="0"/>
                        </a:rPr>
                        <a:t>700 000</a:t>
                      </a:r>
                      <a:endParaRPr lang="ru-RU" sz="1000" dirty="0">
                        <a:effectLst/>
                        <a:latin typeface="Arial" pitchFamily="34" charset="0"/>
                        <a:ea typeface="Times New Roman"/>
                        <a:cs typeface="Arial" pitchFamily="34" charset="0"/>
                      </a:endParaRPr>
                    </a:p>
                  </a:txBody>
                  <a:tcPr marL="9525" marR="9525" marT="9525" marB="9525" anchor="ctr"/>
                </a:tc>
              </a:tr>
              <a:tr h="1750909">
                <a:tc gridSpan="3">
                  <a:txBody>
                    <a:bodyPr/>
                    <a:lstStyle/>
                    <a:p>
                      <a:pPr marL="12700" algn="l">
                        <a:lnSpc>
                          <a:spcPct val="115000"/>
                        </a:lnSpc>
                        <a:spcAft>
                          <a:spcPts val="100"/>
                        </a:spcAft>
                      </a:pPr>
                      <a:r>
                        <a:rPr lang="ru-RU" sz="1000" dirty="0">
                          <a:latin typeface="Arial" pitchFamily="34" charset="0"/>
                          <a:cs typeface="Arial" pitchFamily="34" charset="0"/>
                        </a:rPr>
                        <a:t> </a:t>
                      </a:r>
                      <a:r>
                        <a:rPr lang="en-US" sz="1000" kern="1200" dirty="0" err="1" smtClean="0">
                          <a:solidFill>
                            <a:schemeClr val="tx1"/>
                          </a:solidFill>
                          <a:effectLst/>
                          <a:latin typeface="Arial" pitchFamily="34" charset="0"/>
                          <a:ea typeface="+mn-ea"/>
                          <a:cs typeface="Arial" pitchFamily="34" charset="0"/>
                        </a:rPr>
                        <a:t>Ескертпе</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Техника</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мен</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жабдықтардың</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бір</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бірлігі</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мынадай</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шаруашылықтар</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үшін</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субсидияланады</a:t>
                      </a:r>
                      <a:r>
                        <a:rPr lang="en-US" sz="1000" kern="1200" dirty="0" smtClean="0">
                          <a:solidFill>
                            <a:schemeClr val="tx1"/>
                          </a:solidFill>
                          <a:effectLst/>
                          <a:latin typeface="Arial" pitchFamily="34" charset="0"/>
                          <a:ea typeface="+mn-ea"/>
                          <a:cs typeface="Arial" pitchFamily="34" charset="0"/>
                        </a:rPr>
                        <a:t>:</a:t>
                      </a:r>
                      <a:br>
                        <a:rPr lang="en-US" sz="1000" kern="1200" dirty="0" smtClean="0">
                          <a:solidFill>
                            <a:schemeClr val="tx1"/>
                          </a:solidFill>
                          <a:effectLst/>
                          <a:latin typeface="Arial" pitchFamily="34" charset="0"/>
                          <a:ea typeface="+mn-ea"/>
                          <a:cs typeface="Arial" pitchFamily="34" charset="0"/>
                        </a:rPr>
                      </a:br>
                      <a:r>
                        <a:rPr lang="en-US" sz="1000" kern="1200" dirty="0" err="1" smtClean="0">
                          <a:solidFill>
                            <a:schemeClr val="tx1"/>
                          </a:solidFill>
                          <a:effectLst/>
                          <a:latin typeface="Arial" pitchFamily="34" charset="0"/>
                          <a:ea typeface="+mn-ea"/>
                          <a:cs typeface="Arial" pitchFamily="34" charset="0"/>
                        </a:rPr>
                        <a:t>етті</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мал</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шаруашылығында</a:t>
                      </a:r>
                      <a:r>
                        <a:rPr lang="en-US" sz="1000" kern="1200" dirty="0" smtClean="0">
                          <a:solidFill>
                            <a:schemeClr val="tx1"/>
                          </a:solidFill>
                          <a:effectLst/>
                          <a:latin typeface="Arial" pitchFamily="34" charset="0"/>
                          <a:ea typeface="+mn-ea"/>
                          <a:cs typeface="Arial" pitchFamily="34" charset="0"/>
                        </a:rPr>
                        <a:t> – </a:t>
                      </a:r>
                      <a:r>
                        <a:rPr lang="en-US" sz="1000" kern="1200" dirty="0" err="1" smtClean="0">
                          <a:solidFill>
                            <a:schemeClr val="tx1"/>
                          </a:solidFill>
                          <a:effectLst/>
                          <a:latin typeface="Arial" pitchFamily="34" charset="0"/>
                          <a:ea typeface="+mn-ea"/>
                          <a:cs typeface="Arial" pitchFamily="34" charset="0"/>
                        </a:rPr>
                        <a:t>аналық</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басы</a:t>
                      </a:r>
                      <a:r>
                        <a:rPr lang="en-US" sz="1000" kern="1200" dirty="0" smtClean="0">
                          <a:solidFill>
                            <a:schemeClr val="tx1"/>
                          </a:solidFill>
                          <a:effectLst/>
                          <a:latin typeface="Arial" pitchFamily="34" charset="0"/>
                          <a:ea typeface="+mn-ea"/>
                          <a:cs typeface="Arial" pitchFamily="34" charset="0"/>
                        </a:rPr>
                        <a:t> 50 </a:t>
                      </a:r>
                      <a:r>
                        <a:rPr lang="en-US" sz="1000" kern="1200" dirty="0" err="1" smtClean="0">
                          <a:solidFill>
                            <a:schemeClr val="tx1"/>
                          </a:solidFill>
                          <a:effectLst/>
                          <a:latin typeface="Arial" pitchFamily="34" charset="0"/>
                          <a:ea typeface="+mn-ea"/>
                          <a:cs typeface="Arial" pitchFamily="34" charset="0"/>
                        </a:rPr>
                        <a:t>бастан</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басталатын</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шаруашылықтар</a:t>
                      </a:r>
                      <a:r>
                        <a:rPr lang="en-US" sz="1000" kern="1200" dirty="0" smtClean="0">
                          <a:solidFill>
                            <a:schemeClr val="tx1"/>
                          </a:solidFill>
                          <a:effectLst/>
                          <a:latin typeface="Arial" pitchFamily="34" charset="0"/>
                          <a:ea typeface="+mn-ea"/>
                          <a:cs typeface="Arial" pitchFamily="34" charset="0"/>
                        </a:rPr>
                        <a:t>;</a:t>
                      </a:r>
                      <a:br>
                        <a:rPr lang="en-US" sz="1000" kern="1200" dirty="0" smtClean="0">
                          <a:solidFill>
                            <a:schemeClr val="tx1"/>
                          </a:solidFill>
                          <a:effectLst/>
                          <a:latin typeface="Arial" pitchFamily="34" charset="0"/>
                          <a:ea typeface="+mn-ea"/>
                          <a:cs typeface="Arial" pitchFamily="34" charset="0"/>
                        </a:rPr>
                      </a:br>
                      <a:r>
                        <a:rPr lang="en-US" sz="1000" kern="1200" dirty="0" err="1" smtClean="0">
                          <a:solidFill>
                            <a:schemeClr val="tx1"/>
                          </a:solidFill>
                          <a:effectLst/>
                          <a:latin typeface="Arial" pitchFamily="34" charset="0"/>
                          <a:ea typeface="+mn-ea"/>
                          <a:cs typeface="Arial" pitchFamily="34" charset="0"/>
                        </a:rPr>
                        <a:t>қой</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шаруашылығында</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және</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ешкі</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шаруашылығында</a:t>
                      </a:r>
                      <a:r>
                        <a:rPr lang="en-US" sz="1000" kern="1200" dirty="0" smtClean="0">
                          <a:solidFill>
                            <a:schemeClr val="tx1"/>
                          </a:solidFill>
                          <a:effectLst/>
                          <a:latin typeface="Arial" pitchFamily="34" charset="0"/>
                          <a:ea typeface="+mn-ea"/>
                          <a:cs typeface="Arial" pitchFamily="34" charset="0"/>
                        </a:rPr>
                        <a:t> – </a:t>
                      </a:r>
                      <a:r>
                        <a:rPr lang="en-US" sz="1000" kern="1200" dirty="0" err="1" smtClean="0">
                          <a:solidFill>
                            <a:schemeClr val="tx1"/>
                          </a:solidFill>
                          <a:effectLst/>
                          <a:latin typeface="Arial" pitchFamily="34" charset="0"/>
                          <a:ea typeface="+mn-ea"/>
                          <a:cs typeface="Arial" pitchFamily="34" charset="0"/>
                        </a:rPr>
                        <a:t>аналық</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басы</a:t>
                      </a:r>
                      <a:r>
                        <a:rPr lang="en-US" sz="1000" kern="1200" dirty="0" smtClean="0">
                          <a:solidFill>
                            <a:schemeClr val="tx1"/>
                          </a:solidFill>
                          <a:effectLst/>
                          <a:latin typeface="Arial" pitchFamily="34" charset="0"/>
                          <a:ea typeface="+mn-ea"/>
                          <a:cs typeface="Arial" pitchFamily="34" charset="0"/>
                        </a:rPr>
                        <a:t> 300 </a:t>
                      </a:r>
                      <a:r>
                        <a:rPr lang="en-US" sz="1000" kern="1200" dirty="0" err="1" smtClean="0">
                          <a:solidFill>
                            <a:schemeClr val="tx1"/>
                          </a:solidFill>
                          <a:effectLst/>
                          <a:latin typeface="Arial" pitchFamily="34" charset="0"/>
                          <a:ea typeface="+mn-ea"/>
                          <a:cs typeface="Arial" pitchFamily="34" charset="0"/>
                        </a:rPr>
                        <a:t>бастан</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басталатын</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шаруашылықтар</a:t>
                      </a:r>
                      <a:r>
                        <a:rPr lang="en-US" sz="1000" kern="1200" dirty="0" smtClean="0">
                          <a:solidFill>
                            <a:schemeClr val="tx1"/>
                          </a:solidFill>
                          <a:effectLst/>
                          <a:latin typeface="Arial" pitchFamily="34" charset="0"/>
                          <a:ea typeface="+mn-ea"/>
                          <a:cs typeface="Arial" pitchFamily="34" charset="0"/>
                        </a:rPr>
                        <a:t>;</a:t>
                      </a:r>
                      <a:br>
                        <a:rPr lang="en-US" sz="1000" kern="1200" dirty="0" smtClean="0">
                          <a:solidFill>
                            <a:schemeClr val="tx1"/>
                          </a:solidFill>
                          <a:effectLst/>
                          <a:latin typeface="Arial" pitchFamily="34" charset="0"/>
                          <a:ea typeface="+mn-ea"/>
                          <a:cs typeface="Arial" pitchFamily="34" charset="0"/>
                        </a:rPr>
                      </a:br>
                      <a:r>
                        <a:rPr lang="en-US" sz="1000" kern="1200" dirty="0" err="1" smtClean="0">
                          <a:solidFill>
                            <a:schemeClr val="tx1"/>
                          </a:solidFill>
                          <a:effectLst/>
                          <a:latin typeface="Arial" pitchFamily="34" charset="0"/>
                          <a:ea typeface="+mn-ea"/>
                          <a:cs typeface="Arial" pitchFamily="34" charset="0"/>
                        </a:rPr>
                        <a:t>жылқы</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шаруашылығында</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және</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түйе</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шаруашылығында</a:t>
                      </a:r>
                      <a:r>
                        <a:rPr lang="en-US" sz="1000" kern="1200" dirty="0" smtClean="0">
                          <a:solidFill>
                            <a:schemeClr val="tx1"/>
                          </a:solidFill>
                          <a:effectLst/>
                          <a:latin typeface="Arial" pitchFamily="34" charset="0"/>
                          <a:ea typeface="+mn-ea"/>
                          <a:cs typeface="Arial" pitchFamily="34" charset="0"/>
                        </a:rPr>
                        <a:t> – </a:t>
                      </a:r>
                      <a:r>
                        <a:rPr lang="en-US" sz="1000" kern="1200" dirty="0" err="1" smtClean="0">
                          <a:solidFill>
                            <a:schemeClr val="tx1"/>
                          </a:solidFill>
                          <a:effectLst/>
                          <a:latin typeface="Arial" pitchFamily="34" charset="0"/>
                          <a:ea typeface="+mn-ea"/>
                          <a:cs typeface="Arial" pitchFamily="34" charset="0"/>
                        </a:rPr>
                        <a:t>аналық</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басы</a:t>
                      </a:r>
                      <a:r>
                        <a:rPr lang="en-US" sz="1000" kern="1200" dirty="0" smtClean="0">
                          <a:solidFill>
                            <a:schemeClr val="tx1"/>
                          </a:solidFill>
                          <a:effectLst/>
                          <a:latin typeface="Arial" pitchFamily="34" charset="0"/>
                          <a:ea typeface="+mn-ea"/>
                          <a:cs typeface="Arial" pitchFamily="34" charset="0"/>
                        </a:rPr>
                        <a:t> 100 </a:t>
                      </a:r>
                      <a:r>
                        <a:rPr lang="en-US" sz="1000" kern="1200" dirty="0" err="1" smtClean="0">
                          <a:solidFill>
                            <a:schemeClr val="tx1"/>
                          </a:solidFill>
                          <a:effectLst/>
                          <a:latin typeface="Arial" pitchFamily="34" charset="0"/>
                          <a:ea typeface="+mn-ea"/>
                          <a:cs typeface="Arial" pitchFamily="34" charset="0"/>
                        </a:rPr>
                        <a:t>бастан</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басталатын</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шаруашылықтар</a:t>
                      </a:r>
                      <a:r>
                        <a:rPr lang="en-US" sz="1000" kern="1200" dirty="0" smtClean="0">
                          <a:solidFill>
                            <a:schemeClr val="tx1"/>
                          </a:solidFill>
                          <a:effectLst/>
                          <a:latin typeface="Arial" pitchFamily="34" charset="0"/>
                          <a:ea typeface="+mn-ea"/>
                          <a:cs typeface="Arial" pitchFamily="34" charset="0"/>
                        </a:rPr>
                        <a:t>.</a:t>
                      </a:r>
                      <a:br>
                        <a:rPr lang="en-US" sz="1000" kern="1200" dirty="0" smtClean="0">
                          <a:solidFill>
                            <a:schemeClr val="tx1"/>
                          </a:solidFill>
                          <a:effectLst/>
                          <a:latin typeface="Arial" pitchFamily="34" charset="0"/>
                          <a:ea typeface="+mn-ea"/>
                          <a:cs typeface="Arial" pitchFamily="34" charset="0"/>
                        </a:rPr>
                      </a:br>
                      <a:r>
                        <a:rPr lang="en-US" sz="1000" kern="1200" dirty="0" smtClean="0">
                          <a:solidFill>
                            <a:schemeClr val="tx1"/>
                          </a:solidFill>
                          <a:effectLst/>
                          <a:latin typeface="Arial" pitchFamily="34" charset="0"/>
                          <a:ea typeface="+mn-ea"/>
                          <a:cs typeface="Arial" pitchFamily="34" charset="0"/>
                        </a:rPr>
                        <a:t>27 </a:t>
                      </a:r>
                      <a:r>
                        <a:rPr lang="en-US" sz="1000" kern="1200" dirty="0" err="1" smtClean="0">
                          <a:solidFill>
                            <a:schemeClr val="tx1"/>
                          </a:solidFill>
                          <a:effectLst/>
                          <a:latin typeface="Arial" pitchFamily="34" charset="0"/>
                          <a:ea typeface="+mn-ea"/>
                          <a:cs typeface="Arial" pitchFamily="34" charset="0"/>
                        </a:rPr>
                        <a:t>айға</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дейінгі</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жастағы</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ірі</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қара</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малдардың</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аналық</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мал</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бастарын</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субсидиялау</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экспортаушы</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елмен</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берілген</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экспорттық</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сертификатың</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немесе</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сұрыптау</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тізімдемесі</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болған</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кезде</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мүмкін</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болады</a:t>
                      </a:r>
                      <a:r>
                        <a:rPr lang="en-US" sz="1000" kern="1200" dirty="0" smtClean="0">
                          <a:solidFill>
                            <a:schemeClr val="tx1"/>
                          </a:solidFill>
                          <a:effectLst/>
                          <a:latin typeface="Arial" pitchFamily="34" charset="0"/>
                          <a:ea typeface="+mn-ea"/>
                          <a:cs typeface="Arial" pitchFamily="34" charset="0"/>
                        </a:rPr>
                        <a:t/>
                      </a:r>
                      <a:br>
                        <a:rPr lang="en-US" sz="1000" kern="1200" dirty="0" smtClean="0">
                          <a:solidFill>
                            <a:schemeClr val="tx1"/>
                          </a:solidFill>
                          <a:effectLst/>
                          <a:latin typeface="Arial" pitchFamily="34" charset="0"/>
                          <a:ea typeface="+mn-ea"/>
                          <a:cs typeface="Arial" pitchFamily="34" charset="0"/>
                        </a:rPr>
                      </a:br>
                      <a:r>
                        <a:rPr lang="en-US" sz="1000" kern="1200" dirty="0" err="1" smtClean="0">
                          <a:solidFill>
                            <a:schemeClr val="tx1"/>
                          </a:solidFill>
                          <a:effectLst/>
                          <a:latin typeface="Arial" pitchFamily="34" charset="0"/>
                          <a:ea typeface="+mn-ea"/>
                          <a:cs typeface="Arial" pitchFamily="34" charset="0"/>
                        </a:rPr>
                        <a:t>Бір</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түрдегі</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техниканың</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келесі</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бірлігін</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субсидиялауға</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жануарлардың</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жалпы</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саны</a:t>
                      </a:r>
                      <a:r>
                        <a:rPr lang="en-US" sz="1000" kern="1200" dirty="0" smtClean="0">
                          <a:solidFill>
                            <a:schemeClr val="tx1"/>
                          </a:solidFill>
                          <a:effectLst/>
                          <a:latin typeface="Arial" pitchFamily="34" charset="0"/>
                          <a:ea typeface="+mn-ea"/>
                          <a:cs typeface="Arial" pitchFamily="34" charset="0"/>
                        </a:rPr>
                        <a:t/>
                      </a:r>
                      <a:br>
                        <a:rPr lang="en-US" sz="1000" kern="1200" dirty="0" smtClean="0">
                          <a:solidFill>
                            <a:schemeClr val="tx1"/>
                          </a:solidFill>
                          <a:effectLst/>
                          <a:latin typeface="Arial" pitchFamily="34" charset="0"/>
                          <a:ea typeface="+mn-ea"/>
                          <a:cs typeface="Arial" pitchFamily="34" charset="0"/>
                        </a:rPr>
                      </a:br>
                      <a:r>
                        <a:rPr lang="en-US" sz="1000" kern="1200" dirty="0" smtClean="0">
                          <a:solidFill>
                            <a:schemeClr val="tx1"/>
                          </a:solidFill>
                          <a:effectLst/>
                          <a:latin typeface="Arial" pitchFamily="34" charset="0"/>
                          <a:ea typeface="+mn-ea"/>
                          <a:cs typeface="Arial" pitchFamily="34" charset="0"/>
                        </a:rPr>
                        <a:t>250 </a:t>
                      </a:r>
                      <a:r>
                        <a:rPr lang="en-US" sz="1000" kern="1200" dirty="0" err="1" smtClean="0">
                          <a:solidFill>
                            <a:schemeClr val="tx1"/>
                          </a:solidFill>
                          <a:effectLst/>
                          <a:latin typeface="Arial" pitchFamily="34" charset="0"/>
                          <a:ea typeface="+mn-ea"/>
                          <a:cs typeface="Arial" pitchFamily="34" charset="0"/>
                        </a:rPr>
                        <a:t>шартты</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басқа</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артқан</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кезде</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рұқсат</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етіледі</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Ауыл</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шаруашылығы</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жануарларының</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аналық</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басының</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санын</a:t>
                      </a:r>
                      <a:r>
                        <a:rPr lang="kk-KZ"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субсидиялауға</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өтінім</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берген</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сәттегі</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ауыл</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шаруашылығы</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жануарларын</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бірдейлендіру</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жөніндегі</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дерекқор</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арқылы</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оператор</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айқындайды</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Оператор</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куәландырған</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ауыл</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шаруашылығы</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жануарларын</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бірдейлендіру</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жөніндегі</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дерекқордан</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үзінді-көшірмені</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оператор</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инвестордың</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өтініміне</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қоса</a:t>
                      </a:r>
                      <a:r>
                        <a:rPr lang="en-US" sz="1000" kern="1200" dirty="0" smtClean="0">
                          <a:solidFill>
                            <a:schemeClr val="tx1"/>
                          </a:solidFill>
                          <a:effectLst/>
                          <a:latin typeface="Arial" pitchFamily="34" charset="0"/>
                          <a:ea typeface="+mn-ea"/>
                          <a:cs typeface="Arial" pitchFamily="34" charset="0"/>
                        </a:rPr>
                        <a:t> </a:t>
                      </a:r>
                      <a:r>
                        <a:rPr lang="en-US" sz="1000" kern="1200" dirty="0" err="1" smtClean="0">
                          <a:solidFill>
                            <a:schemeClr val="tx1"/>
                          </a:solidFill>
                          <a:effectLst/>
                          <a:latin typeface="Arial" pitchFamily="34" charset="0"/>
                          <a:ea typeface="+mn-ea"/>
                          <a:cs typeface="Arial" pitchFamily="34" charset="0"/>
                        </a:rPr>
                        <a:t>береді</a:t>
                      </a:r>
                      <a:r>
                        <a:rPr lang="en-US" sz="1000" kern="1200" dirty="0" smtClean="0">
                          <a:solidFill>
                            <a:schemeClr val="tx1"/>
                          </a:solidFill>
                          <a:effectLst/>
                          <a:latin typeface="Arial" pitchFamily="34" charset="0"/>
                          <a:ea typeface="+mn-ea"/>
                          <a:cs typeface="Arial" pitchFamily="34" charset="0"/>
                        </a:rPr>
                        <a:t>.</a:t>
                      </a:r>
                      <a:endParaRPr lang="ru-RU" sz="1000" dirty="0">
                        <a:latin typeface="Arial" pitchFamily="34" charset="0"/>
                        <a:ea typeface="Times New Roman"/>
                        <a:cs typeface="Arial" pitchFamily="34" charset="0"/>
                      </a:endParaRPr>
                    </a:p>
                  </a:txBody>
                  <a:tcPr marL="8226" marR="8226" marT="8226" marB="8226" anchor="ctr"/>
                </a:tc>
                <a:tc hMerge="1">
                  <a:txBody>
                    <a:bodyPr/>
                    <a:lstStyle/>
                    <a:p>
                      <a:endParaRPr lang="ru-RU"/>
                    </a:p>
                  </a:txBody>
                  <a:tcPr/>
                </a:tc>
                <a:tc hMerge="1">
                  <a:txBody>
                    <a:bodyPr/>
                    <a:lstStyle/>
                    <a:p>
                      <a:endParaRPr lang="ru-RU"/>
                    </a:p>
                  </a:txBody>
                  <a:tcPr/>
                </a:tc>
              </a:tr>
            </a:tbl>
          </a:graphicData>
        </a:graphic>
      </p:graphicFrame>
    </p:spTree>
    <p:extLst>
      <p:ext uri="{BB962C8B-B14F-4D97-AF65-F5344CB8AC3E}">
        <p14:creationId xmlns:p14="http://schemas.microsoft.com/office/powerpoint/2010/main" val="2813106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ru-RU" sz="2800" b="1" dirty="0" smtClean="0">
                <a:solidFill>
                  <a:schemeClr val="accent5">
                    <a:lumMod val="75000"/>
                  </a:schemeClr>
                </a:solidFill>
                <a:latin typeface="+mn-lt"/>
              </a:rPr>
              <a:t>9</a:t>
            </a:r>
            <a:endParaRPr lang="en-US" sz="2800" b="1" dirty="0">
              <a:solidFill>
                <a:schemeClr val="accent5">
                  <a:lumMod val="75000"/>
                </a:schemeClr>
              </a:solidFill>
              <a:latin typeface="+mn-lt"/>
            </a:endParaRPr>
          </a:p>
        </p:txBody>
      </p:sp>
      <p:cxnSp>
        <p:nvCxnSpPr>
          <p:cNvPr id="23" name="Прямая соединительная линия 22"/>
          <p:cNvCxnSpPr/>
          <p:nvPr/>
        </p:nvCxnSpPr>
        <p:spPr>
          <a:xfrm>
            <a:off x="8318376" y="0"/>
            <a:ext cx="0" cy="9601200"/>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pic>
        <p:nvPicPr>
          <p:cNvPr id="25" name="Picture 3" descr="C:\Users\ИНТЕРНЕТ\Desktop\9e37772362d5d2489fe1befd06a6a84f.jpg"/>
          <p:cNvPicPr>
            <a:picLocks noChangeAspect="1" noChangeArrowheads="1"/>
          </p:cNvPicPr>
          <p:nvPr/>
        </p:nvPicPr>
        <p:blipFill>
          <a:blip r:embed="rId3" cstate="print"/>
          <a:srcRect/>
          <a:stretch>
            <a:fillRect/>
          </a:stretch>
        </p:blipFill>
        <p:spPr bwMode="auto">
          <a:xfrm>
            <a:off x="1261592" y="-239960"/>
            <a:ext cx="3096344" cy="1704256"/>
          </a:xfrm>
          <a:prstGeom prst="rect">
            <a:avLst/>
          </a:prstGeom>
          <a:noFill/>
        </p:spPr>
      </p:pic>
      <p:pic>
        <p:nvPicPr>
          <p:cNvPr id="26" name="Рисунок 25"/>
          <p:cNvPicPr>
            <a:picLocks noChangeAspect="1"/>
          </p:cNvPicPr>
          <p:nvPr/>
        </p:nvPicPr>
        <p:blipFill rotWithShape="1">
          <a:blip r:embed="rId4" cstate="print">
            <a:extLst>
              <a:ext uri="{28A0092B-C50C-407E-A947-70E740481C1C}">
                <a14:useLocalDpi xmlns:a14="http://schemas.microsoft.com/office/drawing/2010/main" val="0"/>
              </a:ext>
            </a:extLst>
          </a:blip>
          <a:srcRect t="5557"/>
          <a:stretch/>
        </p:blipFill>
        <p:spPr>
          <a:xfrm>
            <a:off x="0" y="-239960"/>
            <a:ext cx="17081147" cy="1728192"/>
          </a:xfrm>
          <a:prstGeom prst="rect">
            <a:avLst/>
          </a:prstGeom>
        </p:spPr>
      </p:pic>
      <p:sp>
        <p:nvSpPr>
          <p:cNvPr id="8" name="Прямоугольник 7"/>
          <p:cNvSpPr/>
          <p:nvPr/>
        </p:nvSpPr>
        <p:spPr>
          <a:xfrm>
            <a:off x="4321944" y="408112"/>
            <a:ext cx="8174360" cy="800219"/>
          </a:xfrm>
          <a:prstGeom prst="rect">
            <a:avLst/>
          </a:prstGeom>
        </p:spPr>
        <p:txBody>
          <a:bodyPr wrap="square">
            <a:spAutoFit/>
          </a:bodyPr>
          <a:lstStyle/>
          <a:p>
            <a:pPr marL="12700" algn="ctr">
              <a:lnSpc>
                <a:spcPct val="115000"/>
              </a:lnSpc>
              <a:spcAft>
                <a:spcPts val="100"/>
              </a:spcAft>
            </a:pPr>
            <a:r>
              <a:rPr lang="en-US" sz="2000" b="1" dirty="0" err="1">
                <a:solidFill>
                  <a:schemeClr val="bg1"/>
                </a:solidFill>
              </a:rPr>
              <a:t>Ірі</a:t>
            </a:r>
            <a:r>
              <a:rPr lang="en-US" sz="2000" b="1" dirty="0">
                <a:solidFill>
                  <a:schemeClr val="bg1"/>
                </a:solidFill>
              </a:rPr>
              <a:t> </a:t>
            </a:r>
            <a:r>
              <a:rPr lang="en-US" sz="2000" b="1" dirty="0" err="1">
                <a:solidFill>
                  <a:schemeClr val="bg1"/>
                </a:solidFill>
              </a:rPr>
              <a:t>қара</a:t>
            </a:r>
            <a:r>
              <a:rPr lang="en-US" sz="2000" b="1" dirty="0">
                <a:solidFill>
                  <a:schemeClr val="bg1"/>
                </a:solidFill>
              </a:rPr>
              <a:t> </a:t>
            </a:r>
            <a:r>
              <a:rPr lang="en-US" sz="2000" b="1" dirty="0" err="1">
                <a:solidFill>
                  <a:schemeClr val="bg1"/>
                </a:solidFill>
              </a:rPr>
              <a:t>малды</a:t>
            </a:r>
            <a:r>
              <a:rPr lang="en-US" sz="2000" b="1" dirty="0">
                <a:solidFill>
                  <a:schemeClr val="bg1"/>
                </a:solidFill>
              </a:rPr>
              <a:t> </a:t>
            </a:r>
            <a:r>
              <a:rPr lang="en-US" sz="2000" b="1" dirty="0" err="1">
                <a:solidFill>
                  <a:schemeClr val="bg1"/>
                </a:solidFill>
              </a:rPr>
              <a:t>бордақылауға</a:t>
            </a:r>
            <a:r>
              <a:rPr lang="en-US" sz="2000" b="1" dirty="0">
                <a:solidFill>
                  <a:schemeClr val="bg1"/>
                </a:solidFill>
              </a:rPr>
              <a:t> </a:t>
            </a:r>
            <a:r>
              <a:rPr lang="en-US" sz="2000" b="1" dirty="0" err="1">
                <a:solidFill>
                  <a:schemeClr val="bg1"/>
                </a:solidFill>
              </a:rPr>
              <a:t>арналған</a:t>
            </a:r>
            <a:r>
              <a:rPr lang="en-US" sz="2000" b="1" dirty="0">
                <a:solidFill>
                  <a:schemeClr val="bg1"/>
                </a:solidFill>
              </a:rPr>
              <a:t> </a:t>
            </a:r>
            <a:r>
              <a:rPr lang="en-US" sz="2000" b="1" dirty="0" err="1">
                <a:solidFill>
                  <a:schemeClr val="bg1"/>
                </a:solidFill>
              </a:rPr>
              <a:t>объектілерді</a:t>
            </a:r>
            <a:r>
              <a:rPr lang="en-US" sz="2000" b="1" dirty="0">
                <a:solidFill>
                  <a:schemeClr val="bg1"/>
                </a:solidFill>
              </a:rPr>
              <a:t> </a:t>
            </a:r>
            <a:endParaRPr lang="kk-KZ" sz="2000" b="1" dirty="0" smtClean="0">
              <a:solidFill>
                <a:schemeClr val="bg1"/>
              </a:solidFill>
            </a:endParaRPr>
          </a:p>
          <a:p>
            <a:pPr marL="12700" algn="ctr">
              <a:lnSpc>
                <a:spcPct val="115000"/>
              </a:lnSpc>
              <a:spcAft>
                <a:spcPts val="100"/>
              </a:spcAft>
            </a:pPr>
            <a:r>
              <a:rPr lang="en-US" sz="2000" b="1" dirty="0" err="1" smtClean="0">
                <a:solidFill>
                  <a:schemeClr val="bg1"/>
                </a:solidFill>
              </a:rPr>
              <a:t>құру</a:t>
            </a:r>
            <a:r>
              <a:rPr lang="en-US" sz="2000" b="1" dirty="0" smtClean="0">
                <a:solidFill>
                  <a:schemeClr val="bg1"/>
                </a:solidFill>
              </a:rPr>
              <a:t> </a:t>
            </a:r>
            <a:r>
              <a:rPr lang="en-US" sz="2000" b="1" dirty="0" err="1">
                <a:solidFill>
                  <a:schemeClr val="bg1"/>
                </a:solidFill>
              </a:rPr>
              <a:t>және</a:t>
            </a:r>
            <a:r>
              <a:rPr lang="en-US" sz="2000" b="1" dirty="0">
                <a:solidFill>
                  <a:schemeClr val="bg1"/>
                </a:solidFill>
              </a:rPr>
              <a:t> </a:t>
            </a:r>
            <a:r>
              <a:rPr lang="en-US" sz="2000" b="1" dirty="0" err="1" smtClean="0">
                <a:solidFill>
                  <a:schemeClr val="bg1"/>
                </a:solidFill>
              </a:rPr>
              <a:t>кеңейту</a:t>
            </a:r>
            <a:endParaRPr lang="ru-RU" sz="2800" b="1" dirty="0">
              <a:solidFill>
                <a:schemeClr val="bg1"/>
              </a:solidFill>
              <a:latin typeface="Arial" pitchFamily="34" charset="0"/>
              <a:ea typeface="Times New Roman"/>
              <a:cs typeface="Arial" pitchFamily="34"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val="1977016542"/>
              </p:ext>
            </p:extLst>
          </p:nvPr>
        </p:nvGraphicFramePr>
        <p:xfrm>
          <a:off x="109463" y="1516088"/>
          <a:ext cx="8099574" cy="7338007"/>
        </p:xfrm>
        <a:graphic>
          <a:graphicData uri="http://schemas.openxmlformats.org/drawingml/2006/table">
            <a:tbl>
              <a:tblPr>
                <a:tableStyleId>{BDBED569-4797-4DF1-A0F4-6AAB3CD982D8}</a:tableStyleId>
              </a:tblPr>
              <a:tblGrid>
                <a:gridCol w="213147"/>
                <a:gridCol w="5257617"/>
                <a:gridCol w="1207831"/>
                <a:gridCol w="1420979"/>
              </a:tblGrid>
              <a:tr h="285310">
                <a:tc gridSpan="4">
                  <a:txBody>
                    <a:bodyPr/>
                    <a:lstStyle/>
                    <a:p>
                      <a:pPr marL="12700" algn="just">
                        <a:lnSpc>
                          <a:spcPct val="115000"/>
                        </a:lnSpc>
                        <a:spcAft>
                          <a:spcPts val="100"/>
                        </a:spcAft>
                      </a:pPr>
                      <a:r>
                        <a:rPr lang="en-US" sz="1100" b="1" kern="1200" dirty="0" err="1" smtClean="0">
                          <a:solidFill>
                            <a:schemeClr val="tx1"/>
                          </a:solidFill>
                          <a:effectLst/>
                          <a:latin typeface="Arial" pitchFamily="34" charset="0"/>
                          <a:ea typeface="+mn-ea"/>
                          <a:cs typeface="Arial" pitchFamily="34" charset="0"/>
                        </a:rPr>
                        <a:t>Инвестициялық</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салымдарды</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өтеу</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үлесі</a:t>
                      </a:r>
                      <a:r>
                        <a:rPr lang="en-US" sz="1100" b="1" kern="1200" dirty="0" smtClean="0">
                          <a:solidFill>
                            <a:schemeClr val="tx1"/>
                          </a:solidFill>
                          <a:effectLst/>
                          <a:latin typeface="Arial" pitchFamily="34" charset="0"/>
                          <a:ea typeface="+mn-ea"/>
                          <a:cs typeface="Arial" pitchFamily="34" charset="0"/>
                        </a:rPr>
                        <a:t> - 25 %</a:t>
                      </a:r>
                      <a:endParaRPr lang="ru-RU" sz="1100" b="1" dirty="0">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c hMerge="1">
                  <a:txBody>
                    <a:bodyPr/>
                    <a:lstStyle/>
                    <a:p>
                      <a:endParaRPr lang="ru-RU"/>
                    </a:p>
                  </a:txBody>
                  <a:tcPr/>
                </a:tc>
              </a:tr>
              <a:tr h="1373596">
                <a:tc>
                  <a:txBody>
                    <a:bodyPr/>
                    <a:lstStyle/>
                    <a:p>
                      <a:pPr marL="12700" algn="just">
                        <a:lnSpc>
                          <a:spcPct val="115000"/>
                        </a:lnSpc>
                        <a:spcAft>
                          <a:spcPts val="100"/>
                        </a:spcAft>
                      </a:pPr>
                      <a:r>
                        <a:rPr lang="en-US" sz="1100" b="1">
                          <a:latin typeface="Arial" pitchFamily="34" charset="0"/>
                          <a:cs typeface="Arial" pitchFamily="34" charset="0"/>
                        </a:rPr>
                        <a:t>№</a:t>
                      </a:r>
                      <a:endParaRPr lang="ru-RU" sz="1400" b="1">
                        <a:latin typeface="Arial" pitchFamily="34" charset="0"/>
                        <a:ea typeface="Times New Roman"/>
                        <a:cs typeface="Arial" pitchFamily="34" charset="0"/>
                      </a:endParaRPr>
                    </a:p>
                  </a:txBody>
                  <a:tcPr marL="9525" marR="9525" marT="9525" marB="9525" anchor="ctr"/>
                </a:tc>
                <a:tc>
                  <a:txBody>
                    <a:bodyPr/>
                    <a:lstStyle/>
                    <a:p>
                      <a:pPr marL="12700" algn="l">
                        <a:lnSpc>
                          <a:spcPct val="115000"/>
                        </a:lnSpc>
                        <a:spcAft>
                          <a:spcPts val="100"/>
                        </a:spcAft>
                      </a:pPr>
                      <a:r>
                        <a:rPr lang="en-US" sz="1100" b="1" kern="1200" dirty="0" err="1" smtClean="0">
                          <a:solidFill>
                            <a:schemeClr val="tx1"/>
                          </a:solidFill>
                          <a:effectLst/>
                          <a:latin typeface="Arial" pitchFamily="34" charset="0"/>
                          <a:ea typeface="+mn-ea"/>
                          <a:cs typeface="Arial" pitchFamily="34" charset="0"/>
                        </a:rPr>
                        <a:t>Құрылыс-монтаждау</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жұмыстарының</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жабдықтың</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атауы</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және</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техникалық</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сипаттамасы</a:t>
                      </a:r>
                      <a:endParaRPr lang="ru-RU" sz="1100" b="1" dirty="0">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kern="1200" dirty="0" err="1" smtClean="0">
                          <a:solidFill>
                            <a:schemeClr val="tx1"/>
                          </a:solidFill>
                          <a:effectLst/>
                          <a:latin typeface="Arial" pitchFamily="34" charset="0"/>
                          <a:ea typeface="+mn-ea"/>
                          <a:cs typeface="Arial" pitchFamily="34" charset="0"/>
                        </a:rPr>
                        <a:t>Жоба</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қуатының</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өлшем</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бірлігіЖоба</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қуатының</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өлшем</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бірлігі</a:t>
                      </a:r>
                      <a:endParaRPr lang="ru-RU" sz="1100" b="1" dirty="0">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kern="1200" dirty="0" err="1" smtClean="0">
                          <a:solidFill>
                            <a:schemeClr val="tx1"/>
                          </a:solidFill>
                          <a:effectLst/>
                          <a:latin typeface="Arial" pitchFamily="34" charset="0"/>
                          <a:ea typeface="+mn-ea"/>
                          <a:cs typeface="Arial" pitchFamily="34" charset="0"/>
                        </a:rPr>
                        <a:t>Қуаттылықтың</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бір</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бірлігіне</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арналған</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субсидияларды</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есептеу</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үшін</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барынша</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рұқсат</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етілетін</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құн</a:t>
                      </a:r>
                      <a:r>
                        <a:rPr lang="en-US" sz="1100" b="1" kern="1200" dirty="0" smtClean="0">
                          <a:solidFill>
                            <a:schemeClr val="tx1"/>
                          </a:solidFill>
                          <a:effectLst/>
                          <a:latin typeface="Arial" pitchFamily="34" charset="0"/>
                          <a:ea typeface="+mn-ea"/>
                          <a:cs typeface="Arial" pitchFamily="34" charset="0"/>
                        </a:rPr>
                        <a:t>, </a:t>
                      </a:r>
                      <a:r>
                        <a:rPr lang="en-US" sz="1100" b="1" kern="1200" dirty="0" err="1" smtClean="0">
                          <a:solidFill>
                            <a:schemeClr val="tx1"/>
                          </a:solidFill>
                          <a:effectLst/>
                          <a:latin typeface="Arial" pitchFamily="34" charset="0"/>
                          <a:ea typeface="+mn-ea"/>
                          <a:cs typeface="Arial" pitchFamily="34" charset="0"/>
                        </a:rPr>
                        <a:t>теңге</a:t>
                      </a:r>
                      <a:endParaRPr lang="ru-RU" sz="1100" b="1" dirty="0">
                        <a:latin typeface="Arial" pitchFamily="34" charset="0"/>
                        <a:ea typeface="Times New Roman"/>
                        <a:cs typeface="Arial" pitchFamily="34" charset="0"/>
                      </a:endParaRPr>
                    </a:p>
                  </a:txBody>
                  <a:tcPr marL="9525" marR="9525" marT="9525" marB="9525" anchor="ctr"/>
                </a:tc>
              </a:tr>
              <a:tr h="1314666">
                <a:tc rowSpan="3">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1</a:t>
                      </a:r>
                      <a:endParaRPr lang="ru-RU" sz="1100" dirty="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err="1">
                          <a:solidFill>
                            <a:srgbClr val="000000"/>
                          </a:solidFill>
                          <a:effectLst/>
                          <a:latin typeface="Arial" pitchFamily="34" charset="0"/>
                          <a:ea typeface="Times New Roman"/>
                          <a:cs typeface="Arial" pitchFamily="34" charset="0"/>
                        </a:rPr>
                        <a:t>Малды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ұстауға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арналған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қашалары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ені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кемінде</a:t>
                      </a:r>
                      <a:r>
                        <a:rPr lang="en-US" sz="1100" dirty="0">
                          <a:solidFill>
                            <a:srgbClr val="000000"/>
                          </a:solidFill>
                          <a:effectLst/>
                          <a:latin typeface="Arial" pitchFamily="34" charset="0"/>
                          <a:ea typeface="Times New Roman"/>
                          <a:cs typeface="Arial" pitchFamily="34" charset="0"/>
                        </a:rPr>
                        <a:t> 3 </a:t>
                      </a:r>
                      <a:r>
                        <a:rPr lang="en-US" sz="1100" dirty="0" err="1">
                          <a:solidFill>
                            <a:srgbClr val="000000"/>
                          </a:solidFill>
                          <a:effectLst/>
                          <a:latin typeface="Arial" pitchFamily="34" charset="0"/>
                          <a:ea typeface="Times New Roman"/>
                          <a:cs typeface="Arial" pitchFamily="34" charset="0"/>
                        </a:rPr>
                        <a:t>метр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бетон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алаңдары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науалары</a:t>
                      </a:r>
                      <a:r>
                        <a:rPr lang="en-US" sz="1100" dirty="0">
                          <a:solidFill>
                            <a:srgbClr val="000000"/>
                          </a:solidFill>
                          <a:effectLst/>
                          <a:latin typeface="Arial" pitchFamily="34" charset="0"/>
                          <a:ea typeface="Times New Roman"/>
                          <a:cs typeface="Arial" pitchFamily="34" charset="0"/>
                        </a:rPr>
                        <a:t> (1 </a:t>
                      </a:r>
                      <a:r>
                        <a:rPr lang="en-US" sz="1100" dirty="0" err="1">
                          <a:solidFill>
                            <a:srgbClr val="000000"/>
                          </a:solidFill>
                          <a:effectLst/>
                          <a:latin typeface="Arial" pitchFamily="34" charset="0"/>
                          <a:ea typeface="Times New Roman"/>
                          <a:cs typeface="Arial" pitchFamily="34" charset="0"/>
                        </a:rPr>
                        <a:t>басқа</a:t>
                      </a:r>
                      <a:r>
                        <a:rPr lang="en-US" sz="1100" dirty="0">
                          <a:solidFill>
                            <a:srgbClr val="000000"/>
                          </a:solidFill>
                          <a:effectLst/>
                          <a:latin typeface="Arial" pitchFamily="34" charset="0"/>
                          <a:ea typeface="Times New Roman"/>
                          <a:cs typeface="Arial" pitchFamily="34" charset="0"/>
                        </a:rPr>
                        <a:t> 50 </a:t>
                      </a:r>
                      <a:r>
                        <a:rPr lang="en-US" sz="1100" dirty="0" err="1">
                          <a:solidFill>
                            <a:srgbClr val="000000"/>
                          </a:solidFill>
                          <a:effectLst/>
                          <a:latin typeface="Arial" pitchFamily="34" charset="0"/>
                          <a:ea typeface="Times New Roman"/>
                          <a:cs typeface="Arial" pitchFamily="34" charset="0"/>
                        </a:rPr>
                        <a:t>сантиметр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азық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үстелі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есебінен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сумен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жабдықтаудың</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автосуаттары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автоматтандырылған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жүйесі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ірі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қара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малмен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жұмыс</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жасауға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арналған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жабдықталған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ветеринариялық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пункті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бекіткішпен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азық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цехы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бар</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алаң</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кем</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дегенде</a:t>
                      </a:r>
                      <a:r>
                        <a:rPr lang="en-US" sz="1100" dirty="0">
                          <a:solidFill>
                            <a:srgbClr val="000000"/>
                          </a:solidFill>
                          <a:effectLst/>
                          <a:latin typeface="Arial" pitchFamily="34" charset="0"/>
                          <a:ea typeface="Times New Roman"/>
                          <a:cs typeface="Arial" pitchFamily="34" charset="0"/>
                        </a:rPr>
                        <a:t> 5000 </a:t>
                      </a:r>
                      <a:r>
                        <a:rPr lang="en-US" sz="1100" dirty="0" err="1">
                          <a:solidFill>
                            <a:srgbClr val="000000"/>
                          </a:solidFill>
                          <a:effectLst/>
                          <a:latin typeface="Arial" pitchFamily="34" charset="0"/>
                          <a:ea typeface="Times New Roman"/>
                          <a:cs typeface="Arial" pitchFamily="34" charset="0"/>
                        </a:rPr>
                        <a:t>тонна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құнарлы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азық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сақтауға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арналған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сыйымдылықтардың</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немесе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үй-жайлардың</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болуы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объектіге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қызмет</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көрсетуге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арналған</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қажетті</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техника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және</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жабдықтардың</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болуы</a:t>
                      </a:r>
                      <a:r>
                        <a:rPr lang="en-US" sz="1100" dirty="0">
                          <a:solidFill>
                            <a:srgbClr val="000000"/>
                          </a:solidFill>
                          <a:effectLst/>
                          <a:latin typeface="Arial" pitchFamily="34" charset="0"/>
                          <a:ea typeface="Times New Roman"/>
                          <a:cs typeface="Arial" pitchFamily="34" charset="0"/>
                        </a:rPr>
                        <a:t>.</a:t>
                      </a:r>
                      <a:r>
                        <a:rPr lang="en-US" sz="1100" dirty="0">
                          <a:effectLst/>
                          <a:latin typeface="Arial" pitchFamily="34" charset="0"/>
                          <a:ea typeface="Times New Roman"/>
                          <a:cs typeface="Arial" pitchFamily="34" charset="0"/>
                        </a:rPr>
                        <a:t/>
                      </a:r>
                      <a:br>
                        <a:rPr lang="en-US" sz="1100" dirty="0">
                          <a:effectLst/>
                          <a:latin typeface="Arial" pitchFamily="34" charset="0"/>
                          <a:ea typeface="Times New Roman"/>
                          <a:cs typeface="Arial" pitchFamily="34" charset="0"/>
                        </a:rPr>
                      </a:br>
                      <a:r>
                        <a:rPr lang="en-US" sz="1100" dirty="0" err="1">
                          <a:solidFill>
                            <a:srgbClr val="000000"/>
                          </a:solidFill>
                          <a:effectLst/>
                          <a:latin typeface="Arial" pitchFamily="34" charset="0"/>
                          <a:ea typeface="Times New Roman"/>
                          <a:cs typeface="Arial" pitchFamily="34" charset="0"/>
                        </a:rPr>
                        <a:t>Инвестициялық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жобаның</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құны</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жобалық-сметалық</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құжаттамаға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сәйкес</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айқындалады</a:t>
                      </a:r>
                      <a:r>
                        <a:rPr lang="en-US" sz="1100" dirty="0">
                          <a:solidFill>
                            <a:srgbClr val="000000"/>
                          </a:solidFill>
                          <a:effectLst/>
                          <a:latin typeface="Arial" pitchFamily="34" charset="0"/>
                          <a:ea typeface="Times New Roman"/>
                          <a:cs typeface="Arial" pitchFamily="34" charset="0"/>
                        </a:rPr>
                        <a:t>:</a:t>
                      </a:r>
                      <a:endParaRPr lang="ru-RU" sz="1100" dirty="0">
                        <a:effectLst/>
                        <a:latin typeface="Arial" pitchFamily="34" charset="0"/>
                        <a:ea typeface="Times New Roman"/>
                        <a:cs typeface="Arial" pitchFamily="34" charset="0"/>
                      </a:endParaRPr>
                    </a:p>
                  </a:txBody>
                  <a:tcPr marL="9525" marR="9525" marT="9525" marB="9525" anchor="ctr"/>
                </a:tc>
                <a:tc rowSpan="3">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Малды бордақылауға арналған орын</a:t>
                      </a:r>
                      <a:endParaRPr lang="ru-RU" sz="1100">
                        <a:effectLst/>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100" dirty="0">
                          <a:effectLst/>
                          <a:latin typeface="Arial" pitchFamily="34" charset="0"/>
                          <a:ea typeface="Times New Roman"/>
                          <a:cs typeface="Arial" pitchFamily="34" charset="0"/>
                        </a:rPr>
                        <a:t/>
                      </a:r>
                      <a:br>
                        <a:rPr lang="en-US" sz="1100" dirty="0">
                          <a:effectLst/>
                          <a:latin typeface="Arial" pitchFamily="34" charset="0"/>
                          <a:ea typeface="Times New Roman"/>
                          <a:cs typeface="Arial" pitchFamily="34" charset="0"/>
                        </a:rPr>
                      </a:br>
                      <a:endParaRPr lang="ru-RU" sz="1100" dirty="0">
                        <a:effectLst/>
                        <a:latin typeface="Arial" pitchFamily="34" charset="0"/>
                        <a:ea typeface="Times New Roman"/>
                        <a:cs typeface="Arial" pitchFamily="34" charset="0"/>
                      </a:endParaRPr>
                    </a:p>
                  </a:txBody>
                  <a:tcPr marL="9525" marR="9525" marT="9525" marB="9525" anchor="ctr"/>
                </a:tc>
              </a:tr>
              <a:tr h="799988">
                <a:tc vMerge="1">
                  <a:txBody>
                    <a:bodyPr/>
                    <a:lstStyle/>
                    <a:p>
                      <a:endParaRPr lang="ru-RU"/>
                    </a:p>
                  </a:txBody>
                  <a:tcP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жаңа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құрылыста</a:t>
                      </a:r>
                      <a:endParaRPr lang="ru-RU" sz="1100" dirty="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200 000</a:t>
                      </a:r>
                      <a:endParaRPr lang="ru-RU" sz="1100">
                        <a:effectLst/>
                        <a:latin typeface="Arial" pitchFamily="34" charset="0"/>
                        <a:ea typeface="Times New Roman"/>
                        <a:cs typeface="Arial" pitchFamily="34" charset="0"/>
                      </a:endParaRPr>
                    </a:p>
                  </a:txBody>
                  <a:tcPr marL="9525" marR="9525" marT="9525" marB="9525" anchor="ctr"/>
                </a:tc>
              </a:tr>
              <a:tr h="594117">
                <a:tc vMerge="1">
                  <a:txBody>
                    <a:bodyPr/>
                    <a:lstStyle/>
                    <a:p>
                      <a:endParaRPr lang="ru-RU"/>
                    </a:p>
                  </a:txBody>
                  <a:tcP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 кеңейту кезінде</a:t>
                      </a:r>
                      <a:endParaRPr lang="ru-RU" sz="110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100 000</a:t>
                      </a:r>
                      <a:endParaRPr lang="ru-RU" sz="1100">
                        <a:effectLst/>
                        <a:latin typeface="Arial" pitchFamily="34" charset="0"/>
                        <a:ea typeface="Times New Roman"/>
                        <a:cs typeface="Arial" pitchFamily="34" charset="0"/>
                      </a:endParaRPr>
                    </a:p>
                  </a:txBody>
                  <a:tcPr marL="9525" marR="9525" marT="9525" marB="9525" anchor="ctr"/>
                </a:tc>
              </a:tr>
              <a:tr h="594117">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2</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err="1">
                          <a:solidFill>
                            <a:srgbClr val="000000"/>
                          </a:solidFill>
                          <a:effectLst/>
                          <a:latin typeface="Arial" pitchFamily="34" charset="0"/>
                          <a:ea typeface="Times New Roman"/>
                          <a:cs typeface="Arial" pitchFamily="34" charset="0"/>
                        </a:rPr>
                        <a:t>Жартылай</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тіркеме</a:t>
                      </a:r>
                      <a:r>
                        <a:rPr lang="en-US" sz="1100" dirty="0">
                          <a:solidFill>
                            <a:srgbClr val="000000"/>
                          </a:solidFill>
                          <a:effectLst/>
                          <a:latin typeface="Arial" pitchFamily="34" charset="0"/>
                          <a:ea typeface="Times New Roman"/>
                          <a:cs typeface="Arial" pitchFamily="34" charset="0"/>
                        </a:rPr>
                        <a:t> – </a:t>
                      </a:r>
                      <a:r>
                        <a:rPr lang="en-US" sz="1100" dirty="0" err="1">
                          <a:solidFill>
                            <a:srgbClr val="000000"/>
                          </a:solidFill>
                          <a:effectLst/>
                          <a:latin typeface="Arial" pitchFamily="34" charset="0"/>
                          <a:ea typeface="Times New Roman"/>
                          <a:cs typeface="Arial" pitchFamily="34" charset="0"/>
                        </a:rPr>
                        <a:t>мал</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тасығыш</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мың</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басқа</a:t>
                      </a:r>
                      <a:r>
                        <a:rPr lang="en-US" sz="1100" dirty="0">
                          <a:solidFill>
                            <a:srgbClr val="000000"/>
                          </a:solidFill>
                          <a:effectLst/>
                          <a:latin typeface="Arial" pitchFamily="34" charset="0"/>
                          <a:ea typeface="Times New Roman"/>
                          <a:cs typeface="Arial" pitchFamily="34" charset="0"/>
                        </a:rPr>
                        <a:t> </a:t>
                      </a:r>
                      <a:r>
                        <a:rPr lang="en-US" sz="1100" dirty="0" err="1">
                          <a:solidFill>
                            <a:srgbClr val="000000"/>
                          </a:solidFill>
                          <a:effectLst/>
                          <a:latin typeface="Arial" pitchFamily="34" charset="0"/>
                          <a:ea typeface="Times New Roman"/>
                          <a:cs typeface="Arial" pitchFamily="34" charset="0"/>
                        </a:rPr>
                        <a:t>біреу</a:t>
                      </a:r>
                      <a:endParaRPr lang="ru-RU" sz="1100" dirty="0">
                        <a:effectLst/>
                        <a:latin typeface="Arial" pitchFamily="34" charset="0"/>
                        <a:ea typeface="Times New Roman"/>
                        <a:cs typeface="Arial" pitchFamily="34" charset="0"/>
                      </a:endParaRPr>
                    </a:p>
                  </a:txBody>
                  <a:tcPr marL="9525" marR="9525" marT="9525" marB="9525" anchor="ctr"/>
                </a:tc>
                <a:tc rowSpan="2">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дана</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32 000 000</a:t>
                      </a:r>
                      <a:endParaRPr lang="ru-RU" sz="1100">
                        <a:effectLst/>
                        <a:latin typeface="Arial" pitchFamily="34" charset="0"/>
                        <a:ea typeface="Times New Roman"/>
                        <a:cs typeface="Arial" pitchFamily="34" charset="0"/>
                      </a:endParaRPr>
                    </a:p>
                  </a:txBody>
                  <a:tcPr marL="9525" marR="9525" marT="9525" marB="9525" anchor="ctr"/>
                </a:tc>
              </a:tr>
              <a:tr h="542650">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3</a:t>
                      </a:r>
                      <a:endParaRPr lang="ru-RU" sz="1100">
                        <a:effectLst/>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solidFill>
                            <a:srgbClr val="000000"/>
                          </a:solidFill>
                          <a:effectLst/>
                          <a:latin typeface="Arial" pitchFamily="34" charset="0"/>
                          <a:ea typeface="Times New Roman"/>
                          <a:cs typeface="Arial" pitchFamily="34" charset="0"/>
                        </a:rPr>
                        <a:t>Мал тасығышқа арналған тартқыш, мың басқа біреу</a:t>
                      </a:r>
                      <a:endParaRPr lang="ru-RU" sz="1100">
                        <a:effectLst/>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dirty="0">
                          <a:solidFill>
                            <a:srgbClr val="000000"/>
                          </a:solidFill>
                          <a:effectLst/>
                          <a:latin typeface="Arial" pitchFamily="34" charset="0"/>
                          <a:ea typeface="Times New Roman"/>
                          <a:cs typeface="Arial" pitchFamily="34" charset="0"/>
                        </a:rPr>
                        <a:t>25 000 000</a:t>
                      </a:r>
                      <a:endParaRPr lang="ru-RU" sz="1100" dirty="0">
                        <a:effectLst/>
                        <a:latin typeface="Arial" pitchFamily="34" charset="0"/>
                        <a:ea typeface="Times New Roman"/>
                        <a:cs typeface="Arial" pitchFamily="34" charset="0"/>
                      </a:endParaRPr>
                    </a:p>
                  </a:txBody>
                  <a:tcPr marL="9525" marR="9525" marT="9525" marB="9525" anchor="ctr"/>
                </a:tc>
              </a:tr>
              <a:tr h="594117">
                <a:tc>
                  <a:txBody>
                    <a:bodyPr/>
                    <a:lstStyle/>
                    <a:p>
                      <a:pPr marL="12700" algn="just">
                        <a:lnSpc>
                          <a:spcPct val="115000"/>
                        </a:lnSpc>
                        <a:spcAft>
                          <a:spcPts val="100"/>
                        </a:spcAft>
                      </a:pPr>
                      <a:endParaRPr lang="ru-RU" sz="14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endParaRPr lang="ru-RU" sz="1400">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endParaRPr lang="ru-RU" sz="14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endParaRPr lang="ru-RU" sz="1400" dirty="0">
                        <a:latin typeface="Arial" pitchFamily="34" charset="0"/>
                        <a:ea typeface="Times New Roman"/>
                        <a:cs typeface="Arial" pitchFamily="34" charset="0"/>
                      </a:endParaRPr>
                    </a:p>
                  </a:txBody>
                  <a:tcPr marL="9525" marR="9525" marT="9525" marB="9525" anchor="ctr"/>
                </a:tc>
              </a:tr>
              <a:tr h="799988">
                <a:tc gridSpan="4">
                  <a:txBody>
                    <a:bodyPr/>
                    <a:lstStyle/>
                    <a:p>
                      <a:pPr marL="12700" algn="just">
                        <a:lnSpc>
                          <a:spcPct val="115000"/>
                        </a:lnSpc>
                        <a:spcAft>
                          <a:spcPts val="100"/>
                        </a:spcAft>
                      </a:pPr>
                      <a:r>
                        <a:rPr lang="en-US" sz="1100" dirty="0">
                          <a:latin typeface="Arial" pitchFamily="34" charset="0"/>
                          <a:cs typeface="Arial" pitchFamily="34" charset="0"/>
                        </a:rPr>
                        <a:t> </a:t>
                      </a:r>
                      <a:r>
                        <a:rPr lang="en-US" sz="1100" kern="1200" dirty="0" err="1" smtClean="0">
                          <a:solidFill>
                            <a:schemeClr val="tx1"/>
                          </a:solidFill>
                          <a:effectLst/>
                          <a:latin typeface="Arial" pitchFamily="34" charset="0"/>
                          <a:ea typeface="+mn-ea"/>
                          <a:cs typeface="Arial" pitchFamily="34" charset="0"/>
                        </a:rPr>
                        <a:t>Ескертпе</a:t>
                      </a:r>
                      <a:r>
                        <a:rPr lang="en-US" sz="1100" kern="1200" dirty="0" smtClean="0">
                          <a:solidFill>
                            <a:schemeClr val="tx1"/>
                          </a:solidFill>
                          <a:effectLst/>
                          <a:latin typeface="Arial" pitchFamily="34" charset="0"/>
                          <a:ea typeface="+mn-ea"/>
                          <a:cs typeface="Arial" pitchFamily="34" charset="0"/>
                        </a:rPr>
                        <a:t>: 2018 </a:t>
                      </a:r>
                      <a:r>
                        <a:rPr lang="en-US" sz="1100" kern="1200" dirty="0" err="1" smtClean="0">
                          <a:solidFill>
                            <a:schemeClr val="tx1"/>
                          </a:solidFill>
                          <a:effectLst/>
                          <a:latin typeface="Arial" pitchFamily="34" charset="0"/>
                          <a:ea typeface="+mn-ea"/>
                          <a:cs typeface="Arial" pitchFamily="34" charset="0"/>
                        </a:rPr>
                        <a:t>жыл</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ішінде</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қуаты</a:t>
                      </a:r>
                      <a:r>
                        <a:rPr lang="en-US" sz="1100" kern="1200" dirty="0" smtClean="0">
                          <a:solidFill>
                            <a:schemeClr val="tx1"/>
                          </a:solidFill>
                          <a:effectLst/>
                          <a:latin typeface="Arial" pitchFamily="34" charset="0"/>
                          <a:ea typeface="+mn-ea"/>
                          <a:cs typeface="Arial" pitchFamily="34" charset="0"/>
                        </a:rPr>
                        <a:t> 3 000 </a:t>
                      </a:r>
                      <a:r>
                        <a:rPr lang="en-US" sz="1100" kern="1200" dirty="0" err="1" smtClean="0">
                          <a:solidFill>
                            <a:schemeClr val="tx1"/>
                          </a:solidFill>
                          <a:effectLst/>
                          <a:latin typeface="Arial" pitchFamily="34" charset="0"/>
                          <a:ea typeface="+mn-ea"/>
                          <a:cs typeface="Arial" pitchFamily="34" charset="0"/>
                        </a:rPr>
                        <a:t>мал</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орнынан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басталатын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және</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кейінгі</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жылдары</a:t>
                      </a:r>
                      <a:r>
                        <a:rPr lang="en-US" sz="1100" kern="1200" dirty="0" smtClean="0">
                          <a:solidFill>
                            <a:schemeClr val="tx1"/>
                          </a:solidFill>
                          <a:effectLst/>
                          <a:latin typeface="Arial" pitchFamily="34" charset="0"/>
                          <a:ea typeface="+mn-ea"/>
                          <a:cs typeface="Arial" pitchFamily="34" charset="0"/>
                        </a:rPr>
                        <a:t> 5 000 </a:t>
                      </a:r>
                      <a:r>
                        <a:rPr lang="en-US" sz="1100" kern="1200" dirty="0" err="1" smtClean="0">
                          <a:solidFill>
                            <a:schemeClr val="tx1"/>
                          </a:solidFill>
                          <a:effectLst/>
                          <a:latin typeface="Arial" pitchFamily="34" charset="0"/>
                          <a:ea typeface="+mn-ea"/>
                          <a:cs typeface="Arial" pitchFamily="34" charset="0"/>
                        </a:rPr>
                        <a:t>мал</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орнынан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басталатын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бордақылау</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алаңдарын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салу</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жөніндегі</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жобалар</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субсидиялауға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жатады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Жұмыс</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істеп</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тұрған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объектілерді</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кеңейту</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жөніндегі</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жобалар</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ең</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төменгі</a:t>
                      </a:r>
                      <a:r>
                        <a:rPr lang="en-US" sz="1100" kern="1200" dirty="0" smtClean="0">
                          <a:solidFill>
                            <a:schemeClr val="tx1"/>
                          </a:solidFill>
                          <a:effectLst/>
                          <a:latin typeface="Arial" pitchFamily="34" charset="0"/>
                          <a:ea typeface="+mn-ea"/>
                          <a:cs typeface="Arial" pitchFamily="34" charset="0"/>
                        </a:rPr>
                        <a:t> 3 000 </a:t>
                      </a:r>
                      <a:r>
                        <a:rPr lang="en-US" sz="1100" kern="1200" dirty="0" err="1" smtClean="0">
                          <a:solidFill>
                            <a:schemeClr val="tx1"/>
                          </a:solidFill>
                          <a:effectLst/>
                          <a:latin typeface="Arial" pitchFamily="34" charset="0"/>
                          <a:ea typeface="+mn-ea"/>
                          <a:cs typeface="Arial" pitchFamily="34" charset="0"/>
                        </a:rPr>
                        <a:t>мал</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орнынан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басталатын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қуатты</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қосымша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кем</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дегенде</a:t>
                      </a:r>
                      <a:r>
                        <a:rPr lang="en-US" sz="1100" kern="1200" dirty="0" smtClean="0">
                          <a:solidFill>
                            <a:schemeClr val="tx1"/>
                          </a:solidFill>
                          <a:effectLst/>
                          <a:latin typeface="Arial" pitchFamily="34" charset="0"/>
                          <a:ea typeface="+mn-ea"/>
                          <a:cs typeface="Arial" pitchFamily="34" charset="0"/>
                        </a:rPr>
                        <a:t> 2 000 </a:t>
                      </a:r>
                      <a:r>
                        <a:rPr lang="en-US" sz="1100" kern="1200" dirty="0" err="1" smtClean="0">
                          <a:solidFill>
                            <a:schemeClr val="tx1"/>
                          </a:solidFill>
                          <a:effectLst/>
                          <a:latin typeface="Arial" pitchFamily="34" charset="0"/>
                          <a:ea typeface="+mn-ea"/>
                          <a:cs typeface="Arial" pitchFamily="34" charset="0"/>
                        </a:rPr>
                        <a:t>мал</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орнына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дейін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кеңейткен</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жағдайда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субсидиялауға</a:t>
                      </a: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жатады</a:t>
                      </a:r>
                      <a:r>
                        <a:rPr lang="en-US" sz="1100" kern="1200" dirty="0" smtClean="0">
                          <a:solidFill>
                            <a:schemeClr val="tx1"/>
                          </a:solidFill>
                          <a:effectLst/>
                          <a:latin typeface="Arial" pitchFamily="34" charset="0"/>
                          <a:ea typeface="+mn-ea"/>
                          <a:cs typeface="Arial" pitchFamily="34" charset="0"/>
                        </a:rPr>
                        <a:t>.</a:t>
                      </a:r>
                      <a:endParaRPr lang="ru-RU" sz="1100" dirty="0">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extLst>
      <p:ext uri="{BB962C8B-B14F-4D97-AF65-F5344CB8AC3E}">
        <p14:creationId xmlns:p14="http://schemas.microsoft.com/office/powerpoint/2010/main" val="2813106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9360</TotalTime>
  <Words>9342</Words>
  <Application>Microsoft Office PowerPoint</Application>
  <PresentationFormat>Произвольный</PresentationFormat>
  <Paragraphs>1721</Paragraphs>
  <Slides>35</Slides>
  <Notes>14</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35</vt:i4>
      </vt:variant>
    </vt:vector>
  </HeadingPairs>
  <TitlesOfParts>
    <vt:vector size="41" baseType="lpstr">
      <vt:lpstr>Arial</vt:lpstr>
      <vt:lpstr>Calibri</vt:lpstr>
      <vt:lpstr>Calibri Light</vt:lpstr>
      <vt:lpstr>Tahoma</vt:lpstr>
      <vt:lpstr>Times New Roman</vt:lpstr>
      <vt:lpstr>Тема Office</vt:lpstr>
      <vt:lpstr>Ңұр-Сұлтан 2019</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ARSAGERA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Борис</dc:creator>
  <cp:lastModifiedBy>Турумбаева Жанна</cp:lastModifiedBy>
  <cp:revision>621</cp:revision>
  <cp:lastPrinted>2017-09-14T14:20:57Z</cp:lastPrinted>
  <dcterms:created xsi:type="dcterms:W3CDTF">2013-02-15T12:10:22Z</dcterms:created>
  <dcterms:modified xsi:type="dcterms:W3CDTF">2019-05-17T03:56:00Z</dcterms:modified>
</cp:coreProperties>
</file>