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9">
  <p:sldMasterIdLst>
    <p:sldMasterId id="2147483661" r:id="rId1"/>
  </p:sldMasterIdLst>
  <p:notesMasterIdLst>
    <p:notesMasterId r:id="rId37"/>
  </p:notesMasterIdLst>
  <p:sldIdLst>
    <p:sldId id="315" r:id="rId2"/>
    <p:sldId id="314" r:id="rId3"/>
    <p:sldId id="316" r:id="rId4"/>
    <p:sldId id="317" r:id="rId5"/>
    <p:sldId id="318" r:id="rId6"/>
    <p:sldId id="319" r:id="rId7"/>
    <p:sldId id="321" r:id="rId8"/>
    <p:sldId id="342" r:id="rId9"/>
    <p:sldId id="320" r:id="rId10"/>
    <p:sldId id="322" r:id="rId11"/>
    <p:sldId id="323" r:id="rId12"/>
    <p:sldId id="324" r:id="rId13"/>
    <p:sldId id="343" r:id="rId14"/>
    <p:sldId id="325" r:id="rId15"/>
    <p:sldId id="326" r:id="rId16"/>
    <p:sldId id="327" r:id="rId17"/>
    <p:sldId id="344" r:id="rId18"/>
    <p:sldId id="329" r:id="rId19"/>
    <p:sldId id="328" r:id="rId20"/>
    <p:sldId id="330" r:id="rId21"/>
    <p:sldId id="331" r:id="rId22"/>
    <p:sldId id="332" r:id="rId23"/>
    <p:sldId id="333" r:id="rId24"/>
    <p:sldId id="345" r:id="rId25"/>
    <p:sldId id="334" r:id="rId26"/>
    <p:sldId id="335" r:id="rId27"/>
    <p:sldId id="336" r:id="rId28"/>
    <p:sldId id="346" r:id="rId29"/>
    <p:sldId id="337" r:id="rId30"/>
    <p:sldId id="347" r:id="rId31"/>
    <p:sldId id="338" r:id="rId32"/>
    <p:sldId id="339" r:id="rId33"/>
    <p:sldId id="348" r:id="rId34"/>
    <p:sldId id="340" r:id="rId35"/>
    <p:sldId id="341" r:id="rId36"/>
  </p:sldIdLst>
  <p:sldSz cx="17068800" cy="9601200"/>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5" userDrawn="1">
          <p15:clr>
            <a:srgbClr val="A4A3A4"/>
          </p15:clr>
        </p15:guide>
        <p15:guide id="2" pos="17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64522"/>
    <a:srgbClr val="DC6ECF"/>
    <a:srgbClr val="F5F268"/>
    <a:srgbClr val="46DA62"/>
    <a:srgbClr val="F1756B"/>
    <a:srgbClr val="7266CC"/>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3155" autoAdjust="0"/>
  </p:normalViewPr>
  <p:slideViewPr>
    <p:cSldViewPr>
      <p:cViewPr varScale="1">
        <p:scale>
          <a:sx n="60" d="100"/>
          <a:sy n="60" d="100"/>
        </p:scale>
        <p:origin x="126" y="474"/>
      </p:cViewPr>
      <p:guideLst>
        <p:guide orient="horz" pos="575"/>
        <p:guide pos="179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29838" cy="498852"/>
          </a:xfrm>
          <a:prstGeom prst="rect">
            <a:avLst/>
          </a:prstGeom>
        </p:spPr>
        <p:txBody>
          <a:bodyPr vert="horz" lIns="95437" tIns="47719" rIns="95437" bIns="47719" rtlCol="0"/>
          <a:lstStyle>
            <a:lvl1pPr algn="l">
              <a:defRPr sz="1300"/>
            </a:lvl1pPr>
          </a:lstStyle>
          <a:p>
            <a:endParaRPr lang="ru-RU"/>
          </a:p>
        </p:txBody>
      </p:sp>
      <p:sp>
        <p:nvSpPr>
          <p:cNvPr id="3" name="Дата 2"/>
          <p:cNvSpPr>
            <a:spLocks noGrp="1"/>
          </p:cNvSpPr>
          <p:nvPr>
            <p:ph type="dt" idx="1"/>
          </p:nvPr>
        </p:nvSpPr>
        <p:spPr>
          <a:xfrm>
            <a:off x="3829762" y="1"/>
            <a:ext cx="2929838" cy="498852"/>
          </a:xfrm>
          <a:prstGeom prst="rect">
            <a:avLst/>
          </a:prstGeom>
        </p:spPr>
        <p:txBody>
          <a:bodyPr vert="horz" lIns="95437" tIns="47719" rIns="95437" bIns="47719" rtlCol="0"/>
          <a:lstStyle>
            <a:lvl1pPr algn="r">
              <a:defRPr sz="1300"/>
            </a:lvl1pPr>
          </a:lstStyle>
          <a:p>
            <a:fld id="{6956D735-BE84-4406-8468-D32AA0F260F1}" type="datetimeFigureOut">
              <a:rPr lang="ru-RU" smtClean="0"/>
              <a:pPr/>
              <a:t>17.05.2019</a:t>
            </a:fld>
            <a:endParaRPr lang="ru-RU"/>
          </a:p>
        </p:txBody>
      </p:sp>
      <p:sp>
        <p:nvSpPr>
          <p:cNvPr id="4" name="Образ слайда 3"/>
          <p:cNvSpPr>
            <a:spLocks noGrp="1" noRot="1" noChangeAspect="1"/>
          </p:cNvSpPr>
          <p:nvPr>
            <p:ph type="sldImg" idx="2"/>
          </p:nvPr>
        </p:nvSpPr>
        <p:spPr>
          <a:xfrm>
            <a:off x="400050" y="1243013"/>
            <a:ext cx="5961063" cy="3354387"/>
          </a:xfrm>
          <a:prstGeom prst="rect">
            <a:avLst/>
          </a:prstGeom>
          <a:noFill/>
          <a:ln w="12700">
            <a:solidFill>
              <a:prstClr val="black"/>
            </a:solidFill>
          </a:ln>
        </p:spPr>
        <p:txBody>
          <a:bodyPr vert="horz" lIns="95437" tIns="47719" rIns="95437" bIns="47719" rtlCol="0" anchor="ctr"/>
          <a:lstStyle/>
          <a:p>
            <a:endParaRPr lang="ru-RU"/>
          </a:p>
        </p:txBody>
      </p:sp>
      <p:sp>
        <p:nvSpPr>
          <p:cNvPr id="5" name="Заметки 4"/>
          <p:cNvSpPr>
            <a:spLocks noGrp="1"/>
          </p:cNvSpPr>
          <p:nvPr>
            <p:ph type="body" sz="quarter" idx="3"/>
          </p:nvPr>
        </p:nvSpPr>
        <p:spPr>
          <a:xfrm>
            <a:off x="676117" y="4784836"/>
            <a:ext cx="5408930" cy="3914864"/>
          </a:xfrm>
          <a:prstGeom prst="rect">
            <a:avLst/>
          </a:prstGeom>
        </p:spPr>
        <p:txBody>
          <a:bodyPr vert="horz" lIns="95437" tIns="47719" rIns="95437" bIns="47719"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43663"/>
            <a:ext cx="2929838" cy="498852"/>
          </a:xfrm>
          <a:prstGeom prst="rect">
            <a:avLst/>
          </a:prstGeom>
        </p:spPr>
        <p:txBody>
          <a:bodyPr vert="horz" lIns="95437" tIns="47719" rIns="95437" bIns="47719" rtlCol="0" anchor="b"/>
          <a:lstStyle>
            <a:lvl1pPr algn="l">
              <a:defRPr sz="1300"/>
            </a:lvl1pPr>
          </a:lstStyle>
          <a:p>
            <a:endParaRPr lang="ru-RU"/>
          </a:p>
        </p:txBody>
      </p:sp>
      <p:sp>
        <p:nvSpPr>
          <p:cNvPr id="7" name="Номер слайда 6"/>
          <p:cNvSpPr>
            <a:spLocks noGrp="1"/>
          </p:cNvSpPr>
          <p:nvPr>
            <p:ph type="sldNum" sz="quarter" idx="5"/>
          </p:nvPr>
        </p:nvSpPr>
        <p:spPr>
          <a:xfrm>
            <a:off x="3829762" y="9443663"/>
            <a:ext cx="2929838" cy="498852"/>
          </a:xfrm>
          <a:prstGeom prst="rect">
            <a:avLst/>
          </a:prstGeom>
        </p:spPr>
        <p:txBody>
          <a:bodyPr vert="horz" lIns="95437" tIns="47719" rIns="95437" bIns="47719" rtlCol="0" anchor="b"/>
          <a:lstStyle>
            <a:lvl1pPr algn="r">
              <a:defRPr sz="1300"/>
            </a:lvl1pPr>
          </a:lstStyle>
          <a:p>
            <a:fld id="{C0E22193-13F0-4E18-8BC5-AE515EA0FBD7}" type="slidenum">
              <a:rPr lang="ru-RU" smtClean="0"/>
              <a:pPr/>
              <a:t>‹#›</a:t>
            </a:fld>
            <a:endParaRPr lang="ru-RU"/>
          </a:p>
        </p:txBody>
      </p:sp>
    </p:spTree>
    <p:extLst>
      <p:ext uri="{BB962C8B-B14F-4D97-AF65-F5344CB8AC3E}">
        <p14:creationId xmlns:p14="http://schemas.microsoft.com/office/powerpoint/2010/main" val="2815546062"/>
      </p:ext>
    </p:extLst>
  </p:cSld>
  <p:clrMap bg1="lt1" tx1="dk1" bg2="lt2" tx2="dk2" accent1="accent1" accent2="accent2" accent3="accent3" accent4="accent4" accent5="accent5" accent6="accent6" hlink="hlink" folHlink="folHlink"/>
  <p:notesStyle>
    <a:lvl1pPr marL="0" algn="l" defTabSz="1279702" rtl="0" eaLnBrk="1" latinLnBrk="0" hangingPunct="1">
      <a:defRPr sz="1680" kern="1200">
        <a:solidFill>
          <a:schemeClr val="tx1"/>
        </a:solidFill>
        <a:latin typeface="+mn-lt"/>
        <a:ea typeface="+mn-ea"/>
        <a:cs typeface="+mn-cs"/>
      </a:defRPr>
    </a:lvl1pPr>
    <a:lvl2pPr marL="639850" algn="l" defTabSz="1279702" rtl="0" eaLnBrk="1" latinLnBrk="0" hangingPunct="1">
      <a:defRPr sz="1680" kern="1200">
        <a:solidFill>
          <a:schemeClr val="tx1"/>
        </a:solidFill>
        <a:latin typeface="+mn-lt"/>
        <a:ea typeface="+mn-ea"/>
        <a:cs typeface="+mn-cs"/>
      </a:defRPr>
    </a:lvl2pPr>
    <a:lvl3pPr marL="1279702" algn="l" defTabSz="1279702" rtl="0" eaLnBrk="1" latinLnBrk="0" hangingPunct="1">
      <a:defRPr sz="1680" kern="1200">
        <a:solidFill>
          <a:schemeClr val="tx1"/>
        </a:solidFill>
        <a:latin typeface="+mn-lt"/>
        <a:ea typeface="+mn-ea"/>
        <a:cs typeface="+mn-cs"/>
      </a:defRPr>
    </a:lvl3pPr>
    <a:lvl4pPr marL="1919553" algn="l" defTabSz="1279702" rtl="0" eaLnBrk="1" latinLnBrk="0" hangingPunct="1">
      <a:defRPr sz="1680" kern="1200">
        <a:solidFill>
          <a:schemeClr val="tx1"/>
        </a:solidFill>
        <a:latin typeface="+mn-lt"/>
        <a:ea typeface="+mn-ea"/>
        <a:cs typeface="+mn-cs"/>
      </a:defRPr>
    </a:lvl4pPr>
    <a:lvl5pPr marL="2559403" algn="l" defTabSz="1279702" rtl="0" eaLnBrk="1" latinLnBrk="0" hangingPunct="1">
      <a:defRPr sz="1680" kern="1200">
        <a:solidFill>
          <a:schemeClr val="tx1"/>
        </a:solidFill>
        <a:latin typeface="+mn-lt"/>
        <a:ea typeface="+mn-ea"/>
        <a:cs typeface="+mn-cs"/>
      </a:defRPr>
    </a:lvl5pPr>
    <a:lvl6pPr marL="3199254" algn="l" defTabSz="1279702" rtl="0" eaLnBrk="1" latinLnBrk="0" hangingPunct="1">
      <a:defRPr sz="1680" kern="1200">
        <a:solidFill>
          <a:schemeClr val="tx1"/>
        </a:solidFill>
        <a:latin typeface="+mn-lt"/>
        <a:ea typeface="+mn-ea"/>
        <a:cs typeface="+mn-cs"/>
      </a:defRPr>
    </a:lvl6pPr>
    <a:lvl7pPr marL="3839106" algn="l" defTabSz="1279702" rtl="0" eaLnBrk="1" latinLnBrk="0" hangingPunct="1">
      <a:defRPr sz="1680" kern="1200">
        <a:solidFill>
          <a:schemeClr val="tx1"/>
        </a:solidFill>
        <a:latin typeface="+mn-lt"/>
        <a:ea typeface="+mn-ea"/>
        <a:cs typeface="+mn-cs"/>
      </a:defRPr>
    </a:lvl7pPr>
    <a:lvl8pPr marL="4478956" algn="l" defTabSz="1279702" rtl="0" eaLnBrk="1" latinLnBrk="0" hangingPunct="1">
      <a:defRPr sz="1680" kern="1200">
        <a:solidFill>
          <a:schemeClr val="tx1"/>
        </a:solidFill>
        <a:latin typeface="+mn-lt"/>
        <a:ea typeface="+mn-ea"/>
        <a:cs typeface="+mn-cs"/>
      </a:defRPr>
    </a:lvl8pPr>
    <a:lvl9pPr marL="5118807" algn="l" defTabSz="1279702" rtl="0" eaLnBrk="1" latinLnBrk="0" hangingPunct="1">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3</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12</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13</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23</a:t>
            </a:fld>
            <a:endParaRPr lang="ru-RU"/>
          </a:p>
        </p:txBody>
      </p:sp>
    </p:spTree>
    <p:extLst>
      <p:ext uri="{BB962C8B-B14F-4D97-AF65-F5344CB8AC3E}">
        <p14:creationId xmlns:p14="http://schemas.microsoft.com/office/powerpoint/2010/main" val="403888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24</a:t>
            </a:fld>
            <a:endParaRPr lang="ru-RU"/>
          </a:p>
        </p:txBody>
      </p:sp>
    </p:spTree>
    <p:extLst>
      <p:ext uri="{BB962C8B-B14F-4D97-AF65-F5344CB8AC3E}">
        <p14:creationId xmlns:p14="http://schemas.microsoft.com/office/powerpoint/2010/main" val="403888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xfrm>
            <a:off x="400050" y="1243013"/>
            <a:ext cx="5961063" cy="3354387"/>
          </a:xfrm>
          <a:noFill/>
          <a:ln>
            <a:solidFill>
              <a:srgbClr val="000000"/>
            </a:solidFill>
            <a:miter lim="800000"/>
            <a:headEnd/>
            <a:tailEnd/>
          </a:ln>
        </p:spPr>
      </p:sp>
      <p:sp>
        <p:nvSpPr>
          <p:cNvPr id="184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extLst>
      <p:ext uri="{BB962C8B-B14F-4D97-AF65-F5344CB8AC3E}">
        <p14:creationId xmlns:p14="http://schemas.microsoft.com/office/powerpoint/2010/main" val="230660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4</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5</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6</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7</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8</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9</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10</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pPr/>
              <a:t>11</a:t>
            </a:fld>
            <a:endParaRPr lang="ru-RU"/>
          </a:p>
        </p:txBody>
      </p:sp>
    </p:spTree>
    <p:extLst>
      <p:ext uri="{BB962C8B-B14F-4D97-AF65-F5344CB8AC3E}">
        <p14:creationId xmlns:p14="http://schemas.microsoft.com/office/powerpoint/2010/main" val="167226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3600" y="1571308"/>
            <a:ext cx="12801600" cy="3342640"/>
          </a:xfrm>
        </p:spPr>
        <p:txBody>
          <a:bodyPr anchor="b"/>
          <a:lstStyle>
            <a:lvl1pPr algn="ctr">
              <a:defRPr sz="8400"/>
            </a:lvl1pPr>
          </a:lstStyle>
          <a:p>
            <a:r>
              <a:rPr lang="ru-RU" smtClean="0"/>
              <a:t>Образец заголовка</a:t>
            </a:r>
            <a:endParaRPr lang="ru-RU"/>
          </a:p>
        </p:txBody>
      </p:sp>
      <p:sp>
        <p:nvSpPr>
          <p:cNvPr id="3" name="Подзаголовок 2"/>
          <p:cNvSpPr>
            <a:spLocks noGrp="1"/>
          </p:cNvSpPr>
          <p:nvPr>
            <p:ph type="subTitle" idx="1"/>
          </p:nvPr>
        </p:nvSpPr>
        <p:spPr>
          <a:xfrm>
            <a:off x="2133600" y="5042853"/>
            <a:ext cx="12801600" cy="2318067"/>
          </a:xfrm>
        </p:spPr>
        <p:txBody>
          <a:bodyPr/>
          <a:lstStyle>
            <a:lvl1pPr marL="0" indent="0" algn="ctr">
              <a:buNone/>
              <a:defRPr sz="3360"/>
            </a:lvl1pPr>
            <a:lvl2pPr marL="640190" indent="0" algn="ctr">
              <a:buNone/>
              <a:defRPr sz="2800"/>
            </a:lvl2pPr>
            <a:lvl3pPr marL="1280384" indent="0" algn="ctr">
              <a:buNone/>
              <a:defRPr sz="2521"/>
            </a:lvl3pPr>
            <a:lvl4pPr marL="1920574" indent="0" algn="ctr">
              <a:buNone/>
              <a:defRPr sz="2240"/>
            </a:lvl4pPr>
            <a:lvl5pPr marL="2560768" indent="0" algn="ctr">
              <a:buNone/>
              <a:defRPr sz="2240"/>
            </a:lvl5pPr>
            <a:lvl6pPr marL="3200958" indent="0" algn="ctr">
              <a:buNone/>
              <a:defRPr sz="2240"/>
            </a:lvl6pPr>
            <a:lvl7pPr marL="3841152" indent="0" algn="ctr">
              <a:buNone/>
              <a:defRPr sz="2240"/>
            </a:lvl7pPr>
            <a:lvl8pPr marL="4481342" indent="0" algn="ctr">
              <a:buNone/>
              <a:defRPr sz="2240"/>
            </a:lvl8pPr>
            <a:lvl9pPr marL="5121532" indent="0" algn="ctr">
              <a:buNone/>
              <a:defRPr sz="224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http://ppt.prtxt.ru</a:t>
            </a:r>
            <a:endParaRPr lang="en-US"/>
          </a:p>
        </p:txBody>
      </p:sp>
      <p:sp>
        <p:nvSpPr>
          <p:cNvPr id="5" name="Нижний колонтитул 4"/>
          <p:cNvSpPr>
            <a:spLocks noGrp="1"/>
          </p:cNvSpPr>
          <p:nvPr>
            <p:ph type="ftr" sz="quarter" idx="11"/>
          </p:nvPr>
        </p:nvSpPr>
        <p:spPr/>
        <p:txBody>
          <a:bodyPr/>
          <a:lstStyle/>
          <a:p>
            <a:r>
              <a:rPr lang="en-US" smtClean="0"/>
              <a:t>Company Logo</a:t>
            </a:r>
            <a:endParaRPr lang="ru-RU"/>
          </a:p>
        </p:txBody>
      </p:sp>
      <p:sp>
        <p:nvSpPr>
          <p:cNvPr id="6" name="Номер слайда 5"/>
          <p:cNvSpPr>
            <a:spLocks noGrp="1"/>
          </p:cNvSpPr>
          <p:nvPr>
            <p:ph type="sldNum" sz="quarter" idx="12"/>
          </p:nvPr>
        </p:nvSpPr>
        <p:spPr/>
        <p:txBody>
          <a:bodyPr/>
          <a:lstStyle/>
          <a:p>
            <a:fld id="{D56CBB40-41B9-453D-9DDC-E1FC53B39534}" type="slidenum">
              <a:rPr lang="en-US" smtClean="0"/>
              <a:pPr/>
              <a:t>‹#›</a:t>
            </a:fld>
            <a:endParaRPr lang="en-US"/>
          </a:p>
        </p:txBody>
      </p:sp>
    </p:spTree>
    <p:extLst>
      <p:ext uri="{BB962C8B-B14F-4D97-AF65-F5344CB8AC3E}">
        <p14:creationId xmlns:p14="http://schemas.microsoft.com/office/powerpoint/2010/main" val="228831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http://ppt.prtxt.ru</a:t>
            </a:r>
            <a:endParaRPr lang="en-US" dirty="0"/>
          </a:p>
        </p:txBody>
      </p:sp>
      <p:sp>
        <p:nvSpPr>
          <p:cNvPr id="5" name="Нижний колонтитул 4"/>
          <p:cNvSpPr>
            <a:spLocks noGrp="1"/>
          </p:cNvSpPr>
          <p:nvPr>
            <p:ph type="ftr" sz="quarter" idx="11"/>
          </p:nvPr>
        </p:nvSpPr>
        <p:spPr/>
        <p:txBody>
          <a:bodyPr/>
          <a:lstStyle/>
          <a:p>
            <a:r>
              <a:rPr lang="en-US" smtClean="0"/>
              <a:t>Company Logo</a:t>
            </a:r>
            <a:endParaRPr lang="en-US"/>
          </a:p>
        </p:txBody>
      </p:sp>
      <p:sp>
        <p:nvSpPr>
          <p:cNvPr id="6" name="Номер слайда 5"/>
          <p:cNvSpPr>
            <a:spLocks noGrp="1"/>
          </p:cNvSpPr>
          <p:nvPr>
            <p:ph type="sldNum" sz="quarter" idx="12"/>
          </p:nvPr>
        </p:nvSpPr>
        <p:spPr/>
        <p:txBody>
          <a:bodyPr/>
          <a:lstStyle/>
          <a:p>
            <a:fld id="{68EEE01E-D122-4235-B676-3FE542210DF1}" type="slidenum">
              <a:rPr lang="en-US" smtClean="0"/>
              <a:pPr/>
              <a:t>‹#›</a:t>
            </a:fld>
            <a:endParaRPr lang="en-US"/>
          </a:p>
        </p:txBody>
      </p:sp>
    </p:spTree>
    <p:extLst>
      <p:ext uri="{BB962C8B-B14F-4D97-AF65-F5344CB8AC3E}">
        <p14:creationId xmlns:p14="http://schemas.microsoft.com/office/powerpoint/2010/main" val="196527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2214860" y="511175"/>
            <a:ext cx="3680460" cy="813657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3480" y="511175"/>
            <a:ext cx="10828020" cy="813657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http://ppt.prtxt.ru</a:t>
            </a:r>
            <a:endParaRPr lang="en-US" dirty="0"/>
          </a:p>
        </p:txBody>
      </p:sp>
      <p:sp>
        <p:nvSpPr>
          <p:cNvPr id="5" name="Нижний колонтитул 4"/>
          <p:cNvSpPr>
            <a:spLocks noGrp="1"/>
          </p:cNvSpPr>
          <p:nvPr>
            <p:ph type="ftr" sz="quarter" idx="11"/>
          </p:nvPr>
        </p:nvSpPr>
        <p:spPr/>
        <p:txBody>
          <a:bodyPr/>
          <a:lstStyle/>
          <a:p>
            <a:r>
              <a:rPr lang="en-US" smtClean="0"/>
              <a:t>Company Logo</a:t>
            </a:r>
            <a:endParaRPr lang="en-US"/>
          </a:p>
        </p:txBody>
      </p:sp>
      <p:sp>
        <p:nvSpPr>
          <p:cNvPr id="6" name="Номер слайда 5"/>
          <p:cNvSpPr>
            <a:spLocks noGrp="1"/>
          </p:cNvSpPr>
          <p:nvPr>
            <p:ph type="sldNum" sz="quarter" idx="12"/>
          </p:nvPr>
        </p:nvSpPr>
        <p:spPr/>
        <p:txBody>
          <a:bodyPr/>
          <a:lstStyle/>
          <a:p>
            <a:fld id="{B74DCD5F-8754-444D-AE98-272B729A7637}" type="slidenum">
              <a:rPr lang="en-US" smtClean="0"/>
              <a:pPr/>
              <a:t>‹#›</a:t>
            </a:fld>
            <a:endParaRPr lang="en-US"/>
          </a:p>
        </p:txBody>
      </p:sp>
    </p:spTree>
    <p:extLst>
      <p:ext uri="{BB962C8B-B14F-4D97-AF65-F5344CB8AC3E}">
        <p14:creationId xmlns:p14="http://schemas.microsoft.com/office/powerpoint/2010/main" val="2602782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3" name="AutoShape 6"/>
          <p:cNvSpPr>
            <a:spLocks noChangeArrowheads="1"/>
          </p:cNvSpPr>
          <p:nvPr userDrawn="1"/>
        </p:nvSpPr>
        <p:spPr bwMode="auto">
          <a:xfrm>
            <a:off x="533401" y="8701149"/>
            <a:ext cx="16132386" cy="100012"/>
          </a:xfrm>
          <a:prstGeom prst="homePlate">
            <a:avLst>
              <a:gd name="adj" fmla="val 45367"/>
            </a:avLst>
          </a:prstGeom>
          <a:solidFill>
            <a:srgbClr val="002060">
              <a:alpha val="85881"/>
            </a:srgbClr>
          </a:solidFill>
          <a:ln w="9525" algn="ctr">
            <a:noFill/>
            <a:miter lim="800000"/>
            <a:headEnd/>
            <a:tailEnd/>
          </a:ln>
        </p:spPr>
        <p:txBody>
          <a:bodyPr wrap="none" lIns="128016" tIns="64008" rIns="128016" bIns="64008" anchor="ctr"/>
          <a:lstStyle/>
          <a:p>
            <a:pPr>
              <a:defRPr/>
            </a:pPr>
            <a:endParaRPr lang="en-US" sz="2200" b="1">
              <a:solidFill>
                <a:srgbClr val="FFFFFF"/>
              </a:solidFill>
              <a:latin typeface="Tahoma" pitchFamily="34" charset="0"/>
              <a:cs typeface="Tahoma" pitchFamily="34" charset="0"/>
            </a:endParaRPr>
          </a:p>
        </p:txBody>
      </p:sp>
      <p:sp>
        <p:nvSpPr>
          <p:cNvPr id="4" name="AutoShape 6"/>
          <p:cNvSpPr>
            <a:spLocks noChangeArrowheads="1"/>
          </p:cNvSpPr>
          <p:nvPr userDrawn="1"/>
        </p:nvSpPr>
        <p:spPr bwMode="auto">
          <a:xfrm>
            <a:off x="533401" y="1100199"/>
            <a:ext cx="16132386" cy="100012"/>
          </a:xfrm>
          <a:prstGeom prst="homePlate">
            <a:avLst>
              <a:gd name="adj" fmla="val 45367"/>
            </a:avLst>
          </a:prstGeom>
          <a:solidFill>
            <a:srgbClr val="002060">
              <a:alpha val="85881"/>
            </a:srgbClr>
          </a:solidFill>
          <a:ln w="9525" algn="ctr">
            <a:noFill/>
            <a:miter lim="800000"/>
            <a:headEnd/>
            <a:tailEnd/>
          </a:ln>
        </p:spPr>
        <p:txBody>
          <a:bodyPr wrap="none" lIns="128016" tIns="64008" rIns="128016" bIns="64008" anchor="ctr"/>
          <a:lstStyle/>
          <a:p>
            <a:pPr>
              <a:defRPr/>
            </a:pPr>
            <a:endParaRPr lang="en-US" sz="2200" b="1">
              <a:solidFill>
                <a:srgbClr val="FFFFFF"/>
              </a:solidFill>
              <a:latin typeface="Tahoma" pitchFamily="34" charset="0"/>
              <a:cs typeface="Tahoma" pitchFamily="34" charset="0"/>
            </a:endParaRPr>
          </a:p>
        </p:txBody>
      </p:sp>
      <p:grpSp>
        <p:nvGrpSpPr>
          <p:cNvPr id="5" name="Группа 16"/>
          <p:cNvGrpSpPr>
            <a:grpSpLocks/>
          </p:cNvGrpSpPr>
          <p:nvPr userDrawn="1"/>
        </p:nvGrpSpPr>
        <p:grpSpPr bwMode="auto">
          <a:xfrm>
            <a:off x="400054" y="8701088"/>
            <a:ext cx="16265736" cy="800100"/>
            <a:chOff x="214282" y="6143644"/>
            <a:chExt cx="8713788" cy="571508"/>
          </a:xfrm>
        </p:grpSpPr>
        <p:sp>
          <p:nvSpPr>
            <p:cNvPr id="6" name="AutoShape 2"/>
            <p:cNvSpPr>
              <a:spLocks noChangeArrowheads="1"/>
            </p:cNvSpPr>
            <p:nvPr userDrawn="1"/>
          </p:nvSpPr>
          <p:spPr bwMode="auto">
            <a:xfrm>
              <a:off x="214282" y="6143644"/>
              <a:ext cx="8713788" cy="571508"/>
            </a:xfrm>
            <a:prstGeom prst="homePlate">
              <a:avLst>
                <a:gd name="adj" fmla="val 0"/>
              </a:avLst>
            </a:prstGeom>
            <a:noFill/>
            <a:ln w="0" algn="ctr">
              <a:solidFill>
                <a:schemeClr val="bg1"/>
              </a:solidFill>
              <a:miter lim="800000"/>
              <a:headEnd/>
              <a:tailEnd/>
            </a:ln>
          </p:spPr>
          <p:txBody>
            <a:bodyPr wrap="none" anchor="ctr"/>
            <a:lstStyle/>
            <a:p>
              <a:pPr>
                <a:defRPr/>
              </a:pPr>
              <a:endParaRPr lang="ru-RU" sz="1100">
                <a:solidFill>
                  <a:srgbClr val="000000"/>
                </a:solidFill>
                <a:latin typeface="Calibri" pitchFamily="34" charset="0"/>
              </a:endParaRPr>
            </a:p>
          </p:txBody>
        </p:sp>
        <p:sp>
          <p:nvSpPr>
            <p:cNvPr id="7" name="TextBox 6"/>
            <p:cNvSpPr txBox="1">
              <a:spLocks noChangeArrowheads="1"/>
            </p:cNvSpPr>
            <p:nvPr userDrawn="1"/>
          </p:nvSpPr>
          <p:spPr bwMode="auto">
            <a:xfrm>
              <a:off x="357157" y="6367484"/>
              <a:ext cx="6357938" cy="252820"/>
            </a:xfrm>
            <a:prstGeom prst="rect">
              <a:avLst/>
            </a:prstGeom>
            <a:noFill/>
            <a:ln w="9525">
              <a:noFill/>
              <a:miter lim="800000"/>
              <a:headEnd/>
              <a:tailEnd/>
            </a:ln>
          </p:spPr>
          <p:txBody>
            <a:bodyPr>
              <a:spAutoFit/>
            </a:bodyPr>
            <a:lstStyle/>
            <a:p>
              <a:pPr>
                <a:defRPr/>
              </a:pPr>
              <a:r>
                <a:rPr lang="en-US" sz="1700" b="1">
                  <a:solidFill>
                    <a:srgbClr val="4F4B4B"/>
                  </a:solidFill>
                  <a:latin typeface="Tahoma" pitchFamily="34" charset="0"/>
                  <a:cs typeface="Tahoma" pitchFamily="34" charset="0"/>
                </a:rPr>
                <a:t>         </a:t>
              </a:r>
              <a:r>
                <a:rPr lang="ru-RU" sz="1700" b="1">
                  <a:solidFill>
                    <a:srgbClr val="4F4B4B"/>
                  </a:solidFill>
                  <a:latin typeface="Tahoma" pitchFamily="34" charset="0"/>
                  <a:cs typeface="Tahoma" pitchFamily="34" charset="0"/>
                </a:rPr>
                <a:t> </a:t>
              </a:r>
              <a:r>
                <a:rPr lang="en-US" sz="1700" b="1">
                  <a:solidFill>
                    <a:srgbClr val="4F4B4B"/>
                  </a:solidFill>
                  <a:latin typeface="Tahoma" pitchFamily="34" charset="0"/>
                  <a:cs typeface="Tahoma" pitchFamily="34" charset="0"/>
                </a:rPr>
                <a:t> </a:t>
              </a:r>
              <a:r>
                <a:rPr lang="ru-RU" sz="1700" b="1">
                  <a:solidFill>
                    <a:srgbClr val="4F4B4B"/>
                  </a:solidFill>
                  <a:latin typeface="Tahoma" pitchFamily="34" charset="0"/>
                  <a:cs typeface="Tahoma" pitchFamily="34" charset="0"/>
                </a:rPr>
                <a:t>Министерство сельского хозяйства Республики Казахстан</a:t>
              </a:r>
            </a:p>
          </p:txBody>
        </p:sp>
        <p:sp>
          <p:nvSpPr>
            <p:cNvPr id="8" name="Text Box 27"/>
            <p:cNvSpPr txBox="1">
              <a:spLocks noChangeArrowheads="1"/>
            </p:cNvSpPr>
            <p:nvPr userDrawn="1"/>
          </p:nvSpPr>
          <p:spPr bwMode="auto">
            <a:xfrm>
              <a:off x="7358033" y="6415110"/>
              <a:ext cx="1500187" cy="208851"/>
            </a:xfrm>
            <a:prstGeom prst="rect">
              <a:avLst/>
            </a:prstGeom>
            <a:noFill/>
            <a:ln w="9525">
              <a:noFill/>
              <a:miter lim="800000"/>
              <a:headEnd/>
              <a:tailEnd/>
            </a:ln>
          </p:spPr>
          <p:txBody>
            <a:bodyPr>
              <a:spAutoFit/>
            </a:bodyPr>
            <a:lstStyle/>
            <a:p>
              <a:pPr>
                <a:defRPr/>
              </a:pPr>
              <a:r>
                <a:rPr lang="en-US" sz="1300" b="1">
                  <a:solidFill>
                    <a:srgbClr val="17375E"/>
                  </a:solidFill>
                  <a:latin typeface="Tahoma" pitchFamily="34" charset="0"/>
                </a:rPr>
                <a:t>www. minagri.gov.kz</a:t>
              </a:r>
              <a:endParaRPr lang="ru-RU" sz="1300" b="1">
                <a:solidFill>
                  <a:srgbClr val="17375E"/>
                </a:solidFill>
                <a:latin typeface="Tahoma" pitchFamily="34" charset="0"/>
              </a:endParaRPr>
            </a:p>
          </p:txBody>
        </p:sp>
      </p:grpSp>
      <p:sp>
        <p:nvSpPr>
          <p:cNvPr id="9" name="Номер слайда 11"/>
          <p:cNvSpPr txBox="1">
            <a:spLocks/>
          </p:cNvSpPr>
          <p:nvPr userDrawn="1"/>
        </p:nvSpPr>
        <p:spPr bwMode="auto">
          <a:xfrm>
            <a:off x="15868691" y="566738"/>
            <a:ext cx="998642" cy="533400"/>
          </a:xfrm>
          <a:prstGeom prst="rect">
            <a:avLst/>
          </a:prstGeom>
          <a:noFill/>
          <a:ln w="9525">
            <a:noFill/>
            <a:miter lim="800000"/>
            <a:headEnd/>
            <a:tailEnd/>
          </a:ln>
        </p:spPr>
        <p:txBody>
          <a:bodyPr lIns="128016" tIns="64008" rIns="128016" bIns="64008"/>
          <a:lstStyle/>
          <a:p>
            <a:pPr algn="r">
              <a:defRPr/>
            </a:pPr>
            <a:fld id="{C2E1641B-B4DA-43AB-A30E-DFF0653165E7}" type="slidenum">
              <a:rPr lang="ru-RU">
                <a:solidFill>
                  <a:srgbClr val="7F7F7F"/>
                </a:solidFill>
                <a:latin typeface="Calibri" pitchFamily="34" charset="0"/>
              </a:rPr>
              <a:pPr algn="r">
                <a:defRPr/>
              </a:pPr>
              <a:t>‹#›</a:t>
            </a:fld>
            <a:endParaRPr lang="ru-RU">
              <a:solidFill>
                <a:srgbClr val="7F7F7F"/>
              </a:solidFill>
              <a:latin typeface="Calibri" pitchFamily="34" charset="0"/>
            </a:endParaRPr>
          </a:p>
        </p:txBody>
      </p:sp>
      <p:pic>
        <p:nvPicPr>
          <p:cNvPr id="10" name="Picture 2"/>
          <p:cNvPicPr>
            <a:picLocks noChangeAspect="1" noChangeArrowheads="1"/>
          </p:cNvPicPr>
          <p:nvPr userDrawn="1"/>
        </p:nvPicPr>
        <p:blipFill>
          <a:blip r:embed="rId2" cstate="print"/>
          <a:srcRect/>
          <a:stretch>
            <a:fillRect/>
          </a:stretch>
        </p:blipFill>
        <p:spPr bwMode="auto">
          <a:xfrm>
            <a:off x="791218" y="8901174"/>
            <a:ext cx="675640" cy="500062"/>
          </a:xfrm>
          <a:prstGeom prst="rect">
            <a:avLst/>
          </a:prstGeom>
          <a:noFill/>
          <a:ln w="9525">
            <a:noFill/>
            <a:miter lim="800000"/>
            <a:headEnd/>
            <a:tailEnd/>
          </a:ln>
        </p:spPr>
      </p:pic>
      <p:sp>
        <p:nvSpPr>
          <p:cNvPr id="20" name="Заголовок 1"/>
          <p:cNvSpPr>
            <a:spLocks noGrp="1"/>
          </p:cNvSpPr>
          <p:nvPr>
            <p:ph type="title"/>
          </p:nvPr>
        </p:nvSpPr>
        <p:spPr>
          <a:xfrm>
            <a:off x="533344" y="99980"/>
            <a:ext cx="16002112" cy="1000132"/>
          </a:xfrm>
          <a:prstGeom prst="rect">
            <a:avLst/>
          </a:prstGeom>
        </p:spPr>
        <p:txBody>
          <a:bodyPr anchor="ctr" anchorCtr="0"/>
          <a:lstStyle>
            <a:lvl1pPr>
              <a:defRPr sz="3400">
                <a:latin typeface="Tahoma" pitchFamily="34" charset="0"/>
                <a:ea typeface="Tahoma" pitchFamily="34" charset="0"/>
                <a:cs typeface="Tahoma" pitchFamily="34" charset="0"/>
              </a:defRPr>
            </a:lvl1pPr>
          </a:lstStyle>
          <a:p>
            <a:r>
              <a:rPr lang="ru-RU" smtClean="0"/>
              <a:t>Образец заголовка</a:t>
            </a:r>
            <a:endParaRPr lang="ru-RU" dirty="0"/>
          </a:p>
        </p:txBody>
      </p:sp>
    </p:spTree>
    <p:extLst>
      <p:ext uri="{BB962C8B-B14F-4D97-AF65-F5344CB8AC3E}">
        <p14:creationId xmlns:p14="http://schemas.microsoft.com/office/powerpoint/2010/main" val="118720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http://ppt.prtxt.ru</a:t>
            </a:r>
            <a:endParaRPr lang="en-US" dirty="0"/>
          </a:p>
        </p:txBody>
      </p:sp>
      <p:sp>
        <p:nvSpPr>
          <p:cNvPr id="5" name="Нижний колонтитул 4"/>
          <p:cNvSpPr>
            <a:spLocks noGrp="1"/>
          </p:cNvSpPr>
          <p:nvPr>
            <p:ph type="ftr" sz="quarter" idx="11"/>
          </p:nvPr>
        </p:nvSpPr>
        <p:spPr/>
        <p:txBody>
          <a:bodyPr/>
          <a:lstStyle/>
          <a:p>
            <a:r>
              <a:rPr lang="en-US" smtClean="0"/>
              <a:t>Company Logo</a:t>
            </a:r>
            <a:endParaRPr lang="en-US"/>
          </a:p>
        </p:txBody>
      </p:sp>
      <p:sp>
        <p:nvSpPr>
          <p:cNvPr id="6" name="Номер слайда 5"/>
          <p:cNvSpPr>
            <a:spLocks noGrp="1"/>
          </p:cNvSpPr>
          <p:nvPr>
            <p:ph type="sldNum" sz="quarter" idx="12"/>
          </p:nvPr>
        </p:nvSpPr>
        <p:spPr/>
        <p:txBody>
          <a:bodyPr/>
          <a:lstStyle/>
          <a:p>
            <a:fld id="{FDB1EA86-A01B-43F5-BC15-46237CFAAA87}" type="slidenum">
              <a:rPr lang="en-US" smtClean="0"/>
              <a:pPr/>
              <a:t>‹#›</a:t>
            </a:fld>
            <a:endParaRPr lang="en-US"/>
          </a:p>
        </p:txBody>
      </p:sp>
    </p:spTree>
    <p:extLst>
      <p:ext uri="{BB962C8B-B14F-4D97-AF65-F5344CB8AC3E}">
        <p14:creationId xmlns:p14="http://schemas.microsoft.com/office/powerpoint/2010/main" val="30149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4592" y="2393635"/>
            <a:ext cx="14721840" cy="3993832"/>
          </a:xfrm>
        </p:spPr>
        <p:txBody>
          <a:bodyPr anchor="b"/>
          <a:lstStyle>
            <a:lvl1pPr>
              <a:defRPr sz="8400"/>
            </a:lvl1pPr>
          </a:lstStyle>
          <a:p>
            <a:r>
              <a:rPr lang="ru-RU" smtClean="0"/>
              <a:t>Образец заголовка</a:t>
            </a:r>
            <a:endParaRPr lang="ru-RU"/>
          </a:p>
        </p:txBody>
      </p:sp>
      <p:sp>
        <p:nvSpPr>
          <p:cNvPr id="3" name="Текст 2"/>
          <p:cNvSpPr>
            <a:spLocks noGrp="1"/>
          </p:cNvSpPr>
          <p:nvPr>
            <p:ph type="body" idx="1"/>
          </p:nvPr>
        </p:nvSpPr>
        <p:spPr>
          <a:xfrm>
            <a:off x="1164592" y="6425250"/>
            <a:ext cx="14721840" cy="2100262"/>
          </a:xfrm>
        </p:spPr>
        <p:txBody>
          <a:bodyPr/>
          <a:lstStyle>
            <a:lvl1pPr marL="0" indent="0">
              <a:buNone/>
              <a:defRPr sz="3360">
                <a:solidFill>
                  <a:schemeClr val="tx1">
                    <a:tint val="75000"/>
                  </a:schemeClr>
                </a:solidFill>
              </a:defRPr>
            </a:lvl1pPr>
            <a:lvl2pPr marL="640190" indent="0">
              <a:buNone/>
              <a:defRPr sz="2800">
                <a:solidFill>
                  <a:schemeClr val="tx1">
                    <a:tint val="75000"/>
                  </a:schemeClr>
                </a:solidFill>
              </a:defRPr>
            </a:lvl2pPr>
            <a:lvl3pPr marL="1280384" indent="0">
              <a:buNone/>
              <a:defRPr sz="2521">
                <a:solidFill>
                  <a:schemeClr val="tx1">
                    <a:tint val="75000"/>
                  </a:schemeClr>
                </a:solidFill>
              </a:defRPr>
            </a:lvl3pPr>
            <a:lvl4pPr marL="1920574" indent="0">
              <a:buNone/>
              <a:defRPr sz="2240">
                <a:solidFill>
                  <a:schemeClr val="tx1">
                    <a:tint val="75000"/>
                  </a:schemeClr>
                </a:solidFill>
              </a:defRPr>
            </a:lvl4pPr>
            <a:lvl5pPr marL="2560768" indent="0">
              <a:buNone/>
              <a:defRPr sz="2240">
                <a:solidFill>
                  <a:schemeClr val="tx1">
                    <a:tint val="75000"/>
                  </a:schemeClr>
                </a:solidFill>
              </a:defRPr>
            </a:lvl5pPr>
            <a:lvl6pPr marL="3200958" indent="0">
              <a:buNone/>
              <a:defRPr sz="2240">
                <a:solidFill>
                  <a:schemeClr val="tx1">
                    <a:tint val="75000"/>
                  </a:schemeClr>
                </a:solidFill>
              </a:defRPr>
            </a:lvl6pPr>
            <a:lvl7pPr marL="3841152" indent="0">
              <a:buNone/>
              <a:defRPr sz="2240">
                <a:solidFill>
                  <a:schemeClr val="tx1">
                    <a:tint val="75000"/>
                  </a:schemeClr>
                </a:solidFill>
              </a:defRPr>
            </a:lvl7pPr>
            <a:lvl8pPr marL="4481342" indent="0">
              <a:buNone/>
              <a:defRPr sz="2240">
                <a:solidFill>
                  <a:schemeClr val="tx1">
                    <a:tint val="75000"/>
                  </a:schemeClr>
                </a:solidFill>
              </a:defRPr>
            </a:lvl8pPr>
            <a:lvl9pPr marL="5121532" indent="0">
              <a:buNone/>
              <a:defRPr sz="224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http://ppt.prtxt.ru</a:t>
            </a:r>
            <a:endParaRPr lang="en-US" dirty="0"/>
          </a:p>
        </p:txBody>
      </p:sp>
      <p:sp>
        <p:nvSpPr>
          <p:cNvPr id="5" name="Нижний колонтитул 4"/>
          <p:cNvSpPr>
            <a:spLocks noGrp="1"/>
          </p:cNvSpPr>
          <p:nvPr>
            <p:ph type="ftr" sz="quarter" idx="11"/>
          </p:nvPr>
        </p:nvSpPr>
        <p:spPr/>
        <p:txBody>
          <a:bodyPr/>
          <a:lstStyle/>
          <a:p>
            <a:r>
              <a:rPr lang="en-US" smtClean="0"/>
              <a:t>Company Logo</a:t>
            </a:r>
            <a:endParaRPr lang="en-US"/>
          </a:p>
        </p:txBody>
      </p:sp>
      <p:sp>
        <p:nvSpPr>
          <p:cNvPr id="6" name="Номер слайда 5"/>
          <p:cNvSpPr>
            <a:spLocks noGrp="1"/>
          </p:cNvSpPr>
          <p:nvPr>
            <p:ph type="sldNum" sz="quarter" idx="12"/>
          </p:nvPr>
        </p:nvSpPr>
        <p:spPr/>
        <p:txBody>
          <a:bodyPr/>
          <a:lstStyle/>
          <a:p>
            <a:fld id="{F8A7907A-064A-4B1E-8122-B240B374D341}" type="slidenum">
              <a:rPr lang="en-US" smtClean="0"/>
              <a:pPr/>
              <a:t>‹#›</a:t>
            </a:fld>
            <a:endParaRPr lang="en-US"/>
          </a:p>
        </p:txBody>
      </p:sp>
    </p:spTree>
    <p:extLst>
      <p:ext uri="{BB962C8B-B14F-4D97-AF65-F5344CB8AC3E}">
        <p14:creationId xmlns:p14="http://schemas.microsoft.com/office/powerpoint/2010/main" val="99297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173481" y="2555875"/>
            <a:ext cx="7254240" cy="60918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641081" y="2555875"/>
            <a:ext cx="7254240" cy="60918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t>http://ppt.prtxt.ru</a:t>
            </a:r>
            <a:endParaRPr lang="en-US" dirty="0"/>
          </a:p>
        </p:txBody>
      </p:sp>
      <p:sp>
        <p:nvSpPr>
          <p:cNvPr id="6" name="Нижний колонтитул 5"/>
          <p:cNvSpPr>
            <a:spLocks noGrp="1"/>
          </p:cNvSpPr>
          <p:nvPr>
            <p:ph type="ftr" sz="quarter" idx="11"/>
          </p:nvPr>
        </p:nvSpPr>
        <p:spPr/>
        <p:txBody>
          <a:bodyPr/>
          <a:lstStyle/>
          <a:p>
            <a:r>
              <a:rPr lang="en-US" smtClean="0"/>
              <a:t>Company Logo</a:t>
            </a:r>
            <a:endParaRPr lang="en-US"/>
          </a:p>
        </p:txBody>
      </p:sp>
      <p:sp>
        <p:nvSpPr>
          <p:cNvPr id="7" name="Номер слайда 6"/>
          <p:cNvSpPr>
            <a:spLocks noGrp="1"/>
          </p:cNvSpPr>
          <p:nvPr>
            <p:ph type="sldNum" sz="quarter" idx="12"/>
          </p:nvPr>
        </p:nvSpPr>
        <p:spPr/>
        <p:txBody>
          <a:bodyPr/>
          <a:lstStyle/>
          <a:p>
            <a:fld id="{AAF95CEC-F197-4BA9-B469-B3EF4EAF764B}" type="slidenum">
              <a:rPr lang="en-US" smtClean="0"/>
              <a:pPr/>
              <a:t>‹#›</a:t>
            </a:fld>
            <a:endParaRPr lang="en-US"/>
          </a:p>
        </p:txBody>
      </p:sp>
    </p:spTree>
    <p:extLst>
      <p:ext uri="{BB962C8B-B14F-4D97-AF65-F5344CB8AC3E}">
        <p14:creationId xmlns:p14="http://schemas.microsoft.com/office/powerpoint/2010/main" val="348108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704" y="511177"/>
            <a:ext cx="14721840" cy="1855788"/>
          </a:xfrm>
        </p:spPr>
        <p:txBody>
          <a:bodyPr/>
          <a:lstStyle/>
          <a:p>
            <a:r>
              <a:rPr lang="ru-RU" smtClean="0"/>
              <a:t>Образец заголовка</a:t>
            </a:r>
            <a:endParaRPr lang="ru-RU"/>
          </a:p>
        </p:txBody>
      </p:sp>
      <p:sp>
        <p:nvSpPr>
          <p:cNvPr id="3" name="Текст 2"/>
          <p:cNvSpPr>
            <a:spLocks noGrp="1"/>
          </p:cNvSpPr>
          <p:nvPr>
            <p:ph type="body" idx="1"/>
          </p:nvPr>
        </p:nvSpPr>
        <p:spPr>
          <a:xfrm>
            <a:off x="1175704" y="2353628"/>
            <a:ext cx="7220902" cy="1153477"/>
          </a:xfrm>
        </p:spPr>
        <p:txBody>
          <a:bodyPr anchor="b"/>
          <a:lstStyle>
            <a:lvl1pPr marL="0" indent="0">
              <a:buNone/>
              <a:defRPr sz="3360" b="1"/>
            </a:lvl1pPr>
            <a:lvl2pPr marL="640190" indent="0">
              <a:buNone/>
              <a:defRPr sz="2800" b="1"/>
            </a:lvl2pPr>
            <a:lvl3pPr marL="1280384" indent="0">
              <a:buNone/>
              <a:defRPr sz="2521" b="1"/>
            </a:lvl3pPr>
            <a:lvl4pPr marL="1920574" indent="0">
              <a:buNone/>
              <a:defRPr sz="2240" b="1"/>
            </a:lvl4pPr>
            <a:lvl5pPr marL="2560768" indent="0">
              <a:buNone/>
              <a:defRPr sz="2240" b="1"/>
            </a:lvl5pPr>
            <a:lvl6pPr marL="3200958" indent="0">
              <a:buNone/>
              <a:defRPr sz="2240" b="1"/>
            </a:lvl6pPr>
            <a:lvl7pPr marL="3841152" indent="0">
              <a:buNone/>
              <a:defRPr sz="2240" b="1"/>
            </a:lvl7pPr>
            <a:lvl8pPr marL="4481342" indent="0">
              <a:buNone/>
              <a:defRPr sz="2240" b="1"/>
            </a:lvl8pPr>
            <a:lvl9pPr marL="5121532" indent="0">
              <a:buNone/>
              <a:defRPr sz="2240" b="1"/>
            </a:lvl9pPr>
          </a:lstStyle>
          <a:p>
            <a:pPr lvl="0"/>
            <a:r>
              <a:rPr lang="ru-RU" smtClean="0"/>
              <a:t>Образец текста</a:t>
            </a:r>
          </a:p>
        </p:txBody>
      </p:sp>
      <p:sp>
        <p:nvSpPr>
          <p:cNvPr id="4" name="Объект 3"/>
          <p:cNvSpPr>
            <a:spLocks noGrp="1"/>
          </p:cNvSpPr>
          <p:nvPr>
            <p:ph sz="half" idx="2"/>
          </p:nvPr>
        </p:nvSpPr>
        <p:spPr>
          <a:xfrm>
            <a:off x="1175704" y="3507105"/>
            <a:ext cx="7220902" cy="51584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8641081" y="2353628"/>
            <a:ext cx="7256463" cy="1153477"/>
          </a:xfrm>
        </p:spPr>
        <p:txBody>
          <a:bodyPr anchor="b"/>
          <a:lstStyle>
            <a:lvl1pPr marL="0" indent="0">
              <a:buNone/>
              <a:defRPr sz="3360" b="1"/>
            </a:lvl1pPr>
            <a:lvl2pPr marL="640190" indent="0">
              <a:buNone/>
              <a:defRPr sz="2800" b="1"/>
            </a:lvl2pPr>
            <a:lvl3pPr marL="1280384" indent="0">
              <a:buNone/>
              <a:defRPr sz="2521" b="1"/>
            </a:lvl3pPr>
            <a:lvl4pPr marL="1920574" indent="0">
              <a:buNone/>
              <a:defRPr sz="2240" b="1"/>
            </a:lvl4pPr>
            <a:lvl5pPr marL="2560768" indent="0">
              <a:buNone/>
              <a:defRPr sz="2240" b="1"/>
            </a:lvl5pPr>
            <a:lvl6pPr marL="3200958" indent="0">
              <a:buNone/>
              <a:defRPr sz="2240" b="1"/>
            </a:lvl6pPr>
            <a:lvl7pPr marL="3841152" indent="0">
              <a:buNone/>
              <a:defRPr sz="2240" b="1"/>
            </a:lvl7pPr>
            <a:lvl8pPr marL="4481342" indent="0">
              <a:buNone/>
              <a:defRPr sz="2240" b="1"/>
            </a:lvl8pPr>
            <a:lvl9pPr marL="5121532" indent="0">
              <a:buNone/>
              <a:defRPr sz="2240" b="1"/>
            </a:lvl9pPr>
          </a:lstStyle>
          <a:p>
            <a:pPr lvl="0"/>
            <a:r>
              <a:rPr lang="ru-RU" smtClean="0"/>
              <a:t>Образец текста</a:t>
            </a:r>
          </a:p>
        </p:txBody>
      </p:sp>
      <p:sp>
        <p:nvSpPr>
          <p:cNvPr id="6" name="Объект 5"/>
          <p:cNvSpPr>
            <a:spLocks noGrp="1"/>
          </p:cNvSpPr>
          <p:nvPr>
            <p:ph sz="quarter" idx="4"/>
          </p:nvPr>
        </p:nvSpPr>
        <p:spPr>
          <a:xfrm>
            <a:off x="8641081" y="3507105"/>
            <a:ext cx="7256463" cy="51584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t>http://ppt.prtxt.ru</a:t>
            </a:r>
            <a:endParaRPr lang="en-US" dirty="0"/>
          </a:p>
        </p:txBody>
      </p:sp>
      <p:sp>
        <p:nvSpPr>
          <p:cNvPr id="8" name="Нижний колонтитул 7"/>
          <p:cNvSpPr>
            <a:spLocks noGrp="1"/>
          </p:cNvSpPr>
          <p:nvPr>
            <p:ph type="ftr" sz="quarter" idx="11"/>
          </p:nvPr>
        </p:nvSpPr>
        <p:spPr/>
        <p:txBody>
          <a:bodyPr/>
          <a:lstStyle/>
          <a:p>
            <a:r>
              <a:rPr lang="en-US" smtClean="0"/>
              <a:t>Company Logo</a:t>
            </a:r>
            <a:endParaRPr lang="en-US"/>
          </a:p>
        </p:txBody>
      </p:sp>
      <p:sp>
        <p:nvSpPr>
          <p:cNvPr id="9" name="Номер слайда 8"/>
          <p:cNvSpPr>
            <a:spLocks noGrp="1"/>
          </p:cNvSpPr>
          <p:nvPr>
            <p:ph type="sldNum" sz="quarter" idx="12"/>
          </p:nvPr>
        </p:nvSpPr>
        <p:spPr/>
        <p:txBody>
          <a:bodyPr/>
          <a:lstStyle/>
          <a:p>
            <a:fld id="{2A6ECCE6-B214-46E2-BD24-3C447EA06E8E}" type="slidenum">
              <a:rPr lang="en-US" smtClean="0"/>
              <a:pPr/>
              <a:t>‹#›</a:t>
            </a:fld>
            <a:endParaRPr lang="en-US"/>
          </a:p>
        </p:txBody>
      </p:sp>
    </p:spTree>
    <p:extLst>
      <p:ext uri="{BB962C8B-B14F-4D97-AF65-F5344CB8AC3E}">
        <p14:creationId xmlns:p14="http://schemas.microsoft.com/office/powerpoint/2010/main" val="362982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t>http://ppt.prtxt.ru</a:t>
            </a:r>
            <a:endParaRPr lang="en-US" dirty="0"/>
          </a:p>
        </p:txBody>
      </p:sp>
      <p:sp>
        <p:nvSpPr>
          <p:cNvPr id="4" name="Нижний колонтитул 3"/>
          <p:cNvSpPr>
            <a:spLocks noGrp="1"/>
          </p:cNvSpPr>
          <p:nvPr>
            <p:ph type="ftr" sz="quarter" idx="11"/>
          </p:nvPr>
        </p:nvSpPr>
        <p:spPr/>
        <p:txBody>
          <a:bodyPr/>
          <a:lstStyle/>
          <a:p>
            <a:r>
              <a:rPr lang="en-US" smtClean="0"/>
              <a:t>Company Logo</a:t>
            </a:r>
            <a:endParaRPr lang="en-US"/>
          </a:p>
        </p:txBody>
      </p:sp>
      <p:sp>
        <p:nvSpPr>
          <p:cNvPr id="5" name="Номер слайда 4"/>
          <p:cNvSpPr>
            <a:spLocks noGrp="1"/>
          </p:cNvSpPr>
          <p:nvPr>
            <p:ph type="sldNum" sz="quarter" idx="12"/>
          </p:nvPr>
        </p:nvSpPr>
        <p:spPr/>
        <p:txBody>
          <a:bodyPr/>
          <a:lstStyle/>
          <a:p>
            <a:fld id="{68229F36-FF5C-4EAA-8F52-F73966351553}" type="slidenum">
              <a:rPr lang="en-US" smtClean="0"/>
              <a:pPr/>
              <a:t>‹#›</a:t>
            </a:fld>
            <a:endParaRPr lang="en-US"/>
          </a:p>
        </p:txBody>
      </p:sp>
    </p:spTree>
    <p:extLst>
      <p:ext uri="{BB962C8B-B14F-4D97-AF65-F5344CB8AC3E}">
        <p14:creationId xmlns:p14="http://schemas.microsoft.com/office/powerpoint/2010/main" val="414069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http://ppt.prtxt.ru</a:t>
            </a:r>
            <a:endParaRPr lang="en-US" dirty="0"/>
          </a:p>
        </p:txBody>
      </p:sp>
      <p:sp>
        <p:nvSpPr>
          <p:cNvPr id="3" name="Нижний колонтитул 2"/>
          <p:cNvSpPr>
            <a:spLocks noGrp="1"/>
          </p:cNvSpPr>
          <p:nvPr>
            <p:ph type="ftr" sz="quarter" idx="11"/>
          </p:nvPr>
        </p:nvSpPr>
        <p:spPr/>
        <p:txBody>
          <a:bodyPr/>
          <a:lstStyle/>
          <a:p>
            <a:r>
              <a:rPr lang="en-US" smtClean="0"/>
              <a:t>Company Logo</a:t>
            </a:r>
            <a:endParaRPr lang="en-US"/>
          </a:p>
        </p:txBody>
      </p:sp>
      <p:sp>
        <p:nvSpPr>
          <p:cNvPr id="4" name="Номер слайда 3"/>
          <p:cNvSpPr>
            <a:spLocks noGrp="1"/>
          </p:cNvSpPr>
          <p:nvPr>
            <p:ph type="sldNum" sz="quarter" idx="12"/>
          </p:nvPr>
        </p:nvSpPr>
        <p:spPr/>
        <p:txBody>
          <a:bodyPr/>
          <a:lstStyle/>
          <a:p>
            <a:fld id="{74990C04-E96B-466C-82E9-15BA4325A9CC}" type="slidenum">
              <a:rPr lang="en-US" smtClean="0"/>
              <a:pPr/>
              <a:t>‹#›</a:t>
            </a:fld>
            <a:endParaRPr lang="en-US"/>
          </a:p>
        </p:txBody>
      </p:sp>
    </p:spTree>
    <p:extLst>
      <p:ext uri="{BB962C8B-B14F-4D97-AF65-F5344CB8AC3E}">
        <p14:creationId xmlns:p14="http://schemas.microsoft.com/office/powerpoint/2010/main" val="300100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708" y="640080"/>
            <a:ext cx="5505133" cy="2240280"/>
          </a:xfrm>
        </p:spPr>
        <p:txBody>
          <a:bodyPr anchor="b"/>
          <a:lstStyle>
            <a:lvl1pPr>
              <a:defRPr sz="4480"/>
            </a:lvl1pPr>
          </a:lstStyle>
          <a:p>
            <a:r>
              <a:rPr lang="ru-RU" smtClean="0"/>
              <a:t>Образец заголовка</a:t>
            </a:r>
            <a:endParaRPr lang="ru-RU"/>
          </a:p>
        </p:txBody>
      </p:sp>
      <p:sp>
        <p:nvSpPr>
          <p:cNvPr id="3" name="Объект 2"/>
          <p:cNvSpPr>
            <a:spLocks noGrp="1"/>
          </p:cNvSpPr>
          <p:nvPr>
            <p:ph idx="1"/>
          </p:nvPr>
        </p:nvSpPr>
        <p:spPr>
          <a:xfrm>
            <a:off x="7256467" y="1382400"/>
            <a:ext cx="864108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175708" y="2880360"/>
            <a:ext cx="5505133" cy="5336223"/>
          </a:xfrm>
        </p:spPr>
        <p:txBody>
          <a:bodyPr/>
          <a:lstStyle>
            <a:lvl1pPr marL="0" indent="0">
              <a:buNone/>
              <a:defRPr sz="2240"/>
            </a:lvl1pPr>
            <a:lvl2pPr marL="640190" indent="0">
              <a:buNone/>
              <a:defRPr sz="1961"/>
            </a:lvl2pPr>
            <a:lvl3pPr marL="1280384" indent="0">
              <a:buNone/>
              <a:defRPr sz="1680"/>
            </a:lvl3pPr>
            <a:lvl4pPr marL="1920574" indent="0">
              <a:buNone/>
              <a:defRPr sz="1401"/>
            </a:lvl4pPr>
            <a:lvl5pPr marL="2560768" indent="0">
              <a:buNone/>
              <a:defRPr sz="1401"/>
            </a:lvl5pPr>
            <a:lvl6pPr marL="3200958" indent="0">
              <a:buNone/>
              <a:defRPr sz="1401"/>
            </a:lvl6pPr>
            <a:lvl7pPr marL="3841152" indent="0">
              <a:buNone/>
              <a:defRPr sz="1401"/>
            </a:lvl7pPr>
            <a:lvl8pPr marL="4481342" indent="0">
              <a:buNone/>
              <a:defRPr sz="1401"/>
            </a:lvl8pPr>
            <a:lvl9pPr marL="5121532" indent="0">
              <a:buNone/>
              <a:defRPr sz="1401"/>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http://ppt.prtxt.ru</a:t>
            </a:r>
            <a:endParaRPr lang="en-US" dirty="0"/>
          </a:p>
        </p:txBody>
      </p:sp>
      <p:sp>
        <p:nvSpPr>
          <p:cNvPr id="6" name="Нижний колонтитул 5"/>
          <p:cNvSpPr>
            <a:spLocks noGrp="1"/>
          </p:cNvSpPr>
          <p:nvPr>
            <p:ph type="ftr" sz="quarter" idx="11"/>
          </p:nvPr>
        </p:nvSpPr>
        <p:spPr/>
        <p:txBody>
          <a:bodyPr/>
          <a:lstStyle/>
          <a:p>
            <a:r>
              <a:rPr lang="en-US" smtClean="0"/>
              <a:t>Company Logo</a:t>
            </a:r>
            <a:endParaRPr lang="en-US"/>
          </a:p>
        </p:txBody>
      </p:sp>
      <p:sp>
        <p:nvSpPr>
          <p:cNvPr id="7" name="Номер слайда 6"/>
          <p:cNvSpPr>
            <a:spLocks noGrp="1"/>
          </p:cNvSpPr>
          <p:nvPr>
            <p:ph type="sldNum" sz="quarter" idx="12"/>
          </p:nvPr>
        </p:nvSpPr>
        <p:spPr/>
        <p:txBody>
          <a:bodyPr/>
          <a:lstStyle/>
          <a:p>
            <a:fld id="{6ABE621D-1F53-48FA-A227-CE82D8A19077}" type="slidenum">
              <a:rPr lang="en-US" smtClean="0"/>
              <a:pPr/>
              <a:t>‹#›</a:t>
            </a:fld>
            <a:endParaRPr lang="en-US"/>
          </a:p>
        </p:txBody>
      </p:sp>
    </p:spTree>
    <p:extLst>
      <p:ext uri="{BB962C8B-B14F-4D97-AF65-F5344CB8AC3E}">
        <p14:creationId xmlns:p14="http://schemas.microsoft.com/office/powerpoint/2010/main" val="368281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708" y="640080"/>
            <a:ext cx="5505133" cy="2240280"/>
          </a:xfrm>
        </p:spPr>
        <p:txBody>
          <a:bodyPr anchor="b"/>
          <a:lstStyle>
            <a:lvl1pPr>
              <a:defRPr sz="4480"/>
            </a:lvl1pPr>
          </a:lstStyle>
          <a:p>
            <a:r>
              <a:rPr lang="ru-RU" smtClean="0"/>
              <a:t>Образец заголовка</a:t>
            </a:r>
            <a:endParaRPr lang="ru-RU"/>
          </a:p>
        </p:txBody>
      </p:sp>
      <p:sp>
        <p:nvSpPr>
          <p:cNvPr id="3" name="Рисунок 2"/>
          <p:cNvSpPr>
            <a:spLocks noGrp="1"/>
          </p:cNvSpPr>
          <p:nvPr>
            <p:ph type="pic" idx="1"/>
          </p:nvPr>
        </p:nvSpPr>
        <p:spPr>
          <a:xfrm>
            <a:off x="7256467" y="1382400"/>
            <a:ext cx="8641081" cy="6823075"/>
          </a:xfrm>
        </p:spPr>
        <p:txBody>
          <a:bodyPr/>
          <a:lstStyle>
            <a:lvl1pPr marL="0" indent="0">
              <a:buNone/>
              <a:defRPr sz="4480"/>
            </a:lvl1pPr>
            <a:lvl2pPr marL="640190" indent="0">
              <a:buNone/>
              <a:defRPr sz="3920"/>
            </a:lvl2pPr>
            <a:lvl3pPr marL="1280384" indent="0">
              <a:buNone/>
              <a:defRPr sz="3360"/>
            </a:lvl3pPr>
            <a:lvl4pPr marL="1920574" indent="0">
              <a:buNone/>
              <a:defRPr sz="2800"/>
            </a:lvl4pPr>
            <a:lvl5pPr marL="2560768" indent="0">
              <a:buNone/>
              <a:defRPr sz="2800"/>
            </a:lvl5pPr>
            <a:lvl6pPr marL="3200958" indent="0">
              <a:buNone/>
              <a:defRPr sz="2800"/>
            </a:lvl6pPr>
            <a:lvl7pPr marL="3841152" indent="0">
              <a:buNone/>
              <a:defRPr sz="2800"/>
            </a:lvl7pPr>
            <a:lvl8pPr marL="4481342" indent="0">
              <a:buNone/>
              <a:defRPr sz="2800"/>
            </a:lvl8pPr>
            <a:lvl9pPr marL="5121532" indent="0">
              <a:buNone/>
              <a:defRPr sz="2800"/>
            </a:lvl9pPr>
          </a:lstStyle>
          <a:p>
            <a:endParaRPr lang="ru-RU"/>
          </a:p>
        </p:txBody>
      </p:sp>
      <p:sp>
        <p:nvSpPr>
          <p:cNvPr id="4" name="Текст 3"/>
          <p:cNvSpPr>
            <a:spLocks noGrp="1"/>
          </p:cNvSpPr>
          <p:nvPr>
            <p:ph type="body" sz="half" idx="2"/>
          </p:nvPr>
        </p:nvSpPr>
        <p:spPr>
          <a:xfrm>
            <a:off x="1175708" y="2880360"/>
            <a:ext cx="5505133" cy="5336223"/>
          </a:xfrm>
        </p:spPr>
        <p:txBody>
          <a:bodyPr/>
          <a:lstStyle>
            <a:lvl1pPr marL="0" indent="0">
              <a:buNone/>
              <a:defRPr sz="2240"/>
            </a:lvl1pPr>
            <a:lvl2pPr marL="640190" indent="0">
              <a:buNone/>
              <a:defRPr sz="1961"/>
            </a:lvl2pPr>
            <a:lvl3pPr marL="1280384" indent="0">
              <a:buNone/>
              <a:defRPr sz="1680"/>
            </a:lvl3pPr>
            <a:lvl4pPr marL="1920574" indent="0">
              <a:buNone/>
              <a:defRPr sz="1401"/>
            </a:lvl4pPr>
            <a:lvl5pPr marL="2560768" indent="0">
              <a:buNone/>
              <a:defRPr sz="1401"/>
            </a:lvl5pPr>
            <a:lvl6pPr marL="3200958" indent="0">
              <a:buNone/>
              <a:defRPr sz="1401"/>
            </a:lvl6pPr>
            <a:lvl7pPr marL="3841152" indent="0">
              <a:buNone/>
              <a:defRPr sz="1401"/>
            </a:lvl7pPr>
            <a:lvl8pPr marL="4481342" indent="0">
              <a:buNone/>
              <a:defRPr sz="1401"/>
            </a:lvl8pPr>
            <a:lvl9pPr marL="5121532" indent="0">
              <a:buNone/>
              <a:defRPr sz="1401"/>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http://ppt.prtxt.ru</a:t>
            </a:r>
            <a:endParaRPr lang="en-US" dirty="0"/>
          </a:p>
        </p:txBody>
      </p:sp>
      <p:sp>
        <p:nvSpPr>
          <p:cNvPr id="6" name="Нижний колонтитул 5"/>
          <p:cNvSpPr>
            <a:spLocks noGrp="1"/>
          </p:cNvSpPr>
          <p:nvPr>
            <p:ph type="ftr" sz="quarter" idx="11"/>
          </p:nvPr>
        </p:nvSpPr>
        <p:spPr/>
        <p:txBody>
          <a:bodyPr/>
          <a:lstStyle/>
          <a:p>
            <a:r>
              <a:rPr lang="en-US" smtClean="0"/>
              <a:t>Company Logo</a:t>
            </a:r>
            <a:endParaRPr lang="en-US"/>
          </a:p>
        </p:txBody>
      </p:sp>
      <p:sp>
        <p:nvSpPr>
          <p:cNvPr id="7" name="Номер слайда 6"/>
          <p:cNvSpPr>
            <a:spLocks noGrp="1"/>
          </p:cNvSpPr>
          <p:nvPr>
            <p:ph type="sldNum" sz="quarter" idx="12"/>
          </p:nvPr>
        </p:nvSpPr>
        <p:spPr/>
        <p:txBody>
          <a:bodyPr/>
          <a:lstStyle/>
          <a:p>
            <a:fld id="{CEF17416-844D-4CCC-BF17-1A881DD6B9AB}" type="slidenum">
              <a:rPr lang="en-US" smtClean="0"/>
              <a:pPr/>
              <a:t>‹#›</a:t>
            </a:fld>
            <a:endParaRPr lang="en-US"/>
          </a:p>
        </p:txBody>
      </p:sp>
    </p:spTree>
    <p:extLst>
      <p:ext uri="{BB962C8B-B14F-4D97-AF65-F5344CB8AC3E}">
        <p14:creationId xmlns:p14="http://schemas.microsoft.com/office/powerpoint/2010/main" val="308691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3483" y="511177"/>
            <a:ext cx="14721840" cy="1855788"/>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173483" y="2555875"/>
            <a:ext cx="14721840" cy="60918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173481" y="8898895"/>
            <a:ext cx="3840480" cy="511175"/>
          </a:xfrm>
          <a:prstGeom prst="rect">
            <a:avLst/>
          </a:prstGeom>
        </p:spPr>
        <p:txBody>
          <a:bodyPr vert="horz" lIns="91440" tIns="45720" rIns="91440" bIns="45720" rtlCol="0" anchor="ctr"/>
          <a:lstStyle>
            <a:lvl1pPr algn="l">
              <a:defRPr sz="1680">
                <a:solidFill>
                  <a:schemeClr val="tx1">
                    <a:tint val="75000"/>
                  </a:schemeClr>
                </a:solidFill>
              </a:defRPr>
            </a:lvl1pPr>
          </a:lstStyle>
          <a:p>
            <a:r>
              <a:rPr lang="ru-RU" smtClean="0"/>
              <a:t>http://ppt.prtxt.ru</a:t>
            </a:r>
            <a:endParaRPr lang="en-US" dirty="0"/>
          </a:p>
        </p:txBody>
      </p:sp>
      <p:sp>
        <p:nvSpPr>
          <p:cNvPr id="5" name="Нижний колонтитул 4"/>
          <p:cNvSpPr>
            <a:spLocks noGrp="1"/>
          </p:cNvSpPr>
          <p:nvPr>
            <p:ph type="ftr" sz="quarter" idx="3"/>
          </p:nvPr>
        </p:nvSpPr>
        <p:spPr>
          <a:xfrm>
            <a:off x="5654043" y="8898895"/>
            <a:ext cx="576072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r>
              <a:rPr lang="en-US" smtClean="0"/>
              <a:t>Company Logo</a:t>
            </a:r>
            <a:endParaRPr lang="en-US"/>
          </a:p>
        </p:txBody>
      </p:sp>
      <p:sp>
        <p:nvSpPr>
          <p:cNvPr id="6" name="Номер слайда 5"/>
          <p:cNvSpPr>
            <a:spLocks noGrp="1"/>
          </p:cNvSpPr>
          <p:nvPr>
            <p:ph type="sldNum" sz="quarter" idx="4"/>
          </p:nvPr>
        </p:nvSpPr>
        <p:spPr>
          <a:xfrm>
            <a:off x="12054841" y="8898895"/>
            <a:ext cx="384048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EBB09950-3D90-4290-93AE-4C2EACCB271E}" type="slidenum">
              <a:rPr lang="en-US" smtClean="0"/>
              <a:pPr/>
              <a:t>‹#›</a:t>
            </a:fld>
            <a:endParaRPr lang="en-US"/>
          </a:p>
        </p:txBody>
      </p:sp>
    </p:spTree>
    <p:extLst>
      <p:ext uri="{BB962C8B-B14F-4D97-AF65-F5344CB8AC3E}">
        <p14:creationId xmlns:p14="http://schemas.microsoft.com/office/powerpoint/2010/main" val="10870640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1280384"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95" indent="-320095" algn="l" defTabSz="1280384" rtl="0" eaLnBrk="1" latinLnBrk="0" hangingPunct="1">
        <a:lnSpc>
          <a:spcPct val="90000"/>
        </a:lnSpc>
        <a:spcBef>
          <a:spcPts val="1401"/>
        </a:spcBef>
        <a:buFont typeface="Arial" panose="020B0604020202020204" pitchFamily="34" charset="0"/>
        <a:buChar char="•"/>
        <a:defRPr sz="3920" kern="1200">
          <a:solidFill>
            <a:schemeClr val="tx1"/>
          </a:solidFill>
          <a:latin typeface="+mn-lt"/>
          <a:ea typeface="+mn-ea"/>
          <a:cs typeface="+mn-cs"/>
        </a:defRPr>
      </a:lvl1pPr>
      <a:lvl2pPr marL="960287" indent="-320095" algn="l" defTabSz="1280384"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479" indent="-320095" algn="l" defTabSz="1280384"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671"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4pPr>
      <a:lvl5pPr marL="2880863"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5pPr>
      <a:lvl6pPr marL="3521053"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6pPr>
      <a:lvl7pPr marL="4161245"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7pPr>
      <a:lvl8pPr marL="4801437"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8pPr>
      <a:lvl9pPr marL="5441629"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9pPr>
    </p:bodyStyle>
    <p:otherStyle>
      <a:defPPr>
        <a:defRPr lang="ru-RU"/>
      </a:defPPr>
      <a:lvl1pPr marL="0" algn="l" defTabSz="1280384" rtl="0" eaLnBrk="1" latinLnBrk="0" hangingPunct="1">
        <a:defRPr sz="2521" kern="1200">
          <a:solidFill>
            <a:schemeClr val="tx1"/>
          </a:solidFill>
          <a:latin typeface="+mn-lt"/>
          <a:ea typeface="+mn-ea"/>
          <a:cs typeface="+mn-cs"/>
        </a:defRPr>
      </a:lvl1pPr>
      <a:lvl2pPr marL="640190" algn="l" defTabSz="1280384" rtl="0" eaLnBrk="1" latinLnBrk="0" hangingPunct="1">
        <a:defRPr sz="2521" kern="1200">
          <a:solidFill>
            <a:schemeClr val="tx1"/>
          </a:solidFill>
          <a:latin typeface="+mn-lt"/>
          <a:ea typeface="+mn-ea"/>
          <a:cs typeface="+mn-cs"/>
        </a:defRPr>
      </a:lvl2pPr>
      <a:lvl3pPr marL="1280384" algn="l" defTabSz="1280384" rtl="0" eaLnBrk="1" latinLnBrk="0" hangingPunct="1">
        <a:defRPr sz="2521" kern="1200">
          <a:solidFill>
            <a:schemeClr val="tx1"/>
          </a:solidFill>
          <a:latin typeface="+mn-lt"/>
          <a:ea typeface="+mn-ea"/>
          <a:cs typeface="+mn-cs"/>
        </a:defRPr>
      </a:lvl3pPr>
      <a:lvl4pPr marL="1920574" algn="l" defTabSz="1280384" rtl="0" eaLnBrk="1" latinLnBrk="0" hangingPunct="1">
        <a:defRPr sz="2521" kern="1200">
          <a:solidFill>
            <a:schemeClr val="tx1"/>
          </a:solidFill>
          <a:latin typeface="+mn-lt"/>
          <a:ea typeface="+mn-ea"/>
          <a:cs typeface="+mn-cs"/>
        </a:defRPr>
      </a:lvl4pPr>
      <a:lvl5pPr marL="2560768" algn="l" defTabSz="1280384" rtl="0" eaLnBrk="1" latinLnBrk="0" hangingPunct="1">
        <a:defRPr sz="2521" kern="1200">
          <a:solidFill>
            <a:schemeClr val="tx1"/>
          </a:solidFill>
          <a:latin typeface="+mn-lt"/>
          <a:ea typeface="+mn-ea"/>
          <a:cs typeface="+mn-cs"/>
        </a:defRPr>
      </a:lvl5pPr>
      <a:lvl6pPr marL="3200958" algn="l" defTabSz="1280384" rtl="0" eaLnBrk="1" latinLnBrk="0" hangingPunct="1">
        <a:defRPr sz="2521" kern="1200">
          <a:solidFill>
            <a:schemeClr val="tx1"/>
          </a:solidFill>
          <a:latin typeface="+mn-lt"/>
          <a:ea typeface="+mn-ea"/>
          <a:cs typeface="+mn-cs"/>
        </a:defRPr>
      </a:lvl6pPr>
      <a:lvl7pPr marL="3841152" algn="l" defTabSz="1280384" rtl="0" eaLnBrk="1" latinLnBrk="0" hangingPunct="1">
        <a:defRPr sz="2521" kern="1200">
          <a:solidFill>
            <a:schemeClr val="tx1"/>
          </a:solidFill>
          <a:latin typeface="+mn-lt"/>
          <a:ea typeface="+mn-ea"/>
          <a:cs typeface="+mn-cs"/>
        </a:defRPr>
      </a:lvl7pPr>
      <a:lvl8pPr marL="4481342" algn="l" defTabSz="1280384" rtl="0" eaLnBrk="1" latinLnBrk="0" hangingPunct="1">
        <a:defRPr sz="2521" kern="1200">
          <a:solidFill>
            <a:schemeClr val="tx1"/>
          </a:solidFill>
          <a:latin typeface="+mn-lt"/>
          <a:ea typeface="+mn-ea"/>
          <a:cs typeface="+mn-cs"/>
        </a:defRPr>
      </a:lvl8pPr>
      <a:lvl9pPr marL="5121532" algn="l" defTabSz="1280384" rtl="0" eaLnBrk="1" latinLnBrk="0" hangingPunct="1">
        <a:defRPr sz="25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89703" y="8940604"/>
            <a:ext cx="1764778" cy="369332"/>
          </a:xfrm>
          <a:prstGeom prst="rect">
            <a:avLst/>
          </a:prstGeom>
        </p:spPr>
        <p:txBody>
          <a:bodyPr wrap="none">
            <a:spAutoFit/>
          </a:bodyPr>
          <a:lstStyle/>
          <a:p>
            <a:pPr algn="r"/>
            <a:r>
              <a:rPr lang="kk-KZ" b="1" dirty="0">
                <a:solidFill>
                  <a:schemeClr val="bg1"/>
                </a:solidFill>
              </a:rPr>
              <a:t>Астана </a:t>
            </a:r>
            <a:r>
              <a:rPr lang="kk-KZ" b="1" dirty="0" smtClean="0">
                <a:solidFill>
                  <a:schemeClr val="bg1"/>
                </a:solidFill>
              </a:rPr>
              <a:t>2019 г.</a:t>
            </a:r>
          </a:p>
        </p:txBody>
      </p:sp>
      <p:sp>
        <p:nvSpPr>
          <p:cNvPr id="28" name="Прямоугольник 27"/>
          <p:cNvSpPr/>
          <p:nvPr/>
        </p:nvSpPr>
        <p:spPr>
          <a:xfrm>
            <a:off x="12566848" y="0"/>
            <a:ext cx="4244002" cy="1263551"/>
          </a:xfrm>
          <a:prstGeom prst="rect">
            <a:avLst/>
          </a:prstGeom>
        </p:spPr>
        <p:txBody>
          <a:bodyPr wrap="square">
            <a:spAutoFit/>
          </a:bodyPr>
          <a:lstStyle/>
          <a:p>
            <a:pPr algn="ctr">
              <a:lnSpc>
                <a:spcPct val="107000"/>
              </a:lnSpc>
              <a:spcAft>
                <a:spcPts val="1120"/>
              </a:spcAft>
            </a:pPr>
            <a:r>
              <a:rPr lang="ru-RU" b="1" dirty="0" smtClean="0">
                <a:solidFill>
                  <a:schemeClr val="bg1"/>
                </a:solidFill>
                <a:latin typeface="+mj-lt"/>
              </a:rPr>
              <a:t>МИНИСТЕРСТВО  СЕЛЬСКОГО  ХОЗЯЙСТВА </a:t>
            </a:r>
          </a:p>
          <a:p>
            <a:pPr algn="ctr">
              <a:lnSpc>
                <a:spcPct val="107000"/>
              </a:lnSpc>
              <a:spcAft>
                <a:spcPts val="1120"/>
              </a:spcAft>
            </a:pPr>
            <a:r>
              <a:rPr lang="kk-KZ" b="1" dirty="0" smtClean="0">
                <a:solidFill>
                  <a:schemeClr val="bg1"/>
                </a:solidFill>
                <a:latin typeface="+mj-lt"/>
              </a:rPr>
              <a:t>РЕСПУБЛИКИ КАЗАХСТАН</a:t>
            </a:r>
            <a:endParaRPr lang="ru-RU" b="1" dirty="0">
              <a:solidFill>
                <a:schemeClr val="bg1"/>
              </a:solidFill>
              <a:latin typeface="+mj-lt"/>
            </a:endParaRPr>
          </a:p>
          <a:p>
            <a:pPr algn="ctr">
              <a:lnSpc>
                <a:spcPct val="107000"/>
              </a:lnSpc>
              <a:spcAft>
                <a:spcPts val="1120"/>
              </a:spcAft>
            </a:pPr>
            <a:endParaRPr lang="ru-RU" b="1" dirty="0">
              <a:solidFill>
                <a:schemeClr val="bg1"/>
              </a:solidFill>
              <a:latin typeface="+mj-lt"/>
              <a:ea typeface="Calibri" panose="020F0502020204030204" pitchFamily="34" charset="0"/>
              <a:cs typeface="Times New Roman" panose="02020603050405020304" pitchFamily="18" charset="0"/>
            </a:endParaRPr>
          </a:p>
        </p:txBody>
      </p:sp>
      <p:sp>
        <p:nvSpPr>
          <p:cNvPr id="12" name="Прямоугольник 11"/>
          <p:cNvSpPr/>
          <p:nvPr/>
        </p:nvSpPr>
        <p:spPr>
          <a:xfrm>
            <a:off x="1" y="6816824"/>
            <a:ext cx="17068800" cy="27843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ИНТЕРНЕТ\Desktop\blog-9_1600x800_a2b.jpg"/>
          <p:cNvPicPr>
            <a:picLocks noChangeAspect="1" noChangeArrowheads="1"/>
          </p:cNvPicPr>
          <p:nvPr/>
        </p:nvPicPr>
        <p:blipFill>
          <a:blip r:embed="rId2" cstate="print"/>
          <a:srcRect/>
          <a:stretch>
            <a:fillRect/>
          </a:stretch>
        </p:blipFill>
        <p:spPr bwMode="auto">
          <a:xfrm>
            <a:off x="0" y="0"/>
            <a:ext cx="17068800" cy="8040960"/>
          </a:xfrm>
          <a:prstGeom prst="rect">
            <a:avLst/>
          </a:prstGeom>
          <a:noFill/>
        </p:spPr>
      </p:pic>
      <p:pic>
        <p:nvPicPr>
          <p:cNvPr id="10" name="Рисунок 9"/>
          <p:cNvPicPr>
            <a:picLocks noChangeAspect="1"/>
          </p:cNvPicPr>
          <p:nvPr/>
        </p:nvPicPr>
        <p:blipFill>
          <a:blip r:embed="rId3" cstate="print">
            <a:extLst>
              <a:ext uri="{BEBA8EAE-BF5A-486C-A8C5-ECC9F3942E4B}">
                <a14:imgProps xmlns:a14="http://schemas.microsoft.com/office/drawing/2010/main">
                  <a14:imgLayer r:embed="rId4">
                    <a14:imgEffect>
                      <a14:backgroundRemoval t="4734" b="98817" l="2454" r="100000"/>
                    </a14:imgEffect>
                  </a14:imgLayer>
                </a14:imgProps>
              </a:ext>
              <a:ext uri="{28A0092B-C50C-407E-A947-70E740481C1C}">
                <a14:useLocalDpi xmlns:a14="http://schemas.microsoft.com/office/drawing/2010/main" val="0"/>
              </a:ext>
            </a:extLst>
          </a:blip>
          <a:stretch>
            <a:fillRect/>
          </a:stretch>
        </p:blipFill>
        <p:spPr>
          <a:xfrm>
            <a:off x="0" y="0"/>
            <a:ext cx="1663210" cy="1724435"/>
          </a:xfrm>
          <a:prstGeom prst="rect">
            <a:avLst/>
          </a:prstGeom>
        </p:spPr>
      </p:pic>
      <p:sp>
        <p:nvSpPr>
          <p:cNvPr id="13" name="Заголовок 12"/>
          <p:cNvSpPr>
            <a:spLocks noGrp="1"/>
          </p:cNvSpPr>
          <p:nvPr>
            <p:ph type="ctrTitle"/>
          </p:nvPr>
        </p:nvSpPr>
        <p:spPr>
          <a:xfrm>
            <a:off x="6374160" y="8833048"/>
            <a:ext cx="3096344" cy="617404"/>
          </a:xfrm>
        </p:spPr>
        <p:txBody>
          <a:bodyPr>
            <a:normAutofit/>
          </a:bodyPr>
          <a:lstStyle/>
          <a:p>
            <a:r>
              <a:rPr lang="ru-RU" sz="2000" b="1" dirty="0" err="1" smtClean="0">
                <a:solidFill>
                  <a:schemeClr val="bg1"/>
                </a:solidFill>
                <a:latin typeface="Arial" pitchFamily="34" charset="0"/>
                <a:cs typeface="Arial" pitchFamily="34" charset="0"/>
              </a:rPr>
              <a:t>Нур-Султан</a:t>
            </a:r>
            <a:r>
              <a:rPr lang="ru-RU" sz="2000" b="1" dirty="0" smtClean="0">
                <a:solidFill>
                  <a:schemeClr val="bg1"/>
                </a:solidFill>
                <a:latin typeface="Arial" pitchFamily="34" charset="0"/>
                <a:cs typeface="Arial" pitchFamily="34" charset="0"/>
              </a:rPr>
              <a:t> 2019</a:t>
            </a:r>
            <a:endParaRPr lang="ru-RU" sz="2000" b="1" dirty="0">
              <a:solidFill>
                <a:schemeClr val="bg1"/>
              </a:solidFill>
              <a:latin typeface="Arial" pitchFamily="34" charset="0"/>
              <a:cs typeface="Arial" pitchFamily="34" charset="0"/>
            </a:endParaRPr>
          </a:p>
        </p:txBody>
      </p:sp>
      <p:sp>
        <p:nvSpPr>
          <p:cNvPr id="14" name="Rectangle 2"/>
          <p:cNvSpPr txBox="1">
            <a:spLocks noChangeArrowheads="1"/>
          </p:cNvSpPr>
          <p:nvPr/>
        </p:nvSpPr>
        <p:spPr>
          <a:xfrm>
            <a:off x="3493840" y="6960840"/>
            <a:ext cx="8581466" cy="1199729"/>
          </a:xfrm>
          <a:prstGeom prst="rect">
            <a:avLst/>
          </a:prstGeom>
        </p:spPr>
        <p:txBody>
          <a:bodyPr vert="horz" lIns="91440" tIns="45720" rIns="91440" bIns="45720" rtlCol="0" anchor="b">
            <a:noAutofit/>
          </a:bodyPr>
          <a:lstStyle/>
          <a:p>
            <a:pPr marL="0" marR="0" lvl="0" indent="0" algn="ctr" defTabSz="1280384" rtl="0" eaLnBrk="1" fontAlgn="auto" latinLnBrk="0" hangingPunct="1">
              <a:lnSpc>
                <a:spcPct val="9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j-ea"/>
                <a:cs typeface="+mj-cs"/>
              </a:rPr>
              <a:t>ИНВЕСТИЦИОННОЕ СУБСИДИРОВАНИЕ В СЕЛЬСКОМ ХОЗЯЙСТВЕ</a:t>
            </a:r>
            <a:endParaRPr kumimoji="0" lang="en-US" sz="7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j-ea"/>
              <a:cs typeface="+mj-cs"/>
            </a:endParaRPr>
          </a:p>
        </p:txBody>
      </p:sp>
    </p:spTree>
    <p:extLst>
      <p:ext uri="{BB962C8B-B14F-4D97-AF65-F5344CB8AC3E}">
        <p14:creationId xmlns:p14="http://schemas.microsoft.com/office/powerpoint/2010/main" val="1554052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10</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0" name="Прямоугольник 19"/>
          <p:cNvSpPr/>
          <p:nvPr/>
        </p:nvSpPr>
        <p:spPr>
          <a:xfrm>
            <a:off x="8750424" y="768152"/>
            <a:ext cx="8174360" cy="801566"/>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Times New Roman"/>
                <a:ea typeface="Times New Roman"/>
              </a:rPr>
              <a:t>Создание и расширение объектов для откорма крупного рогатого скота</a:t>
            </a:r>
            <a:endParaRPr lang="ru-RU" sz="2800" b="1" dirty="0">
              <a:solidFill>
                <a:schemeClr val="bg1"/>
              </a:solidFill>
              <a:latin typeface="Times New Roman"/>
              <a:ea typeface="Times New Roman"/>
            </a:endParaRPr>
          </a:p>
        </p:txBody>
      </p:sp>
      <p:pic>
        <p:nvPicPr>
          <p:cNvPr id="50178" name="Picture 2" descr="C:\Users\ИНТЕРНЕТ\Desktop\field-wildlife-herd-pasture-grazing-sheep-mammal-fauna-savanna-sheeps-rural-area-cattle-like-mammal-157623.jpg"/>
          <p:cNvPicPr>
            <a:picLocks noChangeAspect="1" noChangeArrowheads="1"/>
          </p:cNvPicPr>
          <p:nvPr/>
        </p:nvPicPr>
        <p:blipFill>
          <a:blip r:embed="rId3" cstate="print"/>
          <a:srcRect/>
          <a:stretch>
            <a:fillRect/>
          </a:stretch>
        </p:blipFill>
        <p:spPr bwMode="auto">
          <a:xfrm>
            <a:off x="1261592" y="0"/>
            <a:ext cx="3024336" cy="1704256"/>
          </a:xfrm>
          <a:prstGeom prst="rect">
            <a:avLst/>
          </a:prstGeom>
          <a:noFill/>
        </p:spPr>
      </p:pic>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49803" y="-23936"/>
            <a:ext cx="17081147" cy="1728192"/>
          </a:xfrm>
          <a:prstGeom prst="rect">
            <a:avLst/>
          </a:prstGeom>
        </p:spPr>
      </p:pic>
      <p:graphicFrame>
        <p:nvGraphicFramePr>
          <p:cNvPr id="13" name="Таблица 12"/>
          <p:cNvGraphicFramePr>
            <a:graphicFrameLocks noGrp="1"/>
          </p:cNvGraphicFramePr>
          <p:nvPr/>
        </p:nvGraphicFramePr>
        <p:xfrm>
          <a:off x="181472" y="1776264"/>
          <a:ext cx="8280920" cy="5533837"/>
        </p:xfrm>
        <a:graphic>
          <a:graphicData uri="http://schemas.openxmlformats.org/drawingml/2006/table">
            <a:tbl>
              <a:tblPr>
                <a:tableStyleId>{BDBED569-4797-4DF1-A0F4-6AAB3CD982D8}</a:tableStyleId>
              </a:tblPr>
              <a:tblGrid>
                <a:gridCol w="5184576"/>
                <a:gridCol w="1728192"/>
                <a:gridCol w="1368152"/>
              </a:tblGrid>
              <a:tr h="292851">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2141834">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1741665">
                <a:tc>
                  <a:txBody>
                    <a:bodyPr/>
                    <a:lstStyle/>
                    <a:p>
                      <a:pPr marL="12700" algn="just">
                        <a:lnSpc>
                          <a:spcPct val="115000"/>
                        </a:lnSpc>
                        <a:spcAft>
                          <a:spcPts val="100"/>
                        </a:spcAft>
                      </a:pPr>
                      <a:r>
                        <a:rPr lang="ru-RU" sz="1100" dirty="0">
                          <a:latin typeface="Arial" pitchFamily="34" charset="0"/>
                          <a:cs typeface="Arial" pitchFamily="34" charset="0"/>
                        </a:rPr>
                        <a:t>Площадка с загонами для содержания мелкого рогатого скота, кормушками, твердыми площадками (из расчета на 1 голову – не менее 10 сантиметров кормового стола) автоматизированной системой водоснабжения с автопоилками, ветеринарным пунктом с оборудованием для работы с мелким рогатым скотом (раскол, фиксатор), трапом для разгрузки и погрузки скота, кормоцехом либо дробилкой/</a:t>
                      </a:r>
                      <a:r>
                        <a:rPr lang="ru-RU" sz="1100" dirty="0" err="1">
                          <a:latin typeface="Arial" pitchFamily="34" charset="0"/>
                          <a:cs typeface="Arial" pitchFamily="34" charset="0"/>
                        </a:rPr>
                        <a:t>плющилкой</a:t>
                      </a:r>
                      <a:r>
                        <a:rPr lang="ru-RU" sz="1100" dirty="0">
                          <a:latin typeface="Arial" pitchFamily="34" charset="0"/>
                          <a:cs typeface="Arial" pitchFamily="34" charset="0"/>
                        </a:rPr>
                        <a:t> зерна, емкостями или помещениями для хранения от 1 000 тонн концентрированных кормов, с необходимой техникой и оборудованием для обслуживания объекта</a:t>
                      </a:r>
                      <a:br>
                        <a:rPr lang="ru-RU" sz="1100" dirty="0">
                          <a:latin typeface="Arial" pitchFamily="34" charset="0"/>
                          <a:cs typeface="Arial" pitchFamily="34" charset="0"/>
                        </a:rPr>
                      </a:br>
                      <a:r>
                        <a:rPr lang="ru-RU" sz="1100" dirty="0">
                          <a:latin typeface="Arial" pitchFamily="34" charset="0"/>
                          <a:cs typeface="Arial" pitchFamily="34" charset="0"/>
                        </a:rPr>
                        <a:t>Стоимость инвестиционного проекта определяется согласно проектно-сметной документации:</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место для содержания 1 головы мелкого рогатого скота</a:t>
                      </a:r>
                      <a:endParaRPr lang="ru-RU" sz="11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ru-RU" sz="1100" dirty="0">
                          <a:latin typeface="Arial" pitchFamily="34" charset="0"/>
                          <a:cs typeface="Arial" pitchFamily="34" charset="0"/>
                        </a:rPr>
                        <a:t/>
                      </a:r>
                      <a:br>
                        <a:rPr lang="ru-RU"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9525" marR="9525" marT="9525" marB="9525" anchor="ctr"/>
                </a:tc>
              </a:tr>
              <a:tr h="542422">
                <a:tc>
                  <a:txBody>
                    <a:bodyPr/>
                    <a:lstStyle/>
                    <a:p>
                      <a:pPr marL="12700" algn="just">
                        <a:lnSpc>
                          <a:spcPct val="115000"/>
                        </a:lnSpc>
                        <a:spcAft>
                          <a:spcPts val="100"/>
                        </a:spcAft>
                      </a:pPr>
                      <a:r>
                        <a:rPr lang="en-US" sz="1100" dirty="0">
                          <a:latin typeface="Arial" pitchFamily="34" charset="0"/>
                          <a:cs typeface="Arial" pitchFamily="34" charset="0"/>
                        </a:rPr>
                        <a:t>- </a:t>
                      </a:r>
                      <a:r>
                        <a:rPr lang="en-US" sz="1100" dirty="0" err="1">
                          <a:latin typeface="Arial" pitchFamily="34" charset="0"/>
                          <a:cs typeface="Arial" pitchFamily="34" charset="0"/>
                        </a:rPr>
                        <a:t>при</a:t>
                      </a:r>
                      <a:r>
                        <a:rPr lang="en-US" sz="1100" dirty="0">
                          <a:latin typeface="Arial" pitchFamily="34" charset="0"/>
                          <a:cs typeface="Arial" pitchFamily="34" charset="0"/>
                        </a:rPr>
                        <a:t> </a:t>
                      </a:r>
                      <a:r>
                        <a:rPr lang="en-US" sz="1100" dirty="0" err="1">
                          <a:latin typeface="Arial" pitchFamily="34" charset="0"/>
                          <a:cs typeface="Arial" pitchFamily="34" charset="0"/>
                        </a:rPr>
                        <a:t>новом</a:t>
                      </a:r>
                      <a:r>
                        <a:rPr lang="en-US" sz="1100" dirty="0">
                          <a:latin typeface="Arial" pitchFamily="34" charset="0"/>
                          <a:cs typeface="Arial" pitchFamily="34" charset="0"/>
                        </a:rPr>
                        <a:t> </a:t>
                      </a:r>
                      <a:r>
                        <a:rPr lang="en-US" sz="1100" dirty="0" err="1">
                          <a:latin typeface="Arial" pitchFamily="34" charset="0"/>
                          <a:cs typeface="Arial" pitchFamily="34" charset="0"/>
                        </a:rPr>
                        <a:t>строительстве</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20 000</a:t>
                      </a:r>
                      <a:endParaRPr lang="ru-RU" sz="1100" dirty="0">
                        <a:latin typeface="Arial" pitchFamily="34" charset="0"/>
                        <a:ea typeface="Times New Roman"/>
                        <a:cs typeface="Arial" pitchFamily="34" charset="0"/>
                      </a:endParaRPr>
                    </a:p>
                  </a:txBody>
                  <a:tcPr marL="9525" marR="9525" marT="9525" marB="9525" anchor="ctr"/>
                </a:tc>
              </a:tr>
              <a:tr h="609820">
                <a:tc>
                  <a:txBody>
                    <a:bodyPr/>
                    <a:lstStyle/>
                    <a:p>
                      <a:pPr marL="12700" algn="just">
                        <a:lnSpc>
                          <a:spcPct val="115000"/>
                        </a:lnSpc>
                        <a:spcAft>
                          <a:spcPts val="100"/>
                        </a:spcAft>
                      </a:pPr>
                      <a:r>
                        <a:rPr lang="en-US" sz="1100">
                          <a:latin typeface="Arial" pitchFamily="34" charset="0"/>
                          <a:cs typeface="Arial" pitchFamily="34" charset="0"/>
                        </a:rPr>
                        <a:t>- при расширении</a:t>
                      </a:r>
                      <a:endParaRPr lang="ru-RU" sz="11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10 000</a:t>
                      </a:r>
                      <a:endParaRPr lang="ru-RU" sz="1100" dirty="0">
                        <a:latin typeface="Arial" pitchFamily="34" charset="0"/>
                        <a:ea typeface="Times New Roman"/>
                        <a:cs typeface="Arial" pitchFamily="34" charset="0"/>
                      </a:endParaRPr>
                    </a:p>
                  </a:txBody>
                  <a:tcPr marL="9525" marR="9525" marT="9525" marB="9525" anchor="ctr"/>
                </a:tc>
              </a:tr>
            </a:tbl>
          </a:graphicData>
        </a:graphic>
      </p:graphicFrame>
      <p:sp>
        <p:nvSpPr>
          <p:cNvPr id="15" name="Прямоугольник 14"/>
          <p:cNvSpPr/>
          <p:nvPr/>
        </p:nvSpPr>
        <p:spPr>
          <a:xfrm>
            <a:off x="4285928" y="0"/>
            <a:ext cx="7056784" cy="1631216"/>
          </a:xfrm>
          <a:prstGeom prst="rect">
            <a:avLst/>
          </a:prstGeom>
        </p:spPr>
        <p:txBody>
          <a:bodyPr wrap="square">
            <a:spAutoFit/>
          </a:bodyPr>
          <a:lstStyle/>
          <a:p>
            <a:pPr algn="ctr"/>
            <a:r>
              <a:rPr lang="ru-RU" sz="2000" b="1" dirty="0" smtClean="0">
                <a:solidFill>
                  <a:schemeClr val="bg1"/>
                </a:solidFill>
                <a:latin typeface="Arial" pitchFamily="34" charset="0"/>
                <a:ea typeface="Times New Roman"/>
                <a:cs typeface="Arial" pitchFamily="34" charset="0"/>
              </a:rPr>
              <a:t>Создание и расширение объектов для откорма мелкого рогатого скота от 20</a:t>
            </a:r>
            <a:r>
              <a:rPr lang="en-US" sz="2000" b="1" dirty="0" smtClean="0">
                <a:solidFill>
                  <a:schemeClr val="bg1"/>
                </a:solidFill>
                <a:latin typeface="Arial" pitchFamily="34" charset="0"/>
                <a:ea typeface="Times New Roman"/>
                <a:cs typeface="Arial" pitchFamily="34" charset="0"/>
              </a:rPr>
              <a:t> </a:t>
            </a:r>
            <a:r>
              <a:rPr lang="ru-RU" sz="2000" b="1" dirty="0" smtClean="0">
                <a:solidFill>
                  <a:schemeClr val="bg1"/>
                </a:solidFill>
                <a:latin typeface="Arial" pitchFamily="34" charset="0"/>
                <a:ea typeface="Times New Roman"/>
                <a:cs typeface="Arial" pitchFamily="34" charset="0"/>
              </a:rPr>
              <a:t>000 голов единовременного содержания, создание </a:t>
            </a:r>
            <a:r>
              <a:rPr lang="ru-RU" sz="2000" b="1" dirty="0" err="1" smtClean="0">
                <a:solidFill>
                  <a:schemeClr val="bg1"/>
                </a:solidFill>
                <a:latin typeface="Arial" pitchFamily="34" charset="0"/>
                <a:ea typeface="Times New Roman"/>
                <a:cs typeface="Arial" pitchFamily="34" charset="0"/>
              </a:rPr>
              <a:t>сервисно-заготовительных</a:t>
            </a:r>
            <a:r>
              <a:rPr lang="ru-RU" sz="2000" b="1" dirty="0" smtClean="0">
                <a:solidFill>
                  <a:schemeClr val="bg1"/>
                </a:solidFill>
                <a:latin typeface="Arial" pitchFamily="34" charset="0"/>
                <a:ea typeface="Times New Roman"/>
                <a:cs typeface="Arial" pitchFamily="34" charset="0"/>
              </a:rPr>
              <a:t> площадок от 1 000 голов мелкого рогатого скота единовременного содержания</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11</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0" name="Прямоугольник 19"/>
          <p:cNvSpPr/>
          <p:nvPr/>
        </p:nvSpPr>
        <p:spPr>
          <a:xfrm>
            <a:off x="8750424" y="768152"/>
            <a:ext cx="8174360" cy="801566"/>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Times New Roman"/>
                <a:ea typeface="Times New Roman"/>
              </a:rPr>
              <a:t>Создание и расширение объектов для откорма крупного рогатого скота</a:t>
            </a:r>
            <a:endParaRPr lang="ru-RU" sz="2800" b="1" dirty="0">
              <a:solidFill>
                <a:schemeClr val="bg1"/>
              </a:solidFill>
              <a:latin typeface="Times New Roman"/>
              <a:ea typeface="Times New Roman"/>
            </a:endParaRPr>
          </a:p>
        </p:txBody>
      </p:sp>
      <p:pic>
        <p:nvPicPr>
          <p:cNvPr id="52226" name="Picture 2" descr="C:\Users\ИНТЕРНЕТ\Desktop\da49a98703d1fca4f9fa54ac5bf345c4e61979f8.jpg"/>
          <p:cNvPicPr>
            <a:picLocks noChangeAspect="1" noChangeArrowheads="1"/>
          </p:cNvPicPr>
          <p:nvPr/>
        </p:nvPicPr>
        <p:blipFill>
          <a:blip r:embed="rId3" cstate="print"/>
          <a:srcRect/>
          <a:stretch>
            <a:fillRect/>
          </a:stretch>
        </p:blipFill>
        <p:spPr bwMode="auto">
          <a:xfrm>
            <a:off x="1333600" y="0"/>
            <a:ext cx="2880320" cy="1704256"/>
          </a:xfrm>
          <a:prstGeom prst="rect">
            <a:avLst/>
          </a:prstGeom>
          <a:noFill/>
        </p:spPr>
      </p:pic>
      <p:pic>
        <p:nvPicPr>
          <p:cNvPr id="10" name="Рисунок 9"/>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49803" y="-23936"/>
            <a:ext cx="17081147" cy="1728192"/>
          </a:xfrm>
          <a:prstGeom prst="rect">
            <a:avLst/>
          </a:prstGeom>
        </p:spPr>
      </p:pic>
      <p:graphicFrame>
        <p:nvGraphicFramePr>
          <p:cNvPr id="11" name="Таблица 10"/>
          <p:cNvGraphicFramePr>
            <a:graphicFrameLocks noGrp="1"/>
          </p:cNvGraphicFramePr>
          <p:nvPr>
            <p:extLst>
              <p:ext uri="{D42A27DB-BD31-4B8C-83A1-F6EECF244321}">
                <p14:modId xmlns:p14="http://schemas.microsoft.com/office/powerpoint/2010/main" val="3994978994"/>
              </p:ext>
            </p:extLst>
          </p:nvPr>
        </p:nvGraphicFramePr>
        <p:xfrm>
          <a:off x="0" y="1704259"/>
          <a:ext cx="8462392" cy="7949429"/>
        </p:xfrm>
        <a:graphic>
          <a:graphicData uri="http://schemas.openxmlformats.org/drawingml/2006/table">
            <a:tbl>
              <a:tblPr>
                <a:tableStyleId>{BDBED569-4797-4DF1-A0F4-6AAB3CD982D8}</a:tableStyleId>
              </a:tblPr>
              <a:tblGrid>
                <a:gridCol w="339952"/>
                <a:gridCol w="6826296"/>
                <a:gridCol w="1296144"/>
              </a:tblGrid>
              <a:tr h="190865">
                <a:tc gridSpan="3">
                  <a:txBody>
                    <a:bodyPr/>
                    <a:lstStyle/>
                    <a:p>
                      <a:pPr marL="12700" algn="just">
                        <a:lnSpc>
                          <a:spcPct val="115000"/>
                        </a:lnSpc>
                        <a:spcAft>
                          <a:spcPts val="100"/>
                        </a:spcAft>
                      </a:pPr>
                      <a:r>
                        <a:rPr lang="en-US" sz="1050" dirty="0" err="1">
                          <a:latin typeface="Arial" pitchFamily="34" charset="0"/>
                          <a:cs typeface="Arial" pitchFamily="34" charset="0"/>
                        </a:rPr>
                        <a:t>Доля</a:t>
                      </a:r>
                      <a:r>
                        <a:rPr lang="en-US" sz="1050" dirty="0">
                          <a:latin typeface="Arial" pitchFamily="34" charset="0"/>
                          <a:cs typeface="Arial" pitchFamily="34" charset="0"/>
                        </a:rPr>
                        <a:t> </a:t>
                      </a:r>
                      <a:r>
                        <a:rPr lang="en-US" sz="1050" dirty="0" err="1">
                          <a:latin typeface="Arial" pitchFamily="34" charset="0"/>
                          <a:cs typeface="Arial" pitchFamily="34" charset="0"/>
                        </a:rPr>
                        <a:t>возмещения</a:t>
                      </a:r>
                      <a:r>
                        <a:rPr lang="en-US" sz="1050" dirty="0">
                          <a:latin typeface="Arial" pitchFamily="34" charset="0"/>
                          <a:cs typeface="Arial" pitchFamily="34" charset="0"/>
                        </a:rPr>
                        <a:t> </a:t>
                      </a:r>
                      <a:r>
                        <a:rPr lang="en-US" sz="1050" dirty="0" err="1">
                          <a:latin typeface="Arial" pitchFamily="34" charset="0"/>
                          <a:cs typeface="Arial" pitchFamily="34" charset="0"/>
                        </a:rPr>
                        <a:t>инвестиционных</a:t>
                      </a:r>
                      <a:r>
                        <a:rPr lang="en-US" sz="1050" dirty="0">
                          <a:latin typeface="Arial" pitchFamily="34" charset="0"/>
                          <a:cs typeface="Arial" pitchFamily="34" charset="0"/>
                        </a:rPr>
                        <a:t> </a:t>
                      </a:r>
                      <a:r>
                        <a:rPr lang="en-US" sz="1050" dirty="0" err="1">
                          <a:latin typeface="Arial" pitchFamily="34" charset="0"/>
                          <a:cs typeface="Arial" pitchFamily="34" charset="0"/>
                        </a:rPr>
                        <a:t>вложений</a:t>
                      </a:r>
                      <a:r>
                        <a:rPr lang="en-US" sz="1050" dirty="0">
                          <a:latin typeface="Arial" pitchFamily="34" charset="0"/>
                          <a:cs typeface="Arial" pitchFamily="34" charset="0"/>
                        </a:rPr>
                        <a:t> – 25%</a:t>
                      </a:r>
                      <a:endParaRPr lang="ru-RU" sz="1050" b="1" dirty="0">
                        <a:latin typeface="Arial" pitchFamily="34" charset="0"/>
                        <a:ea typeface="Times New Roman"/>
                        <a:cs typeface="Arial" pitchFamily="34" charset="0"/>
                      </a:endParaRPr>
                    </a:p>
                  </a:txBody>
                  <a:tcPr marL="4194" marR="4194" marT="4194" marB="4194" anchor="ctr"/>
                </a:tc>
                <a:tc hMerge="1">
                  <a:txBody>
                    <a:bodyPr/>
                    <a:lstStyle/>
                    <a:p>
                      <a:endParaRPr lang="ru-RU"/>
                    </a:p>
                  </a:txBody>
                  <a:tcPr/>
                </a:tc>
                <a:tc hMerge="1">
                  <a:txBody>
                    <a:bodyPr/>
                    <a:lstStyle/>
                    <a:p>
                      <a:endParaRPr lang="ru-RU"/>
                    </a:p>
                  </a:txBody>
                  <a:tcPr/>
                </a:tc>
              </a:tr>
              <a:tr h="1471210">
                <a:tc>
                  <a:txBody>
                    <a:bodyPr/>
                    <a:lstStyle/>
                    <a:p>
                      <a:pPr marL="12700" algn="just">
                        <a:lnSpc>
                          <a:spcPct val="115000"/>
                        </a:lnSpc>
                        <a:spcAft>
                          <a:spcPts val="100"/>
                        </a:spcAft>
                      </a:pPr>
                      <a:r>
                        <a:rPr lang="en-US" sz="1050" b="1" dirty="0">
                          <a:latin typeface="Arial" pitchFamily="34" charset="0"/>
                          <a:cs typeface="Arial" pitchFamily="34" charset="0"/>
                        </a:rPr>
                        <a:t>№</a:t>
                      </a:r>
                      <a:endParaRPr lang="ru-RU" sz="1050" b="1" dirty="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ru-RU" sz="1050" b="1" dirty="0">
                          <a:latin typeface="Arial" pitchFamily="34" charset="0"/>
                          <a:cs typeface="Arial" pitchFamily="34" charset="0"/>
                        </a:rPr>
                        <a:t>Наименование и техническая характеристика техники и оборудования</a:t>
                      </a:r>
                      <a:endParaRPr lang="ru-RU" sz="1050" b="1" dirty="0">
                        <a:latin typeface="Arial" pitchFamily="34" charset="0"/>
                        <a:ea typeface="Times New Roman"/>
                        <a:cs typeface="Arial" pitchFamily="34" charset="0"/>
                      </a:endParaRPr>
                    </a:p>
                  </a:txBody>
                  <a:tcPr marL="4194" marR="4194" marT="4194" marB="4194" anchor="ctr"/>
                </a:tc>
                <a:tc>
                  <a:txBody>
                    <a:bodyPr/>
                    <a:lstStyle/>
                    <a:p>
                      <a:pPr marL="12700" algn="ctr">
                        <a:lnSpc>
                          <a:spcPct val="115000"/>
                        </a:lnSpc>
                        <a:spcAft>
                          <a:spcPts val="100"/>
                        </a:spcAft>
                      </a:pPr>
                      <a:r>
                        <a:rPr lang="ru-RU" sz="1050" b="1" dirty="0">
                          <a:latin typeface="Arial" pitchFamily="34" charset="0"/>
                          <a:cs typeface="Arial" pitchFamily="34" charset="0"/>
                        </a:rPr>
                        <a:t>Максимальная допустимая стоимость для расчета субсидий на одну единицу техники/ оборудования, тенге</a:t>
                      </a:r>
                      <a:endParaRPr lang="ru-RU" sz="1050" b="1" dirty="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1.</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ru-RU" sz="1050" dirty="0">
                          <a:latin typeface="Arial" pitchFamily="34" charset="0"/>
                          <a:cs typeface="Arial" pitchFamily="34" charset="0"/>
                        </a:rPr>
                        <a:t>трактор (мощностью не более 89 лошадиных сил)</a:t>
                      </a:r>
                      <a:endParaRPr lang="ru-RU" sz="1050" dirty="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6 800 000</a:t>
                      </a:r>
                      <a:endParaRPr lang="ru-RU" sz="1050">
                        <a:latin typeface="Arial" pitchFamily="34" charset="0"/>
                        <a:ea typeface="Times New Roman"/>
                        <a:cs typeface="Arial" pitchFamily="34" charset="0"/>
                      </a:endParaRPr>
                    </a:p>
                  </a:txBody>
                  <a:tcPr marL="4194" marR="4194" marT="4194" marB="4194" anchor="ctr"/>
                </a:tc>
              </a:tr>
              <a:tr h="373771">
                <a:tc>
                  <a:txBody>
                    <a:bodyPr/>
                    <a:lstStyle/>
                    <a:p>
                      <a:pPr marL="12700" algn="just">
                        <a:lnSpc>
                          <a:spcPct val="115000"/>
                        </a:lnSpc>
                        <a:spcAft>
                          <a:spcPts val="100"/>
                        </a:spcAft>
                      </a:pPr>
                      <a:r>
                        <a:rPr lang="en-US" sz="1050">
                          <a:latin typeface="Arial" pitchFamily="34" charset="0"/>
                          <a:cs typeface="Arial" pitchFamily="34" charset="0"/>
                        </a:rPr>
                        <a:t>2.</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ru-RU" sz="1050" dirty="0">
                          <a:latin typeface="Arial" pitchFamily="34" charset="0"/>
                          <a:cs typeface="Arial" pitchFamily="34" charset="0"/>
                        </a:rPr>
                        <a:t>комбинированная универсальная навеска на трактор (вилы/ ковш/ </a:t>
                      </a:r>
                      <a:r>
                        <a:rPr lang="ru-RU" sz="1050" dirty="0" err="1">
                          <a:latin typeface="Arial" pitchFamily="34" charset="0"/>
                          <a:cs typeface="Arial" pitchFamily="34" charset="0"/>
                        </a:rPr>
                        <a:t>стогомет</a:t>
                      </a:r>
                      <a:r>
                        <a:rPr lang="ru-RU" sz="1050" dirty="0">
                          <a:latin typeface="Arial" pitchFamily="34" charset="0"/>
                          <a:cs typeface="Arial" pitchFamily="34" charset="0"/>
                        </a:rPr>
                        <a:t>/ отвал/ грейферный захват/ лопата)</a:t>
                      </a:r>
                      <a:endParaRPr lang="ru-RU" sz="1050" dirty="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1 400 000</a:t>
                      </a:r>
                      <a:endParaRPr lang="ru-RU" sz="1050">
                        <a:latin typeface="Arial" pitchFamily="34" charset="0"/>
                        <a:ea typeface="Times New Roman"/>
                        <a:cs typeface="Arial" pitchFamily="34" charset="0"/>
                      </a:endParaRPr>
                    </a:p>
                  </a:txBody>
                  <a:tcPr marL="4194" marR="4194" marT="4194" marB="4194" anchor="ctr"/>
                </a:tc>
              </a:tr>
              <a:tr h="373771">
                <a:tc>
                  <a:txBody>
                    <a:bodyPr/>
                    <a:lstStyle/>
                    <a:p>
                      <a:pPr marL="12700" algn="just">
                        <a:lnSpc>
                          <a:spcPct val="115000"/>
                        </a:lnSpc>
                        <a:spcAft>
                          <a:spcPts val="100"/>
                        </a:spcAft>
                      </a:pPr>
                      <a:r>
                        <a:rPr lang="en-US" sz="1050">
                          <a:latin typeface="Arial" pitchFamily="34" charset="0"/>
                          <a:cs typeface="Arial" pitchFamily="34" charset="0"/>
                        </a:rPr>
                        <a:t>3.</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ru-RU" sz="1050" dirty="0">
                          <a:latin typeface="Arial" pitchFamily="34" charset="0"/>
                          <a:cs typeface="Arial" pitchFamily="34" charset="0"/>
                        </a:rPr>
                        <a:t>Пресс-подборщик (одна из нижеследующих):</a:t>
                      </a:r>
                      <a:endParaRPr lang="ru-RU" sz="1050" dirty="0">
                        <a:latin typeface="Arial" pitchFamily="34" charset="0"/>
                        <a:ea typeface="Times New Roman"/>
                        <a:cs typeface="Arial" pitchFamily="34" charset="0"/>
                      </a:endParaRPr>
                    </a:p>
                  </a:txBody>
                  <a:tcPr marL="4194" marR="4194" marT="4194" marB="4194" anchor="ctr"/>
                </a:tc>
                <a:tc>
                  <a:txBody>
                    <a:bodyPr/>
                    <a:lstStyle/>
                    <a:p>
                      <a:pPr algn="just">
                        <a:lnSpc>
                          <a:spcPct val="115000"/>
                        </a:lnSpc>
                        <a:spcAft>
                          <a:spcPts val="0"/>
                        </a:spcAft>
                      </a:pPr>
                      <a:r>
                        <a:rPr lang="ru-RU" sz="1050" dirty="0">
                          <a:latin typeface="Arial" pitchFamily="34" charset="0"/>
                          <a:cs typeface="Arial" pitchFamily="34" charset="0"/>
                        </a:rPr>
                        <a:t/>
                      </a:r>
                      <a:br>
                        <a:rPr lang="ru-RU"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3.1</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Пресс-подборщик рулонный</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4 000 000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3.2</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Пресс-подборщик тюковой</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3 000 000</a:t>
                      </a:r>
                      <a:endParaRPr lang="ru-RU" sz="1050">
                        <a:latin typeface="Arial" pitchFamily="34" charset="0"/>
                        <a:ea typeface="Times New Roman"/>
                        <a:cs typeface="Arial" pitchFamily="34" charset="0"/>
                      </a:endParaRPr>
                    </a:p>
                  </a:txBody>
                  <a:tcPr marL="4194" marR="4194" marT="4194" marB="4194" anchor="ctr"/>
                </a:tc>
              </a:tr>
              <a:tr h="373771">
                <a:tc>
                  <a:txBody>
                    <a:bodyPr/>
                    <a:lstStyle/>
                    <a:p>
                      <a:pPr marL="12700" algn="just">
                        <a:lnSpc>
                          <a:spcPct val="115000"/>
                        </a:lnSpc>
                        <a:spcAft>
                          <a:spcPts val="100"/>
                        </a:spcAft>
                      </a:pPr>
                      <a:r>
                        <a:rPr lang="en-US" sz="1050">
                          <a:latin typeface="Arial" pitchFamily="34" charset="0"/>
                          <a:cs typeface="Arial" pitchFamily="34" charset="0"/>
                        </a:rPr>
                        <a:t>4.</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ru-RU" sz="1050" dirty="0">
                          <a:latin typeface="Arial" pitchFamily="34" charset="0"/>
                          <a:cs typeface="Arial" pitchFamily="34" charset="0"/>
                        </a:rPr>
                        <a:t>косилка для сена (одна из нижеследующих):</a:t>
                      </a:r>
                      <a:endParaRPr lang="ru-RU" sz="1050" dirty="0">
                        <a:latin typeface="Arial" pitchFamily="34" charset="0"/>
                        <a:ea typeface="Times New Roman"/>
                        <a:cs typeface="Arial" pitchFamily="34" charset="0"/>
                      </a:endParaRPr>
                    </a:p>
                  </a:txBody>
                  <a:tcPr marL="4194" marR="4194" marT="4194" marB="4194" anchor="ctr"/>
                </a:tc>
                <a:tc>
                  <a:txBody>
                    <a:bodyPr/>
                    <a:lstStyle/>
                    <a:p>
                      <a:pPr algn="just">
                        <a:lnSpc>
                          <a:spcPct val="115000"/>
                        </a:lnSpc>
                        <a:spcAft>
                          <a:spcPts val="0"/>
                        </a:spcAft>
                      </a:pPr>
                      <a:r>
                        <a:rPr lang="ru-RU" sz="1050">
                          <a:latin typeface="Arial" pitchFamily="34" charset="0"/>
                          <a:cs typeface="Arial" pitchFamily="34" charset="0"/>
                        </a:rPr>
                        <a:t/>
                      </a:r>
                      <a:br>
                        <a:rPr lang="ru-RU" sz="1050">
                          <a:latin typeface="Arial" pitchFamily="34" charset="0"/>
                          <a:cs typeface="Arial" pitchFamily="34" charset="0"/>
                        </a:rPr>
                      </a:b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4.1</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однобрусная</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300 000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4.2</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двухбрусная</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700 000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4.3</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трехбрусная</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1 000 000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4.4</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плющилка</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2 000 000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4.5</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роторная/ротационная</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2 400 000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5.</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жатка валковая прицепная</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3 000 000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6.</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dirty="0" err="1">
                          <a:latin typeface="Arial" pitchFamily="34" charset="0"/>
                          <a:cs typeface="Arial" pitchFamily="34" charset="0"/>
                        </a:rPr>
                        <a:t>прицепные</a:t>
                      </a:r>
                      <a:r>
                        <a:rPr lang="en-US" sz="1050" dirty="0">
                          <a:latin typeface="Arial" pitchFamily="34" charset="0"/>
                          <a:cs typeface="Arial" pitchFamily="34" charset="0"/>
                        </a:rPr>
                        <a:t> </a:t>
                      </a:r>
                      <a:r>
                        <a:rPr lang="en-US" sz="1050" dirty="0" err="1">
                          <a:latin typeface="Arial" pitchFamily="34" charset="0"/>
                          <a:cs typeface="Arial" pitchFamily="34" charset="0"/>
                        </a:rPr>
                        <a:t>грабли-ворошилки</a:t>
                      </a:r>
                      <a:endParaRPr lang="ru-RU" sz="1050" dirty="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2 400 000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7.</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прицеп</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3 000 000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8.</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ru-RU" sz="1050" dirty="0">
                          <a:latin typeface="Arial" pitchFamily="34" charset="0"/>
                          <a:cs typeface="Arial" pitchFamily="34" charset="0"/>
                        </a:rPr>
                        <a:t>кормораздатчик/кормораздатчик-</a:t>
                      </a:r>
                      <a:r>
                        <a:rPr lang="ru-RU" sz="1050" dirty="0" err="1">
                          <a:latin typeface="Arial" pitchFamily="34" charset="0"/>
                          <a:cs typeface="Arial" pitchFamily="34" charset="0"/>
                        </a:rPr>
                        <a:t>измельчитель</a:t>
                      </a:r>
                      <a:r>
                        <a:rPr lang="ru-RU" sz="1050" dirty="0">
                          <a:latin typeface="Arial" pitchFamily="34" charset="0"/>
                          <a:cs typeface="Arial" pitchFamily="34" charset="0"/>
                        </a:rPr>
                        <a:t> (емкостью не менее 5 кубических метров)</a:t>
                      </a:r>
                      <a:endParaRPr lang="ru-RU" sz="1050" dirty="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6 000 000</a:t>
                      </a:r>
                      <a:endParaRPr lang="ru-RU" sz="1050">
                        <a:latin typeface="Arial" pitchFamily="34" charset="0"/>
                        <a:ea typeface="Times New Roman"/>
                        <a:cs typeface="Arial" pitchFamily="34" charset="0"/>
                      </a:endParaRPr>
                    </a:p>
                  </a:txBody>
                  <a:tcPr marL="4194" marR="4194" marT="4194" marB="4194" anchor="ctr"/>
                </a:tc>
              </a:tr>
              <a:tr h="373771">
                <a:tc gridSpan="2">
                  <a:txBody>
                    <a:bodyPr/>
                    <a:lstStyle/>
                    <a:p>
                      <a:pPr marL="12700" algn="just">
                        <a:lnSpc>
                          <a:spcPct val="115000"/>
                        </a:lnSpc>
                        <a:spcAft>
                          <a:spcPts val="100"/>
                        </a:spcAft>
                      </a:pPr>
                      <a:r>
                        <a:rPr lang="en-US" sz="1050" dirty="0" err="1">
                          <a:latin typeface="Arial" pitchFamily="34" charset="0"/>
                          <a:cs typeface="Arial" pitchFamily="34" charset="0"/>
                        </a:rPr>
                        <a:t>Оборудование</a:t>
                      </a:r>
                      <a:r>
                        <a:rPr lang="en-US" sz="1050" dirty="0">
                          <a:latin typeface="Arial" pitchFamily="34" charset="0"/>
                          <a:cs typeface="Arial" pitchFamily="34" charset="0"/>
                        </a:rPr>
                        <a:t>:</a:t>
                      </a:r>
                      <a:endParaRPr lang="ru-RU" sz="1050" dirty="0">
                        <a:latin typeface="Arial" pitchFamily="34" charset="0"/>
                        <a:ea typeface="Times New Roman"/>
                        <a:cs typeface="Arial" pitchFamily="34" charset="0"/>
                      </a:endParaRPr>
                    </a:p>
                  </a:txBody>
                  <a:tcPr marL="4194" marR="4194" marT="4194" marB="4194" anchor="ctr"/>
                </a:tc>
                <a:tc hMerge="1">
                  <a:txBody>
                    <a:bodyPr/>
                    <a:lstStyle/>
                    <a:p>
                      <a:endParaRPr lang="ru-RU"/>
                    </a:p>
                  </a:txBody>
                  <a:tcPr/>
                </a:tc>
                <a:tc>
                  <a:txBody>
                    <a:bodyPr/>
                    <a:lstStyle/>
                    <a:p>
                      <a:pPr algn="just">
                        <a:lnSpc>
                          <a:spcPct val="115000"/>
                        </a:lnSpc>
                        <a:spcAft>
                          <a:spcPts val="0"/>
                        </a:spcAft>
                      </a:pPr>
                      <a:r>
                        <a:rPr lang="en-US" sz="1050">
                          <a:latin typeface="Arial" pitchFamily="34" charset="0"/>
                          <a:cs typeface="Arial" pitchFamily="34" charset="0"/>
                        </a:rPr>
                        <a:t/>
                      </a:r>
                      <a:br>
                        <a:rPr lang="en-US" sz="1050">
                          <a:latin typeface="Arial" pitchFamily="34" charset="0"/>
                          <a:cs typeface="Arial" pitchFamily="34" charset="0"/>
                        </a:rPr>
                      </a:b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1.</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dirty="0" err="1">
                          <a:latin typeface="Arial" pitchFamily="34" charset="0"/>
                          <a:cs typeface="Arial" pitchFamily="34" charset="0"/>
                        </a:rPr>
                        <a:t>доильная</a:t>
                      </a:r>
                      <a:r>
                        <a:rPr lang="en-US" sz="1050" dirty="0">
                          <a:latin typeface="Arial" pitchFamily="34" charset="0"/>
                          <a:cs typeface="Arial" pitchFamily="34" charset="0"/>
                        </a:rPr>
                        <a:t> </a:t>
                      </a:r>
                      <a:r>
                        <a:rPr lang="en-US" sz="1050" dirty="0" err="1">
                          <a:latin typeface="Arial" pitchFamily="34" charset="0"/>
                          <a:cs typeface="Arial" pitchFamily="34" charset="0"/>
                        </a:rPr>
                        <a:t>установка</a:t>
                      </a:r>
                      <a:r>
                        <a:rPr lang="en-US" sz="1050" dirty="0">
                          <a:latin typeface="Arial" pitchFamily="34" charset="0"/>
                          <a:cs typeface="Arial" pitchFamily="34" charset="0"/>
                        </a:rPr>
                        <a:t> с </a:t>
                      </a:r>
                      <a:r>
                        <a:rPr lang="en-US" sz="1050" dirty="0" err="1">
                          <a:latin typeface="Arial" pitchFamily="34" charset="0"/>
                          <a:cs typeface="Arial" pitchFamily="34" charset="0"/>
                        </a:rPr>
                        <a:t>молокопроводом</a:t>
                      </a:r>
                      <a:endParaRPr lang="ru-RU" sz="1050" dirty="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10 000 000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2.</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dirty="0" err="1">
                          <a:latin typeface="Arial" pitchFamily="34" charset="0"/>
                          <a:cs typeface="Arial" pitchFamily="34" charset="0"/>
                        </a:rPr>
                        <a:t>Доильное</a:t>
                      </a:r>
                      <a:r>
                        <a:rPr lang="en-US" sz="1050" dirty="0">
                          <a:latin typeface="Arial" pitchFamily="34" charset="0"/>
                          <a:cs typeface="Arial" pitchFamily="34" charset="0"/>
                        </a:rPr>
                        <a:t> </a:t>
                      </a:r>
                      <a:r>
                        <a:rPr lang="en-US" sz="1050" dirty="0" err="1">
                          <a:latin typeface="Arial" pitchFamily="34" charset="0"/>
                          <a:cs typeface="Arial" pitchFamily="34" charset="0"/>
                        </a:rPr>
                        <a:t>оборудование</a:t>
                      </a:r>
                      <a:r>
                        <a:rPr lang="en-US" sz="1050" dirty="0">
                          <a:latin typeface="Arial" pitchFamily="34" charset="0"/>
                          <a:cs typeface="Arial" pitchFamily="34" charset="0"/>
                        </a:rPr>
                        <a:t> </a:t>
                      </a:r>
                      <a:r>
                        <a:rPr lang="en-US" sz="1050" dirty="0" err="1">
                          <a:latin typeface="Arial" pitchFamily="34" charset="0"/>
                          <a:cs typeface="Arial" pitchFamily="34" charset="0"/>
                        </a:rPr>
                        <a:t>роботизированное</a:t>
                      </a:r>
                      <a:endParaRPr lang="ru-RU" sz="1050" dirty="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50 000 000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3.</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переносной доильный аппарат</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90 000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4.</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танк охладитель молока</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3 000 000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5.</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система навозоудаления</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7 000 000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6.</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дробилка/плющилка зерна</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300 000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7.</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дробилка для грубых кормов</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300 000</a:t>
                      </a:r>
                      <a:endParaRPr lang="ru-RU" sz="1050">
                        <a:latin typeface="Arial" pitchFamily="34" charset="0"/>
                        <a:ea typeface="Times New Roman"/>
                        <a:cs typeface="Arial" pitchFamily="34" charset="0"/>
                      </a:endParaRPr>
                    </a:p>
                  </a:txBody>
                  <a:tcPr marL="4194" marR="4194" marT="4194" marB="4194" anchor="ctr"/>
                </a:tc>
              </a:tr>
              <a:tr h="190865">
                <a:tc>
                  <a:txBody>
                    <a:bodyPr/>
                    <a:lstStyle/>
                    <a:p>
                      <a:pPr marL="12700" algn="just">
                        <a:lnSpc>
                          <a:spcPct val="115000"/>
                        </a:lnSpc>
                        <a:spcAft>
                          <a:spcPts val="100"/>
                        </a:spcAft>
                      </a:pPr>
                      <a:r>
                        <a:rPr lang="en-US" sz="1050">
                          <a:latin typeface="Arial" pitchFamily="34" charset="0"/>
                          <a:cs typeface="Arial" pitchFamily="34" charset="0"/>
                        </a:rPr>
                        <a:t>8.</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станок для фиксации скота</a:t>
                      </a:r>
                      <a:endParaRPr lang="ru-RU" sz="105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050">
                          <a:latin typeface="Arial" pitchFamily="34" charset="0"/>
                          <a:cs typeface="Arial" pitchFamily="34" charset="0"/>
                        </a:rPr>
                        <a:t>1 400 000</a:t>
                      </a:r>
                      <a:endParaRPr lang="ru-RU" sz="1050">
                        <a:latin typeface="Arial" pitchFamily="34" charset="0"/>
                        <a:ea typeface="Times New Roman"/>
                        <a:cs typeface="Arial" pitchFamily="34" charset="0"/>
                      </a:endParaRPr>
                    </a:p>
                  </a:txBody>
                  <a:tcPr marL="4194" marR="4194" marT="4194" marB="4194" anchor="ctr"/>
                </a:tc>
              </a:tr>
              <a:tr h="922490">
                <a:tc gridSpan="3">
                  <a:txBody>
                    <a:bodyPr/>
                    <a:lstStyle/>
                    <a:p>
                      <a:pPr marL="12700" algn="l">
                        <a:lnSpc>
                          <a:spcPct val="115000"/>
                        </a:lnSpc>
                        <a:spcAft>
                          <a:spcPts val="100"/>
                        </a:spcAft>
                      </a:pPr>
                      <a:r>
                        <a:rPr lang="ru-RU" sz="1050" dirty="0">
                          <a:latin typeface="Arial" pitchFamily="34" charset="0"/>
                          <a:cs typeface="Arial" pitchFamily="34" charset="0"/>
                        </a:rPr>
                        <a:t>Примечание: Субсидирование следующей единицы техники одного вида допускается при превышении общего числа животных в 250 условных голов. Численность маточного поголовья сельскохозяйственных животных определяется оператором посредством базы данных по идентификации сельскохозяйственных животных на момент подачи заявки на субсидирование. Заверенная оператором выписка из базы данных по идентификации сельскохозяйственных животных прикладывается оператором к заявке инвестора.</a:t>
                      </a:r>
                      <a:endParaRPr lang="ru-RU" sz="1050" dirty="0">
                        <a:latin typeface="Arial" pitchFamily="34" charset="0"/>
                        <a:ea typeface="Times New Roman"/>
                        <a:cs typeface="Arial" pitchFamily="34" charset="0"/>
                      </a:endParaRPr>
                    </a:p>
                  </a:txBody>
                  <a:tcPr marL="4194" marR="4194" marT="4194" marB="4194" anchor="ctr"/>
                </a:tc>
                <a:tc hMerge="1">
                  <a:txBody>
                    <a:bodyPr/>
                    <a:lstStyle/>
                    <a:p>
                      <a:endParaRPr lang="ru-RU"/>
                    </a:p>
                  </a:txBody>
                  <a:tcPr/>
                </a:tc>
                <a:tc hMerge="1">
                  <a:txBody>
                    <a:bodyPr/>
                    <a:lstStyle/>
                    <a:p>
                      <a:endParaRPr lang="ru-RU"/>
                    </a:p>
                  </a:txBody>
                  <a:tcPr/>
                </a:tc>
              </a:tr>
            </a:tbl>
          </a:graphicData>
        </a:graphic>
      </p:graphicFrame>
      <p:graphicFrame>
        <p:nvGraphicFramePr>
          <p:cNvPr id="14" name="Таблица 13"/>
          <p:cNvGraphicFramePr>
            <a:graphicFrameLocks noGrp="1"/>
          </p:cNvGraphicFramePr>
          <p:nvPr/>
        </p:nvGraphicFramePr>
        <p:xfrm>
          <a:off x="8750424" y="1776264"/>
          <a:ext cx="7992888" cy="7056783"/>
        </p:xfrm>
        <a:graphic>
          <a:graphicData uri="http://schemas.openxmlformats.org/drawingml/2006/table">
            <a:tbl>
              <a:tblPr>
                <a:tableStyleId>{BDBED569-4797-4DF1-A0F4-6AAB3CD982D8}</a:tableStyleId>
              </a:tblPr>
              <a:tblGrid>
                <a:gridCol w="5348491"/>
                <a:gridCol w="1243804"/>
                <a:gridCol w="1233308"/>
                <a:gridCol w="167285"/>
              </a:tblGrid>
              <a:tr h="281214">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4194" marR="4194" marT="4194" marB="4194" anchor="ctr"/>
                </a:tc>
                <a:tc hMerge="1">
                  <a:txBody>
                    <a:bodyPr/>
                    <a:lstStyle/>
                    <a:p>
                      <a:endParaRPr lang="ru-RU"/>
                    </a:p>
                  </a:txBody>
                  <a:tcPr/>
                </a:tc>
                <a:tc hMerge="1">
                  <a:txBody>
                    <a:bodyPr/>
                    <a:lstStyle/>
                    <a:p>
                      <a:endParaRPr lang="ru-RU"/>
                    </a:p>
                  </a:txBody>
                  <a:tcPr/>
                </a:tc>
                <a:tc>
                  <a:txBody>
                    <a:bodyPr/>
                    <a:lstStyle/>
                    <a:p>
                      <a:pPr>
                        <a:lnSpc>
                          <a:spcPct val="115000"/>
                        </a:lnSpc>
                        <a:spcAft>
                          <a:spcPts val="1000"/>
                        </a:spcAft>
                      </a:pPr>
                      <a:r>
                        <a:rPr lang="ru-RU" sz="1100">
                          <a:latin typeface="Arial" pitchFamily="34" charset="0"/>
                          <a:cs typeface="Arial" pitchFamily="34" charset="0"/>
                        </a:rPr>
                        <a:t> </a:t>
                      </a:r>
                      <a:endParaRPr lang="ru-RU" sz="1100">
                        <a:latin typeface="Arial" pitchFamily="34" charset="0"/>
                        <a:ea typeface="Times New Roman"/>
                        <a:cs typeface="Arial" pitchFamily="34" charset="0"/>
                      </a:endParaRPr>
                    </a:p>
                  </a:txBody>
                  <a:tcPr marL="0" marR="0" marT="0" marB="0" anchor="ctr"/>
                </a:tc>
              </a:tr>
              <a:tr h="1677012">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оборудования</a:t>
                      </a:r>
                      <a:endParaRPr lang="ru-RU" sz="1100" b="1" dirty="0">
                        <a:latin typeface="Arial" pitchFamily="34" charset="0"/>
                        <a:ea typeface="Times New Roman"/>
                        <a:cs typeface="Arial" pitchFamily="34" charset="0"/>
                      </a:endParaRPr>
                    </a:p>
                  </a:txBody>
                  <a:tcPr marL="4194" marR="4194" marT="4194" marB="4194"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4194" marR="4194" marT="4194" marB="4194"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4194" marR="4194" marT="4194" marB="4194" anchor="ctr"/>
                </a:tc>
                <a:tc>
                  <a:txBody>
                    <a:bodyPr/>
                    <a:lstStyle/>
                    <a:p>
                      <a:pPr>
                        <a:lnSpc>
                          <a:spcPct val="115000"/>
                        </a:lnSpc>
                        <a:spcAft>
                          <a:spcPts val="1000"/>
                        </a:spcAft>
                      </a:pPr>
                      <a:r>
                        <a:rPr lang="ru-RU" sz="1100">
                          <a:latin typeface="Arial" pitchFamily="34" charset="0"/>
                          <a:cs typeface="Arial" pitchFamily="34" charset="0"/>
                        </a:rPr>
                        <a:t> </a:t>
                      </a:r>
                      <a:endParaRPr lang="ru-RU" sz="1100">
                        <a:latin typeface="Arial" pitchFamily="34" charset="0"/>
                        <a:ea typeface="Times New Roman"/>
                        <a:cs typeface="Arial" pitchFamily="34" charset="0"/>
                      </a:endParaRPr>
                    </a:p>
                  </a:txBody>
                  <a:tcPr marL="0" marR="0" marT="0" marB="0" anchor="ctr"/>
                </a:tc>
              </a:tr>
              <a:tr h="3949231">
                <a:tc>
                  <a:txBody>
                    <a:bodyPr/>
                    <a:lstStyle/>
                    <a:p>
                      <a:pPr marL="12700" algn="just">
                        <a:lnSpc>
                          <a:spcPct val="115000"/>
                        </a:lnSpc>
                        <a:spcAft>
                          <a:spcPts val="100"/>
                        </a:spcAft>
                      </a:pPr>
                      <a:r>
                        <a:rPr lang="ru-RU" sz="1100" dirty="0">
                          <a:latin typeface="Arial" pitchFamily="34" charset="0"/>
                          <a:cs typeface="Arial" pitchFamily="34" charset="0"/>
                        </a:rPr>
                        <a:t> Молочно-товарная ферма со зданиями коровника, телятника, доильного зала, кормоцеха, родильного помещения с профилакторием, выгульными площадками с необходимой техникой и оборудованием для обслуживания объекта, навозохранилищем. </a:t>
                      </a:r>
                      <a:br>
                        <a:rPr lang="ru-RU" sz="1100" dirty="0">
                          <a:latin typeface="Arial" pitchFamily="34" charset="0"/>
                          <a:cs typeface="Arial" pitchFamily="34" charset="0"/>
                        </a:rPr>
                      </a:br>
                      <a:r>
                        <a:rPr lang="ru-RU" sz="1100" dirty="0">
                          <a:latin typeface="Arial" pitchFamily="34" charset="0"/>
                          <a:cs typeface="Arial" pitchFamily="34" charset="0"/>
                        </a:rPr>
                        <a:t>Здание коровника, оснащенного оборудованием: боксы для коров, кормовые столы с фиксацией, ограждения внутренних проходов, приспособления для чесания коров, оборудования вентиляции, водоснабжения, система для сепарации жидкого навоза, лечебно-санитарным пунктом; доильный зал, оснащенный автоматизированной доильной установкой (карусель, параллель, елочка, тандем, роботизированная доильная установка), молокопроводом, танкером охладителем молока, системой контроля физического состояния коров; телятник, оснащенный клетками для содержания телят; силосные траншеи. </a:t>
                      </a:r>
                      <a:br>
                        <a:rPr lang="ru-RU" sz="1100" dirty="0">
                          <a:latin typeface="Arial" pitchFamily="34" charset="0"/>
                          <a:cs typeface="Arial" pitchFamily="34" charset="0"/>
                        </a:rPr>
                      </a:br>
                      <a:r>
                        <a:rPr lang="en-US" sz="1100" dirty="0" err="1">
                          <a:latin typeface="Arial" pitchFamily="34" charset="0"/>
                          <a:cs typeface="Arial" pitchFamily="34" charset="0"/>
                        </a:rPr>
                        <a:t>Стоимость</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инвестиционного</a:t>
                      </a:r>
                      <a:r>
                        <a:rPr lang="en-US" sz="1100" dirty="0">
                          <a:latin typeface="Arial" pitchFamily="34" charset="0"/>
                          <a:cs typeface="Arial" pitchFamily="34" charset="0"/>
                        </a:rPr>
                        <a:t> </a:t>
                      </a:r>
                      <a:r>
                        <a:rPr lang="en-US" sz="1100" dirty="0" err="1">
                          <a:latin typeface="Arial" pitchFamily="34" charset="0"/>
                          <a:cs typeface="Arial" pitchFamily="34" charset="0"/>
                        </a:rPr>
                        <a:t>проекта</a:t>
                      </a:r>
                      <a:r>
                        <a:rPr lang="en-US" sz="1100" dirty="0">
                          <a:latin typeface="Arial" pitchFamily="34" charset="0"/>
                          <a:cs typeface="Arial" pitchFamily="34" charset="0"/>
                        </a:rPr>
                        <a:t> </a:t>
                      </a:r>
                      <a:r>
                        <a:rPr lang="en-US" sz="1100" dirty="0" err="1">
                          <a:latin typeface="Arial" pitchFamily="34" charset="0"/>
                          <a:cs typeface="Arial" pitchFamily="34" charset="0"/>
                        </a:rPr>
                        <a:t>определяется</a:t>
                      </a:r>
                      <a:r>
                        <a:rPr lang="en-US" sz="1100" dirty="0">
                          <a:latin typeface="Arial" pitchFamily="34" charset="0"/>
                          <a:cs typeface="Arial" pitchFamily="34" charset="0"/>
                        </a:rPr>
                        <a:t> </a:t>
                      </a:r>
                      <a:r>
                        <a:rPr lang="en-US" sz="1100" dirty="0" err="1">
                          <a:latin typeface="Arial" pitchFamily="34" charset="0"/>
                          <a:cs typeface="Arial" pitchFamily="34" charset="0"/>
                        </a:rPr>
                        <a:t>согласно</a:t>
                      </a:r>
                      <a:r>
                        <a:rPr lang="en-US" sz="1100" dirty="0">
                          <a:latin typeface="Arial" pitchFamily="34" charset="0"/>
                          <a:cs typeface="Arial" pitchFamily="34" charset="0"/>
                        </a:rPr>
                        <a:t> </a:t>
                      </a:r>
                      <a:r>
                        <a:rPr lang="en-US" sz="1100" dirty="0" err="1">
                          <a:latin typeface="Arial" pitchFamily="34" charset="0"/>
                          <a:cs typeface="Arial" pitchFamily="34" charset="0"/>
                        </a:rPr>
                        <a:t>проектно-сметной</a:t>
                      </a:r>
                      <a:r>
                        <a:rPr lang="en-US" sz="1100" dirty="0">
                          <a:latin typeface="Arial" pitchFamily="34" charset="0"/>
                          <a:cs typeface="Arial" pitchFamily="34" charset="0"/>
                        </a:rPr>
                        <a:t> </a:t>
                      </a:r>
                      <a:r>
                        <a:rPr lang="en-US" sz="1100" dirty="0" err="1">
                          <a:latin typeface="Arial" pitchFamily="34" charset="0"/>
                          <a:cs typeface="Arial" pitchFamily="34" charset="0"/>
                        </a:rPr>
                        <a:t>документации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100" dirty="0" err="1">
                          <a:latin typeface="Arial" pitchFamily="34" charset="0"/>
                          <a:cs typeface="Arial" pitchFamily="34" charset="0"/>
                        </a:rPr>
                        <a:t>место</a:t>
                      </a:r>
                      <a:r>
                        <a:rPr lang="en-US" sz="1100" dirty="0">
                          <a:latin typeface="Arial" pitchFamily="34" charset="0"/>
                          <a:cs typeface="Arial" pitchFamily="34" charset="0"/>
                        </a:rPr>
                        <a:t> </a:t>
                      </a:r>
                      <a:r>
                        <a:rPr lang="en-US" sz="1100" dirty="0" err="1">
                          <a:latin typeface="Arial" pitchFamily="34" charset="0"/>
                          <a:cs typeface="Arial" pitchFamily="34" charset="0"/>
                        </a:rPr>
                        <a:t>для</a:t>
                      </a:r>
                      <a:r>
                        <a:rPr lang="en-US" sz="1100" dirty="0">
                          <a:latin typeface="Arial" pitchFamily="34" charset="0"/>
                          <a:cs typeface="Arial" pitchFamily="34" charset="0"/>
                        </a:rPr>
                        <a:t> </a:t>
                      </a:r>
                      <a:r>
                        <a:rPr lang="en-US" sz="1100" dirty="0" err="1">
                          <a:latin typeface="Arial" pitchFamily="34" charset="0"/>
                          <a:cs typeface="Arial" pitchFamily="34" charset="0"/>
                        </a:rPr>
                        <a:t>фуражной</a:t>
                      </a:r>
                      <a:r>
                        <a:rPr lang="en-US" sz="1100" dirty="0">
                          <a:latin typeface="Arial" pitchFamily="34" charset="0"/>
                          <a:cs typeface="Arial" pitchFamily="34" charset="0"/>
                        </a:rPr>
                        <a:t> </a:t>
                      </a:r>
                      <a:r>
                        <a:rPr lang="en-US" sz="1100" dirty="0" err="1">
                          <a:latin typeface="Arial" pitchFamily="34" charset="0"/>
                          <a:cs typeface="Arial" pitchFamily="34" charset="0"/>
                        </a:rPr>
                        <a:t>коровы</a:t>
                      </a:r>
                      <a:endParaRPr lang="ru-RU" sz="1100" dirty="0">
                        <a:latin typeface="Arial" pitchFamily="34" charset="0"/>
                        <a:ea typeface="Times New Roman"/>
                        <a:cs typeface="Arial" pitchFamily="34" charset="0"/>
                      </a:endParaRPr>
                    </a:p>
                  </a:txBody>
                  <a:tcPr marL="4194" marR="4194" marT="4194" marB="4194" anchor="ctr"/>
                </a:tc>
                <a:tc>
                  <a:txBody>
                    <a:bodyPr/>
                    <a:lstStyle/>
                    <a:p>
                      <a:pPr algn="just">
                        <a:lnSpc>
                          <a:spcPct val="115000"/>
                        </a:lnSpc>
                        <a:spcAft>
                          <a:spcPts val="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4194" marR="4194" marT="4194" marB="4194" anchor="ctr"/>
                </a:tc>
                <a:tc>
                  <a:txBody>
                    <a:bodyPr/>
                    <a:lstStyle/>
                    <a:p>
                      <a:pPr>
                        <a:lnSpc>
                          <a:spcPct val="115000"/>
                        </a:lnSpc>
                        <a:spcAft>
                          <a:spcPts val="1000"/>
                        </a:spcAft>
                      </a:pPr>
                      <a:r>
                        <a:rPr lang="ru-RU" sz="1100">
                          <a:latin typeface="Arial" pitchFamily="34" charset="0"/>
                          <a:cs typeface="Arial" pitchFamily="34" charset="0"/>
                        </a:rPr>
                        <a:t> </a:t>
                      </a:r>
                      <a:endParaRPr lang="ru-RU" sz="1100">
                        <a:latin typeface="Arial" pitchFamily="34" charset="0"/>
                        <a:ea typeface="Times New Roman"/>
                        <a:cs typeface="Arial" pitchFamily="34" charset="0"/>
                      </a:endParaRPr>
                    </a:p>
                  </a:txBody>
                  <a:tcPr marL="0" marR="0" marT="0" marB="0" anchor="ctr"/>
                </a:tc>
              </a:tr>
              <a:tr h="574663">
                <a:tc>
                  <a:txBody>
                    <a:bodyPr/>
                    <a:lstStyle/>
                    <a:p>
                      <a:pPr marL="12700" algn="just">
                        <a:lnSpc>
                          <a:spcPct val="115000"/>
                        </a:lnSpc>
                        <a:spcAft>
                          <a:spcPts val="100"/>
                        </a:spcAft>
                      </a:pPr>
                      <a:r>
                        <a:rPr lang="en-US" sz="1100">
                          <a:latin typeface="Arial" pitchFamily="34" charset="0"/>
                          <a:cs typeface="Arial" pitchFamily="34" charset="0"/>
                        </a:rPr>
                        <a:t>- при новом строительстве</a:t>
                      </a:r>
                      <a:endParaRPr lang="ru-RU" sz="1100">
                        <a:latin typeface="Arial" pitchFamily="34" charset="0"/>
                        <a:ea typeface="Times New Roman"/>
                        <a:cs typeface="Arial" pitchFamily="34" charset="0"/>
                      </a:endParaRPr>
                    </a:p>
                  </a:txBody>
                  <a:tcPr marL="4194" marR="4194" marT="4194" marB="4194"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100" dirty="0">
                          <a:latin typeface="Arial" pitchFamily="34" charset="0"/>
                          <a:cs typeface="Arial" pitchFamily="34" charset="0"/>
                        </a:rPr>
                        <a:t>1 900 000</a:t>
                      </a:r>
                      <a:endParaRPr lang="ru-RU" sz="1100" dirty="0">
                        <a:latin typeface="Arial" pitchFamily="34" charset="0"/>
                        <a:ea typeface="Times New Roman"/>
                        <a:cs typeface="Arial" pitchFamily="34" charset="0"/>
                      </a:endParaRPr>
                    </a:p>
                  </a:txBody>
                  <a:tcPr marL="4194" marR="4194" marT="4194" marB="4194" anchor="ctr"/>
                </a:tc>
                <a:tc>
                  <a:txBody>
                    <a:bodyPr/>
                    <a:lstStyle/>
                    <a:p>
                      <a:pPr>
                        <a:lnSpc>
                          <a:spcPct val="115000"/>
                        </a:lnSpc>
                        <a:spcAft>
                          <a:spcPts val="1000"/>
                        </a:spcAft>
                      </a:pPr>
                      <a:r>
                        <a:rPr lang="ru-RU" sz="1100">
                          <a:latin typeface="Arial" pitchFamily="34" charset="0"/>
                          <a:cs typeface="Arial" pitchFamily="34" charset="0"/>
                        </a:rPr>
                        <a:t> </a:t>
                      </a:r>
                      <a:endParaRPr lang="ru-RU" sz="1100">
                        <a:latin typeface="Arial" pitchFamily="34" charset="0"/>
                        <a:ea typeface="Times New Roman"/>
                        <a:cs typeface="Arial" pitchFamily="34" charset="0"/>
                      </a:endParaRPr>
                    </a:p>
                  </a:txBody>
                  <a:tcPr marL="0" marR="0" marT="0" marB="0" anchor="ctr"/>
                </a:tc>
              </a:tr>
              <a:tr h="574663">
                <a:tc>
                  <a:txBody>
                    <a:bodyPr/>
                    <a:lstStyle/>
                    <a:p>
                      <a:pPr marL="12700" algn="just">
                        <a:lnSpc>
                          <a:spcPct val="115000"/>
                        </a:lnSpc>
                        <a:spcAft>
                          <a:spcPts val="100"/>
                        </a:spcAft>
                      </a:pPr>
                      <a:r>
                        <a:rPr lang="en-US" sz="1100">
                          <a:latin typeface="Arial" pitchFamily="34" charset="0"/>
                          <a:cs typeface="Arial" pitchFamily="34" charset="0"/>
                        </a:rPr>
                        <a:t>- при расширении</a:t>
                      </a:r>
                      <a:endParaRPr lang="ru-RU" sz="1100">
                        <a:latin typeface="Arial" pitchFamily="34" charset="0"/>
                        <a:ea typeface="Times New Roman"/>
                        <a:cs typeface="Arial" pitchFamily="34" charset="0"/>
                      </a:endParaRPr>
                    </a:p>
                  </a:txBody>
                  <a:tcPr marL="4194" marR="4194" marT="4194" marB="4194"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4194" marR="4194" marT="4194" marB="4194" anchor="ctr"/>
                </a:tc>
                <a:tc>
                  <a:txBody>
                    <a:bodyPr/>
                    <a:lstStyle/>
                    <a:p>
                      <a:pPr marL="12700" algn="just">
                        <a:lnSpc>
                          <a:spcPct val="115000"/>
                        </a:lnSpc>
                        <a:spcAft>
                          <a:spcPts val="100"/>
                        </a:spcAft>
                      </a:pPr>
                      <a:r>
                        <a:rPr lang="en-US" sz="1100" dirty="0">
                          <a:latin typeface="Arial" pitchFamily="34" charset="0"/>
                          <a:cs typeface="Arial" pitchFamily="34" charset="0"/>
                        </a:rPr>
                        <a:t>950 000</a:t>
                      </a:r>
                      <a:endParaRPr lang="ru-RU" sz="1100" dirty="0">
                        <a:latin typeface="Arial" pitchFamily="34" charset="0"/>
                        <a:ea typeface="Times New Roman"/>
                        <a:cs typeface="Arial" pitchFamily="34" charset="0"/>
                      </a:endParaRPr>
                    </a:p>
                  </a:txBody>
                  <a:tcPr marL="4194" marR="4194" marT="4194" marB="4194" anchor="ctr"/>
                </a:tc>
                <a:tc>
                  <a:txBody>
                    <a:bodyPr/>
                    <a:lstStyle/>
                    <a:p>
                      <a:pPr>
                        <a:lnSpc>
                          <a:spcPct val="115000"/>
                        </a:lnSpc>
                        <a:spcAft>
                          <a:spcPts val="1000"/>
                        </a:spcAft>
                      </a:pPr>
                      <a:r>
                        <a:rPr lang="ru-RU" sz="1100" dirty="0">
                          <a:latin typeface="Arial" pitchFamily="34" charset="0"/>
                          <a:cs typeface="Arial" pitchFamily="34" charset="0"/>
                        </a:rPr>
                        <a:t> </a:t>
                      </a:r>
                      <a:endParaRPr lang="ru-RU" sz="1100" dirty="0">
                        <a:latin typeface="Arial" pitchFamily="34" charset="0"/>
                        <a:ea typeface="Times New Roman"/>
                        <a:cs typeface="Arial" pitchFamily="34" charset="0"/>
                      </a:endParaRPr>
                    </a:p>
                  </a:txBody>
                  <a:tcPr marL="0" marR="0" marT="0" marB="0" anchor="ctr"/>
                </a:tc>
              </a:tr>
            </a:tbl>
          </a:graphicData>
        </a:graphic>
      </p:graphicFrame>
      <p:sp>
        <p:nvSpPr>
          <p:cNvPr id="16" name="Прямоугольник 15"/>
          <p:cNvSpPr/>
          <p:nvPr/>
        </p:nvSpPr>
        <p:spPr>
          <a:xfrm>
            <a:off x="4429944" y="0"/>
            <a:ext cx="11809312" cy="770147"/>
          </a:xfrm>
          <a:prstGeom prst="rect">
            <a:avLst/>
          </a:prstGeom>
        </p:spPr>
        <p:txBody>
          <a:bodyPr wrap="square">
            <a:spAutoFit/>
          </a:bodyPr>
          <a:lstStyle/>
          <a:p>
            <a:pPr marL="12700" algn="ctr">
              <a:lnSpc>
                <a:spcPct val="115000"/>
              </a:lnSpc>
              <a:spcAft>
                <a:spcPts val="100"/>
              </a:spcAft>
            </a:pPr>
            <a:r>
              <a:rPr lang="ru-RU" sz="2000" dirty="0" smtClean="0">
                <a:solidFill>
                  <a:schemeClr val="bg1"/>
                </a:solidFill>
                <a:latin typeface="Arial" pitchFamily="34" charset="0"/>
                <a:ea typeface="Times New Roman"/>
                <a:cs typeface="Arial" pitchFamily="34" charset="0"/>
              </a:rPr>
              <a:t>"</a:t>
            </a:r>
            <a:r>
              <a:rPr lang="ru-RU" sz="2000" b="1" dirty="0" smtClean="0">
                <a:solidFill>
                  <a:schemeClr val="bg1"/>
                </a:solidFill>
                <a:latin typeface="Arial" pitchFamily="34" charset="0"/>
                <a:ea typeface="Times New Roman"/>
                <a:cs typeface="Arial" pitchFamily="34" charset="0"/>
              </a:rPr>
              <a:t>Создание и расширение молочно-товарной фермы от 50 голов маточного поголовья и от 400 голов маточного поголовья</a:t>
            </a:r>
            <a:endParaRPr lang="ru-RU" sz="2000" b="1" dirty="0">
              <a:solidFill>
                <a:schemeClr val="bg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12</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96644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0" name="Прямоугольник 19"/>
          <p:cNvSpPr/>
          <p:nvPr/>
        </p:nvSpPr>
        <p:spPr>
          <a:xfrm>
            <a:off x="8750424" y="768152"/>
            <a:ext cx="8174360" cy="801566"/>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Times New Roman"/>
                <a:ea typeface="Times New Roman"/>
              </a:rPr>
              <a:t>Создание и расширение объектов для откорма крупного рогатого скота</a:t>
            </a:r>
            <a:endParaRPr lang="ru-RU" sz="2800" b="1" dirty="0">
              <a:solidFill>
                <a:schemeClr val="bg1"/>
              </a:solidFill>
              <a:latin typeface="Times New Roman"/>
              <a:ea typeface="Times New Roman"/>
            </a:endParaRPr>
          </a:p>
        </p:txBody>
      </p:sp>
      <p:sp>
        <p:nvSpPr>
          <p:cNvPr id="16" name="Прямоугольник 15"/>
          <p:cNvSpPr/>
          <p:nvPr/>
        </p:nvSpPr>
        <p:spPr>
          <a:xfrm>
            <a:off x="4429944" y="0"/>
            <a:ext cx="11809312" cy="1591718"/>
          </a:xfrm>
          <a:prstGeom prst="rect">
            <a:avLst/>
          </a:prstGeom>
        </p:spPr>
        <p:txBody>
          <a:bodyPr wrap="square">
            <a:spAutoFit/>
          </a:bodyPr>
          <a:lstStyle/>
          <a:p>
            <a:pPr marL="12700" algn="ctr">
              <a:lnSpc>
                <a:spcPct val="115000"/>
              </a:lnSpc>
              <a:spcAft>
                <a:spcPts val="100"/>
              </a:spcAft>
            </a:pPr>
            <a:r>
              <a:rPr lang="ru-RU" dirty="0" smtClean="0">
                <a:solidFill>
                  <a:schemeClr val="bg1"/>
                </a:solidFill>
                <a:latin typeface="Times New Roman"/>
                <a:ea typeface="Times New Roman"/>
              </a:rPr>
              <a:t>"</a:t>
            </a:r>
            <a:r>
              <a:rPr lang="ru-RU" sz="2800" b="1" dirty="0" smtClean="0">
                <a:solidFill>
                  <a:schemeClr val="bg1"/>
                </a:solidFill>
                <a:latin typeface="Times New Roman"/>
                <a:ea typeface="Times New Roman"/>
              </a:rPr>
              <a:t>Создание и расширение молочно-товарной фермы от 50 голов маточного поголовья</a:t>
            </a:r>
          </a:p>
          <a:p>
            <a:pPr marL="12700" algn="ctr">
              <a:lnSpc>
                <a:spcPct val="115000"/>
              </a:lnSpc>
              <a:spcAft>
                <a:spcPts val="100"/>
              </a:spcAft>
            </a:pPr>
            <a:r>
              <a:rPr lang="ru-RU" sz="2800" b="1" dirty="0" smtClean="0">
                <a:solidFill>
                  <a:schemeClr val="bg1"/>
                </a:solidFill>
                <a:latin typeface="Times New Roman"/>
                <a:ea typeface="Times New Roman"/>
              </a:rPr>
              <a:t> и от 400 голов маточного поголовья</a:t>
            </a:r>
            <a:endParaRPr lang="ru-RU" sz="2800" b="1" dirty="0">
              <a:solidFill>
                <a:schemeClr val="bg1"/>
              </a:solidFill>
              <a:latin typeface="Times New Roman"/>
              <a:ea typeface="Times New Roman"/>
            </a:endParaRPr>
          </a:p>
        </p:txBody>
      </p:sp>
      <p:pic>
        <p:nvPicPr>
          <p:cNvPr id="54274" name="Picture 2" descr="C:\Users\ИНТЕРНЕТ\Desktop\myaso_zavod_b04__fek9wg1-1220x810.jpg"/>
          <p:cNvPicPr>
            <a:picLocks noChangeAspect="1" noChangeArrowheads="1"/>
          </p:cNvPicPr>
          <p:nvPr/>
        </p:nvPicPr>
        <p:blipFill>
          <a:blip r:embed="rId3" cstate="print"/>
          <a:srcRect/>
          <a:stretch>
            <a:fillRect/>
          </a:stretch>
        </p:blipFill>
        <p:spPr bwMode="auto">
          <a:xfrm>
            <a:off x="1117576" y="1"/>
            <a:ext cx="3096344" cy="1704256"/>
          </a:xfrm>
          <a:prstGeom prst="rect">
            <a:avLst/>
          </a:prstGeom>
          <a:noFill/>
        </p:spPr>
      </p:pic>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49803" y="-23936"/>
            <a:ext cx="17081147" cy="1728192"/>
          </a:xfrm>
          <a:prstGeom prst="rect">
            <a:avLst/>
          </a:prstGeom>
        </p:spPr>
      </p:pic>
      <p:graphicFrame>
        <p:nvGraphicFramePr>
          <p:cNvPr id="15" name="Таблица 14"/>
          <p:cNvGraphicFramePr>
            <a:graphicFrameLocks noGrp="1"/>
          </p:cNvGraphicFramePr>
          <p:nvPr>
            <p:extLst>
              <p:ext uri="{D42A27DB-BD31-4B8C-83A1-F6EECF244321}">
                <p14:modId xmlns:p14="http://schemas.microsoft.com/office/powerpoint/2010/main" val="2800722463"/>
              </p:ext>
            </p:extLst>
          </p:nvPr>
        </p:nvGraphicFramePr>
        <p:xfrm>
          <a:off x="1" y="1776266"/>
          <a:ext cx="8894440" cy="7699180"/>
        </p:xfrm>
        <a:graphic>
          <a:graphicData uri="http://schemas.openxmlformats.org/drawingml/2006/table">
            <a:tbl>
              <a:tblPr>
                <a:tableStyleId>{BDBED569-4797-4DF1-A0F4-6AAB3CD982D8}</a:tableStyleId>
              </a:tblPr>
              <a:tblGrid>
                <a:gridCol w="393559"/>
                <a:gridCol w="5908592"/>
                <a:gridCol w="989277"/>
                <a:gridCol w="1603012"/>
              </a:tblGrid>
              <a:tr h="177334">
                <a:tc gridSpan="4">
                  <a:txBody>
                    <a:bodyPr/>
                    <a:lstStyle/>
                    <a:p>
                      <a:pPr marL="12700" algn="just">
                        <a:lnSpc>
                          <a:spcPct val="115000"/>
                        </a:lnSpc>
                        <a:spcAft>
                          <a:spcPts val="100"/>
                        </a:spcAft>
                      </a:pPr>
                      <a:r>
                        <a:rPr lang="en-US" sz="1050" b="1" dirty="0" err="1">
                          <a:latin typeface="Arial" pitchFamily="34" charset="0"/>
                          <a:cs typeface="Arial" pitchFamily="34" charset="0"/>
                        </a:rPr>
                        <a:t>Доля</a:t>
                      </a:r>
                      <a:r>
                        <a:rPr lang="en-US" sz="1050" b="1" dirty="0">
                          <a:latin typeface="Arial" pitchFamily="34" charset="0"/>
                          <a:cs typeface="Arial" pitchFamily="34" charset="0"/>
                        </a:rPr>
                        <a:t> </a:t>
                      </a:r>
                      <a:r>
                        <a:rPr lang="en-US" sz="1050" b="1" dirty="0" err="1">
                          <a:latin typeface="Arial" pitchFamily="34" charset="0"/>
                          <a:cs typeface="Arial" pitchFamily="34" charset="0"/>
                        </a:rPr>
                        <a:t>возмещения</a:t>
                      </a:r>
                      <a:r>
                        <a:rPr lang="en-US" sz="1050" b="1" dirty="0">
                          <a:latin typeface="Arial" pitchFamily="34" charset="0"/>
                          <a:cs typeface="Arial" pitchFamily="34" charset="0"/>
                        </a:rPr>
                        <a:t> </a:t>
                      </a:r>
                      <a:r>
                        <a:rPr lang="en-US" sz="1050" b="1" dirty="0" err="1">
                          <a:latin typeface="Arial" pitchFamily="34" charset="0"/>
                          <a:cs typeface="Arial" pitchFamily="34" charset="0"/>
                        </a:rPr>
                        <a:t>инвестиционных</a:t>
                      </a:r>
                      <a:r>
                        <a:rPr lang="en-US" sz="1050" b="1" dirty="0">
                          <a:latin typeface="Arial" pitchFamily="34" charset="0"/>
                          <a:cs typeface="Arial" pitchFamily="34" charset="0"/>
                        </a:rPr>
                        <a:t> </a:t>
                      </a:r>
                      <a:r>
                        <a:rPr lang="en-US" sz="1050" b="1" dirty="0" err="1">
                          <a:latin typeface="Arial" pitchFamily="34" charset="0"/>
                          <a:cs typeface="Arial" pitchFamily="34" charset="0"/>
                        </a:rPr>
                        <a:t>вложений</a:t>
                      </a:r>
                      <a:r>
                        <a:rPr lang="en-US" sz="1050" b="1" dirty="0">
                          <a:latin typeface="Arial" pitchFamily="34" charset="0"/>
                          <a:cs typeface="Arial" pitchFamily="34" charset="0"/>
                        </a:rPr>
                        <a:t> – 25%</a:t>
                      </a:r>
                      <a:endParaRPr lang="ru-RU" sz="1050" b="1" dirty="0">
                        <a:latin typeface="Arial" pitchFamily="34" charset="0"/>
                        <a:ea typeface="Times New Roman"/>
                        <a:cs typeface="Arial" pitchFamily="34" charset="0"/>
                      </a:endParaRPr>
                    </a:p>
                  </a:txBody>
                  <a:tcPr marL="4076" marR="4076" marT="4076" marB="4076" anchor="ctr"/>
                </a:tc>
                <a:tc hMerge="1">
                  <a:txBody>
                    <a:bodyPr/>
                    <a:lstStyle/>
                    <a:p>
                      <a:endParaRPr lang="ru-RU"/>
                    </a:p>
                  </a:txBody>
                  <a:tcPr/>
                </a:tc>
                <a:tc hMerge="1">
                  <a:txBody>
                    <a:bodyPr/>
                    <a:lstStyle/>
                    <a:p>
                      <a:endParaRPr lang="ru-RU"/>
                    </a:p>
                  </a:txBody>
                  <a:tcPr/>
                </a:tc>
                <a:tc hMerge="1">
                  <a:txBody>
                    <a:bodyPr/>
                    <a:lstStyle/>
                    <a:p>
                      <a:endParaRPr lang="ru-RU"/>
                    </a:p>
                  </a:txBody>
                  <a:tcPr/>
                </a:tc>
              </a:tr>
              <a:tr h="1103549">
                <a:tc>
                  <a:txBody>
                    <a:bodyPr/>
                    <a:lstStyle/>
                    <a:p>
                      <a:pPr marL="12700" algn="just">
                        <a:lnSpc>
                          <a:spcPct val="115000"/>
                        </a:lnSpc>
                        <a:spcAft>
                          <a:spcPts val="100"/>
                        </a:spcAft>
                      </a:pPr>
                      <a:r>
                        <a:rPr lang="en-US" sz="1050" b="1" dirty="0">
                          <a:latin typeface="Arial" pitchFamily="34" charset="0"/>
                          <a:cs typeface="Arial" pitchFamily="34" charset="0"/>
                        </a:rPr>
                        <a:t>№</a:t>
                      </a:r>
                      <a:endParaRPr lang="ru-RU" sz="1050" b="1" dirty="0">
                        <a:latin typeface="Arial" pitchFamily="34" charset="0"/>
                        <a:ea typeface="Times New Roman"/>
                        <a:cs typeface="Arial" pitchFamily="34" charset="0"/>
                      </a:endParaRPr>
                    </a:p>
                  </a:txBody>
                  <a:tcPr marL="4076" marR="4076" marT="4076" marB="4076" anchor="ctr"/>
                </a:tc>
                <a:tc>
                  <a:txBody>
                    <a:bodyPr/>
                    <a:lstStyle/>
                    <a:p>
                      <a:pPr marL="12700" algn="just">
                        <a:lnSpc>
                          <a:spcPct val="115000"/>
                        </a:lnSpc>
                        <a:spcAft>
                          <a:spcPts val="100"/>
                        </a:spcAft>
                      </a:pPr>
                      <a:r>
                        <a:rPr lang="ru-RU" sz="1050" b="1" dirty="0">
                          <a:latin typeface="Arial" pitchFamily="34" charset="0"/>
                          <a:cs typeface="Arial" pitchFamily="34" charset="0"/>
                        </a:rPr>
                        <a:t>Наименование и техническая характеристика техники и оборудования</a:t>
                      </a:r>
                      <a:endParaRPr lang="ru-RU" sz="1050" b="1" dirty="0">
                        <a:latin typeface="Arial" pitchFamily="34" charset="0"/>
                        <a:ea typeface="Times New Roman"/>
                        <a:cs typeface="Arial" pitchFamily="34" charset="0"/>
                      </a:endParaRPr>
                    </a:p>
                  </a:txBody>
                  <a:tcPr marL="4076" marR="4076" marT="4076" marB="4076" anchor="ctr"/>
                </a:tc>
                <a:tc>
                  <a:txBody>
                    <a:bodyPr/>
                    <a:lstStyle/>
                    <a:p>
                      <a:pPr marL="12700" algn="ctr">
                        <a:lnSpc>
                          <a:spcPct val="115000"/>
                        </a:lnSpc>
                        <a:spcAft>
                          <a:spcPts val="100"/>
                        </a:spcAft>
                      </a:pPr>
                      <a:r>
                        <a:rPr lang="en-US" sz="1050" b="1" dirty="0" err="1">
                          <a:latin typeface="Arial" pitchFamily="34" charset="0"/>
                          <a:cs typeface="Arial" pitchFamily="34" charset="0"/>
                        </a:rPr>
                        <a:t>Единица</a:t>
                      </a:r>
                      <a:r>
                        <a:rPr lang="en-US" sz="1050" b="1" dirty="0">
                          <a:latin typeface="Arial" pitchFamily="34" charset="0"/>
                          <a:cs typeface="Arial" pitchFamily="34" charset="0"/>
                        </a:rPr>
                        <a:t> </a:t>
                      </a:r>
                      <a:r>
                        <a:rPr lang="en-US" sz="1050" b="1" dirty="0" err="1">
                          <a:latin typeface="Arial" pitchFamily="34" charset="0"/>
                          <a:cs typeface="Arial" pitchFamily="34" charset="0"/>
                        </a:rPr>
                        <a:t>измерения</a:t>
                      </a:r>
                      <a:r>
                        <a:rPr lang="en-US" sz="1050" b="1" dirty="0">
                          <a:latin typeface="Arial" pitchFamily="34" charset="0"/>
                          <a:cs typeface="Arial" pitchFamily="34" charset="0"/>
                        </a:rPr>
                        <a:t> </a:t>
                      </a:r>
                      <a:r>
                        <a:rPr lang="en-US" sz="1050" b="1" dirty="0" err="1">
                          <a:latin typeface="Arial" pitchFamily="34" charset="0"/>
                          <a:cs typeface="Arial" pitchFamily="34" charset="0"/>
                        </a:rPr>
                        <a:t>мощности</a:t>
                      </a:r>
                      <a:r>
                        <a:rPr lang="en-US" sz="1050" b="1" dirty="0">
                          <a:latin typeface="Arial" pitchFamily="34" charset="0"/>
                          <a:cs typeface="Arial" pitchFamily="34" charset="0"/>
                        </a:rPr>
                        <a:t> </a:t>
                      </a:r>
                      <a:r>
                        <a:rPr lang="en-US" sz="1050" b="1" dirty="0" err="1">
                          <a:latin typeface="Arial" pitchFamily="34" charset="0"/>
                          <a:cs typeface="Arial" pitchFamily="34" charset="0"/>
                        </a:rPr>
                        <a:t>проекта</a:t>
                      </a:r>
                      <a:endParaRPr lang="ru-RU" sz="1050" b="1" dirty="0">
                        <a:latin typeface="Arial" pitchFamily="34" charset="0"/>
                        <a:ea typeface="Times New Roman"/>
                        <a:cs typeface="Arial" pitchFamily="34" charset="0"/>
                      </a:endParaRPr>
                    </a:p>
                  </a:txBody>
                  <a:tcPr marL="4076" marR="4076" marT="4076" marB="4076" anchor="ctr"/>
                </a:tc>
                <a:tc>
                  <a:txBody>
                    <a:bodyPr/>
                    <a:lstStyle/>
                    <a:p>
                      <a:pPr marL="12700" algn="ctr">
                        <a:lnSpc>
                          <a:spcPct val="115000"/>
                        </a:lnSpc>
                        <a:spcAft>
                          <a:spcPts val="100"/>
                        </a:spcAft>
                      </a:pPr>
                      <a:r>
                        <a:rPr lang="ru-RU" sz="105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050" b="1" dirty="0">
                        <a:latin typeface="Arial" pitchFamily="34" charset="0"/>
                        <a:ea typeface="Times New Roman"/>
                        <a:cs typeface="Arial" pitchFamily="34" charset="0"/>
                      </a:endParaRPr>
                    </a:p>
                  </a:txBody>
                  <a:tcPr marL="4076" marR="4076" marT="4076" marB="4076" anchor="ctr"/>
                </a:tc>
              </a:tr>
              <a:tr h="1659277">
                <a:tc rowSpan="3">
                  <a:txBody>
                    <a:bodyPr/>
                    <a:lstStyle/>
                    <a:p>
                      <a:pPr marL="12700" algn="just">
                        <a:lnSpc>
                          <a:spcPct val="115000"/>
                        </a:lnSpc>
                        <a:spcAft>
                          <a:spcPts val="100"/>
                        </a:spcAft>
                      </a:pPr>
                      <a:r>
                        <a:rPr lang="en-US" sz="1050">
                          <a:latin typeface="Arial" pitchFamily="34" charset="0"/>
                          <a:cs typeface="Arial" pitchFamily="34" charset="0"/>
                        </a:rPr>
                        <a:t>1</a:t>
                      </a:r>
                      <a:endParaRPr lang="ru-RU" sz="1050">
                        <a:latin typeface="Arial" pitchFamily="34" charset="0"/>
                        <a:ea typeface="Times New Roman"/>
                        <a:cs typeface="Arial" pitchFamily="34" charset="0"/>
                      </a:endParaRPr>
                    </a:p>
                  </a:txBody>
                  <a:tcPr marL="4076" marR="4076" marT="4076" marB="4076" anchor="ctr"/>
                </a:tc>
                <a:tc>
                  <a:txBody>
                    <a:bodyPr/>
                    <a:lstStyle/>
                    <a:p>
                      <a:pPr marL="12700" algn="just">
                        <a:lnSpc>
                          <a:spcPct val="115000"/>
                        </a:lnSpc>
                        <a:spcAft>
                          <a:spcPts val="100"/>
                        </a:spcAft>
                      </a:pPr>
                      <a:r>
                        <a:rPr lang="ru-RU" sz="1050" dirty="0">
                          <a:latin typeface="Arial" pitchFamily="34" charset="0"/>
                          <a:cs typeface="Arial" pitchFamily="34" charset="0"/>
                        </a:rPr>
                        <a:t>Мясоперерабатывающий комбинат производственной мощностью от 8 условных голов в час с автоматизированной технологической линией для убоя скота, холодильными камерами созревания мяса, цехом обвалки и </a:t>
                      </a:r>
                      <a:r>
                        <a:rPr lang="ru-RU" sz="1050" dirty="0" err="1">
                          <a:latin typeface="Arial" pitchFamily="34" charset="0"/>
                          <a:cs typeface="Arial" pitchFamily="34" charset="0"/>
                        </a:rPr>
                        <a:t>жиловки</a:t>
                      </a:r>
                      <a:r>
                        <a:rPr lang="ru-RU" sz="1050" dirty="0">
                          <a:latin typeface="Arial" pitchFamily="34" charset="0"/>
                          <a:cs typeface="Arial" pitchFamily="34" charset="0"/>
                        </a:rPr>
                        <a:t>, цехом обработки субпродуктов и шкур, шоковой заморозки мяса, цехом упаковки готовой продукции, холодильными камерами для хранения готовой продукции, цехом переработки отходов, очистными сооружениями, инфраструктурой и оборудованием систем жизнедеятельности, лабораторией </a:t>
                      </a:r>
                      <a:r>
                        <a:rPr lang="ru-RU" sz="1050" dirty="0" err="1">
                          <a:latin typeface="Arial" pitchFamily="34" charset="0"/>
                          <a:cs typeface="Arial" pitchFamily="34" charset="0"/>
                        </a:rPr>
                        <a:t>ветсанэкспертизы</a:t>
                      </a:r>
                      <a:r>
                        <a:rPr lang="ru-RU" sz="1050" dirty="0">
                          <a:latin typeface="Arial" pitchFamily="34" charset="0"/>
                          <a:cs typeface="Arial" pitchFamily="34" charset="0"/>
                        </a:rPr>
                        <a:t/>
                      </a:r>
                      <a:br>
                        <a:rPr lang="ru-RU" sz="1050" dirty="0">
                          <a:latin typeface="Arial" pitchFamily="34" charset="0"/>
                          <a:cs typeface="Arial" pitchFamily="34" charset="0"/>
                        </a:rPr>
                      </a:br>
                      <a:r>
                        <a:rPr lang="ru-RU" sz="1050" dirty="0">
                          <a:latin typeface="Arial" pitchFamily="34" charset="0"/>
                          <a:cs typeface="Arial" pitchFamily="34" charset="0"/>
                        </a:rPr>
                        <a:t>Стоимость инвестиционного проекта определяется согласно проектно-сметной документации:</a:t>
                      </a:r>
                      <a:endParaRPr lang="ru-RU" sz="1050" dirty="0">
                        <a:latin typeface="Arial" pitchFamily="34" charset="0"/>
                        <a:ea typeface="Times New Roman"/>
                        <a:cs typeface="Arial" pitchFamily="34" charset="0"/>
                      </a:endParaRPr>
                    </a:p>
                  </a:txBody>
                  <a:tcPr marL="4076" marR="4076" marT="4076" marB="4076" anchor="ctr"/>
                </a:tc>
                <a:tc rowSpan="3">
                  <a:txBody>
                    <a:bodyPr/>
                    <a:lstStyle/>
                    <a:p>
                      <a:pPr marL="12700" algn="just">
                        <a:lnSpc>
                          <a:spcPct val="115000"/>
                        </a:lnSpc>
                        <a:spcAft>
                          <a:spcPts val="100"/>
                        </a:spcAft>
                      </a:pPr>
                      <a:r>
                        <a:rPr lang="en-US" sz="1050" dirty="0">
                          <a:latin typeface="Arial" pitchFamily="34" charset="0"/>
                          <a:cs typeface="Arial" pitchFamily="34" charset="0"/>
                        </a:rPr>
                        <a:t> </a:t>
                      </a:r>
                      <a:r>
                        <a:rPr lang="ru-RU" sz="1050" dirty="0">
                          <a:latin typeface="Arial" pitchFamily="34" charset="0"/>
                          <a:cs typeface="Arial" pitchFamily="34" charset="0"/>
                        </a:rPr>
                        <a:t/>
                      </a:r>
                      <a:br>
                        <a:rPr lang="ru-RU" sz="1050" dirty="0">
                          <a:latin typeface="Arial" pitchFamily="34" charset="0"/>
                          <a:cs typeface="Arial" pitchFamily="34" charset="0"/>
                        </a:rPr>
                      </a:br>
                      <a:r>
                        <a:rPr lang="ru-RU" sz="1050" dirty="0">
                          <a:latin typeface="Arial" pitchFamily="34" charset="0"/>
                          <a:cs typeface="Arial" pitchFamily="34" charset="0"/>
                        </a:rPr>
                        <a:t>условная голова в одну смену</a:t>
                      </a:r>
                      <a:endParaRPr lang="ru-RU" sz="1050" dirty="0">
                        <a:latin typeface="Arial" pitchFamily="34" charset="0"/>
                        <a:ea typeface="Times New Roman"/>
                        <a:cs typeface="Arial" pitchFamily="34" charset="0"/>
                      </a:endParaRPr>
                    </a:p>
                  </a:txBody>
                  <a:tcPr marL="4076" marR="4076" marT="4076" marB="4076" anchor="ctr"/>
                </a:tc>
                <a:tc>
                  <a:txBody>
                    <a:bodyPr/>
                    <a:lstStyle/>
                    <a:p>
                      <a:pPr algn="just">
                        <a:lnSpc>
                          <a:spcPct val="115000"/>
                        </a:lnSpc>
                        <a:spcAft>
                          <a:spcPts val="0"/>
                        </a:spcAft>
                      </a:pPr>
                      <a:r>
                        <a:rPr lang="ru-RU" sz="1050" dirty="0">
                          <a:latin typeface="Arial" pitchFamily="34" charset="0"/>
                          <a:cs typeface="Arial" pitchFamily="34" charset="0"/>
                        </a:rPr>
                        <a:t/>
                      </a:r>
                      <a:br>
                        <a:rPr lang="ru-RU"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4076" marR="4076" marT="4076" marB="4076" anchor="ctr"/>
                </a:tc>
              </a:tr>
              <a:tr h="177334">
                <a:tc vMerge="1">
                  <a:txBody>
                    <a:bodyPr/>
                    <a:lstStyle/>
                    <a:p>
                      <a:endParaRPr lang="ru-RU"/>
                    </a:p>
                  </a:txBody>
                  <a:tcPr/>
                </a:tc>
                <a:tc>
                  <a:txBody>
                    <a:bodyPr/>
                    <a:lstStyle/>
                    <a:p>
                      <a:pPr marL="12700" algn="just">
                        <a:lnSpc>
                          <a:spcPct val="115000"/>
                        </a:lnSpc>
                        <a:spcAft>
                          <a:spcPts val="100"/>
                        </a:spcAft>
                      </a:pPr>
                      <a:r>
                        <a:rPr lang="ru-RU" sz="1050" dirty="0">
                          <a:latin typeface="Arial" pitchFamily="34" charset="0"/>
                          <a:cs typeface="Arial" pitchFamily="34" charset="0"/>
                        </a:rPr>
                        <a:t> </a:t>
                      </a:r>
                      <a:r>
                        <a:rPr lang="en-US" sz="1050" dirty="0">
                          <a:latin typeface="Arial" pitchFamily="34" charset="0"/>
                          <a:cs typeface="Arial" pitchFamily="34" charset="0"/>
                        </a:rPr>
                        <a:t>- </a:t>
                      </a:r>
                      <a:r>
                        <a:rPr lang="en-US" sz="1050" dirty="0" err="1">
                          <a:latin typeface="Arial" pitchFamily="34" charset="0"/>
                          <a:cs typeface="Arial" pitchFamily="34" charset="0"/>
                        </a:rPr>
                        <a:t>строительство</a:t>
                      </a:r>
                      <a:r>
                        <a:rPr lang="en-US" sz="1050" dirty="0">
                          <a:latin typeface="Arial" pitchFamily="34" charset="0"/>
                          <a:cs typeface="Arial" pitchFamily="34" charset="0"/>
                        </a:rPr>
                        <a:t> </a:t>
                      </a:r>
                      <a:endParaRPr lang="ru-RU" sz="1050" dirty="0">
                        <a:latin typeface="Arial" pitchFamily="34" charset="0"/>
                        <a:ea typeface="Times New Roman"/>
                        <a:cs typeface="Arial" pitchFamily="34" charset="0"/>
                      </a:endParaRPr>
                    </a:p>
                  </a:txBody>
                  <a:tcPr marL="4076" marR="4076" marT="4076" marB="4076" anchor="ctr"/>
                </a:tc>
                <a:tc vMerge="1">
                  <a:txBody>
                    <a:bodyPr/>
                    <a:lstStyle/>
                    <a:p>
                      <a:endParaRPr lang="ru-RU"/>
                    </a:p>
                  </a:txBody>
                  <a:tcPr/>
                </a:tc>
                <a:tc>
                  <a:txBody>
                    <a:bodyPr/>
                    <a:lstStyle/>
                    <a:p>
                      <a:pPr marL="12700" algn="just">
                        <a:lnSpc>
                          <a:spcPct val="115000"/>
                        </a:lnSpc>
                        <a:spcAft>
                          <a:spcPts val="100"/>
                        </a:spcAft>
                      </a:pPr>
                      <a:r>
                        <a:rPr lang="en-US" sz="1050" dirty="0">
                          <a:latin typeface="Arial" pitchFamily="34" charset="0"/>
                          <a:cs typeface="Arial" pitchFamily="34" charset="0"/>
                        </a:rPr>
                        <a:t>8 000 000</a:t>
                      </a:r>
                      <a:endParaRPr lang="ru-RU" sz="1050" dirty="0">
                        <a:latin typeface="Arial" pitchFamily="34" charset="0"/>
                        <a:ea typeface="Times New Roman"/>
                        <a:cs typeface="Arial" pitchFamily="34" charset="0"/>
                      </a:endParaRPr>
                    </a:p>
                  </a:txBody>
                  <a:tcPr marL="4076" marR="4076" marT="4076" marB="4076" anchor="ctr"/>
                </a:tc>
              </a:tr>
              <a:tr h="177334">
                <a:tc vMerge="1">
                  <a:txBody>
                    <a:bodyPr/>
                    <a:lstStyle/>
                    <a:p>
                      <a:endParaRPr lang="ru-RU"/>
                    </a:p>
                  </a:txBody>
                  <a:tcPr/>
                </a:tc>
                <a:tc>
                  <a:txBody>
                    <a:bodyPr/>
                    <a:lstStyle/>
                    <a:p>
                      <a:pPr marL="12700" algn="just">
                        <a:lnSpc>
                          <a:spcPct val="115000"/>
                        </a:lnSpc>
                        <a:spcAft>
                          <a:spcPts val="100"/>
                        </a:spcAft>
                      </a:pPr>
                      <a:r>
                        <a:rPr lang="en-US" sz="1050" dirty="0">
                          <a:latin typeface="Arial" pitchFamily="34" charset="0"/>
                          <a:cs typeface="Arial" pitchFamily="34" charset="0"/>
                        </a:rPr>
                        <a:t>- </a:t>
                      </a:r>
                      <a:r>
                        <a:rPr lang="en-US" sz="1050" dirty="0" err="1">
                          <a:latin typeface="Arial" pitchFamily="34" charset="0"/>
                          <a:cs typeface="Arial" pitchFamily="34" charset="0"/>
                        </a:rPr>
                        <a:t>расширение</a:t>
                      </a:r>
                      <a:endParaRPr lang="ru-RU" sz="1050" dirty="0">
                        <a:latin typeface="Arial" pitchFamily="34" charset="0"/>
                        <a:ea typeface="Times New Roman"/>
                        <a:cs typeface="Arial" pitchFamily="34" charset="0"/>
                      </a:endParaRPr>
                    </a:p>
                  </a:txBody>
                  <a:tcPr marL="4076" marR="4076" marT="4076" marB="4076" anchor="ctr"/>
                </a:tc>
                <a:tc vMerge="1">
                  <a:txBody>
                    <a:bodyPr/>
                    <a:lstStyle/>
                    <a:p>
                      <a:endParaRPr lang="ru-RU"/>
                    </a:p>
                  </a:txBody>
                  <a:tcPr/>
                </a:tc>
                <a:tc>
                  <a:txBody>
                    <a:bodyPr/>
                    <a:lstStyle/>
                    <a:p>
                      <a:pPr marL="12700" algn="just">
                        <a:lnSpc>
                          <a:spcPct val="115000"/>
                        </a:lnSpc>
                        <a:spcAft>
                          <a:spcPts val="100"/>
                        </a:spcAft>
                      </a:pPr>
                      <a:r>
                        <a:rPr lang="en-US" sz="1050" dirty="0">
                          <a:latin typeface="Arial" pitchFamily="34" charset="0"/>
                          <a:cs typeface="Arial" pitchFamily="34" charset="0"/>
                        </a:rPr>
                        <a:t>4 000 000</a:t>
                      </a:r>
                      <a:endParaRPr lang="ru-RU" sz="1050" dirty="0">
                        <a:latin typeface="Arial" pitchFamily="34" charset="0"/>
                        <a:ea typeface="Times New Roman"/>
                        <a:cs typeface="Arial" pitchFamily="34" charset="0"/>
                      </a:endParaRPr>
                    </a:p>
                  </a:txBody>
                  <a:tcPr marL="4076" marR="4076" marT="4076" marB="4076" anchor="ctr"/>
                </a:tc>
              </a:tr>
              <a:tr h="509583">
                <a:tc rowSpan="4">
                  <a:txBody>
                    <a:bodyPr/>
                    <a:lstStyle/>
                    <a:p>
                      <a:pPr marL="12700" algn="just">
                        <a:lnSpc>
                          <a:spcPct val="115000"/>
                        </a:lnSpc>
                        <a:spcAft>
                          <a:spcPts val="100"/>
                        </a:spcAft>
                      </a:pPr>
                      <a:r>
                        <a:rPr lang="en-US" sz="1050">
                          <a:latin typeface="Arial" pitchFamily="34" charset="0"/>
                          <a:cs typeface="Arial" pitchFamily="34" charset="0"/>
                        </a:rPr>
                        <a:t>2</a:t>
                      </a:r>
                      <a:endParaRPr lang="ru-RU" sz="1050">
                        <a:latin typeface="Arial" pitchFamily="34" charset="0"/>
                        <a:ea typeface="Times New Roman"/>
                        <a:cs typeface="Arial" pitchFamily="34" charset="0"/>
                      </a:endParaRPr>
                    </a:p>
                  </a:txBody>
                  <a:tcPr marL="4076" marR="4076" marT="4076" marB="4076" anchor="ctr"/>
                </a:tc>
                <a:tc rowSpan="2">
                  <a:txBody>
                    <a:bodyPr/>
                    <a:lstStyle/>
                    <a:p>
                      <a:pPr marL="12700" algn="just">
                        <a:lnSpc>
                          <a:spcPct val="115000"/>
                        </a:lnSpc>
                        <a:spcAft>
                          <a:spcPts val="100"/>
                        </a:spcAft>
                      </a:pPr>
                      <a:r>
                        <a:rPr lang="ru-RU" sz="1050" dirty="0">
                          <a:latin typeface="Arial" pitchFamily="34" charset="0"/>
                          <a:cs typeface="Arial" pitchFamily="34" charset="0"/>
                        </a:rPr>
                        <a:t>Мясоперерабатывающий комбинат (цех) по производству колбасных изделий и (или) полуфабрикатов и (или) консервов от 5 тонн в смену с холодильными камерами для хранения сырья, цехом обвалки и </a:t>
                      </a:r>
                      <a:r>
                        <a:rPr lang="ru-RU" sz="1050" dirty="0" err="1">
                          <a:latin typeface="Arial" pitchFamily="34" charset="0"/>
                          <a:cs typeface="Arial" pitchFamily="34" charset="0"/>
                        </a:rPr>
                        <a:t>жиловки</a:t>
                      </a:r>
                      <a:r>
                        <a:rPr lang="ru-RU" sz="1050" dirty="0">
                          <a:latin typeface="Arial" pitchFamily="34" charset="0"/>
                          <a:cs typeface="Arial" pitchFamily="34" charset="0"/>
                        </a:rPr>
                        <a:t>, линией по производству колбасных изделий и мясных продуктов и (или) консервов и (или) полуфабрикатов в вакуумной и (или) газовой упаковке, холодильными камерами для хранения готовой продукции.</a:t>
                      </a:r>
                      <a:br>
                        <a:rPr lang="ru-RU" sz="1050" dirty="0">
                          <a:latin typeface="Arial" pitchFamily="34" charset="0"/>
                          <a:cs typeface="Arial" pitchFamily="34" charset="0"/>
                        </a:rPr>
                      </a:br>
                      <a:r>
                        <a:rPr lang="en-US" sz="1050" dirty="0" err="1">
                          <a:latin typeface="Arial" pitchFamily="34" charset="0"/>
                          <a:cs typeface="Arial" pitchFamily="34" charset="0"/>
                        </a:rPr>
                        <a:t>Стоимость</a:t>
                      </a:r>
                      <a:r>
                        <a:rPr lang="en-US" sz="1050" dirty="0">
                          <a:latin typeface="Arial" pitchFamily="34" charset="0"/>
                          <a:cs typeface="Arial" pitchFamily="34" charset="0"/>
                        </a:rPr>
                        <a:t> </a:t>
                      </a:r>
                      <a:r>
                        <a:rPr lang="en-US" sz="1050" dirty="0" err="1">
                          <a:latin typeface="Arial" pitchFamily="34" charset="0"/>
                          <a:cs typeface="Arial" pitchFamily="34" charset="0"/>
                        </a:rPr>
                        <a:t>инвестиционного</a:t>
                      </a:r>
                      <a:r>
                        <a:rPr lang="en-US" sz="1050" dirty="0">
                          <a:latin typeface="Arial" pitchFamily="34" charset="0"/>
                          <a:cs typeface="Arial" pitchFamily="34" charset="0"/>
                        </a:rPr>
                        <a:t> </a:t>
                      </a:r>
                      <a:r>
                        <a:rPr lang="en-US" sz="1050" dirty="0" err="1">
                          <a:latin typeface="Arial" pitchFamily="34" charset="0"/>
                          <a:cs typeface="Arial" pitchFamily="34" charset="0"/>
                        </a:rPr>
                        <a:t>проекта</a:t>
                      </a:r>
                      <a:r>
                        <a:rPr lang="en-US" sz="1050" dirty="0">
                          <a:latin typeface="Arial" pitchFamily="34" charset="0"/>
                          <a:cs typeface="Arial" pitchFamily="34" charset="0"/>
                        </a:rPr>
                        <a:t> </a:t>
                      </a:r>
                      <a:r>
                        <a:rPr lang="en-US" sz="1050" dirty="0" err="1">
                          <a:latin typeface="Arial" pitchFamily="34" charset="0"/>
                          <a:cs typeface="Arial" pitchFamily="34" charset="0"/>
                        </a:rPr>
                        <a:t>определяется</a:t>
                      </a:r>
                      <a:r>
                        <a:rPr lang="en-US" sz="1050" dirty="0">
                          <a:latin typeface="Arial" pitchFamily="34" charset="0"/>
                          <a:cs typeface="Arial" pitchFamily="34" charset="0"/>
                        </a:rPr>
                        <a:t> </a:t>
                      </a:r>
                      <a:r>
                        <a:rPr lang="en-US" sz="1050" dirty="0" err="1">
                          <a:latin typeface="Arial" pitchFamily="34" charset="0"/>
                          <a:cs typeface="Arial" pitchFamily="34" charset="0"/>
                        </a:rPr>
                        <a:t>согласно</a:t>
                      </a:r>
                      <a:r>
                        <a:rPr lang="en-US" sz="1050" dirty="0">
                          <a:latin typeface="Arial" pitchFamily="34" charset="0"/>
                          <a:cs typeface="Arial" pitchFamily="34" charset="0"/>
                        </a:rPr>
                        <a:t> </a:t>
                      </a:r>
                      <a:r>
                        <a:rPr lang="en-US" sz="1050" dirty="0" err="1">
                          <a:latin typeface="Arial" pitchFamily="34" charset="0"/>
                          <a:cs typeface="Arial" pitchFamily="34" charset="0"/>
                        </a:rPr>
                        <a:t>проектно-сметной</a:t>
                      </a:r>
                      <a:r>
                        <a:rPr lang="en-US" sz="1050" dirty="0">
                          <a:latin typeface="Arial" pitchFamily="34" charset="0"/>
                          <a:cs typeface="Arial" pitchFamily="34" charset="0"/>
                        </a:rPr>
                        <a:t> </a:t>
                      </a:r>
                      <a:r>
                        <a:rPr lang="en-US" sz="1050" dirty="0" err="1">
                          <a:latin typeface="Arial" pitchFamily="34" charset="0"/>
                          <a:cs typeface="Arial" pitchFamily="34" charset="0"/>
                        </a:rPr>
                        <a:t>документации</a:t>
                      </a:r>
                      <a:r>
                        <a:rPr lang="en-US" sz="1050" dirty="0">
                          <a:latin typeface="Arial" pitchFamily="34" charset="0"/>
                          <a:cs typeface="Arial" pitchFamily="34" charset="0"/>
                        </a:rPr>
                        <a:t>:</a:t>
                      </a:r>
                      <a:endParaRPr lang="ru-RU" sz="1050" dirty="0">
                        <a:latin typeface="Arial" pitchFamily="34" charset="0"/>
                        <a:ea typeface="Times New Roman"/>
                        <a:cs typeface="Arial" pitchFamily="34" charset="0"/>
                      </a:endParaRPr>
                    </a:p>
                  </a:txBody>
                  <a:tcPr marL="4076" marR="4076" marT="4076" marB="4076" anchor="ctr"/>
                </a:tc>
                <a:tc rowSpan="4">
                  <a:txBody>
                    <a:bodyPr/>
                    <a:lstStyle/>
                    <a:p>
                      <a:pPr marL="12700" algn="just">
                        <a:lnSpc>
                          <a:spcPct val="115000"/>
                        </a:lnSpc>
                        <a:spcAft>
                          <a:spcPts val="100"/>
                        </a:spcAft>
                      </a:pPr>
                      <a:r>
                        <a:rPr lang="en-US" sz="1050">
                          <a:latin typeface="Arial" pitchFamily="34" charset="0"/>
                          <a:cs typeface="Arial" pitchFamily="34" charset="0"/>
                        </a:rPr>
                        <a:t>1 тонна готовой продукции</a:t>
                      </a:r>
                      <a:endParaRPr lang="ru-RU" sz="1050">
                        <a:latin typeface="Arial" pitchFamily="34" charset="0"/>
                        <a:ea typeface="Times New Roman"/>
                        <a:cs typeface="Arial" pitchFamily="34" charset="0"/>
                      </a:endParaRPr>
                    </a:p>
                  </a:txBody>
                  <a:tcPr marL="4076" marR="4076" marT="4076" marB="4076" anchor="ctr"/>
                </a:tc>
                <a:tc>
                  <a:txBody>
                    <a:bodyPr/>
                    <a:lstStyle/>
                    <a:p>
                      <a:pPr algn="just">
                        <a:lnSpc>
                          <a:spcPct val="115000"/>
                        </a:lnSpc>
                        <a:spcAft>
                          <a:spcPts val="0"/>
                        </a:spcAft>
                      </a:pPr>
                      <a:r>
                        <a:rPr lang="en-US" sz="1050" dirty="0">
                          <a:latin typeface="Arial" pitchFamily="34" charset="0"/>
                          <a:cs typeface="Arial" pitchFamily="34" charset="0"/>
                        </a:rPr>
                        <a:t/>
                      </a:r>
                      <a:br>
                        <a:rPr lang="en-US"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4076" marR="4076" marT="4076" marB="4076" anchor="ctr"/>
                </a:tc>
              </a:tr>
              <a:tr h="779209">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marL="12700" algn="just">
                        <a:lnSpc>
                          <a:spcPct val="115000"/>
                        </a:lnSpc>
                        <a:spcAft>
                          <a:spcPts val="100"/>
                        </a:spcAft>
                      </a:pPr>
                      <a:r>
                        <a:rPr lang="en-US" sz="1050" dirty="0">
                          <a:latin typeface="Arial" pitchFamily="34" charset="0"/>
                          <a:cs typeface="Arial" pitchFamily="34" charset="0"/>
                        </a:rPr>
                        <a:t>100 000 000</a:t>
                      </a:r>
                      <a:endParaRPr lang="ru-RU" sz="1050" dirty="0">
                        <a:latin typeface="Arial" pitchFamily="34" charset="0"/>
                        <a:ea typeface="Times New Roman"/>
                        <a:cs typeface="Arial" pitchFamily="34" charset="0"/>
                      </a:endParaRPr>
                    </a:p>
                  </a:txBody>
                  <a:tcPr marL="4076" marR="4076" marT="4076" marB="4076" anchor="ctr"/>
                </a:tc>
              </a:tr>
              <a:tr h="177334">
                <a:tc vMerge="1">
                  <a:txBody>
                    <a:bodyPr/>
                    <a:lstStyle/>
                    <a:p>
                      <a:endParaRPr lang="ru-RU"/>
                    </a:p>
                  </a:txBody>
                  <a:tcPr/>
                </a:tc>
                <a:tc>
                  <a:txBody>
                    <a:bodyPr/>
                    <a:lstStyle/>
                    <a:p>
                      <a:pPr marL="12700" algn="just">
                        <a:lnSpc>
                          <a:spcPct val="115000"/>
                        </a:lnSpc>
                        <a:spcAft>
                          <a:spcPts val="100"/>
                        </a:spcAft>
                      </a:pPr>
                      <a:r>
                        <a:rPr lang="en-US" sz="1050" dirty="0">
                          <a:latin typeface="Arial" pitchFamily="34" charset="0"/>
                          <a:cs typeface="Arial" pitchFamily="34" charset="0"/>
                        </a:rPr>
                        <a:t>- </a:t>
                      </a:r>
                      <a:r>
                        <a:rPr lang="en-US" sz="1050" dirty="0" err="1">
                          <a:latin typeface="Arial" pitchFamily="34" charset="0"/>
                          <a:cs typeface="Arial" pitchFamily="34" charset="0"/>
                        </a:rPr>
                        <a:t>строительство</a:t>
                      </a:r>
                      <a:endParaRPr lang="ru-RU" sz="1050" dirty="0">
                        <a:latin typeface="Arial" pitchFamily="34" charset="0"/>
                        <a:ea typeface="Times New Roman"/>
                        <a:cs typeface="Arial" pitchFamily="34" charset="0"/>
                      </a:endParaRPr>
                    </a:p>
                  </a:txBody>
                  <a:tcPr marL="4076" marR="4076" marT="4076" marB="4076" anchor="ctr"/>
                </a:tc>
                <a:tc vMerge="1">
                  <a:txBody>
                    <a:bodyPr/>
                    <a:lstStyle/>
                    <a:p>
                      <a:endParaRPr lang="ru-RU"/>
                    </a:p>
                  </a:txBody>
                  <a:tcPr/>
                </a:tc>
                <a:tc vMerge="1">
                  <a:txBody>
                    <a:bodyPr/>
                    <a:lstStyle/>
                    <a:p>
                      <a:endParaRPr lang="ru-RU"/>
                    </a:p>
                  </a:txBody>
                  <a:tcPr/>
                </a:tc>
              </a:tr>
              <a:tr h="177334">
                <a:tc vMerge="1">
                  <a:txBody>
                    <a:bodyPr/>
                    <a:lstStyle/>
                    <a:p>
                      <a:endParaRPr lang="ru-RU"/>
                    </a:p>
                  </a:txBody>
                  <a:tcPr/>
                </a:tc>
                <a:tc>
                  <a:txBody>
                    <a:bodyPr/>
                    <a:lstStyle/>
                    <a:p>
                      <a:pPr marL="12700" algn="just">
                        <a:lnSpc>
                          <a:spcPct val="115000"/>
                        </a:lnSpc>
                        <a:spcAft>
                          <a:spcPts val="100"/>
                        </a:spcAft>
                      </a:pPr>
                      <a:r>
                        <a:rPr lang="en-US" sz="1050" dirty="0">
                          <a:latin typeface="Arial" pitchFamily="34" charset="0"/>
                          <a:cs typeface="Arial" pitchFamily="34" charset="0"/>
                        </a:rPr>
                        <a:t>- </a:t>
                      </a:r>
                      <a:r>
                        <a:rPr lang="en-US" sz="1050" dirty="0" err="1">
                          <a:latin typeface="Arial" pitchFamily="34" charset="0"/>
                          <a:cs typeface="Arial" pitchFamily="34" charset="0"/>
                        </a:rPr>
                        <a:t>расширение</a:t>
                      </a:r>
                      <a:endParaRPr lang="ru-RU" sz="1050" dirty="0">
                        <a:latin typeface="Arial" pitchFamily="34" charset="0"/>
                        <a:ea typeface="Times New Roman"/>
                        <a:cs typeface="Arial" pitchFamily="34" charset="0"/>
                      </a:endParaRPr>
                    </a:p>
                  </a:txBody>
                  <a:tcPr marL="4076" marR="4076" marT="4076" marB="4076" anchor="ctr"/>
                </a:tc>
                <a:tc vMerge="1">
                  <a:txBody>
                    <a:bodyPr/>
                    <a:lstStyle/>
                    <a:p>
                      <a:endParaRPr lang="ru-RU"/>
                    </a:p>
                  </a:txBody>
                  <a:tcPr/>
                </a:tc>
                <a:tc>
                  <a:txBody>
                    <a:bodyPr/>
                    <a:lstStyle/>
                    <a:p>
                      <a:pPr marL="12700" algn="just">
                        <a:lnSpc>
                          <a:spcPct val="115000"/>
                        </a:lnSpc>
                        <a:spcAft>
                          <a:spcPts val="100"/>
                        </a:spcAft>
                      </a:pPr>
                      <a:r>
                        <a:rPr lang="en-US" sz="1050" dirty="0">
                          <a:latin typeface="Arial" pitchFamily="34" charset="0"/>
                          <a:cs typeface="Arial" pitchFamily="34" charset="0"/>
                        </a:rPr>
                        <a:t>50 000 000</a:t>
                      </a:r>
                      <a:endParaRPr lang="ru-RU" sz="1050" dirty="0">
                        <a:latin typeface="Arial" pitchFamily="34" charset="0"/>
                        <a:ea typeface="Times New Roman"/>
                        <a:cs typeface="Arial" pitchFamily="34" charset="0"/>
                      </a:endParaRPr>
                    </a:p>
                  </a:txBody>
                  <a:tcPr marL="4076" marR="4076" marT="4076" marB="4076" anchor="ctr"/>
                </a:tc>
              </a:tr>
              <a:tr h="177334">
                <a:tc>
                  <a:txBody>
                    <a:bodyPr/>
                    <a:lstStyle/>
                    <a:p>
                      <a:pPr marL="12700" algn="just">
                        <a:lnSpc>
                          <a:spcPct val="115000"/>
                        </a:lnSpc>
                        <a:spcAft>
                          <a:spcPts val="100"/>
                        </a:spcAft>
                      </a:pPr>
                      <a:r>
                        <a:rPr lang="en-US" sz="1050">
                          <a:latin typeface="Arial" pitchFamily="34" charset="0"/>
                          <a:cs typeface="Arial" pitchFamily="34" charset="0"/>
                        </a:rPr>
                        <a:t>3</a:t>
                      </a:r>
                      <a:endParaRPr lang="ru-RU" sz="1050">
                        <a:latin typeface="Arial" pitchFamily="34" charset="0"/>
                        <a:ea typeface="Times New Roman"/>
                        <a:cs typeface="Arial" pitchFamily="34" charset="0"/>
                      </a:endParaRPr>
                    </a:p>
                  </a:txBody>
                  <a:tcPr marL="4076" marR="4076" marT="4076" marB="4076" anchor="ctr"/>
                </a:tc>
                <a:tc>
                  <a:txBody>
                    <a:bodyPr/>
                    <a:lstStyle/>
                    <a:p>
                      <a:pPr marL="12700" algn="just">
                        <a:lnSpc>
                          <a:spcPct val="115000"/>
                        </a:lnSpc>
                        <a:spcAft>
                          <a:spcPts val="100"/>
                        </a:spcAft>
                      </a:pPr>
                      <a:r>
                        <a:rPr lang="en-US" sz="1050">
                          <a:latin typeface="Arial" pitchFamily="34" charset="0"/>
                          <a:cs typeface="Arial" pitchFamily="34" charset="0"/>
                        </a:rPr>
                        <a:t>Седельный тягач*</a:t>
                      </a:r>
                      <a:endParaRPr lang="ru-RU" sz="1050">
                        <a:latin typeface="Arial" pitchFamily="34" charset="0"/>
                        <a:ea typeface="Times New Roman"/>
                        <a:cs typeface="Arial" pitchFamily="34" charset="0"/>
                      </a:endParaRPr>
                    </a:p>
                  </a:txBody>
                  <a:tcPr marL="4076" marR="4076" marT="4076" marB="4076" anchor="ctr"/>
                </a:tc>
                <a:tc rowSpan="7">
                  <a:txBody>
                    <a:bodyPr/>
                    <a:lstStyle/>
                    <a:p>
                      <a:pPr marL="12700" algn="just">
                        <a:lnSpc>
                          <a:spcPct val="115000"/>
                        </a:lnSpc>
                        <a:spcAft>
                          <a:spcPts val="100"/>
                        </a:spcAft>
                      </a:pPr>
                      <a:r>
                        <a:rPr lang="en-US" sz="1050" dirty="0" err="1">
                          <a:latin typeface="Arial" pitchFamily="34" charset="0"/>
                          <a:cs typeface="Arial" pitchFamily="34" charset="0"/>
                        </a:rPr>
                        <a:t>единица</a:t>
                      </a:r>
                      <a:endParaRPr lang="ru-RU" sz="1050" dirty="0">
                        <a:latin typeface="Arial" pitchFamily="34" charset="0"/>
                        <a:ea typeface="Times New Roman"/>
                        <a:cs typeface="Arial" pitchFamily="34" charset="0"/>
                      </a:endParaRPr>
                    </a:p>
                  </a:txBody>
                  <a:tcPr marL="4076" marR="4076" marT="4076" marB="4076" anchor="ctr"/>
                </a:tc>
                <a:tc>
                  <a:txBody>
                    <a:bodyPr/>
                    <a:lstStyle/>
                    <a:p>
                      <a:pPr marL="12700" algn="just">
                        <a:lnSpc>
                          <a:spcPct val="115000"/>
                        </a:lnSpc>
                        <a:spcAft>
                          <a:spcPts val="100"/>
                        </a:spcAft>
                      </a:pPr>
                      <a:r>
                        <a:rPr lang="en-US" sz="1050" dirty="0">
                          <a:latin typeface="Arial" pitchFamily="34" charset="0"/>
                          <a:cs typeface="Arial" pitchFamily="34" charset="0"/>
                        </a:rPr>
                        <a:t>25 000 000</a:t>
                      </a:r>
                      <a:endParaRPr lang="ru-RU" sz="1050" dirty="0">
                        <a:latin typeface="Arial" pitchFamily="34" charset="0"/>
                        <a:ea typeface="Times New Roman"/>
                        <a:cs typeface="Arial" pitchFamily="34" charset="0"/>
                      </a:endParaRPr>
                    </a:p>
                  </a:txBody>
                  <a:tcPr marL="4076" marR="4076" marT="4076" marB="4076" anchor="ctr"/>
                </a:tc>
              </a:tr>
              <a:tr h="177334">
                <a:tc>
                  <a:txBody>
                    <a:bodyPr/>
                    <a:lstStyle/>
                    <a:p>
                      <a:pPr marL="12700" algn="just">
                        <a:lnSpc>
                          <a:spcPct val="115000"/>
                        </a:lnSpc>
                        <a:spcAft>
                          <a:spcPts val="100"/>
                        </a:spcAft>
                      </a:pPr>
                      <a:r>
                        <a:rPr lang="en-US" sz="1050">
                          <a:latin typeface="Arial" pitchFamily="34" charset="0"/>
                          <a:cs typeface="Arial" pitchFamily="34" charset="0"/>
                        </a:rPr>
                        <a:t>4</a:t>
                      </a:r>
                      <a:endParaRPr lang="ru-RU" sz="1050">
                        <a:latin typeface="Arial" pitchFamily="34" charset="0"/>
                        <a:ea typeface="Times New Roman"/>
                        <a:cs typeface="Arial" pitchFamily="34" charset="0"/>
                      </a:endParaRPr>
                    </a:p>
                  </a:txBody>
                  <a:tcPr marL="4076" marR="4076" marT="4076" marB="4076" anchor="ctr"/>
                </a:tc>
                <a:tc>
                  <a:txBody>
                    <a:bodyPr/>
                    <a:lstStyle/>
                    <a:p>
                      <a:pPr marL="12700" algn="just">
                        <a:lnSpc>
                          <a:spcPct val="115000"/>
                        </a:lnSpc>
                        <a:spcAft>
                          <a:spcPts val="100"/>
                        </a:spcAft>
                      </a:pPr>
                      <a:r>
                        <a:rPr lang="en-US" sz="1050" dirty="0" err="1">
                          <a:latin typeface="Arial" pitchFamily="34" charset="0"/>
                          <a:cs typeface="Arial" pitchFamily="34" charset="0"/>
                        </a:rPr>
                        <a:t>Полуприцеп-рефрижератор</a:t>
                      </a:r>
                      <a:r>
                        <a:rPr lang="en-US" sz="1050" dirty="0">
                          <a:latin typeface="Arial" pitchFamily="34" charset="0"/>
                          <a:cs typeface="Arial" pitchFamily="34" charset="0"/>
                        </a:rPr>
                        <a:t> </a:t>
                      </a:r>
                      <a:r>
                        <a:rPr lang="en-US" sz="1050" dirty="0" err="1">
                          <a:latin typeface="Arial" pitchFamily="34" charset="0"/>
                          <a:cs typeface="Arial" pitchFamily="34" charset="0"/>
                        </a:rPr>
                        <a:t>от</a:t>
                      </a:r>
                      <a:r>
                        <a:rPr lang="en-US" sz="1050" dirty="0">
                          <a:latin typeface="Arial" pitchFamily="34" charset="0"/>
                          <a:cs typeface="Arial" pitchFamily="34" charset="0"/>
                        </a:rPr>
                        <a:t> 20 </a:t>
                      </a:r>
                      <a:r>
                        <a:rPr lang="en-US" sz="1050" dirty="0" err="1">
                          <a:latin typeface="Arial" pitchFamily="34" charset="0"/>
                          <a:cs typeface="Arial" pitchFamily="34" charset="0"/>
                        </a:rPr>
                        <a:t>тонн</a:t>
                      </a:r>
                      <a:r>
                        <a:rPr lang="en-US" sz="1050" dirty="0">
                          <a:latin typeface="Arial" pitchFamily="34" charset="0"/>
                          <a:cs typeface="Arial" pitchFamily="34" charset="0"/>
                        </a:rPr>
                        <a:t>*</a:t>
                      </a:r>
                      <a:endParaRPr lang="ru-RU" sz="1050" dirty="0">
                        <a:latin typeface="Arial" pitchFamily="34" charset="0"/>
                        <a:ea typeface="Times New Roman"/>
                        <a:cs typeface="Arial" pitchFamily="34" charset="0"/>
                      </a:endParaRPr>
                    </a:p>
                  </a:txBody>
                  <a:tcPr marL="4076" marR="4076" marT="4076" marB="4076" anchor="ctr"/>
                </a:tc>
                <a:tc vMerge="1">
                  <a:txBody>
                    <a:bodyPr/>
                    <a:lstStyle/>
                    <a:p>
                      <a:endParaRPr lang="ru-RU"/>
                    </a:p>
                  </a:txBody>
                  <a:tcPr/>
                </a:tc>
                <a:tc>
                  <a:txBody>
                    <a:bodyPr/>
                    <a:lstStyle/>
                    <a:p>
                      <a:pPr marL="12700" algn="just">
                        <a:lnSpc>
                          <a:spcPct val="115000"/>
                        </a:lnSpc>
                        <a:spcAft>
                          <a:spcPts val="100"/>
                        </a:spcAft>
                      </a:pPr>
                      <a:r>
                        <a:rPr lang="en-US" sz="1050" dirty="0">
                          <a:latin typeface="Arial" pitchFamily="34" charset="0"/>
                          <a:cs typeface="Arial" pitchFamily="34" charset="0"/>
                        </a:rPr>
                        <a:t>20 000 000</a:t>
                      </a:r>
                      <a:endParaRPr lang="ru-RU" sz="1050" dirty="0">
                        <a:latin typeface="Arial" pitchFamily="34" charset="0"/>
                        <a:ea typeface="Times New Roman"/>
                        <a:cs typeface="Arial" pitchFamily="34" charset="0"/>
                      </a:endParaRPr>
                    </a:p>
                  </a:txBody>
                  <a:tcPr marL="4076" marR="4076" marT="4076" marB="4076" anchor="ctr"/>
                </a:tc>
              </a:tr>
              <a:tr h="177334">
                <a:tc>
                  <a:txBody>
                    <a:bodyPr/>
                    <a:lstStyle/>
                    <a:p>
                      <a:pPr marL="12700" algn="just">
                        <a:lnSpc>
                          <a:spcPct val="115000"/>
                        </a:lnSpc>
                        <a:spcAft>
                          <a:spcPts val="100"/>
                        </a:spcAft>
                      </a:pPr>
                      <a:r>
                        <a:rPr lang="en-US" sz="1050" dirty="0">
                          <a:latin typeface="Arial" pitchFamily="34" charset="0"/>
                          <a:cs typeface="Arial" pitchFamily="34" charset="0"/>
                        </a:rPr>
                        <a:t>5</a:t>
                      </a:r>
                      <a:endParaRPr lang="ru-RU" sz="1050" dirty="0">
                        <a:latin typeface="Arial" pitchFamily="34" charset="0"/>
                        <a:ea typeface="Times New Roman"/>
                        <a:cs typeface="Arial" pitchFamily="34" charset="0"/>
                      </a:endParaRPr>
                    </a:p>
                  </a:txBody>
                  <a:tcPr marL="4076" marR="4076" marT="4076" marB="4076" anchor="ctr"/>
                </a:tc>
                <a:tc>
                  <a:txBody>
                    <a:bodyPr/>
                    <a:lstStyle/>
                    <a:p>
                      <a:pPr marL="12700" algn="just">
                        <a:lnSpc>
                          <a:spcPct val="115000"/>
                        </a:lnSpc>
                        <a:spcAft>
                          <a:spcPts val="100"/>
                        </a:spcAft>
                      </a:pPr>
                      <a:r>
                        <a:rPr lang="ru-RU" sz="1050" dirty="0">
                          <a:latin typeface="Arial" pitchFamily="34" charset="0"/>
                          <a:cs typeface="Arial" pitchFamily="34" charset="0"/>
                        </a:rPr>
                        <a:t>Полуприцеп-рефрижератор от 20 тонн с подвесными путями*</a:t>
                      </a:r>
                      <a:endParaRPr lang="ru-RU" sz="1050" dirty="0">
                        <a:latin typeface="Arial" pitchFamily="34" charset="0"/>
                        <a:ea typeface="Times New Roman"/>
                        <a:cs typeface="Arial" pitchFamily="34" charset="0"/>
                      </a:endParaRPr>
                    </a:p>
                  </a:txBody>
                  <a:tcPr marL="4076" marR="4076" marT="4076" marB="4076" anchor="ctr"/>
                </a:tc>
                <a:tc vMerge="1">
                  <a:txBody>
                    <a:bodyPr/>
                    <a:lstStyle/>
                    <a:p>
                      <a:endParaRPr lang="ru-RU"/>
                    </a:p>
                  </a:txBody>
                  <a:tcPr/>
                </a:tc>
                <a:tc>
                  <a:txBody>
                    <a:bodyPr/>
                    <a:lstStyle/>
                    <a:p>
                      <a:pPr marL="12700" algn="just">
                        <a:lnSpc>
                          <a:spcPct val="115000"/>
                        </a:lnSpc>
                        <a:spcAft>
                          <a:spcPts val="100"/>
                        </a:spcAft>
                      </a:pPr>
                      <a:r>
                        <a:rPr lang="en-US" sz="1050" dirty="0">
                          <a:latin typeface="Arial" pitchFamily="34" charset="0"/>
                          <a:cs typeface="Arial" pitchFamily="34" charset="0"/>
                        </a:rPr>
                        <a:t>30 000 000</a:t>
                      </a:r>
                      <a:endParaRPr lang="ru-RU" sz="1050" dirty="0">
                        <a:latin typeface="Arial" pitchFamily="34" charset="0"/>
                        <a:ea typeface="Times New Roman"/>
                        <a:cs typeface="Arial" pitchFamily="34" charset="0"/>
                      </a:endParaRPr>
                    </a:p>
                  </a:txBody>
                  <a:tcPr marL="4076" marR="4076" marT="4076" marB="4076" anchor="ctr"/>
                </a:tc>
              </a:tr>
              <a:tr h="362577">
                <a:tc rowSpan="2">
                  <a:txBody>
                    <a:bodyPr/>
                    <a:lstStyle/>
                    <a:p>
                      <a:pPr marL="12700" algn="just">
                        <a:lnSpc>
                          <a:spcPct val="115000"/>
                        </a:lnSpc>
                        <a:spcAft>
                          <a:spcPts val="100"/>
                        </a:spcAft>
                      </a:pPr>
                      <a:r>
                        <a:rPr lang="en-US" sz="1050" dirty="0">
                          <a:latin typeface="Arial" pitchFamily="34" charset="0"/>
                          <a:cs typeface="Arial" pitchFamily="34" charset="0"/>
                        </a:rPr>
                        <a:t>6</a:t>
                      </a:r>
                      <a:endParaRPr lang="ru-RU" sz="1050" dirty="0">
                        <a:latin typeface="Arial" pitchFamily="34" charset="0"/>
                        <a:ea typeface="Times New Roman"/>
                        <a:cs typeface="Arial" pitchFamily="34" charset="0"/>
                      </a:endParaRPr>
                    </a:p>
                  </a:txBody>
                  <a:tcPr marL="4076" marR="4076" marT="4076" marB="4076" anchor="ctr"/>
                </a:tc>
                <a:tc rowSpan="2">
                  <a:txBody>
                    <a:bodyPr/>
                    <a:lstStyle/>
                    <a:p>
                      <a:pPr marL="12700" algn="just">
                        <a:lnSpc>
                          <a:spcPct val="115000"/>
                        </a:lnSpc>
                        <a:spcAft>
                          <a:spcPts val="100"/>
                        </a:spcAft>
                      </a:pPr>
                      <a:r>
                        <a:rPr lang="ru-RU" sz="1050" dirty="0">
                          <a:latin typeface="Arial" pitchFamily="34" charset="0"/>
                          <a:cs typeface="Arial" pitchFamily="34" charset="0"/>
                        </a:rPr>
                        <a:t>Рефрижератор (автомашина с холодильным оборудованием для перевозки мяса и мясопродуктов)**:</a:t>
                      </a:r>
                      <a:endParaRPr lang="ru-RU" sz="1050" dirty="0">
                        <a:latin typeface="Arial" pitchFamily="34" charset="0"/>
                        <a:ea typeface="Times New Roman"/>
                        <a:cs typeface="Arial" pitchFamily="34" charset="0"/>
                      </a:endParaRPr>
                    </a:p>
                  </a:txBody>
                  <a:tcPr marL="4076" marR="4076" marT="4076" marB="4076" anchor="ctr"/>
                </a:tc>
                <a:tc vMerge="1">
                  <a:txBody>
                    <a:bodyPr/>
                    <a:lstStyle/>
                    <a:p>
                      <a:endParaRPr lang="ru-RU"/>
                    </a:p>
                  </a:txBody>
                  <a:tcPr/>
                </a:tc>
                <a:tc>
                  <a:txBody>
                    <a:bodyPr/>
                    <a:lstStyle/>
                    <a:p>
                      <a:pPr algn="just">
                        <a:lnSpc>
                          <a:spcPct val="115000"/>
                        </a:lnSpc>
                        <a:spcAft>
                          <a:spcPts val="0"/>
                        </a:spcAft>
                      </a:pPr>
                      <a:r>
                        <a:rPr lang="ru-RU" sz="1050" dirty="0">
                          <a:latin typeface="Arial" pitchFamily="34" charset="0"/>
                          <a:cs typeface="Arial" pitchFamily="34" charset="0"/>
                        </a:rPr>
                        <a:t/>
                      </a:r>
                      <a:br>
                        <a:rPr lang="ru-RU"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4076" marR="4076" marT="4076" marB="4076" anchor="ctr"/>
                </a:tc>
              </a:tr>
              <a:tr h="0">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marL="12700" algn="just">
                        <a:lnSpc>
                          <a:spcPct val="115000"/>
                        </a:lnSpc>
                        <a:spcAft>
                          <a:spcPts val="100"/>
                        </a:spcAft>
                      </a:pPr>
                      <a:r>
                        <a:rPr lang="en-US" sz="1050" dirty="0">
                          <a:latin typeface="Arial" pitchFamily="34" charset="0"/>
                          <a:cs typeface="Arial" pitchFamily="34" charset="0"/>
                        </a:rPr>
                        <a:t>9 239 000</a:t>
                      </a:r>
                      <a:endParaRPr lang="ru-RU" sz="1050" dirty="0">
                        <a:latin typeface="Arial" pitchFamily="34" charset="0"/>
                        <a:ea typeface="Times New Roman"/>
                        <a:cs typeface="Arial" pitchFamily="34" charset="0"/>
                      </a:endParaRPr>
                    </a:p>
                  </a:txBody>
                  <a:tcPr marL="4076" marR="4076" marT="4076" marB="4076" anchor="ctr"/>
                </a:tc>
              </a:tr>
              <a:tr h="177334">
                <a:tc>
                  <a:txBody>
                    <a:bodyPr/>
                    <a:lstStyle/>
                    <a:p>
                      <a:pPr marL="12700" algn="just">
                        <a:lnSpc>
                          <a:spcPct val="115000"/>
                        </a:lnSpc>
                        <a:spcAft>
                          <a:spcPts val="100"/>
                        </a:spcAft>
                      </a:pPr>
                      <a:r>
                        <a:rPr lang="en-US" sz="1050" dirty="0">
                          <a:latin typeface="Arial" pitchFamily="34" charset="0"/>
                          <a:cs typeface="Arial" pitchFamily="34" charset="0"/>
                        </a:rPr>
                        <a:t>6.1</a:t>
                      </a:r>
                      <a:endParaRPr lang="ru-RU" sz="1050" dirty="0">
                        <a:latin typeface="Arial" pitchFamily="34" charset="0"/>
                        <a:ea typeface="Times New Roman"/>
                        <a:cs typeface="Arial" pitchFamily="34" charset="0"/>
                      </a:endParaRPr>
                    </a:p>
                  </a:txBody>
                  <a:tcPr marL="4076" marR="4076" marT="4076" marB="4076" anchor="ctr"/>
                </a:tc>
                <a:tc>
                  <a:txBody>
                    <a:bodyPr/>
                    <a:lstStyle/>
                    <a:p>
                      <a:pPr marL="12700" algn="just">
                        <a:lnSpc>
                          <a:spcPct val="115000"/>
                        </a:lnSpc>
                        <a:spcAft>
                          <a:spcPts val="100"/>
                        </a:spcAft>
                      </a:pPr>
                      <a:r>
                        <a:rPr lang="ru-RU" sz="1050" dirty="0">
                          <a:latin typeface="Arial" pitchFamily="34" charset="0"/>
                          <a:cs typeface="Arial" pitchFamily="34" charset="0"/>
                        </a:rPr>
                        <a:t>грузоподъемность от 1,5 тонн до 5 тонн</a:t>
                      </a:r>
                      <a:endParaRPr lang="ru-RU" sz="1050" dirty="0">
                        <a:latin typeface="Arial" pitchFamily="34" charset="0"/>
                        <a:ea typeface="Times New Roman"/>
                        <a:cs typeface="Arial" pitchFamily="34" charset="0"/>
                      </a:endParaRPr>
                    </a:p>
                  </a:txBody>
                  <a:tcPr marL="4076" marR="4076" marT="4076" marB="4076" anchor="ctr"/>
                </a:tc>
                <a:tc vMerge="1">
                  <a:txBody>
                    <a:bodyPr/>
                    <a:lstStyle/>
                    <a:p>
                      <a:endParaRPr lang="ru-RU"/>
                    </a:p>
                  </a:txBody>
                  <a:tcPr/>
                </a:tc>
                <a:tc vMerge="1">
                  <a:txBody>
                    <a:bodyPr/>
                    <a:lstStyle/>
                    <a:p>
                      <a:endParaRPr lang="ru-RU"/>
                    </a:p>
                  </a:txBody>
                  <a:tcPr/>
                </a:tc>
              </a:tr>
              <a:tr h="177334">
                <a:tc>
                  <a:txBody>
                    <a:bodyPr/>
                    <a:lstStyle/>
                    <a:p>
                      <a:pPr marL="12700" algn="just">
                        <a:lnSpc>
                          <a:spcPct val="115000"/>
                        </a:lnSpc>
                        <a:spcAft>
                          <a:spcPts val="100"/>
                        </a:spcAft>
                      </a:pPr>
                      <a:r>
                        <a:rPr lang="en-US" sz="1050" dirty="0">
                          <a:latin typeface="Arial" pitchFamily="34" charset="0"/>
                          <a:cs typeface="Arial" pitchFamily="34" charset="0"/>
                        </a:rPr>
                        <a:t>6.2</a:t>
                      </a:r>
                      <a:endParaRPr lang="ru-RU" sz="1050" dirty="0">
                        <a:latin typeface="Arial" pitchFamily="34" charset="0"/>
                        <a:ea typeface="Times New Roman"/>
                        <a:cs typeface="Arial" pitchFamily="34" charset="0"/>
                      </a:endParaRPr>
                    </a:p>
                  </a:txBody>
                  <a:tcPr marL="4076" marR="4076" marT="4076" marB="4076" anchor="ctr"/>
                </a:tc>
                <a:tc>
                  <a:txBody>
                    <a:bodyPr/>
                    <a:lstStyle/>
                    <a:p>
                      <a:pPr marL="12700" algn="just">
                        <a:lnSpc>
                          <a:spcPct val="115000"/>
                        </a:lnSpc>
                        <a:spcAft>
                          <a:spcPts val="100"/>
                        </a:spcAft>
                      </a:pPr>
                      <a:r>
                        <a:rPr lang="ru-RU" sz="1050" dirty="0">
                          <a:latin typeface="Arial" pitchFamily="34" charset="0"/>
                          <a:cs typeface="Arial" pitchFamily="34" charset="0"/>
                        </a:rPr>
                        <a:t>грузоподъемность от 5 тонн и выше</a:t>
                      </a:r>
                      <a:endParaRPr lang="ru-RU" sz="1050" dirty="0">
                        <a:latin typeface="Arial" pitchFamily="34" charset="0"/>
                        <a:ea typeface="Times New Roman"/>
                        <a:cs typeface="Arial" pitchFamily="34" charset="0"/>
                      </a:endParaRPr>
                    </a:p>
                  </a:txBody>
                  <a:tcPr marL="4076" marR="4076" marT="4076" marB="4076" anchor="ctr"/>
                </a:tc>
                <a:tc vMerge="1">
                  <a:txBody>
                    <a:bodyPr/>
                    <a:lstStyle/>
                    <a:p>
                      <a:endParaRPr lang="ru-RU"/>
                    </a:p>
                  </a:txBody>
                  <a:tcPr/>
                </a:tc>
                <a:tc>
                  <a:txBody>
                    <a:bodyPr/>
                    <a:lstStyle/>
                    <a:p>
                      <a:pPr marL="12700" algn="just">
                        <a:lnSpc>
                          <a:spcPct val="115000"/>
                        </a:lnSpc>
                        <a:spcAft>
                          <a:spcPts val="100"/>
                        </a:spcAft>
                      </a:pPr>
                      <a:r>
                        <a:rPr lang="en-US" sz="1050" dirty="0">
                          <a:latin typeface="Arial" pitchFamily="34" charset="0"/>
                          <a:cs typeface="Arial" pitchFamily="34" charset="0"/>
                        </a:rPr>
                        <a:t>19 713 000</a:t>
                      </a:r>
                      <a:endParaRPr lang="ru-RU" sz="1050" dirty="0">
                        <a:latin typeface="Arial" pitchFamily="34" charset="0"/>
                        <a:ea typeface="Times New Roman"/>
                        <a:cs typeface="Arial" pitchFamily="34" charset="0"/>
                      </a:endParaRPr>
                    </a:p>
                  </a:txBody>
                  <a:tcPr marL="4076" marR="4076" marT="4076" marB="4076" anchor="ctr"/>
                </a:tc>
              </a:tr>
              <a:tr h="362577">
                <a:tc>
                  <a:txBody>
                    <a:bodyPr/>
                    <a:lstStyle/>
                    <a:p>
                      <a:pPr marL="12700" algn="just">
                        <a:lnSpc>
                          <a:spcPct val="115000"/>
                        </a:lnSpc>
                        <a:spcAft>
                          <a:spcPts val="100"/>
                        </a:spcAft>
                      </a:pPr>
                      <a:r>
                        <a:rPr lang="en-US" sz="1050">
                          <a:latin typeface="Arial" pitchFamily="34" charset="0"/>
                          <a:cs typeface="Arial" pitchFamily="34" charset="0"/>
                        </a:rPr>
                        <a:t>6.3</a:t>
                      </a:r>
                      <a:endParaRPr lang="ru-RU" sz="1050">
                        <a:latin typeface="Arial" pitchFamily="34" charset="0"/>
                        <a:ea typeface="Times New Roman"/>
                        <a:cs typeface="Arial" pitchFamily="34" charset="0"/>
                      </a:endParaRPr>
                    </a:p>
                  </a:txBody>
                  <a:tcPr marL="4076" marR="4076" marT="4076" marB="4076" anchor="ctr"/>
                </a:tc>
                <a:tc>
                  <a:txBody>
                    <a:bodyPr/>
                    <a:lstStyle/>
                    <a:p>
                      <a:pPr marL="12700" algn="just">
                        <a:lnSpc>
                          <a:spcPct val="115000"/>
                        </a:lnSpc>
                        <a:spcAft>
                          <a:spcPts val="100"/>
                        </a:spcAft>
                      </a:pPr>
                      <a:r>
                        <a:rPr lang="ru-RU" sz="1050">
                          <a:latin typeface="Arial" pitchFamily="34" charset="0"/>
                          <a:cs typeface="Arial" pitchFamily="34" charset="0"/>
                        </a:rPr>
                        <a:t>Полуприцеп-скотовоз, разделенный на секции, с трапом для погрузки/разгрузки скота***</a:t>
                      </a:r>
                      <a:endParaRPr lang="ru-RU" sz="1050">
                        <a:latin typeface="Arial" pitchFamily="34" charset="0"/>
                        <a:ea typeface="Times New Roman"/>
                        <a:cs typeface="Arial" pitchFamily="34" charset="0"/>
                      </a:endParaRPr>
                    </a:p>
                  </a:txBody>
                  <a:tcPr marL="4076" marR="4076" marT="4076" marB="4076" anchor="ctr"/>
                </a:tc>
                <a:tc>
                  <a:txBody>
                    <a:bodyPr/>
                    <a:lstStyle/>
                    <a:p>
                      <a:pPr algn="just">
                        <a:lnSpc>
                          <a:spcPct val="115000"/>
                        </a:lnSpc>
                        <a:spcAft>
                          <a:spcPts val="0"/>
                        </a:spcAft>
                      </a:pPr>
                      <a:r>
                        <a:rPr lang="ru-RU" sz="1050" dirty="0">
                          <a:latin typeface="Arial" pitchFamily="34" charset="0"/>
                          <a:cs typeface="Arial" pitchFamily="34" charset="0"/>
                        </a:rPr>
                        <a:t/>
                      </a:r>
                      <a:br>
                        <a:rPr lang="ru-RU"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4076" marR="4076" marT="4076" marB="4076" anchor="ctr"/>
                </a:tc>
                <a:tc>
                  <a:txBody>
                    <a:bodyPr/>
                    <a:lstStyle/>
                    <a:p>
                      <a:pPr marL="12700" algn="just">
                        <a:lnSpc>
                          <a:spcPct val="115000"/>
                        </a:lnSpc>
                        <a:spcAft>
                          <a:spcPts val="100"/>
                        </a:spcAft>
                      </a:pPr>
                      <a:r>
                        <a:rPr lang="en-US" sz="1050" dirty="0">
                          <a:latin typeface="Arial" pitchFamily="34" charset="0"/>
                          <a:cs typeface="Arial" pitchFamily="34" charset="0"/>
                        </a:rPr>
                        <a:t>32 000 000</a:t>
                      </a:r>
                      <a:endParaRPr lang="ru-RU" sz="1050" dirty="0">
                        <a:latin typeface="Arial" pitchFamily="34" charset="0"/>
                        <a:ea typeface="Times New Roman"/>
                        <a:cs typeface="Arial" pitchFamily="34" charset="0"/>
                      </a:endParaRPr>
                    </a:p>
                  </a:txBody>
                  <a:tcPr marL="4076" marR="4076" marT="4076" marB="4076" anchor="ctr"/>
                </a:tc>
              </a:tr>
              <a:tr h="362577">
                <a:tc>
                  <a:txBody>
                    <a:bodyPr/>
                    <a:lstStyle/>
                    <a:p>
                      <a:pPr marL="12700" algn="just">
                        <a:lnSpc>
                          <a:spcPct val="115000"/>
                        </a:lnSpc>
                        <a:spcAft>
                          <a:spcPts val="100"/>
                        </a:spcAft>
                      </a:pPr>
                      <a:r>
                        <a:rPr lang="en-US" sz="1050">
                          <a:latin typeface="Arial" pitchFamily="34" charset="0"/>
                          <a:cs typeface="Arial" pitchFamily="34" charset="0"/>
                        </a:rPr>
                        <a:t>6.4.</a:t>
                      </a:r>
                      <a:endParaRPr lang="ru-RU" sz="1050">
                        <a:latin typeface="Arial" pitchFamily="34" charset="0"/>
                        <a:ea typeface="Times New Roman"/>
                        <a:cs typeface="Arial" pitchFamily="34" charset="0"/>
                      </a:endParaRPr>
                    </a:p>
                  </a:txBody>
                  <a:tcPr marL="4076" marR="4076" marT="4076" marB="4076" anchor="ctr"/>
                </a:tc>
                <a:tc>
                  <a:txBody>
                    <a:bodyPr/>
                    <a:lstStyle/>
                    <a:p>
                      <a:pPr marL="12700" algn="just">
                        <a:lnSpc>
                          <a:spcPct val="115000"/>
                        </a:lnSpc>
                        <a:spcAft>
                          <a:spcPts val="100"/>
                        </a:spcAft>
                      </a:pPr>
                      <a:r>
                        <a:rPr lang="en-US" sz="1050" dirty="0" err="1">
                          <a:latin typeface="Arial" pitchFamily="34" charset="0"/>
                          <a:cs typeface="Arial" pitchFamily="34" charset="0"/>
                        </a:rPr>
                        <a:t>Тягач</a:t>
                      </a:r>
                      <a:r>
                        <a:rPr lang="en-US" sz="1050" dirty="0">
                          <a:latin typeface="Arial" pitchFamily="34" charset="0"/>
                          <a:cs typeface="Arial" pitchFamily="34" charset="0"/>
                        </a:rPr>
                        <a:t> </a:t>
                      </a:r>
                      <a:r>
                        <a:rPr lang="en-US" sz="1050" dirty="0" err="1">
                          <a:latin typeface="Arial" pitchFamily="34" charset="0"/>
                          <a:cs typeface="Arial" pitchFamily="34" charset="0"/>
                        </a:rPr>
                        <a:t>для</a:t>
                      </a:r>
                      <a:r>
                        <a:rPr lang="en-US" sz="1050" dirty="0">
                          <a:latin typeface="Arial" pitchFamily="34" charset="0"/>
                          <a:cs typeface="Arial" pitchFamily="34" charset="0"/>
                        </a:rPr>
                        <a:t> </a:t>
                      </a:r>
                      <a:r>
                        <a:rPr lang="en-US" sz="1050" dirty="0" err="1">
                          <a:latin typeface="Arial" pitchFamily="34" charset="0"/>
                          <a:cs typeface="Arial" pitchFamily="34" charset="0"/>
                        </a:rPr>
                        <a:t>скотовоза</a:t>
                      </a:r>
                      <a:r>
                        <a:rPr lang="en-US" sz="1050" dirty="0">
                          <a:latin typeface="Arial" pitchFamily="34" charset="0"/>
                          <a:cs typeface="Arial" pitchFamily="34" charset="0"/>
                        </a:rPr>
                        <a:t>***</a:t>
                      </a:r>
                      <a:endParaRPr lang="ru-RU" sz="1050" dirty="0">
                        <a:latin typeface="Arial" pitchFamily="34" charset="0"/>
                        <a:ea typeface="Times New Roman"/>
                        <a:cs typeface="Arial" pitchFamily="34" charset="0"/>
                      </a:endParaRPr>
                    </a:p>
                  </a:txBody>
                  <a:tcPr marL="4076" marR="4076" marT="4076" marB="4076" anchor="ctr"/>
                </a:tc>
                <a:tc>
                  <a:txBody>
                    <a:bodyPr/>
                    <a:lstStyle/>
                    <a:p>
                      <a:pPr algn="just">
                        <a:lnSpc>
                          <a:spcPct val="115000"/>
                        </a:lnSpc>
                        <a:spcAft>
                          <a:spcPts val="0"/>
                        </a:spcAft>
                      </a:pPr>
                      <a:r>
                        <a:rPr lang="en-US" sz="1050" dirty="0">
                          <a:latin typeface="Arial" pitchFamily="34" charset="0"/>
                          <a:cs typeface="Arial" pitchFamily="34" charset="0"/>
                        </a:rPr>
                        <a:t/>
                      </a:r>
                      <a:br>
                        <a:rPr lang="en-US"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4076" marR="4076" marT="4076" marB="4076" anchor="ctr"/>
                </a:tc>
                <a:tc>
                  <a:txBody>
                    <a:bodyPr/>
                    <a:lstStyle/>
                    <a:p>
                      <a:pPr marL="12700" algn="just">
                        <a:lnSpc>
                          <a:spcPct val="115000"/>
                        </a:lnSpc>
                        <a:spcAft>
                          <a:spcPts val="100"/>
                        </a:spcAft>
                      </a:pPr>
                      <a:r>
                        <a:rPr lang="en-US" sz="1050">
                          <a:latin typeface="Arial" pitchFamily="34" charset="0"/>
                          <a:cs typeface="Arial" pitchFamily="34" charset="0"/>
                        </a:rPr>
                        <a:t>25 000 000</a:t>
                      </a:r>
                      <a:endParaRPr lang="ru-RU" sz="1050">
                        <a:latin typeface="Arial" pitchFamily="34" charset="0"/>
                        <a:ea typeface="Times New Roman"/>
                        <a:cs typeface="Arial" pitchFamily="34" charset="0"/>
                      </a:endParaRPr>
                    </a:p>
                  </a:txBody>
                  <a:tcPr marL="4076" marR="4076" marT="4076" marB="4076" anchor="ctr"/>
                </a:tc>
              </a:tr>
              <a:tr h="547820">
                <a:tc gridSpan="4">
                  <a:txBody>
                    <a:bodyPr/>
                    <a:lstStyle/>
                    <a:p>
                      <a:pPr marL="12700" algn="l">
                        <a:lnSpc>
                          <a:spcPct val="115000"/>
                        </a:lnSpc>
                        <a:spcAft>
                          <a:spcPts val="100"/>
                        </a:spcAft>
                      </a:pPr>
                      <a:r>
                        <a:rPr lang="ru-RU" sz="1050" dirty="0">
                          <a:latin typeface="Arial" pitchFamily="34" charset="0"/>
                          <a:cs typeface="Arial" pitchFamily="34" charset="0"/>
                        </a:rPr>
                        <a:t>*- на 1 мясокомбинат не более 2-х единиц;</a:t>
                      </a:r>
                      <a:br>
                        <a:rPr lang="ru-RU" sz="1050" dirty="0">
                          <a:latin typeface="Arial" pitchFamily="34" charset="0"/>
                          <a:cs typeface="Arial" pitchFamily="34" charset="0"/>
                        </a:rPr>
                      </a:br>
                      <a:r>
                        <a:rPr lang="ru-RU" sz="1050" dirty="0">
                          <a:latin typeface="Arial" pitchFamily="34" charset="0"/>
                          <a:cs typeface="Arial" pitchFamily="34" charset="0"/>
                        </a:rPr>
                        <a:t>** - на 1 мясокомбинат не более 2-х рефрижераторов на базе автомашины</a:t>
                      </a:r>
                      <a:br>
                        <a:rPr lang="ru-RU" sz="1050" dirty="0">
                          <a:latin typeface="Arial" pitchFamily="34" charset="0"/>
                          <a:cs typeface="Arial" pitchFamily="34" charset="0"/>
                        </a:rPr>
                      </a:br>
                      <a:r>
                        <a:rPr lang="ru-RU" sz="1050" dirty="0">
                          <a:latin typeface="Arial" pitchFamily="34" charset="0"/>
                          <a:cs typeface="Arial" pitchFamily="34" charset="0"/>
                        </a:rPr>
                        <a:t>*** - не более одного скотовоза/тягача на 1 мясокомбинат</a:t>
                      </a:r>
                      <a:endParaRPr lang="ru-RU" sz="1050" dirty="0">
                        <a:latin typeface="Arial" pitchFamily="34" charset="0"/>
                        <a:ea typeface="Times New Roman"/>
                        <a:cs typeface="Arial" pitchFamily="34" charset="0"/>
                      </a:endParaRPr>
                    </a:p>
                  </a:txBody>
                  <a:tcPr marL="4076" marR="4076" marT="4076" marB="4076" anchor="ct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17" name="Прямоугольник 16"/>
          <p:cNvSpPr/>
          <p:nvPr/>
        </p:nvSpPr>
        <p:spPr>
          <a:xfrm>
            <a:off x="4141912" y="552128"/>
            <a:ext cx="4464496"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rPr>
              <a:t>Создание и расширение объектов для убоя скота и переработки мяса</a:t>
            </a:r>
            <a:endParaRPr lang="ru-RU" sz="2000" b="1" dirty="0">
              <a:solidFill>
                <a:schemeClr val="bg1"/>
              </a:solidFill>
            </a:endParaRPr>
          </a:p>
        </p:txBody>
      </p:sp>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13</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96644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0" name="Прямоугольник 19"/>
          <p:cNvSpPr/>
          <p:nvPr/>
        </p:nvSpPr>
        <p:spPr>
          <a:xfrm>
            <a:off x="8750424" y="768152"/>
            <a:ext cx="8174360" cy="801566"/>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Times New Roman"/>
                <a:ea typeface="Times New Roman"/>
              </a:rPr>
              <a:t>Создание и расширение объектов для откорма крупного рогатого скота</a:t>
            </a:r>
            <a:endParaRPr lang="ru-RU" sz="2800" b="1" dirty="0">
              <a:solidFill>
                <a:schemeClr val="bg1"/>
              </a:solidFill>
              <a:latin typeface="Times New Roman"/>
              <a:ea typeface="Times New Roman"/>
            </a:endParaRPr>
          </a:p>
        </p:txBody>
      </p:sp>
      <p:sp>
        <p:nvSpPr>
          <p:cNvPr id="16" name="Прямоугольник 15"/>
          <p:cNvSpPr/>
          <p:nvPr/>
        </p:nvSpPr>
        <p:spPr>
          <a:xfrm>
            <a:off x="4429944" y="0"/>
            <a:ext cx="11809312" cy="1591718"/>
          </a:xfrm>
          <a:prstGeom prst="rect">
            <a:avLst/>
          </a:prstGeom>
        </p:spPr>
        <p:txBody>
          <a:bodyPr wrap="square">
            <a:spAutoFit/>
          </a:bodyPr>
          <a:lstStyle/>
          <a:p>
            <a:pPr marL="12700" algn="ctr">
              <a:lnSpc>
                <a:spcPct val="115000"/>
              </a:lnSpc>
              <a:spcAft>
                <a:spcPts val="100"/>
              </a:spcAft>
            </a:pPr>
            <a:r>
              <a:rPr lang="ru-RU" dirty="0" smtClean="0">
                <a:solidFill>
                  <a:schemeClr val="bg1"/>
                </a:solidFill>
                <a:latin typeface="Times New Roman"/>
                <a:ea typeface="Times New Roman"/>
              </a:rPr>
              <a:t>"</a:t>
            </a:r>
            <a:r>
              <a:rPr lang="ru-RU" sz="2800" b="1" dirty="0" smtClean="0">
                <a:solidFill>
                  <a:schemeClr val="bg1"/>
                </a:solidFill>
                <a:latin typeface="Times New Roman"/>
                <a:ea typeface="Times New Roman"/>
              </a:rPr>
              <a:t>Создание и расширение молочно-товарной фермы от 50 голов маточного поголовья</a:t>
            </a:r>
          </a:p>
          <a:p>
            <a:pPr marL="12700" algn="ctr">
              <a:lnSpc>
                <a:spcPct val="115000"/>
              </a:lnSpc>
              <a:spcAft>
                <a:spcPts val="100"/>
              </a:spcAft>
            </a:pPr>
            <a:r>
              <a:rPr lang="ru-RU" sz="2800" b="1" dirty="0" smtClean="0">
                <a:solidFill>
                  <a:schemeClr val="bg1"/>
                </a:solidFill>
                <a:latin typeface="Times New Roman"/>
                <a:ea typeface="Times New Roman"/>
              </a:rPr>
              <a:t> и от 400 голов маточного поголовья</a:t>
            </a:r>
            <a:endParaRPr lang="ru-RU" sz="2800" b="1" dirty="0">
              <a:solidFill>
                <a:schemeClr val="bg1"/>
              </a:solidFill>
              <a:latin typeface="Times New Roman"/>
              <a:ea typeface="Times New Roman"/>
            </a:endParaRPr>
          </a:p>
        </p:txBody>
      </p:sp>
      <p:graphicFrame>
        <p:nvGraphicFramePr>
          <p:cNvPr id="18" name="Таблица 17"/>
          <p:cNvGraphicFramePr>
            <a:graphicFrameLocks noGrp="1"/>
          </p:cNvGraphicFramePr>
          <p:nvPr>
            <p:extLst>
              <p:ext uri="{D42A27DB-BD31-4B8C-83A1-F6EECF244321}">
                <p14:modId xmlns:p14="http://schemas.microsoft.com/office/powerpoint/2010/main" val="1241666425"/>
              </p:ext>
            </p:extLst>
          </p:nvPr>
        </p:nvGraphicFramePr>
        <p:xfrm>
          <a:off x="0" y="1704256"/>
          <a:ext cx="8894440" cy="4997522"/>
        </p:xfrm>
        <a:graphic>
          <a:graphicData uri="http://schemas.openxmlformats.org/drawingml/2006/table">
            <a:tbl>
              <a:tblPr>
                <a:tableStyleId>{BDBED569-4797-4DF1-A0F4-6AAB3CD982D8}</a:tableStyleId>
              </a:tblPr>
              <a:tblGrid>
                <a:gridCol w="83126"/>
                <a:gridCol w="4821285"/>
                <a:gridCol w="1662512"/>
                <a:gridCol w="2327517"/>
              </a:tblGrid>
              <a:tr h="261267">
                <a:tc gridSpan="4">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1496" marR="1496" marT="1496" marB="1496" anchor="ctr"/>
                </a:tc>
                <a:tc hMerge="1">
                  <a:txBody>
                    <a:bodyPr/>
                    <a:lstStyle/>
                    <a:p>
                      <a:endParaRPr lang="ru-RU"/>
                    </a:p>
                  </a:txBody>
                  <a:tcPr/>
                </a:tc>
                <a:tc hMerge="1">
                  <a:txBody>
                    <a:bodyPr/>
                    <a:lstStyle/>
                    <a:p>
                      <a:endParaRPr lang="ru-RU"/>
                    </a:p>
                  </a:txBody>
                  <a:tcPr/>
                </a:tc>
                <a:tc hMerge="1">
                  <a:txBody>
                    <a:bodyPr/>
                    <a:lstStyle/>
                    <a:p>
                      <a:endParaRPr lang="ru-RU"/>
                    </a:p>
                  </a:txBody>
                  <a:tcPr/>
                </a:tc>
              </a:tr>
              <a:tr h="1466925">
                <a:tc>
                  <a:txBody>
                    <a:bodyPr/>
                    <a:lstStyle/>
                    <a:p>
                      <a:pPr marL="12700" algn="just">
                        <a:lnSpc>
                          <a:spcPct val="115000"/>
                        </a:lnSpc>
                        <a:spcAft>
                          <a:spcPts val="100"/>
                        </a:spcAft>
                      </a:pPr>
                      <a:r>
                        <a:rPr lang="en-US" sz="1100" b="1">
                          <a:latin typeface="Arial" pitchFamily="34" charset="0"/>
                          <a:cs typeface="Arial" pitchFamily="34" charset="0"/>
                        </a:rPr>
                        <a:t>№</a:t>
                      </a:r>
                      <a:endParaRPr lang="ru-RU" sz="1100" b="1">
                        <a:latin typeface="Arial" pitchFamily="34" charset="0"/>
                        <a:ea typeface="Times New Roman"/>
                        <a:cs typeface="Arial" pitchFamily="34" charset="0"/>
                      </a:endParaRPr>
                    </a:p>
                  </a:txBody>
                  <a:tcPr marL="1496" marR="1496" marT="1496" marB="1496" anchor="ctr"/>
                </a:tc>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техники и оборудования</a:t>
                      </a:r>
                      <a:endParaRPr lang="ru-RU" sz="1100" b="1" dirty="0">
                        <a:latin typeface="Arial" pitchFamily="34" charset="0"/>
                        <a:ea typeface="Times New Roman"/>
                        <a:cs typeface="Arial" pitchFamily="34" charset="0"/>
                      </a:endParaRPr>
                    </a:p>
                  </a:txBody>
                  <a:tcPr marL="1496" marR="1496" marT="1496" marB="1496"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1496" marR="1496" marT="1496" marB="1496"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1496" marR="1496" marT="1496" marB="1496" anchor="ctr"/>
                </a:tc>
              </a:tr>
              <a:tr h="2232248">
                <a:tc rowSpan="3">
                  <a:txBody>
                    <a:bodyPr/>
                    <a:lstStyle/>
                    <a:p>
                      <a:pPr marL="12700" algn="just">
                        <a:lnSpc>
                          <a:spcPct val="115000"/>
                        </a:lnSpc>
                        <a:spcAft>
                          <a:spcPts val="100"/>
                        </a:spcAft>
                      </a:pPr>
                      <a:r>
                        <a:rPr lang="en-US" sz="1100">
                          <a:latin typeface="Arial" pitchFamily="34" charset="0"/>
                          <a:cs typeface="Arial" pitchFamily="34" charset="0"/>
                        </a:rPr>
                        <a:t>1</a:t>
                      </a:r>
                      <a:endParaRPr lang="ru-RU" sz="1100">
                        <a:latin typeface="Arial" pitchFamily="34" charset="0"/>
                        <a:ea typeface="Times New Roman"/>
                        <a:cs typeface="Arial" pitchFamily="34" charset="0"/>
                      </a:endParaRPr>
                    </a:p>
                  </a:txBody>
                  <a:tcPr marL="1496" marR="1496" marT="1496" marB="1496" anchor="ctr"/>
                </a:tc>
                <a:tc>
                  <a:txBody>
                    <a:bodyPr/>
                    <a:lstStyle/>
                    <a:p>
                      <a:pPr marL="12700" algn="just">
                        <a:lnSpc>
                          <a:spcPct val="115000"/>
                        </a:lnSpc>
                        <a:spcAft>
                          <a:spcPts val="100"/>
                        </a:spcAft>
                      </a:pPr>
                      <a:r>
                        <a:rPr lang="ru-RU" sz="1100" dirty="0">
                          <a:latin typeface="Arial" pitchFamily="34" charset="0"/>
                          <a:cs typeface="Arial" pitchFamily="34" charset="0"/>
                        </a:rPr>
                        <a:t>Молокоперерабатывающий завод с технологическим оборудованием для переработки молока, фасовки и хранения молочных продуктов</a:t>
                      </a:r>
                      <a:br>
                        <a:rPr lang="ru-RU" sz="1100" dirty="0">
                          <a:latin typeface="Arial" pitchFamily="34" charset="0"/>
                          <a:cs typeface="Arial" pitchFamily="34" charset="0"/>
                        </a:rPr>
                      </a:br>
                      <a:r>
                        <a:rPr lang="ru-RU" sz="1100" dirty="0">
                          <a:latin typeface="Arial" pitchFamily="34" charset="0"/>
                          <a:cs typeface="Arial" pitchFamily="34" charset="0"/>
                        </a:rPr>
                        <a:t>Стоимость инвестиционного проекта определяется согласно проектно-сметной документации.</a:t>
                      </a:r>
                      <a:endParaRPr lang="ru-RU" sz="1100" dirty="0">
                        <a:latin typeface="Arial" pitchFamily="34" charset="0"/>
                        <a:ea typeface="Times New Roman"/>
                        <a:cs typeface="Arial" pitchFamily="34" charset="0"/>
                      </a:endParaRPr>
                    </a:p>
                  </a:txBody>
                  <a:tcPr marL="1496" marR="1496" marT="1496" marB="1496" anchor="ctr"/>
                </a:tc>
                <a:tc>
                  <a:txBody>
                    <a:bodyPr/>
                    <a:lstStyle/>
                    <a:p>
                      <a:pPr marL="12700" algn="just">
                        <a:lnSpc>
                          <a:spcPct val="115000"/>
                        </a:lnSpc>
                        <a:spcAft>
                          <a:spcPts val="100"/>
                        </a:spcAft>
                      </a:pPr>
                      <a:r>
                        <a:rPr lang="en-US" sz="1100" dirty="0">
                          <a:latin typeface="Arial" pitchFamily="34" charset="0"/>
                          <a:cs typeface="Arial" pitchFamily="34" charset="0"/>
                        </a:rPr>
                        <a:t>1 </a:t>
                      </a:r>
                      <a:r>
                        <a:rPr lang="en-US" sz="1100" dirty="0" err="1">
                          <a:latin typeface="Arial" pitchFamily="34" charset="0"/>
                          <a:cs typeface="Arial" pitchFamily="34" charset="0"/>
                        </a:rPr>
                        <a:t>тонна</a:t>
                      </a:r>
                      <a:r>
                        <a:rPr lang="en-US" sz="1100" dirty="0">
                          <a:latin typeface="Arial" pitchFamily="34" charset="0"/>
                          <a:cs typeface="Arial" pitchFamily="34" charset="0"/>
                        </a:rPr>
                        <a:t> в </a:t>
                      </a:r>
                      <a:r>
                        <a:rPr lang="en-US" sz="1100" dirty="0" err="1">
                          <a:latin typeface="Arial" pitchFamily="34" charset="0"/>
                          <a:cs typeface="Arial" pitchFamily="34" charset="0"/>
                        </a:rPr>
                        <a:t>сутки</a:t>
                      </a:r>
                      <a:endParaRPr lang="ru-RU" sz="1100" dirty="0">
                        <a:latin typeface="Arial" pitchFamily="34" charset="0"/>
                        <a:ea typeface="Times New Roman"/>
                        <a:cs typeface="Arial" pitchFamily="34" charset="0"/>
                      </a:endParaRPr>
                    </a:p>
                  </a:txBody>
                  <a:tcPr marL="1496" marR="1496" marT="1496" marB="1496"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1496" marR="1496" marT="1496" marB="1496" anchor="ctr"/>
                </a:tc>
              </a:tr>
              <a:tr h="518541">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 строительство</a:t>
                      </a:r>
                      <a:endParaRPr lang="ru-RU" sz="1100">
                        <a:latin typeface="Arial" pitchFamily="34" charset="0"/>
                        <a:ea typeface="Times New Roman"/>
                        <a:cs typeface="Arial" pitchFamily="34" charset="0"/>
                      </a:endParaRPr>
                    </a:p>
                  </a:txBody>
                  <a:tcPr marL="1496" marR="1496" marT="1496" marB="1496" anchor="ctr"/>
                </a:tc>
                <a:tc>
                  <a:txBody>
                    <a:bodyPr/>
                    <a:lstStyle/>
                    <a:p>
                      <a:pPr algn="just">
                        <a:lnSpc>
                          <a:spcPct val="115000"/>
                        </a:lnSpc>
                        <a:spcAft>
                          <a:spcPts val="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1496" marR="1496" marT="1496" marB="1496" anchor="ctr"/>
                </a:tc>
                <a:tc>
                  <a:txBody>
                    <a:bodyPr/>
                    <a:lstStyle/>
                    <a:p>
                      <a:pPr marL="12700" algn="just">
                        <a:lnSpc>
                          <a:spcPct val="115000"/>
                        </a:lnSpc>
                        <a:spcAft>
                          <a:spcPts val="100"/>
                        </a:spcAft>
                      </a:pPr>
                      <a:r>
                        <a:rPr lang="en-US" sz="1100">
                          <a:latin typeface="Arial" pitchFamily="34" charset="0"/>
                          <a:cs typeface="Arial" pitchFamily="34" charset="0"/>
                        </a:rPr>
                        <a:t>25 730 000</a:t>
                      </a:r>
                      <a:endParaRPr lang="ru-RU" sz="1100">
                        <a:latin typeface="Arial" pitchFamily="34" charset="0"/>
                        <a:ea typeface="Times New Roman"/>
                        <a:cs typeface="Arial" pitchFamily="34" charset="0"/>
                      </a:endParaRPr>
                    </a:p>
                  </a:txBody>
                  <a:tcPr marL="1496" marR="1496" marT="1496" marB="1496" anchor="ctr"/>
                </a:tc>
              </a:tr>
              <a:tr h="518541">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 </a:t>
                      </a:r>
                      <a:r>
                        <a:rPr lang="en-US" sz="1100" dirty="0" err="1">
                          <a:latin typeface="Arial" pitchFamily="34" charset="0"/>
                          <a:cs typeface="Arial" pitchFamily="34" charset="0"/>
                        </a:rPr>
                        <a:t>расширение</a:t>
                      </a:r>
                      <a:endParaRPr lang="ru-RU" sz="1100" dirty="0">
                        <a:latin typeface="Arial" pitchFamily="34" charset="0"/>
                        <a:ea typeface="Times New Roman"/>
                        <a:cs typeface="Arial" pitchFamily="34" charset="0"/>
                      </a:endParaRPr>
                    </a:p>
                  </a:txBody>
                  <a:tcPr marL="1496" marR="1496" marT="1496" marB="1496" anchor="ctr"/>
                </a:tc>
                <a:tc>
                  <a:txBody>
                    <a:bodyPr/>
                    <a:lstStyle/>
                    <a:p>
                      <a:pPr algn="just">
                        <a:lnSpc>
                          <a:spcPct val="115000"/>
                        </a:lnSpc>
                        <a:spcAft>
                          <a:spcPts val="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1496" marR="1496" marT="1496" marB="1496" anchor="ctr"/>
                </a:tc>
                <a:tc>
                  <a:txBody>
                    <a:bodyPr/>
                    <a:lstStyle/>
                    <a:p>
                      <a:pPr marL="12700" algn="just">
                        <a:lnSpc>
                          <a:spcPct val="115000"/>
                        </a:lnSpc>
                        <a:spcAft>
                          <a:spcPts val="100"/>
                        </a:spcAft>
                      </a:pPr>
                      <a:r>
                        <a:rPr lang="en-US" sz="1100" dirty="0">
                          <a:latin typeface="Arial" pitchFamily="34" charset="0"/>
                          <a:cs typeface="Arial" pitchFamily="34" charset="0"/>
                        </a:rPr>
                        <a:t>12 865 000</a:t>
                      </a:r>
                      <a:endParaRPr lang="ru-RU" sz="1100" dirty="0">
                        <a:latin typeface="Arial" pitchFamily="34" charset="0"/>
                        <a:ea typeface="Times New Roman"/>
                        <a:cs typeface="Arial" pitchFamily="34" charset="0"/>
                      </a:endParaRPr>
                    </a:p>
                  </a:txBody>
                  <a:tcPr marL="1496" marR="1496" marT="1496" marB="1496" anchor="ctr"/>
                </a:tc>
              </a:tr>
            </a:tbl>
          </a:graphicData>
        </a:graphic>
      </p:graphicFrame>
      <p:pic>
        <p:nvPicPr>
          <p:cNvPr id="3074" name="Picture 2" descr="C:\Users\ИНТЕРНЕТ\Desktop\image.jpeg"/>
          <p:cNvPicPr>
            <a:picLocks noChangeAspect="1" noChangeArrowheads="1"/>
          </p:cNvPicPr>
          <p:nvPr/>
        </p:nvPicPr>
        <p:blipFill>
          <a:blip r:embed="rId3" cstate="print"/>
          <a:srcRect/>
          <a:stretch>
            <a:fillRect/>
          </a:stretch>
        </p:blipFill>
        <p:spPr bwMode="auto">
          <a:xfrm>
            <a:off x="1261592" y="0"/>
            <a:ext cx="2952328" cy="1728192"/>
          </a:xfrm>
          <a:prstGeom prst="rect">
            <a:avLst/>
          </a:prstGeom>
          <a:noFill/>
        </p:spPr>
      </p:pic>
      <p:pic>
        <p:nvPicPr>
          <p:cNvPr id="14" name="Рисунок 13"/>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12347" y="0"/>
            <a:ext cx="17081147" cy="1728192"/>
          </a:xfrm>
          <a:prstGeom prst="rect">
            <a:avLst/>
          </a:prstGeom>
        </p:spPr>
      </p:pic>
      <p:sp>
        <p:nvSpPr>
          <p:cNvPr id="21" name="Прямоугольник 20"/>
          <p:cNvSpPr/>
          <p:nvPr/>
        </p:nvSpPr>
        <p:spPr>
          <a:xfrm>
            <a:off x="4285928" y="336104"/>
            <a:ext cx="5256584" cy="1323439"/>
          </a:xfrm>
          <a:prstGeom prst="rect">
            <a:avLst/>
          </a:prstGeom>
        </p:spPr>
        <p:txBody>
          <a:bodyPr wrap="square">
            <a:spAutoFit/>
          </a:bodyPr>
          <a:lstStyle/>
          <a:p>
            <a:pPr algn="ctr"/>
            <a:r>
              <a:rPr lang="ru-RU" sz="2000" b="1" dirty="0" smtClean="0">
                <a:solidFill>
                  <a:schemeClr val="bg1"/>
                </a:solidFill>
                <a:latin typeface="Arial" pitchFamily="34" charset="0"/>
                <a:ea typeface="Times New Roman"/>
                <a:cs typeface="Arial" pitchFamily="34" charset="0"/>
              </a:rPr>
              <a:t>Создание и расширение молокоперерабатывающего объекта производственной мощностью от 50 тонн в сутки"</a:t>
            </a:r>
            <a:endParaRPr lang="ru-RU"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ИНТЕРНЕТ\Desktop\Резервуар В2-ОХР-50_enl.jpg"/>
          <p:cNvPicPr>
            <a:picLocks noChangeAspect="1" noChangeArrowheads="1"/>
          </p:cNvPicPr>
          <p:nvPr/>
        </p:nvPicPr>
        <p:blipFill>
          <a:blip r:embed="rId2" cstate="print"/>
          <a:srcRect/>
          <a:stretch>
            <a:fillRect/>
          </a:stretch>
        </p:blipFill>
        <p:spPr bwMode="auto">
          <a:xfrm>
            <a:off x="1189584" y="0"/>
            <a:ext cx="3096344" cy="1704256"/>
          </a:xfrm>
          <a:prstGeom prst="rect">
            <a:avLst/>
          </a:prstGeom>
          <a:noFill/>
        </p:spPr>
      </p:pic>
      <p:graphicFrame>
        <p:nvGraphicFramePr>
          <p:cNvPr id="6" name="Таблица 5"/>
          <p:cNvGraphicFramePr>
            <a:graphicFrameLocks noGrp="1"/>
          </p:cNvGraphicFramePr>
          <p:nvPr/>
        </p:nvGraphicFramePr>
        <p:xfrm>
          <a:off x="0" y="1776264"/>
          <a:ext cx="8390385" cy="2699115"/>
        </p:xfrm>
        <a:graphic>
          <a:graphicData uri="http://schemas.openxmlformats.org/drawingml/2006/table">
            <a:tbl>
              <a:tblPr>
                <a:tableStyleId>{BDBED569-4797-4DF1-A0F4-6AAB3CD982D8}</a:tableStyleId>
              </a:tblPr>
              <a:tblGrid>
                <a:gridCol w="253480"/>
                <a:gridCol w="5340110"/>
                <a:gridCol w="2796795"/>
              </a:tblGrid>
              <a:tr h="345817">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4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712429">
                <a:tc>
                  <a:txBody>
                    <a:bodyPr/>
                    <a:lstStyle/>
                    <a:p>
                      <a:pPr marL="12700" algn="just">
                        <a:lnSpc>
                          <a:spcPct val="115000"/>
                        </a:lnSpc>
                        <a:spcAft>
                          <a:spcPts val="100"/>
                        </a:spcAft>
                      </a:pPr>
                      <a:r>
                        <a:rPr lang="en-US" sz="1100" b="1">
                          <a:latin typeface="Arial" pitchFamily="34" charset="0"/>
                          <a:cs typeface="Arial" pitchFamily="34" charset="0"/>
                        </a:rPr>
                        <a:t>№</a:t>
                      </a:r>
                      <a:endParaRPr lang="ru-RU" sz="1400" b="1">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b="1">
                          <a:latin typeface="Arial" pitchFamily="34" charset="0"/>
                          <a:cs typeface="Arial" pitchFamily="34" charset="0"/>
                        </a:rPr>
                        <a:t>Наименование и техническая характеристика техники и оборудования</a:t>
                      </a:r>
                      <a:endParaRPr lang="ru-RU" sz="1400" b="1">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тенге</a:t>
                      </a:r>
                      <a:endParaRPr lang="ru-RU" sz="1400" b="1" dirty="0">
                        <a:latin typeface="Arial" pitchFamily="34" charset="0"/>
                        <a:ea typeface="Times New Roman"/>
                        <a:cs typeface="Arial" pitchFamily="34" charset="0"/>
                      </a:endParaRPr>
                    </a:p>
                  </a:txBody>
                  <a:tcPr marL="9525" marR="9525" marT="9525" marB="9525" anchor="ctr"/>
                </a:tc>
              </a:tr>
              <a:tr h="1267883">
                <a:tc>
                  <a:txBody>
                    <a:bodyPr/>
                    <a:lstStyle/>
                    <a:p>
                      <a:pPr marL="12700" algn="just">
                        <a:lnSpc>
                          <a:spcPct val="115000"/>
                        </a:lnSpc>
                        <a:spcAft>
                          <a:spcPts val="100"/>
                        </a:spcAft>
                      </a:pPr>
                      <a:r>
                        <a:rPr lang="en-US" sz="1100">
                          <a:latin typeface="Arial" pitchFamily="34" charset="0"/>
                          <a:cs typeface="Arial" pitchFamily="34" charset="0"/>
                        </a:rPr>
                        <a:t>1.</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Блок контейнер с отделкой, отоплением, системой инженерии, монтажом оборудования: охладитель молока, стол с раковиной из нержавеющей стали, насос молочный, электрический водонагреватель, счетчики молока, анализатор молока, фильтры.</a:t>
                      </a:r>
                      <a:endParaRPr lang="ru-RU" sz="14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5 000 000</a:t>
                      </a:r>
                      <a:endParaRPr lang="ru-RU" sz="1400" dirty="0">
                        <a:latin typeface="Arial" pitchFamily="34" charset="0"/>
                        <a:ea typeface="Times New Roman"/>
                        <a:cs typeface="Arial" pitchFamily="34" charset="0"/>
                      </a:endParaRPr>
                    </a:p>
                  </a:txBody>
                  <a:tcPr marL="9525" marR="9525" marT="9525" marB="9525" anchor="ctr"/>
                </a:tc>
              </a:tr>
              <a:tr h="372986">
                <a:tc>
                  <a:txBody>
                    <a:bodyPr/>
                    <a:lstStyle/>
                    <a:p>
                      <a:pPr marL="12700" algn="just">
                        <a:lnSpc>
                          <a:spcPct val="115000"/>
                        </a:lnSpc>
                        <a:spcAft>
                          <a:spcPts val="100"/>
                        </a:spcAft>
                      </a:pPr>
                      <a:r>
                        <a:rPr lang="en-US" sz="1100">
                          <a:latin typeface="Arial" pitchFamily="34" charset="0"/>
                          <a:cs typeface="Arial" pitchFamily="34" charset="0"/>
                        </a:rPr>
                        <a:t>2.</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 Охладитель молока </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2 235 000</a:t>
                      </a:r>
                      <a:endParaRPr lang="ru-RU" sz="1400" dirty="0">
                        <a:latin typeface="Arial" pitchFamily="34" charset="0"/>
                        <a:ea typeface="Times New Roman"/>
                        <a:cs typeface="Arial" pitchFamily="34" charset="0"/>
                      </a:endParaRPr>
                    </a:p>
                  </a:txBody>
                  <a:tcPr marL="9525" marR="9525" marT="9525" marB="9525" anchor="ctr"/>
                </a:tc>
              </a:tr>
            </a:tbl>
          </a:graphicData>
        </a:graphic>
      </p:graphicFrame>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728192"/>
          </a:xfrm>
          <a:prstGeom prst="rect">
            <a:avLst/>
          </a:prstGeom>
        </p:spPr>
      </p:pic>
      <p:graphicFrame>
        <p:nvGraphicFramePr>
          <p:cNvPr id="9" name="Таблица 8"/>
          <p:cNvGraphicFramePr>
            <a:graphicFrameLocks noGrp="1"/>
          </p:cNvGraphicFramePr>
          <p:nvPr/>
        </p:nvGraphicFramePr>
        <p:xfrm>
          <a:off x="8750424" y="1704256"/>
          <a:ext cx="8136904" cy="3816426"/>
        </p:xfrm>
        <a:graphic>
          <a:graphicData uri="http://schemas.openxmlformats.org/drawingml/2006/table">
            <a:tbl>
              <a:tblPr>
                <a:tableStyleId>{BDBED569-4797-4DF1-A0F4-6AAB3CD982D8}</a:tableStyleId>
              </a:tblPr>
              <a:tblGrid>
                <a:gridCol w="633934"/>
                <a:gridCol w="4790669"/>
                <a:gridCol w="2712301"/>
              </a:tblGrid>
              <a:tr h="346438">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661721">
                <a:tc>
                  <a:txBody>
                    <a:bodyPr/>
                    <a:lstStyle/>
                    <a:p>
                      <a:pPr marL="12700" algn="just">
                        <a:lnSpc>
                          <a:spcPct val="115000"/>
                        </a:lnSpc>
                        <a:spcAft>
                          <a:spcPts val="100"/>
                        </a:spcAft>
                      </a:pPr>
                      <a:r>
                        <a:rPr lang="en-US" sz="1100" b="1" dirty="0">
                          <a:latin typeface="Arial" pitchFamily="34" charset="0"/>
                          <a:cs typeface="Arial" pitchFamily="34" charset="0"/>
                        </a:rPr>
                        <a:t>№</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b="1" dirty="0">
                          <a:latin typeface="Arial" pitchFamily="34" charset="0"/>
                          <a:cs typeface="Arial" pitchFamily="34" charset="0"/>
                        </a:rPr>
                        <a:t>Наименование и техническая характеристика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тенге</a:t>
                      </a:r>
                      <a:endParaRPr lang="ru-RU" sz="1100" b="1" dirty="0">
                        <a:latin typeface="Arial" pitchFamily="34" charset="0"/>
                        <a:ea typeface="Times New Roman"/>
                        <a:cs typeface="Arial" pitchFamily="34" charset="0"/>
                      </a:endParaRPr>
                    </a:p>
                  </a:txBody>
                  <a:tcPr marL="9525" marR="9525" marT="9525" marB="9525" anchor="ctr"/>
                </a:tc>
              </a:tr>
              <a:tr h="1177640">
                <a:tc>
                  <a:txBody>
                    <a:bodyPr/>
                    <a:lstStyle/>
                    <a:p>
                      <a:pPr marL="12700" algn="just">
                        <a:lnSpc>
                          <a:spcPct val="115000"/>
                        </a:lnSpc>
                        <a:spcAft>
                          <a:spcPts val="100"/>
                        </a:spcAft>
                      </a:pPr>
                      <a:r>
                        <a:rPr lang="en-US" sz="1100">
                          <a:latin typeface="Arial" pitchFamily="34" charset="0"/>
                          <a:cs typeface="Arial" pitchFamily="34" charset="0"/>
                        </a:rPr>
                        <a:t>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Транспортное средство для перевозки молока (автомашина с цистерной, предназначенной для перевозки молока) и (или) полуприцеп молоковоз с теплоизоляцией для недопущения изменения температуры жидкости:</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ru-RU" sz="1100" dirty="0">
                          <a:latin typeface="Arial" pitchFamily="34" charset="0"/>
                          <a:cs typeface="Arial" pitchFamily="34" charset="0"/>
                        </a:rPr>
                        <a:t/>
                      </a:r>
                      <a:br>
                        <a:rPr lang="ru-RU"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9525" marR="9525" marT="9525" marB="9525" anchor="ctr"/>
                </a:tc>
              </a:tr>
              <a:tr h="346438">
                <a:tc>
                  <a:txBody>
                    <a:bodyPr/>
                    <a:lstStyle/>
                    <a:p>
                      <a:pPr marL="12700" algn="just">
                        <a:lnSpc>
                          <a:spcPct val="115000"/>
                        </a:lnSpc>
                        <a:spcAft>
                          <a:spcPts val="100"/>
                        </a:spcAft>
                      </a:pPr>
                      <a:r>
                        <a:rPr lang="en-US" sz="1100">
                          <a:latin typeface="Arial" pitchFamily="34" charset="0"/>
                          <a:cs typeface="Arial" pitchFamily="34" charset="0"/>
                        </a:rPr>
                        <a:t>1.1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молоковоз на базе автомашины с емкостью от 1 тонны</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8 000 000</a:t>
                      </a:r>
                      <a:endParaRPr lang="ru-RU" sz="1100" dirty="0">
                        <a:latin typeface="Arial" pitchFamily="34" charset="0"/>
                        <a:ea typeface="Times New Roman"/>
                        <a:cs typeface="Arial" pitchFamily="34" charset="0"/>
                      </a:endParaRPr>
                    </a:p>
                  </a:txBody>
                  <a:tcPr marL="9525" marR="9525" marT="9525" marB="9525" anchor="ctr"/>
                </a:tc>
              </a:tr>
              <a:tr h="346438">
                <a:tc>
                  <a:txBody>
                    <a:bodyPr/>
                    <a:lstStyle/>
                    <a:p>
                      <a:pPr marL="12700" algn="just">
                        <a:lnSpc>
                          <a:spcPct val="115000"/>
                        </a:lnSpc>
                        <a:spcAft>
                          <a:spcPts val="100"/>
                        </a:spcAft>
                      </a:pPr>
                      <a:r>
                        <a:rPr lang="en-US" sz="1100">
                          <a:latin typeface="Arial" pitchFamily="34" charset="0"/>
                          <a:cs typeface="Arial" pitchFamily="34" charset="0"/>
                        </a:rPr>
                        <a:t>1.2</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молоковоз на базе автомашины с емкостью от 4 тонн</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13 000 000</a:t>
                      </a:r>
                      <a:endParaRPr lang="ru-RU" sz="1100" dirty="0">
                        <a:latin typeface="Arial" pitchFamily="34" charset="0"/>
                        <a:ea typeface="Times New Roman"/>
                        <a:cs typeface="Arial" pitchFamily="34" charset="0"/>
                      </a:endParaRPr>
                    </a:p>
                  </a:txBody>
                  <a:tcPr marL="9525" marR="9525" marT="9525" marB="9525" anchor="ctr"/>
                </a:tc>
              </a:tr>
              <a:tr h="346438">
                <a:tc>
                  <a:txBody>
                    <a:bodyPr/>
                    <a:lstStyle/>
                    <a:p>
                      <a:pPr marL="12700" algn="just">
                        <a:lnSpc>
                          <a:spcPct val="115000"/>
                        </a:lnSpc>
                        <a:spcAft>
                          <a:spcPts val="100"/>
                        </a:spcAft>
                      </a:pPr>
                      <a:r>
                        <a:rPr lang="en-US" sz="1100">
                          <a:latin typeface="Arial" pitchFamily="34" charset="0"/>
                          <a:cs typeface="Arial" pitchFamily="34" charset="0"/>
                        </a:rPr>
                        <a:t>1.3</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молоковоз на базе автомашины с емкостью от 7 тонн</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25 000 000</a:t>
                      </a:r>
                      <a:endParaRPr lang="ru-RU" sz="1100" dirty="0">
                        <a:latin typeface="Arial" pitchFamily="34" charset="0"/>
                        <a:ea typeface="Times New Roman"/>
                        <a:cs typeface="Arial" pitchFamily="34" charset="0"/>
                      </a:endParaRPr>
                    </a:p>
                  </a:txBody>
                  <a:tcPr marL="9525" marR="9525" marT="9525" marB="9525" anchor="ctr"/>
                </a:tc>
              </a:tr>
              <a:tr h="346438">
                <a:tc>
                  <a:txBody>
                    <a:bodyPr/>
                    <a:lstStyle/>
                    <a:p>
                      <a:pPr marL="12700" algn="just">
                        <a:lnSpc>
                          <a:spcPct val="115000"/>
                        </a:lnSpc>
                        <a:spcAft>
                          <a:spcPts val="100"/>
                        </a:spcAft>
                      </a:pPr>
                      <a:r>
                        <a:rPr lang="en-US" sz="1100">
                          <a:latin typeface="Arial" pitchFamily="34" charset="0"/>
                          <a:cs typeface="Arial" pitchFamily="34" charset="0"/>
                        </a:rPr>
                        <a:t>1.4</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молоковоз на базе автомашины с емкостью от 12 тонн</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32 000 000</a:t>
                      </a:r>
                      <a:endParaRPr lang="ru-RU" sz="1100" dirty="0">
                        <a:latin typeface="Arial" pitchFamily="34" charset="0"/>
                        <a:ea typeface="Times New Roman"/>
                        <a:cs typeface="Arial" pitchFamily="34" charset="0"/>
                      </a:endParaRPr>
                    </a:p>
                  </a:txBody>
                  <a:tcPr marL="9525" marR="9525" marT="9525" marB="9525" anchor="ctr"/>
                </a:tc>
              </a:tr>
              <a:tr h="244875">
                <a:tc>
                  <a:txBody>
                    <a:bodyPr/>
                    <a:lstStyle/>
                    <a:p>
                      <a:pPr marL="12700" algn="just">
                        <a:lnSpc>
                          <a:spcPct val="115000"/>
                        </a:lnSpc>
                        <a:spcAft>
                          <a:spcPts val="100"/>
                        </a:spcAft>
                      </a:pPr>
                      <a:r>
                        <a:rPr lang="en-US" sz="1100">
                          <a:latin typeface="Arial" pitchFamily="34" charset="0"/>
                          <a:cs typeface="Arial" pitchFamily="34" charset="0"/>
                        </a:rPr>
                        <a:t>1.5.</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молоковоз на базе полуприцепа с емкостью от 12 тонн</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32 000 000</a:t>
                      </a:r>
                      <a:endParaRPr lang="ru-RU" sz="1100" dirty="0">
                        <a:latin typeface="Arial" pitchFamily="34" charset="0"/>
                        <a:ea typeface="Times New Roman"/>
                        <a:cs typeface="Arial" pitchFamily="34" charset="0"/>
                      </a:endParaRPr>
                    </a:p>
                  </a:txBody>
                  <a:tcPr marL="9525" marR="9525" marT="9525" marB="9525" anchor="ctr"/>
                </a:tc>
              </a:tr>
            </a:tbl>
          </a:graphicData>
        </a:graphic>
      </p:graphicFrame>
      <p:sp>
        <p:nvSpPr>
          <p:cNvPr id="10" name="Прямоугольник 9"/>
          <p:cNvSpPr/>
          <p:nvPr/>
        </p:nvSpPr>
        <p:spPr>
          <a:xfrm>
            <a:off x="4141912" y="0"/>
            <a:ext cx="4752528" cy="1631216"/>
          </a:xfrm>
          <a:prstGeom prst="rect">
            <a:avLst/>
          </a:prstGeom>
        </p:spPr>
        <p:txBody>
          <a:bodyPr wrap="square">
            <a:spAutoFit/>
          </a:bodyPr>
          <a:lstStyle/>
          <a:p>
            <a:pPr algn="ctr"/>
            <a:r>
              <a:rPr lang="ru-RU" sz="2000" b="1" dirty="0" smtClean="0">
                <a:solidFill>
                  <a:schemeClr val="bg1"/>
                </a:solidFill>
                <a:latin typeface="Times New Roman"/>
                <a:ea typeface="Times New Roman"/>
              </a:rPr>
              <a:t>Создание молокоприемных пунктов емкостью от 1 тонны молока в сутки на базе молокоперерабатывающих предприятий и заготовительных организаций"</a:t>
            </a:r>
            <a:endParaRPr lang="ru-RU" sz="2000" b="1" dirty="0">
              <a:solidFill>
                <a:schemeClr val="bg1"/>
              </a:solidFill>
            </a:endParaRPr>
          </a:p>
        </p:txBody>
      </p: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14</a:t>
            </a:r>
            <a:endParaRPr lang="en-US" sz="2800" b="1" dirty="0">
              <a:solidFill>
                <a:schemeClr val="accent5">
                  <a:lumMod val="75000"/>
                </a:schemeClr>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0" name="Прямоугольник 9"/>
          <p:cNvSpPr/>
          <p:nvPr/>
        </p:nvSpPr>
        <p:spPr>
          <a:xfrm>
            <a:off x="4141912" y="0"/>
            <a:ext cx="4752528" cy="1631216"/>
          </a:xfrm>
          <a:prstGeom prst="rect">
            <a:avLst/>
          </a:prstGeom>
        </p:spPr>
        <p:txBody>
          <a:bodyPr wrap="square">
            <a:spAutoFit/>
          </a:bodyPr>
          <a:lstStyle/>
          <a:p>
            <a:pPr algn="ctr"/>
            <a:r>
              <a:rPr lang="ru-RU" sz="2000" b="1" dirty="0" smtClean="0">
                <a:solidFill>
                  <a:schemeClr val="bg1"/>
                </a:solidFill>
                <a:latin typeface="Times New Roman"/>
                <a:ea typeface="Times New Roman"/>
              </a:rPr>
              <a:t>Создание молокоприемных пунктов емкостью от 1 тонны молока в сутки на базе молокоперерабатывающих предприятий и заготовительных организаций"</a:t>
            </a:r>
            <a:endParaRPr lang="ru-RU" sz="2000" b="1" dirty="0">
              <a:solidFill>
                <a:schemeClr val="bg1"/>
              </a:solidFill>
            </a:endParaRPr>
          </a:p>
        </p:txBody>
      </p: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15</a:t>
            </a:r>
            <a:endParaRPr lang="en-US" sz="2800" b="1" dirty="0">
              <a:solidFill>
                <a:schemeClr val="accent5">
                  <a:lumMod val="75000"/>
                </a:schemeClr>
              </a:solidFill>
              <a:latin typeface="+mn-lt"/>
            </a:endParaRPr>
          </a:p>
        </p:txBody>
      </p:sp>
      <p:pic>
        <p:nvPicPr>
          <p:cNvPr id="57346" name="Picture 2" descr="C:\Users\ИНТЕРНЕТ\Desktop\375fab153141625c21ee0cd00agt.jpg"/>
          <p:cNvPicPr>
            <a:picLocks noChangeAspect="1" noChangeArrowheads="1"/>
          </p:cNvPicPr>
          <p:nvPr/>
        </p:nvPicPr>
        <p:blipFill>
          <a:blip r:embed="rId2" cstate="print"/>
          <a:srcRect/>
          <a:stretch>
            <a:fillRect/>
          </a:stretch>
        </p:blipFill>
        <p:spPr bwMode="auto">
          <a:xfrm>
            <a:off x="1261592" y="0"/>
            <a:ext cx="2952328" cy="1992288"/>
          </a:xfrm>
          <a:prstGeom prst="rect">
            <a:avLst/>
          </a:prstGeom>
          <a:noFill/>
        </p:spPr>
      </p:pic>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2016224"/>
          </a:xfrm>
          <a:prstGeom prst="rect">
            <a:avLst/>
          </a:prstGeom>
        </p:spPr>
      </p:pic>
      <p:graphicFrame>
        <p:nvGraphicFramePr>
          <p:cNvPr id="15" name="Таблица 14"/>
          <p:cNvGraphicFramePr>
            <a:graphicFrameLocks noGrp="1"/>
          </p:cNvGraphicFramePr>
          <p:nvPr/>
        </p:nvGraphicFramePr>
        <p:xfrm>
          <a:off x="181471" y="1992290"/>
          <a:ext cx="8280921" cy="4968550"/>
        </p:xfrm>
        <a:graphic>
          <a:graphicData uri="http://schemas.openxmlformats.org/drawingml/2006/table">
            <a:tbl>
              <a:tblPr>
                <a:tableStyleId>{BDBED569-4797-4DF1-A0F4-6AAB3CD982D8}</a:tableStyleId>
              </a:tblPr>
              <a:tblGrid>
                <a:gridCol w="360041"/>
                <a:gridCol w="5472608"/>
                <a:gridCol w="2448272"/>
              </a:tblGrid>
              <a:tr h="368201">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700304">
                <a:tc>
                  <a:txBody>
                    <a:bodyPr/>
                    <a:lstStyle/>
                    <a:p>
                      <a:pPr marL="12700" algn="just">
                        <a:lnSpc>
                          <a:spcPct val="115000"/>
                        </a:lnSpc>
                        <a:spcAft>
                          <a:spcPts val="100"/>
                        </a:spcAft>
                      </a:pPr>
                      <a:r>
                        <a:rPr lang="en-US" sz="1100">
                          <a:latin typeface="Arial" pitchFamily="34" charset="0"/>
                          <a:cs typeface="Arial" pitchFamily="34" charset="0"/>
                        </a:rPr>
                        <a:t>№</a:t>
                      </a:r>
                      <a:endParaRPr lang="ru-RU" sz="1100" b="1">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b="1" dirty="0">
                          <a:latin typeface="Arial" pitchFamily="34" charset="0"/>
                          <a:cs typeface="Arial" pitchFamily="34" charset="0"/>
                        </a:rPr>
                        <a:t>Наименование и техническая характеристика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тенге</a:t>
                      </a:r>
                      <a:endParaRPr lang="ru-RU" sz="1100" b="1" dirty="0">
                        <a:latin typeface="Arial" pitchFamily="34" charset="0"/>
                        <a:ea typeface="Times New Roman"/>
                        <a:cs typeface="Arial" pitchFamily="34" charset="0"/>
                      </a:endParaRPr>
                    </a:p>
                  </a:txBody>
                  <a:tcPr marL="9525" marR="9525" marT="9525" marB="9525" anchor="ctr"/>
                </a:tc>
              </a:tr>
              <a:tr h="766725">
                <a:tc>
                  <a:txBody>
                    <a:bodyPr/>
                    <a:lstStyle/>
                    <a:p>
                      <a:pPr marL="12700" algn="just">
                        <a:lnSpc>
                          <a:spcPct val="115000"/>
                        </a:lnSpc>
                        <a:spcAft>
                          <a:spcPts val="100"/>
                        </a:spcAft>
                      </a:pPr>
                      <a:r>
                        <a:rPr lang="en-US" sz="1100">
                          <a:latin typeface="Arial" pitchFamily="34" charset="0"/>
                          <a:cs typeface="Arial" pitchFamily="34" charset="0"/>
                        </a:rPr>
                        <a:t>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latin typeface="Arial" pitchFamily="34" charset="0"/>
                          <a:cs typeface="Arial" pitchFamily="34" charset="0"/>
                        </a:rPr>
                        <a:t>Стригальный</a:t>
                      </a:r>
                      <a:r>
                        <a:rPr lang="en-US" sz="1100" dirty="0">
                          <a:latin typeface="Arial" pitchFamily="34" charset="0"/>
                          <a:cs typeface="Arial" pitchFamily="34" charset="0"/>
                        </a:rPr>
                        <a:t> </a:t>
                      </a:r>
                      <a:r>
                        <a:rPr lang="en-US" sz="1100" dirty="0" err="1">
                          <a:latin typeface="Arial" pitchFamily="34" charset="0"/>
                          <a:cs typeface="Arial" pitchFamily="34" charset="0"/>
                        </a:rPr>
                        <a:t>пункт</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r>
              <a:tr h="700304">
                <a:tc>
                  <a:txBody>
                    <a:bodyPr/>
                    <a:lstStyle/>
                    <a:p>
                      <a:pPr marL="12700" algn="just">
                        <a:lnSpc>
                          <a:spcPct val="115000"/>
                        </a:lnSpc>
                        <a:spcAft>
                          <a:spcPts val="100"/>
                        </a:spcAft>
                      </a:pPr>
                      <a:r>
                        <a:rPr lang="en-US" sz="1100">
                          <a:latin typeface="Arial" pitchFamily="34" charset="0"/>
                          <a:cs typeface="Arial" pitchFamily="34" charset="0"/>
                        </a:rPr>
                        <a:t>1.1.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Инструмент для электромеханической стрижки овец (40 единиц)</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2 400 000</a:t>
                      </a:r>
                      <a:endParaRPr lang="ru-RU" sz="1100">
                        <a:latin typeface="Arial" pitchFamily="34" charset="0"/>
                        <a:ea typeface="Times New Roman"/>
                        <a:cs typeface="Arial" pitchFamily="34" charset="0"/>
                      </a:endParaRPr>
                    </a:p>
                  </a:txBody>
                  <a:tcPr marL="9525" marR="9525" marT="9525" marB="9525" anchor="ctr"/>
                </a:tc>
              </a:tr>
              <a:tr h="368201">
                <a:tc>
                  <a:txBody>
                    <a:bodyPr/>
                    <a:lstStyle/>
                    <a:p>
                      <a:pPr marL="12700" algn="just">
                        <a:lnSpc>
                          <a:spcPct val="115000"/>
                        </a:lnSpc>
                        <a:spcAft>
                          <a:spcPts val="100"/>
                        </a:spcAft>
                      </a:pPr>
                      <a:r>
                        <a:rPr lang="en-US" sz="1100">
                          <a:latin typeface="Arial" pitchFamily="34" charset="0"/>
                          <a:cs typeface="Arial" pitchFamily="34" charset="0"/>
                        </a:rPr>
                        <a:t>1.2.</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Пресс</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500 000</a:t>
                      </a:r>
                      <a:endParaRPr lang="ru-RU" sz="1100">
                        <a:latin typeface="Arial" pitchFamily="34" charset="0"/>
                        <a:ea typeface="Times New Roman"/>
                        <a:cs typeface="Arial" pitchFamily="34" charset="0"/>
                      </a:endParaRPr>
                    </a:p>
                  </a:txBody>
                  <a:tcPr marL="9525" marR="9525" marT="9525" marB="9525" anchor="ctr"/>
                </a:tc>
              </a:tr>
              <a:tr h="700304">
                <a:tc>
                  <a:txBody>
                    <a:bodyPr/>
                    <a:lstStyle/>
                    <a:p>
                      <a:pPr marL="12700" algn="just">
                        <a:lnSpc>
                          <a:spcPct val="115000"/>
                        </a:lnSpc>
                        <a:spcAft>
                          <a:spcPts val="100"/>
                        </a:spcAft>
                      </a:pPr>
                      <a:r>
                        <a:rPr lang="en-US" sz="1100">
                          <a:latin typeface="Arial" pitchFamily="34" charset="0"/>
                          <a:cs typeface="Arial" pitchFamily="34" charset="0"/>
                        </a:rPr>
                        <a:t>1.3.</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Оборудование разрыхлительно-очистительное для шерстяных угаров (не более 1 комплекта)</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1 500 000</a:t>
                      </a:r>
                      <a:endParaRPr lang="ru-RU" sz="1100">
                        <a:latin typeface="Arial" pitchFamily="34" charset="0"/>
                        <a:ea typeface="Times New Roman"/>
                        <a:cs typeface="Arial" pitchFamily="34" charset="0"/>
                      </a:endParaRPr>
                    </a:p>
                  </a:txBody>
                  <a:tcPr marL="9525" marR="9525" marT="9525" marB="9525" anchor="ctr"/>
                </a:tc>
              </a:tr>
              <a:tr h="1364511">
                <a:tc>
                  <a:txBody>
                    <a:bodyPr/>
                    <a:lstStyle/>
                    <a:p>
                      <a:pPr marL="12700" algn="just">
                        <a:lnSpc>
                          <a:spcPct val="115000"/>
                        </a:lnSpc>
                        <a:spcAft>
                          <a:spcPts val="100"/>
                        </a:spcAft>
                      </a:pPr>
                      <a:r>
                        <a:rPr lang="en-US" sz="1100">
                          <a:latin typeface="Arial" pitchFamily="34" charset="0"/>
                          <a:cs typeface="Arial" pitchFamily="34" charset="0"/>
                        </a:rPr>
                        <a:t>2.</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 Передвижной стригальный пункт (10 комплектов электрических машинок, кузов, </a:t>
                      </a:r>
                      <a:r>
                        <a:rPr lang="ru-RU" sz="1100" dirty="0" err="1">
                          <a:latin typeface="Arial" pitchFamily="34" charset="0"/>
                          <a:cs typeface="Arial" pitchFamily="34" charset="0"/>
                        </a:rPr>
                        <a:t>купочная</a:t>
                      </a:r>
                      <a:r>
                        <a:rPr lang="ru-RU" sz="1100" dirty="0">
                          <a:latin typeface="Arial" pitchFamily="34" charset="0"/>
                          <a:cs typeface="Arial" pitchFamily="34" charset="0"/>
                        </a:rPr>
                        <a:t> установка для овец, сортировочная сетка, пресс) </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7 800 000</a:t>
                      </a:r>
                      <a:endParaRPr lang="ru-RU" sz="1100" dirty="0">
                        <a:latin typeface="Arial" pitchFamily="34" charset="0"/>
                        <a:ea typeface="Times New Roman"/>
                        <a:cs typeface="Arial" pitchFamily="34" charset="0"/>
                      </a:endParaRPr>
                    </a:p>
                  </a:txBody>
                  <a:tcPr marL="9525" marR="9525" marT="9525" marB="9525" anchor="ctr"/>
                </a:tc>
              </a:tr>
            </a:tbl>
          </a:graphicData>
        </a:graphic>
      </p:graphicFrame>
      <p:sp>
        <p:nvSpPr>
          <p:cNvPr id="16" name="Прямоугольник 15"/>
          <p:cNvSpPr/>
          <p:nvPr/>
        </p:nvSpPr>
        <p:spPr>
          <a:xfrm>
            <a:off x="4697901" y="912168"/>
            <a:ext cx="7732053" cy="416204"/>
          </a:xfrm>
          <a:prstGeom prst="rect">
            <a:avLst/>
          </a:prstGeom>
        </p:spPr>
        <p:txBody>
          <a:bodyPr wrap="none">
            <a:spAutoFit/>
          </a:bodyPr>
          <a:lstStyle/>
          <a:p>
            <a:pPr marL="12700" algn="just">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для пункта заготовки шерсти</a:t>
            </a:r>
            <a:endParaRPr lang="ru-RU" sz="28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16</a:t>
            </a:r>
            <a:endParaRPr lang="en-US" sz="2800" b="1" dirty="0">
              <a:solidFill>
                <a:schemeClr val="accent5">
                  <a:lumMod val="75000"/>
                </a:schemeClr>
              </a:solidFill>
              <a:latin typeface="+mn-lt"/>
            </a:endParaRPr>
          </a:p>
        </p:txBody>
      </p:sp>
      <p:pic>
        <p:nvPicPr>
          <p:cNvPr id="58370" name="Picture 2" descr="C:\Users\ИНТЕРНЕТ\Desktop\5.jpeg"/>
          <p:cNvPicPr>
            <a:picLocks noChangeAspect="1" noChangeArrowheads="1"/>
          </p:cNvPicPr>
          <p:nvPr/>
        </p:nvPicPr>
        <p:blipFill>
          <a:blip r:embed="rId2" cstate="print"/>
          <a:srcRect/>
          <a:stretch>
            <a:fillRect/>
          </a:stretch>
        </p:blipFill>
        <p:spPr bwMode="auto">
          <a:xfrm>
            <a:off x="1117576" y="0"/>
            <a:ext cx="3096344" cy="1848272"/>
          </a:xfrm>
          <a:prstGeom prst="rect">
            <a:avLst/>
          </a:prstGeom>
          <a:noFill/>
        </p:spPr>
      </p:pic>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17" name="Таблица 16"/>
          <p:cNvGraphicFramePr>
            <a:graphicFrameLocks noGrp="1"/>
          </p:cNvGraphicFramePr>
          <p:nvPr/>
        </p:nvGraphicFramePr>
        <p:xfrm>
          <a:off x="181472" y="1920281"/>
          <a:ext cx="8208911" cy="7360965"/>
        </p:xfrm>
        <a:graphic>
          <a:graphicData uri="http://schemas.openxmlformats.org/drawingml/2006/table">
            <a:tbl>
              <a:tblPr>
                <a:tableStyleId>{BDBED569-4797-4DF1-A0F4-6AAB3CD982D8}</a:tableStyleId>
              </a:tblPr>
              <a:tblGrid>
                <a:gridCol w="5040560"/>
                <a:gridCol w="1440160"/>
                <a:gridCol w="1728191"/>
              </a:tblGrid>
              <a:tr h="183361">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50%</a:t>
                      </a:r>
                      <a:endParaRPr lang="ru-RU" sz="1100" b="1" i="0" dirty="0">
                        <a:latin typeface="Arial" pitchFamily="34" charset="0"/>
                        <a:ea typeface="Times New Roman"/>
                        <a:cs typeface="Arial" pitchFamily="34" charset="0"/>
                      </a:endParaRPr>
                    </a:p>
                  </a:txBody>
                  <a:tcPr marL="1206" marR="1206" marT="1206" marB="1206" anchor="ctr"/>
                </a:tc>
                <a:tc hMerge="1">
                  <a:txBody>
                    <a:bodyPr/>
                    <a:lstStyle/>
                    <a:p>
                      <a:endParaRPr lang="ru-RU"/>
                    </a:p>
                  </a:txBody>
                  <a:tcPr/>
                </a:tc>
                <a:tc hMerge="1">
                  <a:txBody>
                    <a:bodyPr/>
                    <a:lstStyle/>
                    <a:p>
                      <a:endParaRPr lang="ru-RU"/>
                    </a:p>
                  </a:txBody>
                  <a:tcPr/>
                </a:tc>
              </a:tr>
              <a:tr h="1610434">
                <a:tc>
                  <a:txBody>
                    <a:bodyPr/>
                    <a:lstStyle/>
                    <a:p>
                      <a:pPr marL="12700" algn="just">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оборудования</a:t>
                      </a:r>
                      <a:endParaRPr lang="ru-RU" sz="1100" b="1" i="0" dirty="0">
                        <a:latin typeface="Arial" pitchFamily="34" charset="0"/>
                        <a:ea typeface="Times New Roman"/>
                        <a:cs typeface="Arial" pitchFamily="34" charset="0"/>
                      </a:endParaRPr>
                    </a:p>
                  </a:txBody>
                  <a:tcPr marL="1206" marR="1206" marT="1206" marB="1206"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r>
                      <a:br>
                        <a:rPr lang="en-US" sz="1100" b="1" dirty="0">
                          <a:latin typeface="Arial" pitchFamily="34" charset="0"/>
                          <a:cs typeface="Arial" pitchFamily="34" charset="0"/>
                        </a:rPr>
                      </a:br>
                      <a:r>
                        <a:rPr lang="en-US" sz="1100" b="1" dirty="0" err="1">
                          <a:latin typeface="Arial" pitchFamily="34" charset="0"/>
                          <a:cs typeface="Arial" pitchFamily="34" charset="0"/>
                        </a:rPr>
                        <a:t>измерения</a:t>
                      </a:r>
                      <a:endParaRPr lang="ru-RU" sz="1100" b="1" dirty="0">
                        <a:latin typeface="Arial" pitchFamily="34" charset="0"/>
                        <a:ea typeface="Times New Roman"/>
                        <a:cs typeface="Arial" pitchFamily="34" charset="0"/>
                      </a:endParaRPr>
                    </a:p>
                  </a:txBody>
                  <a:tcPr marL="1206" marR="1206" marT="1206" marB="1206"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измерения, тенге</a:t>
                      </a:r>
                      <a:endParaRPr lang="ru-RU" sz="1100" b="1" dirty="0">
                        <a:latin typeface="Arial" pitchFamily="34" charset="0"/>
                        <a:ea typeface="Times New Roman"/>
                        <a:cs typeface="Arial" pitchFamily="34" charset="0"/>
                      </a:endParaRPr>
                    </a:p>
                  </a:txBody>
                  <a:tcPr marL="1206" marR="1206" marT="1206" marB="1206" anchor="ctr"/>
                </a:tc>
              </a:tr>
              <a:tr h="1699486">
                <a:tc>
                  <a:txBody>
                    <a:bodyPr/>
                    <a:lstStyle/>
                    <a:p>
                      <a:pPr marL="12700" algn="just">
                        <a:lnSpc>
                          <a:spcPct val="115000"/>
                        </a:lnSpc>
                        <a:spcAft>
                          <a:spcPts val="100"/>
                        </a:spcAft>
                      </a:pPr>
                      <a:r>
                        <a:rPr lang="ru-RU" sz="1100" dirty="0">
                          <a:latin typeface="Arial" pitchFamily="34" charset="0"/>
                          <a:cs typeface="Arial" pitchFamily="34" charset="0"/>
                        </a:rPr>
                        <a:t>Инфраструктура для забора и подачи воды до оросительной системы</a:t>
                      </a:r>
                      <a:br>
                        <a:rPr lang="ru-RU" sz="1100" dirty="0">
                          <a:latin typeface="Arial" pitchFamily="34" charset="0"/>
                          <a:cs typeface="Arial" pitchFamily="34" charset="0"/>
                        </a:rPr>
                      </a:br>
                      <a:r>
                        <a:rPr lang="ru-RU" sz="1100" dirty="0">
                          <a:latin typeface="Arial" pitchFamily="34" charset="0"/>
                          <a:cs typeface="Arial" pitchFamily="34" charset="0"/>
                        </a:rPr>
                        <a:t>Стоимость проекта определяется согласно проектно-сметной документации</a:t>
                      </a:r>
                      <a:endParaRPr lang="ru-RU" sz="1100" dirty="0">
                        <a:latin typeface="Arial" pitchFamily="34" charset="0"/>
                        <a:ea typeface="Times New Roman"/>
                        <a:cs typeface="Arial" pitchFamily="34" charset="0"/>
                      </a:endParaRPr>
                    </a:p>
                  </a:txBody>
                  <a:tcPr marL="1206" marR="1206" marT="1206" marB="1206" anchor="ctr"/>
                </a:tc>
                <a:tc rowSpan="5">
                  <a:txBody>
                    <a:bodyPr/>
                    <a:lstStyle/>
                    <a:p>
                      <a:pPr marL="12700" algn="just">
                        <a:lnSpc>
                          <a:spcPct val="115000"/>
                        </a:lnSpc>
                        <a:spcAft>
                          <a:spcPts val="100"/>
                        </a:spcAft>
                      </a:pPr>
                      <a:r>
                        <a:rPr lang="en-US" sz="1100" dirty="0">
                          <a:latin typeface="Arial" pitchFamily="34" charset="0"/>
                          <a:cs typeface="Arial" pitchFamily="34" charset="0"/>
                        </a:rPr>
                        <a:t> </a:t>
                      </a:r>
                      <a:r>
                        <a:rPr lang="ru-RU" sz="1100" dirty="0">
                          <a:latin typeface="Arial" pitchFamily="34" charset="0"/>
                          <a:cs typeface="Arial" pitchFamily="34" charset="0"/>
                        </a:rPr>
                        <a:t/>
                      </a:r>
                      <a:br>
                        <a:rPr lang="ru-RU" sz="1100" dirty="0">
                          <a:latin typeface="Arial" pitchFamily="34" charset="0"/>
                          <a:cs typeface="Arial" pitchFamily="34" charset="0"/>
                        </a:rPr>
                      </a:br>
                      <a:r>
                        <a:rPr lang="en-US" sz="1100" dirty="0" err="1">
                          <a:latin typeface="Arial" pitchFamily="34" charset="0"/>
                          <a:cs typeface="Arial" pitchFamily="34" charset="0"/>
                        </a:rPr>
                        <a:t>гектар</a:t>
                      </a:r>
                      <a:endParaRPr lang="ru-RU" sz="1100" dirty="0">
                        <a:latin typeface="Arial" pitchFamily="34" charset="0"/>
                        <a:ea typeface="Times New Roman"/>
                        <a:cs typeface="Arial" pitchFamily="34" charset="0"/>
                      </a:endParaRPr>
                    </a:p>
                  </a:txBody>
                  <a:tcPr marL="1206" marR="1206" marT="1206" marB="1206" anchor="ctr"/>
                </a:tc>
                <a:tc>
                  <a:txBody>
                    <a:bodyPr/>
                    <a:lstStyle/>
                    <a:p>
                      <a:pPr marL="12700" algn="just">
                        <a:lnSpc>
                          <a:spcPct val="115000"/>
                        </a:lnSpc>
                        <a:spcAft>
                          <a:spcPts val="100"/>
                        </a:spcAft>
                      </a:pPr>
                      <a:r>
                        <a:rPr lang="en-US" sz="1100" dirty="0">
                          <a:latin typeface="Arial" pitchFamily="34" charset="0"/>
                          <a:cs typeface="Arial" pitchFamily="34" charset="0"/>
                        </a:rPr>
                        <a:t>350 000</a:t>
                      </a:r>
                      <a:endParaRPr lang="ru-RU" sz="1100" dirty="0">
                        <a:latin typeface="Arial" pitchFamily="34" charset="0"/>
                        <a:ea typeface="Times New Roman"/>
                        <a:cs typeface="Arial" pitchFamily="34" charset="0"/>
                      </a:endParaRPr>
                    </a:p>
                  </a:txBody>
                  <a:tcPr marL="1206" marR="1206" marT="1206" marB="1206" anchor="ctr"/>
                </a:tc>
              </a:tr>
              <a:tr h="1101709">
                <a:tc>
                  <a:txBody>
                    <a:bodyPr/>
                    <a:lstStyle/>
                    <a:p>
                      <a:pPr marL="12700" algn="just">
                        <a:lnSpc>
                          <a:spcPct val="115000"/>
                        </a:lnSpc>
                        <a:spcAft>
                          <a:spcPts val="100"/>
                        </a:spcAft>
                      </a:pPr>
                      <a:r>
                        <a:rPr lang="en-US" sz="1100" dirty="0" err="1">
                          <a:latin typeface="Arial" pitchFamily="34" charset="0"/>
                          <a:cs typeface="Arial" pitchFamily="34" charset="0"/>
                        </a:rPr>
                        <a:t>Дождевальная</a:t>
                      </a:r>
                      <a:r>
                        <a:rPr lang="en-US" sz="1100" dirty="0">
                          <a:latin typeface="Arial" pitchFamily="34" charset="0"/>
                          <a:cs typeface="Arial" pitchFamily="34" charset="0"/>
                        </a:rPr>
                        <a:t> </a:t>
                      </a:r>
                      <a:r>
                        <a:rPr lang="en-US" sz="1100" dirty="0" err="1">
                          <a:latin typeface="Arial" pitchFamily="34" charset="0"/>
                          <a:cs typeface="Arial" pitchFamily="34" charset="0"/>
                        </a:rPr>
                        <a:t>машина</a:t>
                      </a:r>
                      <a:r>
                        <a:rPr lang="en-US" sz="1100" dirty="0">
                          <a:latin typeface="Arial" pitchFamily="34" charset="0"/>
                          <a:cs typeface="Arial" pitchFamily="34" charset="0"/>
                        </a:rPr>
                        <a:t> </a:t>
                      </a:r>
                      <a:r>
                        <a:rPr lang="en-US" sz="1100" dirty="0" err="1">
                          <a:latin typeface="Arial" pitchFamily="34" charset="0"/>
                          <a:cs typeface="Arial" pitchFamily="34" charset="0"/>
                        </a:rPr>
                        <a:t>фронтального</a:t>
                      </a:r>
                      <a:r>
                        <a:rPr lang="en-US" sz="1100" dirty="0">
                          <a:latin typeface="Arial" pitchFamily="34" charset="0"/>
                          <a:cs typeface="Arial" pitchFamily="34" charset="0"/>
                        </a:rPr>
                        <a:t> </a:t>
                      </a:r>
                      <a:r>
                        <a:rPr lang="en-US" sz="1100" dirty="0" err="1">
                          <a:latin typeface="Arial" pitchFamily="34" charset="0"/>
                          <a:cs typeface="Arial" pitchFamily="34" charset="0"/>
                        </a:rPr>
                        <a:t>действия</a:t>
                      </a:r>
                      <a:endParaRPr lang="ru-RU" sz="1100" dirty="0">
                        <a:latin typeface="Arial" pitchFamily="34" charset="0"/>
                        <a:ea typeface="Times New Roman"/>
                        <a:cs typeface="Arial" pitchFamily="34" charset="0"/>
                      </a:endParaRPr>
                    </a:p>
                  </a:txBody>
                  <a:tcPr marL="1206" marR="1206" marT="1206" marB="1206"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350 000</a:t>
                      </a:r>
                      <a:endParaRPr lang="ru-RU" sz="1100" dirty="0">
                        <a:latin typeface="Arial" pitchFamily="34" charset="0"/>
                        <a:ea typeface="Times New Roman"/>
                        <a:cs typeface="Arial" pitchFamily="34" charset="0"/>
                      </a:endParaRPr>
                    </a:p>
                  </a:txBody>
                  <a:tcPr marL="1206" marR="1206" marT="1206" marB="1206" anchor="ctr"/>
                </a:tc>
              </a:tr>
              <a:tr h="954814">
                <a:tc>
                  <a:txBody>
                    <a:bodyPr/>
                    <a:lstStyle/>
                    <a:p>
                      <a:pPr marL="12700" algn="just">
                        <a:lnSpc>
                          <a:spcPct val="115000"/>
                        </a:lnSpc>
                        <a:spcAft>
                          <a:spcPts val="100"/>
                        </a:spcAft>
                      </a:pPr>
                      <a:r>
                        <a:rPr lang="en-US" sz="1100" dirty="0" err="1">
                          <a:latin typeface="Arial" pitchFamily="34" charset="0"/>
                          <a:cs typeface="Arial" pitchFamily="34" charset="0"/>
                        </a:rPr>
                        <a:t>Дождевальная</a:t>
                      </a:r>
                      <a:r>
                        <a:rPr lang="en-US" sz="1100" dirty="0">
                          <a:latin typeface="Arial" pitchFamily="34" charset="0"/>
                          <a:cs typeface="Arial" pitchFamily="34" charset="0"/>
                        </a:rPr>
                        <a:t> </a:t>
                      </a:r>
                      <a:r>
                        <a:rPr lang="en-US" sz="1100" dirty="0" err="1">
                          <a:latin typeface="Arial" pitchFamily="34" charset="0"/>
                          <a:cs typeface="Arial" pitchFamily="34" charset="0"/>
                        </a:rPr>
                        <a:t>машина</a:t>
                      </a:r>
                      <a:r>
                        <a:rPr lang="en-US" sz="1100" dirty="0">
                          <a:latin typeface="Arial" pitchFamily="34" charset="0"/>
                          <a:cs typeface="Arial" pitchFamily="34" charset="0"/>
                        </a:rPr>
                        <a:t> </a:t>
                      </a:r>
                      <a:r>
                        <a:rPr lang="en-US" sz="1100" dirty="0" err="1">
                          <a:latin typeface="Arial" pitchFamily="34" charset="0"/>
                          <a:cs typeface="Arial" pitchFamily="34" charset="0"/>
                        </a:rPr>
                        <a:t>кругового</a:t>
                      </a:r>
                      <a:r>
                        <a:rPr lang="en-US" sz="1100" dirty="0">
                          <a:latin typeface="Arial" pitchFamily="34" charset="0"/>
                          <a:cs typeface="Arial" pitchFamily="34" charset="0"/>
                        </a:rPr>
                        <a:t> </a:t>
                      </a:r>
                      <a:r>
                        <a:rPr lang="en-US" sz="1100" dirty="0" err="1">
                          <a:latin typeface="Arial" pitchFamily="34" charset="0"/>
                          <a:cs typeface="Arial" pitchFamily="34" charset="0"/>
                        </a:rPr>
                        <a:t>действия</a:t>
                      </a:r>
                      <a:endParaRPr lang="ru-RU" sz="1100" dirty="0">
                        <a:latin typeface="Arial" pitchFamily="34" charset="0"/>
                        <a:ea typeface="Times New Roman"/>
                        <a:cs typeface="Arial" pitchFamily="34" charset="0"/>
                      </a:endParaRPr>
                    </a:p>
                  </a:txBody>
                  <a:tcPr marL="1206" marR="1206" marT="1206" marB="1206"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350 000</a:t>
                      </a:r>
                      <a:endParaRPr lang="ru-RU" sz="1100" dirty="0">
                        <a:latin typeface="Arial" pitchFamily="34" charset="0"/>
                        <a:ea typeface="Times New Roman"/>
                        <a:cs typeface="Arial" pitchFamily="34" charset="0"/>
                      </a:endParaRPr>
                    </a:p>
                  </a:txBody>
                  <a:tcPr marL="1206" marR="1206" marT="1206" marB="1206" anchor="ctr"/>
                </a:tc>
              </a:tr>
              <a:tr h="807920">
                <a:tc>
                  <a:txBody>
                    <a:bodyPr/>
                    <a:lstStyle/>
                    <a:p>
                      <a:pPr marL="12700" algn="just">
                        <a:lnSpc>
                          <a:spcPct val="115000"/>
                        </a:lnSpc>
                        <a:spcAft>
                          <a:spcPts val="100"/>
                        </a:spcAft>
                      </a:pPr>
                      <a:r>
                        <a:rPr lang="en-US" sz="1100" dirty="0" err="1">
                          <a:latin typeface="Arial" pitchFamily="34" charset="0"/>
                          <a:cs typeface="Arial" pitchFamily="34" charset="0"/>
                        </a:rPr>
                        <a:t>Дождевальная</a:t>
                      </a:r>
                      <a:r>
                        <a:rPr lang="en-US" sz="1100" dirty="0">
                          <a:latin typeface="Arial" pitchFamily="34" charset="0"/>
                          <a:cs typeface="Arial" pitchFamily="34" charset="0"/>
                        </a:rPr>
                        <a:t> </a:t>
                      </a:r>
                      <a:r>
                        <a:rPr lang="en-US" sz="1100" dirty="0" err="1">
                          <a:latin typeface="Arial" pitchFamily="34" charset="0"/>
                          <a:cs typeface="Arial" pitchFamily="34" charset="0"/>
                        </a:rPr>
                        <a:t>машина</a:t>
                      </a:r>
                      <a:r>
                        <a:rPr lang="en-US" sz="1100" dirty="0">
                          <a:latin typeface="Arial" pitchFamily="34" charset="0"/>
                          <a:cs typeface="Arial" pitchFamily="34" charset="0"/>
                        </a:rPr>
                        <a:t> </a:t>
                      </a:r>
                      <a:r>
                        <a:rPr lang="en-US" sz="1100" dirty="0" err="1">
                          <a:latin typeface="Arial" pitchFamily="34" charset="0"/>
                          <a:cs typeface="Arial" pitchFamily="34" charset="0"/>
                        </a:rPr>
                        <a:t>барабанного</a:t>
                      </a:r>
                      <a:r>
                        <a:rPr lang="en-US" sz="1100" dirty="0">
                          <a:latin typeface="Arial" pitchFamily="34" charset="0"/>
                          <a:cs typeface="Arial" pitchFamily="34" charset="0"/>
                        </a:rPr>
                        <a:t> </a:t>
                      </a:r>
                      <a:r>
                        <a:rPr lang="en-US" sz="1100" dirty="0" err="1">
                          <a:latin typeface="Arial" pitchFamily="34" charset="0"/>
                          <a:cs typeface="Arial" pitchFamily="34" charset="0"/>
                        </a:rPr>
                        <a:t>типа</a:t>
                      </a:r>
                      <a:endParaRPr lang="ru-RU" sz="1100" dirty="0">
                        <a:latin typeface="Arial" pitchFamily="34" charset="0"/>
                        <a:ea typeface="Times New Roman"/>
                        <a:cs typeface="Arial" pitchFamily="34" charset="0"/>
                      </a:endParaRPr>
                    </a:p>
                  </a:txBody>
                  <a:tcPr marL="1206" marR="1206" marT="1206" marB="1206"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350 000</a:t>
                      </a:r>
                      <a:endParaRPr lang="ru-RU" sz="1100" dirty="0">
                        <a:latin typeface="Arial" pitchFamily="34" charset="0"/>
                        <a:ea typeface="Times New Roman"/>
                        <a:cs typeface="Arial" pitchFamily="34" charset="0"/>
                      </a:endParaRPr>
                    </a:p>
                  </a:txBody>
                  <a:tcPr marL="1206" marR="1206" marT="1206" marB="1206" anchor="ctr"/>
                </a:tc>
              </a:tr>
              <a:tr h="991404">
                <a:tc>
                  <a:txBody>
                    <a:bodyPr/>
                    <a:lstStyle/>
                    <a:p>
                      <a:pPr marL="12700" algn="just">
                        <a:lnSpc>
                          <a:spcPct val="115000"/>
                        </a:lnSpc>
                        <a:spcAft>
                          <a:spcPts val="100"/>
                        </a:spcAft>
                      </a:pPr>
                      <a:r>
                        <a:rPr lang="en-US" sz="1100" dirty="0" err="1">
                          <a:latin typeface="Arial" pitchFamily="34" charset="0"/>
                          <a:cs typeface="Arial" pitchFamily="34" charset="0"/>
                        </a:rPr>
                        <a:t>Оросительная</a:t>
                      </a:r>
                      <a:r>
                        <a:rPr lang="en-US" sz="1100" dirty="0">
                          <a:latin typeface="Arial" pitchFamily="34" charset="0"/>
                          <a:cs typeface="Arial" pitchFamily="34" charset="0"/>
                        </a:rPr>
                        <a:t> </a:t>
                      </a:r>
                      <a:r>
                        <a:rPr lang="en-US" sz="1100" dirty="0" err="1">
                          <a:latin typeface="Arial" pitchFamily="34" charset="0"/>
                          <a:cs typeface="Arial" pitchFamily="34" charset="0"/>
                        </a:rPr>
                        <a:t>система</a:t>
                      </a:r>
                      <a:r>
                        <a:rPr lang="en-US" sz="1100" dirty="0">
                          <a:latin typeface="Arial" pitchFamily="34" charset="0"/>
                          <a:cs typeface="Arial" pitchFamily="34" charset="0"/>
                        </a:rPr>
                        <a:t> </a:t>
                      </a:r>
                      <a:r>
                        <a:rPr lang="en-US" sz="1100" dirty="0" err="1">
                          <a:latin typeface="Arial" pitchFamily="34" charset="0"/>
                          <a:cs typeface="Arial" pitchFamily="34" charset="0"/>
                        </a:rPr>
                        <a:t>капельного</a:t>
                      </a:r>
                      <a:r>
                        <a:rPr lang="en-US" sz="1100" dirty="0">
                          <a:latin typeface="Arial" pitchFamily="34" charset="0"/>
                          <a:cs typeface="Arial" pitchFamily="34" charset="0"/>
                        </a:rPr>
                        <a:t> </a:t>
                      </a:r>
                      <a:r>
                        <a:rPr lang="en-US" sz="1100" dirty="0" err="1">
                          <a:latin typeface="Arial" pitchFamily="34" charset="0"/>
                          <a:cs typeface="Arial" pitchFamily="34" charset="0"/>
                        </a:rPr>
                        <a:t>орошения</a:t>
                      </a:r>
                      <a:endParaRPr lang="ru-RU" sz="1100" dirty="0">
                        <a:latin typeface="Arial" pitchFamily="34" charset="0"/>
                        <a:ea typeface="Times New Roman"/>
                        <a:cs typeface="Arial" pitchFamily="34" charset="0"/>
                      </a:endParaRPr>
                    </a:p>
                  </a:txBody>
                  <a:tcPr marL="1206" marR="1206" marT="1206" marB="1206"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350 000</a:t>
                      </a:r>
                      <a:endParaRPr lang="ru-RU" sz="1100" dirty="0">
                        <a:latin typeface="Arial" pitchFamily="34" charset="0"/>
                        <a:ea typeface="Times New Roman"/>
                        <a:cs typeface="Arial" pitchFamily="34" charset="0"/>
                      </a:endParaRPr>
                    </a:p>
                  </a:txBody>
                  <a:tcPr marL="1206" marR="1206" marT="1206" marB="1206" anchor="ctr"/>
                </a:tc>
              </a:tr>
            </a:tbl>
          </a:graphicData>
        </a:graphic>
      </p:graphicFrame>
      <p:sp>
        <p:nvSpPr>
          <p:cNvPr id="18" name="Прямоугольник 17"/>
          <p:cNvSpPr/>
          <p:nvPr/>
        </p:nvSpPr>
        <p:spPr>
          <a:xfrm>
            <a:off x="4069904" y="552128"/>
            <a:ext cx="4608512"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оросительных систем и капельного орошения</a:t>
            </a:r>
            <a:endParaRPr lang="ru-RU" sz="20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17</a:t>
            </a:r>
            <a:endParaRPr lang="en-US" sz="2800" b="1" dirty="0">
              <a:solidFill>
                <a:schemeClr val="accent5">
                  <a:lumMod val="75000"/>
                </a:schemeClr>
              </a:solidFill>
              <a:latin typeface="+mn-lt"/>
            </a:endParaRPr>
          </a:p>
        </p:txBody>
      </p:sp>
      <p:graphicFrame>
        <p:nvGraphicFramePr>
          <p:cNvPr id="19" name="Таблица 18"/>
          <p:cNvGraphicFramePr>
            <a:graphicFrameLocks noGrp="1"/>
          </p:cNvGraphicFramePr>
          <p:nvPr/>
        </p:nvGraphicFramePr>
        <p:xfrm>
          <a:off x="0" y="1848272"/>
          <a:ext cx="8136906" cy="6724772"/>
        </p:xfrm>
        <a:graphic>
          <a:graphicData uri="http://schemas.openxmlformats.org/drawingml/2006/table">
            <a:tbl>
              <a:tblPr>
                <a:tableStyleId>{BDBED569-4797-4DF1-A0F4-6AAB3CD982D8}</a:tableStyleId>
              </a:tblPr>
              <a:tblGrid>
                <a:gridCol w="4896545"/>
                <a:gridCol w="1800200"/>
                <a:gridCol w="1440161"/>
              </a:tblGrid>
              <a:tr h="276162">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525248">
                <a:tc>
                  <a:txBody>
                    <a:bodyPr/>
                    <a:lstStyle/>
                    <a:p>
                      <a:pPr marL="12700" algn="just">
                        <a:lnSpc>
                          <a:spcPct val="115000"/>
                        </a:lnSpc>
                        <a:spcAft>
                          <a:spcPts val="100"/>
                        </a:spcAft>
                      </a:pPr>
                      <a:r>
                        <a:rPr lang="ru-RU" sz="1100" b="1" dirty="0">
                          <a:latin typeface="Arial" pitchFamily="34" charset="0"/>
                          <a:cs typeface="Arial" pitchFamily="34" charset="0"/>
                        </a:rPr>
                        <a:t>Наименование и техническая характеристика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2448374">
                <a:tc>
                  <a:txBody>
                    <a:bodyPr/>
                    <a:lstStyle/>
                    <a:p>
                      <a:pPr marL="12700" algn="just">
                        <a:lnSpc>
                          <a:spcPct val="115000"/>
                        </a:lnSpc>
                        <a:spcAft>
                          <a:spcPts val="100"/>
                        </a:spcAft>
                      </a:pPr>
                      <a:r>
                        <a:rPr lang="ru-RU" sz="1100" dirty="0">
                          <a:latin typeface="Arial" pitchFamily="34" charset="0"/>
                          <a:cs typeface="Arial" pitchFamily="34" charset="0"/>
                        </a:rPr>
                        <a:t>Тепличный комплекс должен включать: автономные источники тепловой энергии (при необходимости), </a:t>
                      </a:r>
                      <a:r>
                        <a:rPr lang="ru-RU" sz="1100" dirty="0" err="1">
                          <a:latin typeface="Arial" pitchFamily="34" charset="0"/>
                          <a:cs typeface="Arial" pitchFamily="34" charset="0"/>
                        </a:rPr>
                        <a:t>термоаккумулятор</a:t>
                      </a:r>
                      <a:r>
                        <a:rPr lang="ru-RU" sz="1100" dirty="0">
                          <a:latin typeface="Arial" pitchFamily="34" charset="0"/>
                          <a:cs typeface="Arial" pitchFamily="34" charset="0"/>
                        </a:rPr>
                        <a:t>, систему обогрева и климатического контроля, систему автоматического </a:t>
                      </a:r>
                      <a:r>
                        <a:rPr lang="ru-RU" sz="1100" dirty="0" err="1">
                          <a:latin typeface="Arial" pitchFamily="34" charset="0"/>
                          <a:cs typeface="Arial" pitchFamily="34" charset="0"/>
                        </a:rPr>
                        <a:t>доувлажнения</a:t>
                      </a:r>
                      <a:r>
                        <a:rPr lang="ru-RU" sz="1100" dirty="0">
                          <a:latin typeface="Arial" pitchFamily="34" charset="0"/>
                          <a:cs typeface="Arial" pitchFamily="34" charset="0"/>
                        </a:rPr>
                        <a:t> воздуха, </a:t>
                      </a:r>
                      <a:r>
                        <a:rPr lang="ru-RU" sz="1100" dirty="0" err="1">
                          <a:latin typeface="Arial" pitchFamily="34" charset="0"/>
                          <a:cs typeface="Arial" pitchFamily="34" charset="0"/>
                        </a:rPr>
                        <a:t>досветки</a:t>
                      </a:r>
                      <a:r>
                        <a:rPr lang="ru-RU" sz="1100" dirty="0">
                          <a:latin typeface="Arial" pitchFamily="34" charset="0"/>
                          <a:cs typeface="Arial" pitchFamily="34" charset="0"/>
                        </a:rPr>
                        <a:t>, производства углекислого газа, зашторивания, технологию беспочвенного выращивания на искусственном субстрате, автоматические системы малообъемного выращивания культур (капельное орошение, узлы подготовки питательных растворов, водоподготовка).</a:t>
                      </a:r>
                      <a:br>
                        <a:rPr lang="ru-RU" sz="1100" dirty="0">
                          <a:latin typeface="Arial" pitchFamily="34" charset="0"/>
                          <a:cs typeface="Arial" pitchFamily="34" charset="0"/>
                        </a:rPr>
                      </a:br>
                      <a:r>
                        <a:rPr lang="en-US" sz="1100" dirty="0" err="1">
                          <a:latin typeface="Arial" pitchFamily="34" charset="0"/>
                          <a:cs typeface="Arial" pitchFamily="34" charset="0"/>
                        </a:rPr>
                        <a:t>Стоимость</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инвестиционного</a:t>
                      </a:r>
                      <a:r>
                        <a:rPr lang="en-US" sz="1100" dirty="0">
                          <a:latin typeface="Arial" pitchFamily="34" charset="0"/>
                          <a:cs typeface="Arial" pitchFamily="34" charset="0"/>
                        </a:rPr>
                        <a:t> </a:t>
                      </a:r>
                      <a:r>
                        <a:rPr lang="en-US" sz="1100" dirty="0" err="1">
                          <a:latin typeface="Arial" pitchFamily="34" charset="0"/>
                          <a:cs typeface="Arial" pitchFamily="34" charset="0"/>
                        </a:rPr>
                        <a:t>проекта</a:t>
                      </a:r>
                      <a:r>
                        <a:rPr lang="en-US" sz="1100" dirty="0">
                          <a:latin typeface="Arial" pitchFamily="34" charset="0"/>
                          <a:cs typeface="Arial" pitchFamily="34" charset="0"/>
                        </a:rPr>
                        <a:t> </a:t>
                      </a:r>
                      <a:r>
                        <a:rPr lang="en-US" sz="1100" dirty="0" err="1">
                          <a:latin typeface="Arial" pitchFamily="34" charset="0"/>
                          <a:cs typeface="Arial" pitchFamily="34" charset="0"/>
                        </a:rPr>
                        <a:t>определяется</a:t>
                      </a:r>
                      <a:r>
                        <a:rPr lang="en-US" sz="1100" dirty="0">
                          <a:latin typeface="Arial" pitchFamily="34" charset="0"/>
                          <a:cs typeface="Arial" pitchFamily="34" charset="0"/>
                        </a:rPr>
                        <a:t> </a:t>
                      </a:r>
                      <a:r>
                        <a:rPr lang="en-US" sz="1100" dirty="0" err="1">
                          <a:latin typeface="Arial" pitchFamily="34" charset="0"/>
                          <a:cs typeface="Arial" pitchFamily="34" charset="0"/>
                        </a:rPr>
                        <a:t>согласно</a:t>
                      </a:r>
                      <a:r>
                        <a:rPr lang="en-US" sz="1100" dirty="0">
                          <a:latin typeface="Arial" pitchFamily="34" charset="0"/>
                          <a:cs typeface="Arial" pitchFamily="34" charset="0"/>
                        </a:rPr>
                        <a:t> </a:t>
                      </a:r>
                      <a:r>
                        <a:rPr lang="en-US" sz="1100" dirty="0" err="1">
                          <a:latin typeface="Arial" pitchFamily="34" charset="0"/>
                          <a:cs typeface="Arial" pitchFamily="34" charset="0"/>
                        </a:rPr>
                        <a:t>проектно-сметной</a:t>
                      </a:r>
                      <a:r>
                        <a:rPr lang="en-US" sz="1100" dirty="0">
                          <a:latin typeface="Arial" pitchFamily="34" charset="0"/>
                          <a:cs typeface="Arial" pitchFamily="34" charset="0"/>
                        </a:rPr>
                        <a:t> </a:t>
                      </a:r>
                      <a:r>
                        <a:rPr lang="en-US" sz="1100" dirty="0" err="1">
                          <a:latin typeface="Arial" pitchFamily="34" charset="0"/>
                          <a:cs typeface="Arial" pitchFamily="34" charset="0"/>
                        </a:rPr>
                        <a:t>документации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rowSpan="6">
                  <a:txBody>
                    <a:bodyPr/>
                    <a:lstStyle/>
                    <a:p>
                      <a:pPr marL="12700" algn="just">
                        <a:lnSpc>
                          <a:spcPct val="115000"/>
                        </a:lnSpc>
                        <a:spcAft>
                          <a:spcPts val="100"/>
                        </a:spcAft>
                      </a:pPr>
                      <a:r>
                        <a:rPr lang="en-US" sz="1100" dirty="0" smtClean="0">
                          <a:latin typeface="Arial" pitchFamily="34" charset="0"/>
                          <a:cs typeface="Arial" pitchFamily="34" charset="0"/>
                        </a:rPr>
                        <a:t>1 </a:t>
                      </a:r>
                      <a:r>
                        <a:rPr lang="en-US" sz="1100" dirty="0" err="1" smtClean="0">
                          <a:latin typeface="Arial" pitchFamily="34" charset="0"/>
                          <a:cs typeface="Arial" pitchFamily="34" charset="0"/>
                        </a:rPr>
                        <a:t>гектар</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9525" marR="9525" marT="9525" marB="9525" anchor="ctr"/>
                </a:tc>
              </a:tr>
              <a:tr h="720080">
                <a:tc>
                  <a:txBody>
                    <a:bodyPr/>
                    <a:lstStyle/>
                    <a:p>
                      <a:pPr marL="12700" algn="just">
                        <a:lnSpc>
                          <a:spcPct val="115000"/>
                        </a:lnSpc>
                        <a:spcAft>
                          <a:spcPts val="100"/>
                        </a:spcAft>
                      </a:pPr>
                      <a:r>
                        <a:rPr lang="ru-RU" sz="1100" dirty="0">
                          <a:latin typeface="Arial" pitchFamily="34" charset="0"/>
                          <a:cs typeface="Arial" pitchFamily="34" charset="0"/>
                        </a:rPr>
                        <a:t>1. Покрытие из пленки/поликарбоната:</a:t>
                      </a:r>
                      <a:br>
                        <a:rPr lang="ru-RU" sz="1100" dirty="0">
                          <a:latin typeface="Arial" pitchFamily="34" charset="0"/>
                          <a:cs typeface="Arial" pitchFamily="34" charset="0"/>
                        </a:rPr>
                      </a:br>
                      <a:r>
                        <a:rPr lang="ru-RU" sz="1100" dirty="0">
                          <a:latin typeface="Arial" pitchFamily="34" charset="0"/>
                          <a:cs typeface="Arial" pitchFamily="34" charset="0"/>
                        </a:rPr>
                        <a:t>1.1. Строительство.</a:t>
                      </a:r>
                      <a:endParaRPr lang="ru-RU" sz="1100" dirty="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266 500 000 (</a:t>
                      </a:r>
                      <a:r>
                        <a:rPr lang="en-US" sz="1100" dirty="0" err="1">
                          <a:latin typeface="Arial" pitchFamily="34" charset="0"/>
                          <a:cs typeface="Arial" pitchFamily="34" charset="0"/>
                        </a:rPr>
                        <a:t>при</a:t>
                      </a:r>
                      <a:r>
                        <a:rPr lang="en-US" sz="1100" dirty="0">
                          <a:latin typeface="Arial" pitchFamily="34" charset="0"/>
                          <a:cs typeface="Arial" pitchFamily="34" charset="0"/>
                        </a:rPr>
                        <a:t> </a:t>
                      </a:r>
                      <a:r>
                        <a:rPr lang="en-US" sz="1100" dirty="0" err="1">
                          <a:latin typeface="Arial" pitchFamily="34" charset="0"/>
                          <a:cs typeface="Arial" pitchFamily="34" charset="0"/>
                        </a:rPr>
                        <a:t>строительстве</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r>
              <a:tr h="720080">
                <a:tc>
                  <a:txBody>
                    <a:bodyPr/>
                    <a:lstStyle/>
                    <a:p>
                      <a:pPr marL="12700" algn="just">
                        <a:lnSpc>
                          <a:spcPct val="115000"/>
                        </a:lnSpc>
                        <a:spcAft>
                          <a:spcPts val="100"/>
                        </a:spcAft>
                      </a:pPr>
                      <a:r>
                        <a:rPr lang="en-US" sz="1100" dirty="0">
                          <a:latin typeface="Arial" pitchFamily="34" charset="0"/>
                          <a:cs typeface="Arial" pitchFamily="34" charset="0"/>
                        </a:rPr>
                        <a:t>1.2. </a:t>
                      </a:r>
                      <a:r>
                        <a:rPr lang="en-US" sz="1100" dirty="0" err="1">
                          <a:latin typeface="Arial" pitchFamily="34" charset="0"/>
                          <a:cs typeface="Arial" pitchFamily="34" charset="0"/>
                        </a:rPr>
                        <a:t>Расширение</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133 250 000 (</a:t>
                      </a:r>
                      <a:r>
                        <a:rPr lang="en-US" sz="1100" dirty="0" err="1">
                          <a:latin typeface="Arial" pitchFamily="34" charset="0"/>
                          <a:cs typeface="Arial" pitchFamily="34" charset="0"/>
                        </a:rPr>
                        <a:t>при</a:t>
                      </a:r>
                      <a:r>
                        <a:rPr lang="en-US" sz="1100" dirty="0">
                          <a:latin typeface="Arial" pitchFamily="34" charset="0"/>
                          <a:cs typeface="Arial" pitchFamily="34" charset="0"/>
                        </a:rPr>
                        <a:t> </a:t>
                      </a:r>
                      <a:r>
                        <a:rPr lang="en-US" sz="1100" dirty="0" err="1">
                          <a:latin typeface="Arial" pitchFamily="34" charset="0"/>
                          <a:cs typeface="Arial" pitchFamily="34" charset="0"/>
                        </a:rPr>
                        <a:t>расширении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r>
              <a:tr h="575066">
                <a:tc>
                  <a:txBody>
                    <a:bodyPr/>
                    <a:lstStyle/>
                    <a:p>
                      <a:pPr marL="12700" algn="just">
                        <a:lnSpc>
                          <a:spcPct val="115000"/>
                        </a:lnSpc>
                        <a:spcAft>
                          <a:spcPts val="100"/>
                        </a:spcAft>
                      </a:pPr>
                      <a:r>
                        <a:rPr lang="en-US" sz="1100" dirty="0">
                          <a:latin typeface="Arial" pitchFamily="34" charset="0"/>
                          <a:cs typeface="Arial" pitchFamily="34" charset="0"/>
                        </a:rPr>
                        <a:t>2. </a:t>
                      </a:r>
                      <a:r>
                        <a:rPr lang="en-US" sz="1100" dirty="0" err="1">
                          <a:latin typeface="Arial" pitchFamily="34" charset="0"/>
                          <a:cs typeface="Arial" pitchFamily="34" charset="0"/>
                        </a:rPr>
                        <a:t>Покрытие</a:t>
                      </a:r>
                      <a:r>
                        <a:rPr lang="en-US" sz="1100" dirty="0">
                          <a:latin typeface="Arial" pitchFamily="34" charset="0"/>
                          <a:cs typeface="Arial" pitchFamily="34" charset="0"/>
                        </a:rPr>
                        <a:t> </a:t>
                      </a:r>
                      <a:r>
                        <a:rPr lang="en-US" sz="1100" dirty="0" err="1">
                          <a:latin typeface="Arial" pitchFamily="34" charset="0"/>
                          <a:cs typeface="Arial" pitchFamily="34" charset="0"/>
                        </a:rPr>
                        <a:t>из</a:t>
                      </a:r>
                      <a:r>
                        <a:rPr lang="en-US" sz="1100" dirty="0">
                          <a:latin typeface="Arial" pitchFamily="34" charset="0"/>
                          <a:cs typeface="Arial" pitchFamily="34" charset="0"/>
                        </a:rPr>
                        <a:t> </a:t>
                      </a:r>
                      <a:r>
                        <a:rPr lang="en-US" sz="1100" dirty="0" err="1">
                          <a:latin typeface="Arial" pitchFamily="34" charset="0"/>
                          <a:cs typeface="Arial" pitchFamily="34" charset="0"/>
                        </a:rPr>
                        <a:t>стекла</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algn="just">
                        <a:lnSpc>
                          <a:spcPct val="115000"/>
                        </a:lnSpc>
                        <a:spcAft>
                          <a:spcPts val="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9525" marR="9525" marT="9525" marB="9525" anchor="ctr"/>
                </a:tc>
              </a:tr>
              <a:tr h="276162">
                <a:tc>
                  <a:txBody>
                    <a:bodyPr/>
                    <a:lstStyle/>
                    <a:p>
                      <a:pPr marL="12700" algn="just">
                        <a:lnSpc>
                          <a:spcPct val="115000"/>
                        </a:lnSpc>
                        <a:spcAft>
                          <a:spcPts val="100"/>
                        </a:spcAft>
                      </a:pPr>
                      <a:r>
                        <a:rPr lang="en-US" sz="1100">
                          <a:latin typeface="Arial" pitchFamily="34" charset="0"/>
                          <a:cs typeface="Arial" pitchFamily="34" charset="0"/>
                        </a:rPr>
                        <a:t>2.1.строительство</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433 800 000 (при строительстве)</a:t>
                      </a:r>
                      <a:endParaRPr lang="ru-RU" sz="1100">
                        <a:latin typeface="Arial" pitchFamily="34" charset="0"/>
                        <a:ea typeface="Times New Roman"/>
                        <a:cs typeface="Arial" pitchFamily="34" charset="0"/>
                      </a:endParaRPr>
                    </a:p>
                  </a:txBody>
                  <a:tcPr marL="9525" marR="9525" marT="9525" marB="9525" anchor="ctr"/>
                </a:tc>
              </a:tr>
              <a:tr h="276162">
                <a:tc>
                  <a:txBody>
                    <a:bodyPr/>
                    <a:lstStyle/>
                    <a:p>
                      <a:pPr marL="12700" algn="just">
                        <a:lnSpc>
                          <a:spcPct val="115000"/>
                        </a:lnSpc>
                        <a:spcAft>
                          <a:spcPts val="100"/>
                        </a:spcAft>
                      </a:pPr>
                      <a:r>
                        <a:rPr lang="en-US" sz="1100" dirty="0">
                          <a:latin typeface="Arial" pitchFamily="34" charset="0"/>
                          <a:cs typeface="Arial" pitchFamily="34" charset="0"/>
                        </a:rPr>
                        <a:t>2.2. </a:t>
                      </a:r>
                      <a:r>
                        <a:rPr lang="en-US" sz="1100" dirty="0" err="1">
                          <a:latin typeface="Arial" pitchFamily="34" charset="0"/>
                          <a:cs typeface="Arial" pitchFamily="34" charset="0"/>
                        </a:rPr>
                        <a:t>расширение</a:t>
                      </a:r>
                      <a:endParaRPr lang="ru-RU" sz="1100" dirty="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216 900 000 (</a:t>
                      </a:r>
                      <a:r>
                        <a:rPr lang="en-US" sz="1100" dirty="0" err="1">
                          <a:latin typeface="Arial" pitchFamily="34" charset="0"/>
                          <a:cs typeface="Arial" pitchFamily="34" charset="0"/>
                        </a:rPr>
                        <a:t>при</a:t>
                      </a:r>
                      <a:r>
                        <a:rPr lang="en-US" sz="1100" dirty="0">
                          <a:latin typeface="Arial" pitchFamily="34" charset="0"/>
                          <a:cs typeface="Arial" pitchFamily="34" charset="0"/>
                        </a:rPr>
                        <a:t> </a:t>
                      </a:r>
                      <a:r>
                        <a:rPr lang="en-US" sz="1100" dirty="0" err="1">
                          <a:latin typeface="Arial" pitchFamily="34" charset="0"/>
                          <a:cs typeface="Arial" pitchFamily="34" charset="0"/>
                        </a:rPr>
                        <a:t>расширении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r>
            </a:tbl>
          </a:graphicData>
        </a:graphic>
      </p:graphicFrame>
      <p:pic>
        <p:nvPicPr>
          <p:cNvPr id="4098" name="Picture 2" descr="C:\Users\ИНТЕРНЕТ\Desktop\1-2.jpg"/>
          <p:cNvPicPr>
            <a:picLocks noChangeAspect="1" noChangeArrowheads="1"/>
          </p:cNvPicPr>
          <p:nvPr/>
        </p:nvPicPr>
        <p:blipFill>
          <a:blip r:embed="rId2" cstate="print"/>
          <a:srcRect/>
          <a:stretch>
            <a:fillRect/>
          </a:stretch>
        </p:blipFill>
        <p:spPr bwMode="auto">
          <a:xfrm>
            <a:off x="1261592" y="0"/>
            <a:ext cx="3312368" cy="1848272"/>
          </a:xfrm>
          <a:prstGeom prst="rect">
            <a:avLst/>
          </a:prstGeom>
          <a:noFill/>
        </p:spPr>
      </p:pic>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15" name="Прямоугольник 14"/>
          <p:cNvSpPr/>
          <p:nvPr/>
        </p:nvSpPr>
        <p:spPr>
          <a:xfrm>
            <a:off x="4141912" y="408112"/>
            <a:ext cx="5184576"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Строительство и расширение тепличного комплекса</a:t>
            </a:r>
            <a:endParaRPr lang="ru-RU" sz="20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18</a:t>
            </a:r>
            <a:endParaRPr lang="en-US" sz="2800" b="1" dirty="0">
              <a:solidFill>
                <a:schemeClr val="accent5">
                  <a:lumMod val="75000"/>
                </a:schemeClr>
              </a:solidFill>
              <a:latin typeface="+mn-lt"/>
            </a:endParaRPr>
          </a:p>
        </p:txBody>
      </p:sp>
      <p:sp>
        <p:nvSpPr>
          <p:cNvPr id="20" name="Прямоугольник 19"/>
          <p:cNvSpPr/>
          <p:nvPr/>
        </p:nvSpPr>
        <p:spPr>
          <a:xfrm>
            <a:off x="8534400" y="912168"/>
            <a:ext cx="8534400" cy="416204"/>
          </a:xfrm>
          <a:prstGeom prst="rect">
            <a:avLst/>
          </a:prstGeom>
        </p:spPr>
        <p:txBody>
          <a:bodyPr>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Строительство и расширение тепличного комплекса</a:t>
            </a:r>
            <a:endParaRPr lang="ru-RU" sz="2000" b="1" dirty="0">
              <a:solidFill>
                <a:schemeClr val="bg1"/>
              </a:solidFill>
              <a:latin typeface="Arial" pitchFamily="34" charset="0"/>
              <a:ea typeface="Times New Roman"/>
              <a:cs typeface="Arial" pitchFamily="34" charset="0"/>
            </a:endParaRPr>
          </a:p>
        </p:txBody>
      </p:sp>
      <p:graphicFrame>
        <p:nvGraphicFramePr>
          <p:cNvPr id="14" name="Таблица 13"/>
          <p:cNvGraphicFramePr>
            <a:graphicFrameLocks noGrp="1"/>
          </p:cNvGraphicFramePr>
          <p:nvPr/>
        </p:nvGraphicFramePr>
        <p:xfrm>
          <a:off x="253480" y="1920279"/>
          <a:ext cx="8280920" cy="5559039"/>
        </p:xfrm>
        <a:graphic>
          <a:graphicData uri="http://schemas.openxmlformats.org/drawingml/2006/table">
            <a:tbl>
              <a:tblPr>
                <a:tableStyleId>{BDBED569-4797-4DF1-A0F4-6AAB3CD982D8}</a:tableStyleId>
              </a:tblPr>
              <a:tblGrid>
                <a:gridCol w="5688632"/>
                <a:gridCol w="1008112"/>
                <a:gridCol w="1584176"/>
              </a:tblGrid>
              <a:tr h="172706">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4062" marR="4062" marT="4062" marB="4062" anchor="ctr"/>
                </a:tc>
                <a:tc hMerge="1">
                  <a:txBody>
                    <a:bodyPr/>
                    <a:lstStyle/>
                    <a:p>
                      <a:endParaRPr lang="ru-RU"/>
                    </a:p>
                  </a:txBody>
                  <a:tcPr/>
                </a:tc>
                <a:tc hMerge="1">
                  <a:txBody>
                    <a:bodyPr/>
                    <a:lstStyle/>
                    <a:p>
                      <a:endParaRPr lang="ru-RU"/>
                    </a:p>
                  </a:txBody>
                  <a:tcPr/>
                </a:tc>
              </a:tr>
              <a:tr h="663187">
                <a:tc>
                  <a:txBody>
                    <a:bodyPr/>
                    <a:lstStyle/>
                    <a:p>
                      <a:pPr marL="12700" algn="just">
                        <a:lnSpc>
                          <a:spcPct val="115000"/>
                        </a:lnSpc>
                        <a:spcAft>
                          <a:spcPts val="100"/>
                        </a:spcAft>
                      </a:pPr>
                      <a:r>
                        <a:rPr lang="ru-RU" sz="1100" b="1" dirty="0">
                          <a:latin typeface="Arial" pitchFamily="34" charset="0"/>
                          <a:cs typeface="Arial" pitchFamily="34" charset="0"/>
                        </a:rPr>
                        <a:t>Наименование и техническая характеристика техники и оборудования</a:t>
                      </a:r>
                      <a:endParaRPr lang="ru-RU" sz="1100" b="1" dirty="0">
                        <a:latin typeface="Arial" pitchFamily="34" charset="0"/>
                        <a:ea typeface="Times New Roman"/>
                        <a:cs typeface="Arial" pitchFamily="34" charset="0"/>
                      </a:endParaRPr>
                    </a:p>
                  </a:txBody>
                  <a:tcPr marL="4062" marR="4062" marT="4062" marB="4062"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4062" marR="4062" marT="4062" marB="4062"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4062" marR="4062" marT="4062" marB="4062" anchor="ctr"/>
                </a:tc>
              </a:tr>
              <a:tr h="2116167">
                <a:tc>
                  <a:txBody>
                    <a:bodyPr/>
                    <a:lstStyle/>
                    <a:p>
                      <a:pPr marL="12700" algn="l">
                        <a:lnSpc>
                          <a:spcPct val="115000"/>
                        </a:lnSpc>
                        <a:spcAft>
                          <a:spcPts val="100"/>
                        </a:spcAft>
                      </a:pPr>
                      <a:r>
                        <a:rPr lang="ru-RU" sz="1100" dirty="0">
                          <a:latin typeface="Arial" pitchFamily="34" charset="0"/>
                          <a:cs typeface="Arial" pitchFamily="34" charset="0"/>
                        </a:rPr>
                        <a:t>Закладка интенсивного яблоневого сада осуществляется по следующей технологии:</a:t>
                      </a:r>
                      <a:br>
                        <a:rPr lang="ru-RU" sz="1100" dirty="0">
                          <a:latin typeface="Arial" pitchFamily="34" charset="0"/>
                          <a:cs typeface="Arial" pitchFamily="34" charset="0"/>
                        </a:rPr>
                      </a:br>
                      <a:r>
                        <a:rPr lang="ru-RU" sz="1100" dirty="0">
                          <a:latin typeface="Arial" pitchFamily="34" charset="0"/>
                          <a:cs typeface="Arial" pitchFamily="34" charset="0"/>
                        </a:rPr>
                        <a:t>- с использованием саженцев на карликовых и </a:t>
                      </a:r>
                      <a:r>
                        <a:rPr lang="ru-RU" sz="1100" dirty="0" err="1">
                          <a:latin typeface="Arial" pitchFamily="34" charset="0"/>
                          <a:cs typeface="Arial" pitchFamily="34" charset="0"/>
                        </a:rPr>
                        <a:t>полукарликовых</a:t>
                      </a:r>
                      <a:r>
                        <a:rPr lang="ru-RU" sz="1100" dirty="0">
                          <a:latin typeface="Arial" pitchFamily="34" charset="0"/>
                          <a:cs typeface="Arial" pitchFamily="34" charset="0"/>
                        </a:rPr>
                        <a:t> </a:t>
                      </a:r>
                      <a:r>
                        <a:rPr lang="ru-RU" sz="1100" dirty="0" err="1">
                          <a:latin typeface="Arial" pitchFamily="34" charset="0"/>
                          <a:cs typeface="Arial" pitchFamily="34" charset="0"/>
                        </a:rPr>
                        <a:t>клоновых</a:t>
                      </a:r>
                      <a:r>
                        <a:rPr lang="ru-RU" sz="1100" dirty="0">
                          <a:latin typeface="Arial" pitchFamily="34" charset="0"/>
                          <a:cs typeface="Arial" pitchFamily="34" charset="0"/>
                        </a:rPr>
                        <a:t> подвоях, в том числе саженцев </a:t>
                      </a:r>
                      <a:r>
                        <a:rPr lang="ru-RU" sz="1100" dirty="0" err="1">
                          <a:latin typeface="Arial" pitchFamily="34" charset="0"/>
                          <a:cs typeface="Arial" pitchFamily="34" charset="0"/>
                        </a:rPr>
                        <a:t>книп-баум</a:t>
                      </a:r>
                      <a:r>
                        <a:rPr lang="ru-RU" sz="1100" dirty="0">
                          <a:latin typeface="Arial" pitchFamily="34" charset="0"/>
                          <a:cs typeface="Arial" pitchFamily="34" charset="0"/>
                        </a:rPr>
                        <a:t>, посадочный материал должен свободным от болезней и вредителей;</a:t>
                      </a:r>
                      <a:br>
                        <a:rPr lang="ru-RU" sz="1100" dirty="0">
                          <a:latin typeface="Arial" pitchFamily="34" charset="0"/>
                          <a:cs typeface="Arial" pitchFamily="34" charset="0"/>
                        </a:rPr>
                      </a:br>
                      <a:r>
                        <a:rPr lang="ru-RU" sz="1100" dirty="0">
                          <a:latin typeface="Arial" pitchFamily="34" charset="0"/>
                          <a:cs typeface="Arial" pitchFamily="34" charset="0"/>
                        </a:rPr>
                        <a:t>- с количеством саженцев от 2000 до 5714 штук на 1 гектар****;</a:t>
                      </a:r>
                      <a:br>
                        <a:rPr lang="ru-RU" sz="1100" dirty="0">
                          <a:latin typeface="Arial" pitchFamily="34" charset="0"/>
                          <a:cs typeface="Arial" pitchFamily="34" charset="0"/>
                        </a:rPr>
                      </a:br>
                      <a:r>
                        <a:rPr lang="ru-RU" sz="1100" dirty="0">
                          <a:latin typeface="Arial" pitchFamily="34" charset="0"/>
                          <a:cs typeface="Arial" pitchFamily="34" charset="0"/>
                        </a:rPr>
                        <a:t>- с применением шпалер (опор), включающих натяжные (основные) столбы, промежуточные столбы (высотой не менее 2,0 метров над уровнем почвы), с использованием шпалерной оцинкованной проволоки, элементов крепления саженца к шпалере, натяжных устройств, якорных или упорных конструкций;</a:t>
                      </a:r>
                      <a:br>
                        <a:rPr lang="ru-RU" sz="1100" dirty="0">
                          <a:latin typeface="Arial" pitchFamily="34" charset="0"/>
                          <a:cs typeface="Arial" pitchFamily="34" charset="0"/>
                        </a:rPr>
                      </a:br>
                      <a:r>
                        <a:rPr lang="ru-RU" sz="1100" dirty="0">
                          <a:latin typeface="Arial" pitchFamily="34" charset="0"/>
                          <a:cs typeface="Arial" pitchFamily="34" charset="0"/>
                        </a:rPr>
                        <a:t>- с применением системы капельного орошения;</a:t>
                      </a:r>
                      <a:br>
                        <a:rPr lang="ru-RU" sz="1100" dirty="0">
                          <a:latin typeface="Arial" pitchFamily="34" charset="0"/>
                          <a:cs typeface="Arial" pitchFamily="34" charset="0"/>
                        </a:rPr>
                      </a:br>
                      <a:r>
                        <a:rPr lang="ru-RU" sz="1100" dirty="0">
                          <a:latin typeface="Arial" pitchFamily="34" charset="0"/>
                          <a:cs typeface="Arial" pitchFamily="34" charset="0"/>
                        </a:rPr>
                        <a:t>- с использованием защитной сетки (противоградовая, солнцезащитная) из материала, не содержащего токсичных элементов *</a:t>
                      </a:r>
                      <a:endParaRPr lang="ru-RU" sz="1100" dirty="0">
                        <a:latin typeface="Arial" pitchFamily="34" charset="0"/>
                        <a:ea typeface="Times New Roman"/>
                        <a:cs typeface="Arial" pitchFamily="34" charset="0"/>
                      </a:endParaRPr>
                    </a:p>
                  </a:txBody>
                  <a:tcPr marL="4062" marR="4062" marT="4062" marB="4062" anchor="ctr"/>
                </a:tc>
                <a:tc>
                  <a:txBody>
                    <a:bodyPr/>
                    <a:lstStyle/>
                    <a:p>
                      <a:pPr marL="12700" algn="just">
                        <a:lnSpc>
                          <a:spcPct val="115000"/>
                        </a:lnSpc>
                        <a:spcAft>
                          <a:spcPts val="100"/>
                        </a:spcAft>
                      </a:pPr>
                      <a:r>
                        <a:rPr lang="en-US" sz="1100" dirty="0">
                          <a:latin typeface="Arial" pitchFamily="34" charset="0"/>
                          <a:cs typeface="Arial" pitchFamily="34" charset="0"/>
                        </a:rPr>
                        <a:t>1 </a:t>
                      </a:r>
                      <a:r>
                        <a:rPr lang="en-US" sz="1100" dirty="0" err="1">
                          <a:latin typeface="Arial" pitchFamily="34" charset="0"/>
                          <a:cs typeface="Arial" pitchFamily="34" charset="0"/>
                        </a:rPr>
                        <a:t>гектар</a:t>
                      </a:r>
                      <a:endParaRPr lang="ru-RU" sz="1100" dirty="0">
                        <a:latin typeface="Arial" pitchFamily="34" charset="0"/>
                        <a:ea typeface="Times New Roman"/>
                        <a:cs typeface="Arial" pitchFamily="34" charset="0"/>
                      </a:endParaRPr>
                    </a:p>
                  </a:txBody>
                  <a:tcPr marL="4062" marR="4062" marT="4062" marB="4062" anchor="ctr"/>
                </a:tc>
                <a:tc>
                  <a:txBody>
                    <a:bodyPr/>
                    <a:lstStyle/>
                    <a:p>
                      <a:pPr marL="12700" algn="just">
                        <a:lnSpc>
                          <a:spcPct val="115000"/>
                        </a:lnSpc>
                        <a:spcAft>
                          <a:spcPts val="100"/>
                        </a:spcAft>
                      </a:pPr>
                      <a:r>
                        <a:rPr lang="en-US" sz="1100">
                          <a:latin typeface="Arial" pitchFamily="34" charset="0"/>
                          <a:cs typeface="Arial" pitchFamily="34" charset="0"/>
                        </a:rPr>
                        <a:t>13 113 927</a:t>
                      </a:r>
                      <a:endParaRPr lang="ru-RU" sz="1100">
                        <a:latin typeface="Arial" pitchFamily="34" charset="0"/>
                        <a:ea typeface="Times New Roman"/>
                        <a:cs typeface="Arial" pitchFamily="34" charset="0"/>
                      </a:endParaRPr>
                    </a:p>
                  </a:txBody>
                  <a:tcPr marL="4062" marR="4062" marT="4062" marB="4062" anchor="ctr"/>
                </a:tc>
              </a:tr>
              <a:tr h="98073">
                <a:tc gridSpan="3">
                  <a:txBody>
                    <a:bodyPr/>
                    <a:lstStyle/>
                    <a:p>
                      <a:pPr marL="12700" algn="just">
                        <a:lnSpc>
                          <a:spcPct val="115000"/>
                        </a:lnSpc>
                        <a:spcAft>
                          <a:spcPts val="100"/>
                        </a:spcAft>
                      </a:pPr>
                      <a:r>
                        <a:rPr lang="en-US" sz="1100">
                          <a:latin typeface="Arial" pitchFamily="34" charset="0"/>
                          <a:cs typeface="Arial" pitchFamily="34" charset="0"/>
                        </a:rPr>
                        <a:t>Техника и оборудование**</a:t>
                      </a:r>
                      <a:endParaRPr lang="ru-RU" sz="1100">
                        <a:latin typeface="Arial" pitchFamily="34" charset="0"/>
                        <a:ea typeface="Times New Roman"/>
                        <a:cs typeface="Arial" pitchFamily="34" charset="0"/>
                      </a:endParaRPr>
                    </a:p>
                  </a:txBody>
                  <a:tcPr marL="4062" marR="4062" marT="4062" marB="4062" anchor="ctr"/>
                </a:tc>
                <a:tc hMerge="1">
                  <a:txBody>
                    <a:bodyPr/>
                    <a:lstStyle/>
                    <a:p>
                      <a:endParaRPr lang="ru-RU"/>
                    </a:p>
                  </a:txBody>
                  <a:tcPr/>
                </a:tc>
                <a:tc hMerge="1">
                  <a:txBody>
                    <a:bodyPr/>
                    <a:lstStyle/>
                    <a:p>
                      <a:endParaRPr lang="ru-RU"/>
                    </a:p>
                  </a:txBody>
                  <a:tcPr/>
                </a:tc>
              </a:tr>
              <a:tr h="243115">
                <a:tc>
                  <a:txBody>
                    <a:bodyPr/>
                    <a:lstStyle/>
                    <a:p>
                      <a:pPr marL="12700" algn="just">
                        <a:lnSpc>
                          <a:spcPct val="115000"/>
                        </a:lnSpc>
                        <a:spcAft>
                          <a:spcPts val="100"/>
                        </a:spcAft>
                      </a:pPr>
                      <a:r>
                        <a:rPr lang="ru-RU" sz="1100" dirty="0">
                          <a:latin typeface="Arial" pitchFamily="34" charset="0"/>
                          <a:cs typeface="Arial" pitchFamily="34" charset="0"/>
                        </a:rPr>
                        <a:t>трактор (мощностью до 100 лошадиных сил) ***</a:t>
                      </a:r>
                      <a:endParaRPr lang="ru-RU" sz="1100" dirty="0">
                        <a:latin typeface="Arial" pitchFamily="34" charset="0"/>
                        <a:ea typeface="Times New Roman"/>
                        <a:cs typeface="Arial" pitchFamily="34" charset="0"/>
                      </a:endParaRPr>
                    </a:p>
                  </a:txBody>
                  <a:tcPr marL="4062" marR="4062" marT="4062" marB="4062" anchor="ctr"/>
                </a:tc>
                <a:tc rowSpan="7">
                  <a:txBody>
                    <a:bodyPr/>
                    <a:lstStyle/>
                    <a:p>
                      <a:pPr marL="12700" algn="just">
                        <a:lnSpc>
                          <a:spcPct val="115000"/>
                        </a:lnSpc>
                        <a:spcAft>
                          <a:spcPts val="100"/>
                        </a:spcAft>
                      </a:pPr>
                      <a:r>
                        <a:rPr lang="en-US" sz="1100" dirty="0" err="1">
                          <a:latin typeface="Arial" pitchFamily="34" charset="0"/>
                          <a:cs typeface="Arial" pitchFamily="34" charset="0"/>
                        </a:rPr>
                        <a:t>единица</a:t>
                      </a:r>
                      <a:endParaRPr lang="ru-RU" sz="1100" dirty="0">
                        <a:latin typeface="Arial" pitchFamily="34" charset="0"/>
                        <a:ea typeface="Times New Roman"/>
                        <a:cs typeface="Arial" pitchFamily="34" charset="0"/>
                      </a:endParaRPr>
                    </a:p>
                  </a:txBody>
                  <a:tcPr marL="4062" marR="4062" marT="4062" marB="4062" anchor="ctr"/>
                </a:tc>
                <a:tc>
                  <a:txBody>
                    <a:bodyPr/>
                    <a:lstStyle/>
                    <a:p>
                      <a:pPr marL="12700" algn="just">
                        <a:lnSpc>
                          <a:spcPct val="115000"/>
                        </a:lnSpc>
                        <a:spcAft>
                          <a:spcPts val="100"/>
                        </a:spcAft>
                      </a:pPr>
                      <a:r>
                        <a:rPr lang="en-US" sz="1100" dirty="0">
                          <a:latin typeface="Arial" pitchFamily="34" charset="0"/>
                          <a:cs typeface="Arial" pitchFamily="34" charset="0"/>
                        </a:rPr>
                        <a:t>7 250 000</a:t>
                      </a:r>
                      <a:endParaRPr lang="ru-RU" sz="1100" dirty="0">
                        <a:latin typeface="Arial" pitchFamily="34" charset="0"/>
                        <a:ea typeface="Times New Roman"/>
                        <a:cs typeface="Arial" pitchFamily="34" charset="0"/>
                      </a:endParaRPr>
                    </a:p>
                  </a:txBody>
                  <a:tcPr marL="4062" marR="4062" marT="4062" marB="4062" anchor="ctr"/>
                </a:tc>
              </a:tr>
              <a:tr h="173534">
                <a:tc>
                  <a:txBody>
                    <a:bodyPr/>
                    <a:lstStyle/>
                    <a:p>
                      <a:pPr marL="12700" algn="just">
                        <a:lnSpc>
                          <a:spcPct val="115000"/>
                        </a:lnSpc>
                        <a:spcAft>
                          <a:spcPts val="100"/>
                        </a:spcAft>
                      </a:pPr>
                      <a:r>
                        <a:rPr lang="ru-RU" sz="1100">
                          <a:latin typeface="Arial" pitchFamily="34" charset="0"/>
                          <a:cs typeface="Arial" pitchFamily="34" charset="0"/>
                        </a:rPr>
                        <a:t> опрыскиватель специализированный садовый (емкость бака не менее 500 литров) </a:t>
                      </a:r>
                      <a:endParaRPr lang="ru-RU" sz="1100">
                        <a:latin typeface="Arial" pitchFamily="34" charset="0"/>
                        <a:ea typeface="Times New Roman"/>
                        <a:cs typeface="Arial" pitchFamily="34" charset="0"/>
                      </a:endParaRPr>
                    </a:p>
                  </a:txBody>
                  <a:tcPr marL="4062" marR="4062" marT="4062" marB="4062" anchor="ctr"/>
                </a:tc>
                <a:tc vMerge="1">
                  <a:txBody>
                    <a:bodyPr/>
                    <a:lstStyle/>
                    <a:p>
                      <a:endParaRPr lang="ru-RU"/>
                    </a:p>
                  </a:txBody>
                  <a:tcPr/>
                </a:tc>
                <a:tc rowSpan="2">
                  <a:txBody>
                    <a:bodyPr/>
                    <a:lstStyle/>
                    <a:p>
                      <a:pPr marL="12700" algn="just">
                        <a:lnSpc>
                          <a:spcPct val="115000"/>
                        </a:lnSpc>
                        <a:spcAft>
                          <a:spcPts val="100"/>
                        </a:spcAft>
                      </a:pPr>
                      <a:r>
                        <a:rPr lang="en-US" sz="1100" dirty="0">
                          <a:latin typeface="Arial" pitchFamily="34" charset="0"/>
                          <a:cs typeface="Arial" pitchFamily="34" charset="0"/>
                        </a:rPr>
                        <a:t>1 282 000</a:t>
                      </a:r>
                      <a:endParaRPr lang="ru-RU" sz="1100" dirty="0">
                        <a:latin typeface="Arial" pitchFamily="34" charset="0"/>
                        <a:ea typeface="Times New Roman"/>
                        <a:cs typeface="Arial" pitchFamily="34" charset="0"/>
                      </a:endParaRPr>
                    </a:p>
                  </a:txBody>
                  <a:tcPr marL="4062" marR="4062" marT="4062" marB="4062" anchor="ctr"/>
                </a:tc>
              </a:tr>
              <a:tr h="0">
                <a:tc rowSpan="2">
                  <a:txBody>
                    <a:bodyPr/>
                    <a:lstStyle/>
                    <a:p>
                      <a:pPr marL="12700" algn="just">
                        <a:lnSpc>
                          <a:spcPct val="115000"/>
                        </a:lnSpc>
                        <a:spcAft>
                          <a:spcPts val="100"/>
                        </a:spcAft>
                      </a:pPr>
                      <a:r>
                        <a:rPr lang="ru-RU" sz="1100" dirty="0">
                          <a:latin typeface="Arial" pitchFamily="34" charset="0"/>
                          <a:cs typeface="Arial" pitchFamily="34" charset="0"/>
                        </a:rPr>
                        <a:t>прицеп тракторный (грузоподъемностью не менее 3 тонн)</a:t>
                      </a:r>
                      <a:endParaRPr lang="ru-RU" sz="1100" dirty="0">
                        <a:latin typeface="Arial" pitchFamily="34" charset="0"/>
                        <a:ea typeface="Times New Roman"/>
                        <a:cs typeface="Arial" pitchFamily="34" charset="0"/>
                      </a:endParaRPr>
                    </a:p>
                  </a:txBody>
                  <a:tcPr marL="4062" marR="4062" marT="4062" marB="4062" anchor="ctr"/>
                </a:tc>
                <a:tc vMerge="1">
                  <a:txBody>
                    <a:bodyPr/>
                    <a:lstStyle/>
                    <a:p>
                      <a:endParaRPr lang="ru-RU"/>
                    </a:p>
                  </a:txBody>
                  <a:tcPr/>
                </a:tc>
                <a:tc vMerge="1">
                  <a:txBody>
                    <a:bodyPr/>
                    <a:lstStyle/>
                    <a:p>
                      <a:endParaRPr lang="ru-RU"/>
                    </a:p>
                  </a:txBody>
                  <a:tcPr/>
                </a:tc>
              </a:tr>
              <a:tr h="172706">
                <a:tc vMerge="1">
                  <a:txBody>
                    <a:bodyPr/>
                    <a:lstStyle/>
                    <a:p>
                      <a:pPr marL="12700" algn="just">
                        <a:lnSpc>
                          <a:spcPct val="115000"/>
                        </a:lnSpc>
                        <a:spcAft>
                          <a:spcPts val="100"/>
                        </a:spcAft>
                      </a:pPr>
                      <a:endParaRPr lang="ru-RU" sz="1100" dirty="0">
                        <a:latin typeface="Times New Roman"/>
                        <a:ea typeface="Times New Roman"/>
                      </a:endParaRPr>
                    </a:p>
                  </a:txBody>
                  <a:tcPr marL="4062" marR="4062" marT="4062" marB="406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908 000</a:t>
                      </a:r>
                      <a:endParaRPr lang="ru-RU" sz="1100" dirty="0">
                        <a:latin typeface="Arial" pitchFamily="34" charset="0"/>
                        <a:ea typeface="Times New Roman"/>
                        <a:cs typeface="Arial" pitchFamily="34" charset="0"/>
                      </a:endParaRPr>
                    </a:p>
                  </a:txBody>
                  <a:tcPr marL="4062" marR="4062" marT="4062" marB="4062" anchor="ctr"/>
                </a:tc>
              </a:tr>
              <a:tr h="187992">
                <a:tc>
                  <a:txBody>
                    <a:bodyPr/>
                    <a:lstStyle/>
                    <a:p>
                      <a:pPr marL="12700" algn="just">
                        <a:lnSpc>
                          <a:spcPct val="115000"/>
                        </a:lnSpc>
                        <a:spcAft>
                          <a:spcPts val="100"/>
                        </a:spcAft>
                      </a:pPr>
                      <a:r>
                        <a:rPr lang="en-US" sz="1100" dirty="0" err="1">
                          <a:latin typeface="Arial" pitchFamily="34" charset="0"/>
                          <a:cs typeface="Arial" pitchFamily="34" charset="0"/>
                        </a:rPr>
                        <a:t>культиватор</a:t>
                      </a:r>
                      <a:r>
                        <a:rPr lang="en-US" sz="1100" dirty="0">
                          <a:latin typeface="Arial" pitchFamily="34" charset="0"/>
                          <a:cs typeface="Arial" pitchFamily="34" charset="0"/>
                        </a:rPr>
                        <a:t> </a:t>
                      </a:r>
                      <a:r>
                        <a:rPr lang="en-US" sz="1100" dirty="0" err="1">
                          <a:latin typeface="Arial" pitchFamily="34" charset="0"/>
                          <a:cs typeface="Arial" pitchFamily="34" charset="0"/>
                        </a:rPr>
                        <a:t>садовый</a:t>
                      </a:r>
                      <a:r>
                        <a:rPr lang="en-US" sz="1100" dirty="0">
                          <a:latin typeface="Arial" pitchFamily="34" charset="0"/>
                          <a:cs typeface="Arial" pitchFamily="34" charset="0"/>
                        </a:rPr>
                        <a:t> </a:t>
                      </a:r>
                      <a:r>
                        <a:rPr lang="en-US" sz="1100" dirty="0" err="1">
                          <a:latin typeface="Arial" pitchFamily="34" charset="0"/>
                          <a:cs typeface="Arial" pitchFamily="34" charset="0"/>
                        </a:rPr>
                        <a:t>навесной</a:t>
                      </a:r>
                      <a:endParaRPr lang="ru-RU" sz="1100" dirty="0">
                        <a:latin typeface="Arial" pitchFamily="34" charset="0"/>
                        <a:ea typeface="Times New Roman"/>
                        <a:cs typeface="Arial" pitchFamily="34" charset="0"/>
                      </a:endParaRPr>
                    </a:p>
                  </a:txBody>
                  <a:tcPr marL="4062" marR="4062" marT="4062" marB="4062"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800 000</a:t>
                      </a:r>
                      <a:endParaRPr lang="ru-RU" sz="1100" dirty="0">
                        <a:latin typeface="Arial" pitchFamily="34" charset="0"/>
                        <a:ea typeface="Times New Roman"/>
                        <a:cs typeface="Arial" pitchFamily="34" charset="0"/>
                      </a:endParaRPr>
                    </a:p>
                  </a:txBody>
                  <a:tcPr marL="4062" marR="4062" marT="4062" marB="4062" anchor="ctr"/>
                </a:tc>
              </a:tr>
              <a:tr h="175699">
                <a:tc>
                  <a:txBody>
                    <a:bodyPr/>
                    <a:lstStyle/>
                    <a:p>
                      <a:pPr marL="12700" algn="just">
                        <a:lnSpc>
                          <a:spcPct val="115000"/>
                        </a:lnSpc>
                        <a:spcAft>
                          <a:spcPts val="100"/>
                        </a:spcAft>
                      </a:pPr>
                      <a:r>
                        <a:rPr lang="en-US" sz="1100" dirty="0" err="1">
                          <a:latin typeface="Arial" pitchFamily="34" charset="0"/>
                          <a:cs typeface="Arial" pitchFamily="34" charset="0"/>
                        </a:rPr>
                        <a:t>косилка</a:t>
                      </a:r>
                      <a:r>
                        <a:rPr lang="en-US" sz="1100" dirty="0">
                          <a:latin typeface="Arial" pitchFamily="34" charset="0"/>
                          <a:cs typeface="Arial" pitchFamily="34" charset="0"/>
                        </a:rPr>
                        <a:t> </a:t>
                      </a:r>
                      <a:r>
                        <a:rPr lang="en-US" sz="1100" dirty="0" err="1">
                          <a:latin typeface="Arial" pitchFamily="34" charset="0"/>
                          <a:cs typeface="Arial" pitchFamily="34" charset="0"/>
                        </a:rPr>
                        <a:t>садовая</a:t>
                      </a:r>
                      <a:endParaRPr lang="ru-RU" sz="1100" dirty="0">
                        <a:latin typeface="Arial" pitchFamily="34" charset="0"/>
                        <a:ea typeface="Times New Roman"/>
                        <a:cs typeface="Arial" pitchFamily="34" charset="0"/>
                      </a:endParaRPr>
                    </a:p>
                  </a:txBody>
                  <a:tcPr marL="4062" marR="4062" marT="4062" marB="4062"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1 317 000</a:t>
                      </a:r>
                      <a:endParaRPr lang="ru-RU" sz="1100" dirty="0">
                        <a:latin typeface="Arial" pitchFamily="34" charset="0"/>
                        <a:ea typeface="Times New Roman"/>
                        <a:cs typeface="Arial" pitchFamily="34" charset="0"/>
                      </a:endParaRPr>
                    </a:p>
                  </a:txBody>
                  <a:tcPr marL="4062" marR="4062" marT="4062" marB="4062" anchor="ctr"/>
                </a:tc>
              </a:tr>
              <a:tr h="162458">
                <a:tc>
                  <a:txBody>
                    <a:bodyPr/>
                    <a:lstStyle/>
                    <a:p>
                      <a:pPr marL="12700" algn="just">
                        <a:lnSpc>
                          <a:spcPct val="115000"/>
                        </a:lnSpc>
                        <a:spcAft>
                          <a:spcPts val="100"/>
                        </a:spcAft>
                      </a:pPr>
                      <a:r>
                        <a:rPr lang="en-US" sz="1100" dirty="0" err="1" smtClean="0">
                          <a:latin typeface="Arial" pitchFamily="34" charset="0"/>
                          <a:cs typeface="Arial" pitchFamily="34" charset="0"/>
                        </a:rPr>
                        <a:t>машина</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для</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внесения</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удобрений</a:t>
                      </a:r>
                      <a:endParaRPr lang="ru-RU" sz="1100" dirty="0">
                        <a:latin typeface="Arial" pitchFamily="34" charset="0"/>
                        <a:ea typeface="Times New Roman"/>
                        <a:cs typeface="Arial" pitchFamily="34" charset="0"/>
                      </a:endParaRPr>
                    </a:p>
                  </a:txBody>
                  <a:tcPr marL="4062" marR="4062" marT="4062" marB="4062"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2 137 000</a:t>
                      </a:r>
                      <a:endParaRPr lang="ru-RU" sz="1100" dirty="0">
                        <a:latin typeface="Arial" pitchFamily="34" charset="0"/>
                        <a:ea typeface="Times New Roman"/>
                        <a:cs typeface="Arial" pitchFamily="34" charset="0"/>
                      </a:endParaRPr>
                    </a:p>
                  </a:txBody>
                  <a:tcPr marL="4062" marR="4062" marT="4062" marB="4062" anchor="ctr"/>
                </a:tc>
              </a:tr>
              <a:tr h="177572">
                <a:tc>
                  <a:txBody>
                    <a:bodyPr/>
                    <a:lstStyle/>
                    <a:p>
                      <a:pPr marL="12700" algn="just">
                        <a:lnSpc>
                          <a:spcPct val="115000"/>
                        </a:lnSpc>
                        <a:spcAft>
                          <a:spcPts val="100"/>
                        </a:spcAft>
                      </a:pPr>
                      <a:r>
                        <a:rPr lang="en-US" sz="1100" dirty="0" err="1" smtClean="0">
                          <a:latin typeface="Arial" pitchFamily="34" charset="0"/>
                          <a:cs typeface="Arial" pitchFamily="34" charset="0"/>
                        </a:rPr>
                        <a:t>машина</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для</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сбора</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фруктов</a:t>
                      </a:r>
                      <a:endParaRPr lang="ru-RU" sz="1100" dirty="0">
                        <a:latin typeface="Arial" pitchFamily="34" charset="0"/>
                        <a:ea typeface="Times New Roman"/>
                        <a:cs typeface="Arial" pitchFamily="34" charset="0"/>
                      </a:endParaRPr>
                    </a:p>
                  </a:txBody>
                  <a:tcPr marL="4062" marR="4062" marT="4062" marB="4062"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4062" marR="4062" marT="4062" marB="4062" anchor="ctr"/>
                </a:tc>
                <a:tc>
                  <a:txBody>
                    <a:bodyPr/>
                    <a:lstStyle/>
                    <a:p>
                      <a:pPr marL="12700" algn="just">
                        <a:lnSpc>
                          <a:spcPct val="115000"/>
                        </a:lnSpc>
                        <a:spcAft>
                          <a:spcPts val="100"/>
                        </a:spcAft>
                      </a:pPr>
                      <a:r>
                        <a:rPr lang="en-US" sz="1100" dirty="0">
                          <a:latin typeface="Arial" pitchFamily="34" charset="0"/>
                          <a:cs typeface="Arial" pitchFamily="34" charset="0"/>
                        </a:rPr>
                        <a:t>32 090 000</a:t>
                      </a:r>
                      <a:endParaRPr lang="ru-RU" sz="1100" dirty="0">
                        <a:latin typeface="Arial" pitchFamily="34" charset="0"/>
                        <a:ea typeface="Times New Roman"/>
                        <a:cs typeface="Arial" pitchFamily="34" charset="0"/>
                      </a:endParaRPr>
                    </a:p>
                  </a:txBody>
                  <a:tcPr marL="4062" marR="4062" marT="4062" marB="4062" anchor="ctr"/>
                </a:tc>
              </a:tr>
            </a:tbl>
          </a:graphicData>
        </a:graphic>
      </p:graphicFrame>
      <p:pic>
        <p:nvPicPr>
          <p:cNvPr id="59394" name="Picture 2" descr="C:\Users\ИНТЕРНЕТ\Desktop\zakladkasada.jpeg"/>
          <p:cNvPicPr>
            <a:picLocks noChangeAspect="1" noChangeArrowheads="1"/>
          </p:cNvPicPr>
          <p:nvPr/>
        </p:nvPicPr>
        <p:blipFill>
          <a:blip r:embed="rId2" cstate="print"/>
          <a:srcRect/>
          <a:stretch>
            <a:fillRect/>
          </a:stretch>
        </p:blipFill>
        <p:spPr bwMode="auto">
          <a:xfrm>
            <a:off x="901552" y="1"/>
            <a:ext cx="3456384" cy="1848271"/>
          </a:xfrm>
          <a:prstGeom prst="rect">
            <a:avLst/>
          </a:prstGeom>
          <a:noFill/>
        </p:spPr>
      </p:pic>
      <p:pic>
        <p:nvPicPr>
          <p:cNvPr id="15" name="Рисунок 14"/>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16" name="Прямоугольник 15"/>
          <p:cNvSpPr/>
          <p:nvPr/>
        </p:nvSpPr>
        <p:spPr>
          <a:xfrm>
            <a:off x="4213920" y="624136"/>
            <a:ext cx="11305255" cy="446276"/>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Закладка интенсивного яблоневого сада от 5 гектаров</a:t>
            </a:r>
            <a:endParaRPr lang="ru-RU" sz="2000" b="1" dirty="0">
              <a:solidFill>
                <a:schemeClr val="bg1"/>
              </a:solidFill>
              <a:latin typeface="Arial" pitchFamily="34" charset="0"/>
              <a:ea typeface="Times New Roman"/>
              <a:cs typeface="Arial" pitchFamily="34" charset="0"/>
            </a:endParaRPr>
          </a:p>
        </p:txBody>
      </p:sp>
      <p:graphicFrame>
        <p:nvGraphicFramePr>
          <p:cNvPr id="17" name="Таблица 16"/>
          <p:cNvGraphicFramePr>
            <a:graphicFrameLocks noGrp="1"/>
          </p:cNvGraphicFramePr>
          <p:nvPr>
            <p:extLst>
              <p:ext uri="{D42A27DB-BD31-4B8C-83A1-F6EECF244321}">
                <p14:modId xmlns:p14="http://schemas.microsoft.com/office/powerpoint/2010/main" val="3041442472"/>
              </p:ext>
            </p:extLst>
          </p:nvPr>
        </p:nvGraphicFramePr>
        <p:xfrm>
          <a:off x="8787880" y="1920280"/>
          <a:ext cx="8280920" cy="2690364"/>
        </p:xfrm>
        <a:graphic>
          <a:graphicData uri="http://schemas.openxmlformats.org/drawingml/2006/table">
            <a:tbl>
              <a:tblPr>
                <a:tableStyleId>{BDBED569-4797-4DF1-A0F4-6AAB3CD982D8}</a:tableStyleId>
              </a:tblPr>
              <a:tblGrid>
                <a:gridCol w="8280920"/>
              </a:tblGrid>
              <a:tr h="663187">
                <a:tc>
                  <a:txBody>
                    <a:bodyPr/>
                    <a:lstStyle/>
                    <a:p>
                      <a:pPr lvl="0"/>
                      <a:r>
                        <a:rPr lang="ru-RU" sz="1100" dirty="0" smtClean="0" bmk="">
                          <a:latin typeface="Arial" pitchFamily="34" charset="0"/>
                          <a:cs typeface="Arial" pitchFamily="34" charset="0"/>
                        </a:rPr>
                        <a:t> * субсидирование защитной сетки (противоградовая, солнцезащитная) осуществляется по факту установки в течении четырех лет закладки сада, по данному условию не требуется установка защитной сетки в начале закладки сада;</a:t>
                      </a:r>
                    </a:p>
                    <a:p>
                      <a:pPr lvl="0" eaLnBrk="0" hangingPunct="0"/>
                      <a:r>
                        <a:rPr lang="en-US" sz="1100" dirty="0" smtClean="0" bmk="">
                          <a:latin typeface="Arial" pitchFamily="34" charset="0"/>
                          <a:cs typeface="Arial" pitchFamily="34" charset="0"/>
                        </a:rPr>
                        <a:t>     </a:t>
                      </a:r>
                      <a:r>
                        <a:rPr lang="ru-RU" sz="1100" dirty="0" smtClean="0" bmk="">
                          <a:latin typeface="Arial" pitchFamily="34" charset="0"/>
                          <a:cs typeface="Arial" pitchFamily="34" charset="0"/>
                        </a:rPr>
                        <a:t> ** приобретение сельскохозяйственной техники и оборудования (при необходимости).</a:t>
                      </a:r>
                    </a:p>
                    <a:p>
                      <a:pPr lvl="0" eaLnBrk="0" hangingPunct="0"/>
                      <a:r>
                        <a:rPr lang="en-US" sz="1100" dirty="0" smtClean="0" bmk="">
                          <a:latin typeface="Arial" pitchFamily="34" charset="0"/>
                          <a:cs typeface="Arial" pitchFamily="34" charset="0"/>
                        </a:rPr>
                        <a:t>     </a:t>
                      </a:r>
                      <a:r>
                        <a:rPr lang="ru-RU" sz="1100" dirty="0" smtClean="0" bmk="">
                          <a:latin typeface="Arial" pitchFamily="34" charset="0"/>
                          <a:cs typeface="Arial" pitchFamily="34" charset="0"/>
                        </a:rPr>
                        <a:t> *** минимальный норматив земель под интенсивный яблоневый сад, плодово-ягодные культуры и виноград при субсидировании первой единицы техники составляет от 5 до 20 гектаров. Субсидирование второй единицы техники одного вида осуществляется при превышении на 50% и более минимального норматива в 20 гектаров. Наличие соответствующих минимальному нормативу площадей земель под интенсивный яблоневый сад, плодово-ягодные культуры и виноград подтверждается актом на право собственности на земельный участок и (или) актом на право временного (долгосрочного, краткосрочного) землепользования (аренды).</a:t>
                      </a:r>
                    </a:p>
                    <a:p>
                      <a:pPr lvl="0" eaLnBrk="0" hangingPunct="0"/>
                      <a:r>
                        <a:rPr lang="en-US" sz="1100" dirty="0" smtClean="0" bmk="">
                          <a:latin typeface="Arial" pitchFamily="34" charset="0"/>
                          <a:cs typeface="Arial" pitchFamily="34" charset="0"/>
                        </a:rPr>
                        <a:t>     </a:t>
                      </a:r>
                      <a:r>
                        <a:rPr lang="ru-RU" sz="1100" dirty="0" smtClean="0" bmk="z234">
                          <a:latin typeface="Arial" pitchFamily="34" charset="0"/>
                          <a:cs typeface="Arial" pitchFamily="34" charset="0"/>
                        </a:rPr>
                        <a:t> Допускается субсидирование закладки яблоневого сада менее 5 гектар при расширении насаждений, если площадь ранее заложенного инвестором яблоневого сада составляет не менее 5 гектар.</a:t>
                      </a:r>
                      <a:endParaRPr lang="ru-RU" sz="1100" dirty="0" smtClean="0">
                        <a:latin typeface="Arial" pitchFamily="34" charset="0"/>
                        <a:cs typeface="Arial" pitchFamily="34" charset="0"/>
                      </a:endParaRPr>
                    </a:p>
                    <a:p>
                      <a:pPr lvl="0" eaLnBrk="0" hangingPunct="0"/>
                      <a:r>
                        <a:rPr lang="ru-RU" sz="1100" dirty="0" smtClean="0">
                          <a:latin typeface="Arial" pitchFamily="34" charset="0"/>
                          <a:cs typeface="Arial" pitchFamily="34" charset="0"/>
                        </a:rPr>
                        <a:t> </a:t>
                      </a:r>
                      <a:r>
                        <a:rPr lang="en-US" sz="1100" dirty="0" smtClean="0" bmk="z235">
                          <a:latin typeface="Arial" pitchFamily="34" charset="0"/>
                          <a:cs typeface="Arial" pitchFamily="34" charset="0"/>
                        </a:rPr>
                        <a:t>     </a:t>
                      </a:r>
                      <a:r>
                        <a:rPr lang="ru-RU" sz="1100" dirty="0" smtClean="0" bmk="z235">
                          <a:latin typeface="Arial" pitchFamily="34" charset="0"/>
                          <a:cs typeface="Arial" pitchFamily="34" charset="0"/>
                        </a:rPr>
                        <a:t> Саженцы, просубсидированные в рамках настоящих Правил, не могут быть просубсидированы в рамках Правил субсидирования развития семеноводства (далее – Правила субсидирования развития семеноводства), утвержденных приказом Министра сельского хозяйства Республики Казахстан от 12 декабря 2014 года № 4-2/664 (зарегистрирован в Реестре государственной регистрации нормативных правовых актов № 10190), равно как саженцы, просубсидированные в рамках Правил субсидирования развития семеноводства не могут быть просубсидированы в рамках настоящих Правил.</a:t>
                      </a:r>
                      <a:endParaRPr lang="ru-RU" sz="1100" dirty="0" smtClean="0">
                        <a:latin typeface="Arial" pitchFamily="34" charset="0"/>
                        <a:cs typeface="Arial" pitchFamily="34" charset="0"/>
                      </a:endParaRPr>
                    </a:p>
                  </a:txBody>
                  <a:tcPr marL="4062" marR="4062" marT="4062" marB="4062"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19</a:t>
            </a:r>
            <a:endParaRPr lang="en-US" sz="2800" b="1" dirty="0">
              <a:solidFill>
                <a:schemeClr val="accent5">
                  <a:lumMod val="75000"/>
                </a:schemeClr>
              </a:solidFill>
              <a:latin typeface="+mn-lt"/>
            </a:endParaRPr>
          </a:p>
        </p:txBody>
      </p:sp>
      <p:sp>
        <p:nvSpPr>
          <p:cNvPr id="20" name="Прямоугольник 19"/>
          <p:cNvSpPr/>
          <p:nvPr/>
        </p:nvSpPr>
        <p:spPr>
          <a:xfrm>
            <a:off x="8534400" y="912168"/>
            <a:ext cx="8534400" cy="416204"/>
          </a:xfrm>
          <a:prstGeom prst="rect">
            <a:avLst/>
          </a:prstGeom>
        </p:spPr>
        <p:txBody>
          <a:bodyPr>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Строительство и расширение тепличного комплекса</a:t>
            </a:r>
            <a:endParaRPr lang="ru-RU" sz="2000" b="1" dirty="0">
              <a:solidFill>
                <a:schemeClr val="bg1"/>
              </a:solidFill>
              <a:latin typeface="Arial" pitchFamily="34" charset="0"/>
              <a:ea typeface="Times New Roman"/>
              <a:cs typeface="Arial" pitchFamily="34" charset="0"/>
            </a:endParaRPr>
          </a:p>
        </p:txBody>
      </p:sp>
      <p:graphicFrame>
        <p:nvGraphicFramePr>
          <p:cNvPr id="24" name="Таблица 23"/>
          <p:cNvGraphicFramePr>
            <a:graphicFrameLocks noGrp="1"/>
          </p:cNvGraphicFramePr>
          <p:nvPr>
            <p:extLst>
              <p:ext uri="{D42A27DB-BD31-4B8C-83A1-F6EECF244321}">
                <p14:modId xmlns:p14="http://schemas.microsoft.com/office/powerpoint/2010/main" val="1919529882"/>
              </p:ext>
            </p:extLst>
          </p:nvPr>
        </p:nvGraphicFramePr>
        <p:xfrm>
          <a:off x="109464" y="1632250"/>
          <a:ext cx="8424936" cy="7737299"/>
        </p:xfrm>
        <a:graphic>
          <a:graphicData uri="http://schemas.openxmlformats.org/drawingml/2006/table">
            <a:tbl>
              <a:tblPr>
                <a:tableStyleId>{BDBED569-4797-4DF1-A0F4-6AAB3CD982D8}</a:tableStyleId>
              </a:tblPr>
              <a:tblGrid>
                <a:gridCol w="5155053"/>
                <a:gridCol w="853013"/>
                <a:gridCol w="2416870"/>
              </a:tblGrid>
              <a:tr h="210745">
                <a:tc gridSpan="3">
                  <a:txBody>
                    <a:bodyPr/>
                    <a:lstStyle/>
                    <a:p>
                      <a:pPr marL="12700" algn="just">
                        <a:lnSpc>
                          <a:spcPct val="115000"/>
                        </a:lnSpc>
                        <a:spcAft>
                          <a:spcPts val="100"/>
                        </a:spcAft>
                      </a:pPr>
                      <a:r>
                        <a:rPr lang="en-US" sz="1100" dirty="0" err="1">
                          <a:latin typeface="Arial" pitchFamily="34" charset="0"/>
                          <a:cs typeface="Arial" pitchFamily="34" charset="0"/>
                        </a:rPr>
                        <a:t>Доля</a:t>
                      </a:r>
                      <a:r>
                        <a:rPr lang="en-US" sz="1100" dirty="0">
                          <a:latin typeface="Arial" pitchFamily="34" charset="0"/>
                          <a:cs typeface="Arial" pitchFamily="34" charset="0"/>
                        </a:rPr>
                        <a:t> </a:t>
                      </a:r>
                      <a:r>
                        <a:rPr lang="en-US" sz="1100" dirty="0" err="1">
                          <a:latin typeface="Arial" pitchFamily="34" charset="0"/>
                          <a:cs typeface="Arial" pitchFamily="34" charset="0"/>
                        </a:rPr>
                        <a:t>возмещения</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инвестиционных</a:t>
                      </a:r>
                      <a:r>
                        <a:rPr lang="en-US" sz="1100" dirty="0">
                          <a:latin typeface="Arial" pitchFamily="34" charset="0"/>
                          <a:cs typeface="Arial" pitchFamily="34" charset="0"/>
                        </a:rPr>
                        <a:t> </a:t>
                      </a:r>
                      <a:r>
                        <a:rPr lang="en-US" sz="1100" dirty="0" err="1">
                          <a:latin typeface="Arial" pitchFamily="34" charset="0"/>
                          <a:cs typeface="Arial" pitchFamily="34" charset="0"/>
                        </a:rPr>
                        <a:t>вложений</a:t>
                      </a:r>
                      <a:r>
                        <a:rPr lang="en-US" sz="1100"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6899" marR="6899" marT="6899" marB="6899" anchor="ctr"/>
                </a:tc>
                <a:tc hMerge="1">
                  <a:txBody>
                    <a:bodyPr/>
                    <a:lstStyle/>
                    <a:p>
                      <a:endParaRPr lang="ru-RU"/>
                    </a:p>
                  </a:txBody>
                  <a:tcPr/>
                </a:tc>
                <a:tc hMerge="1">
                  <a:txBody>
                    <a:bodyPr/>
                    <a:lstStyle/>
                    <a:p>
                      <a:endParaRPr lang="ru-RU"/>
                    </a:p>
                  </a:txBody>
                  <a:tcPr/>
                </a:tc>
              </a:tr>
              <a:tr h="800752">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техники и оборудования</a:t>
                      </a:r>
                      <a:endParaRPr lang="ru-RU" sz="1100" b="1" dirty="0">
                        <a:latin typeface="Arial" pitchFamily="34" charset="0"/>
                        <a:ea typeface="Times New Roman"/>
                        <a:cs typeface="Arial" pitchFamily="34" charset="0"/>
                      </a:endParaRPr>
                    </a:p>
                  </a:txBody>
                  <a:tcPr marL="6899" marR="6899" marT="6899" marB="6899"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6899" marR="6899" marT="6899" marB="6899"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6899" marR="6899" marT="6899" marB="6899" anchor="ctr"/>
                </a:tc>
              </a:tr>
              <a:tr h="2964113">
                <a:tc>
                  <a:txBody>
                    <a:bodyPr/>
                    <a:lstStyle/>
                    <a:p>
                      <a:pPr marL="12700" algn="l">
                        <a:lnSpc>
                          <a:spcPct val="115000"/>
                        </a:lnSpc>
                        <a:spcAft>
                          <a:spcPts val="100"/>
                        </a:spcAft>
                      </a:pPr>
                      <a:r>
                        <a:rPr lang="ru-RU" sz="1100" dirty="0">
                          <a:latin typeface="Arial" pitchFamily="34" charset="0"/>
                          <a:cs typeface="Arial" pitchFamily="34" charset="0"/>
                        </a:rPr>
                        <a:t>Закладка плодово-ягодных культур и винограда осуществляется с использованием саженцев на средне- и высокорослых подвоях, посадочный материал должен быть свободным от болезней и вредителей, с применением шпалер (опор), включающих натяжные (основные) столбы, промежуточные столбы (высотой не менее 2,0 метров над уровнем почвы), с использованием шпалерной оцинкованной проволоки, элементов крепления саженца к шпалере, натяжных устройств, якорных или упорных конструкций (за исключением плодово-ягодных культур), с применением системы капельного орошения (за исключением яблони сорта Апорт) с количеством саженцев на 1 гектар****:</a:t>
                      </a:r>
                      <a:br>
                        <a:rPr lang="ru-RU" sz="1100" dirty="0">
                          <a:latin typeface="Arial" pitchFamily="34" charset="0"/>
                          <a:cs typeface="Arial" pitchFamily="34" charset="0"/>
                        </a:rPr>
                      </a:br>
                      <a:r>
                        <a:rPr lang="ru-RU" sz="1100" dirty="0">
                          <a:latin typeface="Arial" pitchFamily="34" charset="0"/>
                          <a:cs typeface="Arial" pitchFamily="34" charset="0"/>
                        </a:rPr>
                        <a:t>плодовых семечковых культур – от 500 до 2000 штук;</a:t>
                      </a:r>
                      <a:br>
                        <a:rPr lang="ru-RU" sz="1100" dirty="0">
                          <a:latin typeface="Arial" pitchFamily="34" charset="0"/>
                          <a:cs typeface="Arial" pitchFamily="34" charset="0"/>
                        </a:rPr>
                      </a:br>
                      <a:r>
                        <a:rPr lang="ru-RU" sz="1100" dirty="0">
                          <a:latin typeface="Arial" pitchFamily="34" charset="0"/>
                          <a:cs typeface="Arial" pitchFamily="34" charset="0"/>
                        </a:rPr>
                        <a:t>плодовых косточковых культур – от 500 до 2000 штук;</a:t>
                      </a:r>
                      <a:br>
                        <a:rPr lang="ru-RU" sz="1100" dirty="0">
                          <a:latin typeface="Arial" pitchFamily="34" charset="0"/>
                          <a:cs typeface="Arial" pitchFamily="34" charset="0"/>
                        </a:rPr>
                      </a:br>
                      <a:r>
                        <a:rPr lang="ru-RU" sz="1100" dirty="0">
                          <a:latin typeface="Arial" pitchFamily="34" charset="0"/>
                          <a:cs typeface="Arial" pitchFamily="34" charset="0"/>
                        </a:rPr>
                        <a:t>орехоплодных культур от 100 до 500 штук;</a:t>
                      </a:r>
                      <a:br>
                        <a:rPr lang="ru-RU" sz="1100" dirty="0">
                          <a:latin typeface="Arial" pitchFamily="34" charset="0"/>
                          <a:cs typeface="Arial" pitchFamily="34" charset="0"/>
                        </a:rPr>
                      </a:br>
                      <a:r>
                        <a:rPr lang="ru-RU" sz="1100" dirty="0">
                          <a:latin typeface="Arial" pitchFamily="34" charset="0"/>
                          <a:cs typeface="Arial" pitchFamily="34" charset="0"/>
                        </a:rPr>
                        <a:t>виноград – от 1667 до 2667 штук;</a:t>
                      </a:r>
                      <a:br>
                        <a:rPr lang="ru-RU" sz="1100" dirty="0">
                          <a:latin typeface="Arial" pitchFamily="34" charset="0"/>
                          <a:cs typeface="Arial" pitchFamily="34" charset="0"/>
                        </a:rPr>
                      </a:br>
                      <a:r>
                        <a:rPr lang="ru-RU" sz="1100" dirty="0">
                          <a:latin typeface="Arial" pitchFamily="34" charset="0"/>
                          <a:cs typeface="Arial" pitchFamily="34" charset="0"/>
                        </a:rPr>
                        <a:t>ягодных культур – до 40 000 штук на 1 гектар.</a:t>
                      </a:r>
                      <a:endParaRPr lang="ru-RU" sz="1100" dirty="0">
                        <a:latin typeface="Arial" pitchFamily="34" charset="0"/>
                        <a:ea typeface="Times New Roman"/>
                        <a:cs typeface="Arial" pitchFamily="34" charset="0"/>
                      </a:endParaRPr>
                    </a:p>
                  </a:txBody>
                  <a:tcPr marL="6899" marR="6899" marT="6899" marB="6899" anchor="ctr"/>
                </a:tc>
                <a:tc rowSpan="8">
                  <a:txBody>
                    <a:bodyPr/>
                    <a:lstStyle/>
                    <a:p>
                      <a:pPr marL="12700" algn="just">
                        <a:lnSpc>
                          <a:spcPct val="115000"/>
                        </a:lnSpc>
                        <a:spcAft>
                          <a:spcPts val="100"/>
                        </a:spcAft>
                      </a:pPr>
                      <a:r>
                        <a:rPr lang="en-US" sz="1100" dirty="0">
                          <a:latin typeface="Arial" pitchFamily="34" charset="0"/>
                          <a:cs typeface="Arial" pitchFamily="34" charset="0"/>
                        </a:rPr>
                        <a:t>1 </a:t>
                      </a:r>
                      <a:r>
                        <a:rPr lang="en-US" sz="1100" dirty="0" err="1">
                          <a:latin typeface="Arial" pitchFamily="34" charset="0"/>
                          <a:cs typeface="Arial" pitchFamily="34" charset="0"/>
                        </a:rPr>
                        <a:t>гектар</a:t>
                      </a:r>
                      <a:endParaRPr lang="ru-RU" sz="1100" dirty="0">
                        <a:latin typeface="Arial" pitchFamily="34" charset="0"/>
                        <a:ea typeface="Times New Roman"/>
                        <a:cs typeface="Arial" pitchFamily="34" charset="0"/>
                      </a:endParaRPr>
                    </a:p>
                  </a:txBody>
                  <a:tcPr marL="6899" marR="6899" marT="6899" marB="6899" anchor="ctr"/>
                </a:tc>
                <a:tc rowSpan="2">
                  <a:txBody>
                    <a:bodyPr/>
                    <a:lstStyle/>
                    <a:p>
                      <a:pPr marL="12700" algn="just">
                        <a:lnSpc>
                          <a:spcPct val="115000"/>
                        </a:lnSpc>
                        <a:spcAft>
                          <a:spcPts val="100"/>
                        </a:spcAft>
                      </a:pPr>
                      <a:r>
                        <a:rPr lang="en-US" sz="1100" dirty="0">
                          <a:latin typeface="Arial" pitchFamily="34" charset="0"/>
                          <a:cs typeface="Arial" pitchFamily="34" charset="0"/>
                        </a:rPr>
                        <a:t>4 407 000</a:t>
                      </a:r>
                      <a:endParaRPr lang="ru-RU" sz="1100" dirty="0">
                        <a:latin typeface="Arial" pitchFamily="34" charset="0"/>
                        <a:ea typeface="Times New Roman"/>
                        <a:cs typeface="Arial" pitchFamily="34" charset="0"/>
                      </a:endParaRPr>
                    </a:p>
                  </a:txBody>
                  <a:tcPr marL="6899" marR="6899" marT="6899" marB="6899" anchor="ctr"/>
                </a:tc>
              </a:tr>
              <a:tr h="110384">
                <a:tc rowSpan="2">
                  <a:txBody>
                    <a:bodyPr/>
                    <a:lstStyle/>
                    <a:p>
                      <a:pPr marL="12700" algn="just">
                        <a:lnSpc>
                          <a:spcPct val="115000"/>
                        </a:lnSpc>
                        <a:spcAft>
                          <a:spcPts val="100"/>
                        </a:spcAft>
                      </a:pPr>
                      <a:r>
                        <a:rPr lang="en-US" sz="1100" dirty="0">
                          <a:latin typeface="Arial" pitchFamily="34" charset="0"/>
                          <a:cs typeface="Arial" pitchFamily="34" charset="0"/>
                        </a:rPr>
                        <a:t>- с </a:t>
                      </a:r>
                      <a:r>
                        <a:rPr lang="en-US" sz="1100" dirty="0" err="1">
                          <a:latin typeface="Arial" pitchFamily="34" charset="0"/>
                          <a:cs typeface="Arial" pitchFamily="34" charset="0"/>
                        </a:rPr>
                        <a:t>применением</a:t>
                      </a:r>
                      <a:r>
                        <a:rPr lang="en-US" sz="1100" dirty="0">
                          <a:latin typeface="Arial" pitchFamily="34" charset="0"/>
                          <a:cs typeface="Arial" pitchFamily="34" charset="0"/>
                        </a:rPr>
                        <a:t> </a:t>
                      </a:r>
                      <a:r>
                        <a:rPr lang="en-US" sz="1100" dirty="0" err="1">
                          <a:latin typeface="Arial" pitchFamily="34" charset="0"/>
                          <a:cs typeface="Arial" pitchFamily="34" charset="0"/>
                        </a:rPr>
                        <a:t>отечественных</a:t>
                      </a:r>
                      <a:r>
                        <a:rPr lang="en-US" sz="1100" dirty="0">
                          <a:latin typeface="Arial" pitchFamily="34" charset="0"/>
                          <a:cs typeface="Arial" pitchFamily="34" charset="0"/>
                        </a:rPr>
                        <a:t> </a:t>
                      </a:r>
                      <a:r>
                        <a:rPr lang="en-US" sz="1100" dirty="0" err="1">
                          <a:latin typeface="Arial" pitchFamily="34" charset="0"/>
                          <a:cs typeface="Arial" pitchFamily="34" charset="0"/>
                        </a:rPr>
                        <a:t>саженцев</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6899" marR="6899" marT="6899" marB="6899" anchor="ctr"/>
                </a:tc>
                <a:tc vMerge="1">
                  <a:txBody>
                    <a:bodyPr/>
                    <a:lstStyle/>
                    <a:p>
                      <a:endParaRPr lang="ru-RU"/>
                    </a:p>
                  </a:txBody>
                  <a:tcPr/>
                </a:tc>
                <a:tc vMerge="1">
                  <a:txBody>
                    <a:bodyPr/>
                    <a:lstStyle/>
                    <a:p>
                      <a:endParaRPr lang="ru-RU"/>
                    </a:p>
                  </a:txBody>
                  <a:tcPr/>
                </a:tc>
              </a:tr>
              <a:tr h="407414">
                <a:tc vMerge="1">
                  <a:txBody>
                    <a:bodyPr/>
                    <a:lstStyle/>
                    <a:p>
                      <a:pPr marL="12700" algn="just">
                        <a:lnSpc>
                          <a:spcPct val="115000"/>
                        </a:lnSpc>
                        <a:spcAft>
                          <a:spcPts val="100"/>
                        </a:spcAft>
                      </a:pPr>
                      <a:endParaRPr lang="ru-RU" sz="1100">
                        <a:latin typeface="Arial" pitchFamily="34" charset="0"/>
                        <a:ea typeface="Times New Roman"/>
                        <a:cs typeface="Arial" pitchFamily="34" charset="0"/>
                      </a:endParaRPr>
                    </a:p>
                  </a:txBody>
                  <a:tcPr marL="6899" marR="6899" marT="6899" marB="6899"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- 1 535 000 (плодовых семечковых культур);</a:t>
                      </a:r>
                      <a:endParaRPr lang="ru-RU" sz="1100">
                        <a:latin typeface="Arial" pitchFamily="34" charset="0"/>
                        <a:ea typeface="Times New Roman"/>
                        <a:cs typeface="Arial" pitchFamily="34" charset="0"/>
                      </a:endParaRPr>
                    </a:p>
                  </a:txBody>
                  <a:tcPr marL="6899" marR="6899" marT="6899" marB="6899" anchor="ctr"/>
                </a:tc>
              </a:tr>
              <a:tr h="393208">
                <a:tc>
                  <a:txBody>
                    <a:bodyPr/>
                    <a:lstStyle/>
                    <a:p>
                      <a:pPr algn="just">
                        <a:lnSpc>
                          <a:spcPct val="115000"/>
                        </a:lnSpc>
                        <a:spcAft>
                          <a:spcPts val="0"/>
                        </a:spcAft>
                      </a:pPr>
                      <a:endParaRPr lang="ru-RU" sz="1100" dirty="0">
                        <a:latin typeface="Arial" pitchFamily="34" charset="0"/>
                        <a:ea typeface="Times New Roman"/>
                        <a:cs typeface="Arial" pitchFamily="34" charset="0"/>
                      </a:endParaRPr>
                    </a:p>
                  </a:txBody>
                  <a:tcPr marL="6899" marR="6899" marT="6899" marB="6899" anchor="ctr"/>
                </a:tc>
                <a:tc vMerge="1">
                  <a:txBody>
                    <a:bodyPr/>
                    <a:lstStyle/>
                    <a:p>
                      <a:endParaRPr lang="ru-RU"/>
                    </a:p>
                  </a:txBody>
                  <a:tcPr/>
                </a:tc>
                <a:tc rowSpan="2">
                  <a:txBody>
                    <a:bodyPr/>
                    <a:lstStyle/>
                    <a:p>
                      <a:pPr marL="12700" algn="just">
                        <a:lnSpc>
                          <a:spcPct val="115000"/>
                        </a:lnSpc>
                        <a:spcAft>
                          <a:spcPts val="100"/>
                        </a:spcAft>
                      </a:pPr>
                      <a:r>
                        <a:rPr lang="en-US" sz="1100" dirty="0">
                          <a:latin typeface="Arial" pitchFamily="34" charset="0"/>
                          <a:cs typeface="Arial" pitchFamily="34" charset="0"/>
                        </a:rPr>
                        <a:t>- 1 767 000 (</a:t>
                      </a:r>
                      <a:r>
                        <a:rPr lang="en-US" sz="1100" dirty="0" err="1">
                          <a:latin typeface="Arial" pitchFamily="34" charset="0"/>
                          <a:cs typeface="Arial" pitchFamily="34" charset="0"/>
                        </a:rPr>
                        <a:t>плодовых</a:t>
                      </a:r>
                      <a:r>
                        <a:rPr lang="en-US" sz="1100" dirty="0">
                          <a:latin typeface="Arial" pitchFamily="34" charset="0"/>
                          <a:cs typeface="Arial" pitchFamily="34" charset="0"/>
                        </a:rPr>
                        <a:t> </a:t>
                      </a:r>
                      <a:r>
                        <a:rPr lang="en-US" sz="1100" dirty="0" err="1">
                          <a:latin typeface="Arial" pitchFamily="34" charset="0"/>
                          <a:cs typeface="Arial" pitchFamily="34" charset="0"/>
                        </a:rPr>
                        <a:t>косточковых</a:t>
                      </a:r>
                      <a:r>
                        <a:rPr lang="en-US" sz="1100" dirty="0">
                          <a:latin typeface="Arial" pitchFamily="34" charset="0"/>
                          <a:cs typeface="Arial" pitchFamily="34" charset="0"/>
                        </a:rPr>
                        <a:t> </a:t>
                      </a:r>
                      <a:r>
                        <a:rPr lang="en-US" sz="1100" dirty="0" err="1">
                          <a:latin typeface="Arial" pitchFamily="34" charset="0"/>
                          <a:cs typeface="Arial" pitchFamily="34" charset="0"/>
                        </a:rPr>
                        <a:t>культур</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6899" marR="6899" marT="6899" marB="6899" anchor="ctr"/>
                </a:tc>
              </a:tr>
              <a:tr h="32950">
                <a:tc rowSpan="2">
                  <a:txBody>
                    <a:bodyPr/>
                    <a:lstStyle/>
                    <a:p>
                      <a:pPr algn="just">
                        <a:lnSpc>
                          <a:spcPct val="115000"/>
                        </a:lnSpc>
                        <a:spcAft>
                          <a:spcPts val="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6899" marR="6899" marT="6899" marB="6899" anchor="ctr"/>
                </a:tc>
                <a:tc vMerge="1">
                  <a:txBody>
                    <a:bodyPr/>
                    <a:lstStyle/>
                    <a:p>
                      <a:endParaRPr lang="ru-RU"/>
                    </a:p>
                  </a:txBody>
                  <a:tcPr/>
                </a:tc>
                <a:tc vMerge="1">
                  <a:txBody>
                    <a:bodyPr/>
                    <a:lstStyle/>
                    <a:p>
                      <a:endParaRPr lang="ru-RU"/>
                    </a:p>
                  </a:txBody>
                  <a:tcPr/>
                </a:tc>
              </a:tr>
              <a:tr h="374465">
                <a:tc vMerge="1">
                  <a:txBody>
                    <a:bodyPr/>
                    <a:lstStyle/>
                    <a:p>
                      <a:pPr algn="just">
                        <a:lnSpc>
                          <a:spcPct val="115000"/>
                        </a:lnSpc>
                        <a:spcAft>
                          <a:spcPts val="0"/>
                        </a:spcAft>
                      </a:pPr>
                      <a:endParaRPr lang="ru-RU" sz="1000">
                        <a:latin typeface="Times New Roman"/>
                        <a:ea typeface="Times New Roman"/>
                      </a:endParaRPr>
                    </a:p>
                  </a:txBody>
                  <a:tcPr marL="6899" marR="6899" marT="6899" marB="6899"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- 1 847 000 (</a:t>
                      </a:r>
                      <a:r>
                        <a:rPr lang="en-US" sz="1100" dirty="0" err="1">
                          <a:latin typeface="Arial" pitchFamily="34" charset="0"/>
                          <a:cs typeface="Arial" pitchFamily="34" charset="0"/>
                        </a:rPr>
                        <a:t>винограда</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6899" marR="6899" marT="6899" marB="6899" anchor="ctr"/>
                </a:tc>
              </a:tr>
              <a:tr h="405989">
                <a:tc>
                  <a:txBody>
                    <a:bodyPr/>
                    <a:lstStyle/>
                    <a:p>
                      <a:endParaRPr lang="ru-RU" dirty="0"/>
                    </a:p>
                  </a:txBody>
                  <a:tcPr marL="6899" marR="6899" marT="6899" marB="6899"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- 4 500 000 (</a:t>
                      </a:r>
                      <a:r>
                        <a:rPr lang="en-US" sz="1100" dirty="0" err="1">
                          <a:latin typeface="Arial" pitchFamily="34" charset="0"/>
                          <a:cs typeface="Arial" pitchFamily="34" charset="0"/>
                        </a:rPr>
                        <a:t>ягодных</a:t>
                      </a:r>
                      <a:r>
                        <a:rPr lang="en-US" sz="1100" dirty="0">
                          <a:latin typeface="Arial" pitchFamily="34" charset="0"/>
                          <a:cs typeface="Arial" pitchFamily="34" charset="0"/>
                        </a:rPr>
                        <a:t> </a:t>
                      </a:r>
                      <a:r>
                        <a:rPr lang="en-US" sz="1100" dirty="0" err="1">
                          <a:latin typeface="Arial" pitchFamily="34" charset="0"/>
                          <a:cs typeface="Arial" pitchFamily="34" charset="0"/>
                        </a:rPr>
                        <a:t>культур</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6899" marR="6899" marT="6899" marB="6899" anchor="ctr"/>
                </a:tc>
              </a:tr>
              <a:tr h="1433196">
                <a:tc>
                  <a:txBody>
                    <a:bodyPr/>
                    <a:lstStyle/>
                    <a:p>
                      <a:pPr marL="12700" algn="just">
                        <a:lnSpc>
                          <a:spcPct val="115000"/>
                        </a:lnSpc>
                        <a:spcAft>
                          <a:spcPts val="100"/>
                        </a:spcAft>
                      </a:pPr>
                      <a:r>
                        <a:rPr lang="en-US" sz="1100" dirty="0">
                          <a:latin typeface="Arial" pitchFamily="34" charset="0"/>
                          <a:cs typeface="Arial" pitchFamily="34" charset="0"/>
                        </a:rPr>
                        <a:t>- с </a:t>
                      </a:r>
                      <a:r>
                        <a:rPr lang="en-US" sz="1100" dirty="0" err="1">
                          <a:latin typeface="Arial" pitchFamily="34" charset="0"/>
                          <a:cs typeface="Arial" pitchFamily="34" charset="0"/>
                        </a:rPr>
                        <a:t>использованием</a:t>
                      </a:r>
                      <a:r>
                        <a:rPr lang="en-US" sz="1100" dirty="0">
                          <a:latin typeface="Arial" pitchFamily="34" charset="0"/>
                          <a:cs typeface="Arial" pitchFamily="34" charset="0"/>
                        </a:rPr>
                        <a:t> </a:t>
                      </a:r>
                      <a:r>
                        <a:rPr lang="en-US" sz="1100" dirty="0" err="1">
                          <a:latin typeface="Arial" pitchFamily="34" charset="0"/>
                          <a:cs typeface="Arial" pitchFamily="34" charset="0"/>
                        </a:rPr>
                        <a:t>импортных</a:t>
                      </a:r>
                      <a:r>
                        <a:rPr lang="en-US" sz="1100" dirty="0">
                          <a:latin typeface="Arial" pitchFamily="34" charset="0"/>
                          <a:cs typeface="Arial" pitchFamily="34" charset="0"/>
                        </a:rPr>
                        <a:t> </a:t>
                      </a:r>
                      <a:r>
                        <a:rPr lang="en-US" sz="1100" dirty="0" err="1">
                          <a:latin typeface="Arial" pitchFamily="34" charset="0"/>
                          <a:cs typeface="Arial" pitchFamily="34" charset="0"/>
                        </a:rPr>
                        <a:t>саженцев</a:t>
                      </a:r>
                      <a:endParaRPr lang="ru-RU" sz="1100" dirty="0">
                        <a:latin typeface="Arial" pitchFamily="34" charset="0"/>
                        <a:ea typeface="Times New Roman"/>
                        <a:cs typeface="Arial" pitchFamily="34" charset="0"/>
                      </a:endParaRPr>
                    </a:p>
                  </a:txBody>
                  <a:tcPr marL="6899" marR="6899" marT="6899" marB="6899" anchor="ctr"/>
                </a:tc>
                <a:tc vMerge="1">
                  <a:txBody>
                    <a:bodyPr/>
                    <a:lstStyle/>
                    <a:p>
                      <a:endParaRPr lang="ru-RU"/>
                    </a:p>
                  </a:txBody>
                  <a:tcPr/>
                </a:tc>
                <a:tc>
                  <a:txBody>
                    <a:bodyPr/>
                    <a:lstStyle/>
                    <a:p>
                      <a:pPr marL="12700" algn="just">
                        <a:lnSpc>
                          <a:spcPct val="115000"/>
                        </a:lnSpc>
                        <a:spcAft>
                          <a:spcPts val="100"/>
                        </a:spcAft>
                      </a:pPr>
                      <a:r>
                        <a:rPr lang="ru-RU" sz="1100" dirty="0">
                          <a:latin typeface="Arial" pitchFamily="34" charset="0"/>
                          <a:cs typeface="Arial" pitchFamily="34" charset="0"/>
                        </a:rPr>
                        <a:t>- 4 887 000 (плодовых семечковых культур);</a:t>
                      </a:r>
                      <a:br>
                        <a:rPr lang="ru-RU" sz="1100" dirty="0">
                          <a:latin typeface="Arial" pitchFamily="34" charset="0"/>
                          <a:cs typeface="Arial" pitchFamily="34" charset="0"/>
                        </a:rPr>
                      </a:br>
                      <a:r>
                        <a:rPr lang="ru-RU" sz="1100" dirty="0">
                          <a:latin typeface="Arial" pitchFamily="34" charset="0"/>
                          <a:cs typeface="Arial" pitchFamily="34" charset="0"/>
                        </a:rPr>
                        <a:t>- 4 803 000 (плодовых косточковых культур);</a:t>
                      </a:r>
                      <a:br>
                        <a:rPr lang="ru-RU" sz="1100" dirty="0">
                          <a:latin typeface="Arial" pitchFamily="34" charset="0"/>
                          <a:cs typeface="Arial" pitchFamily="34" charset="0"/>
                        </a:rPr>
                      </a:br>
                      <a:r>
                        <a:rPr lang="ru-RU" sz="1100" dirty="0">
                          <a:latin typeface="Arial" pitchFamily="34" charset="0"/>
                          <a:cs typeface="Arial" pitchFamily="34" charset="0"/>
                        </a:rPr>
                        <a:t>- 1 841 000 (орехоплодных культур);</a:t>
                      </a:r>
                      <a:br>
                        <a:rPr lang="ru-RU" sz="1100" dirty="0">
                          <a:latin typeface="Arial" pitchFamily="34" charset="0"/>
                          <a:cs typeface="Arial" pitchFamily="34" charset="0"/>
                        </a:rPr>
                      </a:br>
                      <a:r>
                        <a:rPr lang="ru-RU" sz="1100" dirty="0">
                          <a:latin typeface="Arial" pitchFamily="34" charset="0"/>
                          <a:cs typeface="Arial" pitchFamily="34" charset="0"/>
                        </a:rPr>
                        <a:t>- 3 945 000 (виноград);</a:t>
                      </a:r>
                      <a:br>
                        <a:rPr lang="ru-RU" sz="1100" dirty="0">
                          <a:latin typeface="Arial" pitchFamily="34" charset="0"/>
                          <a:cs typeface="Arial" pitchFamily="34" charset="0"/>
                        </a:rPr>
                      </a:br>
                      <a:r>
                        <a:rPr lang="ru-RU" sz="1100" dirty="0">
                          <a:latin typeface="Arial" pitchFamily="34" charset="0"/>
                          <a:cs typeface="Arial" pitchFamily="34" charset="0"/>
                        </a:rPr>
                        <a:t>- 4 622 000 (ягодных культур);</a:t>
                      </a:r>
                      <a:endParaRPr lang="ru-RU" sz="1100" dirty="0">
                        <a:latin typeface="Arial" pitchFamily="34" charset="0"/>
                        <a:ea typeface="Times New Roman"/>
                        <a:cs typeface="Arial" pitchFamily="34" charset="0"/>
                      </a:endParaRPr>
                    </a:p>
                  </a:txBody>
                  <a:tcPr marL="6899" marR="6899" marT="6899" marB="6899" anchor="ctr"/>
                </a:tc>
              </a:tr>
              <a:tr h="604083">
                <a:tc>
                  <a:txBody>
                    <a:bodyPr/>
                    <a:lstStyle/>
                    <a:p>
                      <a:pPr marL="12700" algn="just">
                        <a:lnSpc>
                          <a:spcPct val="115000"/>
                        </a:lnSpc>
                        <a:spcAft>
                          <a:spcPts val="100"/>
                        </a:spcAft>
                      </a:pPr>
                      <a:r>
                        <a:rPr lang="ru-RU" sz="1100">
                          <a:latin typeface="Arial" pitchFamily="34" charset="0"/>
                          <a:cs typeface="Arial" pitchFamily="34" charset="0"/>
                        </a:rPr>
                        <a:t>с использованием защитной сетки (противоградовая, солнцезащитная) из материала, не содержащего токсичных элементов (за исключением орехоплодных и ягодных культур) *</a:t>
                      </a:r>
                      <a:endParaRPr lang="ru-RU" sz="1100">
                        <a:latin typeface="Arial" pitchFamily="34" charset="0"/>
                        <a:ea typeface="Times New Roman"/>
                        <a:cs typeface="Arial" pitchFamily="34" charset="0"/>
                      </a:endParaRPr>
                    </a:p>
                  </a:txBody>
                  <a:tcPr marL="6899" marR="6899" marT="6899" marB="6899" anchor="ctr"/>
                </a:tc>
                <a:tc>
                  <a:txBody>
                    <a:bodyPr/>
                    <a:lstStyle/>
                    <a:p>
                      <a:pPr marL="12700" algn="just">
                        <a:lnSpc>
                          <a:spcPct val="115000"/>
                        </a:lnSpc>
                        <a:spcAft>
                          <a:spcPts val="100"/>
                        </a:spcAft>
                      </a:pPr>
                      <a:r>
                        <a:rPr lang="en-US" sz="1100">
                          <a:latin typeface="Arial" pitchFamily="34" charset="0"/>
                          <a:cs typeface="Arial" pitchFamily="34" charset="0"/>
                        </a:rPr>
                        <a:t>1 гектар</a:t>
                      </a:r>
                      <a:endParaRPr lang="ru-RU" sz="1100">
                        <a:latin typeface="Arial" pitchFamily="34" charset="0"/>
                        <a:ea typeface="Times New Roman"/>
                        <a:cs typeface="Arial" pitchFamily="34" charset="0"/>
                      </a:endParaRPr>
                    </a:p>
                  </a:txBody>
                  <a:tcPr marL="6899" marR="6899" marT="6899" marB="6899" anchor="ctr"/>
                </a:tc>
                <a:tc>
                  <a:txBody>
                    <a:bodyPr/>
                    <a:lstStyle/>
                    <a:p>
                      <a:pPr marL="12700" algn="just">
                        <a:lnSpc>
                          <a:spcPct val="115000"/>
                        </a:lnSpc>
                        <a:spcAft>
                          <a:spcPts val="100"/>
                        </a:spcAft>
                      </a:pPr>
                      <a:r>
                        <a:rPr lang="en-US" sz="1100" dirty="0">
                          <a:latin typeface="Arial" pitchFamily="34" charset="0"/>
                          <a:cs typeface="Arial" pitchFamily="34" charset="0"/>
                        </a:rPr>
                        <a:t>2 157 000</a:t>
                      </a:r>
                      <a:endParaRPr lang="ru-RU" sz="1100" dirty="0">
                        <a:latin typeface="Arial" pitchFamily="34" charset="0"/>
                        <a:ea typeface="Times New Roman"/>
                        <a:cs typeface="Arial" pitchFamily="34" charset="0"/>
                      </a:endParaRPr>
                    </a:p>
                  </a:txBody>
                  <a:tcPr marL="6899" marR="6899" marT="6899" marB="6899" anchor="ctr"/>
                </a:tc>
              </a:tr>
            </a:tbl>
          </a:graphicData>
        </a:graphic>
      </p:graphicFrame>
      <p:pic>
        <p:nvPicPr>
          <p:cNvPr id="59397" name="Picture 5" descr="C:\Users\ИНТЕРНЕТ\Desktop\red-grapes-nice-close-up-scene.jpg"/>
          <p:cNvPicPr>
            <a:picLocks noChangeAspect="1" noChangeArrowheads="1"/>
          </p:cNvPicPr>
          <p:nvPr/>
        </p:nvPicPr>
        <p:blipFill>
          <a:blip r:embed="rId2" cstate="print"/>
          <a:srcRect/>
          <a:stretch>
            <a:fillRect/>
          </a:stretch>
        </p:blipFill>
        <p:spPr bwMode="auto">
          <a:xfrm>
            <a:off x="973560" y="0"/>
            <a:ext cx="3312368" cy="1848272"/>
          </a:xfrm>
          <a:prstGeom prst="rect">
            <a:avLst/>
          </a:prstGeom>
          <a:noFill/>
        </p:spPr>
      </p:pic>
      <p:pic>
        <p:nvPicPr>
          <p:cNvPr id="25" name="Рисунок 24"/>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6" name="Прямоугольник 25"/>
          <p:cNvSpPr/>
          <p:nvPr/>
        </p:nvSpPr>
        <p:spPr>
          <a:xfrm>
            <a:off x="4717976" y="984176"/>
            <a:ext cx="8534400" cy="416204"/>
          </a:xfrm>
          <a:prstGeom prst="rect">
            <a:avLst/>
          </a:prstGeom>
        </p:spPr>
        <p:txBody>
          <a:bodyPr>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Закладка плодово-ягодных культур и винограда от 5 гектаров</a:t>
            </a:r>
            <a:endParaRPr lang="ru-RU" sz="2000" b="1" dirty="0">
              <a:solidFill>
                <a:schemeClr val="bg1"/>
              </a:solidFill>
              <a:latin typeface="Arial" pitchFamily="34" charset="0"/>
              <a:ea typeface="Times New Roman"/>
              <a:cs typeface="Arial" pitchFamily="34" charset="0"/>
            </a:endParaRPr>
          </a:p>
        </p:txBody>
      </p:sp>
      <p:graphicFrame>
        <p:nvGraphicFramePr>
          <p:cNvPr id="27" name="Таблица 26"/>
          <p:cNvGraphicFramePr>
            <a:graphicFrameLocks noGrp="1"/>
          </p:cNvGraphicFramePr>
          <p:nvPr>
            <p:extLst>
              <p:ext uri="{D42A27DB-BD31-4B8C-83A1-F6EECF244321}">
                <p14:modId xmlns:p14="http://schemas.microsoft.com/office/powerpoint/2010/main" val="1308701609"/>
              </p:ext>
            </p:extLst>
          </p:nvPr>
        </p:nvGraphicFramePr>
        <p:xfrm>
          <a:off x="8678416" y="1920280"/>
          <a:ext cx="8208912" cy="4901922"/>
        </p:xfrm>
        <a:graphic>
          <a:graphicData uri="http://schemas.openxmlformats.org/drawingml/2006/table">
            <a:tbl>
              <a:tblPr>
                <a:tableStyleId>{BDBED569-4797-4DF1-A0F4-6AAB3CD982D8}</a:tableStyleId>
              </a:tblPr>
              <a:tblGrid>
                <a:gridCol w="5022872"/>
                <a:gridCol w="1385235"/>
                <a:gridCol w="1800805"/>
              </a:tblGrid>
              <a:tr h="171503">
                <a:tc gridSpan="3">
                  <a:txBody>
                    <a:bodyPr/>
                    <a:lstStyle/>
                    <a:p>
                      <a:pPr marL="12700" algn="just">
                        <a:lnSpc>
                          <a:spcPct val="115000"/>
                        </a:lnSpc>
                        <a:spcAft>
                          <a:spcPts val="100"/>
                        </a:spcAft>
                      </a:pPr>
                      <a:r>
                        <a:rPr lang="en-US" sz="1100" dirty="0" err="1">
                          <a:latin typeface="Arial" pitchFamily="34" charset="0"/>
                          <a:cs typeface="Arial" pitchFamily="34" charset="0"/>
                        </a:rPr>
                        <a:t>Техника</a:t>
                      </a:r>
                      <a:r>
                        <a:rPr lang="en-US" sz="1100" dirty="0">
                          <a:latin typeface="Arial" pitchFamily="34" charset="0"/>
                          <a:cs typeface="Arial" pitchFamily="34" charset="0"/>
                        </a:rPr>
                        <a:t> и </a:t>
                      </a:r>
                      <a:r>
                        <a:rPr lang="en-US" sz="1100" dirty="0" err="1">
                          <a:latin typeface="Arial" pitchFamily="34" charset="0"/>
                          <a:cs typeface="Arial" pitchFamily="34" charset="0"/>
                        </a:rPr>
                        <a:t>оборудование</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6899" marR="6899" marT="6899" marB="6899" anchor="ctr"/>
                </a:tc>
                <a:tc hMerge="1">
                  <a:txBody>
                    <a:bodyPr/>
                    <a:lstStyle/>
                    <a:p>
                      <a:endParaRPr lang="ru-RU"/>
                    </a:p>
                  </a:txBody>
                  <a:tcPr/>
                </a:tc>
                <a:tc hMerge="1">
                  <a:txBody>
                    <a:bodyPr/>
                    <a:lstStyle/>
                    <a:p>
                      <a:endParaRPr lang="ru-RU"/>
                    </a:p>
                  </a:txBody>
                  <a:tcPr/>
                </a:tc>
              </a:tr>
              <a:tr h="171503">
                <a:tc>
                  <a:txBody>
                    <a:bodyPr/>
                    <a:lstStyle/>
                    <a:p>
                      <a:pPr marL="12700" algn="just">
                        <a:lnSpc>
                          <a:spcPct val="115000"/>
                        </a:lnSpc>
                        <a:spcAft>
                          <a:spcPts val="100"/>
                        </a:spcAft>
                      </a:pPr>
                      <a:r>
                        <a:rPr lang="ru-RU" sz="1100" dirty="0">
                          <a:latin typeface="Arial" pitchFamily="34" charset="0"/>
                          <a:cs typeface="Arial" pitchFamily="34" charset="0"/>
                        </a:rPr>
                        <a:t>трактор (мощностью до 100 лошадиных сил) ***</a:t>
                      </a:r>
                      <a:endParaRPr lang="ru-RU" sz="1100" dirty="0">
                        <a:latin typeface="Arial" pitchFamily="34" charset="0"/>
                        <a:ea typeface="Times New Roman"/>
                        <a:cs typeface="Arial" pitchFamily="34" charset="0"/>
                      </a:endParaRPr>
                    </a:p>
                  </a:txBody>
                  <a:tcPr marL="6899" marR="6899" marT="6899" marB="6899" anchor="ctr"/>
                </a:tc>
                <a:tc rowSpan="6">
                  <a:txBody>
                    <a:bodyPr/>
                    <a:lstStyle/>
                    <a:p>
                      <a:pPr marL="12700" algn="just">
                        <a:lnSpc>
                          <a:spcPct val="115000"/>
                        </a:lnSpc>
                        <a:spcAft>
                          <a:spcPts val="100"/>
                        </a:spcAft>
                      </a:pPr>
                      <a:r>
                        <a:rPr lang="en-US" sz="1100" dirty="0" err="1">
                          <a:latin typeface="Arial" pitchFamily="34" charset="0"/>
                          <a:cs typeface="Arial" pitchFamily="34" charset="0"/>
                        </a:rPr>
                        <a:t>единица</a:t>
                      </a:r>
                      <a:endParaRPr lang="ru-RU" sz="1100" dirty="0">
                        <a:latin typeface="Arial" pitchFamily="34" charset="0"/>
                        <a:ea typeface="Times New Roman"/>
                        <a:cs typeface="Arial" pitchFamily="34" charset="0"/>
                      </a:endParaRPr>
                    </a:p>
                  </a:txBody>
                  <a:tcPr marL="6899" marR="6899" marT="6899" marB="6899" anchor="ctr"/>
                </a:tc>
                <a:tc>
                  <a:txBody>
                    <a:bodyPr/>
                    <a:lstStyle/>
                    <a:p>
                      <a:pPr marL="12700" algn="just">
                        <a:lnSpc>
                          <a:spcPct val="115000"/>
                        </a:lnSpc>
                        <a:spcAft>
                          <a:spcPts val="100"/>
                        </a:spcAft>
                      </a:pPr>
                      <a:r>
                        <a:rPr lang="en-US" sz="1100" dirty="0">
                          <a:latin typeface="Arial" pitchFamily="34" charset="0"/>
                          <a:cs typeface="Arial" pitchFamily="34" charset="0"/>
                        </a:rPr>
                        <a:t>7 250 000</a:t>
                      </a:r>
                      <a:endParaRPr lang="ru-RU" sz="1100" dirty="0">
                        <a:latin typeface="Arial" pitchFamily="34" charset="0"/>
                        <a:ea typeface="Times New Roman"/>
                        <a:cs typeface="Arial" pitchFamily="34" charset="0"/>
                      </a:endParaRPr>
                    </a:p>
                  </a:txBody>
                  <a:tcPr marL="6899" marR="6899" marT="6899" marB="6899" anchor="ctr"/>
                </a:tc>
              </a:tr>
              <a:tr h="345336">
                <a:tc>
                  <a:txBody>
                    <a:bodyPr/>
                    <a:lstStyle/>
                    <a:p>
                      <a:pPr marL="12700" algn="just">
                        <a:lnSpc>
                          <a:spcPct val="115000"/>
                        </a:lnSpc>
                        <a:spcAft>
                          <a:spcPts val="100"/>
                        </a:spcAft>
                      </a:pPr>
                      <a:r>
                        <a:rPr lang="ru-RU" sz="1100" dirty="0">
                          <a:latin typeface="Arial" pitchFamily="34" charset="0"/>
                          <a:cs typeface="Arial" pitchFamily="34" charset="0"/>
                        </a:rPr>
                        <a:t> опрыскиватель специализированный садовый (емкость бака не менее 500 литров) </a:t>
                      </a:r>
                      <a:endParaRPr lang="ru-RU" sz="1100" dirty="0">
                        <a:latin typeface="Arial" pitchFamily="34" charset="0"/>
                        <a:ea typeface="Times New Roman"/>
                        <a:cs typeface="Arial" pitchFamily="34" charset="0"/>
                      </a:endParaRPr>
                    </a:p>
                  </a:txBody>
                  <a:tcPr marL="6899" marR="6899" marT="6899" marB="6899"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1 282 000</a:t>
                      </a:r>
                      <a:endParaRPr lang="ru-RU" sz="1100" dirty="0">
                        <a:latin typeface="Arial" pitchFamily="34" charset="0"/>
                        <a:ea typeface="Times New Roman"/>
                        <a:cs typeface="Arial" pitchFamily="34" charset="0"/>
                      </a:endParaRPr>
                    </a:p>
                  </a:txBody>
                  <a:tcPr marL="6899" marR="6899" marT="6899" marB="6899" anchor="ctr"/>
                </a:tc>
              </a:tr>
              <a:tr h="171503">
                <a:tc>
                  <a:txBody>
                    <a:bodyPr/>
                    <a:lstStyle/>
                    <a:p>
                      <a:pPr marL="12700" algn="just">
                        <a:lnSpc>
                          <a:spcPct val="115000"/>
                        </a:lnSpc>
                        <a:spcAft>
                          <a:spcPts val="100"/>
                        </a:spcAft>
                      </a:pPr>
                      <a:r>
                        <a:rPr lang="ru-RU" sz="1100" dirty="0">
                          <a:latin typeface="Arial" pitchFamily="34" charset="0"/>
                          <a:cs typeface="Arial" pitchFamily="34" charset="0"/>
                        </a:rPr>
                        <a:t>прицеп тракторный (грузоподъемностью не менее 3 тонн)</a:t>
                      </a:r>
                      <a:endParaRPr lang="ru-RU" sz="1100" dirty="0">
                        <a:latin typeface="Arial" pitchFamily="34" charset="0"/>
                        <a:ea typeface="Times New Roman"/>
                        <a:cs typeface="Arial" pitchFamily="34" charset="0"/>
                      </a:endParaRPr>
                    </a:p>
                  </a:txBody>
                  <a:tcPr marL="6899" marR="6899" marT="6899" marB="6899"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908 000</a:t>
                      </a:r>
                      <a:endParaRPr lang="ru-RU" sz="1100">
                        <a:latin typeface="Arial" pitchFamily="34" charset="0"/>
                        <a:ea typeface="Times New Roman"/>
                        <a:cs typeface="Arial" pitchFamily="34" charset="0"/>
                      </a:endParaRPr>
                    </a:p>
                  </a:txBody>
                  <a:tcPr marL="6899" marR="6899" marT="6899" marB="6899" anchor="ctr"/>
                </a:tc>
              </a:tr>
              <a:tr h="171503">
                <a:tc>
                  <a:txBody>
                    <a:bodyPr/>
                    <a:lstStyle/>
                    <a:p>
                      <a:pPr marL="12700" algn="just">
                        <a:lnSpc>
                          <a:spcPct val="115000"/>
                        </a:lnSpc>
                        <a:spcAft>
                          <a:spcPts val="100"/>
                        </a:spcAft>
                      </a:pPr>
                      <a:r>
                        <a:rPr lang="en-US" sz="1100" dirty="0" err="1">
                          <a:latin typeface="Arial" pitchFamily="34" charset="0"/>
                          <a:cs typeface="Arial" pitchFamily="34" charset="0"/>
                        </a:rPr>
                        <a:t>культиватор</a:t>
                      </a:r>
                      <a:r>
                        <a:rPr lang="en-US" sz="1100" dirty="0">
                          <a:latin typeface="Arial" pitchFamily="34" charset="0"/>
                          <a:cs typeface="Arial" pitchFamily="34" charset="0"/>
                        </a:rPr>
                        <a:t> </a:t>
                      </a:r>
                      <a:r>
                        <a:rPr lang="en-US" sz="1100" dirty="0" err="1">
                          <a:latin typeface="Arial" pitchFamily="34" charset="0"/>
                          <a:cs typeface="Arial" pitchFamily="34" charset="0"/>
                        </a:rPr>
                        <a:t>садовый</a:t>
                      </a:r>
                      <a:r>
                        <a:rPr lang="en-US" sz="1100" dirty="0">
                          <a:latin typeface="Arial" pitchFamily="34" charset="0"/>
                          <a:cs typeface="Arial" pitchFamily="34" charset="0"/>
                        </a:rPr>
                        <a:t> </a:t>
                      </a:r>
                      <a:r>
                        <a:rPr lang="en-US" sz="1100" dirty="0" err="1">
                          <a:latin typeface="Arial" pitchFamily="34" charset="0"/>
                          <a:cs typeface="Arial" pitchFamily="34" charset="0"/>
                        </a:rPr>
                        <a:t>навесной</a:t>
                      </a:r>
                      <a:endParaRPr lang="ru-RU" sz="1100" dirty="0">
                        <a:latin typeface="Arial" pitchFamily="34" charset="0"/>
                        <a:ea typeface="Times New Roman"/>
                        <a:cs typeface="Arial" pitchFamily="34" charset="0"/>
                      </a:endParaRPr>
                    </a:p>
                  </a:txBody>
                  <a:tcPr marL="6899" marR="6899" marT="6899" marB="6899"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800 000</a:t>
                      </a:r>
                      <a:endParaRPr lang="ru-RU" sz="1100">
                        <a:latin typeface="Arial" pitchFamily="34" charset="0"/>
                        <a:ea typeface="Times New Roman"/>
                        <a:cs typeface="Arial" pitchFamily="34" charset="0"/>
                      </a:endParaRPr>
                    </a:p>
                  </a:txBody>
                  <a:tcPr marL="6899" marR="6899" marT="6899" marB="6899" anchor="ctr"/>
                </a:tc>
              </a:tr>
              <a:tr h="171503">
                <a:tc>
                  <a:txBody>
                    <a:bodyPr/>
                    <a:lstStyle/>
                    <a:p>
                      <a:pPr marL="12700" algn="just">
                        <a:lnSpc>
                          <a:spcPct val="115000"/>
                        </a:lnSpc>
                        <a:spcAft>
                          <a:spcPts val="100"/>
                        </a:spcAft>
                      </a:pPr>
                      <a:r>
                        <a:rPr lang="en-US" sz="1100" dirty="0" err="1">
                          <a:latin typeface="Arial" pitchFamily="34" charset="0"/>
                          <a:cs typeface="Arial" pitchFamily="34" charset="0"/>
                        </a:rPr>
                        <a:t>косилка</a:t>
                      </a:r>
                      <a:r>
                        <a:rPr lang="en-US" sz="1100" dirty="0">
                          <a:latin typeface="Arial" pitchFamily="34" charset="0"/>
                          <a:cs typeface="Arial" pitchFamily="34" charset="0"/>
                        </a:rPr>
                        <a:t> </a:t>
                      </a:r>
                      <a:r>
                        <a:rPr lang="en-US" sz="1100" dirty="0" err="1">
                          <a:latin typeface="Arial" pitchFamily="34" charset="0"/>
                          <a:cs typeface="Arial" pitchFamily="34" charset="0"/>
                        </a:rPr>
                        <a:t>садовая</a:t>
                      </a:r>
                      <a:endParaRPr lang="ru-RU" sz="1100" dirty="0">
                        <a:latin typeface="Arial" pitchFamily="34" charset="0"/>
                        <a:ea typeface="Times New Roman"/>
                        <a:cs typeface="Arial" pitchFamily="34" charset="0"/>
                      </a:endParaRPr>
                    </a:p>
                  </a:txBody>
                  <a:tcPr marL="6899" marR="6899" marT="6899" marB="6899"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1 317 000</a:t>
                      </a:r>
                      <a:endParaRPr lang="ru-RU" sz="1100">
                        <a:latin typeface="Arial" pitchFamily="34" charset="0"/>
                        <a:ea typeface="Times New Roman"/>
                        <a:cs typeface="Arial" pitchFamily="34" charset="0"/>
                      </a:endParaRPr>
                    </a:p>
                  </a:txBody>
                  <a:tcPr marL="6899" marR="6899" marT="6899" marB="6899" anchor="ctr"/>
                </a:tc>
              </a:tr>
              <a:tr h="171503">
                <a:tc>
                  <a:txBody>
                    <a:bodyPr/>
                    <a:lstStyle/>
                    <a:p>
                      <a:pPr marL="12700" algn="just">
                        <a:lnSpc>
                          <a:spcPct val="115000"/>
                        </a:lnSpc>
                        <a:spcAft>
                          <a:spcPts val="100"/>
                        </a:spcAft>
                      </a:pPr>
                      <a:r>
                        <a:rPr lang="en-US" sz="1100" dirty="0" err="1">
                          <a:latin typeface="Arial" pitchFamily="34" charset="0"/>
                          <a:cs typeface="Arial" pitchFamily="34" charset="0"/>
                        </a:rPr>
                        <a:t>машина</a:t>
                      </a:r>
                      <a:r>
                        <a:rPr lang="en-US" sz="1100" dirty="0">
                          <a:latin typeface="Arial" pitchFamily="34" charset="0"/>
                          <a:cs typeface="Arial" pitchFamily="34" charset="0"/>
                        </a:rPr>
                        <a:t> </a:t>
                      </a:r>
                      <a:r>
                        <a:rPr lang="en-US" sz="1100" dirty="0" err="1">
                          <a:latin typeface="Arial" pitchFamily="34" charset="0"/>
                          <a:cs typeface="Arial" pitchFamily="34" charset="0"/>
                        </a:rPr>
                        <a:t>для</a:t>
                      </a:r>
                      <a:r>
                        <a:rPr lang="en-US" sz="1100" dirty="0">
                          <a:latin typeface="Arial" pitchFamily="34" charset="0"/>
                          <a:cs typeface="Arial" pitchFamily="34" charset="0"/>
                        </a:rPr>
                        <a:t> </a:t>
                      </a:r>
                      <a:r>
                        <a:rPr lang="en-US" sz="1100" dirty="0" err="1">
                          <a:latin typeface="Arial" pitchFamily="34" charset="0"/>
                          <a:cs typeface="Arial" pitchFamily="34" charset="0"/>
                        </a:rPr>
                        <a:t>внесения</a:t>
                      </a:r>
                      <a:r>
                        <a:rPr lang="en-US" sz="1100" dirty="0">
                          <a:latin typeface="Arial" pitchFamily="34" charset="0"/>
                          <a:cs typeface="Arial" pitchFamily="34" charset="0"/>
                        </a:rPr>
                        <a:t> </a:t>
                      </a:r>
                      <a:r>
                        <a:rPr lang="en-US" sz="1100" dirty="0" err="1">
                          <a:latin typeface="Arial" pitchFamily="34" charset="0"/>
                          <a:cs typeface="Arial" pitchFamily="34" charset="0"/>
                        </a:rPr>
                        <a:t>удобрений</a:t>
                      </a:r>
                      <a:endParaRPr lang="ru-RU" sz="1100" dirty="0">
                        <a:latin typeface="Arial" pitchFamily="34" charset="0"/>
                        <a:ea typeface="Times New Roman"/>
                        <a:cs typeface="Arial" pitchFamily="34" charset="0"/>
                      </a:endParaRPr>
                    </a:p>
                  </a:txBody>
                  <a:tcPr marL="6899" marR="6899" marT="6899" marB="6899"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2 137 000</a:t>
                      </a:r>
                      <a:endParaRPr lang="ru-RU" sz="1100">
                        <a:latin typeface="Arial" pitchFamily="34" charset="0"/>
                        <a:ea typeface="Times New Roman"/>
                        <a:cs typeface="Arial" pitchFamily="34" charset="0"/>
                      </a:endParaRPr>
                    </a:p>
                  </a:txBody>
                  <a:tcPr marL="6899" marR="6899" marT="6899" marB="6899" anchor="ctr"/>
                </a:tc>
              </a:tr>
              <a:tr h="345336">
                <a:tc>
                  <a:txBody>
                    <a:bodyPr/>
                    <a:lstStyle/>
                    <a:p>
                      <a:pPr marL="12700" algn="just">
                        <a:lnSpc>
                          <a:spcPct val="115000"/>
                        </a:lnSpc>
                        <a:spcAft>
                          <a:spcPts val="100"/>
                        </a:spcAft>
                      </a:pPr>
                      <a:r>
                        <a:rPr lang="en-US" sz="1100" dirty="0" err="1">
                          <a:latin typeface="Arial" pitchFamily="34" charset="0"/>
                          <a:cs typeface="Arial" pitchFamily="34" charset="0"/>
                        </a:rPr>
                        <a:t>машина</a:t>
                      </a:r>
                      <a:r>
                        <a:rPr lang="en-US" sz="1100" dirty="0">
                          <a:latin typeface="Arial" pitchFamily="34" charset="0"/>
                          <a:cs typeface="Arial" pitchFamily="34" charset="0"/>
                        </a:rPr>
                        <a:t> </a:t>
                      </a:r>
                      <a:r>
                        <a:rPr lang="en-US" sz="1100" dirty="0" err="1">
                          <a:latin typeface="Arial" pitchFamily="34" charset="0"/>
                          <a:cs typeface="Arial" pitchFamily="34" charset="0"/>
                        </a:rPr>
                        <a:t>для</a:t>
                      </a:r>
                      <a:r>
                        <a:rPr lang="en-US" sz="1100" dirty="0">
                          <a:latin typeface="Arial" pitchFamily="34" charset="0"/>
                          <a:cs typeface="Arial" pitchFamily="34" charset="0"/>
                        </a:rPr>
                        <a:t> </a:t>
                      </a:r>
                      <a:r>
                        <a:rPr lang="en-US" sz="1100" dirty="0" err="1">
                          <a:latin typeface="Arial" pitchFamily="34" charset="0"/>
                          <a:cs typeface="Arial" pitchFamily="34" charset="0"/>
                        </a:rPr>
                        <a:t>сбора</a:t>
                      </a:r>
                      <a:r>
                        <a:rPr lang="en-US" sz="1100" dirty="0">
                          <a:latin typeface="Arial" pitchFamily="34" charset="0"/>
                          <a:cs typeface="Arial" pitchFamily="34" charset="0"/>
                        </a:rPr>
                        <a:t> </a:t>
                      </a:r>
                      <a:r>
                        <a:rPr lang="en-US" sz="1100" dirty="0" err="1">
                          <a:latin typeface="Arial" pitchFamily="34" charset="0"/>
                          <a:cs typeface="Arial" pitchFamily="34" charset="0"/>
                        </a:rPr>
                        <a:t>фруктов</a:t>
                      </a:r>
                      <a:endParaRPr lang="ru-RU" sz="1100" dirty="0">
                        <a:latin typeface="Arial" pitchFamily="34" charset="0"/>
                        <a:ea typeface="Times New Roman"/>
                        <a:cs typeface="Arial" pitchFamily="34" charset="0"/>
                      </a:endParaRPr>
                    </a:p>
                  </a:txBody>
                  <a:tcPr marL="6899" marR="6899" marT="6899" marB="6899" anchor="ctr"/>
                </a:tc>
                <a:tc>
                  <a:txBody>
                    <a:bodyPr/>
                    <a:lstStyle/>
                    <a:p>
                      <a:pPr algn="just">
                        <a:lnSpc>
                          <a:spcPct val="115000"/>
                        </a:lnSpc>
                        <a:spcAft>
                          <a:spcPts val="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6899" marR="6899" marT="6899" marB="6899" anchor="ctr"/>
                </a:tc>
                <a:tc>
                  <a:txBody>
                    <a:bodyPr/>
                    <a:lstStyle/>
                    <a:p>
                      <a:pPr marL="12700" algn="just">
                        <a:lnSpc>
                          <a:spcPct val="115000"/>
                        </a:lnSpc>
                        <a:spcAft>
                          <a:spcPts val="100"/>
                        </a:spcAft>
                      </a:pPr>
                      <a:r>
                        <a:rPr lang="en-US" sz="1100" dirty="0">
                          <a:latin typeface="Arial" pitchFamily="34" charset="0"/>
                          <a:cs typeface="Arial" pitchFamily="34" charset="0"/>
                        </a:rPr>
                        <a:t>32 090 000</a:t>
                      </a:r>
                      <a:endParaRPr lang="ru-RU" sz="1100" dirty="0">
                        <a:latin typeface="Arial" pitchFamily="34" charset="0"/>
                        <a:ea typeface="Times New Roman"/>
                        <a:cs typeface="Arial" pitchFamily="34" charset="0"/>
                      </a:endParaRPr>
                    </a:p>
                  </a:txBody>
                  <a:tcPr marL="6899" marR="6899" marT="6899" marB="6899" anchor="ctr"/>
                </a:tc>
              </a:tr>
              <a:tr h="345336">
                <a:tc gridSpan="3">
                  <a:txBody>
                    <a:bodyPr/>
                    <a:lstStyle/>
                    <a:p>
                      <a:pPr algn="l"/>
                      <a:r>
                        <a:rPr lang="ru-RU" sz="1100" kern="1200" dirty="0" smtClean="0">
                          <a:latin typeface="Arial" pitchFamily="34" charset="0"/>
                          <a:cs typeface="Arial" pitchFamily="34" charset="0"/>
                        </a:rPr>
                        <a:t>* субсидирование защитной сетки (противоградовая, солнцезащитная) осуществляется по факту установки в течении четырех лет закладки сада, по данному условию не требуется установка защитной сетки в начале закладки сада;</a:t>
                      </a:r>
                    </a:p>
                    <a:p>
                      <a:pPr algn="l"/>
                      <a:r>
                        <a:rPr lang="en-US" sz="1100" kern="1200" dirty="0" smtClean="0">
                          <a:latin typeface="Arial" pitchFamily="34" charset="0"/>
                          <a:cs typeface="Arial" pitchFamily="34" charset="0"/>
                        </a:rPr>
                        <a:t>     </a:t>
                      </a:r>
                      <a:r>
                        <a:rPr lang="ru-RU" sz="1100" kern="1200" dirty="0" smtClean="0">
                          <a:latin typeface="Arial" pitchFamily="34" charset="0"/>
                          <a:cs typeface="Arial" pitchFamily="34" charset="0"/>
                        </a:rPr>
                        <a:t> **приобретение сельскохозяйственной техники и оборудования (при необходимости).</a:t>
                      </a:r>
                    </a:p>
                    <a:p>
                      <a:pPr algn="l"/>
                      <a:r>
                        <a:rPr lang="en-US" sz="1100" kern="1200" dirty="0" smtClean="0">
                          <a:latin typeface="Arial" pitchFamily="34" charset="0"/>
                          <a:cs typeface="Arial" pitchFamily="34" charset="0"/>
                        </a:rPr>
                        <a:t>     </a:t>
                      </a:r>
                      <a:r>
                        <a:rPr lang="ru-RU" sz="1100" kern="1200" dirty="0" smtClean="0">
                          <a:latin typeface="Arial" pitchFamily="34" charset="0"/>
                          <a:cs typeface="Arial" pitchFamily="34" charset="0"/>
                        </a:rPr>
                        <a:t> *** Минимальный норматив земель под интенсивный яблоневый сад, плодово-ягодные культуры и виноград при субсидировании первой единицы техники составляет от 5 до 20 гектаров. Субсидирование второй единицы техники одного вида осуществляется при превышении на 50% и более минимального норматива в 20 гектаров. Наличие соответствующих минимальному нормативу земель под интенсивный яблоневый сад, плодово-ягодные культуры и виноград, подтверждается актом на право собственности на земельный участок и (или) актом на право временного (долгосрочного, краткосрочного) землепользования (аренды).</a:t>
                      </a:r>
                    </a:p>
                    <a:p>
                      <a:pPr algn="l"/>
                      <a:r>
                        <a:rPr lang="en-US" sz="1100" kern="1200" dirty="0" smtClean="0">
                          <a:latin typeface="Arial" pitchFamily="34" charset="0"/>
                          <a:cs typeface="Arial" pitchFamily="34" charset="0"/>
                        </a:rPr>
                        <a:t>     </a:t>
                      </a:r>
                      <a:r>
                        <a:rPr lang="ru-RU" sz="1100" kern="1200" dirty="0" smtClean="0">
                          <a:latin typeface="Arial" pitchFamily="34" charset="0"/>
                          <a:cs typeface="Arial" pitchFamily="34" charset="0"/>
                        </a:rPr>
                        <a:t> Допускается субсидирование закладки плодово-ягодных культур и винограда менее 5 гектар при расширении насаждений, если площадь ранее заложенного инвестором под плодово-ягодных культуры и виноград составляет не менее 5 гектар.</a:t>
                      </a:r>
                    </a:p>
                    <a:p>
                      <a:pPr algn="l"/>
                      <a:r>
                        <a:rPr lang="ru-RU" sz="1100" kern="1200" dirty="0" smtClean="0">
                          <a:latin typeface="Arial" pitchFamily="34" charset="0"/>
                          <a:cs typeface="Arial" pitchFamily="34" charset="0"/>
                        </a:rPr>
                        <a:t> </a:t>
                      </a:r>
                      <a:r>
                        <a:rPr lang="en-US" sz="1100" kern="1200" dirty="0" smtClean="0">
                          <a:latin typeface="Arial" pitchFamily="34" charset="0"/>
                          <a:cs typeface="Arial" pitchFamily="34" charset="0"/>
                        </a:rPr>
                        <a:t>     </a:t>
                      </a:r>
                      <a:r>
                        <a:rPr lang="ru-RU" sz="1100" kern="1200" dirty="0" smtClean="0">
                          <a:latin typeface="Arial" pitchFamily="34" charset="0"/>
                          <a:cs typeface="Arial" pitchFamily="34" charset="0"/>
                        </a:rPr>
                        <a:t> Саженцы, просубсидированные в рамках настоящих Правил, не могут быть просубсидированы в рамках Правил субсидирования развития семеноводства (далее – Правила субсидирования развития семеноводства), утвержденных приказом Министра сельского хозяйства Республики Казахстан от 12 декабря 2014 года № 4-2/664 (зарегистрирован в Реестре государственной регистрации нормативных правовых актов № 10190), равно как саженцы, просубсидированные в рамках Правил субсидирования развития семеноводства не могут быть просубсидированы в рамках настоящих Правил.</a:t>
                      </a:r>
                    </a:p>
                  </a:txBody>
                  <a:tcPr marL="6899" marR="6899" marT="6899" marB="6899" anchor="ctr"/>
                </a:tc>
                <a:tc hMerge="1">
                  <a:txBody>
                    <a:bodyPr/>
                    <a:lstStyle/>
                    <a:p>
                      <a:pPr algn="just">
                        <a:lnSpc>
                          <a:spcPct val="115000"/>
                        </a:lnSpc>
                        <a:spcAft>
                          <a:spcPts val="0"/>
                        </a:spcAft>
                      </a:pPr>
                      <a:endParaRPr lang="ru-RU" sz="1100" dirty="0">
                        <a:latin typeface="Arial" pitchFamily="34" charset="0"/>
                        <a:ea typeface="Times New Roman"/>
                        <a:cs typeface="Arial" pitchFamily="34" charset="0"/>
                      </a:endParaRPr>
                    </a:p>
                  </a:txBody>
                  <a:tcPr marL="6899" marR="6899" marT="6899" marB="6899"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hMerge="1">
                  <a:txBody>
                    <a:bodyPr/>
                    <a:lstStyle/>
                    <a:p>
                      <a:pPr marL="12700" algn="just">
                        <a:lnSpc>
                          <a:spcPct val="115000"/>
                        </a:lnSpc>
                        <a:spcAft>
                          <a:spcPts val="100"/>
                        </a:spcAft>
                      </a:pPr>
                      <a:endParaRPr lang="ru-RU" sz="1100" dirty="0">
                        <a:latin typeface="Arial" pitchFamily="34" charset="0"/>
                        <a:ea typeface="Times New Roman"/>
                        <a:cs typeface="Arial" pitchFamily="34" charset="0"/>
                      </a:endParaRPr>
                    </a:p>
                  </a:txBody>
                  <a:tcPr marL="6899" marR="6899" marT="6899" marB="6899"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1492" y="972370"/>
            <a:ext cx="6660740" cy="6850593"/>
          </a:xfrm>
          <a:prstGeom prst="rect">
            <a:avLst/>
          </a:prstGeom>
        </p:spPr>
        <p:txBody>
          <a:bodyPr wrap="square" anchor="ctr">
            <a:spAutoFit/>
          </a:bodyPr>
          <a:lstStyle/>
          <a:p>
            <a:pPr>
              <a:lnSpc>
                <a:spcPts val="1680"/>
              </a:lnSpc>
            </a:pPr>
            <a:r>
              <a:rPr lang="ru-RU" sz="1400" dirty="0" smtClean="0"/>
              <a:t>   Приобретение </a:t>
            </a:r>
            <a:r>
              <a:rPr lang="ru-RU" sz="1400" dirty="0"/>
              <a:t>сельскохозяйственной </a:t>
            </a:r>
            <a:r>
              <a:rPr lang="ru-RU" sz="1400" dirty="0" smtClean="0"/>
              <a:t>техники</a:t>
            </a:r>
            <a:endParaRPr lang="ru-RU" sz="1400" dirty="0"/>
          </a:p>
          <a:p>
            <a:pPr>
              <a:lnSpc>
                <a:spcPts val="1680"/>
              </a:lnSpc>
            </a:pPr>
            <a:r>
              <a:rPr lang="ru-RU" sz="1400" dirty="0" smtClean="0"/>
              <a:t>   Приобретение </a:t>
            </a:r>
            <a:r>
              <a:rPr lang="ru-RU" sz="1400" dirty="0" err="1"/>
              <a:t>селекционно</a:t>
            </a:r>
            <a:r>
              <a:rPr lang="ru-RU" sz="1400" dirty="0"/>
              <a:t>-семеноводческой техники и оборудования</a:t>
            </a:r>
          </a:p>
          <a:p>
            <a:pPr>
              <a:lnSpc>
                <a:spcPts val="1680"/>
              </a:lnSpc>
            </a:pPr>
            <a:r>
              <a:rPr lang="ru-RU" sz="1400" dirty="0" smtClean="0"/>
              <a:t>   Приобретение </a:t>
            </a:r>
            <a:r>
              <a:rPr lang="ru-RU" sz="1400" dirty="0"/>
              <a:t>семяочистительно-сортировального оборудования</a:t>
            </a:r>
          </a:p>
          <a:p>
            <a:pPr>
              <a:lnSpc>
                <a:spcPts val="1680"/>
              </a:lnSpc>
            </a:pPr>
            <a:r>
              <a:rPr lang="ru-RU" sz="1400" dirty="0" smtClean="0"/>
              <a:t>   Создание </a:t>
            </a:r>
            <a:r>
              <a:rPr lang="ru-RU" sz="1400" dirty="0"/>
              <a:t>инфраструктуры обводнения пастбищ и обеспечение водой животноводческих хозяйств </a:t>
            </a:r>
            <a:r>
              <a:rPr lang="ru-RU" sz="1400" dirty="0" smtClean="0"/>
              <a:t>(колодцы</a:t>
            </a:r>
            <a:r>
              <a:rPr lang="ru-RU" sz="1400" dirty="0"/>
              <a:t>, скважины)</a:t>
            </a:r>
          </a:p>
          <a:p>
            <a:pPr>
              <a:lnSpc>
                <a:spcPts val="1680"/>
              </a:lnSpc>
            </a:pPr>
            <a:r>
              <a:rPr lang="ru-RU" sz="1400" dirty="0" smtClean="0"/>
              <a:t>    Создание </a:t>
            </a:r>
            <a:r>
              <a:rPr lang="ru-RU" sz="1400" dirty="0"/>
              <a:t>искусственного водоема (</a:t>
            </a:r>
            <a:r>
              <a:rPr lang="ru-RU" sz="1400" dirty="0" err="1"/>
              <a:t>прудокопани</a:t>
            </a:r>
            <a:r>
              <a:rPr lang="ru-RU" sz="1400" dirty="0"/>
              <a:t>) для сбора талых вод</a:t>
            </a:r>
          </a:p>
          <a:p>
            <a:pPr>
              <a:lnSpc>
                <a:spcPts val="1680"/>
              </a:lnSpc>
            </a:pPr>
            <a:r>
              <a:rPr lang="ru-RU" sz="1400" dirty="0" smtClean="0"/>
              <a:t>    Приобретение </a:t>
            </a:r>
            <a:r>
              <a:rPr lang="ru-RU" sz="1400" dirty="0"/>
              <a:t>техники и оборудования для выращивания сельскохозяйственных животных </a:t>
            </a:r>
            <a:r>
              <a:rPr lang="ru-RU" sz="1400" dirty="0" smtClean="0"/>
              <a:t>мясного направления </a:t>
            </a:r>
            <a:r>
              <a:rPr lang="ru-RU" sz="1400" dirty="0"/>
              <a:t>(мясное скотоводство, коневодство, овцеводство, верблюдоводство)</a:t>
            </a:r>
          </a:p>
          <a:p>
            <a:pPr>
              <a:lnSpc>
                <a:spcPts val="1680"/>
              </a:lnSpc>
            </a:pPr>
            <a:r>
              <a:rPr lang="ru-RU" sz="1400" dirty="0" smtClean="0"/>
              <a:t>.  Создание </a:t>
            </a:r>
            <a:r>
              <a:rPr lang="ru-RU" sz="1400" dirty="0"/>
              <a:t>и расширение объектов для откорма крупного рогатого </a:t>
            </a:r>
            <a:r>
              <a:rPr lang="ru-RU" sz="1400" dirty="0" smtClean="0"/>
              <a:t>скота</a:t>
            </a:r>
          </a:p>
          <a:p>
            <a:pPr>
              <a:lnSpc>
                <a:spcPts val="1680"/>
              </a:lnSpc>
            </a:pPr>
            <a:r>
              <a:rPr lang="ru-RU" sz="1400" dirty="0" smtClean="0"/>
              <a:t>   Создание и расширение объектов для откорма мелкого рогатого скота от  20 000 голов единовременного содержания, создание </a:t>
            </a:r>
            <a:r>
              <a:rPr lang="ru-RU" sz="1400" dirty="0" err="1" smtClean="0"/>
              <a:t>сервисно</a:t>
            </a:r>
            <a:r>
              <a:rPr lang="ru-RU" sz="1400" dirty="0" smtClean="0"/>
              <a:t>-заготовительных площадок от 1000 голов мелкого рогатого скота единовременного содержания</a:t>
            </a:r>
          </a:p>
          <a:p>
            <a:pPr>
              <a:lnSpc>
                <a:spcPts val="1680"/>
              </a:lnSpc>
            </a:pPr>
            <a:r>
              <a:rPr lang="ru-RU" sz="1400" dirty="0" smtClean="0"/>
              <a:t>    Создание </a:t>
            </a:r>
            <a:r>
              <a:rPr lang="ru-RU" sz="1400" dirty="0"/>
              <a:t>и расширение молочно-товарной фермы от 50 маточного поголовья</a:t>
            </a:r>
          </a:p>
          <a:p>
            <a:pPr>
              <a:lnSpc>
                <a:spcPts val="1680"/>
              </a:lnSpc>
            </a:pPr>
            <a:r>
              <a:rPr lang="ru-RU" sz="1400" dirty="0" smtClean="0"/>
              <a:t>    Создание </a:t>
            </a:r>
            <a:r>
              <a:rPr lang="ru-RU" sz="1400" dirty="0"/>
              <a:t>и расширение объектов для выращивания крупного рогатого скота молочного </a:t>
            </a:r>
            <a:r>
              <a:rPr lang="ru-RU" sz="1400" dirty="0" smtClean="0"/>
              <a:t>направления мощностью </a:t>
            </a:r>
            <a:r>
              <a:rPr lang="ru-RU" sz="1400" dirty="0"/>
              <a:t>от 400 голов маточного поголовья</a:t>
            </a:r>
          </a:p>
          <a:p>
            <a:pPr>
              <a:lnSpc>
                <a:spcPts val="1680"/>
              </a:lnSpc>
            </a:pPr>
            <a:r>
              <a:rPr lang="ru-RU" sz="1400" dirty="0"/>
              <a:t> </a:t>
            </a:r>
            <a:r>
              <a:rPr lang="ru-RU" sz="1400" dirty="0" smtClean="0"/>
              <a:t>   Создание </a:t>
            </a:r>
            <a:r>
              <a:rPr lang="ru-RU" sz="1400" dirty="0"/>
              <a:t>и расширение объектов для убоя скота и переработки мяса</a:t>
            </a:r>
          </a:p>
          <a:p>
            <a:pPr>
              <a:lnSpc>
                <a:spcPts val="1680"/>
              </a:lnSpc>
            </a:pPr>
            <a:r>
              <a:rPr lang="ru-RU" sz="1400" dirty="0" smtClean="0"/>
              <a:t>    Создание </a:t>
            </a:r>
            <a:r>
              <a:rPr lang="ru-RU" sz="1400" dirty="0"/>
              <a:t>и расширение молокоперерабатывающего объекта производственной мощностью от 50 </a:t>
            </a:r>
            <a:r>
              <a:rPr lang="ru-RU" sz="1400" dirty="0" smtClean="0"/>
              <a:t>тонн в </a:t>
            </a:r>
            <a:r>
              <a:rPr lang="ru-RU" sz="1400" dirty="0"/>
              <a:t>сутки</a:t>
            </a:r>
          </a:p>
          <a:p>
            <a:pPr>
              <a:lnSpc>
                <a:spcPts val="1680"/>
              </a:lnSpc>
            </a:pPr>
            <a:r>
              <a:rPr lang="ru-RU" sz="1400" dirty="0" smtClean="0"/>
              <a:t>    Создание </a:t>
            </a:r>
            <a:r>
              <a:rPr lang="ru-RU" sz="1400" dirty="0"/>
              <a:t>молокоприемных пунктов емкостью от 1 тонны молока в сутки на </a:t>
            </a:r>
            <a:r>
              <a:rPr lang="ru-RU" sz="1400" dirty="0" smtClean="0"/>
              <a:t>базе молокоперерабатывающих </a:t>
            </a:r>
            <a:r>
              <a:rPr lang="ru-RU" sz="1400" dirty="0"/>
              <a:t>предприятий и заготовительных организаций</a:t>
            </a:r>
          </a:p>
          <a:p>
            <a:pPr>
              <a:lnSpc>
                <a:spcPts val="1680"/>
              </a:lnSpc>
            </a:pPr>
            <a:r>
              <a:rPr lang="ru-RU" sz="1400" dirty="0" smtClean="0"/>
              <a:t>    Приобретение </a:t>
            </a:r>
            <a:r>
              <a:rPr lang="ru-RU" sz="1400" dirty="0"/>
              <a:t>транспортного средства для перевозки </a:t>
            </a:r>
            <a:r>
              <a:rPr lang="ru-RU" sz="1400" dirty="0" smtClean="0"/>
              <a:t>молока молокоперерабатывающими предприятиями </a:t>
            </a:r>
            <a:r>
              <a:rPr lang="ru-RU" sz="1400" dirty="0"/>
              <a:t>и </a:t>
            </a:r>
            <a:r>
              <a:rPr lang="ru-RU" sz="1400" dirty="0" smtClean="0"/>
              <a:t>заготовительными организациями</a:t>
            </a:r>
            <a:endParaRPr lang="ru-RU" sz="1400" dirty="0"/>
          </a:p>
          <a:p>
            <a:pPr>
              <a:lnSpc>
                <a:spcPts val="1680"/>
              </a:lnSpc>
            </a:pPr>
            <a:r>
              <a:rPr lang="ru-RU" sz="1400" dirty="0" smtClean="0"/>
              <a:t>    Приобретение </a:t>
            </a:r>
            <a:r>
              <a:rPr lang="ru-RU" sz="1400" dirty="0"/>
              <a:t>оборудования для пункта заготовки шерсти</a:t>
            </a:r>
          </a:p>
          <a:p>
            <a:pPr>
              <a:lnSpc>
                <a:spcPts val="1680"/>
              </a:lnSpc>
            </a:pPr>
            <a:r>
              <a:rPr lang="ru-RU" sz="1400" dirty="0" smtClean="0"/>
              <a:t>    Создание </a:t>
            </a:r>
            <a:r>
              <a:rPr lang="ru-RU" sz="1400" dirty="0"/>
              <a:t>и расширение оросительных систем и капельного орошения</a:t>
            </a:r>
          </a:p>
          <a:p>
            <a:pPr>
              <a:lnSpc>
                <a:spcPts val="1680"/>
              </a:lnSpc>
            </a:pPr>
            <a:r>
              <a:rPr lang="ru-RU" sz="1400" dirty="0" smtClean="0"/>
              <a:t>    Строительство </a:t>
            </a:r>
            <a:r>
              <a:rPr lang="ru-RU" sz="1400" dirty="0"/>
              <a:t>и расширение тепличного комплекса</a:t>
            </a:r>
          </a:p>
          <a:p>
            <a:pPr>
              <a:lnSpc>
                <a:spcPts val="1680"/>
              </a:lnSpc>
            </a:pPr>
            <a:r>
              <a:rPr lang="ru-RU" sz="1400" dirty="0" smtClean="0"/>
              <a:t>     Закладка </a:t>
            </a:r>
            <a:r>
              <a:rPr lang="ru-RU" sz="1400" dirty="0"/>
              <a:t>интенсивного яблоневого сада от 5 гектаров</a:t>
            </a:r>
          </a:p>
          <a:p>
            <a:pPr>
              <a:lnSpc>
                <a:spcPts val="1680"/>
              </a:lnSpc>
            </a:pPr>
            <a:r>
              <a:rPr lang="ru-RU" sz="1400" dirty="0" smtClean="0"/>
              <a:t>     Закладка </a:t>
            </a:r>
            <a:r>
              <a:rPr lang="ru-RU" sz="1400" dirty="0"/>
              <a:t>плодово-ягодных культур и винограда от 5 </a:t>
            </a:r>
            <a:r>
              <a:rPr lang="ru-RU" sz="1400" dirty="0" smtClean="0"/>
              <a:t>гектаров</a:t>
            </a:r>
            <a:endParaRPr lang="ru-RU" sz="1400" dirty="0"/>
          </a:p>
        </p:txBody>
      </p:sp>
      <p:sp>
        <p:nvSpPr>
          <p:cNvPr id="5" name="Прямоугольник 4"/>
          <p:cNvSpPr/>
          <p:nvPr/>
        </p:nvSpPr>
        <p:spPr>
          <a:xfrm>
            <a:off x="7230864" y="959626"/>
            <a:ext cx="9254480" cy="5693866"/>
          </a:xfrm>
          <a:prstGeom prst="rect">
            <a:avLst/>
          </a:prstGeom>
        </p:spPr>
        <p:txBody>
          <a:bodyPr wrap="square" anchor="ctr">
            <a:spAutoFit/>
          </a:bodyPr>
          <a:lstStyle/>
          <a:p>
            <a:r>
              <a:rPr lang="ru-RU" sz="1400" dirty="0" smtClean="0"/>
              <a:t>     Создание </a:t>
            </a:r>
            <a:r>
              <a:rPr lang="ru-RU" sz="1400" dirty="0"/>
              <a:t>и расширение объектов для производства мяса птицы мощностью от 20 тысяч тонн в год</a:t>
            </a:r>
          </a:p>
          <a:p>
            <a:r>
              <a:rPr lang="ru-RU" sz="1400" dirty="0" smtClean="0"/>
              <a:t>     Создание </a:t>
            </a:r>
            <a:r>
              <a:rPr lang="ru-RU" sz="1400" dirty="0"/>
              <a:t>и расширение объектов для производства мяса индейки мощностью от 20 000 тонн в год</a:t>
            </a:r>
          </a:p>
          <a:p>
            <a:r>
              <a:rPr lang="ru-RU" sz="1400" dirty="0" smtClean="0"/>
              <a:t>     Создание </a:t>
            </a:r>
            <a:r>
              <a:rPr lang="ru-RU" sz="1400" dirty="0" err="1"/>
              <a:t>селекционно</a:t>
            </a:r>
            <a:r>
              <a:rPr lang="ru-RU" sz="1400" dirty="0"/>
              <a:t>-гибридного центра мощностью от 1200 голов основных свиноматок</a:t>
            </a:r>
          </a:p>
          <a:p>
            <a:r>
              <a:rPr lang="ru-RU" sz="1400" dirty="0" smtClean="0"/>
              <a:t>     Создание </a:t>
            </a:r>
            <a:r>
              <a:rPr lang="ru-RU" sz="1400" dirty="0"/>
              <a:t>и расширение объектов для выращивания свиней мощностью от 50000 голов</a:t>
            </a:r>
          </a:p>
          <a:p>
            <a:r>
              <a:rPr lang="ru-RU" sz="1400" dirty="0" smtClean="0"/>
              <a:t>     Создание </a:t>
            </a:r>
            <a:r>
              <a:rPr lang="ru-RU" sz="1400" dirty="0"/>
              <a:t>комбикормового завода</a:t>
            </a:r>
          </a:p>
          <a:p>
            <a:r>
              <a:rPr lang="ru-RU" sz="1400" dirty="0" smtClean="0"/>
              <a:t>     Приобретение </a:t>
            </a:r>
            <a:r>
              <a:rPr lang="ru-RU" sz="1400" dirty="0"/>
              <a:t>техники и оборудования для переработки куриного помета от 150 тонн в сутки</a:t>
            </a:r>
          </a:p>
          <a:p>
            <a:r>
              <a:rPr lang="ru-RU" sz="1400" dirty="0" smtClean="0"/>
              <a:t>     Создание </a:t>
            </a:r>
            <a:r>
              <a:rPr lang="ru-RU" sz="1400" dirty="0"/>
              <a:t>племенного репродуктора в птицеводстве</a:t>
            </a:r>
          </a:p>
          <a:p>
            <a:r>
              <a:rPr lang="ru-RU" sz="1400" dirty="0" smtClean="0"/>
              <a:t>     Приобретение </a:t>
            </a:r>
            <a:r>
              <a:rPr lang="ru-RU" sz="1400" dirty="0"/>
              <a:t>оборудования и техники рыбопитомниками мощностью от 1 миллиона штук сеголеток</a:t>
            </a:r>
          </a:p>
          <a:p>
            <a:r>
              <a:rPr lang="ru-RU" sz="1400" dirty="0" smtClean="0"/>
              <a:t>     Приобретение </a:t>
            </a:r>
            <a:r>
              <a:rPr lang="ru-RU" sz="1400" dirty="0"/>
              <a:t>оборудования и техники для озерно-товарного рыбоводного хозяйства с площадью не</a:t>
            </a:r>
          </a:p>
          <a:p>
            <a:r>
              <a:rPr lang="ru-RU" sz="1400" dirty="0"/>
              <a:t>менее 50 гектаров</a:t>
            </a:r>
          </a:p>
          <a:p>
            <a:r>
              <a:rPr lang="ru-RU" sz="1400" dirty="0" smtClean="0"/>
              <a:t>     Строительство </a:t>
            </a:r>
            <a:r>
              <a:rPr lang="ru-RU" sz="1400" dirty="0"/>
              <a:t>и расширение зернохранилищ для масличных культур от 5 000 тонн</a:t>
            </a:r>
          </a:p>
          <a:p>
            <a:r>
              <a:rPr lang="ru-RU" sz="1400" dirty="0" smtClean="0"/>
              <a:t>     Строительство</a:t>
            </a:r>
            <a:r>
              <a:rPr lang="ru-RU" sz="1400" dirty="0"/>
              <a:t>, расширение картофеле-овощехранилищ от 1 000 тонн</a:t>
            </a:r>
          </a:p>
          <a:p>
            <a:r>
              <a:rPr lang="ru-RU" sz="1400" dirty="0" smtClean="0"/>
              <a:t>     Строительство </a:t>
            </a:r>
            <a:r>
              <a:rPr lang="ru-RU" sz="1400" dirty="0"/>
              <a:t>и расширение </a:t>
            </a:r>
            <a:r>
              <a:rPr lang="ru-RU" sz="1400" dirty="0" err="1"/>
              <a:t>фруктохранилищ</a:t>
            </a:r>
            <a:r>
              <a:rPr lang="ru-RU" sz="1400" dirty="0"/>
              <a:t> от 1 000 тонн</a:t>
            </a:r>
          </a:p>
          <a:p>
            <a:r>
              <a:rPr lang="ru-RU" sz="1400" dirty="0" smtClean="0"/>
              <a:t>     Создание </a:t>
            </a:r>
            <a:r>
              <a:rPr lang="ru-RU" sz="1400" dirty="0"/>
              <a:t>и (или) расширение действующего предприятия по переработке фруктов/овощей мощностью</a:t>
            </a:r>
          </a:p>
          <a:p>
            <a:r>
              <a:rPr lang="ru-RU" sz="1400" dirty="0" smtClean="0"/>
              <a:t>от </a:t>
            </a:r>
            <a:r>
              <a:rPr lang="ru-RU" sz="1400" dirty="0"/>
              <a:t>1 тонны сырья в час</a:t>
            </a:r>
          </a:p>
          <a:p>
            <a:r>
              <a:rPr lang="ru-RU" sz="1400" dirty="0" smtClean="0"/>
              <a:t>     Строительство </a:t>
            </a:r>
            <a:r>
              <a:rPr lang="ru-RU" sz="1400" dirty="0"/>
              <a:t>предприятия по переработке картофеля</a:t>
            </a:r>
          </a:p>
          <a:p>
            <a:r>
              <a:rPr lang="ru-RU" sz="1400" dirty="0" smtClean="0"/>
              <a:t>     Создание </a:t>
            </a:r>
            <a:r>
              <a:rPr lang="ru-RU" sz="1400" dirty="0"/>
              <a:t>и (или) расширение предприятия по производству масложировой продукции</a:t>
            </a:r>
          </a:p>
          <a:p>
            <a:r>
              <a:rPr lang="ru-RU" sz="1400" dirty="0" smtClean="0"/>
              <a:t>     Приобретение </a:t>
            </a:r>
            <a:r>
              <a:rPr lang="ru-RU" sz="1400" dirty="0"/>
              <a:t>оборудования для расширения предприятия по производству продуктов глубокой</a:t>
            </a:r>
          </a:p>
          <a:p>
            <a:r>
              <a:rPr lang="ru-RU" sz="1400" dirty="0"/>
              <a:t>переработки зерновых культур мощностью переработки от 170 тонн сырья в сутки</a:t>
            </a:r>
          </a:p>
          <a:p>
            <a:r>
              <a:rPr lang="ru-RU" sz="1400" dirty="0" smtClean="0"/>
              <a:t>     Создание </a:t>
            </a:r>
            <a:r>
              <a:rPr lang="ru-RU" sz="1400" dirty="0"/>
              <a:t>и (или) расширение действующего предприятия по производству крупы мощностью от 2</a:t>
            </a:r>
          </a:p>
          <a:p>
            <a:r>
              <a:rPr lang="ru-RU" sz="1400" dirty="0"/>
              <a:t>тонн сырья в час</a:t>
            </a:r>
          </a:p>
          <a:p>
            <a:r>
              <a:rPr lang="ru-RU" sz="1400" dirty="0" smtClean="0"/>
              <a:t>     Создание и </a:t>
            </a:r>
            <a:r>
              <a:rPr lang="ru-RU" sz="1400" dirty="0"/>
              <a:t>(или) расширение действующего предприятия по производству макаронных изделий</a:t>
            </a:r>
          </a:p>
          <a:p>
            <a:r>
              <a:rPr lang="ru-RU" sz="1400" dirty="0"/>
              <a:t>мощностью от 1 тонны сырья в час</a:t>
            </a:r>
          </a:p>
          <a:p>
            <a:r>
              <a:rPr lang="ru-RU" sz="1400" dirty="0" smtClean="0"/>
              <a:t>     Расширение </a:t>
            </a:r>
            <a:r>
              <a:rPr lang="ru-RU" sz="1400" dirty="0"/>
              <a:t>предприятия по производству сахара мощностью от 1600 тонн сырья в сутки</a:t>
            </a:r>
          </a:p>
          <a:p>
            <a:r>
              <a:rPr lang="ru-RU" sz="1400" dirty="0" smtClean="0"/>
              <a:t>     Приобретение </a:t>
            </a:r>
            <a:r>
              <a:rPr lang="ru-RU" sz="1400" dirty="0"/>
              <a:t>оборудования для расширения предприятия по производству кондитерских изделий</a:t>
            </a:r>
          </a:p>
          <a:p>
            <a:r>
              <a:rPr lang="ru-RU" sz="1400" dirty="0"/>
              <a:t>мощностью от 2 тысяч тонн продукции в год</a:t>
            </a:r>
          </a:p>
        </p:txBody>
      </p:sp>
      <p:sp>
        <p:nvSpPr>
          <p:cNvPr id="6" name="Овал 5"/>
          <p:cNvSpPr/>
          <p:nvPr/>
        </p:nvSpPr>
        <p:spPr>
          <a:xfrm>
            <a:off x="387884" y="480120"/>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7" name="Овал 6"/>
          <p:cNvSpPr/>
          <p:nvPr/>
        </p:nvSpPr>
        <p:spPr>
          <a:xfrm>
            <a:off x="387884" y="696144"/>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8" name="Овал 7"/>
          <p:cNvSpPr/>
          <p:nvPr/>
        </p:nvSpPr>
        <p:spPr>
          <a:xfrm>
            <a:off x="440923" y="1056184"/>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10" name="Овал 9"/>
          <p:cNvSpPr/>
          <p:nvPr/>
        </p:nvSpPr>
        <p:spPr>
          <a:xfrm>
            <a:off x="440923" y="1488232"/>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11" name="Овал 10"/>
          <p:cNvSpPr/>
          <p:nvPr/>
        </p:nvSpPr>
        <p:spPr>
          <a:xfrm>
            <a:off x="440923" y="1704256"/>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14" name="Прямоугольник 13"/>
          <p:cNvSpPr/>
          <p:nvPr/>
        </p:nvSpPr>
        <p:spPr>
          <a:xfrm>
            <a:off x="-4316" y="-3449"/>
            <a:ext cx="17068800" cy="9466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5078016" y="265727"/>
            <a:ext cx="6787480" cy="523220"/>
          </a:xfrm>
          <a:prstGeom prst="rect">
            <a:avLst/>
          </a:prstGeom>
          <a:noFill/>
        </p:spPr>
        <p:txBody>
          <a:bodyPr wrap="square" rtlCol="0">
            <a:spAutoFit/>
          </a:bodyPr>
          <a:lstStyle/>
          <a:p>
            <a:r>
              <a:rPr lang="ru-RU" sz="2800" b="1" dirty="0">
                <a:solidFill>
                  <a:schemeClr val="bg1"/>
                </a:solidFill>
              </a:rPr>
              <a:t>Перечень паспортов проектов</a:t>
            </a:r>
          </a:p>
        </p:txBody>
      </p:sp>
      <p:sp>
        <p:nvSpPr>
          <p:cNvPr id="16" name="Овал 15"/>
          <p:cNvSpPr/>
          <p:nvPr/>
        </p:nvSpPr>
        <p:spPr>
          <a:xfrm>
            <a:off x="440923" y="1272208"/>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17" name="Овал 16"/>
          <p:cNvSpPr/>
          <p:nvPr/>
        </p:nvSpPr>
        <p:spPr>
          <a:xfrm>
            <a:off x="440923" y="2136304"/>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18" name="Овал 17"/>
          <p:cNvSpPr/>
          <p:nvPr/>
        </p:nvSpPr>
        <p:spPr>
          <a:xfrm>
            <a:off x="440923" y="2352328"/>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19" name="Овал 18"/>
          <p:cNvSpPr/>
          <p:nvPr/>
        </p:nvSpPr>
        <p:spPr>
          <a:xfrm>
            <a:off x="440923" y="3000400"/>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0" name="Овал 19"/>
          <p:cNvSpPr/>
          <p:nvPr/>
        </p:nvSpPr>
        <p:spPr>
          <a:xfrm>
            <a:off x="440923" y="3216424"/>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1" name="Овал 20"/>
          <p:cNvSpPr/>
          <p:nvPr/>
        </p:nvSpPr>
        <p:spPr>
          <a:xfrm>
            <a:off x="469504" y="4051939"/>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2" name="Овал 21"/>
          <p:cNvSpPr/>
          <p:nvPr/>
        </p:nvSpPr>
        <p:spPr>
          <a:xfrm>
            <a:off x="469504" y="4483987"/>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3" name="Овал 22"/>
          <p:cNvSpPr/>
          <p:nvPr/>
        </p:nvSpPr>
        <p:spPr>
          <a:xfrm>
            <a:off x="469504" y="4916035"/>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4" name="Овал 23"/>
          <p:cNvSpPr/>
          <p:nvPr/>
        </p:nvSpPr>
        <p:spPr>
          <a:xfrm>
            <a:off x="469504" y="5132059"/>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5" name="Овал 24"/>
          <p:cNvSpPr/>
          <p:nvPr/>
        </p:nvSpPr>
        <p:spPr>
          <a:xfrm>
            <a:off x="469504" y="5564107"/>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6" name="Овал 25"/>
          <p:cNvSpPr/>
          <p:nvPr/>
        </p:nvSpPr>
        <p:spPr>
          <a:xfrm>
            <a:off x="469504" y="5996155"/>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7" name="Овал 26"/>
          <p:cNvSpPr/>
          <p:nvPr/>
        </p:nvSpPr>
        <p:spPr>
          <a:xfrm>
            <a:off x="469504" y="6644227"/>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8" name="Овал 27"/>
          <p:cNvSpPr/>
          <p:nvPr/>
        </p:nvSpPr>
        <p:spPr>
          <a:xfrm>
            <a:off x="469504" y="6860251"/>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29" name="Овал 28"/>
          <p:cNvSpPr/>
          <p:nvPr/>
        </p:nvSpPr>
        <p:spPr>
          <a:xfrm>
            <a:off x="469504" y="7076275"/>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0" name="Овал 29"/>
          <p:cNvSpPr/>
          <p:nvPr/>
        </p:nvSpPr>
        <p:spPr>
          <a:xfrm>
            <a:off x="469504" y="7292299"/>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2" name="Овал 31"/>
          <p:cNvSpPr/>
          <p:nvPr/>
        </p:nvSpPr>
        <p:spPr>
          <a:xfrm>
            <a:off x="469504" y="7508323"/>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1" name="Овал 30"/>
          <p:cNvSpPr/>
          <p:nvPr/>
        </p:nvSpPr>
        <p:spPr>
          <a:xfrm>
            <a:off x="7353691" y="1027603"/>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3" name="Овал 32"/>
          <p:cNvSpPr/>
          <p:nvPr/>
        </p:nvSpPr>
        <p:spPr>
          <a:xfrm>
            <a:off x="7353691" y="1243627"/>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4" name="Овал 33"/>
          <p:cNvSpPr/>
          <p:nvPr/>
        </p:nvSpPr>
        <p:spPr>
          <a:xfrm>
            <a:off x="7353691" y="1459651"/>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5" name="Овал 34"/>
          <p:cNvSpPr/>
          <p:nvPr/>
        </p:nvSpPr>
        <p:spPr>
          <a:xfrm>
            <a:off x="7353691" y="1675675"/>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6" name="Овал 35"/>
          <p:cNvSpPr/>
          <p:nvPr/>
        </p:nvSpPr>
        <p:spPr>
          <a:xfrm>
            <a:off x="7382272" y="1891699"/>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7" name="Овал 36"/>
          <p:cNvSpPr/>
          <p:nvPr/>
        </p:nvSpPr>
        <p:spPr>
          <a:xfrm>
            <a:off x="7382272" y="2107723"/>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8" name="Овал 37"/>
          <p:cNvSpPr/>
          <p:nvPr/>
        </p:nvSpPr>
        <p:spPr>
          <a:xfrm>
            <a:off x="7382272" y="2323747"/>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9" name="Овал 38"/>
          <p:cNvSpPr/>
          <p:nvPr/>
        </p:nvSpPr>
        <p:spPr>
          <a:xfrm>
            <a:off x="7382272" y="2539771"/>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0" name="Овал 39"/>
          <p:cNvSpPr/>
          <p:nvPr/>
        </p:nvSpPr>
        <p:spPr>
          <a:xfrm>
            <a:off x="7382272" y="2755795"/>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1" name="Овал 40"/>
          <p:cNvSpPr/>
          <p:nvPr/>
        </p:nvSpPr>
        <p:spPr>
          <a:xfrm>
            <a:off x="7382272" y="3144416"/>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2" name="Овал 41"/>
          <p:cNvSpPr/>
          <p:nvPr/>
        </p:nvSpPr>
        <p:spPr>
          <a:xfrm>
            <a:off x="7382272" y="3360440"/>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3" name="Овал 42"/>
          <p:cNvSpPr/>
          <p:nvPr/>
        </p:nvSpPr>
        <p:spPr>
          <a:xfrm>
            <a:off x="7382272" y="3576464"/>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4" name="Овал 43"/>
          <p:cNvSpPr/>
          <p:nvPr/>
        </p:nvSpPr>
        <p:spPr>
          <a:xfrm>
            <a:off x="7382272" y="3792488"/>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5" name="Овал 44"/>
          <p:cNvSpPr/>
          <p:nvPr/>
        </p:nvSpPr>
        <p:spPr>
          <a:xfrm>
            <a:off x="7382272" y="4224536"/>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6" name="Овал 45"/>
          <p:cNvSpPr/>
          <p:nvPr/>
        </p:nvSpPr>
        <p:spPr>
          <a:xfrm>
            <a:off x="7382272" y="4440560"/>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7" name="Овал 46"/>
          <p:cNvSpPr/>
          <p:nvPr/>
        </p:nvSpPr>
        <p:spPr>
          <a:xfrm>
            <a:off x="7382272" y="4656584"/>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8" name="Овал 47"/>
          <p:cNvSpPr/>
          <p:nvPr/>
        </p:nvSpPr>
        <p:spPr>
          <a:xfrm>
            <a:off x="7382272" y="5088632"/>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9" name="Овал 48"/>
          <p:cNvSpPr/>
          <p:nvPr/>
        </p:nvSpPr>
        <p:spPr>
          <a:xfrm>
            <a:off x="7382272" y="5492099"/>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50" name="Овал 49"/>
          <p:cNvSpPr/>
          <p:nvPr/>
        </p:nvSpPr>
        <p:spPr>
          <a:xfrm>
            <a:off x="7382272" y="5952728"/>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51" name="Овал 50"/>
          <p:cNvSpPr/>
          <p:nvPr/>
        </p:nvSpPr>
        <p:spPr>
          <a:xfrm>
            <a:off x="7382272" y="6168752"/>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cxnSp>
        <p:nvCxnSpPr>
          <p:cNvPr id="52" name="Прямая соединительная линия 51"/>
          <p:cNvCxnSpPr/>
          <p:nvPr/>
        </p:nvCxnSpPr>
        <p:spPr>
          <a:xfrm>
            <a:off x="7166248" y="984176"/>
            <a:ext cx="0" cy="8424936"/>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54" name="Номер слайда 1"/>
          <p:cNvSpPr txBox="1">
            <a:spLocks/>
          </p:cNvSpPr>
          <p:nvPr/>
        </p:nvSpPr>
        <p:spPr>
          <a:xfrm>
            <a:off x="16480030" y="9121080"/>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2</a:t>
            </a:r>
            <a:endParaRPr lang="en-US" sz="2800" b="1" dirty="0">
              <a:solidFill>
                <a:schemeClr val="accent5">
                  <a:lumMod val="75000"/>
                </a:schemeClr>
              </a:solidFill>
              <a:latin typeface="+mn-lt"/>
            </a:endParaRPr>
          </a:p>
        </p:txBody>
      </p:sp>
      <p:sp>
        <p:nvSpPr>
          <p:cNvPr id="53" name="TextBox 52"/>
          <p:cNvSpPr txBox="1"/>
          <p:nvPr/>
        </p:nvSpPr>
        <p:spPr>
          <a:xfrm>
            <a:off x="7238256" y="6744816"/>
            <a:ext cx="9830544" cy="523220"/>
          </a:xfrm>
          <a:prstGeom prst="rect">
            <a:avLst/>
          </a:prstGeom>
          <a:solidFill>
            <a:schemeClr val="accent5">
              <a:lumMod val="75000"/>
            </a:schemeClr>
          </a:solidFill>
        </p:spPr>
        <p:txBody>
          <a:bodyPr wrap="square" rtlCol="0">
            <a:spAutoFit/>
          </a:bodyPr>
          <a:lstStyle/>
          <a:p>
            <a:pPr algn="ctr"/>
            <a:r>
              <a:rPr lang="ru-RU" sz="2800" b="1" dirty="0" smtClean="0">
                <a:solidFill>
                  <a:schemeClr val="bg1"/>
                </a:solidFill>
              </a:rPr>
              <a:t>Всего 39 Паспортов!</a:t>
            </a:r>
            <a:endParaRPr lang="ru-RU" sz="2800" b="1" dirty="0">
              <a:solidFill>
                <a:schemeClr val="bg1"/>
              </a:solidFill>
            </a:endParaRPr>
          </a:p>
        </p:txBody>
      </p:sp>
    </p:spTree>
    <p:extLst>
      <p:ext uri="{BB962C8B-B14F-4D97-AF65-F5344CB8AC3E}">
        <p14:creationId xmlns:p14="http://schemas.microsoft.com/office/powerpoint/2010/main" val="2579467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20</a:t>
            </a:r>
            <a:endParaRPr lang="en-US" sz="2800" b="1" dirty="0">
              <a:solidFill>
                <a:schemeClr val="accent5">
                  <a:lumMod val="75000"/>
                </a:schemeClr>
              </a:solidFill>
              <a:latin typeface="+mn-lt"/>
            </a:endParaRPr>
          </a:p>
        </p:txBody>
      </p:sp>
      <p:sp>
        <p:nvSpPr>
          <p:cNvPr id="20" name="Прямоугольник 19"/>
          <p:cNvSpPr/>
          <p:nvPr/>
        </p:nvSpPr>
        <p:spPr>
          <a:xfrm>
            <a:off x="8534400" y="912168"/>
            <a:ext cx="8534400" cy="416204"/>
          </a:xfrm>
          <a:prstGeom prst="rect">
            <a:avLst/>
          </a:prstGeom>
        </p:spPr>
        <p:txBody>
          <a:bodyPr>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Строительство и расширение тепличного комплекса</a:t>
            </a:r>
            <a:endParaRPr lang="ru-RU" sz="2000" b="1" dirty="0">
              <a:solidFill>
                <a:schemeClr val="bg1"/>
              </a:solidFill>
              <a:latin typeface="Arial" pitchFamily="34" charset="0"/>
              <a:ea typeface="Times New Roman"/>
              <a:cs typeface="Arial" pitchFamily="34" charset="0"/>
            </a:endParaRPr>
          </a:p>
        </p:txBody>
      </p:sp>
      <p:sp>
        <p:nvSpPr>
          <p:cNvPr id="26" name="Прямоугольник 25"/>
          <p:cNvSpPr/>
          <p:nvPr/>
        </p:nvSpPr>
        <p:spPr>
          <a:xfrm>
            <a:off x="4717976" y="984176"/>
            <a:ext cx="8534400" cy="416204"/>
          </a:xfrm>
          <a:prstGeom prst="rect">
            <a:avLst/>
          </a:prstGeom>
        </p:spPr>
        <p:txBody>
          <a:bodyPr>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Закладка плодово-ягодных культур и винограда от 5 гектаров</a:t>
            </a:r>
            <a:endParaRPr lang="ru-RU" sz="2000" b="1" dirty="0">
              <a:solidFill>
                <a:schemeClr val="bg1"/>
              </a:solidFill>
              <a:latin typeface="Arial" pitchFamily="34" charset="0"/>
              <a:ea typeface="Times New Roman"/>
              <a:cs typeface="Arial" pitchFamily="34" charset="0"/>
            </a:endParaRPr>
          </a:p>
        </p:txBody>
      </p:sp>
      <p:pic>
        <p:nvPicPr>
          <p:cNvPr id="61442" name="Picture 2" descr="C:\Users\ИНТЕРНЕТ\Desktop\kurin.jpg"/>
          <p:cNvPicPr>
            <a:picLocks noChangeAspect="1" noChangeArrowheads="1"/>
          </p:cNvPicPr>
          <p:nvPr/>
        </p:nvPicPr>
        <p:blipFill>
          <a:blip r:embed="rId2" cstate="print"/>
          <a:srcRect/>
          <a:stretch>
            <a:fillRect/>
          </a:stretch>
        </p:blipFill>
        <p:spPr bwMode="auto">
          <a:xfrm>
            <a:off x="1117576" y="1"/>
            <a:ext cx="3348037" cy="1848272"/>
          </a:xfrm>
          <a:prstGeom prst="rect">
            <a:avLst/>
          </a:prstGeom>
          <a:noFill/>
        </p:spPr>
      </p:pic>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14" name="Таблица 13"/>
          <p:cNvGraphicFramePr>
            <a:graphicFrameLocks noGrp="1"/>
          </p:cNvGraphicFramePr>
          <p:nvPr/>
        </p:nvGraphicFramePr>
        <p:xfrm>
          <a:off x="1" y="1920280"/>
          <a:ext cx="8534400" cy="5627172"/>
        </p:xfrm>
        <a:graphic>
          <a:graphicData uri="http://schemas.openxmlformats.org/drawingml/2006/table">
            <a:tbl>
              <a:tblPr>
                <a:tableStyleId>{BDBED569-4797-4DF1-A0F4-6AAB3CD982D8}</a:tableStyleId>
              </a:tblPr>
              <a:tblGrid>
                <a:gridCol w="4717975"/>
                <a:gridCol w="2088232"/>
                <a:gridCol w="1728193"/>
              </a:tblGrid>
              <a:tr h="293499">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822949">
                <a:tc>
                  <a:txBody>
                    <a:bodyPr/>
                    <a:lstStyle/>
                    <a:p>
                      <a:pPr marL="12700" algn="just">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3205471">
                <a:tc>
                  <a:txBody>
                    <a:bodyPr/>
                    <a:lstStyle/>
                    <a:p>
                      <a:pPr marL="12700" algn="just">
                        <a:lnSpc>
                          <a:spcPct val="115000"/>
                        </a:lnSpc>
                        <a:spcAft>
                          <a:spcPts val="100"/>
                        </a:spcAft>
                      </a:pPr>
                      <a:r>
                        <a:rPr lang="ru-RU" sz="1100" dirty="0">
                          <a:latin typeface="Arial" pitchFamily="34" charset="0"/>
                          <a:cs typeface="Arial" pitchFamily="34" charset="0"/>
                        </a:rPr>
                        <a:t>Птицефабрика с технологическим оборудованием, зданиями и сооружениями: напольное/клеточное оборудование для содержания птиц, автоматизированная система кормления, поения, микроклимата, водоснабжения, вентиляции и отопления, освещения, убойный цех, ветеринарный блок, инкубатор, кормоцех, холодильное оборудование, система переработки отходов, наличие необходимой техники и оборудования для обслуживания объекта.</a:t>
                      </a:r>
                      <a:br>
                        <a:rPr lang="ru-RU" sz="1100" dirty="0">
                          <a:latin typeface="Arial" pitchFamily="34" charset="0"/>
                          <a:cs typeface="Arial" pitchFamily="34" charset="0"/>
                        </a:rPr>
                      </a:br>
                      <a:r>
                        <a:rPr lang="en-US" sz="1100" dirty="0" err="1">
                          <a:latin typeface="Arial" pitchFamily="34" charset="0"/>
                          <a:cs typeface="Arial" pitchFamily="34" charset="0"/>
                        </a:rPr>
                        <a:t>Стоимость</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инвестиционного</a:t>
                      </a:r>
                      <a:r>
                        <a:rPr lang="en-US" sz="1100" dirty="0">
                          <a:latin typeface="Arial" pitchFamily="34" charset="0"/>
                          <a:cs typeface="Arial" pitchFamily="34" charset="0"/>
                        </a:rPr>
                        <a:t> </a:t>
                      </a:r>
                      <a:r>
                        <a:rPr lang="en-US" sz="1100" dirty="0" err="1">
                          <a:latin typeface="Arial" pitchFamily="34" charset="0"/>
                          <a:cs typeface="Arial" pitchFamily="34" charset="0"/>
                        </a:rPr>
                        <a:t>проекта</a:t>
                      </a:r>
                      <a:r>
                        <a:rPr lang="en-US" sz="1100" dirty="0">
                          <a:latin typeface="Arial" pitchFamily="34" charset="0"/>
                          <a:cs typeface="Arial" pitchFamily="34" charset="0"/>
                        </a:rPr>
                        <a:t> </a:t>
                      </a:r>
                      <a:r>
                        <a:rPr lang="en-US" sz="1100" dirty="0" err="1">
                          <a:latin typeface="Arial" pitchFamily="34" charset="0"/>
                          <a:cs typeface="Arial" pitchFamily="34" charset="0"/>
                        </a:rPr>
                        <a:t>определяется</a:t>
                      </a:r>
                      <a:r>
                        <a:rPr lang="en-US" sz="1100" dirty="0">
                          <a:latin typeface="Arial" pitchFamily="34" charset="0"/>
                          <a:cs typeface="Arial" pitchFamily="34" charset="0"/>
                        </a:rPr>
                        <a:t> </a:t>
                      </a:r>
                      <a:r>
                        <a:rPr lang="en-US" sz="1100" dirty="0" err="1">
                          <a:latin typeface="Arial" pitchFamily="34" charset="0"/>
                          <a:cs typeface="Arial" pitchFamily="34" charset="0"/>
                        </a:rPr>
                        <a:t>согласно</a:t>
                      </a:r>
                      <a:r>
                        <a:rPr lang="en-US" sz="1100" dirty="0">
                          <a:latin typeface="Arial" pitchFamily="34" charset="0"/>
                          <a:cs typeface="Arial" pitchFamily="34" charset="0"/>
                        </a:rPr>
                        <a:t> </a:t>
                      </a:r>
                      <a:r>
                        <a:rPr lang="en-US" sz="1100" dirty="0" err="1">
                          <a:latin typeface="Arial" pitchFamily="34" charset="0"/>
                          <a:cs typeface="Arial" pitchFamily="34" charset="0"/>
                        </a:rPr>
                        <a:t>проектно-сметной</a:t>
                      </a:r>
                      <a:r>
                        <a:rPr lang="en-US" sz="1100" dirty="0">
                          <a:latin typeface="Arial" pitchFamily="34" charset="0"/>
                          <a:cs typeface="Arial" pitchFamily="34" charset="0"/>
                        </a:rPr>
                        <a:t> </a:t>
                      </a:r>
                      <a:r>
                        <a:rPr lang="en-US" sz="1100" dirty="0" err="1">
                          <a:latin typeface="Arial" pitchFamily="34" charset="0"/>
                          <a:cs typeface="Arial" pitchFamily="34" charset="0"/>
                        </a:rPr>
                        <a:t>документации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rowSpan="3">
                  <a:txBody>
                    <a:bodyPr/>
                    <a:lstStyle/>
                    <a:p>
                      <a:pPr marL="12700" algn="just">
                        <a:lnSpc>
                          <a:spcPct val="115000"/>
                        </a:lnSpc>
                        <a:spcAft>
                          <a:spcPts val="100"/>
                        </a:spcAft>
                      </a:pPr>
                      <a:r>
                        <a:rPr lang="ru-RU" sz="1100" dirty="0">
                          <a:latin typeface="Arial" pitchFamily="34" charset="0"/>
                          <a:cs typeface="Arial" pitchFamily="34" charset="0"/>
                        </a:rPr>
                        <a:t>1 тонна мяса птицы в год</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ru-RU" sz="1100">
                          <a:latin typeface="Arial" pitchFamily="34" charset="0"/>
                          <a:cs typeface="Arial" pitchFamily="34" charset="0"/>
                        </a:rPr>
                        <a:t/>
                      </a:r>
                      <a:br>
                        <a:rPr lang="ru-RU"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r>
              <a:tr h="293499">
                <a:tc>
                  <a:txBody>
                    <a:bodyPr/>
                    <a:lstStyle/>
                    <a:p>
                      <a:pPr marL="12700" algn="just">
                        <a:lnSpc>
                          <a:spcPct val="115000"/>
                        </a:lnSpc>
                        <a:spcAft>
                          <a:spcPts val="100"/>
                        </a:spcAft>
                      </a:pPr>
                      <a:r>
                        <a:rPr lang="en-US" sz="1100">
                          <a:latin typeface="Arial" pitchFamily="34" charset="0"/>
                          <a:cs typeface="Arial" pitchFamily="34" charset="0"/>
                        </a:rPr>
                        <a:t>- при строительстве</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520 000</a:t>
                      </a:r>
                      <a:endParaRPr lang="ru-RU" sz="1100">
                        <a:latin typeface="Arial" pitchFamily="34" charset="0"/>
                        <a:ea typeface="Times New Roman"/>
                        <a:cs typeface="Arial" pitchFamily="34" charset="0"/>
                      </a:endParaRPr>
                    </a:p>
                  </a:txBody>
                  <a:tcPr marL="9525" marR="9525" marT="9525" marB="9525" anchor="ctr"/>
                </a:tc>
              </a:tr>
              <a:tr h="293499">
                <a:tc>
                  <a:txBody>
                    <a:bodyPr/>
                    <a:lstStyle/>
                    <a:p>
                      <a:pPr marL="12700" algn="just">
                        <a:lnSpc>
                          <a:spcPct val="115000"/>
                        </a:lnSpc>
                        <a:spcAft>
                          <a:spcPts val="100"/>
                        </a:spcAft>
                      </a:pPr>
                      <a:r>
                        <a:rPr lang="en-US" sz="1100">
                          <a:latin typeface="Arial" pitchFamily="34" charset="0"/>
                          <a:cs typeface="Arial" pitchFamily="34" charset="0"/>
                        </a:rPr>
                        <a:t>- при расширении</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260 000</a:t>
                      </a:r>
                      <a:endParaRPr lang="ru-RU" sz="1100">
                        <a:latin typeface="Arial" pitchFamily="34" charset="0"/>
                        <a:ea typeface="Times New Roman"/>
                        <a:cs typeface="Arial" pitchFamily="34" charset="0"/>
                      </a:endParaRPr>
                    </a:p>
                  </a:txBody>
                  <a:tcPr marL="9525" marR="9525" marT="9525" marB="9525" anchor="ctr"/>
                </a:tc>
              </a:tr>
              <a:tr h="558224">
                <a:tc gridSpan="3">
                  <a:txBody>
                    <a:bodyPr/>
                    <a:lstStyle/>
                    <a:p>
                      <a:pPr marL="12700" algn="just">
                        <a:lnSpc>
                          <a:spcPct val="115000"/>
                        </a:lnSpc>
                        <a:spcAft>
                          <a:spcPts val="100"/>
                        </a:spcAft>
                      </a:pPr>
                      <a:r>
                        <a:rPr lang="ru-RU" sz="1100" dirty="0">
                          <a:latin typeface="Arial" pitchFamily="34" charset="0"/>
                          <a:cs typeface="Arial" pitchFamily="34" charset="0"/>
                        </a:rPr>
                        <a:t>Примечание: допускается субсидирование проектов на создание и расширение объектов для производства мяса птицы при этапной реализации с первоначальным этапом мощности от 5 000 тонн в год.</a:t>
                      </a: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bl>
          </a:graphicData>
        </a:graphic>
      </p:graphicFrame>
      <p:sp>
        <p:nvSpPr>
          <p:cNvPr id="15" name="Прямоугольник 14"/>
          <p:cNvSpPr/>
          <p:nvPr/>
        </p:nvSpPr>
        <p:spPr>
          <a:xfrm>
            <a:off x="4141912" y="192088"/>
            <a:ext cx="4752528" cy="1015663"/>
          </a:xfrm>
          <a:prstGeom prst="rect">
            <a:avLst/>
          </a:prstGeom>
        </p:spPr>
        <p:txBody>
          <a:bodyPr wrap="square">
            <a:spAutoFit/>
          </a:bodyPr>
          <a:lstStyle/>
          <a:p>
            <a:pPr algn="ct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птицы мощностью от 20 тысяч тонн в год</a:t>
            </a:r>
            <a:endParaRPr lang="ru-RU" sz="2000" b="1" dirty="0">
              <a:solidFill>
                <a:schemeClr val="bg1"/>
              </a:solidFill>
            </a:endParaRPr>
          </a:p>
        </p:txBody>
      </p:sp>
      <p:graphicFrame>
        <p:nvGraphicFramePr>
          <p:cNvPr id="16" name="Таблица 15"/>
          <p:cNvGraphicFramePr>
            <a:graphicFrameLocks noGrp="1"/>
          </p:cNvGraphicFramePr>
          <p:nvPr/>
        </p:nvGraphicFramePr>
        <p:xfrm>
          <a:off x="8750424" y="1920280"/>
          <a:ext cx="8318376" cy="5248775"/>
        </p:xfrm>
        <a:graphic>
          <a:graphicData uri="http://schemas.openxmlformats.org/drawingml/2006/table">
            <a:tbl>
              <a:tblPr>
                <a:tableStyleId>{BDBED569-4797-4DF1-A0F4-6AAB3CD982D8}</a:tableStyleId>
              </a:tblPr>
              <a:tblGrid>
                <a:gridCol w="4464496"/>
                <a:gridCol w="1872208"/>
                <a:gridCol w="1981672"/>
              </a:tblGrid>
              <a:tr h="266574">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747453">
                <a:tc>
                  <a:txBody>
                    <a:bodyPr/>
                    <a:lstStyle/>
                    <a:p>
                      <a:pPr marL="12700" algn="just">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3151846">
                <a:tc>
                  <a:txBody>
                    <a:bodyPr/>
                    <a:lstStyle/>
                    <a:p>
                      <a:pPr marL="12700" algn="just">
                        <a:lnSpc>
                          <a:spcPct val="115000"/>
                        </a:lnSpc>
                        <a:spcAft>
                          <a:spcPts val="100"/>
                        </a:spcAft>
                      </a:pPr>
                      <a:r>
                        <a:rPr lang="ru-RU" sz="1100" dirty="0">
                          <a:latin typeface="Arial" pitchFamily="34" charset="0"/>
                          <a:cs typeface="Arial" pitchFamily="34" charset="0"/>
                        </a:rPr>
                        <a:t>Птицефабрика с технологическим оборудованием, зданиями и сооружениями: напольное/клеточное оборудование для содержания птиц, автоматизированная система кормления, водоснабжения, вентиляции и отопления, убойный цех, ветеринарный блок, инкубатор, кормоцех, цех глубокой переработки, холодильное оборудование, система переработки отходов, наличие необходимой техники и оборудования для обслуживания объекта.</a:t>
                      </a:r>
                      <a:br>
                        <a:rPr lang="ru-RU" sz="1100" dirty="0">
                          <a:latin typeface="Arial" pitchFamily="34" charset="0"/>
                          <a:cs typeface="Arial" pitchFamily="34" charset="0"/>
                        </a:rPr>
                      </a:br>
                      <a:r>
                        <a:rPr lang="en-US" sz="1100" dirty="0" err="1">
                          <a:latin typeface="Arial" pitchFamily="34" charset="0"/>
                          <a:cs typeface="Arial" pitchFamily="34" charset="0"/>
                        </a:rPr>
                        <a:t>Стоимость</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инвестиционного</a:t>
                      </a:r>
                      <a:r>
                        <a:rPr lang="en-US" sz="1100" dirty="0">
                          <a:latin typeface="Arial" pitchFamily="34" charset="0"/>
                          <a:cs typeface="Arial" pitchFamily="34" charset="0"/>
                        </a:rPr>
                        <a:t> </a:t>
                      </a:r>
                      <a:r>
                        <a:rPr lang="en-US" sz="1100" dirty="0" err="1">
                          <a:latin typeface="Arial" pitchFamily="34" charset="0"/>
                          <a:cs typeface="Arial" pitchFamily="34" charset="0"/>
                        </a:rPr>
                        <a:t>проекта</a:t>
                      </a:r>
                      <a:r>
                        <a:rPr lang="en-US" sz="1100" dirty="0">
                          <a:latin typeface="Arial" pitchFamily="34" charset="0"/>
                          <a:cs typeface="Arial" pitchFamily="34" charset="0"/>
                        </a:rPr>
                        <a:t> </a:t>
                      </a:r>
                      <a:r>
                        <a:rPr lang="en-US" sz="1100" dirty="0" err="1">
                          <a:latin typeface="Arial" pitchFamily="34" charset="0"/>
                          <a:cs typeface="Arial" pitchFamily="34" charset="0"/>
                        </a:rPr>
                        <a:t>определяется</a:t>
                      </a:r>
                      <a:r>
                        <a:rPr lang="en-US" sz="1100" dirty="0">
                          <a:latin typeface="Arial" pitchFamily="34" charset="0"/>
                          <a:cs typeface="Arial" pitchFamily="34" charset="0"/>
                        </a:rPr>
                        <a:t> </a:t>
                      </a:r>
                      <a:r>
                        <a:rPr lang="en-US" sz="1100" dirty="0" err="1">
                          <a:latin typeface="Arial" pitchFamily="34" charset="0"/>
                          <a:cs typeface="Arial" pitchFamily="34" charset="0"/>
                        </a:rPr>
                        <a:t>согласно</a:t>
                      </a:r>
                      <a:r>
                        <a:rPr lang="en-US" sz="1100" dirty="0">
                          <a:latin typeface="Arial" pitchFamily="34" charset="0"/>
                          <a:cs typeface="Arial" pitchFamily="34" charset="0"/>
                        </a:rPr>
                        <a:t> </a:t>
                      </a:r>
                      <a:r>
                        <a:rPr lang="en-US" sz="1100" dirty="0" err="1">
                          <a:latin typeface="Arial" pitchFamily="34" charset="0"/>
                          <a:cs typeface="Arial" pitchFamily="34" charset="0"/>
                        </a:rPr>
                        <a:t>проектно-сметной</a:t>
                      </a:r>
                      <a:r>
                        <a:rPr lang="en-US" sz="1100" dirty="0">
                          <a:latin typeface="Arial" pitchFamily="34" charset="0"/>
                          <a:cs typeface="Arial" pitchFamily="34" charset="0"/>
                        </a:rPr>
                        <a:t> </a:t>
                      </a:r>
                      <a:r>
                        <a:rPr lang="en-US" sz="1100" dirty="0" err="1">
                          <a:latin typeface="Arial" pitchFamily="34" charset="0"/>
                          <a:cs typeface="Arial" pitchFamily="34" charset="0"/>
                        </a:rPr>
                        <a:t>документации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rowSpan="3">
                  <a:txBody>
                    <a:bodyPr/>
                    <a:lstStyle/>
                    <a:p>
                      <a:pPr marL="12700" algn="just">
                        <a:lnSpc>
                          <a:spcPct val="115000"/>
                        </a:lnSpc>
                        <a:spcAft>
                          <a:spcPts val="100"/>
                        </a:spcAft>
                      </a:pPr>
                      <a:r>
                        <a:rPr lang="ru-RU" sz="1100">
                          <a:latin typeface="Arial" pitchFamily="34" charset="0"/>
                          <a:cs typeface="Arial" pitchFamily="34" charset="0"/>
                        </a:rPr>
                        <a:t>1 тонна мяса индейки в год</a:t>
                      </a:r>
                      <a:endParaRPr lang="ru-RU" sz="11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ru-RU" sz="1100">
                          <a:latin typeface="Arial" pitchFamily="34" charset="0"/>
                          <a:cs typeface="Arial" pitchFamily="34" charset="0"/>
                        </a:rPr>
                        <a:t/>
                      </a:r>
                      <a:br>
                        <a:rPr lang="ru-RU"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r>
              <a:tr h="266574">
                <a:tc>
                  <a:txBody>
                    <a:bodyPr/>
                    <a:lstStyle/>
                    <a:p>
                      <a:pPr marL="12700" algn="just">
                        <a:lnSpc>
                          <a:spcPct val="115000"/>
                        </a:lnSpc>
                        <a:spcAft>
                          <a:spcPts val="100"/>
                        </a:spcAft>
                      </a:pPr>
                      <a:r>
                        <a:rPr lang="en-US" sz="1100">
                          <a:latin typeface="Arial" pitchFamily="34" charset="0"/>
                          <a:cs typeface="Arial" pitchFamily="34" charset="0"/>
                        </a:rPr>
                        <a:t>- при строительстве</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705 000</a:t>
                      </a:r>
                      <a:endParaRPr lang="ru-RU" sz="1100">
                        <a:latin typeface="Arial" pitchFamily="34" charset="0"/>
                        <a:ea typeface="Times New Roman"/>
                        <a:cs typeface="Arial" pitchFamily="34" charset="0"/>
                      </a:endParaRPr>
                    </a:p>
                  </a:txBody>
                  <a:tcPr marL="9525" marR="9525" marT="9525" marB="9525" anchor="ctr"/>
                </a:tc>
              </a:tr>
              <a:tr h="266574">
                <a:tc>
                  <a:txBody>
                    <a:bodyPr/>
                    <a:lstStyle/>
                    <a:p>
                      <a:pPr marL="12700" algn="just">
                        <a:lnSpc>
                          <a:spcPct val="115000"/>
                        </a:lnSpc>
                        <a:spcAft>
                          <a:spcPts val="100"/>
                        </a:spcAft>
                      </a:pPr>
                      <a:r>
                        <a:rPr lang="en-US" sz="1100">
                          <a:latin typeface="Arial" pitchFamily="34" charset="0"/>
                          <a:cs typeface="Arial" pitchFamily="34" charset="0"/>
                        </a:rPr>
                        <a:t>- при расширении</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350 500</a:t>
                      </a:r>
                      <a:endParaRPr lang="ru-RU" sz="1100">
                        <a:latin typeface="Arial" pitchFamily="34" charset="0"/>
                        <a:ea typeface="Times New Roman"/>
                        <a:cs typeface="Arial" pitchFamily="34" charset="0"/>
                      </a:endParaRPr>
                    </a:p>
                  </a:txBody>
                  <a:tcPr marL="9525" marR="9525" marT="9525" marB="9525" anchor="ctr"/>
                </a:tc>
              </a:tr>
              <a:tr h="507013">
                <a:tc gridSpan="3">
                  <a:txBody>
                    <a:bodyPr/>
                    <a:lstStyle/>
                    <a:p>
                      <a:pPr marL="12700" algn="just">
                        <a:lnSpc>
                          <a:spcPct val="115000"/>
                        </a:lnSpc>
                        <a:spcAft>
                          <a:spcPts val="100"/>
                        </a:spcAft>
                      </a:pPr>
                      <a:r>
                        <a:rPr lang="ru-RU" sz="1100" dirty="0">
                          <a:latin typeface="Arial" pitchFamily="34" charset="0"/>
                          <a:cs typeface="Arial" pitchFamily="34" charset="0"/>
                        </a:rPr>
                        <a:t>Примечание: допускается субсидирование проектов на создание и расширение объектов для производства мяса птицы при этапной реализации с первоначальным этапом мощности от 10 тысяч тонн в год.</a:t>
                      </a: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bl>
          </a:graphicData>
        </a:graphic>
      </p:graphicFrame>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21</a:t>
            </a:r>
            <a:endParaRPr lang="en-US" sz="2800" b="1" dirty="0">
              <a:solidFill>
                <a:schemeClr val="accent5">
                  <a:lumMod val="75000"/>
                </a:schemeClr>
              </a:solidFill>
              <a:latin typeface="+mn-lt"/>
            </a:endParaRPr>
          </a:p>
        </p:txBody>
      </p:sp>
      <p:sp>
        <p:nvSpPr>
          <p:cNvPr id="20" name="Прямоугольник 19"/>
          <p:cNvSpPr/>
          <p:nvPr/>
        </p:nvSpPr>
        <p:spPr>
          <a:xfrm>
            <a:off x="8534400" y="912168"/>
            <a:ext cx="8534400" cy="416204"/>
          </a:xfrm>
          <a:prstGeom prst="rect">
            <a:avLst/>
          </a:prstGeom>
        </p:spPr>
        <p:txBody>
          <a:bodyPr>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Строительство и расширение тепличного комплекса</a:t>
            </a:r>
            <a:endParaRPr lang="ru-RU" sz="2000" b="1" dirty="0">
              <a:solidFill>
                <a:schemeClr val="bg1"/>
              </a:solidFill>
              <a:latin typeface="Arial" pitchFamily="34" charset="0"/>
              <a:ea typeface="Times New Roman"/>
              <a:cs typeface="Arial" pitchFamily="34" charset="0"/>
            </a:endParaRPr>
          </a:p>
        </p:txBody>
      </p:sp>
      <p:sp>
        <p:nvSpPr>
          <p:cNvPr id="26" name="Прямоугольник 25"/>
          <p:cNvSpPr/>
          <p:nvPr/>
        </p:nvSpPr>
        <p:spPr>
          <a:xfrm>
            <a:off x="4717976" y="984176"/>
            <a:ext cx="8534400" cy="416204"/>
          </a:xfrm>
          <a:prstGeom prst="rect">
            <a:avLst/>
          </a:prstGeom>
        </p:spPr>
        <p:txBody>
          <a:bodyPr>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Закладка плодово-ягодных культур и винограда от 5 гектаров</a:t>
            </a:r>
            <a:endParaRPr lang="ru-RU" sz="2000" b="1" dirty="0">
              <a:solidFill>
                <a:schemeClr val="bg1"/>
              </a:solidFill>
              <a:latin typeface="Arial" pitchFamily="34" charset="0"/>
              <a:ea typeface="Times New Roman"/>
              <a:cs typeface="Arial" pitchFamily="34" charset="0"/>
            </a:endParaRPr>
          </a:p>
        </p:txBody>
      </p:sp>
      <p:sp>
        <p:nvSpPr>
          <p:cNvPr id="15" name="Прямоугольник 14"/>
          <p:cNvSpPr/>
          <p:nvPr/>
        </p:nvSpPr>
        <p:spPr>
          <a:xfrm>
            <a:off x="4141912" y="192088"/>
            <a:ext cx="4752528" cy="1015663"/>
          </a:xfrm>
          <a:prstGeom prst="rect">
            <a:avLst/>
          </a:prstGeom>
        </p:spPr>
        <p:txBody>
          <a:bodyPr wrap="square">
            <a:spAutoFit/>
          </a:bodyPr>
          <a:lstStyle/>
          <a:p>
            <a:pPr algn="ct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птицы мощностью от 20 тысяч тонн в год</a:t>
            </a:r>
            <a:endParaRPr lang="ru-RU" sz="2000" b="1" dirty="0">
              <a:solidFill>
                <a:schemeClr val="bg1"/>
              </a:solidFill>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pic>
        <p:nvPicPr>
          <p:cNvPr id="63490" name="Picture 2" descr="C:\Users\ИНТЕРНЕТ\Desktop\regnum_picture_1544173736295674_normal.jpg"/>
          <p:cNvPicPr>
            <a:picLocks noChangeAspect="1" noChangeArrowheads="1"/>
          </p:cNvPicPr>
          <p:nvPr/>
        </p:nvPicPr>
        <p:blipFill>
          <a:blip r:embed="rId2" cstate="print"/>
          <a:srcRect/>
          <a:stretch>
            <a:fillRect/>
          </a:stretch>
        </p:blipFill>
        <p:spPr bwMode="auto">
          <a:xfrm>
            <a:off x="1261592" y="0"/>
            <a:ext cx="2952328" cy="1848272"/>
          </a:xfrm>
          <a:prstGeom prst="rect">
            <a:avLst/>
          </a:prstGeom>
          <a:noFill/>
        </p:spPr>
      </p:pic>
      <p:pic>
        <p:nvPicPr>
          <p:cNvPr id="18" name="Рисунок 17"/>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19" name="Таблица 18"/>
          <p:cNvGraphicFramePr>
            <a:graphicFrameLocks noGrp="1"/>
          </p:cNvGraphicFramePr>
          <p:nvPr/>
        </p:nvGraphicFramePr>
        <p:xfrm>
          <a:off x="181471" y="1920280"/>
          <a:ext cx="8352930" cy="4661719"/>
        </p:xfrm>
        <a:graphic>
          <a:graphicData uri="http://schemas.openxmlformats.org/drawingml/2006/table">
            <a:tbl>
              <a:tblPr>
                <a:tableStyleId>{BDBED569-4797-4DF1-A0F4-6AAB3CD982D8}</a:tableStyleId>
              </a:tblPr>
              <a:tblGrid>
                <a:gridCol w="2784310"/>
                <a:gridCol w="2784310"/>
                <a:gridCol w="2784310"/>
              </a:tblGrid>
              <a:tr h="234825">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929689">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3497205">
                <a:tc>
                  <a:txBody>
                    <a:bodyPr/>
                    <a:lstStyle/>
                    <a:p>
                      <a:pPr marL="12700" algn="l">
                        <a:lnSpc>
                          <a:spcPct val="115000"/>
                        </a:lnSpc>
                        <a:spcAft>
                          <a:spcPts val="100"/>
                        </a:spcAft>
                      </a:pPr>
                      <a:r>
                        <a:rPr lang="ru-RU" sz="1100" dirty="0">
                          <a:latin typeface="Arial" pitchFamily="34" charset="0"/>
                          <a:cs typeface="Arial" pitchFamily="34" charset="0"/>
                        </a:rPr>
                        <a:t>Селекционно-гибридный центр с оборудованными зданиями для содержания </a:t>
                      </a:r>
                      <a:r>
                        <a:rPr lang="ru-RU" sz="1100" dirty="0" err="1">
                          <a:latin typeface="Arial" pitchFamily="34" charset="0"/>
                          <a:cs typeface="Arial" pitchFamily="34" charset="0"/>
                        </a:rPr>
                        <a:t>свинопоголовья</a:t>
                      </a:r>
                      <a:r>
                        <a:rPr lang="ru-RU" sz="1100" dirty="0">
                          <a:latin typeface="Arial" pitchFamily="34" charset="0"/>
                          <a:cs typeface="Arial" pitchFamily="34" charset="0"/>
                        </a:rPr>
                        <a:t>, ветеринарно-санитарным блоком, убойным цехом, весовая, холодильное оборудование, автоматизированной системой кормления, водоснабжения, вентиляции, отопления и </a:t>
                      </a:r>
                      <a:r>
                        <a:rPr lang="ru-RU" sz="1100" dirty="0" err="1">
                          <a:latin typeface="Arial" pitchFamily="34" charset="0"/>
                          <a:cs typeface="Arial" pitchFamily="34" charset="0"/>
                        </a:rPr>
                        <a:t>навозоудаления</a:t>
                      </a:r>
                      <a:r>
                        <a:rPr lang="ru-RU" sz="1100" dirty="0">
                          <a:latin typeface="Arial" pitchFamily="34" charset="0"/>
                          <a:cs typeface="Arial" pitchFamily="34" charset="0"/>
                        </a:rPr>
                        <a:t>, генетической лабораторией, наличие необходимой техники и оборудования для обслуживания объекта.</a:t>
                      </a:r>
                      <a:br>
                        <a:rPr lang="ru-RU" sz="1100" dirty="0">
                          <a:latin typeface="Arial" pitchFamily="34" charset="0"/>
                          <a:cs typeface="Arial" pitchFamily="34" charset="0"/>
                        </a:rPr>
                      </a:br>
                      <a:r>
                        <a:rPr lang="en-US" sz="1100" dirty="0" err="1">
                          <a:latin typeface="Arial" pitchFamily="34" charset="0"/>
                          <a:cs typeface="Arial" pitchFamily="34" charset="0"/>
                        </a:rPr>
                        <a:t>Стоимость</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инвестиционного</a:t>
                      </a:r>
                      <a:r>
                        <a:rPr lang="en-US" sz="1100" dirty="0">
                          <a:latin typeface="Arial" pitchFamily="34" charset="0"/>
                          <a:cs typeface="Arial" pitchFamily="34" charset="0"/>
                        </a:rPr>
                        <a:t> </a:t>
                      </a:r>
                      <a:r>
                        <a:rPr lang="en-US" sz="1100" dirty="0" err="1">
                          <a:latin typeface="Arial" pitchFamily="34" charset="0"/>
                          <a:cs typeface="Arial" pitchFamily="34" charset="0"/>
                        </a:rPr>
                        <a:t>проекта</a:t>
                      </a:r>
                      <a:r>
                        <a:rPr lang="en-US" sz="1100" dirty="0">
                          <a:latin typeface="Arial" pitchFamily="34" charset="0"/>
                          <a:cs typeface="Arial" pitchFamily="34" charset="0"/>
                        </a:rPr>
                        <a:t> </a:t>
                      </a:r>
                      <a:r>
                        <a:rPr lang="en-US" sz="1100" dirty="0" err="1">
                          <a:latin typeface="Arial" pitchFamily="34" charset="0"/>
                          <a:cs typeface="Arial" pitchFamily="34" charset="0"/>
                        </a:rPr>
                        <a:t>определяется</a:t>
                      </a:r>
                      <a:r>
                        <a:rPr lang="en-US" sz="1100" dirty="0">
                          <a:latin typeface="Arial" pitchFamily="34" charset="0"/>
                          <a:cs typeface="Arial" pitchFamily="34" charset="0"/>
                        </a:rPr>
                        <a:t> </a:t>
                      </a:r>
                      <a:r>
                        <a:rPr lang="en-US" sz="1100" dirty="0" err="1">
                          <a:latin typeface="Arial" pitchFamily="34" charset="0"/>
                          <a:cs typeface="Arial" pitchFamily="34" charset="0"/>
                        </a:rPr>
                        <a:t>согласно</a:t>
                      </a:r>
                      <a:r>
                        <a:rPr lang="en-US" sz="1100" dirty="0">
                          <a:latin typeface="Arial" pitchFamily="34" charset="0"/>
                          <a:cs typeface="Arial" pitchFamily="34" charset="0"/>
                        </a:rPr>
                        <a:t> </a:t>
                      </a:r>
                      <a:r>
                        <a:rPr lang="en-US" sz="1100" dirty="0" err="1">
                          <a:latin typeface="Arial" pitchFamily="34" charset="0"/>
                          <a:cs typeface="Arial" pitchFamily="34" charset="0"/>
                        </a:rPr>
                        <a:t>проектно-сметной</a:t>
                      </a:r>
                      <a:r>
                        <a:rPr lang="en-US" sz="1100" dirty="0">
                          <a:latin typeface="Arial" pitchFamily="34" charset="0"/>
                          <a:cs typeface="Arial" pitchFamily="34" charset="0"/>
                        </a:rPr>
                        <a:t> </a:t>
                      </a:r>
                      <a:r>
                        <a:rPr lang="en-US" sz="1100" dirty="0" err="1">
                          <a:latin typeface="Arial" pitchFamily="34" charset="0"/>
                          <a:cs typeface="Arial" pitchFamily="34" charset="0"/>
                        </a:rPr>
                        <a:t>документации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latin typeface="Arial" pitchFamily="34" charset="0"/>
                          <a:cs typeface="Arial" pitchFamily="34" charset="0"/>
                        </a:rPr>
                        <a:t>место</a:t>
                      </a:r>
                      <a:r>
                        <a:rPr lang="en-US" sz="1100" dirty="0">
                          <a:latin typeface="Arial" pitchFamily="34" charset="0"/>
                          <a:cs typeface="Arial" pitchFamily="34" charset="0"/>
                        </a:rPr>
                        <a:t> </a:t>
                      </a:r>
                      <a:r>
                        <a:rPr lang="en-US" sz="1100" dirty="0" err="1">
                          <a:latin typeface="Arial" pitchFamily="34" charset="0"/>
                          <a:cs typeface="Arial" pitchFamily="34" charset="0"/>
                        </a:rPr>
                        <a:t>свиноматки</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2 500 000</a:t>
                      </a:r>
                      <a:endParaRPr lang="ru-RU" sz="1100" dirty="0">
                        <a:latin typeface="Arial" pitchFamily="34" charset="0"/>
                        <a:ea typeface="Times New Roman"/>
                        <a:cs typeface="Arial" pitchFamily="34" charset="0"/>
                      </a:endParaRPr>
                    </a:p>
                  </a:txBody>
                  <a:tcPr marL="9525" marR="9525" marT="9525" marB="9525" anchor="ctr"/>
                </a:tc>
              </a:tr>
            </a:tbl>
          </a:graphicData>
        </a:graphic>
      </p:graphicFrame>
      <p:graphicFrame>
        <p:nvGraphicFramePr>
          <p:cNvPr id="21" name="Таблица 20"/>
          <p:cNvGraphicFramePr>
            <a:graphicFrameLocks noGrp="1"/>
          </p:cNvGraphicFramePr>
          <p:nvPr/>
        </p:nvGraphicFramePr>
        <p:xfrm>
          <a:off x="8750424" y="1920280"/>
          <a:ext cx="8136903" cy="4658397"/>
        </p:xfrm>
        <a:graphic>
          <a:graphicData uri="http://schemas.openxmlformats.org/drawingml/2006/table">
            <a:tbl>
              <a:tblPr>
                <a:tableStyleId>{BDBED569-4797-4DF1-A0F4-6AAB3CD982D8}</a:tableStyleId>
              </a:tblPr>
              <a:tblGrid>
                <a:gridCol w="2712301"/>
                <a:gridCol w="2712301"/>
                <a:gridCol w="2712301"/>
              </a:tblGrid>
              <a:tr h="238145">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888334">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3055628">
                <a:tc>
                  <a:txBody>
                    <a:bodyPr/>
                    <a:lstStyle/>
                    <a:p>
                      <a:pPr marL="12700" algn="l">
                        <a:lnSpc>
                          <a:spcPct val="115000"/>
                        </a:lnSpc>
                        <a:spcAft>
                          <a:spcPts val="100"/>
                        </a:spcAft>
                      </a:pPr>
                      <a:r>
                        <a:rPr lang="ru-RU" sz="1100" dirty="0"/>
                        <a:t>Свиноводческий комплекс с оборудованными зданиями для содержания </a:t>
                      </a:r>
                      <a:r>
                        <a:rPr lang="ru-RU" sz="1100" dirty="0" err="1"/>
                        <a:t>свинопоголовья</a:t>
                      </a:r>
                      <a:r>
                        <a:rPr lang="ru-RU" sz="1100" dirty="0"/>
                        <a:t>, ветеринарным пунктом, системой автоматизированного кормления, водоснабжения, </a:t>
                      </a:r>
                      <a:r>
                        <a:rPr lang="ru-RU" sz="1100" dirty="0" err="1"/>
                        <a:t>навозоудаления</a:t>
                      </a:r>
                      <a:r>
                        <a:rPr lang="ru-RU" sz="1100" dirty="0"/>
                        <a:t>, вентиляции и отопления, убойным цехом и системой переработки отходов, весовая, холодильное оборудование, с необходимой техникой и оборудованием для обслуживания объекта.</a:t>
                      </a:r>
                      <a:br>
                        <a:rPr lang="ru-RU" sz="1100" dirty="0"/>
                      </a:br>
                      <a:r>
                        <a:rPr lang="en-US" sz="1100" dirty="0" err="1"/>
                        <a:t>Стоимость</a:t>
                      </a:r>
                      <a:r>
                        <a:rPr lang="en-US" sz="1100" dirty="0"/>
                        <a:t> </a:t>
                      </a:r>
                      <a:r>
                        <a:rPr lang="en-US" sz="1100" dirty="0" err="1"/>
                        <a:t>инвестиционного</a:t>
                      </a:r>
                      <a:r>
                        <a:rPr lang="en-US" sz="1100" dirty="0"/>
                        <a:t> </a:t>
                      </a:r>
                      <a:r>
                        <a:rPr lang="en-US" sz="1100" dirty="0" err="1"/>
                        <a:t>проекта</a:t>
                      </a:r>
                      <a:r>
                        <a:rPr lang="en-US" sz="1100" dirty="0"/>
                        <a:t> </a:t>
                      </a:r>
                      <a:r>
                        <a:rPr lang="en-US" sz="1100" dirty="0" err="1"/>
                        <a:t>определяется</a:t>
                      </a:r>
                      <a:r>
                        <a:rPr lang="en-US" sz="1100" dirty="0"/>
                        <a:t> </a:t>
                      </a:r>
                      <a:r>
                        <a:rPr lang="en-US" sz="1100" dirty="0" err="1"/>
                        <a:t>согласно</a:t>
                      </a:r>
                      <a:r>
                        <a:rPr lang="en-US" sz="1100" dirty="0"/>
                        <a:t> </a:t>
                      </a:r>
                      <a:r>
                        <a:rPr lang="en-US" sz="1100" dirty="0" err="1"/>
                        <a:t>проектно-сметной</a:t>
                      </a:r>
                      <a:r>
                        <a:rPr lang="en-US" sz="1100" dirty="0"/>
                        <a:t> </a:t>
                      </a:r>
                      <a:r>
                        <a:rPr lang="en-US" sz="1100" dirty="0" err="1"/>
                        <a:t>документации</a:t>
                      </a:r>
                      <a:r>
                        <a:rPr lang="en-US" sz="1100" dirty="0"/>
                        <a:t>:</a:t>
                      </a:r>
                      <a:endParaRPr lang="ru-RU" sz="1100" dirty="0">
                        <a:latin typeface="Arial" pitchFamily="34" charset="0"/>
                        <a:ea typeface="Times New Roman"/>
                        <a:cs typeface="Arial" pitchFamily="34" charset="0"/>
                      </a:endParaRPr>
                    </a:p>
                  </a:txBody>
                  <a:tcPr marL="9525" marR="9525" marT="9525" marB="9525" anchor="ctr"/>
                </a:tc>
                <a:tc rowSpan="3">
                  <a:txBody>
                    <a:bodyPr/>
                    <a:lstStyle/>
                    <a:p>
                      <a:pPr marL="12700" algn="just">
                        <a:lnSpc>
                          <a:spcPct val="115000"/>
                        </a:lnSpc>
                        <a:spcAft>
                          <a:spcPts val="100"/>
                        </a:spcAft>
                      </a:pPr>
                      <a:r>
                        <a:rPr lang="en-US" sz="1100"/>
                        <a:t>место для свиноматки</a:t>
                      </a:r>
                      <a:endParaRPr lang="ru-RU" sz="11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t/>
                      </a:r>
                      <a:br>
                        <a:rPr lang="en-US" sz="1100" dirty="0"/>
                      </a:br>
                      <a:endParaRPr lang="ru-RU" sz="1100" dirty="0">
                        <a:latin typeface="Arial" pitchFamily="34" charset="0"/>
                        <a:ea typeface="Times New Roman"/>
                        <a:cs typeface="Arial" pitchFamily="34" charset="0"/>
                      </a:endParaRPr>
                    </a:p>
                  </a:txBody>
                  <a:tcPr marL="9525" marR="9525" marT="9525" marB="9525" anchor="ctr"/>
                </a:tc>
              </a:tr>
              <a:tr h="238145">
                <a:tc>
                  <a:txBody>
                    <a:bodyPr/>
                    <a:lstStyle/>
                    <a:p>
                      <a:pPr marL="12700" algn="just">
                        <a:lnSpc>
                          <a:spcPct val="115000"/>
                        </a:lnSpc>
                        <a:spcAft>
                          <a:spcPts val="100"/>
                        </a:spcAft>
                      </a:pPr>
                      <a:r>
                        <a:rPr lang="en-US" sz="1100"/>
                        <a:t>- при строительстве</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t>1 700 000</a:t>
                      </a:r>
                      <a:endParaRPr lang="ru-RU" sz="1100">
                        <a:latin typeface="Arial" pitchFamily="34" charset="0"/>
                        <a:ea typeface="Times New Roman"/>
                        <a:cs typeface="Arial" pitchFamily="34" charset="0"/>
                      </a:endParaRPr>
                    </a:p>
                  </a:txBody>
                  <a:tcPr marL="9525" marR="9525" marT="9525" marB="9525" anchor="ctr"/>
                </a:tc>
              </a:tr>
              <a:tr h="238145">
                <a:tc>
                  <a:txBody>
                    <a:bodyPr/>
                    <a:lstStyle/>
                    <a:p>
                      <a:pPr marL="12700" algn="just">
                        <a:lnSpc>
                          <a:spcPct val="115000"/>
                        </a:lnSpc>
                        <a:spcAft>
                          <a:spcPts val="100"/>
                        </a:spcAft>
                      </a:pPr>
                      <a:r>
                        <a:rPr lang="en-US" sz="1100"/>
                        <a:t>- при расширении</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t>850 000</a:t>
                      </a:r>
                      <a:endParaRPr lang="ru-RU" sz="1100" dirty="0">
                        <a:latin typeface="Arial" pitchFamily="34" charset="0"/>
                        <a:ea typeface="Times New Roman"/>
                        <a:cs typeface="Arial" pitchFamily="34" charset="0"/>
                      </a:endParaRPr>
                    </a:p>
                  </a:txBody>
                  <a:tcPr marL="9525" marR="9525" marT="9525" marB="9525" anchor="ctr"/>
                </a:tc>
              </a:tr>
            </a:tbl>
          </a:graphicData>
        </a:graphic>
      </p:graphicFrame>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23" name="Прямоугольник 22"/>
          <p:cNvSpPr/>
          <p:nvPr/>
        </p:nvSpPr>
        <p:spPr>
          <a:xfrm>
            <a:off x="3709864" y="0"/>
            <a:ext cx="5112568"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селекционно-гибридного центра с мощностью получения и выращивания от 1200 гибридных свиноматок</a:t>
            </a:r>
            <a:endParaRPr lang="ru-RU" sz="20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22</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pic>
        <p:nvPicPr>
          <p:cNvPr id="64515" name="Picture 3" descr="C:\Users\ИНТЕРНЕТ\Desktop\NY5A7581-s.jpg"/>
          <p:cNvPicPr>
            <a:picLocks noChangeAspect="1" noChangeArrowheads="1"/>
          </p:cNvPicPr>
          <p:nvPr/>
        </p:nvPicPr>
        <p:blipFill>
          <a:blip r:embed="rId2" cstate="print"/>
          <a:srcRect/>
          <a:stretch>
            <a:fillRect/>
          </a:stretch>
        </p:blipFill>
        <p:spPr bwMode="auto">
          <a:xfrm>
            <a:off x="1117576" y="0"/>
            <a:ext cx="3168352" cy="1848272"/>
          </a:xfrm>
          <a:prstGeom prst="rect">
            <a:avLst/>
          </a:prstGeom>
          <a:noFill/>
        </p:spPr>
      </p:pic>
      <p:pic>
        <p:nvPicPr>
          <p:cNvPr id="24" name="Рисунок 23"/>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25" name="Таблица 24"/>
          <p:cNvGraphicFramePr>
            <a:graphicFrameLocks noGrp="1"/>
          </p:cNvGraphicFramePr>
          <p:nvPr/>
        </p:nvGraphicFramePr>
        <p:xfrm>
          <a:off x="181470" y="1992289"/>
          <a:ext cx="8208914" cy="5924608"/>
        </p:xfrm>
        <a:graphic>
          <a:graphicData uri="http://schemas.openxmlformats.org/drawingml/2006/table">
            <a:tbl>
              <a:tblPr>
                <a:tableStyleId>{BDBED569-4797-4DF1-A0F4-6AAB3CD982D8}</a:tableStyleId>
              </a:tblPr>
              <a:tblGrid>
                <a:gridCol w="288034"/>
                <a:gridCol w="4608512"/>
                <a:gridCol w="1944216"/>
                <a:gridCol w="1368152"/>
              </a:tblGrid>
              <a:tr h="107217">
                <a:tc gridSpan="4">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2826" marR="2826" marT="2826" marB="2826" anchor="ctr"/>
                </a:tc>
                <a:tc hMerge="1">
                  <a:txBody>
                    <a:bodyPr/>
                    <a:lstStyle/>
                    <a:p>
                      <a:endParaRPr lang="ru-RU"/>
                    </a:p>
                  </a:txBody>
                  <a:tcPr/>
                </a:tc>
                <a:tc hMerge="1">
                  <a:txBody>
                    <a:bodyPr/>
                    <a:lstStyle/>
                    <a:p>
                      <a:endParaRPr lang="ru-RU"/>
                    </a:p>
                  </a:txBody>
                  <a:tcPr/>
                </a:tc>
                <a:tc hMerge="1">
                  <a:txBody>
                    <a:bodyPr/>
                    <a:lstStyle/>
                    <a:p>
                      <a:endParaRPr lang="ru-RU"/>
                    </a:p>
                  </a:txBody>
                  <a:tcPr/>
                </a:tc>
              </a:tr>
              <a:tr h="615674">
                <a:tc gridSpan="2">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100" b="1" dirty="0">
                        <a:latin typeface="Arial" pitchFamily="34" charset="0"/>
                        <a:ea typeface="Times New Roman"/>
                        <a:cs typeface="Arial" pitchFamily="34" charset="0"/>
                      </a:endParaRPr>
                    </a:p>
                  </a:txBody>
                  <a:tcPr marL="2826" marR="2826" marT="2826" marB="2826" anchor="ctr"/>
                </a:tc>
                <a:tc hMerge="1">
                  <a:txBody>
                    <a:bodyPr/>
                    <a:lstStyle/>
                    <a:p>
                      <a:endParaRPr lang="ru-RU"/>
                    </a:p>
                  </a:txBody>
                  <a:tcP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2826" marR="2826" marT="2826" marB="2826"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2826" marR="2826" marT="2826" marB="2826" anchor="ctr"/>
                </a:tc>
              </a:tr>
              <a:tr h="1657877">
                <a:tc rowSpan="3">
                  <a:txBody>
                    <a:bodyPr/>
                    <a:lstStyle/>
                    <a:p>
                      <a:pPr marL="12700" algn="just">
                        <a:lnSpc>
                          <a:spcPct val="115000"/>
                        </a:lnSpc>
                        <a:spcAft>
                          <a:spcPts val="100"/>
                        </a:spcAft>
                      </a:pPr>
                      <a:r>
                        <a:rPr lang="en-US" sz="1100">
                          <a:latin typeface="Arial" pitchFamily="34" charset="0"/>
                          <a:cs typeface="Arial" pitchFamily="34" charset="0"/>
                        </a:rPr>
                        <a:t>1.</a:t>
                      </a:r>
                      <a:endParaRPr lang="ru-RU" sz="1100">
                        <a:latin typeface="Arial" pitchFamily="34" charset="0"/>
                        <a:ea typeface="Times New Roman"/>
                        <a:cs typeface="Arial" pitchFamily="34" charset="0"/>
                      </a:endParaRPr>
                    </a:p>
                  </a:txBody>
                  <a:tcPr marL="2826" marR="2826" marT="2826" marB="2826" anchor="ctr"/>
                </a:tc>
                <a:tc>
                  <a:txBody>
                    <a:bodyPr/>
                    <a:lstStyle/>
                    <a:p>
                      <a:pPr marL="12700" algn="just">
                        <a:lnSpc>
                          <a:spcPct val="115000"/>
                        </a:lnSpc>
                        <a:spcAft>
                          <a:spcPts val="100"/>
                        </a:spcAft>
                      </a:pPr>
                      <a:r>
                        <a:rPr lang="ru-RU" sz="1100" dirty="0">
                          <a:latin typeface="Arial" pitchFamily="34" charset="0"/>
                          <a:cs typeface="Arial" pitchFamily="34" charset="0"/>
                        </a:rPr>
                        <a:t>Комбикормовый завод (цех) мощностью от 5 тонн комбикормов в час, включая здание комбикормового завода (цеха), емкости для хранения зерна (силосные корпуса), производственный блок, склады для сырья и готовой продукции с отгрузкой на авто и ж/</a:t>
                      </a:r>
                      <a:r>
                        <a:rPr lang="ru-RU" sz="1100" dirty="0" err="1">
                          <a:latin typeface="Arial" pitchFamily="34" charset="0"/>
                          <a:cs typeface="Arial" pitchFamily="34" charset="0"/>
                        </a:rPr>
                        <a:t>д</a:t>
                      </a:r>
                      <a:r>
                        <a:rPr lang="ru-RU" sz="1100" dirty="0">
                          <a:latin typeface="Arial" pitchFamily="34" charset="0"/>
                          <a:cs typeface="Arial" pitchFamily="34" charset="0"/>
                        </a:rPr>
                        <a:t> транспорт, технологическое оборудование для комбикормового завода, складов и силосов, необходимая техника и транспорт.</a:t>
                      </a:r>
                      <a:br>
                        <a:rPr lang="ru-RU" sz="1100" dirty="0">
                          <a:latin typeface="Arial" pitchFamily="34" charset="0"/>
                          <a:cs typeface="Arial" pitchFamily="34" charset="0"/>
                        </a:rPr>
                      </a:br>
                      <a:r>
                        <a:rPr lang="en-US" sz="1100" dirty="0" err="1">
                          <a:latin typeface="Arial" pitchFamily="34" charset="0"/>
                          <a:cs typeface="Arial" pitchFamily="34" charset="0"/>
                        </a:rPr>
                        <a:t>Стоимость</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инвестиционного</a:t>
                      </a:r>
                      <a:r>
                        <a:rPr lang="en-US" sz="1100" dirty="0">
                          <a:latin typeface="Arial" pitchFamily="34" charset="0"/>
                          <a:cs typeface="Arial" pitchFamily="34" charset="0"/>
                        </a:rPr>
                        <a:t> </a:t>
                      </a:r>
                      <a:r>
                        <a:rPr lang="en-US" sz="1100" dirty="0" err="1">
                          <a:latin typeface="Arial" pitchFamily="34" charset="0"/>
                          <a:cs typeface="Arial" pitchFamily="34" charset="0"/>
                        </a:rPr>
                        <a:t>проекта</a:t>
                      </a:r>
                      <a:r>
                        <a:rPr lang="en-US" sz="1100" dirty="0">
                          <a:latin typeface="Arial" pitchFamily="34" charset="0"/>
                          <a:cs typeface="Arial" pitchFamily="34" charset="0"/>
                        </a:rPr>
                        <a:t> </a:t>
                      </a:r>
                      <a:r>
                        <a:rPr lang="en-US" sz="1100" dirty="0" err="1">
                          <a:latin typeface="Arial" pitchFamily="34" charset="0"/>
                          <a:cs typeface="Arial" pitchFamily="34" charset="0"/>
                        </a:rPr>
                        <a:t>определяется</a:t>
                      </a:r>
                      <a:r>
                        <a:rPr lang="en-US" sz="1100" dirty="0">
                          <a:latin typeface="Arial" pitchFamily="34" charset="0"/>
                          <a:cs typeface="Arial" pitchFamily="34" charset="0"/>
                        </a:rPr>
                        <a:t> </a:t>
                      </a:r>
                      <a:r>
                        <a:rPr lang="en-US" sz="1100" dirty="0" err="1">
                          <a:latin typeface="Arial" pitchFamily="34" charset="0"/>
                          <a:cs typeface="Arial" pitchFamily="34" charset="0"/>
                        </a:rPr>
                        <a:t>согласно</a:t>
                      </a:r>
                      <a:r>
                        <a:rPr lang="en-US" sz="1100" dirty="0">
                          <a:latin typeface="Arial" pitchFamily="34" charset="0"/>
                          <a:cs typeface="Arial" pitchFamily="34" charset="0"/>
                        </a:rPr>
                        <a:t> </a:t>
                      </a:r>
                      <a:r>
                        <a:rPr lang="en-US" sz="1100" dirty="0" err="1">
                          <a:latin typeface="Arial" pitchFamily="34" charset="0"/>
                          <a:cs typeface="Arial" pitchFamily="34" charset="0"/>
                        </a:rPr>
                        <a:t>проектно-сметной</a:t>
                      </a:r>
                      <a:r>
                        <a:rPr lang="en-US" sz="1100" dirty="0">
                          <a:latin typeface="Arial" pitchFamily="34" charset="0"/>
                          <a:cs typeface="Arial" pitchFamily="34" charset="0"/>
                        </a:rPr>
                        <a:t> </a:t>
                      </a:r>
                      <a:r>
                        <a:rPr lang="en-US" sz="1100" dirty="0" err="1">
                          <a:latin typeface="Arial" pitchFamily="34" charset="0"/>
                          <a:cs typeface="Arial" pitchFamily="34" charset="0"/>
                        </a:rPr>
                        <a:t>документации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2826" marR="2826" marT="2826" marB="2826" anchor="ctr"/>
                </a:tc>
                <a:tc rowSpan="3">
                  <a:txBody>
                    <a:bodyPr/>
                    <a:lstStyle/>
                    <a:p>
                      <a:pPr marL="12700" algn="just">
                        <a:lnSpc>
                          <a:spcPct val="115000"/>
                        </a:lnSpc>
                        <a:spcAft>
                          <a:spcPts val="100"/>
                        </a:spcAft>
                      </a:pPr>
                      <a:r>
                        <a:rPr lang="en-US" sz="1100" dirty="0">
                          <a:latin typeface="Arial" pitchFamily="34" charset="0"/>
                          <a:cs typeface="Arial" pitchFamily="34" charset="0"/>
                        </a:rPr>
                        <a:t>1 </a:t>
                      </a:r>
                      <a:r>
                        <a:rPr lang="en-US" sz="1100" dirty="0" err="1">
                          <a:latin typeface="Arial" pitchFamily="34" charset="0"/>
                          <a:cs typeface="Arial" pitchFamily="34" charset="0"/>
                        </a:rPr>
                        <a:t>тонна</a:t>
                      </a:r>
                      <a:r>
                        <a:rPr lang="en-US" sz="1100" dirty="0">
                          <a:latin typeface="Arial" pitchFamily="34" charset="0"/>
                          <a:cs typeface="Arial" pitchFamily="34" charset="0"/>
                        </a:rPr>
                        <a:t> в </a:t>
                      </a:r>
                      <a:r>
                        <a:rPr lang="en-US" sz="1100" dirty="0" err="1">
                          <a:latin typeface="Arial" pitchFamily="34" charset="0"/>
                          <a:cs typeface="Arial" pitchFamily="34" charset="0"/>
                        </a:rPr>
                        <a:t>час</a:t>
                      </a:r>
                      <a:endParaRPr lang="ru-RU" sz="1100" dirty="0">
                        <a:latin typeface="Arial" pitchFamily="34" charset="0"/>
                        <a:ea typeface="Times New Roman"/>
                        <a:cs typeface="Arial" pitchFamily="34" charset="0"/>
                      </a:endParaRPr>
                    </a:p>
                  </a:txBody>
                  <a:tcPr marL="2826" marR="2826" marT="2826" marB="2826"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2826" marR="2826" marT="2826" marB="2826" anchor="ctr"/>
                </a:tc>
              </a:tr>
              <a:tr h="216024">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 </a:t>
                      </a:r>
                      <a:r>
                        <a:rPr lang="en-US" sz="1100" dirty="0" err="1">
                          <a:latin typeface="Arial" pitchFamily="34" charset="0"/>
                          <a:cs typeface="Arial" pitchFamily="34" charset="0"/>
                        </a:rPr>
                        <a:t>при</a:t>
                      </a:r>
                      <a:r>
                        <a:rPr lang="en-US" sz="1100" dirty="0">
                          <a:latin typeface="Arial" pitchFamily="34" charset="0"/>
                          <a:cs typeface="Arial" pitchFamily="34" charset="0"/>
                        </a:rPr>
                        <a:t> </a:t>
                      </a:r>
                      <a:r>
                        <a:rPr lang="en-US" sz="1100" dirty="0" err="1">
                          <a:latin typeface="Arial" pitchFamily="34" charset="0"/>
                          <a:cs typeface="Arial" pitchFamily="34" charset="0"/>
                        </a:rPr>
                        <a:t>строительстве</a:t>
                      </a:r>
                      <a:endParaRPr lang="ru-RU" sz="1100" dirty="0">
                        <a:latin typeface="Arial" pitchFamily="34" charset="0"/>
                        <a:ea typeface="Times New Roman"/>
                        <a:cs typeface="Arial" pitchFamily="34" charset="0"/>
                      </a:endParaRPr>
                    </a:p>
                  </a:txBody>
                  <a:tcPr marL="2826" marR="2826" marT="2826" marB="2826"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270 000 000</a:t>
                      </a:r>
                      <a:endParaRPr lang="ru-RU" sz="1100" dirty="0">
                        <a:latin typeface="Arial" pitchFamily="34" charset="0"/>
                        <a:ea typeface="Times New Roman"/>
                        <a:cs typeface="Arial" pitchFamily="34" charset="0"/>
                      </a:endParaRPr>
                    </a:p>
                  </a:txBody>
                  <a:tcPr marL="2826" marR="2826" marT="2826" marB="2826" anchor="ctr"/>
                </a:tc>
              </a:tr>
              <a:tr h="144016">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 </a:t>
                      </a:r>
                      <a:r>
                        <a:rPr lang="en-US" sz="1100" dirty="0" err="1">
                          <a:latin typeface="Arial" pitchFamily="34" charset="0"/>
                          <a:cs typeface="Arial" pitchFamily="34" charset="0"/>
                        </a:rPr>
                        <a:t>при</a:t>
                      </a:r>
                      <a:r>
                        <a:rPr lang="en-US" sz="1100" dirty="0">
                          <a:latin typeface="Arial" pitchFamily="34" charset="0"/>
                          <a:cs typeface="Arial" pitchFamily="34" charset="0"/>
                        </a:rPr>
                        <a:t> </a:t>
                      </a:r>
                      <a:r>
                        <a:rPr lang="en-US" sz="1100" dirty="0" err="1">
                          <a:latin typeface="Arial" pitchFamily="34" charset="0"/>
                          <a:cs typeface="Arial" pitchFamily="34" charset="0"/>
                        </a:rPr>
                        <a:t>расширении</a:t>
                      </a:r>
                      <a:endParaRPr lang="ru-RU" sz="1100" dirty="0">
                        <a:latin typeface="Arial" pitchFamily="34" charset="0"/>
                        <a:ea typeface="Times New Roman"/>
                        <a:cs typeface="Arial" pitchFamily="34" charset="0"/>
                      </a:endParaRPr>
                    </a:p>
                  </a:txBody>
                  <a:tcPr marL="2826" marR="2826" marT="2826" marB="2826"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135 000 000</a:t>
                      </a:r>
                      <a:endParaRPr lang="ru-RU" sz="1100" dirty="0">
                        <a:latin typeface="Arial" pitchFamily="34" charset="0"/>
                        <a:ea typeface="Times New Roman"/>
                        <a:cs typeface="Arial" pitchFamily="34" charset="0"/>
                      </a:endParaRPr>
                    </a:p>
                  </a:txBody>
                  <a:tcPr marL="2826" marR="2826" marT="2826" marB="2826" anchor="ctr"/>
                </a:tc>
              </a:tr>
              <a:tr h="1617192">
                <a:tc>
                  <a:txBody>
                    <a:bodyPr/>
                    <a:lstStyle/>
                    <a:p>
                      <a:pPr marL="12700" algn="just">
                        <a:lnSpc>
                          <a:spcPct val="115000"/>
                        </a:lnSpc>
                        <a:spcAft>
                          <a:spcPts val="100"/>
                        </a:spcAft>
                      </a:pPr>
                      <a:r>
                        <a:rPr lang="en-US" sz="1100">
                          <a:latin typeface="Arial" pitchFamily="34" charset="0"/>
                          <a:cs typeface="Arial" pitchFamily="34" charset="0"/>
                        </a:rPr>
                        <a:t>2</a:t>
                      </a:r>
                      <a:endParaRPr lang="ru-RU" sz="1100">
                        <a:latin typeface="Arial" pitchFamily="34" charset="0"/>
                        <a:ea typeface="Times New Roman"/>
                        <a:cs typeface="Arial" pitchFamily="34" charset="0"/>
                      </a:endParaRPr>
                    </a:p>
                  </a:txBody>
                  <a:tcPr marL="2826" marR="2826" marT="2826" marB="2826" anchor="ctr"/>
                </a:tc>
                <a:tc>
                  <a:txBody>
                    <a:bodyPr/>
                    <a:lstStyle/>
                    <a:p>
                      <a:pPr marL="12700" algn="just">
                        <a:lnSpc>
                          <a:spcPct val="115000"/>
                        </a:lnSpc>
                        <a:spcAft>
                          <a:spcPts val="100"/>
                        </a:spcAft>
                      </a:pPr>
                      <a:r>
                        <a:rPr lang="ru-RU" sz="1100">
                          <a:latin typeface="Arial" pitchFamily="34" charset="0"/>
                          <a:cs typeface="Arial" pitchFamily="34" charset="0"/>
                        </a:rPr>
                        <a:t>Мобильный комбикормовый заводов мощностью от 15 тонн в час, включающая всасывающую заслонку, молотковую пневмодробилку, зерноплющилку, роторный компрессор, смеситель весовой, аспирацию, всасывающий штуцер, выгрузной шнек, поворотный шнек, комбинированный шлюз, загрузочную воронку, загрузочный шнек, линию для разгрузки при помощи воздуха, дозировочную емкость для кормового масла.</a:t>
                      </a:r>
                      <a:endParaRPr lang="ru-RU" sz="1100">
                        <a:latin typeface="Arial" pitchFamily="34" charset="0"/>
                        <a:ea typeface="Times New Roman"/>
                        <a:cs typeface="Arial" pitchFamily="34" charset="0"/>
                      </a:endParaRPr>
                    </a:p>
                  </a:txBody>
                  <a:tcPr marL="2826" marR="2826" marT="2826" marB="2826" anchor="ctr"/>
                </a:tc>
                <a:tc rowSpan="3">
                  <a:txBody>
                    <a:bodyPr/>
                    <a:lstStyle/>
                    <a:p>
                      <a:pPr marL="12700" algn="just">
                        <a:lnSpc>
                          <a:spcPct val="115000"/>
                        </a:lnSpc>
                        <a:spcAft>
                          <a:spcPts val="100"/>
                        </a:spcAft>
                      </a:pPr>
                      <a:r>
                        <a:rPr lang="en-US" sz="1100" dirty="0" err="1">
                          <a:latin typeface="Arial" pitchFamily="34" charset="0"/>
                          <a:cs typeface="Arial" pitchFamily="34" charset="0"/>
                        </a:rPr>
                        <a:t>единица</a:t>
                      </a:r>
                      <a:endParaRPr lang="ru-RU" sz="1100" dirty="0">
                        <a:latin typeface="Arial" pitchFamily="34" charset="0"/>
                        <a:ea typeface="Times New Roman"/>
                        <a:cs typeface="Arial" pitchFamily="34" charset="0"/>
                      </a:endParaRPr>
                    </a:p>
                  </a:txBody>
                  <a:tcPr marL="2826" marR="2826" marT="2826" marB="2826" anchor="ctr"/>
                </a:tc>
                <a:tc rowSpan="2">
                  <a:txBody>
                    <a:bodyPr/>
                    <a:lstStyle/>
                    <a:p>
                      <a:pPr marL="12700" algn="just">
                        <a:lnSpc>
                          <a:spcPct val="115000"/>
                        </a:lnSpc>
                        <a:spcAft>
                          <a:spcPts val="100"/>
                        </a:spcAft>
                      </a:pPr>
                      <a:r>
                        <a:rPr lang="en-US" sz="1100">
                          <a:latin typeface="Arial" pitchFamily="34" charset="0"/>
                          <a:cs typeface="Arial" pitchFamily="34" charset="0"/>
                        </a:rPr>
                        <a:t>100 000 000</a:t>
                      </a:r>
                      <a:endParaRPr lang="ru-RU" sz="1100">
                        <a:latin typeface="Arial" pitchFamily="34" charset="0"/>
                        <a:ea typeface="Times New Roman"/>
                        <a:cs typeface="Arial" pitchFamily="34" charset="0"/>
                      </a:endParaRPr>
                    </a:p>
                  </a:txBody>
                  <a:tcPr marL="2826" marR="2826" marT="2826" marB="2826" anchor="ctr"/>
                </a:tc>
              </a:tr>
              <a:tr h="563670">
                <a:tc rowSpan="2">
                  <a:txBody>
                    <a:bodyPr/>
                    <a:lstStyle/>
                    <a:p>
                      <a:pPr marL="12700" algn="just">
                        <a:lnSpc>
                          <a:spcPct val="115000"/>
                        </a:lnSpc>
                        <a:spcAft>
                          <a:spcPts val="100"/>
                        </a:spcAft>
                      </a:pPr>
                      <a:r>
                        <a:rPr lang="en-US" sz="1100" dirty="0">
                          <a:latin typeface="Arial" pitchFamily="34" charset="0"/>
                          <a:cs typeface="Arial" pitchFamily="34" charset="0"/>
                        </a:rPr>
                        <a:t>2.1</a:t>
                      </a:r>
                      <a:endParaRPr lang="ru-RU" sz="1100" dirty="0">
                        <a:latin typeface="Arial" pitchFamily="34" charset="0"/>
                        <a:ea typeface="Times New Roman"/>
                        <a:cs typeface="Arial" pitchFamily="34" charset="0"/>
                      </a:endParaRPr>
                    </a:p>
                  </a:txBody>
                  <a:tcPr marL="2826" marR="2826" marT="2826" marB="2826" anchor="ctr"/>
                </a:tc>
                <a:tc rowSpan="2">
                  <a:txBody>
                    <a:bodyPr/>
                    <a:lstStyle/>
                    <a:p>
                      <a:pPr marL="12700" algn="just">
                        <a:lnSpc>
                          <a:spcPct val="115000"/>
                        </a:lnSpc>
                        <a:spcAft>
                          <a:spcPts val="100"/>
                        </a:spcAft>
                      </a:pPr>
                      <a:r>
                        <a:rPr lang="ru-RU" sz="1100">
                          <a:latin typeface="Arial" pitchFamily="34" charset="0"/>
                          <a:cs typeface="Arial" pitchFamily="34" charset="0"/>
                        </a:rPr>
                        <a:t>Тягач для передвижения комбикормового завода</a:t>
                      </a:r>
                      <a:endParaRPr lang="ru-RU" sz="1100">
                        <a:latin typeface="Arial" pitchFamily="34" charset="0"/>
                        <a:ea typeface="Times New Roman"/>
                        <a:cs typeface="Arial" pitchFamily="34" charset="0"/>
                      </a:endParaRPr>
                    </a:p>
                  </a:txBody>
                  <a:tcPr marL="2826" marR="2826" marT="2826" marB="2826" anchor="ctr"/>
                </a:tc>
                <a:tc vMerge="1">
                  <a:txBody>
                    <a:bodyPr/>
                    <a:lstStyle/>
                    <a:p>
                      <a:endParaRPr lang="ru-RU"/>
                    </a:p>
                  </a:txBody>
                  <a:tcPr/>
                </a:tc>
                <a:tc vMerge="1">
                  <a:txBody>
                    <a:bodyPr/>
                    <a:lstStyle/>
                    <a:p>
                      <a:endParaRPr lang="ru-RU"/>
                    </a:p>
                  </a:txBody>
                  <a:tcPr/>
                </a:tc>
              </a:tr>
              <a:tr h="310601">
                <a:tc vMerge="1">
                  <a:txBody>
                    <a:bodyPr/>
                    <a:lstStyle/>
                    <a:p>
                      <a:pPr marL="12700" algn="just">
                        <a:lnSpc>
                          <a:spcPct val="115000"/>
                        </a:lnSpc>
                        <a:spcAft>
                          <a:spcPts val="100"/>
                        </a:spcAft>
                      </a:pPr>
                      <a:endParaRPr lang="ru-RU" sz="1100">
                        <a:latin typeface="Times New Roman"/>
                        <a:ea typeface="Times New Roman"/>
                      </a:endParaRPr>
                    </a:p>
                  </a:txBody>
                  <a:tcPr marL="2826" marR="2826" marT="2826" marB="2826"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vMerge="1">
                  <a:txBody>
                    <a:bodyPr/>
                    <a:lstStyle/>
                    <a:p>
                      <a:pPr marL="12700" algn="just">
                        <a:lnSpc>
                          <a:spcPct val="115000"/>
                        </a:lnSpc>
                        <a:spcAft>
                          <a:spcPts val="100"/>
                        </a:spcAft>
                      </a:pPr>
                      <a:endParaRPr lang="ru-RU" sz="1100">
                        <a:latin typeface="Times New Roman"/>
                        <a:ea typeface="Times New Roman"/>
                      </a:endParaRPr>
                    </a:p>
                  </a:txBody>
                  <a:tcPr marL="2826" marR="2826" marT="2826" marB="2826"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23 000 000</a:t>
                      </a:r>
                      <a:endParaRPr lang="ru-RU" sz="1100" dirty="0">
                        <a:latin typeface="Arial" pitchFamily="34" charset="0"/>
                        <a:ea typeface="Times New Roman"/>
                        <a:cs typeface="Arial" pitchFamily="34" charset="0"/>
                      </a:endParaRPr>
                    </a:p>
                  </a:txBody>
                  <a:tcPr marL="2826" marR="2826" marT="2826" marB="2826" anchor="ctr"/>
                </a:tc>
              </a:tr>
            </a:tbl>
          </a:graphicData>
        </a:graphic>
      </p:graphicFrame>
      <p:sp>
        <p:nvSpPr>
          <p:cNvPr id="27" name="Прямоугольник 26"/>
          <p:cNvSpPr/>
          <p:nvPr/>
        </p:nvSpPr>
        <p:spPr>
          <a:xfrm>
            <a:off x="4573960" y="1128192"/>
            <a:ext cx="4579395" cy="416204"/>
          </a:xfrm>
          <a:prstGeom prst="rect">
            <a:avLst/>
          </a:prstGeom>
        </p:spPr>
        <p:txBody>
          <a:bodyPr wrap="none">
            <a:spAutoFit/>
          </a:bodyPr>
          <a:lstStyle/>
          <a:p>
            <a:pPr marL="12700" algn="just">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комбикормового завода</a:t>
            </a:r>
            <a:endParaRPr lang="ru-RU" sz="20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a:t>
            </a:r>
            <a:r>
              <a:rPr lang="ru-RU" sz="2800" b="1" dirty="0" smtClean="0">
                <a:solidFill>
                  <a:schemeClr val="accent5">
                    <a:lumMod val="75000"/>
                  </a:schemeClr>
                </a:solidFill>
                <a:latin typeface="+mn-lt"/>
              </a:rPr>
              <a:t>3</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pic>
        <p:nvPicPr>
          <p:cNvPr id="65538" name="Picture 2" descr="C:\Users\ИНТЕРНЕТ\Desktop\wKThXIzk.jpg"/>
          <p:cNvPicPr>
            <a:picLocks noChangeAspect="1" noChangeArrowheads="1"/>
          </p:cNvPicPr>
          <p:nvPr/>
        </p:nvPicPr>
        <p:blipFill>
          <a:blip r:embed="rId3" cstate="print"/>
          <a:srcRect/>
          <a:stretch>
            <a:fillRect/>
          </a:stretch>
        </p:blipFill>
        <p:spPr bwMode="auto">
          <a:xfrm>
            <a:off x="1261592" y="0"/>
            <a:ext cx="2952328" cy="1848272"/>
          </a:xfrm>
          <a:prstGeom prst="rect">
            <a:avLst/>
          </a:prstGeom>
          <a:noFill/>
        </p:spPr>
      </p:pic>
      <p:pic>
        <p:nvPicPr>
          <p:cNvPr id="13" name="Рисунок 12"/>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14" name="Таблица 13"/>
          <p:cNvGraphicFramePr>
            <a:graphicFrameLocks noGrp="1"/>
          </p:cNvGraphicFramePr>
          <p:nvPr/>
        </p:nvGraphicFramePr>
        <p:xfrm>
          <a:off x="1" y="1848272"/>
          <a:ext cx="8534400" cy="4411785"/>
        </p:xfrm>
        <a:graphic>
          <a:graphicData uri="http://schemas.openxmlformats.org/drawingml/2006/table">
            <a:tbl>
              <a:tblPr>
                <a:tableStyleId>{BDBED569-4797-4DF1-A0F4-6AAB3CD982D8}</a:tableStyleId>
              </a:tblPr>
              <a:tblGrid>
                <a:gridCol w="2844800"/>
                <a:gridCol w="2844800"/>
                <a:gridCol w="2844800"/>
              </a:tblGrid>
              <a:tr h="336681">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- 25%</a:t>
                      </a:r>
                      <a:endParaRPr lang="ru-RU" sz="14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640353">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техники и оборудования</a:t>
                      </a:r>
                      <a:endParaRPr lang="ru-RU" sz="14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a:latin typeface="Arial" pitchFamily="34" charset="0"/>
                          <a:cs typeface="Arial" pitchFamily="34" charset="0"/>
                        </a:rPr>
                        <a:t>Единица измерения мощности проекта</a:t>
                      </a:r>
                      <a:endParaRPr lang="ru-RU" sz="1400" b="1">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400" b="1" dirty="0">
                        <a:latin typeface="Arial" pitchFamily="34" charset="0"/>
                        <a:ea typeface="Times New Roman"/>
                        <a:cs typeface="Arial" pitchFamily="34" charset="0"/>
                      </a:endParaRPr>
                    </a:p>
                  </a:txBody>
                  <a:tcPr marL="9525" marR="9525" marT="9525" marB="9525" anchor="ctr"/>
                </a:tc>
              </a:tr>
              <a:tr h="336681">
                <a:tc gridSpan="3">
                  <a:txBody>
                    <a:bodyPr/>
                    <a:lstStyle/>
                    <a:p>
                      <a:pPr marL="12700" algn="just">
                        <a:lnSpc>
                          <a:spcPct val="115000"/>
                        </a:lnSpc>
                        <a:spcAft>
                          <a:spcPts val="100"/>
                        </a:spcAft>
                      </a:pPr>
                      <a:r>
                        <a:rPr lang="en-US" sz="1100" dirty="0" err="1">
                          <a:latin typeface="Arial" pitchFamily="34" charset="0"/>
                          <a:cs typeface="Arial" pitchFamily="34" charset="0"/>
                        </a:rPr>
                        <a:t>Компостирование</a:t>
                      </a:r>
                      <a:r>
                        <a:rPr lang="en-US" sz="1100" dirty="0">
                          <a:latin typeface="Arial" pitchFamily="34" charset="0"/>
                          <a:cs typeface="Arial" pitchFamily="34" charset="0"/>
                        </a:rPr>
                        <a:t> </a:t>
                      </a:r>
                      <a:r>
                        <a:rPr lang="en-US" sz="1100" dirty="0" err="1">
                          <a:latin typeface="Arial" pitchFamily="34" charset="0"/>
                          <a:cs typeface="Arial" pitchFamily="34" charset="0"/>
                        </a:rPr>
                        <a:t>помета</a:t>
                      </a:r>
                      <a:r>
                        <a:rPr lang="en-US" sz="1100" dirty="0">
                          <a:latin typeface="Arial" pitchFamily="34" charset="0"/>
                          <a:cs typeface="Arial" pitchFamily="34" charset="0"/>
                        </a:rPr>
                        <a:t>:</a:t>
                      </a:r>
                      <a:endParaRPr lang="ru-RU" sz="14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36681">
                <a:tc>
                  <a:txBody>
                    <a:bodyPr/>
                    <a:lstStyle/>
                    <a:p>
                      <a:pPr marL="12700" algn="just">
                        <a:lnSpc>
                          <a:spcPct val="115000"/>
                        </a:lnSpc>
                        <a:spcAft>
                          <a:spcPts val="100"/>
                        </a:spcAft>
                      </a:pPr>
                      <a:r>
                        <a:rPr lang="en-US" sz="1100">
                          <a:latin typeface="Arial" pitchFamily="34" charset="0"/>
                          <a:cs typeface="Arial" pitchFamily="34" charset="0"/>
                        </a:rPr>
                        <a:t>ворошитель</a:t>
                      </a:r>
                      <a:endParaRPr lang="ru-RU" sz="1400">
                        <a:latin typeface="Arial" pitchFamily="34" charset="0"/>
                        <a:ea typeface="Times New Roman"/>
                        <a:cs typeface="Arial" pitchFamily="34" charset="0"/>
                      </a:endParaRPr>
                    </a:p>
                  </a:txBody>
                  <a:tcPr marL="9525" marR="9525" marT="9525" marB="9525" anchor="ctr"/>
                </a:tc>
                <a:tc rowSpan="2">
                  <a:txBody>
                    <a:bodyPr/>
                    <a:lstStyle/>
                    <a:p>
                      <a:pPr marL="12700" algn="just">
                        <a:lnSpc>
                          <a:spcPct val="115000"/>
                        </a:lnSpc>
                        <a:spcAft>
                          <a:spcPts val="100"/>
                        </a:spcAft>
                      </a:pPr>
                      <a:r>
                        <a:rPr lang="en-US" sz="1100" dirty="0" err="1">
                          <a:latin typeface="Arial" pitchFamily="34" charset="0"/>
                          <a:cs typeface="Arial" pitchFamily="34" charset="0"/>
                        </a:rPr>
                        <a:t>единица</a:t>
                      </a:r>
                      <a:endParaRPr lang="ru-RU" sz="14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108 200 000</a:t>
                      </a:r>
                      <a:endParaRPr lang="ru-RU" sz="1400">
                        <a:latin typeface="Arial" pitchFamily="34" charset="0"/>
                        <a:ea typeface="Times New Roman"/>
                        <a:cs typeface="Arial" pitchFamily="34" charset="0"/>
                      </a:endParaRPr>
                    </a:p>
                  </a:txBody>
                  <a:tcPr marL="9525" marR="9525" marT="9525" marB="9525" anchor="ctr"/>
                </a:tc>
              </a:tr>
              <a:tr h="336681">
                <a:tc>
                  <a:txBody>
                    <a:bodyPr/>
                    <a:lstStyle/>
                    <a:p>
                      <a:pPr marL="12700" algn="just">
                        <a:lnSpc>
                          <a:spcPct val="115000"/>
                        </a:lnSpc>
                        <a:spcAft>
                          <a:spcPts val="100"/>
                        </a:spcAft>
                      </a:pPr>
                      <a:r>
                        <a:rPr lang="en-US" sz="1100">
                          <a:latin typeface="Arial" pitchFamily="34" charset="0"/>
                          <a:cs typeface="Arial" pitchFamily="34" charset="0"/>
                        </a:rPr>
                        <a:t>фронтальный погрузчик</a:t>
                      </a:r>
                      <a:endParaRPr lang="ru-RU" sz="14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5 600 000</a:t>
                      </a:r>
                      <a:endParaRPr lang="ru-RU" sz="1400">
                        <a:latin typeface="Arial" pitchFamily="34" charset="0"/>
                        <a:ea typeface="Times New Roman"/>
                        <a:cs typeface="Arial" pitchFamily="34" charset="0"/>
                      </a:endParaRPr>
                    </a:p>
                  </a:txBody>
                  <a:tcPr marL="9525" marR="9525" marT="9525" marB="9525" anchor="ctr"/>
                </a:tc>
              </a:tr>
              <a:tr h="336681">
                <a:tc gridSpan="3">
                  <a:txBody>
                    <a:bodyPr/>
                    <a:lstStyle/>
                    <a:p>
                      <a:pPr marL="12700" algn="just">
                        <a:lnSpc>
                          <a:spcPct val="115000"/>
                        </a:lnSpc>
                        <a:spcAft>
                          <a:spcPts val="100"/>
                        </a:spcAft>
                      </a:pPr>
                      <a:r>
                        <a:rPr lang="en-US" sz="1100">
                          <a:latin typeface="Arial" pitchFamily="34" charset="0"/>
                          <a:cs typeface="Arial" pitchFamily="34" charset="0"/>
                        </a:rPr>
                        <a:t>Сушка помета:</a:t>
                      </a:r>
                      <a:endParaRPr lang="ru-RU" sz="140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36681">
                <a:tc>
                  <a:txBody>
                    <a:bodyPr/>
                    <a:lstStyle/>
                    <a:p>
                      <a:pPr marL="12700" algn="just">
                        <a:lnSpc>
                          <a:spcPct val="115000"/>
                        </a:lnSpc>
                        <a:spcAft>
                          <a:spcPts val="100"/>
                        </a:spcAft>
                      </a:pPr>
                      <a:r>
                        <a:rPr lang="en-US" sz="1100">
                          <a:latin typeface="Arial" pitchFamily="34" charset="0"/>
                          <a:cs typeface="Arial" pitchFamily="34" charset="0"/>
                        </a:rPr>
                        <a:t>Оборудование для сушки удобрений</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1 тонна переработки помета/сутки</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466 700</a:t>
                      </a:r>
                      <a:endParaRPr lang="ru-RU" sz="1400">
                        <a:latin typeface="Arial" pitchFamily="34" charset="0"/>
                        <a:ea typeface="Times New Roman"/>
                        <a:cs typeface="Arial" pitchFamily="34" charset="0"/>
                      </a:endParaRPr>
                    </a:p>
                  </a:txBody>
                  <a:tcPr marL="9525" marR="9525" marT="9525" marB="9525" anchor="ctr"/>
                </a:tc>
              </a:tr>
              <a:tr h="336681">
                <a:tc gridSpan="3">
                  <a:txBody>
                    <a:bodyPr/>
                    <a:lstStyle/>
                    <a:p>
                      <a:pPr marL="12700" algn="just">
                        <a:lnSpc>
                          <a:spcPct val="115000"/>
                        </a:lnSpc>
                        <a:spcAft>
                          <a:spcPts val="100"/>
                        </a:spcAft>
                      </a:pPr>
                      <a:r>
                        <a:rPr lang="en-US" sz="1100">
                          <a:latin typeface="Arial" pitchFamily="34" charset="0"/>
                          <a:cs typeface="Arial" pitchFamily="34" charset="0"/>
                        </a:rPr>
                        <a:t>Биогазовая установка:</a:t>
                      </a:r>
                      <a:endParaRPr lang="ru-RU" sz="140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36681">
                <a:tc>
                  <a:txBody>
                    <a:bodyPr/>
                    <a:lstStyle/>
                    <a:p>
                      <a:pPr marL="12700" algn="just">
                        <a:lnSpc>
                          <a:spcPct val="115000"/>
                        </a:lnSpc>
                        <a:spcAft>
                          <a:spcPts val="100"/>
                        </a:spcAft>
                      </a:pPr>
                      <a:r>
                        <a:rPr lang="en-US" sz="1100">
                          <a:latin typeface="Arial" pitchFamily="34" charset="0"/>
                          <a:cs typeface="Arial" pitchFamily="34" charset="0"/>
                        </a:rPr>
                        <a:t>Биогазовая установка</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1 тонна переработки помета/сутки</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11 600 000</a:t>
                      </a:r>
                      <a:endParaRPr lang="ru-RU" sz="1400">
                        <a:latin typeface="Arial" pitchFamily="34" charset="0"/>
                        <a:ea typeface="Times New Roman"/>
                        <a:cs typeface="Arial" pitchFamily="34" charset="0"/>
                      </a:endParaRPr>
                    </a:p>
                  </a:txBody>
                  <a:tcPr marL="9525" marR="9525" marT="9525" marB="9525" anchor="ctr"/>
                </a:tc>
              </a:tr>
              <a:tr h="336681">
                <a:tc gridSpan="3">
                  <a:txBody>
                    <a:bodyPr/>
                    <a:lstStyle/>
                    <a:p>
                      <a:pPr marL="12700" algn="just">
                        <a:lnSpc>
                          <a:spcPct val="115000"/>
                        </a:lnSpc>
                        <a:spcAft>
                          <a:spcPts val="100"/>
                        </a:spcAft>
                      </a:pPr>
                      <a:r>
                        <a:rPr lang="ru-RU" sz="1100">
                          <a:latin typeface="Arial" pitchFamily="34" charset="0"/>
                          <a:cs typeface="Arial" pitchFamily="34" charset="0"/>
                        </a:rPr>
                        <a:t>Техника и оборудование для всех способов переработки:</a:t>
                      </a:r>
                      <a:endParaRPr lang="ru-RU" sz="140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36681">
                <a:tc>
                  <a:txBody>
                    <a:bodyPr/>
                    <a:lstStyle/>
                    <a:p>
                      <a:pPr marL="12700" algn="just">
                        <a:lnSpc>
                          <a:spcPct val="115000"/>
                        </a:lnSpc>
                        <a:spcAft>
                          <a:spcPts val="100"/>
                        </a:spcAft>
                      </a:pPr>
                      <a:r>
                        <a:rPr lang="en-US" sz="1100">
                          <a:latin typeface="Arial" pitchFamily="34" charset="0"/>
                          <a:cs typeface="Arial" pitchFamily="34" charset="0"/>
                        </a:rPr>
                        <a:t>Разбрасыватель</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единица</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25 000 000</a:t>
                      </a:r>
                      <a:endParaRPr lang="ru-RU" sz="1400">
                        <a:latin typeface="Arial" pitchFamily="34" charset="0"/>
                        <a:ea typeface="Times New Roman"/>
                        <a:cs typeface="Arial" pitchFamily="34" charset="0"/>
                      </a:endParaRPr>
                    </a:p>
                  </a:txBody>
                  <a:tcPr marL="9525" marR="9525" marT="9525" marB="9525" anchor="ctr"/>
                </a:tc>
              </a:tr>
              <a:tr h="336681">
                <a:tc>
                  <a:txBody>
                    <a:bodyPr/>
                    <a:lstStyle/>
                    <a:p>
                      <a:pPr marL="12700" algn="just">
                        <a:lnSpc>
                          <a:spcPct val="115000"/>
                        </a:lnSpc>
                        <a:spcAft>
                          <a:spcPts val="100"/>
                        </a:spcAft>
                      </a:pPr>
                      <a:r>
                        <a:rPr lang="ru-RU" sz="1100">
                          <a:latin typeface="Arial" pitchFamily="34" charset="0"/>
                          <a:cs typeface="Arial" pitchFamily="34" charset="0"/>
                        </a:rPr>
                        <a:t>Оборудование фасовки и упаковки удобрений</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1 тонна/сутки</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666 670</a:t>
                      </a:r>
                      <a:endParaRPr lang="ru-RU" sz="1400" dirty="0">
                        <a:latin typeface="Arial" pitchFamily="34" charset="0"/>
                        <a:ea typeface="Times New Roman"/>
                        <a:cs typeface="Arial" pitchFamily="34" charset="0"/>
                      </a:endParaRPr>
                    </a:p>
                  </a:txBody>
                  <a:tcPr marL="9525" marR="9525" marT="9525" marB="9525" anchor="ctr"/>
                </a:tc>
              </a:tr>
            </a:tbl>
          </a:graphicData>
        </a:graphic>
      </p:graphicFrame>
      <p:sp>
        <p:nvSpPr>
          <p:cNvPr id="15" name="Прямоугольник 14"/>
          <p:cNvSpPr/>
          <p:nvPr/>
        </p:nvSpPr>
        <p:spPr>
          <a:xfrm>
            <a:off x="4141912" y="0"/>
            <a:ext cx="4608512" cy="1478033"/>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техники и оборудования для переработки куриного помета, мощностью </a:t>
            </a:r>
            <a:r>
              <a:rPr lang="en-US" sz="2000" b="1" dirty="0" smtClean="0">
                <a:solidFill>
                  <a:schemeClr val="bg1"/>
                </a:solidFill>
                <a:latin typeface="Arial" pitchFamily="34" charset="0"/>
                <a:ea typeface="Times New Roman"/>
                <a:cs typeface="Arial" pitchFamily="34" charset="0"/>
              </a:rPr>
              <a:t>150 </a:t>
            </a:r>
            <a:r>
              <a:rPr lang="en-US" sz="2000" b="1" dirty="0" err="1" smtClean="0">
                <a:solidFill>
                  <a:schemeClr val="bg1"/>
                </a:solidFill>
                <a:latin typeface="Arial" pitchFamily="34" charset="0"/>
                <a:ea typeface="Times New Roman"/>
                <a:cs typeface="Arial" pitchFamily="34" charset="0"/>
              </a:rPr>
              <a:t>тонн</a:t>
            </a:r>
            <a:r>
              <a:rPr lang="en-US" sz="2000" b="1" dirty="0" smtClean="0">
                <a:solidFill>
                  <a:schemeClr val="bg1"/>
                </a:solidFill>
                <a:latin typeface="Arial" pitchFamily="34" charset="0"/>
                <a:ea typeface="Times New Roman"/>
                <a:cs typeface="Arial" pitchFamily="34" charset="0"/>
              </a:rPr>
              <a:t>/</a:t>
            </a:r>
            <a:r>
              <a:rPr lang="en-US" sz="2000" b="1" dirty="0" err="1" smtClean="0">
                <a:solidFill>
                  <a:schemeClr val="bg1"/>
                </a:solidFill>
                <a:latin typeface="Arial" pitchFamily="34" charset="0"/>
                <a:ea typeface="Times New Roman"/>
                <a:cs typeface="Arial" pitchFamily="34" charset="0"/>
              </a:rPr>
              <a:t>сутки</a:t>
            </a:r>
            <a:endParaRPr lang="ru-RU" sz="28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a:t>
            </a:r>
            <a:r>
              <a:rPr lang="ru-RU" sz="2800" b="1" dirty="0" smtClean="0">
                <a:solidFill>
                  <a:schemeClr val="accent5">
                    <a:lumMod val="75000"/>
                  </a:schemeClr>
                </a:solidFill>
                <a:latin typeface="+mn-lt"/>
              </a:rPr>
              <a:t>4</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3784267339"/>
              </p:ext>
            </p:extLst>
          </p:nvPr>
        </p:nvGraphicFramePr>
        <p:xfrm>
          <a:off x="0" y="1920280"/>
          <a:ext cx="8534400" cy="7507567"/>
        </p:xfrm>
        <a:graphic>
          <a:graphicData uri="http://schemas.openxmlformats.org/drawingml/2006/table">
            <a:tbl>
              <a:tblPr>
                <a:tableStyleId>{BDBED569-4797-4DF1-A0F4-6AAB3CD982D8}</a:tableStyleId>
              </a:tblPr>
              <a:tblGrid>
                <a:gridCol w="369390"/>
                <a:gridCol w="5171461"/>
                <a:gridCol w="1477560"/>
                <a:gridCol w="1515989"/>
              </a:tblGrid>
              <a:tr h="194261">
                <a:tc gridSpan="4">
                  <a:txBody>
                    <a:bodyPr/>
                    <a:lstStyle/>
                    <a:p>
                      <a:pPr marL="12700" algn="just">
                        <a:lnSpc>
                          <a:spcPct val="115000"/>
                        </a:lnSpc>
                        <a:spcAft>
                          <a:spcPts val="100"/>
                        </a:spcAft>
                      </a:pPr>
                      <a:r>
                        <a:rPr lang="en-US" sz="1050" b="1" dirty="0" err="1">
                          <a:latin typeface="Arial" pitchFamily="34" charset="0"/>
                          <a:cs typeface="Arial" pitchFamily="34" charset="0"/>
                        </a:rPr>
                        <a:t>Доля</a:t>
                      </a:r>
                      <a:r>
                        <a:rPr lang="en-US" sz="1050" b="1" dirty="0">
                          <a:latin typeface="Arial" pitchFamily="34" charset="0"/>
                          <a:cs typeface="Arial" pitchFamily="34" charset="0"/>
                        </a:rPr>
                        <a:t> </a:t>
                      </a:r>
                      <a:r>
                        <a:rPr lang="en-US" sz="1050" b="1" dirty="0" err="1">
                          <a:latin typeface="Arial" pitchFamily="34" charset="0"/>
                          <a:cs typeface="Arial" pitchFamily="34" charset="0"/>
                        </a:rPr>
                        <a:t>возмещения</a:t>
                      </a:r>
                      <a:r>
                        <a:rPr lang="en-US" sz="1050" b="1" dirty="0">
                          <a:latin typeface="Arial" pitchFamily="34" charset="0"/>
                          <a:cs typeface="Arial" pitchFamily="34" charset="0"/>
                        </a:rPr>
                        <a:t> </a:t>
                      </a:r>
                      <a:r>
                        <a:rPr lang="en-US" sz="1050" b="1" dirty="0" err="1">
                          <a:latin typeface="Arial" pitchFamily="34" charset="0"/>
                          <a:cs typeface="Arial" pitchFamily="34" charset="0"/>
                        </a:rPr>
                        <a:t>инвестиционных</a:t>
                      </a:r>
                      <a:r>
                        <a:rPr lang="en-US" sz="1050" b="1" dirty="0">
                          <a:latin typeface="Arial" pitchFamily="34" charset="0"/>
                          <a:cs typeface="Arial" pitchFamily="34" charset="0"/>
                        </a:rPr>
                        <a:t> </a:t>
                      </a:r>
                      <a:r>
                        <a:rPr lang="en-US" sz="1050" b="1" dirty="0" err="1">
                          <a:latin typeface="Arial" pitchFamily="34" charset="0"/>
                          <a:cs typeface="Arial" pitchFamily="34" charset="0"/>
                        </a:rPr>
                        <a:t>вложений</a:t>
                      </a:r>
                      <a:r>
                        <a:rPr lang="en-US" sz="1050" b="1" dirty="0">
                          <a:latin typeface="Arial" pitchFamily="34" charset="0"/>
                          <a:cs typeface="Arial" pitchFamily="34" charset="0"/>
                        </a:rPr>
                        <a:t> – 25%</a:t>
                      </a:r>
                      <a:endParaRPr lang="ru-RU" sz="1050" b="1" dirty="0">
                        <a:latin typeface="Arial" pitchFamily="34" charset="0"/>
                        <a:ea typeface="Times New Roman"/>
                        <a:cs typeface="Arial" pitchFamily="34" charset="0"/>
                      </a:endParaRPr>
                    </a:p>
                  </a:txBody>
                  <a:tcPr marL="9198" marR="9198" marT="9198" marB="9198" anchor="ctr"/>
                </a:tc>
                <a:tc hMerge="1">
                  <a:txBody>
                    <a:bodyPr/>
                    <a:lstStyle/>
                    <a:p>
                      <a:endParaRPr lang="ru-RU"/>
                    </a:p>
                  </a:txBody>
                  <a:tcPr/>
                </a:tc>
                <a:tc hMerge="1">
                  <a:txBody>
                    <a:bodyPr/>
                    <a:lstStyle/>
                    <a:p>
                      <a:endParaRPr lang="ru-RU"/>
                    </a:p>
                  </a:txBody>
                  <a:tcPr/>
                </a:tc>
                <a:tc hMerge="1">
                  <a:txBody>
                    <a:bodyPr/>
                    <a:lstStyle/>
                    <a:p>
                      <a:endParaRPr lang="ru-RU"/>
                    </a:p>
                  </a:txBody>
                  <a:tcPr/>
                </a:tc>
              </a:tr>
              <a:tr h="1151139">
                <a:tc>
                  <a:txBody>
                    <a:bodyPr/>
                    <a:lstStyle/>
                    <a:p>
                      <a:pPr marL="12700" algn="just">
                        <a:lnSpc>
                          <a:spcPct val="115000"/>
                        </a:lnSpc>
                        <a:spcAft>
                          <a:spcPts val="100"/>
                        </a:spcAft>
                      </a:pPr>
                      <a:r>
                        <a:rPr lang="en-US" sz="1050" b="1">
                          <a:latin typeface="Arial" pitchFamily="34" charset="0"/>
                          <a:cs typeface="Arial" pitchFamily="34" charset="0"/>
                        </a:rPr>
                        <a:t>№ п/п</a:t>
                      </a:r>
                      <a:endParaRPr lang="ru-RU" sz="1050" b="1">
                        <a:latin typeface="Arial" pitchFamily="34" charset="0"/>
                        <a:ea typeface="Times New Roman"/>
                        <a:cs typeface="Arial" pitchFamily="34" charset="0"/>
                      </a:endParaRPr>
                    </a:p>
                  </a:txBody>
                  <a:tcPr marL="9198" marR="9198" marT="9198" marB="9198" anchor="ctr"/>
                </a:tc>
                <a:tc>
                  <a:txBody>
                    <a:bodyPr/>
                    <a:lstStyle/>
                    <a:p>
                      <a:pPr marL="12700" algn="l">
                        <a:lnSpc>
                          <a:spcPct val="115000"/>
                        </a:lnSpc>
                        <a:spcAft>
                          <a:spcPts val="100"/>
                        </a:spcAft>
                      </a:pPr>
                      <a:r>
                        <a:rPr lang="ru-RU" sz="105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050" b="1" dirty="0">
                        <a:latin typeface="Arial" pitchFamily="34" charset="0"/>
                        <a:ea typeface="Times New Roman"/>
                        <a:cs typeface="Arial" pitchFamily="34" charset="0"/>
                      </a:endParaRPr>
                    </a:p>
                  </a:txBody>
                  <a:tcPr marL="9198" marR="9198" marT="9198" marB="9198" anchor="ctr"/>
                </a:tc>
                <a:tc>
                  <a:txBody>
                    <a:bodyPr/>
                    <a:lstStyle/>
                    <a:p>
                      <a:pPr marL="12700" algn="ctr">
                        <a:lnSpc>
                          <a:spcPct val="115000"/>
                        </a:lnSpc>
                        <a:spcAft>
                          <a:spcPts val="100"/>
                        </a:spcAft>
                      </a:pPr>
                      <a:r>
                        <a:rPr lang="en-US" sz="1050" b="1" dirty="0" err="1">
                          <a:latin typeface="Arial" pitchFamily="34" charset="0"/>
                          <a:cs typeface="Arial" pitchFamily="34" charset="0"/>
                        </a:rPr>
                        <a:t>Единица</a:t>
                      </a:r>
                      <a:r>
                        <a:rPr lang="en-US" sz="1050" b="1" dirty="0">
                          <a:latin typeface="Arial" pitchFamily="34" charset="0"/>
                          <a:cs typeface="Arial" pitchFamily="34" charset="0"/>
                        </a:rPr>
                        <a:t> </a:t>
                      </a:r>
                      <a:r>
                        <a:rPr lang="en-US" sz="1050" b="1" dirty="0" err="1">
                          <a:latin typeface="Arial" pitchFamily="34" charset="0"/>
                          <a:cs typeface="Arial" pitchFamily="34" charset="0"/>
                        </a:rPr>
                        <a:t>измерения</a:t>
                      </a:r>
                      <a:r>
                        <a:rPr lang="en-US" sz="1050" b="1" dirty="0">
                          <a:latin typeface="Arial" pitchFamily="34" charset="0"/>
                          <a:cs typeface="Arial" pitchFamily="34" charset="0"/>
                        </a:rPr>
                        <a:t> </a:t>
                      </a:r>
                      <a:r>
                        <a:rPr lang="en-US" sz="1050" b="1" dirty="0" err="1">
                          <a:latin typeface="Arial" pitchFamily="34" charset="0"/>
                          <a:cs typeface="Arial" pitchFamily="34" charset="0"/>
                        </a:rPr>
                        <a:t>мощности</a:t>
                      </a:r>
                      <a:r>
                        <a:rPr lang="en-US" sz="1050" b="1" dirty="0">
                          <a:latin typeface="Arial" pitchFamily="34" charset="0"/>
                          <a:cs typeface="Arial" pitchFamily="34" charset="0"/>
                        </a:rPr>
                        <a:t> </a:t>
                      </a:r>
                      <a:r>
                        <a:rPr lang="en-US" sz="1050" b="1" dirty="0" err="1">
                          <a:latin typeface="Arial" pitchFamily="34" charset="0"/>
                          <a:cs typeface="Arial" pitchFamily="34" charset="0"/>
                        </a:rPr>
                        <a:t>проекта</a:t>
                      </a:r>
                      <a:endParaRPr lang="ru-RU" sz="1050" b="1" dirty="0">
                        <a:latin typeface="Arial" pitchFamily="34" charset="0"/>
                        <a:ea typeface="Times New Roman"/>
                        <a:cs typeface="Arial" pitchFamily="34" charset="0"/>
                      </a:endParaRPr>
                    </a:p>
                  </a:txBody>
                  <a:tcPr marL="9198" marR="9198" marT="9198" marB="9198" anchor="ctr"/>
                </a:tc>
                <a:tc>
                  <a:txBody>
                    <a:bodyPr/>
                    <a:lstStyle/>
                    <a:p>
                      <a:pPr marL="12700" algn="ctr">
                        <a:lnSpc>
                          <a:spcPct val="115000"/>
                        </a:lnSpc>
                        <a:spcAft>
                          <a:spcPts val="100"/>
                        </a:spcAft>
                      </a:pPr>
                      <a:r>
                        <a:rPr lang="ru-RU" sz="105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050" b="1" dirty="0">
                        <a:latin typeface="Arial" pitchFamily="34" charset="0"/>
                        <a:ea typeface="Times New Roman"/>
                        <a:cs typeface="Arial" pitchFamily="34" charset="0"/>
                      </a:endParaRPr>
                    </a:p>
                  </a:txBody>
                  <a:tcPr marL="9198" marR="9198" marT="9198" marB="9198" anchor="ctr"/>
                </a:tc>
              </a:tr>
              <a:tr h="194261">
                <a:tc gridSpan="4">
                  <a:txBody>
                    <a:bodyPr/>
                    <a:lstStyle/>
                    <a:p>
                      <a:pPr marL="12700" algn="just">
                        <a:lnSpc>
                          <a:spcPct val="115000"/>
                        </a:lnSpc>
                        <a:spcAft>
                          <a:spcPts val="100"/>
                        </a:spcAft>
                      </a:pPr>
                      <a:r>
                        <a:rPr lang="en-US" sz="1050">
                          <a:latin typeface="Arial" pitchFamily="34" charset="0"/>
                          <a:cs typeface="Arial" pitchFamily="34" charset="0"/>
                        </a:rPr>
                        <a:t>Строительно-монтажные работы:</a:t>
                      </a:r>
                      <a:endParaRPr lang="ru-RU" sz="1050">
                        <a:latin typeface="Arial" pitchFamily="34" charset="0"/>
                        <a:ea typeface="Times New Roman"/>
                        <a:cs typeface="Arial" pitchFamily="34" charset="0"/>
                      </a:endParaRPr>
                    </a:p>
                  </a:txBody>
                  <a:tcPr marL="9198" marR="9198" marT="9198" marB="9198" anchor="ctr"/>
                </a:tc>
                <a:tc hMerge="1">
                  <a:txBody>
                    <a:bodyPr/>
                    <a:lstStyle/>
                    <a:p>
                      <a:endParaRPr lang="ru-RU"/>
                    </a:p>
                  </a:txBody>
                  <a:tcPr/>
                </a:tc>
                <a:tc hMerge="1">
                  <a:txBody>
                    <a:bodyPr/>
                    <a:lstStyle/>
                    <a:p>
                      <a:endParaRPr lang="ru-RU"/>
                    </a:p>
                  </a:txBody>
                  <a:tcPr/>
                </a:tc>
                <a:tc hMerge="1">
                  <a:txBody>
                    <a:bodyPr/>
                    <a:lstStyle/>
                    <a:p>
                      <a:endParaRPr lang="ru-RU"/>
                    </a:p>
                  </a:txBody>
                  <a:tcPr/>
                </a:tc>
              </a:tr>
              <a:tr h="194261">
                <a:tc>
                  <a:txBody>
                    <a:bodyPr/>
                    <a:lstStyle/>
                    <a:p>
                      <a:pPr marL="12700" algn="just">
                        <a:lnSpc>
                          <a:spcPct val="115000"/>
                        </a:lnSpc>
                        <a:spcAft>
                          <a:spcPts val="100"/>
                        </a:spcAft>
                      </a:pPr>
                      <a:r>
                        <a:rPr lang="en-US" sz="1050">
                          <a:latin typeface="Arial" pitchFamily="34" charset="0"/>
                          <a:cs typeface="Arial" pitchFamily="34" charset="0"/>
                        </a:rPr>
                        <a:t>1.1</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Птичник родительского стада</a:t>
                      </a:r>
                      <a:endParaRPr lang="ru-RU" sz="1050">
                        <a:latin typeface="Arial" pitchFamily="34" charset="0"/>
                        <a:ea typeface="Times New Roman"/>
                        <a:cs typeface="Arial" pitchFamily="34" charset="0"/>
                      </a:endParaRPr>
                    </a:p>
                  </a:txBody>
                  <a:tcPr marL="9198" marR="9198" marT="9198" marB="9198" anchor="ctr"/>
                </a:tc>
                <a:tc rowSpan="5">
                  <a:txBody>
                    <a:bodyPr/>
                    <a:lstStyle/>
                    <a:p>
                      <a:pPr marL="12700" algn="just">
                        <a:lnSpc>
                          <a:spcPct val="115000"/>
                        </a:lnSpc>
                        <a:spcAft>
                          <a:spcPts val="100"/>
                        </a:spcAft>
                      </a:pPr>
                      <a:r>
                        <a:rPr lang="en-US" sz="1050" dirty="0">
                          <a:latin typeface="Arial" pitchFamily="34" charset="0"/>
                          <a:cs typeface="Arial" pitchFamily="34" charset="0"/>
                        </a:rPr>
                        <a:t>1 </a:t>
                      </a:r>
                      <a:r>
                        <a:rPr lang="en-US" sz="1050" dirty="0" err="1">
                          <a:latin typeface="Arial" pitchFamily="34" charset="0"/>
                          <a:cs typeface="Arial" pitchFamily="34" charset="0"/>
                        </a:rPr>
                        <a:t>квадратный</a:t>
                      </a:r>
                      <a:r>
                        <a:rPr lang="en-US" sz="1050" dirty="0">
                          <a:latin typeface="Arial" pitchFamily="34" charset="0"/>
                          <a:cs typeface="Arial" pitchFamily="34" charset="0"/>
                        </a:rPr>
                        <a:t> </a:t>
                      </a:r>
                      <a:r>
                        <a:rPr lang="en-US" sz="1050" dirty="0" err="1">
                          <a:latin typeface="Arial" pitchFamily="34" charset="0"/>
                          <a:cs typeface="Arial" pitchFamily="34" charset="0"/>
                        </a:rPr>
                        <a:t>метр</a:t>
                      </a:r>
                      <a:endParaRPr lang="ru-RU" sz="1050" dirty="0">
                        <a:latin typeface="Arial" pitchFamily="34" charset="0"/>
                        <a:ea typeface="Times New Roman"/>
                        <a:cs typeface="Arial" pitchFamily="34" charset="0"/>
                      </a:endParaRPr>
                    </a:p>
                  </a:txBody>
                  <a:tcPr marL="9198" marR="9198" marT="9198" marB="9198" anchor="ctr"/>
                </a:tc>
                <a:tc rowSpan="5">
                  <a:txBody>
                    <a:bodyPr/>
                    <a:lstStyle/>
                    <a:p>
                      <a:pPr marL="12700" algn="just">
                        <a:lnSpc>
                          <a:spcPct val="115000"/>
                        </a:lnSpc>
                        <a:spcAft>
                          <a:spcPts val="100"/>
                        </a:spcAft>
                      </a:pPr>
                      <a:r>
                        <a:rPr lang="en-US" sz="1050" dirty="0">
                          <a:latin typeface="Arial" pitchFamily="34" charset="0"/>
                          <a:cs typeface="Arial" pitchFamily="34" charset="0"/>
                        </a:rPr>
                        <a:t>200 000</a:t>
                      </a:r>
                      <a:endParaRPr lang="ru-RU" sz="1050" dirty="0">
                        <a:latin typeface="Arial" pitchFamily="34" charset="0"/>
                        <a:ea typeface="Times New Roman"/>
                        <a:cs typeface="Arial" pitchFamily="34" charset="0"/>
                      </a:endParaRPr>
                    </a:p>
                  </a:txBody>
                  <a:tcPr marL="9198" marR="9198" marT="9198" marB="9198" anchor="ctr"/>
                </a:tc>
              </a:tr>
              <a:tr h="194261">
                <a:tc>
                  <a:txBody>
                    <a:bodyPr/>
                    <a:lstStyle/>
                    <a:p>
                      <a:pPr marL="12700" algn="just">
                        <a:lnSpc>
                          <a:spcPct val="115000"/>
                        </a:lnSpc>
                        <a:spcAft>
                          <a:spcPts val="100"/>
                        </a:spcAft>
                      </a:pPr>
                      <a:r>
                        <a:rPr lang="en-US" sz="1050">
                          <a:latin typeface="Arial" pitchFamily="34" charset="0"/>
                          <a:cs typeface="Arial" pitchFamily="34" charset="0"/>
                        </a:rPr>
                        <a:t>1.2</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Птичники ремонтного молодняка</a:t>
                      </a:r>
                      <a:endParaRPr lang="ru-RU" sz="1050">
                        <a:latin typeface="Arial" pitchFamily="34" charset="0"/>
                        <a:ea typeface="Times New Roman"/>
                        <a:cs typeface="Arial" pitchFamily="34" charset="0"/>
                      </a:endParaRPr>
                    </a:p>
                  </a:txBody>
                  <a:tcPr marL="9198" marR="9198" marT="9198" marB="9198" anchor="ctr"/>
                </a:tc>
                <a:tc vMerge="1">
                  <a:txBody>
                    <a:bodyPr/>
                    <a:lstStyle/>
                    <a:p>
                      <a:endParaRPr lang="ru-RU"/>
                    </a:p>
                  </a:txBody>
                  <a:tcPr/>
                </a:tc>
                <a:tc vMerge="1">
                  <a:txBody>
                    <a:bodyPr/>
                    <a:lstStyle/>
                    <a:p>
                      <a:endParaRPr lang="ru-RU"/>
                    </a:p>
                  </a:txBody>
                  <a:tcPr/>
                </a:tc>
              </a:tr>
              <a:tr h="194261">
                <a:tc>
                  <a:txBody>
                    <a:bodyPr/>
                    <a:lstStyle/>
                    <a:p>
                      <a:pPr marL="12700" algn="just">
                        <a:lnSpc>
                          <a:spcPct val="115000"/>
                        </a:lnSpc>
                        <a:spcAft>
                          <a:spcPts val="100"/>
                        </a:spcAft>
                      </a:pPr>
                      <a:r>
                        <a:rPr lang="en-US" sz="1050">
                          <a:latin typeface="Arial" pitchFamily="34" charset="0"/>
                          <a:cs typeface="Arial" pitchFamily="34" charset="0"/>
                        </a:rPr>
                        <a:t>1.3</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dirty="0" err="1">
                          <a:latin typeface="Arial" pitchFamily="34" charset="0"/>
                          <a:cs typeface="Arial" pitchFamily="34" charset="0"/>
                        </a:rPr>
                        <a:t>Зооветеринарный</a:t>
                      </a:r>
                      <a:r>
                        <a:rPr lang="en-US" sz="1050" dirty="0">
                          <a:latin typeface="Arial" pitchFamily="34" charset="0"/>
                          <a:cs typeface="Arial" pitchFamily="34" charset="0"/>
                        </a:rPr>
                        <a:t> </a:t>
                      </a:r>
                      <a:r>
                        <a:rPr lang="en-US" sz="1050" dirty="0" err="1">
                          <a:latin typeface="Arial" pitchFamily="34" charset="0"/>
                          <a:cs typeface="Arial" pitchFamily="34" charset="0"/>
                        </a:rPr>
                        <a:t>блок</a:t>
                      </a:r>
                      <a:endParaRPr lang="ru-RU" sz="1050" dirty="0">
                        <a:latin typeface="Arial" pitchFamily="34" charset="0"/>
                        <a:ea typeface="Times New Roman"/>
                        <a:cs typeface="Arial" pitchFamily="34" charset="0"/>
                      </a:endParaRPr>
                    </a:p>
                  </a:txBody>
                  <a:tcPr marL="9198" marR="9198" marT="9198" marB="9198" anchor="ctr"/>
                </a:tc>
                <a:tc vMerge="1">
                  <a:txBody>
                    <a:bodyPr/>
                    <a:lstStyle/>
                    <a:p>
                      <a:endParaRPr lang="ru-RU"/>
                    </a:p>
                  </a:txBody>
                  <a:tcPr/>
                </a:tc>
                <a:tc vMerge="1">
                  <a:txBody>
                    <a:bodyPr/>
                    <a:lstStyle/>
                    <a:p>
                      <a:endParaRPr lang="ru-RU"/>
                    </a:p>
                  </a:txBody>
                  <a:tcPr/>
                </a:tc>
              </a:tr>
              <a:tr h="194261">
                <a:tc>
                  <a:txBody>
                    <a:bodyPr/>
                    <a:lstStyle/>
                    <a:p>
                      <a:pPr marL="12700" algn="just">
                        <a:lnSpc>
                          <a:spcPct val="115000"/>
                        </a:lnSpc>
                        <a:spcAft>
                          <a:spcPts val="100"/>
                        </a:spcAft>
                      </a:pPr>
                      <a:r>
                        <a:rPr lang="en-US" sz="1050">
                          <a:latin typeface="Arial" pitchFamily="34" charset="0"/>
                          <a:cs typeface="Arial" pitchFamily="34" charset="0"/>
                        </a:rPr>
                        <a:t>1.4</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Здание убойного цеха</a:t>
                      </a:r>
                      <a:endParaRPr lang="ru-RU" sz="1050">
                        <a:latin typeface="Arial" pitchFamily="34" charset="0"/>
                        <a:ea typeface="Times New Roman"/>
                        <a:cs typeface="Arial" pitchFamily="34" charset="0"/>
                      </a:endParaRPr>
                    </a:p>
                  </a:txBody>
                  <a:tcPr marL="9198" marR="9198" marT="9198" marB="9198" anchor="ctr"/>
                </a:tc>
                <a:tc vMerge="1">
                  <a:txBody>
                    <a:bodyPr/>
                    <a:lstStyle/>
                    <a:p>
                      <a:endParaRPr lang="ru-RU"/>
                    </a:p>
                  </a:txBody>
                  <a:tcPr/>
                </a:tc>
                <a:tc vMerge="1">
                  <a:txBody>
                    <a:bodyPr/>
                    <a:lstStyle/>
                    <a:p>
                      <a:endParaRPr lang="ru-RU"/>
                    </a:p>
                  </a:txBody>
                  <a:tcPr/>
                </a:tc>
              </a:tr>
              <a:tr h="194261">
                <a:tc>
                  <a:txBody>
                    <a:bodyPr/>
                    <a:lstStyle/>
                    <a:p>
                      <a:pPr marL="12700" algn="just">
                        <a:lnSpc>
                          <a:spcPct val="115000"/>
                        </a:lnSpc>
                        <a:spcAft>
                          <a:spcPts val="100"/>
                        </a:spcAft>
                      </a:pPr>
                      <a:r>
                        <a:rPr lang="en-US" sz="1050">
                          <a:latin typeface="Arial" pitchFamily="34" charset="0"/>
                          <a:cs typeface="Arial" pitchFamily="34" charset="0"/>
                        </a:rPr>
                        <a:t>1.5</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Инкубаторий</a:t>
                      </a:r>
                      <a:endParaRPr lang="ru-RU" sz="1050">
                        <a:latin typeface="Arial" pitchFamily="34" charset="0"/>
                        <a:ea typeface="Times New Roman"/>
                        <a:cs typeface="Arial" pitchFamily="34" charset="0"/>
                      </a:endParaRPr>
                    </a:p>
                  </a:txBody>
                  <a:tcPr marL="9198" marR="9198" marT="9198" marB="9198" anchor="ctr"/>
                </a:tc>
                <a:tc vMerge="1">
                  <a:txBody>
                    <a:bodyPr/>
                    <a:lstStyle/>
                    <a:p>
                      <a:endParaRPr lang="ru-RU"/>
                    </a:p>
                  </a:txBody>
                  <a:tcPr/>
                </a:tc>
                <a:tc vMerge="1">
                  <a:txBody>
                    <a:bodyPr/>
                    <a:lstStyle/>
                    <a:p>
                      <a:endParaRPr lang="ru-RU"/>
                    </a:p>
                  </a:txBody>
                  <a:tcPr/>
                </a:tc>
              </a:tr>
              <a:tr h="194261">
                <a:tc>
                  <a:txBody>
                    <a:bodyPr/>
                    <a:lstStyle/>
                    <a:p>
                      <a:pPr marL="12700" algn="just">
                        <a:lnSpc>
                          <a:spcPct val="115000"/>
                        </a:lnSpc>
                        <a:spcAft>
                          <a:spcPts val="100"/>
                        </a:spcAft>
                      </a:pPr>
                      <a:r>
                        <a:rPr lang="en-US" sz="1050">
                          <a:latin typeface="Arial" pitchFamily="34" charset="0"/>
                          <a:cs typeface="Arial" pitchFamily="34" charset="0"/>
                        </a:rPr>
                        <a:t>2</a:t>
                      </a:r>
                      <a:endParaRPr lang="ru-RU" sz="1050">
                        <a:latin typeface="Arial" pitchFamily="34" charset="0"/>
                        <a:ea typeface="Times New Roman"/>
                        <a:cs typeface="Arial" pitchFamily="34" charset="0"/>
                      </a:endParaRPr>
                    </a:p>
                  </a:txBody>
                  <a:tcPr marL="9198" marR="9198" marT="9198" marB="9198" anchor="ctr"/>
                </a:tc>
                <a:tc gridSpan="3">
                  <a:txBody>
                    <a:bodyPr/>
                    <a:lstStyle/>
                    <a:p>
                      <a:pPr marL="12700" algn="just">
                        <a:lnSpc>
                          <a:spcPct val="115000"/>
                        </a:lnSpc>
                        <a:spcAft>
                          <a:spcPts val="100"/>
                        </a:spcAft>
                      </a:pPr>
                      <a:r>
                        <a:rPr lang="en-US" sz="1050">
                          <a:latin typeface="Arial" pitchFamily="34" charset="0"/>
                          <a:cs typeface="Arial" pitchFamily="34" charset="0"/>
                        </a:rPr>
                        <a:t>Оборудование:</a:t>
                      </a:r>
                      <a:endParaRPr lang="ru-RU" sz="1050">
                        <a:latin typeface="Arial" pitchFamily="34" charset="0"/>
                        <a:ea typeface="Times New Roman"/>
                        <a:cs typeface="Arial" pitchFamily="34" charset="0"/>
                      </a:endParaRPr>
                    </a:p>
                  </a:txBody>
                  <a:tcPr marL="9198" marR="9198" marT="9198" marB="9198" anchor="ctr"/>
                </a:tc>
                <a:tc hMerge="1">
                  <a:txBody>
                    <a:bodyPr/>
                    <a:lstStyle/>
                    <a:p>
                      <a:endParaRPr lang="ru-RU"/>
                    </a:p>
                  </a:txBody>
                  <a:tcPr/>
                </a:tc>
                <a:tc hMerge="1">
                  <a:txBody>
                    <a:bodyPr/>
                    <a:lstStyle/>
                    <a:p>
                      <a:endParaRPr lang="ru-RU"/>
                    </a:p>
                  </a:txBody>
                  <a:tcPr/>
                </a:tc>
              </a:tr>
              <a:tr h="577012">
                <a:tc>
                  <a:txBody>
                    <a:bodyPr/>
                    <a:lstStyle/>
                    <a:p>
                      <a:pPr marL="12700" algn="just">
                        <a:lnSpc>
                          <a:spcPct val="115000"/>
                        </a:lnSpc>
                        <a:spcAft>
                          <a:spcPts val="100"/>
                        </a:spcAft>
                      </a:pPr>
                      <a:r>
                        <a:rPr lang="en-US" sz="1050">
                          <a:latin typeface="Arial" pitchFamily="34" charset="0"/>
                          <a:cs typeface="Arial" pitchFamily="34" charset="0"/>
                        </a:rPr>
                        <a:t>2.1</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ru-RU" sz="1050">
                          <a:latin typeface="Arial" pitchFamily="34" charset="0"/>
                          <a:cs typeface="Arial" pitchFamily="34" charset="0"/>
                        </a:rPr>
                        <a:t>Напольное оборудование для выращивания ремонтного молодняка (система поения, кормления, система обогрева, вентиляции, освещение, водоснабжения)</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dirty="0" err="1">
                          <a:latin typeface="Arial" pitchFamily="34" charset="0"/>
                          <a:cs typeface="Arial" pitchFamily="34" charset="0"/>
                        </a:rPr>
                        <a:t>На</a:t>
                      </a:r>
                      <a:r>
                        <a:rPr lang="en-US" sz="1050" dirty="0">
                          <a:latin typeface="Arial" pitchFamily="34" charset="0"/>
                          <a:cs typeface="Arial" pitchFamily="34" charset="0"/>
                        </a:rPr>
                        <a:t> </a:t>
                      </a:r>
                      <a:r>
                        <a:rPr lang="en-US" sz="1050" dirty="0" err="1">
                          <a:latin typeface="Arial" pitchFamily="34" charset="0"/>
                          <a:cs typeface="Arial" pitchFamily="34" charset="0"/>
                        </a:rPr>
                        <a:t>одно</a:t>
                      </a:r>
                      <a:r>
                        <a:rPr lang="en-US" sz="1050" dirty="0">
                          <a:latin typeface="Arial" pitchFamily="34" charset="0"/>
                          <a:cs typeface="Arial" pitchFamily="34" charset="0"/>
                        </a:rPr>
                        <a:t> </a:t>
                      </a:r>
                      <a:r>
                        <a:rPr lang="en-US" sz="1050" dirty="0" err="1">
                          <a:latin typeface="Arial" pitchFamily="34" charset="0"/>
                          <a:cs typeface="Arial" pitchFamily="34" charset="0"/>
                        </a:rPr>
                        <a:t>птице-место</a:t>
                      </a:r>
                      <a:endParaRPr lang="ru-RU" sz="1050" dirty="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dirty="0">
                          <a:latin typeface="Arial" pitchFamily="34" charset="0"/>
                          <a:cs typeface="Arial" pitchFamily="34" charset="0"/>
                        </a:rPr>
                        <a:t>25 000</a:t>
                      </a:r>
                      <a:endParaRPr lang="ru-RU" sz="1050" dirty="0">
                        <a:latin typeface="Arial" pitchFamily="34" charset="0"/>
                        <a:ea typeface="Times New Roman"/>
                        <a:cs typeface="Arial" pitchFamily="34" charset="0"/>
                      </a:endParaRPr>
                    </a:p>
                  </a:txBody>
                  <a:tcPr marL="9198" marR="9198" marT="9198" marB="9198" anchor="ctr"/>
                </a:tc>
              </a:tr>
              <a:tr h="577012">
                <a:tc>
                  <a:txBody>
                    <a:bodyPr/>
                    <a:lstStyle/>
                    <a:p>
                      <a:pPr marL="12700" algn="just">
                        <a:lnSpc>
                          <a:spcPct val="115000"/>
                        </a:lnSpc>
                        <a:spcAft>
                          <a:spcPts val="100"/>
                        </a:spcAft>
                      </a:pPr>
                      <a:r>
                        <a:rPr lang="en-US" sz="1050">
                          <a:latin typeface="Arial" pitchFamily="34" charset="0"/>
                          <a:cs typeface="Arial" pitchFamily="34" charset="0"/>
                        </a:rPr>
                        <a:t>2.2</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ru-RU" sz="1050" dirty="0">
                          <a:latin typeface="Arial" pitchFamily="34" charset="0"/>
                          <a:cs typeface="Arial" pitchFamily="34" charset="0"/>
                        </a:rPr>
                        <a:t>Клеточное оборудование для выращивания ремонтного молодняка (система поения, кормления, система обогрева, вентиляции, освещение, водоснабжения)</a:t>
                      </a:r>
                      <a:endParaRPr lang="ru-RU" sz="1050" dirty="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На одно птице-место</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42 500</a:t>
                      </a:r>
                      <a:endParaRPr lang="ru-RU" sz="1050">
                        <a:latin typeface="Arial" pitchFamily="34" charset="0"/>
                        <a:ea typeface="Times New Roman"/>
                        <a:cs typeface="Arial" pitchFamily="34" charset="0"/>
                      </a:endParaRPr>
                    </a:p>
                  </a:txBody>
                  <a:tcPr marL="9198" marR="9198" marT="9198" marB="9198" anchor="ctr"/>
                </a:tc>
              </a:tr>
              <a:tr h="577012">
                <a:tc>
                  <a:txBody>
                    <a:bodyPr/>
                    <a:lstStyle/>
                    <a:p>
                      <a:pPr marL="12700" algn="just">
                        <a:lnSpc>
                          <a:spcPct val="115000"/>
                        </a:lnSpc>
                        <a:spcAft>
                          <a:spcPts val="100"/>
                        </a:spcAft>
                      </a:pPr>
                      <a:r>
                        <a:rPr lang="en-US" sz="1050">
                          <a:latin typeface="Arial" pitchFamily="34" charset="0"/>
                          <a:cs typeface="Arial" pitchFamily="34" charset="0"/>
                        </a:rPr>
                        <a:t>2.3</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ru-RU" sz="1050">
                          <a:latin typeface="Arial" pitchFamily="34" charset="0"/>
                          <a:cs typeface="Arial" pitchFamily="34" charset="0"/>
                        </a:rPr>
                        <a:t>Напольное оборудование для содержания родительского стада (система яйцесбора, система поения, кормления, система обогрева, вентиляции, освещение, водоснабжения)</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На одно птице-место</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42 500</a:t>
                      </a:r>
                      <a:endParaRPr lang="ru-RU" sz="1050">
                        <a:latin typeface="Arial" pitchFamily="34" charset="0"/>
                        <a:ea typeface="Times New Roman"/>
                        <a:cs typeface="Arial" pitchFamily="34" charset="0"/>
                      </a:endParaRPr>
                    </a:p>
                  </a:txBody>
                  <a:tcPr marL="9198" marR="9198" marT="9198" marB="9198" anchor="ctr"/>
                </a:tc>
              </a:tr>
              <a:tr h="577012">
                <a:tc>
                  <a:txBody>
                    <a:bodyPr/>
                    <a:lstStyle/>
                    <a:p>
                      <a:pPr marL="12700" algn="just">
                        <a:lnSpc>
                          <a:spcPct val="115000"/>
                        </a:lnSpc>
                        <a:spcAft>
                          <a:spcPts val="100"/>
                        </a:spcAft>
                      </a:pPr>
                      <a:r>
                        <a:rPr lang="en-US" sz="1050">
                          <a:latin typeface="Arial" pitchFamily="34" charset="0"/>
                          <a:cs typeface="Arial" pitchFamily="34" charset="0"/>
                        </a:rPr>
                        <a:t>2.4</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ru-RU" sz="1050" dirty="0">
                          <a:latin typeface="Arial" pitchFamily="34" charset="0"/>
                          <a:cs typeface="Arial" pitchFamily="34" charset="0"/>
                        </a:rPr>
                        <a:t>Клеточное оборудование для содержания родительского стада (система </a:t>
                      </a:r>
                      <a:r>
                        <a:rPr lang="ru-RU" sz="1050" dirty="0" err="1">
                          <a:latin typeface="Arial" pitchFamily="34" charset="0"/>
                          <a:cs typeface="Arial" pitchFamily="34" charset="0"/>
                        </a:rPr>
                        <a:t>яйцесбора</a:t>
                      </a:r>
                      <a:r>
                        <a:rPr lang="ru-RU" sz="1050" dirty="0">
                          <a:latin typeface="Arial" pitchFamily="34" charset="0"/>
                          <a:cs typeface="Arial" pitchFamily="34" charset="0"/>
                        </a:rPr>
                        <a:t>, система поения, кормления, система обогрева, вентиляции, освещение, водоснабжения)</a:t>
                      </a:r>
                      <a:endParaRPr lang="ru-RU" sz="1050" dirty="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На одно птице-место</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35 000</a:t>
                      </a:r>
                      <a:endParaRPr lang="ru-RU" sz="1050">
                        <a:latin typeface="Arial" pitchFamily="34" charset="0"/>
                        <a:ea typeface="Times New Roman"/>
                        <a:cs typeface="Arial" pitchFamily="34" charset="0"/>
                      </a:endParaRPr>
                    </a:p>
                  </a:txBody>
                  <a:tcPr marL="9198" marR="9198" marT="9198" marB="9198" anchor="ctr"/>
                </a:tc>
              </a:tr>
              <a:tr h="194261">
                <a:tc>
                  <a:txBody>
                    <a:bodyPr/>
                    <a:lstStyle/>
                    <a:p>
                      <a:pPr marL="12700" algn="just">
                        <a:lnSpc>
                          <a:spcPct val="115000"/>
                        </a:lnSpc>
                        <a:spcAft>
                          <a:spcPts val="100"/>
                        </a:spcAft>
                      </a:pPr>
                      <a:r>
                        <a:rPr lang="en-US" sz="1050">
                          <a:latin typeface="Arial" pitchFamily="34" charset="0"/>
                          <a:cs typeface="Arial" pitchFamily="34" charset="0"/>
                        </a:rPr>
                        <a:t>3</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Оборудование утилизации - Крематорий</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единица</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12 500 000</a:t>
                      </a:r>
                      <a:endParaRPr lang="ru-RU" sz="1050">
                        <a:latin typeface="Arial" pitchFamily="34" charset="0"/>
                        <a:ea typeface="Times New Roman"/>
                        <a:cs typeface="Arial" pitchFamily="34" charset="0"/>
                      </a:endParaRPr>
                    </a:p>
                  </a:txBody>
                  <a:tcPr marL="9198" marR="9198" marT="9198" marB="9198" anchor="ctr"/>
                </a:tc>
              </a:tr>
              <a:tr h="194261">
                <a:tc>
                  <a:txBody>
                    <a:bodyPr/>
                    <a:lstStyle/>
                    <a:p>
                      <a:pPr marL="12700" algn="just">
                        <a:lnSpc>
                          <a:spcPct val="115000"/>
                        </a:lnSpc>
                        <a:spcAft>
                          <a:spcPts val="100"/>
                        </a:spcAft>
                      </a:pPr>
                      <a:r>
                        <a:rPr lang="en-US" sz="1050">
                          <a:latin typeface="Arial" pitchFamily="34" charset="0"/>
                          <a:cs typeface="Arial" pitchFamily="34" charset="0"/>
                        </a:rPr>
                        <a:t>4</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dirty="0" err="1">
                          <a:latin typeface="Arial" pitchFamily="34" charset="0"/>
                          <a:cs typeface="Arial" pitchFamily="34" charset="0"/>
                        </a:rPr>
                        <a:t>Оборудование</a:t>
                      </a:r>
                      <a:r>
                        <a:rPr lang="en-US" sz="1050" dirty="0">
                          <a:latin typeface="Arial" pitchFamily="34" charset="0"/>
                          <a:cs typeface="Arial" pitchFamily="34" charset="0"/>
                        </a:rPr>
                        <a:t> </a:t>
                      </a:r>
                      <a:r>
                        <a:rPr lang="en-US" sz="1050" dirty="0" err="1">
                          <a:latin typeface="Arial" pitchFamily="34" charset="0"/>
                          <a:cs typeface="Arial" pitchFamily="34" charset="0"/>
                        </a:rPr>
                        <a:t>для</a:t>
                      </a:r>
                      <a:r>
                        <a:rPr lang="en-US" sz="1050" dirty="0">
                          <a:latin typeface="Arial" pitchFamily="34" charset="0"/>
                          <a:cs typeface="Arial" pitchFamily="34" charset="0"/>
                        </a:rPr>
                        <a:t> </a:t>
                      </a:r>
                      <a:r>
                        <a:rPr lang="en-US" sz="1050" dirty="0" err="1">
                          <a:latin typeface="Arial" pitchFamily="34" charset="0"/>
                          <a:cs typeface="Arial" pitchFamily="34" charset="0"/>
                        </a:rPr>
                        <a:t>инкубатора</a:t>
                      </a:r>
                      <a:endParaRPr lang="ru-RU" sz="1050" dirty="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яйце место</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8 800</a:t>
                      </a:r>
                      <a:endParaRPr lang="ru-RU" sz="1050">
                        <a:latin typeface="Arial" pitchFamily="34" charset="0"/>
                        <a:ea typeface="Times New Roman"/>
                        <a:cs typeface="Arial" pitchFamily="34" charset="0"/>
                      </a:endParaRPr>
                    </a:p>
                  </a:txBody>
                  <a:tcPr marL="9198" marR="9198" marT="9198" marB="9198" anchor="ctr"/>
                </a:tc>
              </a:tr>
              <a:tr h="194261">
                <a:tc>
                  <a:txBody>
                    <a:bodyPr/>
                    <a:lstStyle/>
                    <a:p>
                      <a:pPr marL="12700" algn="just">
                        <a:lnSpc>
                          <a:spcPct val="115000"/>
                        </a:lnSpc>
                        <a:spcAft>
                          <a:spcPts val="100"/>
                        </a:spcAft>
                      </a:pPr>
                      <a:r>
                        <a:rPr lang="en-US" sz="1050">
                          <a:latin typeface="Arial" pitchFamily="34" charset="0"/>
                          <a:cs typeface="Arial" pitchFamily="34" charset="0"/>
                        </a:rPr>
                        <a:t>5</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Оборудование убойного цеха</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единица</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53 000 000</a:t>
                      </a:r>
                      <a:endParaRPr lang="ru-RU" sz="1050">
                        <a:latin typeface="Arial" pitchFamily="34" charset="0"/>
                        <a:ea typeface="Times New Roman"/>
                        <a:cs typeface="Arial" pitchFamily="34" charset="0"/>
                      </a:endParaRPr>
                    </a:p>
                  </a:txBody>
                  <a:tcPr marL="9198" marR="9198" marT="9198" marB="9198" anchor="ctr"/>
                </a:tc>
              </a:tr>
              <a:tr h="194261">
                <a:tc>
                  <a:txBody>
                    <a:bodyPr/>
                    <a:lstStyle/>
                    <a:p>
                      <a:pPr marL="12700" algn="just">
                        <a:lnSpc>
                          <a:spcPct val="115000"/>
                        </a:lnSpc>
                        <a:spcAft>
                          <a:spcPts val="100"/>
                        </a:spcAft>
                      </a:pPr>
                      <a:r>
                        <a:rPr lang="en-US" sz="1050">
                          <a:latin typeface="Arial" pitchFamily="34" charset="0"/>
                          <a:cs typeface="Arial" pitchFamily="34" charset="0"/>
                        </a:rPr>
                        <a:t>6</a:t>
                      </a:r>
                      <a:endParaRPr lang="ru-RU" sz="1050">
                        <a:latin typeface="Arial" pitchFamily="34" charset="0"/>
                        <a:ea typeface="Times New Roman"/>
                        <a:cs typeface="Arial" pitchFamily="34" charset="0"/>
                      </a:endParaRPr>
                    </a:p>
                  </a:txBody>
                  <a:tcPr marL="9198" marR="9198" marT="9198" marB="9198" anchor="ctr"/>
                </a:tc>
                <a:tc gridSpan="3">
                  <a:txBody>
                    <a:bodyPr/>
                    <a:lstStyle/>
                    <a:p>
                      <a:pPr marL="12700" algn="just">
                        <a:lnSpc>
                          <a:spcPct val="115000"/>
                        </a:lnSpc>
                        <a:spcAft>
                          <a:spcPts val="100"/>
                        </a:spcAft>
                      </a:pPr>
                      <a:r>
                        <a:rPr lang="en-US" sz="1050">
                          <a:latin typeface="Arial" pitchFamily="34" charset="0"/>
                          <a:cs typeface="Arial" pitchFamily="34" charset="0"/>
                        </a:rPr>
                        <a:t>Техника:</a:t>
                      </a:r>
                      <a:endParaRPr lang="ru-RU" sz="1050">
                        <a:latin typeface="Arial" pitchFamily="34" charset="0"/>
                        <a:ea typeface="Times New Roman"/>
                        <a:cs typeface="Arial" pitchFamily="34" charset="0"/>
                      </a:endParaRPr>
                    </a:p>
                  </a:txBody>
                  <a:tcPr marL="9198" marR="9198" marT="9198" marB="9198" anchor="ctr"/>
                </a:tc>
                <a:tc hMerge="1">
                  <a:txBody>
                    <a:bodyPr/>
                    <a:lstStyle/>
                    <a:p>
                      <a:endParaRPr lang="ru-RU"/>
                    </a:p>
                  </a:txBody>
                  <a:tcPr/>
                </a:tc>
                <a:tc hMerge="1">
                  <a:txBody>
                    <a:bodyPr/>
                    <a:lstStyle/>
                    <a:p>
                      <a:endParaRPr lang="ru-RU"/>
                    </a:p>
                  </a:txBody>
                  <a:tcPr/>
                </a:tc>
              </a:tr>
              <a:tr h="194261">
                <a:tc>
                  <a:txBody>
                    <a:bodyPr/>
                    <a:lstStyle/>
                    <a:p>
                      <a:pPr marL="12700" algn="just">
                        <a:lnSpc>
                          <a:spcPct val="115000"/>
                        </a:lnSpc>
                        <a:spcAft>
                          <a:spcPts val="100"/>
                        </a:spcAft>
                      </a:pPr>
                      <a:r>
                        <a:rPr lang="en-US" sz="1050">
                          <a:latin typeface="Arial" pitchFamily="34" charset="0"/>
                          <a:cs typeface="Arial" pitchFamily="34" charset="0"/>
                        </a:rPr>
                        <a:t>6.1</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Кормовоз</a:t>
                      </a:r>
                      <a:endParaRPr lang="ru-RU" sz="1050">
                        <a:latin typeface="Arial" pitchFamily="34" charset="0"/>
                        <a:ea typeface="Times New Roman"/>
                        <a:cs typeface="Arial" pitchFamily="34" charset="0"/>
                      </a:endParaRPr>
                    </a:p>
                  </a:txBody>
                  <a:tcPr marL="9198" marR="9198" marT="9198" marB="9198" anchor="ctr"/>
                </a:tc>
                <a:tc rowSpan="7">
                  <a:txBody>
                    <a:bodyPr/>
                    <a:lstStyle/>
                    <a:p>
                      <a:pPr marL="12700" algn="just">
                        <a:lnSpc>
                          <a:spcPct val="115000"/>
                        </a:lnSpc>
                        <a:spcAft>
                          <a:spcPts val="100"/>
                        </a:spcAft>
                      </a:pPr>
                      <a:r>
                        <a:rPr lang="en-US" sz="1050" dirty="0" err="1">
                          <a:latin typeface="Arial" pitchFamily="34" charset="0"/>
                          <a:cs typeface="Arial" pitchFamily="34" charset="0"/>
                        </a:rPr>
                        <a:t>единица</a:t>
                      </a:r>
                      <a:endParaRPr lang="ru-RU" sz="1050" dirty="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dirty="0">
                          <a:latin typeface="Arial" pitchFamily="34" charset="0"/>
                          <a:cs typeface="Arial" pitchFamily="34" charset="0"/>
                        </a:rPr>
                        <a:t>35 000 000</a:t>
                      </a:r>
                      <a:endParaRPr lang="ru-RU" sz="1050" dirty="0">
                        <a:latin typeface="Arial" pitchFamily="34" charset="0"/>
                        <a:ea typeface="Times New Roman"/>
                        <a:cs typeface="Arial" pitchFamily="34" charset="0"/>
                      </a:endParaRPr>
                    </a:p>
                  </a:txBody>
                  <a:tcPr marL="9198" marR="9198" marT="9198" marB="9198" anchor="ctr"/>
                </a:tc>
              </a:tr>
              <a:tr h="194261">
                <a:tc>
                  <a:txBody>
                    <a:bodyPr/>
                    <a:lstStyle/>
                    <a:p>
                      <a:pPr marL="12700" algn="just">
                        <a:lnSpc>
                          <a:spcPct val="115000"/>
                        </a:lnSpc>
                        <a:spcAft>
                          <a:spcPts val="100"/>
                        </a:spcAft>
                      </a:pPr>
                      <a:r>
                        <a:rPr lang="en-US" sz="1050">
                          <a:latin typeface="Arial" pitchFamily="34" charset="0"/>
                          <a:cs typeface="Arial" pitchFamily="34" charset="0"/>
                        </a:rPr>
                        <a:t>6.2</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Цыплятовоз</a:t>
                      </a:r>
                      <a:endParaRPr lang="ru-RU" sz="1050">
                        <a:latin typeface="Arial" pitchFamily="34" charset="0"/>
                        <a:ea typeface="Times New Roman"/>
                        <a:cs typeface="Arial" pitchFamily="34" charset="0"/>
                      </a:endParaRPr>
                    </a:p>
                  </a:txBody>
                  <a:tcPr marL="9198" marR="9198" marT="9198" marB="9198" anchor="ctr"/>
                </a:tc>
                <a:tc vMerge="1">
                  <a:txBody>
                    <a:bodyPr/>
                    <a:lstStyle/>
                    <a:p>
                      <a:endParaRPr lang="ru-RU"/>
                    </a:p>
                  </a:txBody>
                  <a:tcPr/>
                </a:tc>
                <a:tc>
                  <a:txBody>
                    <a:bodyPr/>
                    <a:lstStyle/>
                    <a:p>
                      <a:pPr marL="12700" algn="just">
                        <a:lnSpc>
                          <a:spcPct val="115000"/>
                        </a:lnSpc>
                        <a:spcAft>
                          <a:spcPts val="100"/>
                        </a:spcAft>
                      </a:pPr>
                      <a:r>
                        <a:rPr lang="en-US" sz="1050">
                          <a:latin typeface="Arial" pitchFamily="34" charset="0"/>
                          <a:cs typeface="Arial" pitchFamily="34" charset="0"/>
                        </a:rPr>
                        <a:t>40 000 000</a:t>
                      </a:r>
                      <a:endParaRPr lang="ru-RU" sz="1050">
                        <a:latin typeface="Arial" pitchFamily="34" charset="0"/>
                        <a:ea typeface="Times New Roman"/>
                        <a:cs typeface="Arial" pitchFamily="34" charset="0"/>
                      </a:endParaRPr>
                    </a:p>
                  </a:txBody>
                  <a:tcPr marL="9198" marR="9198" marT="9198" marB="9198" anchor="ctr"/>
                </a:tc>
              </a:tr>
              <a:tr h="194261">
                <a:tc>
                  <a:txBody>
                    <a:bodyPr/>
                    <a:lstStyle/>
                    <a:p>
                      <a:pPr marL="12700" algn="just">
                        <a:lnSpc>
                          <a:spcPct val="115000"/>
                        </a:lnSpc>
                        <a:spcAft>
                          <a:spcPts val="100"/>
                        </a:spcAft>
                      </a:pPr>
                      <a:r>
                        <a:rPr lang="en-US" sz="1050">
                          <a:latin typeface="Arial" pitchFamily="34" charset="0"/>
                          <a:cs typeface="Arial" pitchFamily="34" charset="0"/>
                        </a:rPr>
                        <a:t>6.3</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Яйцевоз рефрижератор</a:t>
                      </a:r>
                      <a:endParaRPr lang="ru-RU" sz="1050">
                        <a:latin typeface="Arial" pitchFamily="34" charset="0"/>
                        <a:ea typeface="Times New Roman"/>
                        <a:cs typeface="Arial" pitchFamily="34" charset="0"/>
                      </a:endParaRPr>
                    </a:p>
                  </a:txBody>
                  <a:tcPr marL="9198" marR="9198" marT="9198" marB="9198" anchor="ctr"/>
                </a:tc>
                <a:tc vMerge="1">
                  <a:txBody>
                    <a:bodyPr/>
                    <a:lstStyle/>
                    <a:p>
                      <a:endParaRPr lang="ru-RU"/>
                    </a:p>
                  </a:txBody>
                  <a:tcPr/>
                </a:tc>
                <a:tc>
                  <a:txBody>
                    <a:bodyPr/>
                    <a:lstStyle/>
                    <a:p>
                      <a:pPr marL="12700" algn="just">
                        <a:lnSpc>
                          <a:spcPct val="115000"/>
                        </a:lnSpc>
                        <a:spcAft>
                          <a:spcPts val="100"/>
                        </a:spcAft>
                      </a:pPr>
                      <a:r>
                        <a:rPr lang="en-US" sz="1050">
                          <a:latin typeface="Arial" pitchFamily="34" charset="0"/>
                          <a:cs typeface="Arial" pitchFamily="34" charset="0"/>
                        </a:rPr>
                        <a:t>15 000 000</a:t>
                      </a:r>
                      <a:endParaRPr lang="ru-RU" sz="1050">
                        <a:latin typeface="Arial" pitchFamily="34" charset="0"/>
                        <a:ea typeface="Times New Roman"/>
                        <a:cs typeface="Arial" pitchFamily="34" charset="0"/>
                      </a:endParaRPr>
                    </a:p>
                  </a:txBody>
                  <a:tcPr marL="9198" marR="9198" marT="9198" marB="9198" anchor="ctr"/>
                </a:tc>
              </a:tr>
              <a:tr h="194460">
                <a:tc>
                  <a:txBody>
                    <a:bodyPr/>
                    <a:lstStyle/>
                    <a:p>
                      <a:pPr marL="12700" algn="just">
                        <a:lnSpc>
                          <a:spcPct val="115000"/>
                        </a:lnSpc>
                        <a:spcAft>
                          <a:spcPts val="100"/>
                        </a:spcAft>
                      </a:pPr>
                      <a:r>
                        <a:rPr lang="en-US" sz="1050">
                          <a:latin typeface="Arial" pitchFamily="34" charset="0"/>
                          <a:cs typeface="Arial" pitchFamily="34" charset="0"/>
                        </a:rPr>
                        <a:t>6.4</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ru-RU" sz="1050">
                          <a:latin typeface="Arial" pitchFamily="34" charset="0"/>
                          <a:cs typeface="Arial" pitchFamily="34" charset="0"/>
                        </a:rPr>
                        <a:t>Электропогрузчик вилочный/дизельный погрузчик вилочный</a:t>
                      </a:r>
                      <a:endParaRPr lang="ru-RU" sz="1050">
                        <a:latin typeface="Arial" pitchFamily="34" charset="0"/>
                        <a:ea typeface="Times New Roman"/>
                        <a:cs typeface="Arial" pitchFamily="34" charset="0"/>
                      </a:endParaRPr>
                    </a:p>
                  </a:txBody>
                  <a:tcPr marL="9198" marR="9198" marT="9198" marB="9198" anchor="ctr"/>
                </a:tc>
                <a:tc vMerge="1">
                  <a:txBody>
                    <a:bodyPr/>
                    <a:lstStyle/>
                    <a:p>
                      <a:endParaRPr lang="ru-RU"/>
                    </a:p>
                  </a:txBody>
                  <a:tcPr/>
                </a:tc>
                <a:tc>
                  <a:txBody>
                    <a:bodyPr/>
                    <a:lstStyle/>
                    <a:p>
                      <a:pPr marL="12700" algn="just">
                        <a:lnSpc>
                          <a:spcPct val="115000"/>
                        </a:lnSpc>
                        <a:spcAft>
                          <a:spcPts val="100"/>
                        </a:spcAft>
                      </a:pPr>
                      <a:r>
                        <a:rPr lang="en-US" sz="1050">
                          <a:latin typeface="Arial" pitchFamily="34" charset="0"/>
                          <a:cs typeface="Arial" pitchFamily="34" charset="0"/>
                        </a:rPr>
                        <a:t>12 500 000</a:t>
                      </a:r>
                      <a:endParaRPr lang="ru-RU" sz="1050">
                        <a:latin typeface="Arial" pitchFamily="34" charset="0"/>
                        <a:ea typeface="Times New Roman"/>
                        <a:cs typeface="Arial" pitchFamily="34" charset="0"/>
                      </a:endParaRPr>
                    </a:p>
                  </a:txBody>
                  <a:tcPr marL="9198" marR="9198" marT="9198" marB="9198" anchor="ctr"/>
                </a:tc>
              </a:tr>
              <a:tr h="194261">
                <a:tc>
                  <a:txBody>
                    <a:bodyPr/>
                    <a:lstStyle/>
                    <a:p>
                      <a:pPr marL="12700" algn="just">
                        <a:lnSpc>
                          <a:spcPct val="115000"/>
                        </a:lnSpc>
                        <a:spcAft>
                          <a:spcPts val="100"/>
                        </a:spcAft>
                      </a:pPr>
                      <a:r>
                        <a:rPr lang="en-US" sz="1050">
                          <a:latin typeface="Arial" pitchFamily="34" charset="0"/>
                          <a:cs typeface="Arial" pitchFamily="34" charset="0"/>
                        </a:rPr>
                        <a:t>6.5</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Минипогрузчик</a:t>
                      </a:r>
                      <a:endParaRPr lang="ru-RU" sz="1050">
                        <a:latin typeface="Arial" pitchFamily="34" charset="0"/>
                        <a:ea typeface="Times New Roman"/>
                        <a:cs typeface="Arial" pitchFamily="34" charset="0"/>
                      </a:endParaRPr>
                    </a:p>
                  </a:txBody>
                  <a:tcPr marL="9198" marR="9198" marT="9198" marB="9198" anchor="ctr"/>
                </a:tc>
                <a:tc vMerge="1">
                  <a:txBody>
                    <a:bodyPr/>
                    <a:lstStyle/>
                    <a:p>
                      <a:endParaRPr lang="ru-RU"/>
                    </a:p>
                  </a:txBody>
                  <a:tcPr/>
                </a:tc>
                <a:tc>
                  <a:txBody>
                    <a:bodyPr/>
                    <a:lstStyle/>
                    <a:p>
                      <a:pPr marL="12700" algn="just">
                        <a:lnSpc>
                          <a:spcPct val="115000"/>
                        </a:lnSpc>
                        <a:spcAft>
                          <a:spcPts val="100"/>
                        </a:spcAft>
                      </a:pPr>
                      <a:r>
                        <a:rPr lang="en-US" sz="1050">
                          <a:latin typeface="Arial" pitchFamily="34" charset="0"/>
                          <a:cs typeface="Arial" pitchFamily="34" charset="0"/>
                        </a:rPr>
                        <a:t>8 000 000</a:t>
                      </a:r>
                      <a:endParaRPr lang="ru-RU" sz="1050">
                        <a:latin typeface="Arial" pitchFamily="34" charset="0"/>
                        <a:ea typeface="Times New Roman"/>
                        <a:cs typeface="Arial" pitchFamily="34" charset="0"/>
                      </a:endParaRPr>
                    </a:p>
                  </a:txBody>
                  <a:tcPr marL="9198" marR="9198" marT="9198" marB="9198" anchor="ctr"/>
                </a:tc>
              </a:tr>
              <a:tr h="194261">
                <a:tc>
                  <a:txBody>
                    <a:bodyPr/>
                    <a:lstStyle/>
                    <a:p>
                      <a:pPr marL="12700" algn="just">
                        <a:lnSpc>
                          <a:spcPct val="115000"/>
                        </a:lnSpc>
                        <a:spcAft>
                          <a:spcPts val="100"/>
                        </a:spcAft>
                      </a:pPr>
                      <a:r>
                        <a:rPr lang="en-US" sz="1050">
                          <a:latin typeface="Arial" pitchFamily="34" charset="0"/>
                          <a:cs typeface="Arial" pitchFamily="34" charset="0"/>
                        </a:rPr>
                        <a:t>6.6</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Фронтальный погрузчик</a:t>
                      </a:r>
                      <a:endParaRPr lang="ru-RU" sz="1050">
                        <a:latin typeface="Arial" pitchFamily="34" charset="0"/>
                        <a:ea typeface="Times New Roman"/>
                        <a:cs typeface="Arial" pitchFamily="34" charset="0"/>
                      </a:endParaRPr>
                    </a:p>
                  </a:txBody>
                  <a:tcPr marL="9198" marR="9198" marT="9198" marB="9198" anchor="ctr"/>
                </a:tc>
                <a:tc vMerge="1">
                  <a:txBody>
                    <a:bodyPr/>
                    <a:lstStyle/>
                    <a:p>
                      <a:endParaRPr lang="ru-RU"/>
                    </a:p>
                  </a:txBody>
                  <a:tcPr/>
                </a:tc>
                <a:tc>
                  <a:txBody>
                    <a:bodyPr/>
                    <a:lstStyle/>
                    <a:p>
                      <a:pPr marL="12700" algn="just">
                        <a:lnSpc>
                          <a:spcPct val="115000"/>
                        </a:lnSpc>
                        <a:spcAft>
                          <a:spcPts val="100"/>
                        </a:spcAft>
                      </a:pPr>
                      <a:r>
                        <a:rPr lang="en-US" sz="1050">
                          <a:latin typeface="Arial" pitchFamily="34" charset="0"/>
                          <a:cs typeface="Arial" pitchFamily="34" charset="0"/>
                        </a:rPr>
                        <a:t>5 600 000</a:t>
                      </a:r>
                      <a:endParaRPr lang="ru-RU" sz="1050">
                        <a:latin typeface="Arial" pitchFamily="34" charset="0"/>
                        <a:ea typeface="Times New Roman"/>
                        <a:cs typeface="Arial" pitchFamily="34" charset="0"/>
                      </a:endParaRPr>
                    </a:p>
                  </a:txBody>
                  <a:tcPr marL="9198" marR="9198" marT="9198" marB="9198" anchor="ctr"/>
                </a:tc>
              </a:tr>
              <a:tr h="194261">
                <a:tc>
                  <a:txBody>
                    <a:bodyPr/>
                    <a:lstStyle/>
                    <a:p>
                      <a:pPr marL="12700" algn="just">
                        <a:lnSpc>
                          <a:spcPct val="115000"/>
                        </a:lnSpc>
                        <a:spcAft>
                          <a:spcPts val="100"/>
                        </a:spcAft>
                      </a:pPr>
                      <a:r>
                        <a:rPr lang="en-US" sz="1050">
                          <a:latin typeface="Arial" pitchFamily="34" charset="0"/>
                          <a:cs typeface="Arial" pitchFamily="34" charset="0"/>
                        </a:rPr>
                        <a:t>6.7</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dirty="0" err="1">
                          <a:latin typeface="Arial" pitchFamily="34" charset="0"/>
                          <a:cs typeface="Arial" pitchFamily="34" charset="0"/>
                        </a:rPr>
                        <a:t>Передвижная</a:t>
                      </a:r>
                      <a:r>
                        <a:rPr lang="en-US" sz="1050" dirty="0">
                          <a:latin typeface="Arial" pitchFamily="34" charset="0"/>
                          <a:cs typeface="Arial" pitchFamily="34" charset="0"/>
                        </a:rPr>
                        <a:t> </a:t>
                      </a:r>
                      <a:r>
                        <a:rPr lang="en-US" sz="1050" dirty="0" err="1">
                          <a:latin typeface="Arial" pitchFamily="34" charset="0"/>
                          <a:cs typeface="Arial" pitchFamily="34" charset="0"/>
                        </a:rPr>
                        <a:t>дезинфекционная</a:t>
                      </a:r>
                      <a:r>
                        <a:rPr lang="en-US" sz="1050" dirty="0">
                          <a:latin typeface="Arial" pitchFamily="34" charset="0"/>
                          <a:cs typeface="Arial" pitchFamily="34" charset="0"/>
                        </a:rPr>
                        <a:t> </a:t>
                      </a:r>
                      <a:r>
                        <a:rPr lang="en-US" sz="1050" dirty="0" err="1">
                          <a:latin typeface="Arial" pitchFamily="34" charset="0"/>
                          <a:cs typeface="Arial" pitchFamily="34" charset="0"/>
                        </a:rPr>
                        <a:t>установка</a:t>
                      </a:r>
                      <a:endParaRPr lang="ru-RU" sz="1050" dirty="0">
                        <a:latin typeface="Arial" pitchFamily="34" charset="0"/>
                        <a:ea typeface="Times New Roman"/>
                        <a:cs typeface="Arial" pitchFamily="34" charset="0"/>
                      </a:endParaRPr>
                    </a:p>
                  </a:txBody>
                  <a:tcPr marL="9198" marR="9198" marT="9198" marB="9198" anchor="ctr"/>
                </a:tc>
                <a:tc vMerge="1">
                  <a:txBody>
                    <a:bodyPr/>
                    <a:lstStyle/>
                    <a:p>
                      <a:endParaRPr lang="ru-RU"/>
                    </a:p>
                  </a:txBody>
                  <a:tcPr/>
                </a:tc>
                <a:tc>
                  <a:txBody>
                    <a:bodyPr/>
                    <a:lstStyle/>
                    <a:p>
                      <a:pPr marL="12700" algn="just">
                        <a:lnSpc>
                          <a:spcPct val="115000"/>
                        </a:lnSpc>
                        <a:spcAft>
                          <a:spcPts val="100"/>
                        </a:spcAft>
                      </a:pPr>
                      <a:r>
                        <a:rPr lang="en-US" sz="1050">
                          <a:latin typeface="Arial" pitchFamily="34" charset="0"/>
                          <a:cs typeface="Arial" pitchFamily="34" charset="0"/>
                        </a:rPr>
                        <a:t>12 000 000</a:t>
                      </a:r>
                      <a:endParaRPr lang="ru-RU" sz="1050">
                        <a:latin typeface="Arial" pitchFamily="34" charset="0"/>
                        <a:ea typeface="Times New Roman"/>
                        <a:cs typeface="Arial" pitchFamily="34" charset="0"/>
                      </a:endParaRPr>
                    </a:p>
                  </a:txBody>
                  <a:tcPr marL="9198" marR="9198" marT="9198" marB="9198" anchor="ctr"/>
                </a:tc>
              </a:tr>
              <a:tr h="194460">
                <a:tc>
                  <a:txBody>
                    <a:bodyPr/>
                    <a:lstStyle/>
                    <a:p>
                      <a:pPr marL="12700" algn="just">
                        <a:lnSpc>
                          <a:spcPct val="115000"/>
                        </a:lnSpc>
                        <a:spcAft>
                          <a:spcPts val="100"/>
                        </a:spcAft>
                      </a:pPr>
                      <a:r>
                        <a:rPr lang="en-US" sz="1050">
                          <a:latin typeface="Arial" pitchFamily="34" charset="0"/>
                          <a:cs typeface="Arial" pitchFamily="34" charset="0"/>
                        </a:rPr>
                        <a:t>7</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ru-RU" sz="1050">
                          <a:latin typeface="Arial" pitchFamily="34" charset="0"/>
                          <a:cs typeface="Arial" pitchFamily="34" charset="0"/>
                        </a:rPr>
                        <a:t>Дизельная электростанция/дизельная генераторная установка</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a:latin typeface="Arial" pitchFamily="34" charset="0"/>
                          <a:cs typeface="Arial" pitchFamily="34" charset="0"/>
                        </a:rPr>
                        <a:t>единица</a:t>
                      </a:r>
                      <a:endParaRPr lang="ru-RU" sz="1050">
                        <a:latin typeface="Arial" pitchFamily="34" charset="0"/>
                        <a:ea typeface="Times New Roman"/>
                        <a:cs typeface="Arial" pitchFamily="34" charset="0"/>
                      </a:endParaRPr>
                    </a:p>
                  </a:txBody>
                  <a:tcPr marL="9198" marR="9198" marT="9198" marB="9198" anchor="ctr"/>
                </a:tc>
                <a:tc>
                  <a:txBody>
                    <a:bodyPr/>
                    <a:lstStyle/>
                    <a:p>
                      <a:pPr marL="12700" algn="just">
                        <a:lnSpc>
                          <a:spcPct val="115000"/>
                        </a:lnSpc>
                        <a:spcAft>
                          <a:spcPts val="100"/>
                        </a:spcAft>
                      </a:pPr>
                      <a:r>
                        <a:rPr lang="en-US" sz="1050" dirty="0">
                          <a:latin typeface="Arial" pitchFamily="34" charset="0"/>
                          <a:cs typeface="Arial" pitchFamily="34" charset="0"/>
                        </a:rPr>
                        <a:t>22 000 000</a:t>
                      </a:r>
                      <a:endParaRPr lang="ru-RU" sz="1050" dirty="0">
                        <a:latin typeface="Arial" pitchFamily="34" charset="0"/>
                        <a:ea typeface="Times New Roman"/>
                        <a:cs typeface="Arial" pitchFamily="34" charset="0"/>
                      </a:endParaRPr>
                    </a:p>
                  </a:txBody>
                  <a:tcPr marL="9198" marR="9198" marT="9198" marB="9198" anchor="ctr"/>
                </a:tc>
              </a:tr>
            </a:tbl>
          </a:graphicData>
        </a:graphic>
      </p:graphicFrame>
      <p:pic>
        <p:nvPicPr>
          <p:cNvPr id="5122" name="Picture 2" descr="C:\Users\ИНТЕРНЕТ\Desktop\huge_8cd95d38-3d5b-476c-bf80-2f721793ad10.jpg"/>
          <p:cNvPicPr>
            <a:picLocks noChangeAspect="1" noChangeArrowheads="1"/>
          </p:cNvPicPr>
          <p:nvPr/>
        </p:nvPicPr>
        <p:blipFill>
          <a:blip r:embed="rId3" cstate="print"/>
          <a:srcRect/>
          <a:stretch>
            <a:fillRect/>
          </a:stretch>
        </p:blipFill>
        <p:spPr bwMode="auto">
          <a:xfrm>
            <a:off x="1117576" y="0"/>
            <a:ext cx="3168352" cy="1848272"/>
          </a:xfrm>
          <a:prstGeom prst="rect">
            <a:avLst/>
          </a:prstGeom>
          <a:noFill/>
        </p:spPr>
      </p:pic>
      <p:pic>
        <p:nvPicPr>
          <p:cNvPr id="19" name="Рисунок 18"/>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0" name="Прямоугольник 19"/>
          <p:cNvSpPr/>
          <p:nvPr/>
        </p:nvSpPr>
        <p:spPr>
          <a:xfrm>
            <a:off x="4357936" y="624136"/>
            <a:ext cx="4968552"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племенного репродуктора в птицеводстве</a:t>
            </a:r>
            <a:endParaRPr lang="ru-RU" sz="28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a:t>
            </a:r>
            <a:r>
              <a:rPr lang="ru-RU" sz="2800" b="1" dirty="0" smtClean="0">
                <a:solidFill>
                  <a:schemeClr val="accent5">
                    <a:lumMod val="75000"/>
                  </a:schemeClr>
                </a:solidFill>
                <a:latin typeface="+mn-lt"/>
              </a:rPr>
              <a:t>5</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18" name="Прямоугольник 17"/>
          <p:cNvSpPr/>
          <p:nvPr/>
        </p:nvSpPr>
        <p:spPr>
          <a:xfrm>
            <a:off x="9023054" y="1128192"/>
            <a:ext cx="6932925" cy="416204"/>
          </a:xfrm>
          <a:prstGeom prst="rect">
            <a:avLst/>
          </a:prstGeom>
        </p:spPr>
        <p:txBody>
          <a:bodyPr wrap="non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племенного репродуктора в птицеводстве</a:t>
            </a:r>
            <a:endParaRPr lang="ru-RU" sz="2800" b="1" dirty="0">
              <a:solidFill>
                <a:schemeClr val="bg1"/>
              </a:solidFill>
              <a:latin typeface="Arial" pitchFamily="34" charset="0"/>
              <a:ea typeface="Times New Roman"/>
              <a:cs typeface="Arial" pitchFamily="34" charset="0"/>
            </a:endParaRPr>
          </a:p>
        </p:txBody>
      </p:sp>
      <p:pic>
        <p:nvPicPr>
          <p:cNvPr id="66563" name="Picture 3" descr="C:\Users\ИНТЕРНЕТ\Desktop\fish.jpg"/>
          <p:cNvPicPr>
            <a:picLocks noChangeAspect="1" noChangeArrowheads="1"/>
          </p:cNvPicPr>
          <p:nvPr/>
        </p:nvPicPr>
        <p:blipFill>
          <a:blip r:embed="rId2" cstate="print"/>
          <a:srcRect/>
          <a:stretch>
            <a:fillRect/>
          </a:stretch>
        </p:blipFill>
        <p:spPr bwMode="auto">
          <a:xfrm>
            <a:off x="1117576" y="0"/>
            <a:ext cx="3528392" cy="1872208"/>
          </a:xfrm>
          <a:prstGeom prst="rect">
            <a:avLst/>
          </a:prstGeom>
          <a:noFill/>
        </p:spPr>
      </p:pic>
      <p:pic>
        <p:nvPicPr>
          <p:cNvPr id="20" name="Рисунок 19"/>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21" name="Таблица 20"/>
          <p:cNvGraphicFramePr>
            <a:graphicFrameLocks noGrp="1"/>
          </p:cNvGraphicFramePr>
          <p:nvPr/>
        </p:nvGraphicFramePr>
        <p:xfrm>
          <a:off x="181472" y="1848272"/>
          <a:ext cx="8280920" cy="5510312"/>
        </p:xfrm>
        <a:graphic>
          <a:graphicData uri="http://schemas.openxmlformats.org/drawingml/2006/table">
            <a:tbl>
              <a:tblPr>
                <a:tableStyleId>{BDBED569-4797-4DF1-A0F4-6AAB3CD982D8}</a:tableStyleId>
              </a:tblPr>
              <a:tblGrid>
                <a:gridCol w="288032"/>
                <a:gridCol w="4320480"/>
                <a:gridCol w="1872208"/>
                <a:gridCol w="1800200"/>
              </a:tblGrid>
              <a:tr h="256764">
                <a:tc gridSpan="4">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r h="719948">
                <a:tc>
                  <a:txBody>
                    <a:bodyPr/>
                    <a:lstStyle/>
                    <a:p>
                      <a:pPr marL="12700" algn="just">
                        <a:lnSpc>
                          <a:spcPct val="115000"/>
                        </a:lnSpc>
                        <a:spcAft>
                          <a:spcPts val="100"/>
                        </a:spcAft>
                      </a:pPr>
                      <a:r>
                        <a:rPr lang="en-US" sz="1100" b="1" dirty="0">
                          <a:latin typeface="Arial" pitchFamily="34" charset="0"/>
                          <a:cs typeface="Arial" pitchFamily="34" charset="0"/>
                        </a:rPr>
                        <a:t>№</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b="1" dirty="0">
                          <a:latin typeface="Arial" pitchFamily="34" charset="0"/>
                          <a:cs typeface="Arial" pitchFamily="34" charset="0"/>
                        </a:rPr>
                        <a:t>Наименование и техническая характеристика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latin typeface="Arial" pitchFamily="34" charset="0"/>
                          <a:cs typeface="Arial" pitchFamily="34" charset="0"/>
                        </a:rPr>
                        <a:t>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Камышекосилка</a:t>
                      </a:r>
                      <a:endParaRPr lang="ru-RU" sz="1100">
                        <a:latin typeface="Arial" pitchFamily="34" charset="0"/>
                        <a:ea typeface="Times New Roman"/>
                        <a:cs typeface="Arial" pitchFamily="34" charset="0"/>
                      </a:endParaRPr>
                    </a:p>
                  </a:txBody>
                  <a:tcPr marL="9525" marR="9525" marT="9525" marB="9525" anchor="ctr"/>
                </a:tc>
                <a:tc rowSpan="11">
                  <a:txBody>
                    <a:bodyPr/>
                    <a:lstStyle/>
                    <a:p>
                      <a:pPr marL="12700" algn="just">
                        <a:lnSpc>
                          <a:spcPct val="115000"/>
                        </a:lnSpc>
                        <a:spcAft>
                          <a:spcPts val="100"/>
                        </a:spcAft>
                      </a:pPr>
                      <a:r>
                        <a:rPr lang="en-US" sz="1100">
                          <a:latin typeface="Arial" pitchFamily="34" charset="0"/>
                          <a:cs typeface="Arial" pitchFamily="34" charset="0"/>
                        </a:rPr>
                        <a:t>единица</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3 223 000</a:t>
                      </a:r>
                      <a:endParaRPr lang="ru-RU" sz="1100">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latin typeface="Arial" pitchFamily="34" charset="0"/>
                          <a:cs typeface="Arial" pitchFamily="34" charset="0"/>
                        </a:rPr>
                        <a:t>2.</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latin typeface="Arial" pitchFamily="34" charset="0"/>
                          <a:cs typeface="Arial" pitchFamily="34" charset="0"/>
                        </a:rPr>
                        <a:t>Кормораздатчик</a:t>
                      </a:r>
                      <a:endParaRPr lang="ru-RU" sz="1100" dirty="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1 946 000</a:t>
                      </a:r>
                      <a:endParaRPr lang="ru-RU" sz="1100">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latin typeface="Arial" pitchFamily="34" charset="0"/>
                          <a:cs typeface="Arial" pitchFamily="34" charset="0"/>
                        </a:rPr>
                        <a:t>3</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Лодка из алюминиево-магниевого сплава</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552 000</a:t>
                      </a:r>
                      <a:endParaRPr lang="ru-RU" sz="1100">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latin typeface="Arial" pitchFamily="34" charset="0"/>
                          <a:cs typeface="Arial" pitchFamily="34" charset="0"/>
                        </a:rPr>
                        <a:t>4.</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Аэратор</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2 093 000</a:t>
                      </a:r>
                      <a:endParaRPr lang="ru-RU" sz="1100">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latin typeface="Arial" pitchFamily="34" charset="0"/>
                          <a:cs typeface="Arial" pitchFamily="34" charset="0"/>
                        </a:rPr>
                        <a:t>5.</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Система очистки воды от химических элементов</a:t>
                      </a:r>
                      <a:endParaRPr lang="ru-RU" sz="1100" dirty="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21 306 000</a:t>
                      </a:r>
                      <a:endParaRPr lang="ru-RU" sz="1100">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latin typeface="Arial" pitchFamily="34" charset="0"/>
                          <a:cs typeface="Arial" pitchFamily="34" charset="0"/>
                        </a:rPr>
                        <a:t>6.</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Насос для подачи воды в пруды</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435 000</a:t>
                      </a:r>
                      <a:endParaRPr lang="ru-RU" sz="1100">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latin typeface="Arial" pitchFamily="34" charset="0"/>
                          <a:cs typeface="Arial" pitchFamily="34" charset="0"/>
                        </a:rPr>
                        <a:t>7.</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Живорыбный контейнер</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3 228 000</a:t>
                      </a:r>
                      <a:endParaRPr lang="ru-RU" sz="1100">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latin typeface="Arial" pitchFamily="34" charset="0"/>
                          <a:cs typeface="Arial" pitchFamily="34" charset="0"/>
                        </a:rPr>
                        <a:t>8.</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Специализированная автомашина для перевозки живой рыбы</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10 100 000</a:t>
                      </a:r>
                      <a:endParaRPr lang="ru-RU" sz="1100">
                        <a:latin typeface="Arial" pitchFamily="34" charset="0"/>
                        <a:ea typeface="Times New Roman"/>
                        <a:cs typeface="Arial" pitchFamily="34" charset="0"/>
                      </a:endParaRPr>
                    </a:p>
                  </a:txBody>
                  <a:tcPr marL="9525" marR="9525" marT="9525" marB="9525" anchor="ctr"/>
                </a:tc>
              </a:tr>
              <a:tr h="256764">
                <a:tc>
                  <a:txBody>
                    <a:bodyPr/>
                    <a:lstStyle/>
                    <a:p>
                      <a:pPr marL="12700" algn="just">
                        <a:lnSpc>
                          <a:spcPct val="115000"/>
                        </a:lnSpc>
                        <a:spcAft>
                          <a:spcPts val="100"/>
                        </a:spcAft>
                      </a:pPr>
                      <a:r>
                        <a:rPr lang="en-US" sz="1100">
                          <a:latin typeface="Arial" pitchFamily="34" charset="0"/>
                          <a:cs typeface="Arial" pitchFamily="34" charset="0"/>
                        </a:rPr>
                        <a:t>9</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Рыбоводные бассейны общей емкостью от 40 кубических метров</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1 859 000</a:t>
                      </a:r>
                      <a:endParaRPr lang="ru-RU" sz="1100">
                        <a:latin typeface="Arial" pitchFamily="34" charset="0"/>
                        <a:ea typeface="Times New Roman"/>
                        <a:cs typeface="Arial" pitchFamily="34" charset="0"/>
                      </a:endParaRPr>
                    </a:p>
                  </a:txBody>
                  <a:tcPr marL="9525" marR="9525" marT="9525" marB="9525" anchor="ctr"/>
                </a:tc>
              </a:tr>
              <a:tr h="488356">
                <a:tc>
                  <a:txBody>
                    <a:bodyPr/>
                    <a:lstStyle/>
                    <a:p>
                      <a:pPr marL="12700" algn="just">
                        <a:lnSpc>
                          <a:spcPct val="115000"/>
                        </a:lnSpc>
                        <a:spcAft>
                          <a:spcPts val="100"/>
                        </a:spcAft>
                      </a:pPr>
                      <a:r>
                        <a:rPr lang="en-US" sz="1100">
                          <a:latin typeface="Arial" pitchFamily="34" charset="0"/>
                          <a:cs typeface="Arial" pitchFamily="34" charset="0"/>
                        </a:rPr>
                        <a:t>10</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Инкубационный аппарат (1 комплект на каждый миллион штук икринок)</a:t>
                      </a:r>
                      <a:endParaRPr lang="ru-RU" sz="1100" dirty="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4 200 000</a:t>
                      </a:r>
                      <a:endParaRPr lang="ru-RU" sz="1100" dirty="0">
                        <a:latin typeface="Arial" pitchFamily="34" charset="0"/>
                        <a:ea typeface="Times New Roman"/>
                        <a:cs typeface="Arial" pitchFamily="34" charset="0"/>
                      </a:endParaRPr>
                    </a:p>
                  </a:txBody>
                  <a:tcPr marL="9525" marR="9525" marT="9525" marB="9525" anchor="ctr"/>
                </a:tc>
              </a:tr>
              <a:tr h="488356">
                <a:tc>
                  <a:txBody>
                    <a:bodyPr/>
                    <a:lstStyle/>
                    <a:p>
                      <a:pPr marL="12700" algn="just">
                        <a:lnSpc>
                          <a:spcPct val="115000"/>
                        </a:lnSpc>
                        <a:spcAft>
                          <a:spcPts val="100"/>
                        </a:spcAft>
                      </a:pPr>
                      <a:r>
                        <a:rPr lang="en-US" sz="1100">
                          <a:latin typeface="Arial" pitchFamily="34" charset="0"/>
                          <a:cs typeface="Arial" pitchFamily="34" charset="0"/>
                        </a:rPr>
                        <a:t>11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Оборудование для подогрева воды с насосной станцией по водоподаче в инкубационный цех</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5 618 000</a:t>
                      </a:r>
                      <a:endParaRPr lang="ru-RU" sz="1100">
                        <a:latin typeface="Arial" pitchFamily="34" charset="0"/>
                        <a:ea typeface="Times New Roman"/>
                        <a:cs typeface="Arial" pitchFamily="34" charset="0"/>
                      </a:endParaRPr>
                    </a:p>
                  </a:txBody>
                  <a:tcPr marL="9525" marR="9525" marT="9525" marB="9525" anchor="ctr"/>
                </a:tc>
              </a:tr>
              <a:tr h="951539">
                <a:tc gridSpan="4">
                  <a:txBody>
                    <a:bodyPr/>
                    <a:lstStyle/>
                    <a:p>
                      <a:pPr marL="12700" algn="l">
                        <a:lnSpc>
                          <a:spcPct val="115000"/>
                        </a:lnSpc>
                        <a:spcAft>
                          <a:spcPts val="100"/>
                        </a:spcAft>
                      </a:pPr>
                      <a:r>
                        <a:rPr lang="ru-RU" sz="1100" dirty="0">
                          <a:latin typeface="Arial" pitchFamily="34" charset="0"/>
                          <a:cs typeface="Arial" pitchFamily="34" charset="0"/>
                        </a:rPr>
                        <a:t>Примечание: Одна единица техники и оборудования субсидируется из расчета на каждый миллион штук сеголеток, за исключением инкубационного аппарата, где 1 единица оборудования субсидируется из расчета на каждый миллион штук икринок.</a:t>
                      </a:r>
                      <a:br>
                        <a:rPr lang="ru-RU" sz="1100" dirty="0">
                          <a:latin typeface="Arial" pitchFamily="34" charset="0"/>
                          <a:cs typeface="Arial" pitchFamily="34" charset="0"/>
                        </a:rPr>
                      </a:br>
                      <a:r>
                        <a:rPr lang="ru-RU" sz="1100" dirty="0">
                          <a:latin typeface="Arial" pitchFamily="34" charset="0"/>
                          <a:cs typeface="Arial" pitchFamily="34" charset="0"/>
                        </a:rPr>
                        <a:t>Субсидирование второй и последующей единицы техники и оборудования одного вида допускается при превышении мощности рыбопитомника на 50 процентов.</a:t>
                      </a: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23" name="Прямоугольник 22"/>
          <p:cNvSpPr/>
          <p:nvPr/>
        </p:nvSpPr>
        <p:spPr>
          <a:xfrm>
            <a:off x="4069904" y="0"/>
            <a:ext cx="4536504"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рыбопитомниками мощностью от 1 миллиона штук сеголеток</a:t>
            </a:r>
            <a:endParaRPr lang="ru-RU" sz="2000" b="1" dirty="0">
              <a:solidFill>
                <a:schemeClr val="bg1"/>
              </a:solidFill>
              <a:latin typeface="Arial" pitchFamily="34" charset="0"/>
              <a:ea typeface="Times New Roman"/>
              <a:cs typeface="Arial" pitchFamily="34" charset="0"/>
            </a:endParaRPr>
          </a:p>
        </p:txBody>
      </p:sp>
      <p:graphicFrame>
        <p:nvGraphicFramePr>
          <p:cNvPr id="24" name="Таблица 23"/>
          <p:cNvGraphicFramePr>
            <a:graphicFrameLocks noGrp="1"/>
          </p:cNvGraphicFramePr>
          <p:nvPr/>
        </p:nvGraphicFramePr>
        <p:xfrm>
          <a:off x="8750424" y="1992288"/>
          <a:ext cx="8138840" cy="5141852"/>
        </p:xfrm>
        <a:graphic>
          <a:graphicData uri="http://schemas.openxmlformats.org/drawingml/2006/table">
            <a:tbl>
              <a:tblPr>
                <a:tableStyleId>{BDBED569-4797-4DF1-A0F4-6AAB3CD982D8}</a:tableStyleId>
              </a:tblPr>
              <a:tblGrid>
                <a:gridCol w="360040"/>
                <a:gridCol w="4536504"/>
                <a:gridCol w="1584176"/>
                <a:gridCol w="1658120"/>
              </a:tblGrid>
              <a:tr h="288575">
                <a:tc gridSpan="4">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r h="809140">
                <a:tc>
                  <a:txBody>
                    <a:bodyPr/>
                    <a:lstStyle/>
                    <a:p>
                      <a:pPr marL="12700" algn="just">
                        <a:lnSpc>
                          <a:spcPct val="115000"/>
                        </a:lnSpc>
                        <a:spcAft>
                          <a:spcPts val="100"/>
                        </a:spcAft>
                      </a:pPr>
                      <a:r>
                        <a:rPr lang="en-US" sz="1100" b="1">
                          <a:latin typeface="Arial" pitchFamily="34" charset="0"/>
                          <a:cs typeface="Arial" pitchFamily="34" charset="0"/>
                        </a:rPr>
                        <a:t>№</a:t>
                      </a:r>
                      <a:endParaRPr lang="ru-RU" sz="1100" b="1">
                        <a:latin typeface="Arial" pitchFamily="34" charset="0"/>
                        <a:ea typeface="Times New Roman"/>
                        <a:cs typeface="Arial" pitchFamily="34" charset="0"/>
                      </a:endParaRPr>
                    </a:p>
                  </a:txBody>
                  <a:tcPr marL="9525" marR="9525" marT="9525" marB="9525" anchor="ctr"/>
                </a:tc>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a:latin typeface="Arial" pitchFamily="34" charset="0"/>
                          <a:cs typeface="Arial" pitchFamily="34" charset="0"/>
                        </a:rPr>
                        <a:t>Единица измерения мощности проекта</a:t>
                      </a:r>
                      <a:endParaRPr lang="ru-RU" sz="1100" b="1">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288575">
                <a:tc>
                  <a:txBody>
                    <a:bodyPr/>
                    <a:lstStyle/>
                    <a:p>
                      <a:pPr marL="12700" algn="just">
                        <a:lnSpc>
                          <a:spcPct val="115000"/>
                        </a:lnSpc>
                        <a:spcAft>
                          <a:spcPts val="100"/>
                        </a:spcAft>
                      </a:pPr>
                      <a:r>
                        <a:rPr lang="en-US" sz="1100">
                          <a:latin typeface="Arial" pitchFamily="34" charset="0"/>
                          <a:cs typeface="Arial" pitchFamily="34" charset="0"/>
                        </a:rPr>
                        <a:t>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Камышекосилка</a:t>
                      </a:r>
                      <a:endParaRPr lang="ru-RU" sz="1100">
                        <a:latin typeface="Arial" pitchFamily="34" charset="0"/>
                        <a:ea typeface="Times New Roman"/>
                        <a:cs typeface="Arial" pitchFamily="34" charset="0"/>
                      </a:endParaRPr>
                    </a:p>
                  </a:txBody>
                  <a:tcPr marL="9525" marR="9525" marT="9525" marB="9525" anchor="ctr"/>
                </a:tc>
                <a:tc rowSpan="7">
                  <a:txBody>
                    <a:bodyPr/>
                    <a:lstStyle/>
                    <a:p>
                      <a:pPr marL="12700" algn="just">
                        <a:lnSpc>
                          <a:spcPct val="115000"/>
                        </a:lnSpc>
                        <a:spcAft>
                          <a:spcPts val="100"/>
                        </a:spcAft>
                      </a:pPr>
                      <a:r>
                        <a:rPr lang="en-US" sz="1100" dirty="0" err="1">
                          <a:latin typeface="Arial" pitchFamily="34" charset="0"/>
                          <a:cs typeface="Arial" pitchFamily="34" charset="0"/>
                        </a:rPr>
                        <a:t>единица</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3 223 000</a:t>
                      </a:r>
                      <a:endParaRPr lang="ru-RU" sz="1100">
                        <a:latin typeface="Arial" pitchFamily="34" charset="0"/>
                        <a:ea typeface="Times New Roman"/>
                        <a:cs typeface="Arial" pitchFamily="34" charset="0"/>
                      </a:endParaRPr>
                    </a:p>
                  </a:txBody>
                  <a:tcPr marL="9525" marR="9525" marT="9525" marB="9525" anchor="ctr"/>
                </a:tc>
              </a:tr>
              <a:tr h="288575">
                <a:tc>
                  <a:txBody>
                    <a:bodyPr/>
                    <a:lstStyle/>
                    <a:p>
                      <a:pPr marL="12700" algn="just">
                        <a:lnSpc>
                          <a:spcPct val="115000"/>
                        </a:lnSpc>
                        <a:spcAft>
                          <a:spcPts val="100"/>
                        </a:spcAft>
                      </a:pPr>
                      <a:r>
                        <a:rPr lang="en-US" sz="1100">
                          <a:latin typeface="Arial" pitchFamily="34" charset="0"/>
                          <a:cs typeface="Arial" pitchFamily="34" charset="0"/>
                        </a:rPr>
                        <a:t>2.</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latin typeface="Arial" pitchFamily="34" charset="0"/>
                          <a:cs typeface="Arial" pitchFamily="34" charset="0"/>
                        </a:rPr>
                        <a:t>Кормораздатчик</a:t>
                      </a:r>
                      <a:endParaRPr lang="ru-RU" sz="1100" dirty="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1 946 000</a:t>
                      </a:r>
                      <a:endParaRPr lang="ru-RU" sz="1100">
                        <a:latin typeface="Arial" pitchFamily="34" charset="0"/>
                        <a:ea typeface="Times New Roman"/>
                        <a:cs typeface="Arial" pitchFamily="34" charset="0"/>
                      </a:endParaRPr>
                    </a:p>
                  </a:txBody>
                  <a:tcPr marL="9525" marR="9525" marT="9525" marB="9525" anchor="ctr"/>
                </a:tc>
              </a:tr>
              <a:tr h="548858">
                <a:tc>
                  <a:txBody>
                    <a:bodyPr/>
                    <a:lstStyle/>
                    <a:p>
                      <a:pPr marL="12700" algn="just">
                        <a:lnSpc>
                          <a:spcPct val="115000"/>
                        </a:lnSpc>
                        <a:spcAft>
                          <a:spcPts val="100"/>
                        </a:spcAft>
                      </a:pPr>
                      <a:r>
                        <a:rPr lang="en-US" sz="1100">
                          <a:latin typeface="Arial" pitchFamily="34" charset="0"/>
                          <a:cs typeface="Arial" pitchFamily="34" charset="0"/>
                        </a:rPr>
                        <a:t>3.</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Холодильное оборудование на 10 тонн</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3 782 000</a:t>
                      </a:r>
                      <a:endParaRPr lang="ru-RU" sz="1100">
                        <a:latin typeface="Arial" pitchFamily="34" charset="0"/>
                        <a:ea typeface="Times New Roman"/>
                        <a:cs typeface="Arial" pitchFamily="34" charset="0"/>
                      </a:endParaRPr>
                    </a:p>
                  </a:txBody>
                  <a:tcPr marL="9525" marR="9525" marT="9525" marB="9525" anchor="ctr"/>
                </a:tc>
              </a:tr>
              <a:tr h="548858">
                <a:tc>
                  <a:txBody>
                    <a:bodyPr/>
                    <a:lstStyle/>
                    <a:p>
                      <a:pPr marL="12700" algn="just">
                        <a:lnSpc>
                          <a:spcPct val="115000"/>
                        </a:lnSpc>
                        <a:spcAft>
                          <a:spcPts val="100"/>
                        </a:spcAft>
                      </a:pPr>
                      <a:r>
                        <a:rPr lang="en-US" sz="1100">
                          <a:latin typeface="Arial" pitchFamily="34" charset="0"/>
                          <a:cs typeface="Arial" pitchFamily="34" charset="0"/>
                        </a:rPr>
                        <a:t>4.</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Лодка из алюминиево-магниевого сплава</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552 000</a:t>
                      </a:r>
                      <a:endParaRPr lang="ru-RU" sz="1100">
                        <a:latin typeface="Arial" pitchFamily="34" charset="0"/>
                        <a:ea typeface="Times New Roman"/>
                        <a:cs typeface="Arial" pitchFamily="34" charset="0"/>
                      </a:endParaRPr>
                    </a:p>
                  </a:txBody>
                  <a:tcPr marL="9525" marR="9525" marT="9525" marB="9525" anchor="ctr"/>
                </a:tc>
              </a:tr>
              <a:tr h="288575">
                <a:tc>
                  <a:txBody>
                    <a:bodyPr/>
                    <a:lstStyle/>
                    <a:p>
                      <a:pPr marL="12700" algn="just">
                        <a:lnSpc>
                          <a:spcPct val="115000"/>
                        </a:lnSpc>
                        <a:spcAft>
                          <a:spcPts val="100"/>
                        </a:spcAft>
                      </a:pPr>
                      <a:r>
                        <a:rPr lang="en-US" sz="1100">
                          <a:latin typeface="Arial" pitchFamily="34" charset="0"/>
                          <a:cs typeface="Arial" pitchFamily="34" charset="0"/>
                        </a:rPr>
                        <a:t>4.1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Мотор лодочный</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380 000</a:t>
                      </a:r>
                      <a:endParaRPr lang="ru-RU" sz="1100">
                        <a:latin typeface="Arial" pitchFamily="34" charset="0"/>
                        <a:ea typeface="Times New Roman"/>
                        <a:cs typeface="Arial" pitchFamily="34" charset="0"/>
                      </a:endParaRPr>
                    </a:p>
                  </a:txBody>
                  <a:tcPr marL="9525" marR="9525" marT="9525" marB="9525" anchor="ctr"/>
                </a:tc>
              </a:tr>
              <a:tr h="548858">
                <a:tc>
                  <a:txBody>
                    <a:bodyPr/>
                    <a:lstStyle/>
                    <a:p>
                      <a:pPr marL="12700" algn="just">
                        <a:lnSpc>
                          <a:spcPct val="115000"/>
                        </a:lnSpc>
                        <a:spcAft>
                          <a:spcPts val="100"/>
                        </a:spcAft>
                      </a:pPr>
                      <a:r>
                        <a:rPr lang="en-US" sz="1100">
                          <a:latin typeface="Arial" pitchFamily="34" charset="0"/>
                          <a:cs typeface="Arial" pitchFamily="34" charset="0"/>
                        </a:rPr>
                        <a:t>5.</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Специализированная автомашина для перевозки живой рыбы **</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10 100 000</a:t>
                      </a:r>
                      <a:endParaRPr lang="ru-RU" sz="1100">
                        <a:latin typeface="Arial" pitchFamily="34" charset="0"/>
                        <a:ea typeface="Times New Roman"/>
                        <a:cs typeface="Arial" pitchFamily="34" charset="0"/>
                      </a:endParaRPr>
                    </a:p>
                  </a:txBody>
                  <a:tcPr marL="9525" marR="9525" marT="9525" marB="9525" anchor="ctr"/>
                </a:tc>
              </a:tr>
              <a:tr h="288575">
                <a:tc>
                  <a:txBody>
                    <a:bodyPr/>
                    <a:lstStyle/>
                    <a:p>
                      <a:pPr marL="12700" algn="just">
                        <a:lnSpc>
                          <a:spcPct val="115000"/>
                        </a:lnSpc>
                        <a:spcAft>
                          <a:spcPts val="100"/>
                        </a:spcAft>
                      </a:pPr>
                      <a:r>
                        <a:rPr lang="en-US" sz="1100">
                          <a:latin typeface="Arial" pitchFamily="34" charset="0"/>
                          <a:cs typeface="Arial" pitchFamily="34" charset="0"/>
                        </a:rPr>
                        <a:t>5.1.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Живорыбный контейнер **</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3 228 000</a:t>
                      </a:r>
                      <a:endParaRPr lang="ru-RU" sz="1100">
                        <a:latin typeface="Arial" pitchFamily="34" charset="0"/>
                        <a:ea typeface="Times New Roman"/>
                        <a:cs typeface="Arial" pitchFamily="34" charset="0"/>
                      </a:endParaRPr>
                    </a:p>
                  </a:txBody>
                  <a:tcPr marL="9525" marR="9525" marT="9525" marB="9525" anchor="ctr"/>
                </a:tc>
              </a:tr>
              <a:tr h="1069423">
                <a:tc gridSpan="4">
                  <a:txBody>
                    <a:bodyPr/>
                    <a:lstStyle/>
                    <a:p>
                      <a:pPr marL="12700" algn="l">
                        <a:lnSpc>
                          <a:spcPct val="115000"/>
                        </a:lnSpc>
                        <a:spcAft>
                          <a:spcPts val="100"/>
                        </a:spcAft>
                      </a:pPr>
                      <a:r>
                        <a:rPr lang="ru-RU" sz="1100" dirty="0">
                          <a:latin typeface="Arial" pitchFamily="34" charset="0"/>
                          <a:cs typeface="Arial" pitchFamily="34" charset="0"/>
                        </a:rPr>
                        <a:t>Примечание: Одна единица техники и оборудования субсидируется из расчета на каждые на каждые 50 гектаров.</a:t>
                      </a:r>
                      <a:br>
                        <a:rPr lang="ru-RU" sz="1100" dirty="0">
                          <a:latin typeface="Arial" pitchFamily="34" charset="0"/>
                          <a:cs typeface="Arial" pitchFamily="34" charset="0"/>
                        </a:rPr>
                      </a:br>
                      <a:r>
                        <a:rPr lang="ru-RU" sz="1100" dirty="0">
                          <a:latin typeface="Arial" pitchFamily="34" charset="0"/>
                          <a:cs typeface="Arial" pitchFamily="34" charset="0"/>
                        </a:rPr>
                        <a:t>Субсидирование второй и последующей единицы техники и оборудования одного вида допускается при превышении площади озерно-товарного рыбоводного хозяйства на 50 процентов.</a:t>
                      </a:r>
                      <a:br>
                        <a:rPr lang="ru-RU" sz="1100" dirty="0">
                          <a:latin typeface="Arial" pitchFamily="34" charset="0"/>
                          <a:cs typeface="Arial" pitchFamily="34" charset="0"/>
                        </a:rPr>
                      </a:br>
                      <a:r>
                        <a:rPr lang="ru-RU" sz="1100" dirty="0">
                          <a:latin typeface="Arial" pitchFamily="34" charset="0"/>
                          <a:cs typeface="Arial" pitchFamily="34" charset="0"/>
                        </a:rPr>
                        <a:t>** Допускается субсидирование либо живорыбного контейнера, либо автомашины для перевозки живой рыбы на выбор.</a:t>
                      </a: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534400"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a:t>
            </a:r>
            <a:r>
              <a:rPr lang="ru-RU" sz="2800" b="1" dirty="0" smtClean="0">
                <a:solidFill>
                  <a:schemeClr val="accent5">
                    <a:lumMod val="75000"/>
                  </a:schemeClr>
                </a:solidFill>
                <a:latin typeface="+mn-lt"/>
              </a:rPr>
              <a:t>6</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18" name="Прямоугольник 17"/>
          <p:cNvSpPr/>
          <p:nvPr/>
        </p:nvSpPr>
        <p:spPr>
          <a:xfrm>
            <a:off x="9023054" y="1128192"/>
            <a:ext cx="6932925" cy="416204"/>
          </a:xfrm>
          <a:prstGeom prst="rect">
            <a:avLst/>
          </a:prstGeom>
        </p:spPr>
        <p:txBody>
          <a:bodyPr wrap="non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племенного репродуктора в птицеводстве</a:t>
            </a:r>
            <a:endParaRPr lang="ru-RU" sz="2800" b="1" dirty="0">
              <a:solidFill>
                <a:schemeClr val="bg1"/>
              </a:solidFill>
              <a:latin typeface="Arial" pitchFamily="34" charset="0"/>
              <a:ea typeface="Times New Roman"/>
              <a:cs typeface="Arial" pitchFamily="34" charset="0"/>
            </a:endParaRPr>
          </a:p>
        </p:txBody>
      </p:sp>
      <p:sp>
        <p:nvSpPr>
          <p:cNvPr id="23" name="Прямоугольник 22"/>
          <p:cNvSpPr/>
          <p:nvPr/>
        </p:nvSpPr>
        <p:spPr>
          <a:xfrm>
            <a:off x="4069904" y="0"/>
            <a:ext cx="4536504"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рыбопитомниками мощностью от 1 миллиона штук сеголеток</a:t>
            </a:r>
            <a:endParaRPr lang="ru-RU" sz="20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pic>
        <p:nvPicPr>
          <p:cNvPr id="67586" name="Picture 2" descr="C:\Users\ИНТЕРНЕТ\Desktop\06-P1010008.jpg"/>
          <p:cNvPicPr>
            <a:picLocks noChangeAspect="1" noChangeArrowheads="1"/>
          </p:cNvPicPr>
          <p:nvPr/>
        </p:nvPicPr>
        <p:blipFill>
          <a:blip r:embed="rId2" cstate="print"/>
          <a:srcRect/>
          <a:stretch>
            <a:fillRect/>
          </a:stretch>
        </p:blipFill>
        <p:spPr bwMode="auto">
          <a:xfrm>
            <a:off x="1261592" y="0"/>
            <a:ext cx="2952328" cy="1848272"/>
          </a:xfrm>
          <a:prstGeom prst="rect">
            <a:avLst/>
          </a:prstGeom>
          <a:noFill/>
        </p:spPr>
      </p:pic>
      <p:pic>
        <p:nvPicPr>
          <p:cNvPr id="15" name="Рисунок 14"/>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16" name="Таблица 15"/>
          <p:cNvGraphicFramePr>
            <a:graphicFrameLocks noGrp="1"/>
          </p:cNvGraphicFramePr>
          <p:nvPr/>
        </p:nvGraphicFramePr>
        <p:xfrm>
          <a:off x="1" y="1920280"/>
          <a:ext cx="8462391" cy="3619865"/>
        </p:xfrm>
        <a:graphic>
          <a:graphicData uri="http://schemas.openxmlformats.org/drawingml/2006/table">
            <a:tbl>
              <a:tblPr>
                <a:tableStyleId>{BDBED569-4797-4DF1-A0F4-6AAB3CD982D8}</a:tableStyleId>
              </a:tblPr>
              <a:tblGrid>
                <a:gridCol w="3925887"/>
                <a:gridCol w="1715707"/>
                <a:gridCol w="2820797"/>
              </a:tblGrid>
              <a:tr h="268567">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753041">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1479753">
                <a:tc>
                  <a:txBody>
                    <a:bodyPr/>
                    <a:lstStyle/>
                    <a:p>
                      <a:pPr marL="12700" algn="just">
                        <a:lnSpc>
                          <a:spcPct val="115000"/>
                        </a:lnSpc>
                        <a:spcAft>
                          <a:spcPts val="100"/>
                        </a:spcAft>
                      </a:pPr>
                      <a:r>
                        <a:rPr lang="ru-RU" sz="1100" dirty="0">
                          <a:latin typeface="Arial" pitchFamily="34" charset="0"/>
                          <a:cs typeface="Arial" pitchFamily="34" charset="0"/>
                        </a:rPr>
                        <a:t>Зернохранилище с оборудованием, обеспечивающим следующие операции с зерном: приемка, подработка, очистка, обработка, сушка, хранение, внутреннее перемещение и отгрузка.</a:t>
                      </a:r>
                      <a:br>
                        <a:rPr lang="ru-RU" sz="1100" dirty="0">
                          <a:latin typeface="Arial" pitchFamily="34" charset="0"/>
                          <a:cs typeface="Arial" pitchFamily="34" charset="0"/>
                        </a:rPr>
                      </a:br>
                      <a:r>
                        <a:rPr lang="en-US" sz="1100" dirty="0" err="1">
                          <a:latin typeface="Arial" pitchFamily="34" charset="0"/>
                          <a:cs typeface="Arial" pitchFamily="34" charset="0"/>
                        </a:rPr>
                        <a:t>Стоимость</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инвестиционного</a:t>
                      </a:r>
                      <a:r>
                        <a:rPr lang="en-US" sz="1100" dirty="0">
                          <a:latin typeface="Arial" pitchFamily="34" charset="0"/>
                          <a:cs typeface="Arial" pitchFamily="34" charset="0"/>
                        </a:rPr>
                        <a:t> </a:t>
                      </a:r>
                      <a:r>
                        <a:rPr lang="en-US" sz="1100" dirty="0" err="1">
                          <a:latin typeface="Arial" pitchFamily="34" charset="0"/>
                          <a:cs typeface="Arial" pitchFamily="34" charset="0"/>
                        </a:rPr>
                        <a:t>проекта</a:t>
                      </a:r>
                      <a:r>
                        <a:rPr lang="en-US" sz="1100" dirty="0">
                          <a:latin typeface="Arial" pitchFamily="34" charset="0"/>
                          <a:cs typeface="Arial" pitchFamily="34" charset="0"/>
                        </a:rPr>
                        <a:t> </a:t>
                      </a:r>
                      <a:r>
                        <a:rPr lang="en-US" sz="1100" dirty="0" err="1">
                          <a:latin typeface="Arial" pitchFamily="34" charset="0"/>
                          <a:cs typeface="Arial" pitchFamily="34" charset="0"/>
                        </a:rPr>
                        <a:t>определяется</a:t>
                      </a:r>
                      <a:r>
                        <a:rPr lang="en-US" sz="1100" dirty="0">
                          <a:latin typeface="Arial" pitchFamily="34" charset="0"/>
                          <a:cs typeface="Arial" pitchFamily="34" charset="0"/>
                        </a:rPr>
                        <a:t> </a:t>
                      </a:r>
                      <a:r>
                        <a:rPr lang="en-US" sz="1100" dirty="0" err="1">
                          <a:latin typeface="Arial" pitchFamily="34" charset="0"/>
                          <a:cs typeface="Arial" pitchFamily="34" charset="0"/>
                        </a:rPr>
                        <a:t>согласно</a:t>
                      </a:r>
                      <a:r>
                        <a:rPr lang="en-US" sz="1100" dirty="0">
                          <a:latin typeface="Arial" pitchFamily="34" charset="0"/>
                          <a:cs typeface="Arial" pitchFamily="34" charset="0"/>
                        </a:rPr>
                        <a:t> </a:t>
                      </a:r>
                      <a:r>
                        <a:rPr lang="en-US" sz="1100" dirty="0" err="1">
                          <a:latin typeface="Arial" pitchFamily="34" charset="0"/>
                          <a:cs typeface="Arial" pitchFamily="34" charset="0"/>
                        </a:rPr>
                        <a:t>проектно-сметной</a:t>
                      </a:r>
                      <a:r>
                        <a:rPr lang="en-US" sz="1100" dirty="0">
                          <a:latin typeface="Arial" pitchFamily="34" charset="0"/>
                          <a:cs typeface="Arial" pitchFamily="34" charset="0"/>
                        </a:rPr>
                        <a:t> </a:t>
                      </a:r>
                      <a:r>
                        <a:rPr lang="en-US" sz="1100" dirty="0" err="1">
                          <a:latin typeface="Arial" pitchFamily="34" charset="0"/>
                          <a:cs typeface="Arial" pitchFamily="34" charset="0"/>
                        </a:rPr>
                        <a:t>документации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1 </a:t>
                      </a:r>
                      <a:r>
                        <a:rPr lang="en-US" sz="1100" dirty="0" err="1">
                          <a:latin typeface="Arial" pitchFamily="34" charset="0"/>
                          <a:cs typeface="Arial" pitchFamily="34" charset="0"/>
                        </a:rPr>
                        <a:t>тонна</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9525" marR="9525" marT="9525" marB="9525" anchor="ctr"/>
                </a:tc>
              </a:tr>
              <a:tr h="559252">
                <a:tc>
                  <a:txBody>
                    <a:bodyPr/>
                    <a:lstStyle/>
                    <a:p>
                      <a:pPr marL="12700" algn="just">
                        <a:lnSpc>
                          <a:spcPct val="115000"/>
                        </a:lnSpc>
                        <a:spcAft>
                          <a:spcPts val="100"/>
                        </a:spcAft>
                      </a:pPr>
                      <a:r>
                        <a:rPr lang="en-US" sz="1100">
                          <a:latin typeface="Arial" pitchFamily="34" charset="0"/>
                          <a:cs typeface="Arial" pitchFamily="34" charset="0"/>
                        </a:rPr>
                        <a:t>- строительство</a:t>
                      </a:r>
                      <a:endParaRPr lang="ru-RU" sz="11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40 274</a:t>
                      </a:r>
                      <a:endParaRPr lang="ru-RU" sz="1100" dirty="0">
                        <a:latin typeface="Arial" pitchFamily="34" charset="0"/>
                        <a:ea typeface="Times New Roman"/>
                        <a:cs typeface="Arial" pitchFamily="34" charset="0"/>
                      </a:endParaRPr>
                    </a:p>
                  </a:txBody>
                  <a:tcPr marL="9525" marR="9525" marT="9525" marB="9525" anchor="ctr"/>
                </a:tc>
              </a:tr>
              <a:tr h="559252">
                <a:tc>
                  <a:txBody>
                    <a:bodyPr/>
                    <a:lstStyle/>
                    <a:p>
                      <a:pPr marL="12700" algn="just">
                        <a:lnSpc>
                          <a:spcPct val="115000"/>
                        </a:lnSpc>
                        <a:spcAft>
                          <a:spcPts val="100"/>
                        </a:spcAft>
                      </a:pPr>
                      <a:r>
                        <a:rPr lang="en-US" sz="1100" dirty="0">
                          <a:latin typeface="Arial" pitchFamily="34" charset="0"/>
                          <a:cs typeface="Arial" pitchFamily="34" charset="0"/>
                        </a:rPr>
                        <a:t>- </a:t>
                      </a:r>
                      <a:r>
                        <a:rPr lang="en-US" sz="1100" dirty="0" err="1">
                          <a:latin typeface="Arial" pitchFamily="34" charset="0"/>
                          <a:cs typeface="Arial" pitchFamily="34" charset="0"/>
                        </a:rPr>
                        <a:t>расширение</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20 137</a:t>
                      </a:r>
                      <a:endParaRPr lang="ru-RU" sz="1100" dirty="0">
                        <a:latin typeface="Arial" pitchFamily="34" charset="0"/>
                        <a:ea typeface="Times New Roman"/>
                        <a:cs typeface="Arial" pitchFamily="34" charset="0"/>
                      </a:endParaRPr>
                    </a:p>
                  </a:txBody>
                  <a:tcPr marL="9525" marR="9525" marT="9525" marB="9525" anchor="ctr"/>
                </a:tc>
              </a:tr>
            </a:tbl>
          </a:graphicData>
        </a:graphic>
      </p:graphicFrame>
      <p:graphicFrame>
        <p:nvGraphicFramePr>
          <p:cNvPr id="19" name="Таблица 18"/>
          <p:cNvGraphicFramePr>
            <a:graphicFrameLocks noGrp="1"/>
          </p:cNvGraphicFramePr>
          <p:nvPr/>
        </p:nvGraphicFramePr>
        <p:xfrm>
          <a:off x="8606409" y="1920280"/>
          <a:ext cx="8462391" cy="4008512"/>
        </p:xfrm>
        <a:graphic>
          <a:graphicData uri="http://schemas.openxmlformats.org/drawingml/2006/table">
            <a:tbl>
              <a:tblPr>
                <a:tableStyleId>{BDBED569-4797-4DF1-A0F4-6AAB3CD982D8}</a:tableStyleId>
              </a:tblPr>
              <a:tblGrid>
                <a:gridCol w="3925888"/>
                <a:gridCol w="1715706"/>
                <a:gridCol w="2820797"/>
              </a:tblGrid>
              <a:tr h="297402">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833892">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a:latin typeface="Arial" pitchFamily="34" charset="0"/>
                          <a:cs typeface="Arial" pitchFamily="34" charset="0"/>
                        </a:rPr>
                        <a:t>Единица измерения мощности проекта</a:t>
                      </a:r>
                      <a:endParaRPr lang="ru-RU" sz="1100" b="1">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1638626">
                <a:tc>
                  <a:txBody>
                    <a:bodyPr/>
                    <a:lstStyle/>
                    <a:p>
                      <a:pPr marL="12700" algn="just">
                        <a:lnSpc>
                          <a:spcPct val="115000"/>
                        </a:lnSpc>
                        <a:spcAft>
                          <a:spcPts val="100"/>
                        </a:spcAft>
                      </a:pPr>
                      <a:r>
                        <a:rPr lang="ru-RU" sz="1100" dirty="0">
                          <a:latin typeface="Arial" pitchFamily="34" charset="0"/>
                          <a:cs typeface="Arial" pitchFamily="34" charset="0"/>
                        </a:rPr>
                        <a:t>Картофеле-овощехранилище должно включать: холодильное оборудование (в случае необходимости), вентиляционное оборудование, складскую технику.</a:t>
                      </a:r>
                      <a:br>
                        <a:rPr lang="ru-RU" sz="1100" dirty="0">
                          <a:latin typeface="Arial" pitchFamily="34" charset="0"/>
                          <a:cs typeface="Arial" pitchFamily="34" charset="0"/>
                        </a:rPr>
                      </a:br>
                      <a:r>
                        <a:rPr lang="en-US" sz="1100" dirty="0" err="1">
                          <a:latin typeface="Arial" pitchFamily="34" charset="0"/>
                          <a:cs typeface="Arial" pitchFamily="34" charset="0"/>
                        </a:rPr>
                        <a:t>Стоимость</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инвестиционного</a:t>
                      </a:r>
                      <a:r>
                        <a:rPr lang="en-US" sz="1100" dirty="0">
                          <a:latin typeface="Arial" pitchFamily="34" charset="0"/>
                          <a:cs typeface="Arial" pitchFamily="34" charset="0"/>
                        </a:rPr>
                        <a:t> </a:t>
                      </a:r>
                      <a:r>
                        <a:rPr lang="en-US" sz="1100" dirty="0" err="1">
                          <a:latin typeface="Arial" pitchFamily="34" charset="0"/>
                          <a:cs typeface="Arial" pitchFamily="34" charset="0"/>
                        </a:rPr>
                        <a:t>проекта</a:t>
                      </a:r>
                      <a:r>
                        <a:rPr lang="en-US" sz="1100" dirty="0">
                          <a:latin typeface="Arial" pitchFamily="34" charset="0"/>
                          <a:cs typeface="Arial" pitchFamily="34" charset="0"/>
                        </a:rPr>
                        <a:t> </a:t>
                      </a:r>
                      <a:r>
                        <a:rPr lang="en-US" sz="1100" dirty="0" err="1">
                          <a:latin typeface="Arial" pitchFamily="34" charset="0"/>
                          <a:cs typeface="Arial" pitchFamily="34" charset="0"/>
                        </a:rPr>
                        <a:t>определяется</a:t>
                      </a:r>
                      <a:r>
                        <a:rPr lang="en-US" sz="1100" dirty="0">
                          <a:latin typeface="Arial" pitchFamily="34" charset="0"/>
                          <a:cs typeface="Arial" pitchFamily="34" charset="0"/>
                        </a:rPr>
                        <a:t> </a:t>
                      </a:r>
                      <a:r>
                        <a:rPr lang="en-US" sz="1100" dirty="0" err="1">
                          <a:latin typeface="Arial" pitchFamily="34" charset="0"/>
                          <a:cs typeface="Arial" pitchFamily="34" charset="0"/>
                        </a:rPr>
                        <a:t>согласно</a:t>
                      </a:r>
                      <a:r>
                        <a:rPr lang="en-US" sz="1100" dirty="0">
                          <a:latin typeface="Arial" pitchFamily="34" charset="0"/>
                          <a:cs typeface="Arial" pitchFamily="34" charset="0"/>
                        </a:rPr>
                        <a:t> </a:t>
                      </a:r>
                      <a:r>
                        <a:rPr lang="en-US" sz="1100" dirty="0" err="1">
                          <a:latin typeface="Arial" pitchFamily="34" charset="0"/>
                          <a:cs typeface="Arial" pitchFamily="34" charset="0"/>
                        </a:rPr>
                        <a:t>проектно-сметной</a:t>
                      </a:r>
                      <a:r>
                        <a:rPr lang="en-US" sz="1100" dirty="0">
                          <a:latin typeface="Arial" pitchFamily="34" charset="0"/>
                          <a:cs typeface="Arial" pitchFamily="34" charset="0"/>
                        </a:rPr>
                        <a:t> </a:t>
                      </a:r>
                      <a:r>
                        <a:rPr lang="en-US" sz="1100" dirty="0" err="1">
                          <a:latin typeface="Arial" pitchFamily="34" charset="0"/>
                          <a:cs typeface="Arial" pitchFamily="34" charset="0"/>
                        </a:rPr>
                        <a:t>документации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1 </a:t>
                      </a:r>
                      <a:r>
                        <a:rPr lang="en-US" sz="1100" dirty="0" err="1">
                          <a:latin typeface="Arial" pitchFamily="34" charset="0"/>
                          <a:cs typeface="Arial" pitchFamily="34" charset="0"/>
                        </a:rPr>
                        <a:t>тонна</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9525" marR="9525" marT="9525" marB="9525" anchor="ctr"/>
                </a:tc>
              </a:tr>
              <a:tr h="619296">
                <a:tc>
                  <a:txBody>
                    <a:bodyPr/>
                    <a:lstStyle/>
                    <a:p>
                      <a:pPr marL="12700" algn="just">
                        <a:lnSpc>
                          <a:spcPct val="115000"/>
                        </a:lnSpc>
                        <a:spcAft>
                          <a:spcPts val="100"/>
                        </a:spcAft>
                      </a:pPr>
                      <a:r>
                        <a:rPr lang="en-US" sz="1100">
                          <a:latin typeface="Arial" pitchFamily="34" charset="0"/>
                          <a:cs typeface="Arial" pitchFamily="34" charset="0"/>
                        </a:rPr>
                        <a:t>- строительство</a:t>
                      </a:r>
                      <a:endParaRPr lang="ru-RU" sz="11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85 225</a:t>
                      </a:r>
                      <a:endParaRPr lang="ru-RU" sz="1100">
                        <a:latin typeface="Arial" pitchFamily="34" charset="0"/>
                        <a:ea typeface="Times New Roman"/>
                        <a:cs typeface="Arial" pitchFamily="34" charset="0"/>
                      </a:endParaRPr>
                    </a:p>
                  </a:txBody>
                  <a:tcPr marL="9525" marR="9525" marT="9525" marB="9525" anchor="ctr"/>
                </a:tc>
              </a:tr>
              <a:tr h="619296">
                <a:tc>
                  <a:txBody>
                    <a:bodyPr/>
                    <a:lstStyle/>
                    <a:p>
                      <a:pPr marL="12700" algn="just">
                        <a:lnSpc>
                          <a:spcPct val="115000"/>
                        </a:lnSpc>
                        <a:spcAft>
                          <a:spcPts val="100"/>
                        </a:spcAft>
                      </a:pPr>
                      <a:r>
                        <a:rPr lang="en-US" sz="1100" dirty="0">
                          <a:latin typeface="Arial" pitchFamily="34" charset="0"/>
                          <a:cs typeface="Arial" pitchFamily="34" charset="0"/>
                        </a:rPr>
                        <a:t>- </a:t>
                      </a:r>
                      <a:r>
                        <a:rPr lang="en-US" sz="1100" dirty="0" err="1">
                          <a:latin typeface="Arial" pitchFamily="34" charset="0"/>
                          <a:cs typeface="Arial" pitchFamily="34" charset="0"/>
                        </a:rPr>
                        <a:t>расширение</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42 613</a:t>
                      </a:r>
                      <a:endParaRPr lang="ru-RU" sz="1100" dirty="0">
                        <a:latin typeface="Arial" pitchFamily="34" charset="0"/>
                        <a:ea typeface="Times New Roman"/>
                        <a:cs typeface="Arial" pitchFamily="34" charset="0"/>
                      </a:endParaRPr>
                    </a:p>
                  </a:txBody>
                  <a:tcPr marL="9525" marR="9525" marT="9525" marB="9525" anchor="ctr"/>
                </a:tc>
              </a:tr>
            </a:tbl>
          </a:graphicData>
        </a:graphic>
      </p:graphicFrame>
      <p:sp>
        <p:nvSpPr>
          <p:cNvPr id="27" name="Прямоугольник 26"/>
          <p:cNvSpPr/>
          <p:nvPr/>
        </p:nvSpPr>
        <p:spPr>
          <a:xfrm>
            <a:off x="4069904" y="0"/>
            <a:ext cx="4464496"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Строительство и расширение зернохранилищ для масличных культур от 5 000 тонн</a:t>
            </a:r>
            <a:endParaRPr lang="ru-RU" sz="2000" b="1" dirty="0">
              <a:solidFill>
                <a:schemeClr val="bg1"/>
              </a:solidFill>
              <a:latin typeface="Arial" pitchFamily="34" charset="0"/>
              <a:ea typeface="Times New Roman"/>
              <a:cs typeface="Arial" pitchFamily="34" charset="0"/>
            </a:endParaRPr>
          </a:p>
        </p:txBody>
      </p:sp>
      <p:sp>
        <p:nvSpPr>
          <p:cNvPr id="28" name="Прямоугольник 27"/>
          <p:cNvSpPr/>
          <p:nvPr/>
        </p:nvSpPr>
        <p:spPr>
          <a:xfrm>
            <a:off x="10622632" y="552128"/>
            <a:ext cx="439248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Строительство, расширение </a:t>
            </a:r>
            <a:r>
              <a:rPr lang="ru-RU" sz="2000" b="1" dirty="0" err="1" smtClean="0">
                <a:solidFill>
                  <a:schemeClr val="bg1"/>
                </a:solidFill>
                <a:latin typeface="Arial" pitchFamily="34" charset="0"/>
                <a:ea typeface="Times New Roman"/>
                <a:cs typeface="Arial" pitchFamily="34" charset="0"/>
              </a:rPr>
              <a:t>картофеле-овощехранилищ</a:t>
            </a:r>
            <a:r>
              <a:rPr lang="ru-RU" sz="2000" b="1" dirty="0" smtClean="0">
                <a:solidFill>
                  <a:schemeClr val="bg1"/>
                </a:solidFill>
                <a:latin typeface="Arial" pitchFamily="34" charset="0"/>
                <a:ea typeface="Times New Roman"/>
                <a:cs typeface="Arial" pitchFamily="34" charset="0"/>
              </a:rPr>
              <a:t> от 1 000 тонн</a:t>
            </a:r>
            <a:endParaRPr lang="ru-RU" sz="20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409112"/>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a:t>
            </a:r>
            <a:r>
              <a:rPr lang="ru-RU" sz="2800" b="1" dirty="0" smtClean="0">
                <a:solidFill>
                  <a:schemeClr val="accent5">
                    <a:lumMod val="75000"/>
                  </a:schemeClr>
                </a:solidFill>
                <a:latin typeface="+mn-lt"/>
              </a:rPr>
              <a:t>7</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18" name="Прямоугольник 17"/>
          <p:cNvSpPr/>
          <p:nvPr/>
        </p:nvSpPr>
        <p:spPr>
          <a:xfrm>
            <a:off x="9023054" y="1128192"/>
            <a:ext cx="6932925" cy="416204"/>
          </a:xfrm>
          <a:prstGeom prst="rect">
            <a:avLst/>
          </a:prstGeom>
        </p:spPr>
        <p:txBody>
          <a:bodyPr wrap="non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племенного репродуктора в птицеводстве</a:t>
            </a:r>
            <a:endParaRPr lang="ru-RU" sz="2800" b="1" dirty="0">
              <a:solidFill>
                <a:schemeClr val="bg1"/>
              </a:solidFill>
              <a:latin typeface="Arial" pitchFamily="34" charset="0"/>
              <a:ea typeface="Times New Roman"/>
              <a:cs typeface="Arial" pitchFamily="34" charset="0"/>
            </a:endParaRPr>
          </a:p>
        </p:txBody>
      </p:sp>
      <p:sp>
        <p:nvSpPr>
          <p:cNvPr id="23" name="Прямоугольник 22"/>
          <p:cNvSpPr/>
          <p:nvPr/>
        </p:nvSpPr>
        <p:spPr>
          <a:xfrm>
            <a:off x="4069904" y="0"/>
            <a:ext cx="4536504"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рыбопитомниками мощностью от 1 миллиона штук сеголеток</a:t>
            </a:r>
            <a:endParaRPr lang="ru-RU" sz="20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graphicFrame>
        <p:nvGraphicFramePr>
          <p:cNvPr id="26" name="Таблица 25"/>
          <p:cNvGraphicFramePr>
            <a:graphicFrameLocks noGrp="1"/>
          </p:cNvGraphicFramePr>
          <p:nvPr/>
        </p:nvGraphicFramePr>
        <p:xfrm>
          <a:off x="0" y="1864297"/>
          <a:ext cx="8534400" cy="7489182"/>
        </p:xfrm>
        <a:graphic>
          <a:graphicData uri="http://schemas.openxmlformats.org/drawingml/2006/table">
            <a:tbl>
              <a:tblPr>
                <a:tableStyleId>{BDBED569-4797-4DF1-A0F4-6AAB3CD982D8}</a:tableStyleId>
              </a:tblPr>
              <a:tblGrid>
                <a:gridCol w="5582072"/>
                <a:gridCol w="1584176"/>
                <a:gridCol w="1368152"/>
              </a:tblGrid>
              <a:tr h="247299">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1087379">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1808685">
                <a:tc>
                  <a:txBody>
                    <a:bodyPr/>
                    <a:lstStyle/>
                    <a:p>
                      <a:pPr marL="12700" algn="just">
                        <a:lnSpc>
                          <a:spcPct val="115000"/>
                        </a:lnSpc>
                        <a:spcAft>
                          <a:spcPts val="100"/>
                        </a:spcAft>
                      </a:pPr>
                      <a:r>
                        <a:rPr lang="ru-RU" sz="1100" dirty="0" err="1">
                          <a:latin typeface="Arial" pitchFamily="34" charset="0"/>
                          <a:cs typeface="Arial" pitchFamily="34" charset="0"/>
                        </a:rPr>
                        <a:t>Фруктохранилище</a:t>
                      </a:r>
                      <a:r>
                        <a:rPr lang="ru-RU" sz="1100" dirty="0">
                          <a:latin typeface="Arial" pitchFamily="34" charset="0"/>
                          <a:cs typeface="Arial" pitchFamily="34" charset="0"/>
                        </a:rPr>
                        <a:t> без регулируемой газовой среды должно включать: вентиляционное оборудование, холодильное оборудование, складскую технику, сортировочно-упаковочное оборудование.</a:t>
                      </a:r>
                      <a:br>
                        <a:rPr lang="ru-RU" sz="1100" dirty="0">
                          <a:latin typeface="Arial" pitchFamily="34" charset="0"/>
                          <a:cs typeface="Arial" pitchFamily="34" charset="0"/>
                        </a:rPr>
                      </a:br>
                      <a:r>
                        <a:rPr lang="en-US" sz="1100" dirty="0" err="1">
                          <a:latin typeface="Arial" pitchFamily="34" charset="0"/>
                          <a:cs typeface="Arial" pitchFamily="34" charset="0"/>
                        </a:rPr>
                        <a:t>Стоимость</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инвестиционного</a:t>
                      </a:r>
                      <a:r>
                        <a:rPr lang="en-US" sz="1100" dirty="0">
                          <a:latin typeface="Arial" pitchFamily="34" charset="0"/>
                          <a:cs typeface="Arial" pitchFamily="34" charset="0"/>
                        </a:rPr>
                        <a:t> </a:t>
                      </a:r>
                      <a:r>
                        <a:rPr lang="en-US" sz="1100" dirty="0" err="1">
                          <a:latin typeface="Arial" pitchFamily="34" charset="0"/>
                          <a:cs typeface="Arial" pitchFamily="34" charset="0"/>
                        </a:rPr>
                        <a:t>проекта</a:t>
                      </a:r>
                      <a:r>
                        <a:rPr lang="en-US" sz="1100" dirty="0">
                          <a:latin typeface="Arial" pitchFamily="34" charset="0"/>
                          <a:cs typeface="Arial" pitchFamily="34" charset="0"/>
                        </a:rPr>
                        <a:t> </a:t>
                      </a:r>
                      <a:r>
                        <a:rPr lang="en-US" sz="1100" dirty="0" err="1">
                          <a:latin typeface="Arial" pitchFamily="34" charset="0"/>
                          <a:cs typeface="Arial" pitchFamily="34" charset="0"/>
                        </a:rPr>
                        <a:t>определяется</a:t>
                      </a:r>
                      <a:r>
                        <a:rPr lang="en-US" sz="1100" dirty="0">
                          <a:latin typeface="Arial" pitchFamily="34" charset="0"/>
                          <a:cs typeface="Arial" pitchFamily="34" charset="0"/>
                        </a:rPr>
                        <a:t> </a:t>
                      </a:r>
                      <a:r>
                        <a:rPr lang="en-US" sz="1100" dirty="0" err="1">
                          <a:latin typeface="Arial" pitchFamily="34" charset="0"/>
                          <a:cs typeface="Arial" pitchFamily="34" charset="0"/>
                        </a:rPr>
                        <a:t>согласно</a:t>
                      </a:r>
                      <a:r>
                        <a:rPr lang="en-US" sz="1100" dirty="0">
                          <a:latin typeface="Arial" pitchFamily="34" charset="0"/>
                          <a:cs typeface="Arial" pitchFamily="34" charset="0"/>
                        </a:rPr>
                        <a:t> </a:t>
                      </a:r>
                      <a:r>
                        <a:rPr lang="en-US" sz="1100" dirty="0" err="1">
                          <a:latin typeface="Arial" pitchFamily="34" charset="0"/>
                          <a:cs typeface="Arial" pitchFamily="34" charset="0"/>
                        </a:rPr>
                        <a:t>проектно-сметной</a:t>
                      </a:r>
                      <a:r>
                        <a:rPr lang="en-US" sz="1100" dirty="0">
                          <a:latin typeface="Arial" pitchFamily="34" charset="0"/>
                          <a:cs typeface="Arial" pitchFamily="34" charset="0"/>
                        </a:rPr>
                        <a:t> </a:t>
                      </a:r>
                      <a:r>
                        <a:rPr lang="en-US" sz="1100" dirty="0" err="1">
                          <a:latin typeface="Arial" pitchFamily="34" charset="0"/>
                          <a:cs typeface="Arial" pitchFamily="34" charset="0"/>
                        </a:rPr>
                        <a:t>документации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rowSpan="3">
                  <a:txBody>
                    <a:bodyPr/>
                    <a:lstStyle/>
                    <a:p>
                      <a:pPr marL="12700" algn="just">
                        <a:lnSpc>
                          <a:spcPct val="115000"/>
                        </a:lnSpc>
                        <a:spcAft>
                          <a:spcPts val="100"/>
                        </a:spcAft>
                      </a:pPr>
                      <a:r>
                        <a:rPr lang="en-US" sz="1100" dirty="0">
                          <a:latin typeface="Arial" pitchFamily="34" charset="0"/>
                          <a:cs typeface="Arial" pitchFamily="34" charset="0"/>
                        </a:rPr>
                        <a:t>1 </a:t>
                      </a:r>
                      <a:r>
                        <a:rPr lang="en-US" sz="1100" dirty="0" err="1">
                          <a:latin typeface="Arial" pitchFamily="34" charset="0"/>
                          <a:cs typeface="Arial" pitchFamily="34" charset="0"/>
                        </a:rPr>
                        <a:t>тонна</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9525" marR="9525" marT="9525" marB="9525" anchor="ctr"/>
                </a:tc>
              </a:tr>
              <a:tr h="247299">
                <a:tc>
                  <a:txBody>
                    <a:bodyPr/>
                    <a:lstStyle/>
                    <a:p>
                      <a:pPr marL="12700" algn="just">
                        <a:lnSpc>
                          <a:spcPct val="115000"/>
                        </a:lnSpc>
                        <a:spcAft>
                          <a:spcPts val="100"/>
                        </a:spcAft>
                      </a:pPr>
                      <a:r>
                        <a:rPr lang="en-US" sz="1100">
                          <a:latin typeface="Arial" pitchFamily="34" charset="0"/>
                          <a:cs typeface="Arial" pitchFamily="34" charset="0"/>
                        </a:rPr>
                        <a:t>- строительство</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73 422</a:t>
                      </a:r>
                      <a:endParaRPr lang="ru-RU" sz="1100">
                        <a:latin typeface="Arial" pitchFamily="34" charset="0"/>
                        <a:ea typeface="Times New Roman"/>
                        <a:cs typeface="Arial" pitchFamily="34" charset="0"/>
                      </a:endParaRPr>
                    </a:p>
                  </a:txBody>
                  <a:tcPr marL="9525" marR="9525" marT="9525" marB="9525" anchor="ctr"/>
                </a:tc>
              </a:tr>
              <a:tr h="247299">
                <a:tc>
                  <a:txBody>
                    <a:bodyPr/>
                    <a:lstStyle/>
                    <a:p>
                      <a:pPr marL="12700" algn="just">
                        <a:lnSpc>
                          <a:spcPct val="115000"/>
                        </a:lnSpc>
                        <a:spcAft>
                          <a:spcPts val="100"/>
                        </a:spcAft>
                      </a:pPr>
                      <a:r>
                        <a:rPr lang="en-US" sz="1100">
                          <a:latin typeface="Arial" pitchFamily="34" charset="0"/>
                          <a:cs typeface="Arial" pitchFamily="34" charset="0"/>
                        </a:rPr>
                        <a:t>- расширение</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36 711</a:t>
                      </a:r>
                      <a:endParaRPr lang="ru-RU" sz="1100">
                        <a:latin typeface="Arial" pitchFamily="34" charset="0"/>
                        <a:ea typeface="Times New Roman"/>
                        <a:cs typeface="Arial" pitchFamily="34" charset="0"/>
                      </a:endParaRPr>
                    </a:p>
                  </a:txBody>
                  <a:tcPr marL="9525" marR="9525" marT="9525" marB="9525" anchor="ctr"/>
                </a:tc>
              </a:tr>
              <a:tr h="1585630">
                <a:tc>
                  <a:txBody>
                    <a:bodyPr/>
                    <a:lstStyle/>
                    <a:p>
                      <a:pPr marL="12700" algn="just">
                        <a:lnSpc>
                          <a:spcPct val="115000"/>
                        </a:lnSpc>
                        <a:spcAft>
                          <a:spcPts val="100"/>
                        </a:spcAft>
                      </a:pPr>
                      <a:r>
                        <a:rPr lang="ru-RU" sz="1100" dirty="0" err="1">
                          <a:latin typeface="Arial" pitchFamily="34" charset="0"/>
                          <a:cs typeface="Arial" pitchFamily="34" charset="0"/>
                        </a:rPr>
                        <a:t>Фруктохранилище</a:t>
                      </a:r>
                      <a:r>
                        <a:rPr lang="ru-RU" sz="1100" dirty="0">
                          <a:latin typeface="Arial" pitchFamily="34" charset="0"/>
                          <a:cs typeface="Arial" pitchFamily="34" charset="0"/>
                        </a:rPr>
                        <a:t> с регулируемой газовой средой должно включать: регулируемую газовую среду, холодильное оборудование, складскую технику, сортировочно-упаковочное оборудование.</a:t>
                      </a:r>
                      <a:br>
                        <a:rPr lang="ru-RU" sz="1100" dirty="0">
                          <a:latin typeface="Arial" pitchFamily="34" charset="0"/>
                          <a:cs typeface="Arial" pitchFamily="34" charset="0"/>
                        </a:rPr>
                      </a:br>
                      <a:r>
                        <a:rPr lang="en-US" sz="1100" dirty="0" err="1">
                          <a:latin typeface="Arial" pitchFamily="34" charset="0"/>
                          <a:cs typeface="Arial" pitchFamily="34" charset="0"/>
                        </a:rPr>
                        <a:t>Стоимость</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инвестиционного</a:t>
                      </a:r>
                      <a:r>
                        <a:rPr lang="en-US" sz="1100" dirty="0">
                          <a:latin typeface="Arial" pitchFamily="34" charset="0"/>
                          <a:cs typeface="Arial" pitchFamily="34" charset="0"/>
                        </a:rPr>
                        <a:t> </a:t>
                      </a:r>
                      <a:r>
                        <a:rPr lang="en-US" sz="1100" dirty="0" err="1">
                          <a:latin typeface="Arial" pitchFamily="34" charset="0"/>
                          <a:cs typeface="Arial" pitchFamily="34" charset="0"/>
                        </a:rPr>
                        <a:t>проекта</a:t>
                      </a:r>
                      <a:r>
                        <a:rPr lang="en-US" sz="1100" dirty="0">
                          <a:latin typeface="Arial" pitchFamily="34" charset="0"/>
                          <a:cs typeface="Arial" pitchFamily="34" charset="0"/>
                        </a:rPr>
                        <a:t> </a:t>
                      </a:r>
                      <a:r>
                        <a:rPr lang="en-US" sz="1100" dirty="0" err="1">
                          <a:latin typeface="Arial" pitchFamily="34" charset="0"/>
                          <a:cs typeface="Arial" pitchFamily="34" charset="0"/>
                        </a:rPr>
                        <a:t>определяется</a:t>
                      </a:r>
                      <a:r>
                        <a:rPr lang="en-US" sz="1100" dirty="0">
                          <a:latin typeface="Arial" pitchFamily="34" charset="0"/>
                          <a:cs typeface="Arial" pitchFamily="34" charset="0"/>
                        </a:rPr>
                        <a:t> </a:t>
                      </a:r>
                      <a:r>
                        <a:rPr lang="en-US" sz="1100" dirty="0" err="1">
                          <a:latin typeface="Arial" pitchFamily="34" charset="0"/>
                          <a:cs typeface="Arial" pitchFamily="34" charset="0"/>
                        </a:rPr>
                        <a:t>согласно</a:t>
                      </a:r>
                      <a:r>
                        <a:rPr lang="en-US" sz="1100" dirty="0">
                          <a:latin typeface="Arial" pitchFamily="34" charset="0"/>
                          <a:cs typeface="Arial" pitchFamily="34" charset="0"/>
                        </a:rPr>
                        <a:t> </a:t>
                      </a:r>
                      <a:r>
                        <a:rPr lang="en-US" sz="1100" dirty="0" err="1">
                          <a:latin typeface="Arial" pitchFamily="34" charset="0"/>
                          <a:cs typeface="Arial" pitchFamily="34" charset="0"/>
                        </a:rPr>
                        <a:t>проектно-сметной</a:t>
                      </a:r>
                      <a:r>
                        <a:rPr lang="en-US" sz="1100" dirty="0">
                          <a:latin typeface="Arial" pitchFamily="34" charset="0"/>
                          <a:cs typeface="Arial" pitchFamily="34" charset="0"/>
                        </a:rPr>
                        <a:t> </a:t>
                      </a:r>
                      <a:r>
                        <a:rPr lang="en-US" sz="1100" dirty="0" err="1">
                          <a:latin typeface="Arial" pitchFamily="34" charset="0"/>
                          <a:cs typeface="Arial" pitchFamily="34" charset="0"/>
                        </a:rPr>
                        <a:t>документации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rowSpan="3">
                  <a:txBody>
                    <a:bodyPr/>
                    <a:lstStyle/>
                    <a:p>
                      <a:pPr marL="12700" algn="just">
                        <a:lnSpc>
                          <a:spcPct val="115000"/>
                        </a:lnSpc>
                        <a:spcAft>
                          <a:spcPts val="100"/>
                        </a:spcAft>
                      </a:pPr>
                      <a:r>
                        <a:rPr lang="en-US" sz="1100" dirty="0">
                          <a:latin typeface="Arial" pitchFamily="34" charset="0"/>
                          <a:cs typeface="Arial" pitchFamily="34" charset="0"/>
                        </a:rPr>
                        <a:t>1 </a:t>
                      </a:r>
                      <a:r>
                        <a:rPr lang="en-US" sz="1100" dirty="0" err="1">
                          <a:latin typeface="Arial" pitchFamily="34" charset="0"/>
                          <a:cs typeface="Arial" pitchFamily="34" charset="0"/>
                        </a:rPr>
                        <a:t>тонна</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r>
              <a:tr h="247299">
                <a:tc>
                  <a:txBody>
                    <a:bodyPr/>
                    <a:lstStyle/>
                    <a:p>
                      <a:pPr marL="12700" algn="just">
                        <a:lnSpc>
                          <a:spcPct val="115000"/>
                        </a:lnSpc>
                        <a:spcAft>
                          <a:spcPts val="100"/>
                        </a:spcAft>
                      </a:pPr>
                      <a:r>
                        <a:rPr lang="en-US" sz="1100">
                          <a:latin typeface="Arial" pitchFamily="34" charset="0"/>
                          <a:cs typeface="Arial" pitchFamily="34" charset="0"/>
                        </a:rPr>
                        <a:t>- строительство</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257 270</a:t>
                      </a:r>
                      <a:endParaRPr lang="ru-RU" sz="1100">
                        <a:latin typeface="Arial" pitchFamily="34" charset="0"/>
                        <a:ea typeface="Times New Roman"/>
                        <a:cs typeface="Arial" pitchFamily="34" charset="0"/>
                      </a:endParaRPr>
                    </a:p>
                  </a:txBody>
                  <a:tcPr marL="9525" marR="9525" marT="9525" marB="9525" anchor="ctr"/>
                </a:tc>
              </a:tr>
              <a:tr h="247299">
                <a:tc>
                  <a:txBody>
                    <a:bodyPr/>
                    <a:lstStyle/>
                    <a:p>
                      <a:pPr marL="12700" algn="just">
                        <a:lnSpc>
                          <a:spcPct val="115000"/>
                        </a:lnSpc>
                        <a:spcAft>
                          <a:spcPts val="100"/>
                        </a:spcAft>
                      </a:pPr>
                      <a:r>
                        <a:rPr lang="en-US" sz="1100">
                          <a:latin typeface="Arial" pitchFamily="34" charset="0"/>
                          <a:cs typeface="Arial" pitchFamily="34" charset="0"/>
                        </a:rPr>
                        <a:t>- расширение</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128 635</a:t>
                      </a:r>
                      <a:endParaRPr lang="ru-RU" sz="1100">
                        <a:latin typeface="Arial" pitchFamily="34" charset="0"/>
                        <a:ea typeface="Times New Roman"/>
                        <a:cs typeface="Arial" pitchFamily="34" charset="0"/>
                      </a:endParaRPr>
                    </a:p>
                  </a:txBody>
                  <a:tcPr marL="9525" marR="9525" marT="9525" marB="9525" anchor="ctr"/>
                </a:tc>
              </a:tr>
              <a:tr h="693410">
                <a:tc>
                  <a:txBody>
                    <a:bodyPr/>
                    <a:lstStyle/>
                    <a:p>
                      <a:pPr marL="12700" algn="just">
                        <a:lnSpc>
                          <a:spcPct val="115000"/>
                        </a:lnSpc>
                        <a:spcAft>
                          <a:spcPts val="100"/>
                        </a:spcAft>
                      </a:pPr>
                      <a:r>
                        <a:rPr lang="ru-RU" sz="1100">
                          <a:latin typeface="Arial" pitchFamily="34" charset="0"/>
                          <a:cs typeface="Arial" pitchFamily="34" charset="0"/>
                        </a:rPr>
                        <a:t>Рефрижератор (автомашина с холодильным оборудованием для перевозки плодоовощной продукции) *</a:t>
                      </a:r>
                      <a:endParaRPr lang="ru-RU" sz="1100">
                        <a:latin typeface="Arial" pitchFamily="34" charset="0"/>
                        <a:ea typeface="Times New Roman"/>
                        <a:cs typeface="Arial" pitchFamily="34" charset="0"/>
                      </a:endParaRPr>
                    </a:p>
                  </a:txBody>
                  <a:tcPr marL="9525" marR="9525" marT="9525" marB="9525" anchor="ctr"/>
                </a:tc>
                <a:tc rowSpan="4">
                  <a:txBody>
                    <a:bodyPr/>
                    <a:lstStyle/>
                    <a:p>
                      <a:pPr marL="12700" algn="just">
                        <a:lnSpc>
                          <a:spcPct val="115000"/>
                        </a:lnSpc>
                        <a:spcAft>
                          <a:spcPts val="100"/>
                        </a:spcAft>
                      </a:pPr>
                      <a:r>
                        <a:rPr lang="en-US" sz="1100">
                          <a:latin typeface="Arial" pitchFamily="34" charset="0"/>
                          <a:cs typeface="Arial" pitchFamily="34" charset="0"/>
                        </a:rPr>
                        <a:t>1 единица</a:t>
                      </a:r>
                      <a:endParaRPr lang="ru-RU" sz="11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r>
              <a:tr h="247299">
                <a:tc>
                  <a:txBody>
                    <a:bodyPr/>
                    <a:lstStyle/>
                    <a:p>
                      <a:pPr marL="12700" algn="just">
                        <a:lnSpc>
                          <a:spcPct val="115000"/>
                        </a:lnSpc>
                        <a:spcAft>
                          <a:spcPts val="100"/>
                        </a:spcAft>
                      </a:pPr>
                      <a:r>
                        <a:rPr lang="en-US" sz="1100">
                          <a:latin typeface="Arial" pitchFamily="34" charset="0"/>
                          <a:cs typeface="Arial" pitchFamily="34" charset="0"/>
                        </a:rPr>
                        <a:t>грузоподъемностью от 1,5 до 5 тонн</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9 239 000</a:t>
                      </a:r>
                      <a:endParaRPr lang="ru-RU" sz="1100">
                        <a:latin typeface="Arial" pitchFamily="34" charset="0"/>
                        <a:ea typeface="Times New Roman"/>
                        <a:cs typeface="Arial" pitchFamily="34" charset="0"/>
                      </a:endParaRPr>
                    </a:p>
                  </a:txBody>
                  <a:tcPr marL="9525" marR="9525" marT="9525" marB="9525" anchor="ctr"/>
                </a:tc>
              </a:tr>
              <a:tr h="247299">
                <a:tc>
                  <a:txBody>
                    <a:bodyPr/>
                    <a:lstStyle/>
                    <a:p>
                      <a:pPr marL="12700" algn="just">
                        <a:lnSpc>
                          <a:spcPct val="115000"/>
                        </a:lnSpc>
                        <a:spcAft>
                          <a:spcPts val="100"/>
                        </a:spcAft>
                      </a:pPr>
                      <a:r>
                        <a:rPr lang="en-US" sz="1100">
                          <a:latin typeface="Arial" pitchFamily="34" charset="0"/>
                          <a:cs typeface="Arial" pitchFamily="34" charset="0"/>
                        </a:rPr>
                        <a:t>грузоподъемностью от 5 до 10 тонн</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19 713 000</a:t>
                      </a:r>
                      <a:endParaRPr lang="ru-RU" sz="1100">
                        <a:latin typeface="Arial" pitchFamily="34" charset="0"/>
                        <a:ea typeface="Times New Roman"/>
                        <a:cs typeface="Arial" pitchFamily="34" charset="0"/>
                      </a:endParaRPr>
                    </a:p>
                  </a:txBody>
                  <a:tcPr marL="9525" marR="9525" marT="9525" marB="9525" anchor="ctr"/>
                </a:tc>
              </a:tr>
              <a:tr h="247299">
                <a:tc>
                  <a:txBody>
                    <a:bodyPr/>
                    <a:lstStyle/>
                    <a:p>
                      <a:pPr marL="12700" algn="just">
                        <a:lnSpc>
                          <a:spcPct val="115000"/>
                        </a:lnSpc>
                        <a:spcAft>
                          <a:spcPts val="100"/>
                        </a:spcAft>
                      </a:pPr>
                      <a:r>
                        <a:rPr lang="en-US" sz="1100">
                          <a:latin typeface="Arial" pitchFamily="34" charset="0"/>
                          <a:cs typeface="Arial" pitchFamily="34" charset="0"/>
                        </a:rPr>
                        <a:t>грузоподъемностью от 10 тонн</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27 283 000</a:t>
                      </a:r>
                      <a:endParaRPr lang="ru-RU" sz="1100">
                        <a:latin typeface="Arial" pitchFamily="34" charset="0"/>
                        <a:ea typeface="Times New Roman"/>
                        <a:cs typeface="Arial" pitchFamily="34" charset="0"/>
                      </a:endParaRPr>
                    </a:p>
                  </a:txBody>
                  <a:tcPr marL="9525" marR="9525" marT="9525" marB="9525" anchor="ctr"/>
                </a:tc>
              </a:tr>
              <a:tr h="247299">
                <a:tc gridSpan="3">
                  <a:txBody>
                    <a:bodyPr/>
                    <a:lstStyle/>
                    <a:p>
                      <a:pPr marL="12700" algn="just">
                        <a:lnSpc>
                          <a:spcPct val="115000"/>
                        </a:lnSpc>
                        <a:spcAft>
                          <a:spcPts val="100"/>
                        </a:spcAft>
                      </a:pPr>
                      <a:r>
                        <a:rPr lang="ru-RU" sz="1100" dirty="0">
                          <a:latin typeface="Arial" pitchFamily="34" charset="0"/>
                          <a:cs typeface="Arial" pitchFamily="34" charset="0"/>
                        </a:rPr>
                        <a:t>* субсидируется не более 6 рефрижераторов на 1000 тонн хранения</a:t>
                      </a: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bl>
          </a:graphicData>
        </a:graphic>
      </p:graphicFrame>
      <p:pic>
        <p:nvPicPr>
          <p:cNvPr id="68610" name="Picture 2" descr="C:\Users\ИНТЕРНЕТ\Desktop\profileLsNF8r_img.jpg"/>
          <p:cNvPicPr>
            <a:picLocks noChangeAspect="1" noChangeArrowheads="1"/>
          </p:cNvPicPr>
          <p:nvPr/>
        </p:nvPicPr>
        <p:blipFill>
          <a:blip r:embed="rId2" cstate="print"/>
          <a:srcRect/>
          <a:stretch>
            <a:fillRect/>
          </a:stretch>
        </p:blipFill>
        <p:spPr bwMode="auto">
          <a:xfrm>
            <a:off x="1261592" y="0"/>
            <a:ext cx="3024336" cy="1848272"/>
          </a:xfrm>
          <a:prstGeom prst="rect">
            <a:avLst/>
          </a:prstGeom>
          <a:noFill/>
        </p:spPr>
      </p:pic>
      <p:pic>
        <p:nvPicPr>
          <p:cNvPr id="21" name="Рисунок 20"/>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4" name="Прямоугольник 23"/>
          <p:cNvSpPr/>
          <p:nvPr/>
        </p:nvSpPr>
        <p:spPr>
          <a:xfrm>
            <a:off x="4285928" y="840160"/>
            <a:ext cx="4536504"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Строительство и расширение </a:t>
            </a:r>
            <a:r>
              <a:rPr lang="ru-RU" sz="2000" b="1" dirty="0" err="1" smtClean="0">
                <a:solidFill>
                  <a:schemeClr val="bg1"/>
                </a:solidFill>
                <a:latin typeface="Arial" pitchFamily="34" charset="0"/>
                <a:ea typeface="Times New Roman"/>
                <a:cs typeface="Arial" pitchFamily="34" charset="0"/>
              </a:rPr>
              <a:t>фруктохранилищ</a:t>
            </a:r>
            <a:r>
              <a:rPr lang="ru-RU" sz="2000" b="1" dirty="0" smtClean="0">
                <a:solidFill>
                  <a:schemeClr val="bg1"/>
                </a:solidFill>
                <a:latin typeface="Arial" pitchFamily="34" charset="0"/>
                <a:ea typeface="Times New Roman"/>
                <a:cs typeface="Arial" pitchFamily="34" charset="0"/>
              </a:rPr>
              <a:t> от 1 000 тонн</a:t>
            </a:r>
            <a:endParaRPr lang="ru-RU" sz="20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409112"/>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a:t>
            </a:r>
            <a:r>
              <a:rPr lang="ru-RU" sz="2800" b="1" dirty="0" smtClean="0">
                <a:solidFill>
                  <a:schemeClr val="accent5">
                    <a:lumMod val="75000"/>
                  </a:schemeClr>
                </a:solidFill>
                <a:latin typeface="+mn-lt"/>
              </a:rPr>
              <a:t>8</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18" name="Прямоугольник 17"/>
          <p:cNvSpPr/>
          <p:nvPr/>
        </p:nvSpPr>
        <p:spPr>
          <a:xfrm>
            <a:off x="9023054" y="1128192"/>
            <a:ext cx="6932925" cy="416204"/>
          </a:xfrm>
          <a:prstGeom prst="rect">
            <a:avLst/>
          </a:prstGeom>
        </p:spPr>
        <p:txBody>
          <a:bodyPr wrap="non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племенного репродуктора в птицеводстве</a:t>
            </a:r>
            <a:endParaRPr lang="ru-RU" sz="2800" b="1" dirty="0">
              <a:solidFill>
                <a:schemeClr val="bg1"/>
              </a:solidFill>
              <a:latin typeface="Arial" pitchFamily="34" charset="0"/>
              <a:ea typeface="Times New Roman"/>
              <a:cs typeface="Arial" pitchFamily="34" charset="0"/>
            </a:endParaRPr>
          </a:p>
        </p:txBody>
      </p:sp>
      <p:sp>
        <p:nvSpPr>
          <p:cNvPr id="23" name="Прямоугольник 22"/>
          <p:cNvSpPr/>
          <p:nvPr/>
        </p:nvSpPr>
        <p:spPr>
          <a:xfrm>
            <a:off x="4069904" y="0"/>
            <a:ext cx="4536504"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рыбопитомниками мощностью от 1 миллиона штук сеголеток</a:t>
            </a:r>
            <a:endParaRPr lang="ru-RU" sz="20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graphicFrame>
        <p:nvGraphicFramePr>
          <p:cNvPr id="29" name="Таблица 28"/>
          <p:cNvGraphicFramePr>
            <a:graphicFrameLocks noGrp="1"/>
          </p:cNvGraphicFramePr>
          <p:nvPr/>
        </p:nvGraphicFramePr>
        <p:xfrm>
          <a:off x="0" y="1920280"/>
          <a:ext cx="8390385" cy="6729745"/>
        </p:xfrm>
        <a:graphic>
          <a:graphicData uri="http://schemas.openxmlformats.org/drawingml/2006/table">
            <a:tbl>
              <a:tblPr>
                <a:tableStyleId>{BDBED569-4797-4DF1-A0F4-6AAB3CD982D8}</a:tableStyleId>
              </a:tblPr>
              <a:tblGrid>
                <a:gridCol w="4248473"/>
                <a:gridCol w="2016224"/>
                <a:gridCol w="2125688"/>
              </a:tblGrid>
              <a:tr h="407956">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1143878">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a:latin typeface="Arial" pitchFamily="34" charset="0"/>
                          <a:cs typeface="Arial" pitchFamily="34" charset="0"/>
                        </a:rPr>
                        <a:t>Единица измерения мощности проекта</a:t>
                      </a:r>
                      <a:endParaRPr lang="ru-RU" sz="1100" b="1">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2408606">
                <a:tc>
                  <a:txBody>
                    <a:bodyPr/>
                    <a:lstStyle/>
                    <a:p>
                      <a:pPr marL="12700" algn="just">
                        <a:lnSpc>
                          <a:spcPct val="115000"/>
                        </a:lnSpc>
                        <a:spcAft>
                          <a:spcPts val="100"/>
                        </a:spcAft>
                      </a:pPr>
                      <a:r>
                        <a:rPr lang="ru-RU" sz="1100" dirty="0">
                          <a:latin typeface="Arial" pitchFamily="34" charset="0"/>
                          <a:cs typeface="Arial" pitchFamily="34" charset="0"/>
                        </a:rPr>
                        <a:t>Предприятие по переработке свежих плодов и овощей с необходимым оборудованием для производства одного и (или) более видов соковой и (или) плодоовощной продукции.</a:t>
                      </a:r>
                      <a:br>
                        <a:rPr lang="ru-RU" sz="1100" dirty="0">
                          <a:latin typeface="Arial" pitchFamily="34" charset="0"/>
                          <a:cs typeface="Arial" pitchFamily="34" charset="0"/>
                        </a:rPr>
                      </a:br>
                      <a:r>
                        <a:rPr lang="en-US" sz="1100" dirty="0" err="1">
                          <a:latin typeface="Arial" pitchFamily="34" charset="0"/>
                          <a:cs typeface="Arial" pitchFamily="34" charset="0"/>
                        </a:rPr>
                        <a:t>Стоимость</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инвестиционного</a:t>
                      </a:r>
                      <a:r>
                        <a:rPr lang="en-US" sz="1100" dirty="0">
                          <a:latin typeface="Arial" pitchFamily="34" charset="0"/>
                          <a:cs typeface="Arial" pitchFamily="34" charset="0"/>
                        </a:rPr>
                        <a:t> </a:t>
                      </a:r>
                      <a:r>
                        <a:rPr lang="en-US" sz="1100" dirty="0" err="1">
                          <a:latin typeface="Arial" pitchFamily="34" charset="0"/>
                          <a:cs typeface="Arial" pitchFamily="34" charset="0"/>
                        </a:rPr>
                        <a:t>проекта</a:t>
                      </a:r>
                      <a:r>
                        <a:rPr lang="en-US" sz="1100" dirty="0">
                          <a:latin typeface="Arial" pitchFamily="34" charset="0"/>
                          <a:cs typeface="Arial" pitchFamily="34" charset="0"/>
                        </a:rPr>
                        <a:t> </a:t>
                      </a:r>
                      <a:r>
                        <a:rPr lang="en-US" sz="1100" dirty="0" err="1">
                          <a:latin typeface="Arial" pitchFamily="34" charset="0"/>
                          <a:cs typeface="Arial" pitchFamily="34" charset="0"/>
                        </a:rPr>
                        <a:t>определяется</a:t>
                      </a:r>
                      <a:r>
                        <a:rPr lang="en-US" sz="1100" dirty="0">
                          <a:latin typeface="Arial" pitchFamily="34" charset="0"/>
                          <a:cs typeface="Arial" pitchFamily="34" charset="0"/>
                        </a:rPr>
                        <a:t> </a:t>
                      </a:r>
                      <a:r>
                        <a:rPr lang="en-US" sz="1100" dirty="0" err="1">
                          <a:latin typeface="Arial" pitchFamily="34" charset="0"/>
                          <a:cs typeface="Arial" pitchFamily="34" charset="0"/>
                        </a:rPr>
                        <a:t>согласно</a:t>
                      </a:r>
                      <a:r>
                        <a:rPr lang="en-US" sz="1100" dirty="0">
                          <a:latin typeface="Arial" pitchFamily="34" charset="0"/>
                          <a:cs typeface="Arial" pitchFamily="34" charset="0"/>
                        </a:rPr>
                        <a:t> </a:t>
                      </a:r>
                      <a:r>
                        <a:rPr lang="en-US" sz="1100" dirty="0" err="1">
                          <a:latin typeface="Arial" pitchFamily="34" charset="0"/>
                          <a:cs typeface="Arial" pitchFamily="34" charset="0"/>
                        </a:rPr>
                        <a:t>проектно-сметной</a:t>
                      </a:r>
                      <a:r>
                        <a:rPr lang="en-US" sz="1100" dirty="0">
                          <a:latin typeface="Arial" pitchFamily="34" charset="0"/>
                          <a:cs typeface="Arial" pitchFamily="34" charset="0"/>
                        </a:rPr>
                        <a:t> </a:t>
                      </a:r>
                      <a:r>
                        <a:rPr lang="en-US" sz="1100" dirty="0" err="1">
                          <a:latin typeface="Arial" pitchFamily="34" charset="0"/>
                          <a:cs typeface="Arial" pitchFamily="34" charset="0"/>
                        </a:rPr>
                        <a:t>документации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r>
              <a:tr h="407956">
                <a:tc>
                  <a:txBody>
                    <a:bodyPr/>
                    <a:lstStyle/>
                    <a:p>
                      <a:pPr marL="12700" algn="just">
                        <a:lnSpc>
                          <a:spcPct val="115000"/>
                        </a:lnSpc>
                        <a:spcAft>
                          <a:spcPts val="100"/>
                        </a:spcAft>
                      </a:pPr>
                      <a:r>
                        <a:rPr lang="en-US" sz="1100">
                          <a:latin typeface="Arial" pitchFamily="34" charset="0"/>
                          <a:cs typeface="Arial" pitchFamily="34" charset="0"/>
                        </a:rPr>
                        <a:t>- строительство</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1 тонна в час</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188 333 300</a:t>
                      </a:r>
                      <a:endParaRPr lang="ru-RU" sz="1100">
                        <a:latin typeface="Arial" pitchFamily="34" charset="0"/>
                        <a:ea typeface="Times New Roman"/>
                        <a:cs typeface="Arial" pitchFamily="34" charset="0"/>
                      </a:endParaRPr>
                    </a:p>
                  </a:txBody>
                  <a:tcPr marL="9525" marR="9525" marT="9525" marB="9525" anchor="ctr"/>
                </a:tc>
              </a:tr>
              <a:tr h="849510">
                <a:tc>
                  <a:txBody>
                    <a:bodyPr/>
                    <a:lstStyle/>
                    <a:p>
                      <a:pPr marL="12700" algn="just">
                        <a:lnSpc>
                          <a:spcPct val="115000"/>
                        </a:lnSpc>
                        <a:spcAft>
                          <a:spcPts val="100"/>
                        </a:spcAft>
                      </a:pPr>
                      <a:r>
                        <a:rPr lang="en-US" sz="1100">
                          <a:latin typeface="Arial" pitchFamily="34" charset="0"/>
                          <a:cs typeface="Arial" pitchFamily="34" charset="0"/>
                        </a:rPr>
                        <a:t>- расширение</a:t>
                      </a:r>
                      <a:endParaRPr lang="ru-RU" sz="11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53 333 300</a:t>
                      </a:r>
                      <a:endParaRPr lang="ru-RU" sz="1100">
                        <a:latin typeface="Arial" pitchFamily="34" charset="0"/>
                        <a:ea typeface="Times New Roman"/>
                        <a:cs typeface="Arial" pitchFamily="34" charset="0"/>
                      </a:endParaRPr>
                    </a:p>
                  </a:txBody>
                  <a:tcPr marL="9525" marR="9525" marT="9525" marB="9525" anchor="ctr"/>
                </a:tc>
              </a:tr>
              <a:tr h="1511839">
                <a:tc gridSpan="3">
                  <a:txBody>
                    <a:bodyPr/>
                    <a:lstStyle/>
                    <a:p>
                      <a:pPr marL="12700" algn="just">
                        <a:lnSpc>
                          <a:spcPct val="115000"/>
                        </a:lnSpc>
                        <a:spcAft>
                          <a:spcPts val="100"/>
                        </a:spcAft>
                      </a:pPr>
                      <a:r>
                        <a:rPr lang="ru-RU" sz="1100" dirty="0">
                          <a:latin typeface="Arial" pitchFamily="34" charset="0"/>
                          <a:cs typeface="Arial" pitchFamily="34" charset="0"/>
                        </a:rPr>
                        <a:t>Примечание: В случае, если проект предусматривает только приобретение и монтаж отдельных видов оборудования без разработки проектно-сметной документации, допускается субсидирование приобретенного оборудования в пределах установленного процента возмещения от стоимости оборудования по договорам купли-продажи (лизинга), договорам поставки и (или) монтажа оборудования, а также сопутствующим документам (</a:t>
                      </a:r>
                      <a:r>
                        <a:rPr lang="ru-RU" sz="1100" dirty="0" err="1">
                          <a:latin typeface="Arial" pitchFamily="34" charset="0"/>
                          <a:cs typeface="Arial" pitchFamily="34" charset="0"/>
                        </a:rPr>
                        <a:t>грузовая-таможенная</a:t>
                      </a:r>
                      <a:r>
                        <a:rPr lang="ru-RU" sz="1100" dirty="0">
                          <a:latin typeface="Arial" pitchFamily="34" charset="0"/>
                          <a:cs typeface="Arial" pitchFamily="34" charset="0"/>
                        </a:rPr>
                        <a:t> декларация, счета-фактуры, документы, подтверждающие оплату).</a:t>
                      </a: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bl>
          </a:graphicData>
        </a:graphic>
      </p:graphicFrame>
      <p:pic>
        <p:nvPicPr>
          <p:cNvPr id="6146" name="Picture 2" descr="C:\Users\ИНТЕРНЕТ\Desktop\Tomato-paste.jpg"/>
          <p:cNvPicPr>
            <a:picLocks noChangeAspect="1" noChangeArrowheads="1"/>
          </p:cNvPicPr>
          <p:nvPr/>
        </p:nvPicPr>
        <p:blipFill>
          <a:blip r:embed="rId2" cstate="print"/>
          <a:srcRect/>
          <a:stretch>
            <a:fillRect/>
          </a:stretch>
        </p:blipFill>
        <p:spPr bwMode="auto">
          <a:xfrm>
            <a:off x="1117576" y="192088"/>
            <a:ext cx="3096344" cy="1656184"/>
          </a:xfrm>
          <a:prstGeom prst="rect">
            <a:avLst/>
          </a:prstGeom>
          <a:noFill/>
        </p:spPr>
      </p:pic>
      <p:pic>
        <p:nvPicPr>
          <p:cNvPr id="19" name="Рисунок 18"/>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0" name="Прямоугольник 19"/>
          <p:cNvSpPr/>
          <p:nvPr/>
        </p:nvSpPr>
        <p:spPr>
          <a:xfrm>
            <a:off x="4357936" y="192088"/>
            <a:ext cx="5904656"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действующего предприятия по переработке фруктов/овощей мощностью от 1 тонны сырья в час</a:t>
            </a:r>
            <a:endParaRPr lang="ru-RU" sz="20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en-US" sz="2800" b="1" dirty="0" smtClean="0">
                <a:solidFill>
                  <a:schemeClr val="accent5">
                    <a:lumMod val="75000"/>
                  </a:schemeClr>
                </a:solidFill>
                <a:latin typeface="+mn-lt"/>
              </a:rPr>
              <a:t>2</a:t>
            </a:r>
            <a:r>
              <a:rPr lang="ru-RU" sz="2800" b="1" dirty="0" smtClean="0">
                <a:solidFill>
                  <a:schemeClr val="accent5">
                    <a:lumMod val="75000"/>
                  </a:schemeClr>
                </a:solidFill>
                <a:latin typeface="+mn-lt"/>
              </a:rPr>
              <a:t>9</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18" name="Прямоугольник 17"/>
          <p:cNvSpPr/>
          <p:nvPr/>
        </p:nvSpPr>
        <p:spPr>
          <a:xfrm>
            <a:off x="9023054" y="1128192"/>
            <a:ext cx="6932925" cy="416204"/>
          </a:xfrm>
          <a:prstGeom prst="rect">
            <a:avLst/>
          </a:prstGeom>
        </p:spPr>
        <p:txBody>
          <a:bodyPr wrap="non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племенного репродуктора в птицеводстве</a:t>
            </a:r>
            <a:endParaRPr lang="ru-RU" sz="28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pic>
        <p:nvPicPr>
          <p:cNvPr id="69634" name="Picture 2" descr="C:\Users\ИНТЕРНЕТ\Desktop\147565_картошка.PNG"/>
          <p:cNvPicPr>
            <a:picLocks noChangeAspect="1" noChangeArrowheads="1"/>
          </p:cNvPicPr>
          <p:nvPr/>
        </p:nvPicPr>
        <p:blipFill>
          <a:blip r:embed="rId2" cstate="print"/>
          <a:srcRect/>
          <a:stretch>
            <a:fillRect/>
          </a:stretch>
        </p:blipFill>
        <p:spPr bwMode="auto">
          <a:xfrm>
            <a:off x="1261592" y="1"/>
            <a:ext cx="2952328" cy="1848271"/>
          </a:xfrm>
          <a:prstGeom prst="rect">
            <a:avLst/>
          </a:prstGeom>
          <a:noFill/>
        </p:spPr>
      </p:pic>
      <p:pic>
        <p:nvPicPr>
          <p:cNvPr id="19" name="Рисунок 18"/>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20" name="Таблица 19"/>
          <p:cNvGraphicFramePr>
            <a:graphicFrameLocks noGrp="1"/>
          </p:cNvGraphicFramePr>
          <p:nvPr>
            <p:extLst>
              <p:ext uri="{D42A27DB-BD31-4B8C-83A1-F6EECF244321}">
                <p14:modId xmlns:p14="http://schemas.microsoft.com/office/powerpoint/2010/main" val="1972185588"/>
              </p:ext>
            </p:extLst>
          </p:nvPr>
        </p:nvGraphicFramePr>
        <p:xfrm>
          <a:off x="100385" y="1992288"/>
          <a:ext cx="8390385" cy="3334512"/>
        </p:xfrm>
        <a:graphic>
          <a:graphicData uri="http://schemas.openxmlformats.org/drawingml/2006/table">
            <a:tbl>
              <a:tblPr>
                <a:tableStyleId>{BDBED569-4797-4DF1-A0F4-6AAB3CD982D8}</a:tableStyleId>
              </a:tblPr>
              <a:tblGrid>
                <a:gridCol w="2796795"/>
                <a:gridCol w="2796795"/>
                <a:gridCol w="2796795"/>
              </a:tblGrid>
              <a:tr h="194310">
                <a:tc gridSpan="3">
                  <a:txBody>
                    <a:bodyPr/>
                    <a:lstStyle/>
                    <a:p>
                      <a:pPr marL="12700" algn="just">
                        <a:lnSpc>
                          <a:spcPct val="115000"/>
                        </a:lnSpc>
                        <a:spcAft>
                          <a:spcPts val="100"/>
                        </a:spcAft>
                      </a:pPr>
                      <a:r>
                        <a:rPr lang="en-US" sz="1100" b="1" dirty="0" err="1" smtClean="0">
                          <a:latin typeface="Arial" pitchFamily="34" charset="0"/>
                          <a:cs typeface="Arial" pitchFamily="34" charset="0"/>
                        </a:rPr>
                        <a:t>Доля</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возмещения</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инвестиционных</a:t>
                      </a:r>
                      <a:r>
                        <a:rPr lang="en-US" sz="1100" b="1" dirty="0" smtClean="0">
                          <a:latin typeface="Arial" pitchFamily="34" charset="0"/>
                          <a:cs typeface="Arial" pitchFamily="34" charset="0"/>
                        </a:rPr>
                        <a:t> </a:t>
                      </a:r>
                      <a:r>
                        <a:rPr lang="en-US" sz="1100" b="1" dirty="0" err="1" smtClean="0">
                          <a:latin typeface="Arial" pitchFamily="34" charset="0"/>
                          <a:cs typeface="Arial" pitchFamily="34" charset="0"/>
                        </a:rPr>
                        <a:t>вложений</a:t>
                      </a:r>
                      <a:r>
                        <a:rPr lang="en-US" sz="1100" b="1" dirty="0" smtClean="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69570">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1421130">
                <a:tc>
                  <a:txBody>
                    <a:bodyPr/>
                    <a:lstStyle/>
                    <a:p>
                      <a:pPr marL="12700" algn="just">
                        <a:lnSpc>
                          <a:spcPct val="115000"/>
                        </a:lnSpc>
                        <a:spcAft>
                          <a:spcPts val="100"/>
                        </a:spcAft>
                      </a:pPr>
                      <a:r>
                        <a:rPr lang="ru-RU" sz="1100" dirty="0">
                          <a:latin typeface="Arial" pitchFamily="34" charset="0"/>
                          <a:cs typeface="Arial" pitchFamily="34" charset="0"/>
                        </a:rPr>
                        <a:t>Предприятие по переработке картофеля включает производственный комплекс с необходимым оборудованием для производства одного и (или) более видов продуктов переработки картофеля (картофельные чипсы, картофель фри, полуфабрикаты и другое).</a:t>
                      </a:r>
                      <a:br>
                        <a:rPr lang="ru-RU" sz="1100" dirty="0">
                          <a:latin typeface="Arial" pitchFamily="34" charset="0"/>
                          <a:cs typeface="Arial" pitchFamily="34" charset="0"/>
                        </a:rPr>
                      </a:br>
                      <a:r>
                        <a:rPr lang="ru-RU" sz="1100" dirty="0">
                          <a:latin typeface="Arial" pitchFamily="34" charset="0"/>
                          <a:cs typeface="Arial" pitchFamily="34" charset="0"/>
                        </a:rPr>
                        <a:t>Стоимость инвестиционного проекта определяется согласно проектно-сметной документации:</a:t>
                      </a:r>
                      <a:br>
                        <a:rPr lang="ru-RU" sz="1100" dirty="0">
                          <a:latin typeface="Arial" pitchFamily="34" charset="0"/>
                          <a:cs typeface="Arial" pitchFamily="34" charset="0"/>
                        </a:rPr>
                      </a:br>
                      <a:r>
                        <a:rPr lang="ru-RU" sz="1100" dirty="0">
                          <a:latin typeface="Arial" pitchFamily="34" charset="0"/>
                          <a:cs typeface="Arial" pitchFamily="34" charset="0"/>
                        </a:rPr>
                        <a:t>- строительство от 140 000 тонн в год по сырью</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latin typeface="Arial" pitchFamily="34" charset="0"/>
                          <a:cs typeface="Arial" pitchFamily="34" charset="0"/>
                        </a:rPr>
                        <a:t>на</a:t>
                      </a:r>
                      <a:r>
                        <a:rPr lang="en-US" sz="1100" dirty="0">
                          <a:latin typeface="Arial" pitchFamily="34" charset="0"/>
                          <a:cs typeface="Arial" pitchFamily="34" charset="0"/>
                        </a:rPr>
                        <a:t> </a:t>
                      </a:r>
                      <a:r>
                        <a:rPr lang="en-US" sz="1100" dirty="0" err="1">
                          <a:latin typeface="Arial" pitchFamily="34" charset="0"/>
                          <a:cs typeface="Arial" pitchFamily="34" charset="0"/>
                        </a:rPr>
                        <a:t>одно</a:t>
                      </a:r>
                      <a:r>
                        <a:rPr lang="en-US" sz="1100" dirty="0">
                          <a:latin typeface="Arial" pitchFamily="34" charset="0"/>
                          <a:cs typeface="Arial" pitchFamily="34" charset="0"/>
                        </a:rPr>
                        <a:t> </a:t>
                      </a:r>
                      <a:r>
                        <a:rPr lang="en-US" sz="1100" dirty="0" err="1">
                          <a:latin typeface="Arial" pitchFamily="34" charset="0"/>
                          <a:cs typeface="Arial" pitchFamily="34" charset="0"/>
                        </a:rPr>
                        <a:t>предприятие</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10 588 666 600</a:t>
                      </a:r>
                      <a:endParaRPr lang="ru-RU" sz="1100" dirty="0">
                        <a:latin typeface="Arial" pitchFamily="34" charset="0"/>
                        <a:ea typeface="Times New Roman"/>
                        <a:cs typeface="Arial" pitchFamily="34" charset="0"/>
                      </a:endParaRPr>
                    </a:p>
                  </a:txBody>
                  <a:tcPr marL="9525" marR="9525" marT="9525" marB="9525" anchor="ctr"/>
                </a:tc>
              </a:tr>
            </a:tbl>
          </a:graphicData>
        </a:graphic>
      </p:graphicFrame>
      <p:sp>
        <p:nvSpPr>
          <p:cNvPr id="28" name="Прямоугольник 27"/>
          <p:cNvSpPr/>
          <p:nvPr/>
        </p:nvSpPr>
        <p:spPr>
          <a:xfrm>
            <a:off x="4141912" y="192088"/>
            <a:ext cx="4176464"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Строительство предприятия по переработке картофеля</a:t>
            </a:r>
            <a:endParaRPr lang="ru-RU" sz="20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624046" y="918596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3</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9038456" y="1488232"/>
            <a:ext cx="0" cy="7933599"/>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pic>
        <p:nvPicPr>
          <p:cNvPr id="1026" name="Picture 2" descr="C:\Users\ИНТЕРНЕТ\Desktop\frontalnyy-pogruzchik-t229_9.jpg"/>
          <p:cNvPicPr>
            <a:picLocks noChangeAspect="1" noChangeArrowheads="1"/>
          </p:cNvPicPr>
          <p:nvPr/>
        </p:nvPicPr>
        <p:blipFill>
          <a:blip r:embed="rId3" cstate="print"/>
          <a:srcRect/>
          <a:stretch>
            <a:fillRect/>
          </a:stretch>
        </p:blipFill>
        <p:spPr bwMode="auto">
          <a:xfrm>
            <a:off x="1333600" y="-383976"/>
            <a:ext cx="3024336" cy="1848272"/>
          </a:xfrm>
          <a:prstGeom prst="rect">
            <a:avLst/>
          </a:prstGeom>
          <a:noFill/>
        </p:spPr>
      </p:pic>
      <p:pic>
        <p:nvPicPr>
          <p:cNvPr id="40" name="Рисунок 39"/>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22205" y="-432048"/>
            <a:ext cx="17081147" cy="1920280"/>
          </a:xfrm>
          <a:prstGeom prst="rect">
            <a:avLst/>
          </a:prstGeom>
        </p:spPr>
      </p:pic>
      <p:sp>
        <p:nvSpPr>
          <p:cNvPr id="43" name="Прямоугольник 42"/>
          <p:cNvSpPr/>
          <p:nvPr/>
        </p:nvSpPr>
        <p:spPr>
          <a:xfrm>
            <a:off x="4357936" y="912168"/>
            <a:ext cx="7287251" cy="461665"/>
          </a:xfrm>
          <a:prstGeom prst="rect">
            <a:avLst/>
          </a:prstGeom>
        </p:spPr>
        <p:txBody>
          <a:bodyPr wrap="none">
            <a:spAutoFit/>
          </a:bodyPr>
          <a:lstStyle/>
          <a:p>
            <a:r>
              <a:rPr lang="ru-RU" sz="2400" b="1" dirty="0" smtClean="0">
                <a:solidFill>
                  <a:schemeClr val="bg1"/>
                </a:solidFill>
              </a:rPr>
              <a:t>Приобретение сельскохозяйственной техники</a:t>
            </a:r>
            <a:endParaRPr lang="ru-RU" sz="2400" b="1" dirty="0">
              <a:solidFill>
                <a:schemeClr val="bg1"/>
              </a:solidFill>
            </a:endParaRPr>
          </a:p>
        </p:txBody>
      </p:sp>
      <p:graphicFrame>
        <p:nvGraphicFramePr>
          <p:cNvPr id="48" name="Таблица 47"/>
          <p:cNvGraphicFramePr>
            <a:graphicFrameLocks noGrp="1"/>
          </p:cNvGraphicFramePr>
          <p:nvPr>
            <p:extLst>
              <p:ext uri="{D42A27DB-BD31-4B8C-83A1-F6EECF244321}">
                <p14:modId xmlns:p14="http://schemas.microsoft.com/office/powerpoint/2010/main" val="1329928737"/>
              </p:ext>
            </p:extLst>
          </p:nvPr>
        </p:nvGraphicFramePr>
        <p:xfrm>
          <a:off x="-1" y="1470081"/>
          <a:ext cx="8966448" cy="8068552"/>
        </p:xfrm>
        <a:graphic>
          <a:graphicData uri="http://schemas.openxmlformats.org/drawingml/2006/table">
            <a:tbl>
              <a:tblPr>
                <a:tableStyleId>{BDBED569-4797-4DF1-A0F4-6AAB3CD982D8}</a:tableStyleId>
              </a:tblPr>
              <a:tblGrid>
                <a:gridCol w="436012"/>
                <a:gridCol w="6592586"/>
                <a:gridCol w="968925"/>
                <a:gridCol w="968925"/>
              </a:tblGrid>
              <a:tr h="156589">
                <a:tc gridSpan="4">
                  <a:txBody>
                    <a:bodyPr/>
                    <a:lstStyle/>
                    <a:p>
                      <a:pPr marL="12700" marR="0" indent="0" algn="just" defTabSz="1280384" rtl="0" eaLnBrk="1" fontAlgn="auto" latinLnBrk="0" hangingPunct="1">
                        <a:lnSpc>
                          <a:spcPct val="115000"/>
                        </a:lnSpc>
                        <a:spcBef>
                          <a:spcPts val="0"/>
                        </a:spcBef>
                        <a:spcAft>
                          <a:spcPts val="100"/>
                        </a:spcAft>
                        <a:buClrTx/>
                        <a:buSzTx/>
                        <a:buFontTx/>
                        <a:buNone/>
                        <a:tabLst/>
                        <a:defRPr/>
                      </a:pPr>
                      <a:r>
                        <a:rPr lang="en-US" sz="900" b="1" dirty="0" err="1" smtClean="0">
                          <a:latin typeface="Arial" pitchFamily="34" charset="0"/>
                          <a:cs typeface="Arial" pitchFamily="34" charset="0"/>
                        </a:rPr>
                        <a:t>Доля</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возмещения</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инвестиционных</a:t>
                      </a:r>
                      <a:r>
                        <a:rPr lang="en-US" sz="900" b="1" dirty="0" smtClean="0">
                          <a:latin typeface="Arial" pitchFamily="34" charset="0"/>
                          <a:cs typeface="Arial" pitchFamily="34" charset="0"/>
                        </a:rPr>
                        <a:t> </a:t>
                      </a:r>
                      <a:r>
                        <a:rPr lang="en-US" sz="900" b="1" dirty="0" err="1" smtClean="0">
                          <a:latin typeface="Arial" pitchFamily="34" charset="0"/>
                          <a:cs typeface="Arial" pitchFamily="34" charset="0"/>
                        </a:rPr>
                        <a:t>вложений</a:t>
                      </a:r>
                      <a:r>
                        <a:rPr lang="en-US" sz="900" b="1" dirty="0" smtClean="0">
                          <a:latin typeface="Arial" pitchFamily="34" charset="0"/>
                          <a:cs typeface="Arial" pitchFamily="34" charset="0"/>
                        </a:rPr>
                        <a:t> – 25 %</a:t>
                      </a:r>
                      <a:endParaRPr lang="ru-RU" sz="900" b="1" dirty="0" smtClean="0">
                        <a:latin typeface="Arial" pitchFamily="34" charset="0"/>
                        <a:ea typeface="Times New Roman"/>
                        <a:cs typeface="Arial" pitchFamily="34" charset="0"/>
                      </a:endParaRPr>
                    </a:p>
                  </a:txBody>
                  <a:tcPr marL="389" marR="389" marT="389" marB="389" anchor="ctr"/>
                </a:tc>
                <a:tc hMerge="1">
                  <a:txBody>
                    <a:bodyPr/>
                    <a:lstStyle/>
                    <a:p>
                      <a:pPr marL="12700" marR="0" indent="0" algn="just" defTabSz="1280384" rtl="0" eaLnBrk="1" fontAlgn="auto" latinLnBrk="0" hangingPunct="1">
                        <a:lnSpc>
                          <a:spcPct val="115000"/>
                        </a:lnSpc>
                        <a:spcBef>
                          <a:spcPts val="0"/>
                        </a:spcBef>
                        <a:spcAft>
                          <a:spcPts val="100"/>
                        </a:spcAft>
                        <a:buClrTx/>
                        <a:buSzTx/>
                        <a:buFontTx/>
                        <a:buNone/>
                        <a:tabLst/>
                        <a:defRPr/>
                      </a:pPr>
                      <a:endParaRPr lang="ru-RU" sz="900" b="1" dirty="0" smtClean="0">
                        <a:latin typeface="Times New Roman"/>
                        <a:ea typeface="Times New Roman"/>
                      </a:endParaRPr>
                    </a:p>
                  </a:txBody>
                  <a:tcPr marL="389" marR="389" marT="389" marB="389"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hMerge="1">
                  <a:txBody>
                    <a:bodyPr/>
                    <a:lstStyle/>
                    <a:p>
                      <a:pPr marL="12700" algn="just">
                        <a:lnSpc>
                          <a:spcPct val="115000"/>
                        </a:lnSpc>
                        <a:spcAft>
                          <a:spcPts val="100"/>
                        </a:spcAft>
                      </a:pPr>
                      <a:endParaRPr lang="ru-RU" sz="900" b="1">
                        <a:latin typeface="Arial" pitchFamily="34" charset="0"/>
                        <a:ea typeface="Times New Roman"/>
                        <a:cs typeface="Arial" pitchFamily="34" charset="0"/>
                      </a:endParaRPr>
                    </a:p>
                  </a:txBody>
                  <a:tcPr marL="389" marR="389" marT="389" marB="389"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c hMerge="1">
                  <a:txBody>
                    <a:bodyPr/>
                    <a:lstStyle/>
                    <a:p>
                      <a:pPr marL="12700" algn="just">
                        <a:lnSpc>
                          <a:spcPct val="115000"/>
                        </a:lnSpc>
                        <a:spcAft>
                          <a:spcPts val="100"/>
                        </a:spcAft>
                      </a:pPr>
                      <a:endParaRPr lang="ru-RU" sz="900" b="1" dirty="0">
                        <a:latin typeface="Arial" pitchFamily="34" charset="0"/>
                        <a:ea typeface="Times New Roman"/>
                        <a:cs typeface="Arial" pitchFamily="34" charset="0"/>
                      </a:endParaRPr>
                    </a:p>
                  </a:txBody>
                  <a:tcPr marL="389" marR="389" marT="389" marB="389"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tcPr>
                </a:tc>
              </a:tr>
              <a:tr h="1247614">
                <a:tc>
                  <a:txBody>
                    <a:bodyPr/>
                    <a:lstStyle/>
                    <a:p>
                      <a:pPr marL="12700" algn="just">
                        <a:lnSpc>
                          <a:spcPct val="115000"/>
                        </a:lnSpc>
                        <a:spcAft>
                          <a:spcPts val="100"/>
                        </a:spcAft>
                      </a:pPr>
                      <a:r>
                        <a:rPr lang="en-US" sz="900" b="1" dirty="0">
                          <a:latin typeface="Arial" pitchFamily="34" charset="0"/>
                          <a:cs typeface="Arial" pitchFamily="34" charset="0"/>
                        </a:rPr>
                        <a:t>№ п/п</a:t>
                      </a:r>
                      <a:endParaRPr lang="ru-RU" sz="900" b="1" dirty="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b="1" dirty="0" smtClean="0">
                          <a:latin typeface="Arial" pitchFamily="34" charset="0"/>
                          <a:cs typeface="Arial" pitchFamily="34" charset="0"/>
                        </a:rPr>
                        <a:t>Наименование и техническая характеристика техники и оборудования</a:t>
                      </a:r>
                      <a:endParaRPr lang="ru-RU" sz="900" b="1" dirty="0">
                        <a:latin typeface="Arial" pitchFamily="34" charset="0"/>
                        <a:ea typeface="Times New Roman"/>
                        <a:cs typeface="Arial" pitchFamily="34" charset="0"/>
                      </a:endParaRPr>
                    </a:p>
                  </a:txBody>
                  <a:tcPr marL="389" marR="389" marT="389" marB="389" anchor="ctr"/>
                </a:tc>
                <a:tc>
                  <a:txBody>
                    <a:bodyPr/>
                    <a:lstStyle/>
                    <a:p>
                      <a:pPr marL="12700" algn="ctr">
                        <a:lnSpc>
                          <a:spcPct val="115000"/>
                        </a:lnSpc>
                        <a:spcAft>
                          <a:spcPts val="100"/>
                        </a:spcAft>
                      </a:pPr>
                      <a:r>
                        <a:rPr lang="ru-RU" sz="900" b="1" dirty="0">
                          <a:latin typeface="Arial" pitchFamily="34" charset="0"/>
                          <a:cs typeface="Arial" pitchFamily="34" charset="0"/>
                        </a:rPr>
                        <a:t>Минимальный норматив на одну единицу техники, гектар/голов</a:t>
                      </a:r>
                      <a:endParaRPr lang="ru-RU" sz="900" b="1" dirty="0">
                        <a:latin typeface="Arial" pitchFamily="34" charset="0"/>
                        <a:ea typeface="Times New Roman"/>
                        <a:cs typeface="Arial" pitchFamily="34" charset="0"/>
                      </a:endParaRPr>
                    </a:p>
                  </a:txBody>
                  <a:tcPr marL="389" marR="389" marT="389" marB="389" anchor="ctr"/>
                </a:tc>
                <a:tc>
                  <a:txBody>
                    <a:bodyPr/>
                    <a:lstStyle/>
                    <a:p>
                      <a:pPr marL="12700" algn="ctr">
                        <a:lnSpc>
                          <a:spcPct val="115000"/>
                        </a:lnSpc>
                        <a:spcAft>
                          <a:spcPts val="100"/>
                        </a:spcAft>
                      </a:pPr>
                      <a:r>
                        <a:rPr lang="ru-RU" sz="900" b="1" dirty="0">
                          <a:latin typeface="Arial" pitchFamily="34" charset="0"/>
                          <a:cs typeface="Arial" pitchFamily="34" charset="0"/>
                        </a:rPr>
                        <a:t>Максимальная допустимая стоимость для расчета субсидий на единицу техники/оборудования, тенге</a:t>
                      </a:r>
                      <a:endParaRPr lang="ru-RU" sz="900" b="1" dirty="0">
                        <a:latin typeface="Arial" pitchFamily="34" charset="0"/>
                        <a:ea typeface="Times New Roman"/>
                        <a:cs typeface="Arial" pitchFamily="34" charset="0"/>
                      </a:endParaRPr>
                    </a:p>
                  </a:txBody>
                  <a:tcPr marL="389" marR="389" marT="389" marB="389" anchor="ctr"/>
                </a:tc>
              </a:tr>
              <a:tr h="156589">
                <a:tc>
                  <a:txBody>
                    <a:bodyPr/>
                    <a:lstStyle/>
                    <a:p>
                      <a:pPr marL="12700" algn="just">
                        <a:lnSpc>
                          <a:spcPct val="115000"/>
                        </a:lnSpc>
                        <a:spcAft>
                          <a:spcPts val="100"/>
                        </a:spcAft>
                      </a:pPr>
                      <a:r>
                        <a:rPr lang="en-US" sz="900">
                          <a:latin typeface="Arial" pitchFamily="34" charset="0"/>
                          <a:cs typeface="Arial" pitchFamily="34" charset="0"/>
                        </a:rPr>
                        <a:t>1.</a:t>
                      </a:r>
                      <a:endParaRPr lang="ru-RU" sz="90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900">
                          <a:latin typeface="Arial" pitchFamily="34" charset="0"/>
                          <a:cs typeface="Arial" pitchFamily="34" charset="0"/>
                        </a:rPr>
                        <a:t>трактор (колесный/гусеничный):</a:t>
                      </a:r>
                      <a:endParaRPr lang="ru-RU" sz="9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156589">
                <a:tc>
                  <a:txBody>
                    <a:bodyPr/>
                    <a:lstStyle/>
                    <a:p>
                      <a:pPr marL="12700" algn="just">
                        <a:lnSpc>
                          <a:spcPct val="115000"/>
                        </a:lnSpc>
                        <a:spcAft>
                          <a:spcPts val="100"/>
                        </a:spcAft>
                      </a:pPr>
                      <a:r>
                        <a:rPr lang="en-US" sz="900">
                          <a:latin typeface="Arial" pitchFamily="34" charset="0"/>
                          <a:cs typeface="Arial" pitchFamily="34" charset="0"/>
                        </a:rPr>
                        <a:t>1.1.</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мощностью до 60 лошадиных сил</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до 50</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4 200 000</a:t>
                      </a:r>
                      <a:endParaRPr lang="ru-RU" sz="900">
                        <a:latin typeface="Arial" pitchFamily="34" charset="0"/>
                        <a:ea typeface="Times New Roman"/>
                        <a:cs typeface="Arial" pitchFamily="34" charset="0"/>
                      </a:endParaRPr>
                    </a:p>
                  </a:txBody>
                  <a:tcPr marL="389" marR="389" marT="389" marB="389" anchor="ctr"/>
                </a:tc>
              </a:tr>
              <a:tr h="156589">
                <a:tc>
                  <a:txBody>
                    <a:bodyPr/>
                    <a:lstStyle/>
                    <a:p>
                      <a:pPr marL="12700" algn="just">
                        <a:lnSpc>
                          <a:spcPct val="115000"/>
                        </a:lnSpc>
                        <a:spcAft>
                          <a:spcPts val="100"/>
                        </a:spcAft>
                      </a:pPr>
                      <a:r>
                        <a:rPr lang="en-US" sz="900">
                          <a:latin typeface="Arial" pitchFamily="34" charset="0"/>
                          <a:cs typeface="Arial" pitchFamily="34" charset="0"/>
                        </a:rPr>
                        <a:t>1.2.</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dirty="0" err="1">
                          <a:latin typeface="Arial" pitchFamily="34" charset="0"/>
                          <a:cs typeface="Arial" pitchFamily="34" charset="0"/>
                        </a:rPr>
                        <a:t>мощностью</a:t>
                      </a:r>
                      <a:r>
                        <a:rPr lang="en-US" sz="900" dirty="0">
                          <a:latin typeface="Arial" pitchFamily="34" charset="0"/>
                          <a:cs typeface="Arial" pitchFamily="34" charset="0"/>
                        </a:rPr>
                        <a:t> 61-89 </a:t>
                      </a:r>
                      <a:r>
                        <a:rPr lang="en-US" sz="900" dirty="0" err="1">
                          <a:latin typeface="Arial" pitchFamily="34" charset="0"/>
                          <a:cs typeface="Arial" pitchFamily="34" charset="0"/>
                        </a:rPr>
                        <a:t>лошадиных</a:t>
                      </a:r>
                      <a:r>
                        <a:rPr lang="en-US" sz="900" dirty="0">
                          <a:latin typeface="Arial" pitchFamily="34" charset="0"/>
                          <a:cs typeface="Arial" pitchFamily="34" charset="0"/>
                        </a:rPr>
                        <a:t> </a:t>
                      </a:r>
                      <a:r>
                        <a:rPr lang="en-US" sz="900" dirty="0" err="1">
                          <a:latin typeface="Arial" pitchFamily="34" charset="0"/>
                          <a:cs typeface="Arial" pitchFamily="34" charset="0"/>
                        </a:rPr>
                        <a:t>сил</a:t>
                      </a:r>
                      <a:endParaRPr lang="ru-RU" sz="900" dirty="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до 100</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6 800 000</a:t>
                      </a:r>
                      <a:endParaRPr lang="ru-RU" sz="900">
                        <a:latin typeface="Arial" pitchFamily="34" charset="0"/>
                        <a:ea typeface="Times New Roman"/>
                        <a:cs typeface="Arial" pitchFamily="34" charset="0"/>
                      </a:endParaRPr>
                    </a:p>
                  </a:txBody>
                  <a:tcPr marL="389" marR="389" marT="389" marB="389" anchor="ctr"/>
                </a:tc>
              </a:tr>
              <a:tr h="156589">
                <a:tc>
                  <a:txBody>
                    <a:bodyPr/>
                    <a:lstStyle/>
                    <a:p>
                      <a:pPr marL="12700" algn="just">
                        <a:lnSpc>
                          <a:spcPct val="115000"/>
                        </a:lnSpc>
                        <a:spcAft>
                          <a:spcPts val="100"/>
                        </a:spcAft>
                      </a:pPr>
                      <a:r>
                        <a:rPr lang="en-US" sz="900">
                          <a:latin typeface="Arial" pitchFamily="34" charset="0"/>
                          <a:cs typeface="Arial" pitchFamily="34" charset="0"/>
                        </a:rPr>
                        <a:t>1.2.</a:t>
                      </a:r>
                      <a:endParaRPr lang="ru-RU" sz="90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900">
                          <a:latin typeface="Arial" pitchFamily="34" charset="0"/>
                          <a:cs typeface="Arial" pitchFamily="34" charset="0"/>
                        </a:rPr>
                        <a:t>мощностью 90 - 130 лошадиных сил</a:t>
                      </a:r>
                      <a:endParaRPr lang="ru-RU" sz="9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156589">
                <a:tc>
                  <a:txBody>
                    <a:bodyPr/>
                    <a:lstStyle/>
                    <a:p>
                      <a:pPr marL="12700" algn="just">
                        <a:lnSpc>
                          <a:spcPct val="115000"/>
                        </a:lnSpc>
                        <a:spcAft>
                          <a:spcPts val="100"/>
                        </a:spcAft>
                      </a:pPr>
                      <a:r>
                        <a:rPr lang="en-US" sz="900">
                          <a:latin typeface="Arial" pitchFamily="34" charset="0"/>
                          <a:cs typeface="Arial" pitchFamily="34" charset="0"/>
                        </a:rPr>
                        <a:t>1.2.1</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a:latin typeface="Arial" pitchFamily="34" charset="0"/>
                          <a:cs typeface="Arial" pitchFamily="34" charset="0"/>
                        </a:rPr>
                        <a:t>модели производства Республики Казахстан, стран СНГ, КНР</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9 800 000</a:t>
                      </a:r>
                      <a:endParaRPr lang="ru-RU" sz="900">
                        <a:latin typeface="Arial" pitchFamily="34" charset="0"/>
                        <a:ea typeface="Times New Roman"/>
                        <a:cs typeface="Arial" pitchFamily="34" charset="0"/>
                      </a:endParaRPr>
                    </a:p>
                  </a:txBody>
                  <a:tcPr marL="389" marR="389" marT="389" marB="389" anchor="ctr"/>
                </a:tc>
              </a:tr>
              <a:tr h="312450">
                <a:tc>
                  <a:txBody>
                    <a:bodyPr/>
                    <a:lstStyle/>
                    <a:p>
                      <a:pPr marL="12700" algn="just">
                        <a:lnSpc>
                          <a:spcPct val="115000"/>
                        </a:lnSpc>
                        <a:spcAft>
                          <a:spcPts val="100"/>
                        </a:spcAft>
                      </a:pPr>
                      <a:r>
                        <a:rPr lang="en-US" sz="900">
                          <a:latin typeface="Arial" pitchFamily="34" charset="0"/>
                          <a:cs typeface="Arial" pitchFamily="34" charset="0"/>
                        </a:rPr>
                        <a:t>1.2.2</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dirty="0">
                          <a:latin typeface="Arial" pitchFamily="34" charset="0"/>
                          <a:cs typeface="Arial" pitchFamily="34" charset="0"/>
                        </a:rPr>
                        <a:t>13 200 000</a:t>
                      </a:r>
                      <a:endParaRPr lang="ru-RU" sz="900" dirty="0">
                        <a:latin typeface="Arial" pitchFamily="34" charset="0"/>
                        <a:ea typeface="Times New Roman"/>
                        <a:cs typeface="Arial" pitchFamily="34" charset="0"/>
                      </a:endParaRPr>
                    </a:p>
                  </a:txBody>
                  <a:tcPr marL="389" marR="389" marT="389" marB="389" anchor="ctr"/>
                </a:tc>
              </a:tr>
              <a:tr h="156589">
                <a:tc>
                  <a:txBody>
                    <a:bodyPr/>
                    <a:lstStyle/>
                    <a:p>
                      <a:pPr marL="12700" algn="just">
                        <a:lnSpc>
                          <a:spcPct val="115000"/>
                        </a:lnSpc>
                        <a:spcAft>
                          <a:spcPts val="100"/>
                        </a:spcAft>
                      </a:pPr>
                      <a:r>
                        <a:rPr lang="en-US" sz="900">
                          <a:latin typeface="Arial" pitchFamily="34" charset="0"/>
                          <a:cs typeface="Arial" pitchFamily="34" charset="0"/>
                        </a:rPr>
                        <a:t>1.3.</a:t>
                      </a:r>
                      <a:endParaRPr lang="ru-RU" sz="90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900">
                          <a:latin typeface="Arial" pitchFamily="34" charset="0"/>
                          <a:cs typeface="Arial" pitchFamily="34" charset="0"/>
                        </a:rPr>
                        <a:t>мощностью 131 - 210 лошадиных сил</a:t>
                      </a:r>
                      <a:endParaRPr lang="ru-RU" sz="9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156589">
                <a:tc>
                  <a:txBody>
                    <a:bodyPr/>
                    <a:lstStyle/>
                    <a:p>
                      <a:pPr marL="12700" algn="just">
                        <a:lnSpc>
                          <a:spcPct val="115000"/>
                        </a:lnSpc>
                        <a:spcAft>
                          <a:spcPts val="100"/>
                        </a:spcAft>
                      </a:pPr>
                      <a:r>
                        <a:rPr lang="en-US" sz="900">
                          <a:latin typeface="Arial" pitchFamily="34" charset="0"/>
                          <a:cs typeface="Arial" pitchFamily="34" charset="0"/>
                        </a:rPr>
                        <a:t>1.3.1.</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a:latin typeface="Arial" pitchFamily="34" charset="0"/>
                          <a:cs typeface="Arial" pitchFamily="34" charset="0"/>
                        </a:rPr>
                        <a:t>модели производства Республики Казахстан, стран СНГ, КНР</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18 200 000</a:t>
                      </a:r>
                      <a:endParaRPr lang="ru-RU" sz="900">
                        <a:latin typeface="Arial" pitchFamily="34" charset="0"/>
                        <a:ea typeface="Times New Roman"/>
                        <a:cs typeface="Arial" pitchFamily="34" charset="0"/>
                      </a:endParaRPr>
                    </a:p>
                  </a:txBody>
                  <a:tcPr marL="389" marR="389" marT="389" marB="389" anchor="ctr"/>
                </a:tc>
              </a:tr>
              <a:tr h="312450">
                <a:tc>
                  <a:txBody>
                    <a:bodyPr/>
                    <a:lstStyle/>
                    <a:p>
                      <a:pPr marL="12700" algn="just">
                        <a:lnSpc>
                          <a:spcPct val="115000"/>
                        </a:lnSpc>
                        <a:spcAft>
                          <a:spcPts val="100"/>
                        </a:spcAft>
                      </a:pPr>
                      <a:r>
                        <a:rPr lang="en-US" sz="900">
                          <a:latin typeface="Arial" pitchFamily="34" charset="0"/>
                          <a:cs typeface="Arial" pitchFamily="34" charset="0"/>
                        </a:rPr>
                        <a:t>1.3.2.</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dirty="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900" dirty="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dirty="0">
                          <a:latin typeface="Arial" pitchFamily="34" charset="0"/>
                          <a:cs typeface="Arial" pitchFamily="34" charset="0"/>
                        </a:rPr>
                        <a:t>41 700 000</a:t>
                      </a:r>
                      <a:endParaRPr lang="ru-RU" sz="900" dirty="0">
                        <a:latin typeface="Arial" pitchFamily="34" charset="0"/>
                        <a:ea typeface="Times New Roman"/>
                        <a:cs typeface="Arial" pitchFamily="34" charset="0"/>
                      </a:endParaRPr>
                    </a:p>
                  </a:txBody>
                  <a:tcPr marL="389" marR="389" marT="389" marB="389" anchor="ctr"/>
                </a:tc>
              </a:tr>
              <a:tr h="156589">
                <a:tc>
                  <a:txBody>
                    <a:bodyPr/>
                    <a:lstStyle/>
                    <a:p>
                      <a:pPr marL="12700" algn="just">
                        <a:lnSpc>
                          <a:spcPct val="115000"/>
                        </a:lnSpc>
                        <a:spcAft>
                          <a:spcPts val="100"/>
                        </a:spcAft>
                      </a:pPr>
                      <a:r>
                        <a:rPr lang="en-US" sz="900">
                          <a:latin typeface="Arial" pitchFamily="34" charset="0"/>
                          <a:cs typeface="Arial" pitchFamily="34" charset="0"/>
                        </a:rPr>
                        <a:t>1.4.</a:t>
                      </a:r>
                      <a:endParaRPr lang="ru-RU" sz="90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900">
                          <a:latin typeface="Arial" pitchFamily="34" charset="0"/>
                          <a:cs typeface="Arial" pitchFamily="34" charset="0"/>
                        </a:rPr>
                        <a:t>мощностью 211 - 350 лошадиных сил</a:t>
                      </a:r>
                      <a:endParaRPr lang="ru-RU" sz="9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156589">
                <a:tc>
                  <a:txBody>
                    <a:bodyPr/>
                    <a:lstStyle/>
                    <a:p>
                      <a:pPr marL="12700" algn="just">
                        <a:lnSpc>
                          <a:spcPct val="115000"/>
                        </a:lnSpc>
                        <a:spcAft>
                          <a:spcPts val="100"/>
                        </a:spcAft>
                      </a:pPr>
                      <a:r>
                        <a:rPr lang="en-US" sz="900">
                          <a:latin typeface="Arial" pitchFamily="34" charset="0"/>
                          <a:cs typeface="Arial" pitchFamily="34" charset="0"/>
                        </a:rPr>
                        <a:t>1.4.1.</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a:latin typeface="Arial" pitchFamily="34" charset="0"/>
                          <a:cs typeface="Arial" pitchFamily="34" charset="0"/>
                        </a:rPr>
                        <a:t>модели производства Республики Казахстан, стран СНГ, КНР</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45 000 000</a:t>
                      </a:r>
                      <a:endParaRPr lang="ru-RU" sz="900">
                        <a:latin typeface="Arial" pitchFamily="34" charset="0"/>
                        <a:ea typeface="Times New Roman"/>
                        <a:cs typeface="Arial" pitchFamily="34" charset="0"/>
                      </a:endParaRPr>
                    </a:p>
                  </a:txBody>
                  <a:tcPr marL="389" marR="389" marT="389" marB="389" anchor="ctr"/>
                </a:tc>
              </a:tr>
              <a:tr h="312450">
                <a:tc>
                  <a:txBody>
                    <a:bodyPr/>
                    <a:lstStyle/>
                    <a:p>
                      <a:pPr marL="12700" algn="just">
                        <a:lnSpc>
                          <a:spcPct val="115000"/>
                        </a:lnSpc>
                        <a:spcAft>
                          <a:spcPts val="100"/>
                        </a:spcAft>
                      </a:pPr>
                      <a:r>
                        <a:rPr lang="en-US" sz="900">
                          <a:latin typeface="Arial" pitchFamily="34" charset="0"/>
                          <a:cs typeface="Arial" pitchFamily="34" charset="0"/>
                        </a:rPr>
                        <a:t>1.4.2.</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dirty="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900" dirty="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dirty="0">
                          <a:latin typeface="Arial" pitchFamily="34" charset="0"/>
                          <a:cs typeface="Arial" pitchFamily="34" charset="0"/>
                        </a:rPr>
                        <a:t>72 000 000</a:t>
                      </a:r>
                      <a:endParaRPr lang="ru-RU" sz="900" dirty="0">
                        <a:latin typeface="Arial" pitchFamily="34" charset="0"/>
                        <a:ea typeface="Times New Roman"/>
                        <a:cs typeface="Arial" pitchFamily="34" charset="0"/>
                      </a:endParaRPr>
                    </a:p>
                  </a:txBody>
                  <a:tcPr marL="389" marR="389" marT="389" marB="389" anchor="ctr"/>
                </a:tc>
              </a:tr>
              <a:tr h="156589">
                <a:tc>
                  <a:txBody>
                    <a:bodyPr/>
                    <a:lstStyle/>
                    <a:p>
                      <a:pPr marL="12700" algn="just">
                        <a:lnSpc>
                          <a:spcPct val="115000"/>
                        </a:lnSpc>
                        <a:spcAft>
                          <a:spcPts val="100"/>
                        </a:spcAft>
                      </a:pPr>
                      <a:r>
                        <a:rPr lang="en-US" sz="900">
                          <a:latin typeface="Arial" pitchFamily="34" charset="0"/>
                          <a:cs typeface="Arial" pitchFamily="34" charset="0"/>
                        </a:rPr>
                        <a:t>1.5.</a:t>
                      </a:r>
                      <a:endParaRPr lang="ru-RU" sz="90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900" dirty="0" err="1">
                          <a:latin typeface="Arial" pitchFamily="34" charset="0"/>
                          <a:cs typeface="Arial" pitchFamily="34" charset="0"/>
                        </a:rPr>
                        <a:t>мощностью</a:t>
                      </a:r>
                      <a:r>
                        <a:rPr lang="en-US" sz="900" dirty="0">
                          <a:latin typeface="Arial" pitchFamily="34" charset="0"/>
                          <a:cs typeface="Arial" pitchFamily="34" charset="0"/>
                        </a:rPr>
                        <a:t> </a:t>
                      </a:r>
                      <a:r>
                        <a:rPr lang="en-US" sz="900" dirty="0" err="1">
                          <a:latin typeface="Arial" pitchFamily="34" charset="0"/>
                          <a:cs typeface="Arial" pitchFamily="34" charset="0"/>
                        </a:rPr>
                        <a:t>от</a:t>
                      </a:r>
                      <a:r>
                        <a:rPr lang="en-US" sz="900" dirty="0">
                          <a:latin typeface="Arial" pitchFamily="34" charset="0"/>
                          <a:cs typeface="Arial" pitchFamily="34" charset="0"/>
                        </a:rPr>
                        <a:t> 351 </a:t>
                      </a:r>
                      <a:r>
                        <a:rPr lang="en-US" sz="900" dirty="0" err="1">
                          <a:latin typeface="Arial" pitchFamily="34" charset="0"/>
                          <a:cs typeface="Arial" pitchFamily="34" charset="0"/>
                        </a:rPr>
                        <a:t>лошадиных</a:t>
                      </a:r>
                      <a:r>
                        <a:rPr lang="en-US" sz="900" dirty="0">
                          <a:latin typeface="Arial" pitchFamily="34" charset="0"/>
                          <a:cs typeface="Arial" pitchFamily="34" charset="0"/>
                        </a:rPr>
                        <a:t> </a:t>
                      </a:r>
                      <a:r>
                        <a:rPr lang="en-US" sz="900" dirty="0" err="1">
                          <a:latin typeface="Arial" pitchFamily="34" charset="0"/>
                          <a:cs typeface="Arial" pitchFamily="34" charset="0"/>
                        </a:rPr>
                        <a:t>сил</a:t>
                      </a:r>
                      <a:endParaRPr lang="ru-RU" sz="9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156589">
                <a:tc>
                  <a:txBody>
                    <a:bodyPr/>
                    <a:lstStyle/>
                    <a:p>
                      <a:pPr marL="12700" algn="just">
                        <a:lnSpc>
                          <a:spcPct val="115000"/>
                        </a:lnSpc>
                        <a:spcAft>
                          <a:spcPts val="100"/>
                        </a:spcAft>
                      </a:pPr>
                      <a:r>
                        <a:rPr lang="en-US" sz="900">
                          <a:latin typeface="Arial" pitchFamily="34" charset="0"/>
                          <a:cs typeface="Arial" pitchFamily="34" charset="0"/>
                        </a:rPr>
                        <a:t>1.5.1.</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a:latin typeface="Arial" pitchFamily="34" charset="0"/>
                          <a:cs typeface="Arial" pitchFamily="34" charset="0"/>
                        </a:rPr>
                        <a:t>модели производства Республики Казахстан, стран СНГ, КНР</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53 000 000</a:t>
                      </a:r>
                      <a:endParaRPr lang="ru-RU" sz="900">
                        <a:latin typeface="Arial" pitchFamily="34" charset="0"/>
                        <a:ea typeface="Times New Roman"/>
                        <a:cs typeface="Arial" pitchFamily="34" charset="0"/>
                      </a:endParaRPr>
                    </a:p>
                  </a:txBody>
                  <a:tcPr marL="389" marR="389" marT="389" marB="389" anchor="ctr"/>
                </a:tc>
              </a:tr>
              <a:tr h="312450">
                <a:tc>
                  <a:txBody>
                    <a:bodyPr/>
                    <a:lstStyle/>
                    <a:p>
                      <a:pPr marL="12700" algn="just">
                        <a:lnSpc>
                          <a:spcPct val="115000"/>
                        </a:lnSpc>
                        <a:spcAft>
                          <a:spcPts val="100"/>
                        </a:spcAft>
                      </a:pPr>
                      <a:r>
                        <a:rPr lang="en-US" sz="900">
                          <a:latin typeface="Arial" pitchFamily="34" charset="0"/>
                          <a:cs typeface="Arial" pitchFamily="34" charset="0"/>
                        </a:rPr>
                        <a:t>1.5.2.</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dirty="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900" dirty="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102 000 000</a:t>
                      </a:r>
                      <a:endParaRPr lang="ru-RU" sz="900">
                        <a:latin typeface="Arial" pitchFamily="34" charset="0"/>
                        <a:ea typeface="Times New Roman"/>
                        <a:cs typeface="Arial" pitchFamily="34" charset="0"/>
                      </a:endParaRPr>
                    </a:p>
                  </a:txBody>
                  <a:tcPr marL="389" marR="389" marT="389" marB="389" anchor="ctr"/>
                </a:tc>
              </a:tr>
              <a:tr h="156589">
                <a:tc>
                  <a:txBody>
                    <a:bodyPr/>
                    <a:lstStyle/>
                    <a:p>
                      <a:pPr marL="12700" algn="just">
                        <a:lnSpc>
                          <a:spcPct val="115000"/>
                        </a:lnSpc>
                        <a:spcAft>
                          <a:spcPts val="100"/>
                        </a:spcAft>
                      </a:pPr>
                      <a:r>
                        <a:rPr lang="en-US" sz="900">
                          <a:latin typeface="Arial" pitchFamily="34" charset="0"/>
                          <a:cs typeface="Arial" pitchFamily="34" charset="0"/>
                        </a:rPr>
                        <a:t>2.</a:t>
                      </a:r>
                      <a:endParaRPr lang="ru-RU" sz="90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900">
                          <a:latin typeface="Arial" pitchFamily="34" charset="0"/>
                          <a:cs typeface="Arial" pitchFamily="34" charset="0"/>
                        </a:rPr>
                        <a:t>зерноуборочный комбайн:</a:t>
                      </a:r>
                      <a:endParaRPr lang="ru-RU" sz="9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2450">
                <a:tc>
                  <a:txBody>
                    <a:bodyPr/>
                    <a:lstStyle/>
                    <a:p>
                      <a:pPr marL="12700" algn="just">
                        <a:lnSpc>
                          <a:spcPct val="115000"/>
                        </a:lnSpc>
                        <a:spcAft>
                          <a:spcPts val="100"/>
                        </a:spcAft>
                      </a:pPr>
                      <a:r>
                        <a:rPr lang="en-US" sz="900" dirty="0">
                          <a:latin typeface="Arial" pitchFamily="34" charset="0"/>
                          <a:cs typeface="Arial" pitchFamily="34" charset="0"/>
                        </a:rPr>
                        <a:t>2.1.</a:t>
                      </a:r>
                      <a:endParaRPr lang="ru-RU" sz="900" dirty="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dirty="0" err="1">
                          <a:latin typeface="Arial" pitchFamily="34" charset="0"/>
                          <a:cs typeface="Arial" pitchFamily="34" charset="0"/>
                        </a:rPr>
                        <a:t>мощность</a:t>
                      </a:r>
                      <a:r>
                        <a:rPr lang="en-US" sz="900" dirty="0">
                          <a:latin typeface="Arial" pitchFamily="34" charset="0"/>
                          <a:cs typeface="Arial" pitchFamily="34" charset="0"/>
                        </a:rPr>
                        <a:t> </a:t>
                      </a:r>
                      <a:r>
                        <a:rPr lang="en-US" sz="900" dirty="0" err="1">
                          <a:latin typeface="Arial" pitchFamily="34" charset="0"/>
                          <a:cs typeface="Arial" pitchFamily="34" charset="0"/>
                        </a:rPr>
                        <a:t>до</a:t>
                      </a:r>
                      <a:r>
                        <a:rPr lang="en-US" sz="900" dirty="0">
                          <a:latin typeface="Arial" pitchFamily="34" charset="0"/>
                          <a:cs typeface="Arial" pitchFamily="34" charset="0"/>
                        </a:rPr>
                        <a:t> 200 </a:t>
                      </a:r>
                      <a:r>
                        <a:rPr lang="en-US" sz="900" dirty="0" err="1">
                          <a:latin typeface="Arial" pitchFamily="34" charset="0"/>
                          <a:cs typeface="Arial" pitchFamily="34" charset="0"/>
                        </a:rPr>
                        <a:t>лошадиных</a:t>
                      </a:r>
                      <a:r>
                        <a:rPr lang="en-US" sz="900" dirty="0">
                          <a:latin typeface="Arial" pitchFamily="34" charset="0"/>
                          <a:cs typeface="Arial" pitchFamily="34" charset="0"/>
                        </a:rPr>
                        <a:t> </a:t>
                      </a:r>
                      <a:r>
                        <a:rPr lang="en-US" sz="900" dirty="0" err="1">
                          <a:latin typeface="Arial" pitchFamily="34" charset="0"/>
                          <a:cs typeface="Arial" pitchFamily="34" charset="0"/>
                        </a:rPr>
                        <a:t>сил</a:t>
                      </a:r>
                      <a:endParaRPr lang="ru-RU" sz="900" dirty="0">
                        <a:latin typeface="Arial" pitchFamily="34" charset="0"/>
                        <a:ea typeface="Times New Roman"/>
                        <a:cs typeface="Arial" pitchFamily="34" charset="0"/>
                      </a:endParaRPr>
                    </a:p>
                  </a:txBody>
                  <a:tcPr marL="389" marR="389" marT="389" marB="389" anchor="ctr"/>
                </a:tc>
                <a:tc>
                  <a:txBody>
                    <a:bodyPr/>
                    <a:lstStyle/>
                    <a:p>
                      <a:pPr algn="just">
                        <a:lnSpc>
                          <a:spcPct val="115000"/>
                        </a:lnSpc>
                        <a:spcAft>
                          <a:spcPts val="0"/>
                        </a:spcAft>
                      </a:pPr>
                      <a:r>
                        <a:rPr lang="en-US" sz="900">
                          <a:latin typeface="Arial" pitchFamily="34" charset="0"/>
                          <a:cs typeface="Arial" pitchFamily="34" charset="0"/>
                        </a:rPr>
                        <a:t/>
                      </a:r>
                      <a:br>
                        <a:rPr lang="en-US" sz="900">
                          <a:latin typeface="Arial" pitchFamily="34" charset="0"/>
                          <a:cs typeface="Arial" pitchFamily="34" charset="0"/>
                        </a:rPr>
                      </a:b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dirty="0">
                          <a:latin typeface="Arial" pitchFamily="34" charset="0"/>
                          <a:cs typeface="Arial" pitchFamily="34" charset="0"/>
                        </a:rPr>
                        <a:t>22 000 000</a:t>
                      </a:r>
                      <a:endParaRPr lang="ru-RU" sz="900" dirty="0">
                        <a:latin typeface="Arial" pitchFamily="34" charset="0"/>
                        <a:ea typeface="Times New Roman"/>
                        <a:cs typeface="Arial" pitchFamily="34" charset="0"/>
                      </a:endParaRPr>
                    </a:p>
                  </a:txBody>
                  <a:tcPr marL="389" marR="389" marT="389" marB="389" anchor="ctr"/>
                </a:tc>
              </a:tr>
              <a:tr h="156589">
                <a:tc>
                  <a:txBody>
                    <a:bodyPr/>
                    <a:lstStyle/>
                    <a:p>
                      <a:pPr marL="12700" algn="just">
                        <a:lnSpc>
                          <a:spcPct val="115000"/>
                        </a:lnSpc>
                        <a:spcAft>
                          <a:spcPts val="100"/>
                        </a:spcAft>
                      </a:pPr>
                      <a:r>
                        <a:rPr lang="en-US" sz="900">
                          <a:latin typeface="Arial" pitchFamily="34" charset="0"/>
                          <a:cs typeface="Arial" pitchFamily="34" charset="0"/>
                        </a:rPr>
                        <a:t>2.2.</a:t>
                      </a:r>
                      <a:endParaRPr lang="ru-RU" sz="90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900" dirty="0" err="1">
                          <a:latin typeface="Arial" pitchFamily="34" charset="0"/>
                          <a:cs typeface="Arial" pitchFamily="34" charset="0"/>
                        </a:rPr>
                        <a:t>мощностью</a:t>
                      </a:r>
                      <a:r>
                        <a:rPr lang="en-US" sz="900" dirty="0">
                          <a:latin typeface="Arial" pitchFamily="34" charset="0"/>
                          <a:cs typeface="Arial" pitchFamily="34" charset="0"/>
                        </a:rPr>
                        <a:t> 201 - 230 </a:t>
                      </a:r>
                      <a:r>
                        <a:rPr lang="en-US" sz="900" dirty="0" err="1">
                          <a:latin typeface="Arial" pitchFamily="34" charset="0"/>
                          <a:cs typeface="Arial" pitchFamily="34" charset="0"/>
                        </a:rPr>
                        <a:t>лошадиных</a:t>
                      </a:r>
                      <a:r>
                        <a:rPr lang="en-US" sz="900" dirty="0">
                          <a:latin typeface="Arial" pitchFamily="34" charset="0"/>
                          <a:cs typeface="Arial" pitchFamily="34" charset="0"/>
                        </a:rPr>
                        <a:t> </a:t>
                      </a:r>
                      <a:r>
                        <a:rPr lang="en-US" sz="900" dirty="0" err="1">
                          <a:latin typeface="Arial" pitchFamily="34" charset="0"/>
                          <a:cs typeface="Arial" pitchFamily="34" charset="0"/>
                        </a:rPr>
                        <a:t>сил</a:t>
                      </a:r>
                      <a:endParaRPr lang="ru-RU" sz="9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2450">
                <a:tc>
                  <a:txBody>
                    <a:bodyPr/>
                    <a:lstStyle/>
                    <a:p>
                      <a:pPr marL="12700" algn="just">
                        <a:lnSpc>
                          <a:spcPct val="115000"/>
                        </a:lnSpc>
                        <a:spcAft>
                          <a:spcPts val="100"/>
                        </a:spcAft>
                      </a:pPr>
                      <a:r>
                        <a:rPr lang="en-US" sz="900">
                          <a:latin typeface="Arial" pitchFamily="34" charset="0"/>
                          <a:cs typeface="Arial" pitchFamily="34" charset="0"/>
                        </a:rPr>
                        <a:t>2.2.1.</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dirty="0">
                          <a:latin typeface="Arial" pitchFamily="34" charset="0"/>
                          <a:cs typeface="Arial" pitchFamily="34" charset="0"/>
                        </a:rPr>
                        <a:t>модели производства Республики Казахстан, стран СНГ, КНР</a:t>
                      </a:r>
                      <a:endParaRPr lang="ru-RU" sz="900" dirty="0">
                        <a:latin typeface="Arial" pitchFamily="34" charset="0"/>
                        <a:ea typeface="Times New Roman"/>
                        <a:cs typeface="Arial" pitchFamily="34" charset="0"/>
                      </a:endParaRPr>
                    </a:p>
                  </a:txBody>
                  <a:tcPr marL="389" marR="389" marT="389" marB="389" anchor="ctr"/>
                </a:tc>
                <a:tc>
                  <a:txBody>
                    <a:bodyPr/>
                    <a:lstStyle/>
                    <a:p>
                      <a:pPr algn="just">
                        <a:lnSpc>
                          <a:spcPct val="115000"/>
                        </a:lnSpc>
                        <a:spcAft>
                          <a:spcPts val="0"/>
                        </a:spcAft>
                      </a:pPr>
                      <a:r>
                        <a:rPr lang="ru-RU" sz="900">
                          <a:latin typeface="Arial" pitchFamily="34" charset="0"/>
                          <a:cs typeface="Arial" pitchFamily="34" charset="0"/>
                        </a:rPr>
                        <a:t/>
                      </a:r>
                      <a:br>
                        <a:rPr lang="ru-RU" sz="900">
                          <a:latin typeface="Arial" pitchFamily="34" charset="0"/>
                          <a:cs typeface="Arial" pitchFamily="34" charset="0"/>
                        </a:rPr>
                      </a:b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42 000 000</a:t>
                      </a:r>
                      <a:endParaRPr lang="ru-RU" sz="900">
                        <a:latin typeface="Arial" pitchFamily="34" charset="0"/>
                        <a:ea typeface="Times New Roman"/>
                        <a:cs typeface="Arial" pitchFamily="34" charset="0"/>
                      </a:endParaRPr>
                    </a:p>
                  </a:txBody>
                  <a:tcPr marL="389" marR="389" marT="389" marB="389" anchor="ctr"/>
                </a:tc>
              </a:tr>
              <a:tr h="312450">
                <a:tc>
                  <a:txBody>
                    <a:bodyPr/>
                    <a:lstStyle/>
                    <a:p>
                      <a:pPr marL="12700" algn="just">
                        <a:lnSpc>
                          <a:spcPct val="115000"/>
                        </a:lnSpc>
                        <a:spcAft>
                          <a:spcPts val="100"/>
                        </a:spcAft>
                      </a:pPr>
                      <a:r>
                        <a:rPr lang="en-US" sz="900">
                          <a:latin typeface="Arial" pitchFamily="34" charset="0"/>
                          <a:cs typeface="Arial" pitchFamily="34" charset="0"/>
                        </a:rPr>
                        <a:t>2.2.2.</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dirty="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900" dirty="0">
                        <a:latin typeface="Arial" pitchFamily="34" charset="0"/>
                        <a:ea typeface="Times New Roman"/>
                        <a:cs typeface="Arial" pitchFamily="34" charset="0"/>
                      </a:endParaRPr>
                    </a:p>
                  </a:txBody>
                  <a:tcPr marL="389" marR="389" marT="389" marB="389" anchor="ctr"/>
                </a:tc>
                <a:tc>
                  <a:txBody>
                    <a:bodyPr/>
                    <a:lstStyle/>
                    <a:p>
                      <a:pPr algn="just">
                        <a:lnSpc>
                          <a:spcPct val="115000"/>
                        </a:lnSpc>
                        <a:spcAft>
                          <a:spcPts val="0"/>
                        </a:spcAft>
                      </a:pPr>
                      <a:r>
                        <a:rPr lang="ru-RU" sz="900">
                          <a:latin typeface="Arial" pitchFamily="34" charset="0"/>
                          <a:cs typeface="Arial" pitchFamily="34" charset="0"/>
                        </a:rPr>
                        <a:t/>
                      </a:r>
                      <a:br>
                        <a:rPr lang="ru-RU" sz="900">
                          <a:latin typeface="Arial" pitchFamily="34" charset="0"/>
                          <a:cs typeface="Arial" pitchFamily="34" charset="0"/>
                        </a:rPr>
                      </a:b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56 000 000</a:t>
                      </a:r>
                      <a:endParaRPr lang="ru-RU" sz="900">
                        <a:latin typeface="Arial" pitchFamily="34" charset="0"/>
                        <a:ea typeface="Times New Roman"/>
                        <a:cs typeface="Arial" pitchFamily="34" charset="0"/>
                      </a:endParaRPr>
                    </a:p>
                  </a:txBody>
                  <a:tcPr marL="389" marR="389" marT="389" marB="389" anchor="ctr"/>
                </a:tc>
              </a:tr>
              <a:tr h="156589">
                <a:tc>
                  <a:txBody>
                    <a:bodyPr/>
                    <a:lstStyle/>
                    <a:p>
                      <a:pPr marL="12700" algn="just">
                        <a:lnSpc>
                          <a:spcPct val="115000"/>
                        </a:lnSpc>
                        <a:spcAft>
                          <a:spcPts val="100"/>
                        </a:spcAft>
                      </a:pPr>
                      <a:r>
                        <a:rPr lang="en-US" sz="900">
                          <a:latin typeface="Arial" pitchFamily="34" charset="0"/>
                          <a:cs typeface="Arial" pitchFamily="34" charset="0"/>
                        </a:rPr>
                        <a:t>2.3.</a:t>
                      </a:r>
                      <a:endParaRPr lang="ru-RU" sz="90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900">
                          <a:latin typeface="Arial" pitchFamily="34" charset="0"/>
                          <a:cs typeface="Arial" pitchFamily="34" charset="0"/>
                        </a:rPr>
                        <a:t>мощностью 231 - 279 лошадиных сил</a:t>
                      </a:r>
                      <a:endParaRPr lang="ru-RU" sz="9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2450">
                <a:tc>
                  <a:txBody>
                    <a:bodyPr/>
                    <a:lstStyle/>
                    <a:p>
                      <a:pPr marL="12700" algn="just">
                        <a:lnSpc>
                          <a:spcPct val="115000"/>
                        </a:lnSpc>
                        <a:spcAft>
                          <a:spcPts val="100"/>
                        </a:spcAft>
                      </a:pPr>
                      <a:r>
                        <a:rPr lang="en-US" sz="900">
                          <a:latin typeface="Arial" pitchFamily="34" charset="0"/>
                          <a:cs typeface="Arial" pitchFamily="34" charset="0"/>
                        </a:rPr>
                        <a:t>2.3.1.</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a:latin typeface="Arial" pitchFamily="34" charset="0"/>
                          <a:cs typeface="Arial" pitchFamily="34" charset="0"/>
                        </a:rPr>
                        <a:t>модели производства Республики Казахстан, стран СНГ, КНР</a:t>
                      </a:r>
                      <a:endParaRPr lang="ru-RU" sz="900">
                        <a:latin typeface="Arial" pitchFamily="34" charset="0"/>
                        <a:ea typeface="Times New Roman"/>
                        <a:cs typeface="Arial" pitchFamily="34" charset="0"/>
                      </a:endParaRPr>
                    </a:p>
                  </a:txBody>
                  <a:tcPr marL="389" marR="389" marT="389" marB="389" anchor="ctr"/>
                </a:tc>
                <a:tc>
                  <a:txBody>
                    <a:bodyPr/>
                    <a:lstStyle/>
                    <a:p>
                      <a:pPr algn="just">
                        <a:lnSpc>
                          <a:spcPct val="115000"/>
                        </a:lnSpc>
                        <a:spcAft>
                          <a:spcPts val="0"/>
                        </a:spcAft>
                      </a:pPr>
                      <a:r>
                        <a:rPr lang="ru-RU" sz="900">
                          <a:latin typeface="Arial" pitchFamily="34" charset="0"/>
                          <a:cs typeface="Arial" pitchFamily="34" charset="0"/>
                        </a:rPr>
                        <a:t/>
                      </a:r>
                      <a:br>
                        <a:rPr lang="ru-RU" sz="900">
                          <a:latin typeface="Arial" pitchFamily="34" charset="0"/>
                          <a:cs typeface="Arial" pitchFamily="34" charset="0"/>
                        </a:rPr>
                      </a:b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46 000 000</a:t>
                      </a:r>
                      <a:endParaRPr lang="ru-RU" sz="900">
                        <a:latin typeface="Arial" pitchFamily="34" charset="0"/>
                        <a:ea typeface="Times New Roman"/>
                        <a:cs typeface="Arial" pitchFamily="34" charset="0"/>
                      </a:endParaRPr>
                    </a:p>
                  </a:txBody>
                  <a:tcPr marL="389" marR="389" marT="389" marB="389" anchor="ctr"/>
                </a:tc>
              </a:tr>
              <a:tr h="312450">
                <a:tc>
                  <a:txBody>
                    <a:bodyPr/>
                    <a:lstStyle/>
                    <a:p>
                      <a:pPr marL="12700" algn="just">
                        <a:lnSpc>
                          <a:spcPct val="115000"/>
                        </a:lnSpc>
                        <a:spcAft>
                          <a:spcPts val="100"/>
                        </a:spcAft>
                      </a:pPr>
                      <a:r>
                        <a:rPr lang="en-US" sz="900">
                          <a:latin typeface="Arial" pitchFamily="34" charset="0"/>
                          <a:cs typeface="Arial" pitchFamily="34" charset="0"/>
                        </a:rPr>
                        <a:t>2.3.2.</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900">
                        <a:latin typeface="Arial" pitchFamily="34" charset="0"/>
                        <a:ea typeface="Times New Roman"/>
                        <a:cs typeface="Arial" pitchFamily="34" charset="0"/>
                      </a:endParaRPr>
                    </a:p>
                  </a:txBody>
                  <a:tcPr marL="389" marR="389" marT="389" marB="389" anchor="ctr"/>
                </a:tc>
                <a:tc>
                  <a:txBody>
                    <a:bodyPr/>
                    <a:lstStyle/>
                    <a:p>
                      <a:pPr algn="just">
                        <a:lnSpc>
                          <a:spcPct val="115000"/>
                        </a:lnSpc>
                        <a:spcAft>
                          <a:spcPts val="0"/>
                        </a:spcAft>
                      </a:pPr>
                      <a:r>
                        <a:rPr lang="ru-RU" sz="900">
                          <a:latin typeface="Arial" pitchFamily="34" charset="0"/>
                          <a:cs typeface="Arial" pitchFamily="34" charset="0"/>
                        </a:rPr>
                        <a:t/>
                      </a:r>
                      <a:br>
                        <a:rPr lang="ru-RU" sz="900">
                          <a:latin typeface="Arial" pitchFamily="34" charset="0"/>
                          <a:cs typeface="Arial" pitchFamily="34" charset="0"/>
                        </a:rPr>
                      </a:b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79 000 000</a:t>
                      </a:r>
                      <a:endParaRPr lang="ru-RU" sz="900">
                        <a:latin typeface="Arial" pitchFamily="34" charset="0"/>
                        <a:ea typeface="Times New Roman"/>
                        <a:cs typeface="Arial" pitchFamily="34" charset="0"/>
                      </a:endParaRPr>
                    </a:p>
                  </a:txBody>
                  <a:tcPr marL="389" marR="389" marT="389" marB="389" anchor="ctr"/>
                </a:tc>
              </a:tr>
              <a:tr h="156589">
                <a:tc>
                  <a:txBody>
                    <a:bodyPr/>
                    <a:lstStyle/>
                    <a:p>
                      <a:pPr marL="12700" algn="just">
                        <a:lnSpc>
                          <a:spcPct val="115000"/>
                        </a:lnSpc>
                        <a:spcAft>
                          <a:spcPts val="100"/>
                        </a:spcAft>
                      </a:pPr>
                      <a:r>
                        <a:rPr lang="en-US" sz="900">
                          <a:latin typeface="Arial" pitchFamily="34" charset="0"/>
                          <a:cs typeface="Arial" pitchFamily="34" charset="0"/>
                        </a:rPr>
                        <a:t>2.4.</a:t>
                      </a:r>
                      <a:endParaRPr lang="ru-RU" sz="90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900">
                          <a:latin typeface="Arial" pitchFamily="34" charset="0"/>
                          <a:cs typeface="Arial" pitchFamily="34" charset="0"/>
                        </a:rPr>
                        <a:t>мощностью 280 - 370 лошадиных сил</a:t>
                      </a:r>
                      <a:endParaRPr lang="ru-RU" sz="9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2450">
                <a:tc>
                  <a:txBody>
                    <a:bodyPr/>
                    <a:lstStyle/>
                    <a:p>
                      <a:pPr marL="12700" algn="just">
                        <a:lnSpc>
                          <a:spcPct val="115000"/>
                        </a:lnSpc>
                        <a:spcAft>
                          <a:spcPts val="100"/>
                        </a:spcAft>
                      </a:pPr>
                      <a:r>
                        <a:rPr lang="en-US" sz="900">
                          <a:latin typeface="Arial" pitchFamily="34" charset="0"/>
                          <a:cs typeface="Arial" pitchFamily="34" charset="0"/>
                        </a:rPr>
                        <a:t>2.4.1.</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a:latin typeface="Arial" pitchFamily="34" charset="0"/>
                          <a:cs typeface="Arial" pitchFamily="34" charset="0"/>
                        </a:rPr>
                        <a:t>модели производства Республики Казахстан, стран СНГ, КНР</a:t>
                      </a:r>
                      <a:endParaRPr lang="ru-RU" sz="900">
                        <a:latin typeface="Arial" pitchFamily="34" charset="0"/>
                        <a:ea typeface="Times New Roman"/>
                        <a:cs typeface="Arial" pitchFamily="34" charset="0"/>
                      </a:endParaRPr>
                    </a:p>
                  </a:txBody>
                  <a:tcPr marL="389" marR="389" marT="389" marB="389" anchor="ctr"/>
                </a:tc>
                <a:tc>
                  <a:txBody>
                    <a:bodyPr/>
                    <a:lstStyle/>
                    <a:p>
                      <a:pPr algn="just">
                        <a:lnSpc>
                          <a:spcPct val="115000"/>
                        </a:lnSpc>
                        <a:spcAft>
                          <a:spcPts val="0"/>
                        </a:spcAft>
                      </a:pPr>
                      <a:r>
                        <a:rPr lang="ru-RU" sz="900">
                          <a:latin typeface="Arial" pitchFamily="34" charset="0"/>
                          <a:cs typeface="Arial" pitchFamily="34" charset="0"/>
                        </a:rPr>
                        <a:t/>
                      </a:r>
                      <a:br>
                        <a:rPr lang="ru-RU" sz="900">
                          <a:latin typeface="Arial" pitchFamily="34" charset="0"/>
                          <a:cs typeface="Arial" pitchFamily="34" charset="0"/>
                        </a:rPr>
                      </a:b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56 000 000</a:t>
                      </a:r>
                      <a:endParaRPr lang="ru-RU" sz="900">
                        <a:latin typeface="Arial" pitchFamily="34" charset="0"/>
                        <a:ea typeface="Times New Roman"/>
                        <a:cs typeface="Arial" pitchFamily="34" charset="0"/>
                      </a:endParaRPr>
                    </a:p>
                  </a:txBody>
                  <a:tcPr marL="389" marR="389" marT="389" marB="389" anchor="ctr"/>
                </a:tc>
              </a:tr>
              <a:tr h="312450">
                <a:tc>
                  <a:txBody>
                    <a:bodyPr/>
                    <a:lstStyle/>
                    <a:p>
                      <a:pPr marL="12700" algn="just">
                        <a:lnSpc>
                          <a:spcPct val="115000"/>
                        </a:lnSpc>
                        <a:spcAft>
                          <a:spcPts val="100"/>
                        </a:spcAft>
                      </a:pPr>
                      <a:r>
                        <a:rPr lang="en-US" sz="900">
                          <a:latin typeface="Arial" pitchFamily="34" charset="0"/>
                          <a:cs typeface="Arial" pitchFamily="34" charset="0"/>
                        </a:rPr>
                        <a:t>2.4.2.</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dirty="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900" dirty="0">
                        <a:latin typeface="Arial" pitchFamily="34" charset="0"/>
                        <a:ea typeface="Times New Roman"/>
                        <a:cs typeface="Arial" pitchFamily="34" charset="0"/>
                      </a:endParaRPr>
                    </a:p>
                  </a:txBody>
                  <a:tcPr marL="389" marR="389" marT="389" marB="389" anchor="ctr"/>
                </a:tc>
                <a:tc>
                  <a:txBody>
                    <a:bodyPr/>
                    <a:lstStyle/>
                    <a:p>
                      <a:pPr algn="just">
                        <a:lnSpc>
                          <a:spcPct val="115000"/>
                        </a:lnSpc>
                        <a:spcAft>
                          <a:spcPts val="0"/>
                        </a:spcAft>
                      </a:pPr>
                      <a:r>
                        <a:rPr lang="ru-RU" sz="900">
                          <a:latin typeface="Arial" pitchFamily="34" charset="0"/>
                          <a:cs typeface="Arial" pitchFamily="34" charset="0"/>
                        </a:rPr>
                        <a:t/>
                      </a:r>
                      <a:br>
                        <a:rPr lang="ru-RU" sz="900">
                          <a:latin typeface="Arial" pitchFamily="34" charset="0"/>
                          <a:cs typeface="Arial" pitchFamily="34" charset="0"/>
                        </a:rPr>
                      </a:b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dirty="0">
                          <a:latin typeface="Arial" pitchFamily="34" charset="0"/>
                          <a:cs typeface="Arial" pitchFamily="34" charset="0"/>
                        </a:rPr>
                        <a:t>93 000 000</a:t>
                      </a:r>
                      <a:endParaRPr lang="ru-RU" sz="900" dirty="0">
                        <a:latin typeface="Arial" pitchFamily="34" charset="0"/>
                        <a:ea typeface="Times New Roman"/>
                        <a:cs typeface="Arial" pitchFamily="34" charset="0"/>
                      </a:endParaRPr>
                    </a:p>
                  </a:txBody>
                  <a:tcPr marL="389" marR="389" marT="389" marB="389" anchor="ctr"/>
                </a:tc>
              </a:tr>
              <a:tr h="156589">
                <a:tc>
                  <a:txBody>
                    <a:bodyPr/>
                    <a:lstStyle/>
                    <a:p>
                      <a:pPr marL="12700" algn="just">
                        <a:lnSpc>
                          <a:spcPct val="115000"/>
                        </a:lnSpc>
                        <a:spcAft>
                          <a:spcPts val="100"/>
                        </a:spcAft>
                      </a:pPr>
                      <a:r>
                        <a:rPr lang="en-US" sz="900">
                          <a:latin typeface="Arial" pitchFamily="34" charset="0"/>
                          <a:cs typeface="Arial" pitchFamily="34" charset="0"/>
                        </a:rPr>
                        <a:t>2.5.</a:t>
                      </a:r>
                      <a:endParaRPr lang="ru-RU" sz="900">
                        <a:latin typeface="Arial" pitchFamily="34" charset="0"/>
                        <a:ea typeface="Times New Roman"/>
                        <a:cs typeface="Arial" pitchFamily="34" charset="0"/>
                      </a:endParaRPr>
                    </a:p>
                  </a:txBody>
                  <a:tcPr marL="389" marR="389" marT="389" marB="389" anchor="ctr"/>
                </a:tc>
                <a:tc gridSpan="3">
                  <a:txBody>
                    <a:bodyPr/>
                    <a:lstStyle/>
                    <a:p>
                      <a:pPr marL="12700" algn="just">
                        <a:lnSpc>
                          <a:spcPct val="115000"/>
                        </a:lnSpc>
                        <a:spcAft>
                          <a:spcPts val="100"/>
                        </a:spcAft>
                      </a:pPr>
                      <a:r>
                        <a:rPr lang="en-US" sz="900">
                          <a:latin typeface="Arial" pitchFamily="34" charset="0"/>
                          <a:cs typeface="Arial" pitchFamily="34" charset="0"/>
                        </a:rPr>
                        <a:t>мощностью от 371 лошадиных сил</a:t>
                      </a:r>
                      <a:endParaRPr lang="ru-RU" sz="9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2450">
                <a:tc>
                  <a:txBody>
                    <a:bodyPr/>
                    <a:lstStyle/>
                    <a:p>
                      <a:pPr marL="12700" algn="just">
                        <a:lnSpc>
                          <a:spcPct val="115000"/>
                        </a:lnSpc>
                        <a:spcAft>
                          <a:spcPts val="100"/>
                        </a:spcAft>
                      </a:pPr>
                      <a:r>
                        <a:rPr lang="en-US" sz="900">
                          <a:latin typeface="Arial" pitchFamily="34" charset="0"/>
                          <a:cs typeface="Arial" pitchFamily="34" charset="0"/>
                        </a:rPr>
                        <a:t>2.5.1.</a:t>
                      </a: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dirty="0">
                          <a:latin typeface="Arial" pitchFamily="34" charset="0"/>
                          <a:cs typeface="Arial" pitchFamily="34" charset="0"/>
                        </a:rPr>
                        <a:t>модели производства Республики Казахстан, стран СНГ, КНР</a:t>
                      </a:r>
                      <a:endParaRPr lang="ru-RU" sz="900" dirty="0">
                        <a:latin typeface="Arial" pitchFamily="34" charset="0"/>
                        <a:ea typeface="Times New Roman"/>
                        <a:cs typeface="Arial" pitchFamily="34" charset="0"/>
                      </a:endParaRPr>
                    </a:p>
                  </a:txBody>
                  <a:tcPr marL="389" marR="389" marT="389" marB="389" anchor="ctr"/>
                </a:tc>
                <a:tc>
                  <a:txBody>
                    <a:bodyPr/>
                    <a:lstStyle/>
                    <a:p>
                      <a:pPr algn="just">
                        <a:lnSpc>
                          <a:spcPct val="115000"/>
                        </a:lnSpc>
                        <a:spcAft>
                          <a:spcPts val="0"/>
                        </a:spcAft>
                      </a:pPr>
                      <a:r>
                        <a:rPr lang="ru-RU" sz="900">
                          <a:latin typeface="Arial" pitchFamily="34" charset="0"/>
                          <a:cs typeface="Arial" pitchFamily="34" charset="0"/>
                        </a:rPr>
                        <a:t/>
                      </a:r>
                      <a:br>
                        <a:rPr lang="ru-RU" sz="900">
                          <a:latin typeface="Arial" pitchFamily="34" charset="0"/>
                          <a:cs typeface="Arial" pitchFamily="34" charset="0"/>
                        </a:rPr>
                      </a:b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a:latin typeface="Arial" pitchFamily="34" charset="0"/>
                          <a:cs typeface="Arial" pitchFamily="34" charset="0"/>
                        </a:rPr>
                        <a:t>73 000 000</a:t>
                      </a:r>
                      <a:endParaRPr lang="ru-RU" sz="900">
                        <a:latin typeface="Arial" pitchFamily="34" charset="0"/>
                        <a:ea typeface="Times New Roman"/>
                        <a:cs typeface="Arial" pitchFamily="34" charset="0"/>
                      </a:endParaRPr>
                    </a:p>
                  </a:txBody>
                  <a:tcPr marL="389" marR="389" marT="389" marB="389" anchor="ctr"/>
                </a:tc>
              </a:tr>
              <a:tr h="312450">
                <a:tc>
                  <a:txBody>
                    <a:bodyPr/>
                    <a:lstStyle/>
                    <a:p>
                      <a:pPr marL="12700" algn="just">
                        <a:lnSpc>
                          <a:spcPct val="115000"/>
                        </a:lnSpc>
                        <a:spcAft>
                          <a:spcPts val="100"/>
                        </a:spcAft>
                      </a:pPr>
                      <a:r>
                        <a:rPr lang="en-US" sz="900" dirty="0">
                          <a:latin typeface="Arial" pitchFamily="34" charset="0"/>
                          <a:cs typeface="Arial" pitchFamily="34" charset="0"/>
                        </a:rPr>
                        <a:t>2.5.2.</a:t>
                      </a:r>
                      <a:endParaRPr lang="ru-RU" sz="900" dirty="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ru-RU" sz="900" dirty="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900" dirty="0">
                        <a:latin typeface="Arial" pitchFamily="34" charset="0"/>
                        <a:ea typeface="Times New Roman"/>
                        <a:cs typeface="Arial" pitchFamily="34" charset="0"/>
                      </a:endParaRPr>
                    </a:p>
                  </a:txBody>
                  <a:tcPr marL="389" marR="389" marT="389" marB="389" anchor="ctr"/>
                </a:tc>
                <a:tc>
                  <a:txBody>
                    <a:bodyPr/>
                    <a:lstStyle/>
                    <a:p>
                      <a:pPr algn="just">
                        <a:lnSpc>
                          <a:spcPct val="115000"/>
                        </a:lnSpc>
                        <a:spcAft>
                          <a:spcPts val="0"/>
                        </a:spcAft>
                      </a:pPr>
                      <a:r>
                        <a:rPr lang="ru-RU" sz="900">
                          <a:latin typeface="Arial" pitchFamily="34" charset="0"/>
                          <a:cs typeface="Arial" pitchFamily="34" charset="0"/>
                        </a:rPr>
                        <a:t/>
                      </a:r>
                      <a:br>
                        <a:rPr lang="ru-RU" sz="900">
                          <a:latin typeface="Arial" pitchFamily="34" charset="0"/>
                          <a:cs typeface="Arial" pitchFamily="34" charset="0"/>
                        </a:rPr>
                      </a:br>
                      <a:endParaRPr lang="ru-RU" sz="900">
                        <a:latin typeface="Arial" pitchFamily="34" charset="0"/>
                        <a:ea typeface="Times New Roman"/>
                        <a:cs typeface="Arial" pitchFamily="34" charset="0"/>
                      </a:endParaRPr>
                    </a:p>
                  </a:txBody>
                  <a:tcPr marL="389" marR="389" marT="389" marB="389" anchor="ctr"/>
                </a:tc>
                <a:tc>
                  <a:txBody>
                    <a:bodyPr/>
                    <a:lstStyle/>
                    <a:p>
                      <a:pPr marL="12700" algn="just">
                        <a:lnSpc>
                          <a:spcPct val="115000"/>
                        </a:lnSpc>
                        <a:spcAft>
                          <a:spcPts val="100"/>
                        </a:spcAft>
                      </a:pPr>
                      <a:r>
                        <a:rPr lang="en-US" sz="900" dirty="0">
                          <a:latin typeface="Arial" pitchFamily="34" charset="0"/>
                          <a:cs typeface="Arial" pitchFamily="34" charset="0"/>
                        </a:rPr>
                        <a:t>109 000 000</a:t>
                      </a:r>
                      <a:endParaRPr lang="ru-RU" sz="900" dirty="0">
                        <a:latin typeface="Arial" pitchFamily="34" charset="0"/>
                        <a:ea typeface="Times New Roman"/>
                        <a:cs typeface="Arial" pitchFamily="34" charset="0"/>
                      </a:endParaRPr>
                    </a:p>
                  </a:txBody>
                  <a:tcPr marL="389" marR="389" marT="389" marB="389" anchor="ctr"/>
                </a:tc>
              </a:tr>
            </a:tbl>
          </a:graphicData>
        </a:graphic>
      </p:graphicFrame>
      <p:graphicFrame>
        <p:nvGraphicFramePr>
          <p:cNvPr id="49" name="Таблица 48"/>
          <p:cNvGraphicFramePr>
            <a:graphicFrameLocks noGrp="1"/>
          </p:cNvGraphicFramePr>
          <p:nvPr>
            <p:extLst>
              <p:ext uri="{D42A27DB-BD31-4B8C-83A1-F6EECF244321}">
                <p14:modId xmlns:p14="http://schemas.microsoft.com/office/powerpoint/2010/main" val="1050364786"/>
              </p:ext>
            </p:extLst>
          </p:nvPr>
        </p:nvGraphicFramePr>
        <p:xfrm>
          <a:off x="9110463" y="1488238"/>
          <a:ext cx="7789239" cy="8064890"/>
        </p:xfrm>
        <a:graphic>
          <a:graphicData uri="http://schemas.openxmlformats.org/drawingml/2006/table">
            <a:tbl>
              <a:tblPr>
                <a:tableStyleId>{BDBED569-4797-4DF1-A0F4-6AAB3CD982D8}</a:tableStyleId>
              </a:tblPr>
              <a:tblGrid>
                <a:gridCol w="328604"/>
                <a:gridCol w="5777211"/>
                <a:gridCol w="841712"/>
                <a:gridCol w="841712"/>
              </a:tblGrid>
              <a:tr h="174410">
                <a:tc>
                  <a:txBody>
                    <a:bodyPr/>
                    <a:lstStyle/>
                    <a:p>
                      <a:pPr marL="12700" algn="just">
                        <a:lnSpc>
                          <a:spcPct val="100000"/>
                        </a:lnSpc>
                        <a:spcAft>
                          <a:spcPts val="0"/>
                        </a:spcAft>
                      </a:pPr>
                      <a:r>
                        <a:rPr lang="en-US" sz="1000" dirty="0">
                          <a:latin typeface="Arial" pitchFamily="34" charset="0"/>
                          <a:cs typeface="Arial" pitchFamily="34" charset="0"/>
                        </a:rPr>
                        <a:t>3.</a:t>
                      </a:r>
                      <a:endParaRPr lang="ru-RU" sz="1000" dirty="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a:latin typeface="Arial" pitchFamily="34" charset="0"/>
                          <a:cs typeface="Arial" pitchFamily="34" charset="0"/>
                        </a:rPr>
                        <a:t>кормоуборочный комбайн</a:t>
                      </a:r>
                      <a:endParaRPr lang="ru-RU" sz="10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3449">
                <a:tc>
                  <a:txBody>
                    <a:bodyPr/>
                    <a:lstStyle/>
                    <a:p>
                      <a:pPr marL="12700" algn="just">
                        <a:lnSpc>
                          <a:spcPct val="100000"/>
                        </a:lnSpc>
                        <a:spcAft>
                          <a:spcPts val="0"/>
                        </a:spcAft>
                      </a:pPr>
                      <a:r>
                        <a:rPr lang="en-US" sz="1000">
                          <a:latin typeface="Arial" pitchFamily="34" charset="0"/>
                          <a:cs typeface="Arial" pitchFamily="34" charset="0"/>
                        </a:rPr>
                        <a:t>3.1.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модели производства Республики Казахстан, стран СНГ, КНР</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43 000 000</a:t>
                      </a:r>
                      <a:endParaRPr lang="ru-RU" sz="100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3.2.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148 000 000</a:t>
                      </a:r>
                      <a:endParaRPr lang="ru-RU" sz="1000">
                        <a:latin typeface="Arial" pitchFamily="34" charset="0"/>
                        <a:ea typeface="Times New Roman"/>
                        <a:cs typeface="Arial" pitchFamily="34" charset="0"/>
                      </a:endParaRPr>
                    </a:p>
                  </a:txBody>
                  <a:tcPr marL="389" marR="389" marT="389" marB="389" anchor="ctr"/>
                </a:tc>
              </a:tr>
              <a:tr h="174410">
                <a:tc>
                  <a:txBody>
                    <a:bodyPr/>
                    <a:lstStyle/>
                    <a:p>
                      <a:pPr marL="12700" algn="just">
                        <a:lnSpc>
                          <a:spcPct val="100000"/>
                        </a:lnSpc>
                        <a:spcAft>
                          <a:spcPts val="0"/>
                        </a:spcAft>
                      </a:pPr>
                      <a:r>
                        <a:rPr lang="en-US" sz="1000">
                          <a:latin typeface="Arial" pitchFamily="34" charset="0"/>
                          <a:cs typeface="Arial" pitchFamily="34" charset="0"/>
                        </a:rPr>
                        <a:t>4.</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dirty="0" err="1">
                          <a:latin typeface="Arial" pitchFamily="34" charset="0"/>
                          <a:cs typeface="Arial" pitchFamily="34" charset="0"/>
                        </a:rPr>
                        <a:t>свеклоуборочный</a:t>
                      </a:r>
                      <a:r>
                        <a:rPr lang="en-US" sz="1000" dirty="0">
                          <a:latin typeface="Arial" pitchFamily="34" charset="0"/>
                          <a:cs typeface="Arial" pitchFamily="34" charset="0"/>
                        </a:rPr>
                        <a:t> </a:t>
                      </a:r>
                      <a:r>
                        <a:rPr lang="en-US" sz="1000" dirty="0" err="1">
                          <a:latin typeface="Arial" pitchFamily="34" charset="0"/>
                          <a:cs typeface="Arial" pitchFamily="34" charset="0"/>
                        </a:rPr>
                        <a:t>комбайн</a:t>
                      </a:r>
                      <a:r>
                        <a:rPr lang="en-US" sz="1000" dirty="0">
                          <a:latin typeface="Arial" pitchFamily="34" charset="0"/>
                          <a:cs typeface="Arial" pitchFamily="34" charset="0"/>
                        </a:rPr>
                        <a:t>:</a:t>
                      </a:r>
                      <a:endParaRPr lang="ru-RU" sz="10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3449">
                <a:tc>
                  <a:txBody>
                    <a:bodyPr/>
                    <a:lstStyle/>
                    <a:p>
                      <a:pPr marL="12700" algn="just">
                        <a:lnSpc>
                          <a:spcPct val="100000"/>
                        </a:lnSpc>
                        <a:spcAft>
                          <a:spcPts val="0"/>
                        </a:spcAft>
                      </a:pPr>
                      <a:r>
                        <a:rPr lang="en-US" sz="1000">
                          <a:latin typeface="Arial" pitchFamily="34" charset="0"/>
                          <a:cs typeface="Arial" pitchFamily="34" charset="0"/>
                        </a:rPr>
                        <a:t>4.1.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прицепной</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58 800 000</a:t>
                      </a:r>
                      <a:endParaRPr lang="ru-RU" sz="100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4.2.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 </a:t>
                      </a:r>
                      <a:r>
                        <a:rPr lang="en-US" sz="1000" dirty="0" err="1">
                          <a:latin typeface="Arial" pitchFamily="34" charset="0"/>
                          <a:cs typeface="Arial" pitchFamily="34" charset="0"/>
                        </a:rPr>
                        <a:t>самоходный</a:t>
                      </a:r>
                      <a:r>
                        <a:rPr lang="en-US" sz="1000" dirty="0">
                          <a:latin typeface="Arial" pitchFamily="34" charset="0"/>
                          <a:cs typeface="Arial" pitchFamily="34" charset="0"/>
                        </a:rPr>
                        <a:t> </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80 000 000</a:t>
                      </a:r>
                      <a:endParaRPr lang="ru-RU" sz="1000">
                        <a:latin typeface="Arial" pitchFamily="34" charset="0"/>
                        <a:ea typeface="Times New Roman"/>
                        <a:cs typeface="Arial" pitchFamily="34" charset="0"/>
                      </a:endParaRPr>
                    </a:p>
                  </a:txBody>
                  <a:tcPr marL="389" marR="389" marT="389" marB="389" anchor="ctr"/>
                </a:tc>
              </a:tr>
              <a:tr h="174410">
                <a:tc>
                  <a:txBody>
                    <a:bodyPr/>
                    <a:lstStyle/>
                    <a:p>
                      <a:pPr marL="12700" algn="just">
                        <a:lnSpc>
                          <a:spcPct val="100000"/>
                        </a:lnSpc>
                        <a:spcAft>
                          <a:spcPts val="0"/>
                        </a:spcAft>
                      </a:pPr>
                      <a:r>
                        <a:rPr lang="en-US" sz="1000">
                          <a:latin typeface="Arial" pitchFamily="34" charset="0"/>
                          <a:cs typeface="Arial" pitchFamily="34" charset="0"/>
                        </a:rPr>
                        <a:t>5.</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dirty="0" err="1">
                          <a:latin typeface="Arial" pitchFamily="34" charset="0"/>
                          <a:cs typeface="Arial" pitchFamily="34" charset="0"/>
                        </a:rPr>
                        <a:t>рисоуборочный</a:t>
                      </a:r>
                      <a:r>
                        <a:rPr lang="en-US" sz="1000" dirty="0">
                          <a:latin typeface="Arial" pitchFamily="34" charset="0"/>
                          <a:cs typeface="Arial" pitchFamily="34" charset="0"/>
                        </a:rPr>
                        <a:t> </a:t>
                      </a:r>
                      <a:r>
                        <a:rPr lang="en-US" sz="1000" dirty="0" err="1">
                          <a:latin typeface="Arial" pitchFamily="34" charset="0"/>
                          <a:cs typeface="Arial" pitchFamily="34" charset="0"/>
                        </a:rPr>
                        <a:t>комбайн</a:t>
                      </a:r>
                      <a:r>
                        <a:rPr lang="en-US" sz="1000" dirty="0">
                          <a:latin typeface="Arial" pitchFamily="34" charset="0"/>
                          <a:cs typeface="Arial" pitchFamily="34" charset="0"/>
                        </a:rPr>
                        <a:t>:</a:t>
                      </a:r>
                      <a:endParaRPr lang="ru-RU" sz="10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3449">
                <a:tc>
                  <a:txBody>
                    <a:bodyPr/>
                    <a:lstStyle/>
                    <a:p>
                      <a:pPr marL="12700" algn="just">
                        <a:lnSpc>
                          <a:spcPct val="100000"/>
                        </a:lnSpc>
                        <a:spcAft>
                          <a:spcPts val="0"/>
                        </a:spcAft>
                      </a:pPr>
                      <a:r>
                        <a:rPr lang="en-US" sz="1000">
                          <a:latin typeface="Arial" pitchFamily="34" charset="0"/>
                          <a:cs typeface="Arial" pitchFamily="34" charset="0"/>
                        </a:rPr>
                        <a:t>5.1.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мощностью</a:t>
                      </a:r>
                      <a:r>
                        <a:rPr lang="en-US" sz="1000" dirty="0">
                          <a:latin typeface="Arial" pitchFamily="34" charset="0"/>
                          <a:cs typeface="Arial" pitchFamily="34" charset="0"/>
                        </a:rPr>
                        <a:t> </a:t>
                      </a:r>
                      <a:r>
                        <a:rPr lang="en-US" sz="1000" dirty="0" err="1">
                          <a:latin typeface="Arial" pitchFamily="34" charset="0"/>
                          <a:cs typeface="Arial" pitchFamily="34" charset="0"/>
                        </a:rPr>
                        <a:t>до</a:t>
                      </a:r>
                      <a:r>
                        <a:rPr lang="en-US" sz="1000" dirty="0">
                          <a:latin typeface="Arial" pitchFamily="34" charset="0"/>
                          <a:cs typeface="Arial" pitchFamily="34" charset="0"/>
                        </a:rPr>
                        <a:t> 200 </a:t>
                      </a:r>
                      <a:r>
                        <a:rPr lang="en-US" sz="1000" dirty="0" err="1">
                          <a:latin typeface="Arial" pitchFamily="34" charset="0"/>
                          <a:cs typeface="Arial" pitchFamily="34" charset="0"/>
                        </a:rPr>
                        <a:t>лошадиных</a:t>
                      </a:r>
                      <a:r>
                        <a:rPr lang="en-US" sz="1000" dirty="0">
                          <a:latin typeface="Arial" pitchFamily="34" charset="0"/>
                          <a:cs typeface="Arial" pitchFamily="34" charset="0"/>
                        </a:rPr>
                        <a:t> </a:t>
                      </a:r>
                      <a:r>
                        <a:rPr lang="en-US" sz="1000" dirty="0" err="1">
                          <a:latin typeface="Arial" pitchFamily="34" charset="0"/>
                          <a:cs typeface="Arial" pitchFamily="34" charset="0"/>
                        </a:rPr>
                        <a:t>сил</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25 000 000</a:t>
                      </a:r>
                      <a:endParaRPr lang="ru-RU" sz="100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5.2.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мощностью</a:t>
                      </a:r>
                      <a:r>
                        <a:rPr lang="en-US" sz="1000" dirty="0">
                          <a:latin typeface="Arial" pitchFamily="34" charset="0"/>
                          <a:cs typeface="Arial" pitchFamily="34" charset="0"/>
                        </a:rPr>
                        <a:t> </a:t>
                      </a:r>
                      <a:r>
                        <a:rPr lang="en-US" sz="1000" dirty="0" err="1">
                          <a:latin typeface="Arial" pitchFamily="34" charset="0"/>
                          <a:cs typeface="Arial" pitchFamily="34" charset="0"/>
                        </a:rPr>
                        <a:t>от</a:t>
                      </a:r>
                      <a:r>
                        <a:rPr lang="en-US" sz="1000" dirty="0">
                          <a:latin typeface="Arial" pitchFamily="34" charset="0"/>
                          <a:cs typeface="Arial" pitchFamily="34" charset="0"/>
                        </a:rPr>
                        <a:t> 201 </a:t>
                      </a:r>
                      <a:r>
                        <a:rPr lang="en-US" sz="1000" dirty="0" err="1">
                          <a:latin typeface="Arial" pitchFamily="34" charset="0"/>
                          <a:cs typeface="Arial" pitchFamily="34" charset="0"/>
                        </a:rPr>
                        <a:t>лошадиных</a:t>
                      </a:r>
                      <a:r>
                        <a:rPr lang="en-US" sz="1000" dirty="0">
                          <a:latin typeface="Arial" pitchFamily="34" charset="0"/>
                          <a:cs typeface="Arial" pitchFamily="34" charset="0"/>
                        </a:rPr>
                        <a:t> </a:t>
                      </a:r>
                      <a:r>
                        <a:rPr lang="en-US" sz="1000" dirty="0" err="1" smtClean="0">
                          <a:latin typeface="Arial" pitchFamily="34" charset="0"/>
                          <a:cs typeface="Arial" pitchFamily="34" charset="0"/>
                        </a:rPr>
                        <a:t>силa</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dirty="0">
                          <a:latin typeface="Arial" pitchFamily="34" charset="0"/>
                          <a:cs typeface="Arial" pitchFamily="34" charset="0"/>
                        </a:rPr>
                        <a:t/>
                      </a:r>
                      <a:br>
                        <a:rPr lang="en-US" sz="1000" dirty="0">
                          <a:latin typeface="Arial" pitchFamily="34" charset="0"/>
                          <a:cs typeface="Arial" pitchFamily="34" charset="0"/>
                        </a:rPr>
                      </a:b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118 000 000</a:t>
                      </a:r>
                      <a:endParaRPr lang="ru-RU" sz="1000">
                        <a:latin typeface="Arial" pitchFamily="34" charset="0"/>
                        <a:ea typeface="Times New Roman"/>
                        <a:cs typeface="Arial" pitchFamily="34" charset="0"/>
                      </a:endParaRPr>
                    </a:p>
                  </a:txBody>
                  <a:tcPr marL="389" marR="389" marT="389" marB="389" anchor="ctr"/>
                </a:tc>
              </a:tr>
              <a:tr h="174410">
                <a:tc>
                  <a:txBody>
                    <a:bodyPr/>
                    <a:lstStyle/>
                    <a:p>
                      <a:pPr marL="12700" algn="just">
                        <a:lnSpc>
                          <a:spcPct val="100000"/>
                        </a:lnSpc>
                        <a:spcAft>
                          <a:spcPts val="0"/>
                        </a:spcAft>
                      </a:pPr>
                      <a:r>
                        <a:rPr lang="en-US" sz="1000">
                          <a:latin typeface="Arial" pitchFamily="34" charset="0"/>
                          <a:cs typeface="Arial" pitchFamily="34" charset="0"/>
                        </a:rPr>
                        <a:t>6.</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a:latin typeface="Arial" pitchFamily="34" charset="0"/>
                          <a:cs typeface="Arial" pitchFamily="34" charset="0"/>
                        </a:rPr>
                        <a:t>хлопкоуборочный комбайн:</a:t>
                      </a:r>
                      <a:endParaRPr lang="ru-RU" sz="10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3449">
                <a:tc>
                  <a:txBody>
                    <a:bodyPr/>
                    <a:lstStyle/>
                    <a:p>
                      <a:pPr marL="12700" algn="just">
                        <a:lnSpc>
                          <a:spcPct val="100000"/>
                        </a:lnSpc>
                        <a:spcAft>
                          <a:spcPts val="0"/>
                        </a:spcAft>
                      </a:pPr>
                      <a:r>
                        <a:rPr lang="en-US" sz="1000">
                          <a:latin typeface="Arial" pitchFamily="34" charset="0"/>
                          <a:cs typeface="Arial" pitchFamily="34" charset="0"/>
                        </a:rPr>
                        <a:t>6.1.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2-ух </a:t>
                      </a:r>
                      <a:r>
                        <a:rPr lang="en-US" sz="1000" dirty="0" err="1">
                          <a:latin typeface="Arial" pitchFamily="34" charset="0"/>
                          <a:cs typeface="Arial" pitchFamily="34" charset="0"/>
                        </a:rPr>
                        <a:t>рядный</a:t>
                      </a:r>
                      <a:r>
                        <a:rPr lang="en-US" sz="1000" dirty="0">
                          <a:latin typeface="Arial" pitchFamily="34" charset="0"/>
                          <a:cs typeface="Arial" pitchFamily="34" charset="0"/>
                        </a:rPr>
                        <a:t> </a:t>
                      </a:r>
                      <a:r>
                        <a:rPr lang="en-US" sz="1000" dirty="0" err="1">
                          <a:latin typeface="Arial" pitchFamily="34" charset="0"/>
                          <a:cs typeface="Arial" pitchFamily="34" charset="0"/>
                        </a:rPr>
                        <a:t>прицепной</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15 000 000</a:t>
                      </a:r>
                      <a:endParaRPr lang="ru-RU" sz="100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6.2.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мощностью от 201 лошадиных сил</a:t>
                      </a:r>
                      <a:endParaRPr lang="ru-RU" sz="100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122 400 000</a:t>
                      </a:r>
                      <a:endParaRPr lang="ru-RU" sz="1000">
                        <a:latin typeface="Arial" pitchFamily="34" charset="0"/>
                        <a:ea typeface="Times New Roman"/>
                        <a:cs typeface="Arial" pitchFamily="34" charset="0"/>
                      </a:endParaRPr>
                    </a:p>
                  </a:txBody>
                  <a:tcPr marL="389" marR="389" marT="389" marB="389" anchor="ctr"/>
                </a:tc>
              </a:tr>
              <a:tr h="157124">
                <a:tc>
                  <a:txBody>
                    <a:bodyPr/>
                    <a:lstStyle/>
                    <a:p>
                      <a:pPr marL="12700" algn="just">
                        <a:lnSpc>
                          <a:spcPct val="100000"/>
                        </a:lnSpc>
                        <a:spcAft>
                          <a:spcPts val="0"/>
                        </a:spcAft>
                      </a:pPr>
                      <a:r>
                        <a:rPr lang="en-US" sz="1000">
                          <a:latin typeface="Arial" pitchFamily="34" charset="0"/>
                          <a:cs typeface="Arial" pitchFamily="34" charset="0"/>
                        </a:rPr>
                        <a:t>7.</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dirty="0" err="1">
                          <a:latin typeface="Arial" pitchFamily="34" charset="0"/>
                          <a:cs typeface="Arial" pitchFamily="34" charset="0"/>
                        </a:rPr>
                        <a:t>морковоуборочный</a:t>
                      </a:r>
                      <a:r>
                        <a:rPr lang="en-US" sz="1000" dirty="0">
                          <a:latin typeface="Arial" pitchFamily="34" charset="0"/>
                          <a:cs typeface="Arial" pitchFamily="34" charset="0"/>
                        </a:rPr>
                        <a:t> </a:t>
                      </a:r>
                      <a:r>
                        <a:rPr lang="en-US" sz="1000" dirty="0" err="1">
                          <a:latin typeface="Arial" pitchFamily="34" charset="0"/>
                          <a:cs typeface="Arial" pitchFamily="34" charset="0"/>
                        </a:rPr>
                        <a:t>комбайн</a:t>
                      </a:r>
                      <a:r>
                        <a:rPr lang="en-US" sz="1000" dirty="0">
                          <a:latin typeface="Arial" pitchFamily="34" charset="0"/>
                          <a:cs typeface="Arial" pitchFamily="34" charset="0"/>
                        </a:rPr>
                        <a:t>:</a:t>
                      </a:r>
                      <a:endParaRPr lang="ru-RU" sz="10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3449">
                <a:tc>
                  <a:txBody>
                    <a:bodyPr/>
                    <a:lstStyle/>
                    <a:p>
                      <a:pPr marL="12700" algn="just">
                        <a:lnSpc>
                          <a:spcPct val="100000"/>
                        </a:lnSpc>
                        <a:spcAft>
                          <a:spcPts val="0"/>
                        </a:spcAft>
                      </a:pPr>
                      <a:r>
                        <a:rPr lang="en-US" sz="1000">
                          <a:latin typeface="Arial" pitchFamily="34" charset="0"/>
                          <a:cs typeface="Arial" pitchFamily="34" charset="0"/>
                        </a:rPr>
                        <a:t>7.1.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навесной</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20 000 000</a:t>
                      </a:r>
                      <a:endParaRPr lang="ru-RU" sz="100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7.2.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1-но </a:t>
                      </a:r>
                      <a:r>
                        <a:rPr lang="en-US" sz="1000" dirty="0" err="1">
                          <a:latin typeface="Arial" pitchFamily="34" charset="0"/>
                          <a:cs typeface="Arial" pitchFamily="34" charset="0"/>
                        </a:rPr>
                        <a:t>рядный</a:t>
                      </a:r>
                      <a:r>
                        <a:rPr lang="en-US" sz="1000" dirty="0">
                          <a:latin typeface="Arial" pitchFamily="34" charset="0"/>
                          <a:cs typeface="Arial" pitchFamily="34" charset="0"/>
                        </a:rPr>
                        <a:t> </a:t>
                      </a:r>
                      <a:r>
                        <a:rPr lang="en-US" sz="1000" dirty="0" err="1">
                          <a:latin typeface="Arial" pitchFamily="34" charset="0"/>
                          <a:cs typeface="Arial" pitchFamily="34" charset="0"/>
                        </a:rPr>
                        <a:t>прицепной</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14 000 000</a:t>
                      </a:r>
                      <a:endParaRPr lang="ru-RU" sz="1000" dirty="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7.3.</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2-ух рядный прицепной</a:t>
                      </a:r>
                      <a:endParaRPr lang="ru-RU" sz="100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35 000 000</a:t>
                      </a:r>
                      <a:endParaRPr lang="ru-RU" sz="100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7.4.</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3-х рядный прицепной</a:t>
                      </a:r>
                      <a:endParaRPr lang="ru-RU" sz="100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67 000 000</a:t>
                      </a:r>
                      <a:endParaRPr lang="ru-RU" sz="1000" dirty="0">
                        <a:latin typeface="Arial" pitchFamily="34" charset="0"/>
                        <a:ea typeface="Times New Roman"/>
                        <a:cs typeface="Arial" pitchFamily="34" charset="0"/>
                      </a:endParaRPr>
                    </a:p>
                  </a:txBody>
                  <a:tcPr marL="389" marR="389" marT="389" marB="389" anchor="ctr"/>
                </a:tc>
              </a:tr>
              <a:tr h="157124">
                <a:tc>
                  <a:txBody>
                    <a:bodyPr/>
                    <a:lstStyle/>
                    <a:p>
                      <a:pPr marL="12700" algn="just">
                        <a:lnSpc>
                          <a:spcPct val="100000"/>
                        </a:lnSpc>
                        <a:spcAft>
                          <a:spcPts val="0"/>
                        </a:spcAft>
                      </a:pPr>
                      <a:r>
                        <a:rPr lang="en-US" sz="1000">
                          <a:latin typeface="Arial" pitchFamily="34" charset="0"/>
                          <a:cs typeface="Arial" pitchFamily="34" charset="0"/>
                        </a:rPr>
                        <a:t>8.</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dirty="0" err="1">
                          <a:latin typeface="Arial" pitchFamily="34" charset="0"/>
                          <a:cs typeface="Arial" pitchFamily="34" charset="0"/>
                        </a:rPr>
                        <a:t>капустоуборочный</a:t>
                      </a:r>
                      <a:r>
                        <a:rPr lang="en-US" sz="1000" dirty="0">
                          <a:latin typeface="Arial" pitchFamily="34" charset="0"/>
                          <a:cs typeface="Arial" pitchFamily="34" charset="0"/>
                        </a:rPr>
                        <a:t> </a:t>
                      </a:r>
                      <a:r>
                        <a:rPr lang="en-US" sz="1000" dirty="0" err="1">
                          <a:latin typeface="Arial" pitchFamily="34" charset="0"/>
                          <a:cs typeface="Arial" pitchFamily="34" charset="0"/>
                        </a:rPr>
                        <a:t>комбайн</a:t>
                      </a:r>
                      <a:r>
                        <a:rPr lang="en-US" sz="1000" dirty="0">
                          <a:latin typeface="Arial" pitchFamily="34" charset="0"/>
                          <a:cs typeface="Arial" pitchFamily="34" charset="0"/>
                        </a:rPr>
                        <a:t>:</a:t>
                      </a:r>
                      <a:endParaRPr lang="ru-RU" sz="10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3449">
                <a:tc>
                  <a:txBody>
                    <a:bodyPr/>
                    <a:lstStyle/>
                    <a:p>
                      <a:pPr marL="12700" algn="just">
                        <a:lnSpc>
                          <a:spcPct val="100000"/>
                        </a:lnSpc>
                        <a:spcAft>
                          <a:spcPts val="0"/>
                        </a:spcAft>
                      </a:pPr>
                      <a:r>
                        <a:rPr lang="en-US" sz="1000">
                          <a:latin typeface="Arial" pitchFamily="34" charset="0"/>
                          <a:cs typeface="Arial" pitchFamily="34" charset="0"/>
                        </a:rPr>
                        <a:t>8.1.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навесной</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dirty="0">
                          <a:latin typeface="Arial" pitchFamily="34" charset="0"/>
                          <a:cs typeface="Arial" pitchFamily="34" charset="0"/>
                        </a:rPr>
                        <a:t/>
                      </a:r>
                      <a:br>
                        <a:rPr lang="en-US" sz="1000" dirty="0">
                          <a:latin typeface="Arial" pitchFamily="34" charset="0"/>
                          <a:cs typeface="Arial" pitchFamily="34" charset="0"/>
                        </a:rPr>
                      </a:b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12 500 000</a:t>
                      </a:r>
                      <a:endParaRPr lang="ru-RU" sz="100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8.2.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прицепной</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11 000 000</a:t>
                      </a:r>
                      <a:endParaRPr lang="ru-RU" sz="1000">
                        <a:latin typeface="Arial" pitchFamily="34" charset="0"/>
                        <a:ea typeface="Times New Roman"/>
                        <a:cs typeface="Arial" pitchFamily="34" charset="0"/>
                      </a:endParaRPr>
                    </a:p>
                  </a:txBody>
                  <a:tcPr marL="389" marR="389" marT="389" marB="389" anchor="ctr"/>
                </a:tc>
              </a:tr>
              <a:tr h="157124">
                <a:tc>
                  <a:txBody>
                    <a:bodyPr/>
                    <a:lstStyle/>
                    <a:p>
                      <a:pPr marL="12700" algn="just">
                        <a:lnSpc>
                          <a:spcPct val="100000"/>
                        </a:lnSpc>
                        <a:spcAft>
                          <a:spcPts val="0"/>
                        </a:spcAft>
                      </a:pPr>
                      <a:r>
                        <a:rPr lang="en-US" sz="1000">
                          <a:latin typeface="Arial" pitchFamily="34" charset="0"/>
                          <a:cs typeface="Arial" pitchFamily="34" charset="0"/>
                        </a:rPr>
                        <a:t>9.</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a:latin typeface="Arial" pitchFamily="34" charset="0"/>
                          <a:cs typeface="Arial" pitchFamily="34" charset="0"/>
                        </a:rPr>
                        <a:t>лукоуборочный комбайн:</a:t>
                      </a:r>
                      <a:endParaRPr lang="ru-RU" sz="10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3449">
                <a:tc>
                  <a:txBody>
                    <a:bodyPr/>
                    <a:lstStyle/>
                    <a:p>
                      <a:pPr marL="12700" algn="just">
                        <a:lnSpc>
                          <a:spcPct val="100000"/>
                        </a:lnSpc>
                        <a:spcAft>
                          <a:spcPts val="0"/>
                        </a:spcAft>
                      </a:pPr>
                      <a:r>
                        <a:rPr lang="en-US" sz="1000">
                          <a:latin typeface="Arial" pitchFamily="34" charset="0"/>
                          <a:cs typeface="Arial" pitchFamily="34" charset="0"/>
                        </a:rPr>
                        <a:t>9.1.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прицепной</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5 000 000</a:t>
                      </a:r>
                      <a:endParaRPr lang="ru-RU" sz="100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9.2.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полуприцепной</a:t>
                      </a:r>
                      <a:endParaRPr lang="ru-RU" sz="100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12 400 000</a:t>
                      </a:r>
                      <a:endParaRPr lang="ru-RU" sz="100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10.</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картофелеуборочный комбайн</a:t>
                      </a:r>
                      <a:endParaRPr lang="ru-RU" sz="100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dirty="0">
                          <a:latin typeface="Arial" pitchFamily="34" charset="0"/>
                          <a:cs typeface="Arial" pitchFamily="34" charset="0"/>
                        </a:rPr>
                        <a:t/>
                      </a:r>
                      <a:br>
                        <a:rPr lang="en-US" sz="1000" dirty="0">
                          <a:latin typeface="Arial" pitchFamily="34" charset="0"/>
                          <a:cs typeface="Arial" pitchFamily="34" charset="0"/>
                        </a:rPr>
                      </a:b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70 000 000</a:t>
                      </a:r>
                      <a:endParaRPr lang="ru-RU" sz="100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11.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томатоуборочный комбайн</a:t>
                      </a:r>
                      <a:endParaRPr lang="ru-RU" sz="100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85 000 000</a:t>
                      </a:r>
                      <a:endParaRPr lang="ru-RU" sz="100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12.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приспособление для уборки кукурузы</a:t>
                      </a:r>
                      <a:endParaRPr lang="ru-RU" sz="100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7 000 000</a:t>
                      </a:r>
                      <a:endParaRPr lang="ru-RU" sz="100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13.</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корнеуборочная машина (копатель)</a:t>
                      </a:r>
                      <a:endParaRPr lang="ru-RU" sz="100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4 700 000</a:t>
                      </a:r>
                      <a:endParaRPr lang="ru-RU" sz="100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14.</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ботвоуборочная</a:t>
                      </a:r>
                      <a:r>
                        <a:rPr lang="en-US" sz="1000" dirty="0">
                          <a:latin typeface="Arial" pitchFamily="34" charset="0"/>
                          <a:cs typeface="Arial" pitchFamily="34" charset="0"/>
                        </a:rPr>
                        <a:t> </a:t>
                      </a:r>
                      <a:r>
                        <a:rPr lang="en-US" sz="1000" dirty="0" err="1">
                          <a:latin typeface="Arial" pitchFamily="34" charset="0"/>
                          <a:cs typeface="Arial" pitchFamily="34" charset="0"/>
                        </a:rPr>
                        <a:t>машина</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5 000 000</a:t>
                      </a:r>
                      <a:endParaRPr lang="ru-RU" sz="1000">
                        <a:latin typeface="Arial" pitchFamily="34" charset="0"/>
                        <a:ea typeface="Times New Roman"/>
                        <a:cs typeface="Arial" pitchFamily="34" charset="0"/>
                      </a:endParaRPr>
                    </a:p>
                  </a:txBody>
                  <a:tcPr marL="389" marR="389" marT="389" marB="389" anchor="ctr"/>
                </a:tc>
              </a:tr>
              <a:tr h="313449">
                <a:tc>
                  <a:txBody>
                    <a:bodyPr/>
                    <a:lstStyle/>
                    <a:p>
                      <a:pPr marL="12700" algn="just">
                        <a:lnSpc>
                          <a:spcPct val="100000"/>
                        </a:lnSpc>
                        <a:spcAft>
                          <a:spcPts val="0"/>
                        </a:spcAft>
                      </a:pPr>
                      <a:r>
                        <a:rPr lang="en-US" sz="1000">
                          <a:latin typeface="Arial" pitchFamily="34" charset="0"/>
                          <a:cs typeface="Arial" pitchFamily="34" charset="0"/>
                        </a:rPr>
                        <a:t>15.</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 самоходный комбайн для сбора ягодных культур </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dirty="0">
                          <a:latin typeface="Arial" pitchFamily="34" charset="0"/>
                          <a:cs typeface="Arial" pitchFamily="34" charset="0"/>
                        </a:rPr>
                        <a:t/>
                      </a:r>
                      <a:br>
                        <a:rPr lang="ru-RU" sz="1000" dirty="0">
                          <a:latin typeface="Arial" pitchFamily="34" charset="0"/>
                          <a:cs typeface="Arial" pitchFamily="34" charset="0"/>
                        </a:rPr>
                      </a:b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71 300 000</a:t>
                      </a:r>
                      <a:endParaRPr lang="ru-RU" sz="1000" dirty="0">
                        <a:latin typeface="Arial" pitchFamily="34" charset="0"/>
                        <a:ea typeface="Times New Roman"/>
                        <a:cs typeface="Arial" pitchFamily="34" charset="0"/>
                      </a:endParaRPr>
                    </a:p>
                  </a:txBody>
                  <a:tcPr marL="389" marR="389" marT="389" marB="389" anchor="ctr"/>
                </a:tc>
              </a:tr>
            </a:tbl>
          </a:graphicData>
        </a:graphic>
      </p:graphicFrame>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30</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18" name="Прямоугольник 17"/>
          <p:cNvSpPr/>
          <p:nvPr/>
        </p:nvSpPr>
        <p:spPr>
          <a:xfrm>
            <a:off x="9023054" y="1128192"/>
            <a:ext cx="6932925" cy="416204"/>
          </a:xfrm>
          <a:prstGeom prst="rect">
            <a:avLst/>
          </a:prstGeom>
        </p:spPr>
        <p:txBody>
          <a:bodyPr wrap="non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племенного репродуктора в птицеводстве</a:t>
            </a:r>
            <a:endParaRPr lang="ru-RU" sz="28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graphicFrame>
        <p:nvGraphicFramePr>
          <p:cNvPr id="27" name="Таблица 26"/>
          <p:cNvGraphicFramePr>
            <a:graphicFrameLocks noGrp="1"/>
          </p:cNvGraphicFramePr>
          <p:nvPr/>
        </p:nvGraphicFramePr>
        <p:xfrm>
          <a:off x="181472" y="1920280"/>
          <a:ext cx="8136903" cy="3989070"/>
        </p:xfrm>
        <a:graphic>
          <a:graphicData uri="http://schemas.openxmlformats.org/drawingml/2006/table">
            <a:tbl>
              <a:tblPr>
                <a:tableStyleId>{BDBED569-4797-4DF1-A0F4-6AAB3CD982D8}</a:tableStyleId>
              </a:tblPr>
              <a:tblGrid>
                <a:gridCol w="4032448"/>
                <a:gridCol w="1392154"/>
                <a:gridCol w="2712301"/>
              </a:tblGrid>
              <a:tr h="194310">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69570">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a:latin typeface="Arial" pitchFamily="34" charset="0"/>
                          <a:cs typeface="Arial" pitchFamily="34" charset="0"/>
                        </a:rPr>
                        <a:t>Единица измерения мощности проекта</a:t>
                      </a:r>
                      <a:endParaRPr lang="ru-RU" sz="1100" b="1">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720090">
                <a:tc>
                  <a:txBody>
                    <a:bodyPr/>
                    <a:lstStyle/>
                    <a:p>
                      <a:pPr marL="12700" algn="just">
                        <a:lnSpc>
                          <a:spcPct val="115000"/>
                        </a:lnSpc>
                        <a:spcAft>
                          <a:spcPts val="100"/>
                        </a:spcAft>
                      </a:pPr>
                      <a:r>
                        <a:rPr lang="ru-RU" sz="1100" dirty="0">
                          <a:latin typeface="Arial" pitchFamily="34" charset="0"/>
                          <a:cs typeface="Arial" pitchFamily="34" charset="0"/>
                        </a:rPr>
                        <a:t>Предприятие с необходимым оборудованием для переработки масличных культур и (или) производства масложировой продукции.</a:t>
                      </a:r>
                      <a:br>
                        <a:rPr lang="ru-RU" sz="1100" dirty="0">
                          <a:latin typeface="Arial" pitchFamily="34" charset="0"/>
                          <a:cs typeface="Arial" pitchFamily="34" charset="0"/>
                        </a:rPr>
                      </a:br>
                      <a:r>
                        <a:rPr lang="en-US" sz="1100" dirty="0" err="1">
                          <a:latin typeface="Arial" pitchFamily="34" charset="0"/>
                          <a:cs typeface="Arial" pitchFamily="34" charset="0"/>
                        </a:rPr>
                        <a:t>Стоимость</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инвестиционного</a:t>
                      </a:r>
                      <a:r>
                        <a:rPr lang="en-US" sz="1100" dirty="0">
                          <a:latin typeface="Arial" pitchFamily="34" charset="0"/>
                          <a:cs typeface="Arial" pitchFamily="34" charset="0"/>
                        </a:rPr>
                        <a:t> </a:t>
                      </a:r>
                      <a:r>
                        <a:rPr lang="en-US" sz="1100" dirty="0" err="1">
                          <a:latin typeface="Arial" pitchFamily="34" charset="0"/>
                          <a:cs typeface="Arial" pitchFamily="34" charset="0"/>
                        </a:rPr>
                        <a:t>проекта</a:t>
                      </a:r>
                      <a:r>
                        <a:rPr lang="en-US" sz="1100" dirty="0">
                          <a:latin typeface="Arial" pitchFamily="34" charset="0"/>
                          <a:cs typeface="Arial" pitchFamily="34" charset="0"/>
                        </a:rPr>
                        <a:t> </a:t>
                      </a:r>
                      <a:r>
                        <a:rPr lang="en-US" sz="1100" dirty="0" err="1">
                          <a:latin typeface="Arial" pitchFamily="34" charset="0"/>
                          <a:cs typeface="Arial" pitchFamily="34" charset="0"/>
                        </a:rPr>
                        <a:t>определяется</a:t>
                      </a:r>
                      <a:r>
                        <a:rPr lang="en-US" sz="1100" dirty="0">
                          <a:latin typeface="Arial" pitchFamily="34" charset="0"/>
                          <a:cs typeface="Arial" pitchFamily="34" charset="0"/>
                        </a:rPr>
                        <a:t> </a:t>
                      </a:r>
                      <a:r>
                        <a:rPr lang="en-US" sz="1100" dirty="0" err="1">
                          <a:latin typeface="Arial" pitchFamily="34" charset="0"/>
                          <a:cs typeface="Arial" pitchFamily="34" charset="0"/>
                        </a:rPr>
                        <a:t>согласно</a:t>
                      </a:r>
                      <a:r>
                        <a:rPr lang="en-US" sz="1100" dirty="0">
                          <a:latin typeface="Arial" pitchFamily="34" charset="0"/>
                          <a:cs typeface="Arial" pitchFamily="34" charset="0"/>
                        </a:rPr>
                        <a:t> </a:t>
                      </a:r>
                      <a:r>
                        <a:rPr lang="en-US" sz="1100" dirty="0" err="1">
                          <a:latin typeface="Arial" pitchFamily="34" charset="0"/>
                          <a:cs typeface="Arial" pitchFamily="34" charset="0"/>
                        </a:rPr>
                        <a:t>проектно-сметной</a:t>
                      </a:r>
                      <a:r>
                        <a:rPr lang="en-US" sz="1100" dirty="0">
                          <a:latin typeface="Arial" pitchFamily="34" charset="0"/>
                          <a:cs typeface="Arial" pitchFamily="34" charset="0"/>
                        </a:rPr>
                        <a:t> </a:t>
                      </a:r>
                      <a:r>
                        <a:rPr lang="en-US" sz="1100" dirty="0" err="1">
                          <a:latin typeface="Arial" pitchFamily="34" charset="0"/>
                          <a:cs typeface="Arial" pitchFamily="34" charset="0"/>
                        </a:rPr>
                        <a:t>документации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dirty="0">
                          <a:latin typeface="Arial" pitchFamily="34" charset="0"/>
                          <a:cs typeface="Arial" pitchFamily="34" charset="0"/>
                        </a:rPr>
                        <a:t/>
                      </a:r>
                      <a:br>
                        <a:rPr lang="en-US"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9525" marR="9525" marT="9525" marB="9525" anchor="ctr"/>
                </a:tc>
              </a:tr>
              <a:tr h="194310">
                <a:tc>
                  <a:txBody>
                    <a:bodyPr/>
                    <a:lstStyle/>
                    <a:p>
                      <a:pPr marL="12700" algn="just">
                        <a:lnSpc>
                          <a:spcPct val="115000"/>
                        </a:lnSpc>
                        <a:spcAft>
                          <a:spcPts val="100"/>
                        </a:spcAft>
                      </a:pPr>
                      <a:r>
                        <a:rPr lang="ru-RU" sz="1100">
                          <a:latin typeface="Arial" pitchFamily="34" charset="0"/>
                          <a:cs typeface="Arial" pitchFamily="34" charset="0"/>
                        </a:rPr>
                        <a:t>строительство от 1000 тонн в сутки по сырью</a:t>
                      </a:r>
                      <a:endParaRPr lang="ru-RU" sz="1100">
                        <a:latin typeface="Arial" pitchFamily="34" charset="0"/>
                        <a:ea typeface="Times New Roman"/>
                        <a:cs typeface="Arial" pitchFamily="34" charset="0"/>
                      </a:endParaRPr>
                    </a:p>
                  </a:txBody>
                  <a:tcPr marL="9525" marR="9525" marT="9525" marB="9525" anchor="ctr"/>
                </a:tc>
                <a:tc rowSpan="3">
                  <a:txBody>
                    <a:bodyPr/>
                    <a:lstStyle/>
                    <a:p>
                      <a:pPr marL="12700" algn="just">
                        <a:lnSpc>
                          <a:spcPct val="115000"/>
                        </a:lnSpc>
                        <a:spcAft>
                          <a:spcPts val="100"/>
                        </a:spcAft>
                      </a:pPr>
                      <a:r>
                        <a:rPr lang="en-US" sz="1100">
                          <a:latin typeface="Arial" pitchFamily="34" charset="0"/>
                          <a:cs typeface="Arial" pitchFamily="34" charset="0"/>
                        </a:rPr>
                        <a:t>1 тонна в сутки</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8 313 471</a:t>
                      </a:r>
                      <a:endParaRPr lang="ru-RU" sz="1100">
                        <a:latin typeface="Arial" pitchFamily="34" charset="0"/>
                        <a:ea typeface="Times New Roman"/>
                        <a:cs typeface="Arial" pitchFamily="34" charset="0"/>
                      </a:endParaRPr>
                    </a:p>
                  </a:txBody>
                  <a:tcPr marL="9525" marR="9525" marT="9525" marB="9525" anchor="ctr"/>
                </a:tc>
              </a:tr>
              <a:tr h="544830">
                <a:tc>
                  <a:txBody>
                    <a:bodyPr/>
                    <a:lstStyle/>
                    <a:p>
                      <a:pPr marL="12700" algn="just">
                        <a:lnSpc>
                          <a:spcPct val="115000"/>
                        </a:lnSpc>
                        <a:spcAft>
                          <a:spcPts val="100"/>
                        </a:spcAft>
                      </a:pPr>
                      <a:r>
                        <a:rPr lang="ru-RU" sz="1100">
                          <a:latin typeface="Arial" pitchFamily="34" charset="0"/>
                          <a:cs typeface="Arial" pitchFamily="34" charset="0"/>
                        </a:rPr>
                        <a:t>расширение от 100 тонн в сутки:</a:t>
                      </a:r>
                      <a:br>
                        <a:rPr lang="ru-RU" sz="1100">
                          <a:latin typeface="Arial" pitchFamily="34" charset="0"/>
                          <a:cs typeface="Arial" pitchFamily="34" charset="0"/>
                        </a:rPr>
                      </a:br>
                      <a:r>
                        <a:rPr lang="ru-RU" sz="1100">
                          <a:latin typeface="Arial" pitchFamily="34" charset="0"/>
                          <a:cs typeface="Arial" pitchFamily="34" charset="0"/>
                        </a:rPr>
                        <a:t>- по переработке масличных культур для</a:t>
                      </a:r>
                      <a:br>
                        <a:rPr lang="ru-RU" sz="1100">
                          <a:latin typeface="Arial" pitchFamily="34" charset="0"/>
                          <a:cs typeface="Arial" pitchFamily="34" charset="0"/>
                        </a:rPr>
                      </a:br>
                      <a:r>
                        <a:rPr lang="ru-RU" sz="1100">
                          <a:latin typeface="Arial" pitchFamily="34" charset="0"/>
                          <a:cs typeface="Arial" pitchFamily="34" charset="0"/>
                        </a:rPr>
                        <a:t>производства масла растительного;</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dirty="0">
                          <a:latin typeface="Arial" pitchFamily="34" charset="0"/>
                          <a:cs typeface="Arial" pitchFamily="34" charset="0"/>
                        </a:rPr>
                        <a:t>3 902 360</a:t>
                      </a:r>
                      <a:endParaRPr lang="ru-RU" sz="1100" dirty="0">
                        <a:latin typeface="Arial" pitchFamily="34" charset="0"/>
                        <a:ea typeface="Times New Roman"/>
                        <a:cs typeface="Arial" pitchFamily="34" charset="0"/>
                      </a:endParaRPr>
                    </a:p>
                  </a:txBody>
                  <a:tcPr marL="9525" marR="9525" marT="9525" marB="9525" anchor="ctr"/>
                </a:tc>
              </a:tr>
              <a:tr h="369570">
                <a:tc>
                  <a:txBody>
                    <a:bodyPr/>
                    <a:lstStyle/>
                    <a:p>
                      <a:pPr marL="12700" algn="just">
                        <a:lnSpc>
                          <a:spcPct val="115000"/>
                        </a:lnSpc>
                        <a:spcAft>
                          <a:spcPts val="100"/>
                        </a:spcAft>
                      </a:pPr>
                      <a:r>
                        <a:rPr lang="ru-RU" sz="1100" dirty="0">
                          <a:latin typeface="Arial" pitchFamily="34" charset="0"/>
                          <a:cs typeface="Arial" pitchFamily="34" charset="0"/>
                        </a:rPr>
                        <a:t>-по производству пищевых масложировых продуктов, за исключением масла растительного</a:t>
                      </a:r>
                      <a:endParaRPr lang="ru-RU" sz="1100" dirty="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18 764 052</a:t>
                      </a:r>
                      <a:endParaRPr lang="ru-RU" sz="1100">
                        <a:latin typeface="Arial" pitchFamily="34" charset="0"/>
                        <a:ea typeface="Times New Roman"/>
                        <a:cs typeface="Arial" pitchFamily="34" charset="0"/>
                      </a:endParaRPr>
                    </a:p>
                  </a:txBody>
                  <a:tcPr marL="9525" marR="9525" marT="9525" marB="9525" anchor="ctr"/>
                </a:tc>
              </a:tr>
              <a:tr h="544830">
                <a:tc gridSpan="3">
                  <a:txBody>
                    <a:bodyPr/>
                    <a:lstStyle/>
                    <a:p>
                      <a:pPr marL="12700" algn="just">
                        <a:lnSpc>
                          <a:spcPct val="115000"/>
                        </a:lnSpc>
                        <a:spcAft>
                          <a:spcPts val="100"/>
                        </a:spcAft>
                      </a:pPr>
                      <a:r>
                        <a:rPr lang="ru-RU" sz="1100" dirty="0">
                          <a:latin typeface="Arial" pitchFamily="34" charset="0"/>
                          <a:cs typeface="Arial" pitchFamily="34" charset="0"/>
                        </a:rPr>
                        <a:t>Примечание: В случае, если проект предусматривает только приобретение и монтаж отдельных видов оборудования без разработки проектно-сметной документации, допускается субсидирование приобретенного оборудования в пределах установленного процента возмещения от стоимости оборудования по договорам купли-продажи (лизинга), договорам поставки и (или) монтажа оборудования, а также сопутствующим документам (</a:t>
                      </a:r>
                      <a:r>
                        <a:rPr lang="ru-RU" sz="1100" dirty="0" err="1">
                          <a:latin typeface="Arial" pitchFamily="34" charset="0"/>
                          <a:cs typeface="Arial" pitchFamily="34" charset="0"/>
                        </a:rPr>
                        <a:t>грузовая-таможенная</a:t>
                      </a:r>
                      <a:r>
                        <a:rPr lang="ru-RU" sz="1100" dirty="0">
                          <a:latin typeface="Arial" pitchFamily="34" charset="0"/>
                          <a:cs typeface="Arial" pitchFamily="34" charset="0"/>
                        </a:rPr>
                        <a:t> декларация, счета-фактуры, документы, подтверждающие оплату).</a:t>
                      </a: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bl>
          </a:graphicData>
        </a:graphic>
      </p:graphicFrame>
      <p:pic>
        <p:nvPicPr>
          <p:cNvPr id="7170" name="Picture 2" descr="C:\Users\ИНТЕРНЕТ\Desktop\3e5de30703382c685a485f7739ed72863d6c4da4.jpg"/>
          <p:cNvPicPr>
            <a:picLocks noChangeAspect="1" noChangeArrowheads="1"/>
          </p:cNvPicPr>
          <p:nvPr/>
        </p:nvPicPr>
        <p:blipFill>
          <a:blip r:embed="rId2" cstate="print"/>
          <a:srcRect/>
          <a:stretch>
            <a:fillRect/>
          </a:stretch>
        </p:blipFill>
        <p:spPr bwMode="auto">
          <a:xfrm>
            <a:off x="1189584" y="192088"/>
            <a:ext cx="3096344" cy="1656184"/>
          </a:xfrm>
          <a:prstGeom prst="rect">
            <a:avLst/>
          </a:prstGeom>
          <a:noFill/>
        </p:spPr>
      </p:pic>
      <p:pic>
        <p:nvPicPr>
          <p:cNvPr id="16" name="Рисунок 15"/>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1" name="Прямоугольник 20"/>
          <p:cNvSpPr/>
          <p:nvPr/>
        </p:nvSpPr>
        <p:spPr>
          <a:xfrm>
            <a:off x="4429944" y="480120"/>
            <a:ext cx="511256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предприятия по производству масложировой продукции</a:t>
            </a:r>
            <a:endParaRPr lang="ru-RU" sz="20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31</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sp>
        <p:nvSpPr>
          <p:cNvPr id="30" name="Прямоугольник 29"/>
          <p:cNvSpPr/>
          <p:nvPr/>
        </p:nvSpPr>
        <p:spPr>
          <a:xfrm>
            <a:off x="10622632" y="480120"/>
            <a:ext cx="511256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предприятия по производству масложировой продукции</a:t>
            </a:r>
            <a:endParaRPr lang="ru-RU" sz="2000" b="1" dirty="0">
              <a:solidFill>
                <a:schemeClr val="bg1"/>
              </a:solidFill>
              <a:latin typeface="Arial" pitchFamily="34" charset="0"/>
              <a:ea typeface="Times New Roman"/>
              <a:cs typeface="Arial" pitchFamily="34" charset="0"/>
            </a:endParaRPr>
          </a:p>
        </p:txBody>
      </p:sp>
      <p:pic>
        <p:nvPicPr>
          <p:cNvPr id="70658" name="Picture 2" descr="C:\Users\ИНТЕРНЕТ\Desktop\ffef01802cd84c199922229b0c40258f.jpg"/>
          <p:cNvPicPr>
            <a:picLocks noChangeAspect="1" noChangeArrowheads="1"/>
          </p:cNvPicPr>
          <p:nvPr/>
        </p:nvPicPr>
        <p:blipFill>
          <a:blip r:embed="rId2" cstate="print"/>
          <a:srcRect/>
          <a:stretch>
            <a:fillRect/>
          </a:stretch>
        </p:blipFill>
        <p:spPr bwMode="auto">
          <a:xfrm>
            <a:off x="1261592" y="0"/>
            <a:ext cx="2952328" cy="1848272"/>
          </a:xfrm>
          <a:prstGeom prst="rect">
            <a:avLst/>
          </a:prstGeom>
          <a:noFill/>
        </p:spPr>
      </p:pic>
      <p:pic>
        <p:nvPicPr>
          <p:cNvPr id="16" name="Рисунок 15"/>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21" name="Таблица 20"/>
          <p:cNvGraphicFramePr>
            <a:graphicFrameLocks noGrp="1"/>
          </p:cNvGraphicFramePr>
          <p:nvPr>
            <p:extLst>
              <p:ext uri="{D42A27DB-BD31-4B8C-83A1-F6EECF244321}">
                <p14:modId xmlns:p14="http://schemas.microsoft.com/office/powerpoint/2010/main" val="3299263657"/>
              </p:ext>
            </p:extLst>
          </p:nvPr>
        </p:nvGraphicFramePr>
        <p:xfrm>
          <a:off x="109463" y="1920278"/>
          <a:ext cx="8424937" cy="5303786"/>
        </p:xfrm>
        <a:graphic>
          <a:graphicData uri="http://schemas.openxmlformats.org/drawingml/2006/table">
            <a:tbl>
              <a:tblPr>
                <a:tableStyleId>{BDBED569-4797-4DF1-A0F4-6AAB3CD982D8}</a:tableStyleId>
              </a:tblPr>
              <a:tblGrid>
                <a:gridCol w="463481"/>
                <a:gridCol w="5153144"/>
                <a:gridCol w="2808312"/>
              </a:tblGrid>
              <a:tr h="315923">
                <a:tc gridSpan="3">
                  <a:txBody>
                    <a:bodyPr/>
                    <a:lstStyle/>
                    <a:p>
                      <a:pPr marL="12700" algn="just">
                        <a:lnSpc>
                          <a:spcPct val="115000"/>
                        </a:lnSpc>
                        <a:spcAft>
                          <a:spcPts val="100"/>
                        </a:spcAft>
                      </a:pPr>
                      <a:r>
                        <a:rPr lang="en-US" sz="1100" b="1" i="0" dirty="0" err="1">
                          <a:latin typeface="Arial" pitchFamily="34" charset="0"/>
                          <a:cs typeface="Arial" pitchFamily="34" charset="0"/>
                        </a:rPr>
                        <a:t>Доля</a:t>
                      </a:r>
                      <a:r>
                        <a:rPr lang="en-US" sz="1100" b="1" i="0" dirty="0">
                          <a:latin typeface="Arial" pitchFamily="34" charset="0"/>
                          <a:cs typeface="Arial" pitchFamily="34" charset="0"/>
                        </a:rPr>
                        <a:t> </a:t>
                      </a:r>
                      <a:r>
                        <a:rPr lang="en-US" sz="1100" b="1" i="0" dirty="0" err="1">
                          <a:latin typeface="Arial" pitchFamily="34" charset="0"/>
                          <a:cs typeface="Arial" pitchFamily="34" charset="0"/>
                        </a:rPr>
                        <a:t>возмещения</a:t>
                      </a:r>
                      <a:r>
                        <a:rPr lang="en-US" sz="1100" b="1" i="0" dirty="0">
                          <a:latin typeface="Arial" pitchFamily="34" charset="0"/>
                          <a:cs typeface="Arial" pitchFamily="34" charset="0"/>
                        </a:rPr>
                        <a:t> </a:t>
                      </a:r>
                      <a:r>
                        <a:rPr lang="en-US" sz="1100" b="1" i="0" dirty="0" err="1">
                          <a:latin typeface="Arial" pitchFamily="34" charset="0"/>
                          <a:cs typeface="Arial" pitchFamily="34" charset="0"/>
                        </a:rPr>
                        <a:t>инвестиционных</a:t>
                      </a:r>
                      <a:r>
                        <a:rPr lang="en-US" sz="1100" b="1" i="0" dirty="0">
                          <a:latin typeface="Arial" pitchFamily="34" charset="0"/>
                          <a:cs typeface="Arial" pitchFamily="34" charset="0"/>
                        </a:rPr>
                        <a:t> </a:t>
                      </a:r>
                      <a:r>
                        <a:rPr lang="en-US" sz="1100" b="1" i="0" dirty="0" err="1">
                          <a:latin typeface="Arial" pitchFamily="34" charset="0"/>
                          <a:cs typeface="Arial" pitchFamily="34" charset="0"/>
                        </a:rPr>
                        <a:t>вложений</a:t>
                      </a:r>
                      <a:r>
                        <a:rPr lang="en-US" sz="1100" b="1" i="0" dirty="0">
                          <a:latin typeface="Arial" pitchFamily="34" charset="0"/>
                          <a:cs typeface="Arial" pitchFamily="34" charset="0"/>
                        </a:rPr>
                        <a:t> – 25%</a:t>
                      </a:r>
                      <a:endParaRPr lang="ru-RU" sz="1100" b="1" i="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600872">
                <a:tc>
                  <a:txBody>
                    <a:bodyPr/>
                    <a:lstStyle/>
                    <a:p>
                      <a:pPr marL="12700" algn="just">
                        <a:lnSpc>
                          <a:spcPct val="115000"/>
                        </a:lnSpc>
                        <a:spcAft>
                          <a:spcPts val="100"/>
                        </a:spcAft>
                      </a:pPr>
                      <a:r>
                        <a:rPr lang="en-US" sz="1100" b="1" i="0">
                          <a:latin typeface="Arial" pitchFamily="34" charset="0"/>
                          <a:cs typeface="Arial" pitchFamily="34" charset="0"/>
                        </a:rPr>
                        <a:t>№</a:t>
                      </a:r>
                      <a:endParaRPr lang="ru-RU" sz="1100" b="1" i="0">
                        <a:latin typeface="Arial" pitchFamily="34" charset="0"/>
                        <a:ea typeface="Times New Roman"/>
                        <a:cs typeface="Arial" pitchFamily="34" charset="0"/>
                      </a:endParaRPr>
                    </a:p>
                  </a:txBody>
                  <a:tcPr marL="9525" marR="9525" marT="9525" marB="9525" anchor="ctr"/>
                </a:tc>
                <a:tc>
                  <a:txBody>
                    <a:bodyPr/>
                    <a:lstStyle/>
                    <a:p>
                      <a:pPr marL="12700" algn="l">
                        <a:lnSpc>
                          <a:spcPct val="115000"/>
                        </a:lnSpc>
                        <a:spcAft>
                          <a:spcPts val="100"/>
                        </a:spcAft>
                      </a:pPr>
                      <a:r>
                        <a:rPr lang="ru-RU" sz="1100" b="1" i="0" dirty="0">
                          <a:latin typeface="Arial" pitchFamily="34" charset="0"/>
                          <a:cs typeface="Arial" pitchFamily="34" charset="0"/>
                        </a:rPr>
                        <a:t>Наименование и техническая характеристика техники и оборудования</a:t>
                      </a:r>
                      <a:endParaRPr lang="ru-RU" sz="1100" b="1" i="0"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i="0" dirty="0">
                          <a:latin typeface="Arial" pitchFamily="34" charset="0"/>
                          <a:cs typeface="Arial" pitchFamily="34" charset="0"/>
                        </a:rPr>
                        <a:t>Максимальная допустимая стоимость для расчета субсидий, тенге</a:t>
                      </a:r>
                      <a:endParaRPr lang="ru-RU" sz="1100" b="1" i="0" dirty="0">
                        <a:latin typeface="Arial" pitchFamily="34" charset="0"/>
                        <a:ea typeface="Times New Roman"/>
                        <a:cs typeface="Arial" pitchFamily="34" charset="0"/>
                      </a:endParaRPr>
                    </a:p>
                  </a:txBody>
                  <a:tcPr marL="9525" marR="9525" marT="9525" marB="9525" anchor="ctr"/>
                </a:tc>
              </a:tr>
              <a:tr h="657863">
                <a:tc>
                  <a:txBody>
                    <a:bodyPr/>
                    <a:lstStyle/>
                    <a:p>
                      <a:pPr marL="12700" algn="just">
                        <a:lnSpc>
                          <a:spcPct val="115000"/>
                        </a:lnSpc>
                        <a:spcAft>
                          <a:spcPts val="100"/>
                        </a:spcAft>
                      </a:pPr>
                      <a:r>
                        <a:rPr lang="en-US" sz="1100">
                          <a:latin typeface="Arial" pitchFamily="34" charset="0"/>
                          <a:cs typeface="Arial" pitchFamily="34" charset="0"/>
                        </a:rPr>
                        <a:t>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Оборудование по производству продуктов глубокой переработки зерновых культур</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ru-RU" sz="1100" dirty="0">
                          <a:latin typeface="Arial" pitchFamily="34" charset="0"/>
                          <a:cs typeface="Arial" pitchFamily="34" charset="0"/>
                        </a:rPr>
                        <a:t/>
                      </a:r>
                      <a:br>
                        <a:rPr lang="ru-RU"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9525" marR="9525" marT="9525" marB="9525" anchor="ctr"/>
                </a:tc>
              </a:tr>
              <a:tr h="600872">
                <a:tc>
                  <a:txBody>
                    <a:bodyPr/>
                    <a:lstStyle/>
                    <a:p>
                      <a:pPr marL="12700" algn="just">
                        <a:lnSpc>
                          <a:spcPct val="115000"/>
                        </a:lnSpc>
                        <a:spcAft>
                          <a:spcPts val="100"/>
                        </a:spcAft>
                      </a:pPr>
                      <a:r>
                        <a:rPr lang="en-US" sz="1100">
                          <a:latin typeface="Arial" pitchFamily="34" charset="0"/>
                          <a:cs typeface="Arial" pitchFamily="34" charset="0"/>
                        </a:rPr>
                        <a:t>1.1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Оборудование по отделению пшеничной клейковины</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196 600 000</a:t>
                      </a:r>
                      <a:endParaRPr lang="ru-RU" sz="1100">
                        <a:latin typeface="Arial" pitchFamily="34" charset="0"/>
                        <a:ea typeface="Times New Roman"/>
                        <a:cs typeface="Arial" pitchFamily="34" charset="0"/>
                      </a:endParaRPr>
                    </a:p>
                  </a:txBody>
                  <a:tcPr marL="9525" marR="9525" marT="9525" marB="9525" anchor="ctr"/>
                </a:tc>
              </a:tr>
              <a:tr h="315923">
                <a:tc>
                  <a:txBody>
                    <a:bodyPr/>
                    <a:lstStyle/>
                    <a:p>
                      <a:pPr marL="12700" algn="just">
                        <a:lnSpc>
                          <a:spcPct val="115000"/>
                        </a:lnSpc>
                        <a:spcAft>
                          <a:spcPts val="100"/>
                        </a:spcAft>
                      </a:pPr>
                      <a:r>
                        <a:rPr lang="en-US" sz="1100">
                          <a:latin typeface="Arial" pitchFamily="34" charset="0"/>
                          <a:cs typeface="Arial" pitchFamily="34" charset="0"/>
                        </a:rPr>
                        <a:t>1.2</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Оборудование по очистке крахмала</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626 600 000</a:t>
                      </a:r>
                      <a:endParaRPr lang="ru-RU" sz="1100">
                        <a:latin typeface="Arial" pitchFamily="34" charset="0"/>
                        <a:ea typeface="Times New Roman"/>
                        <a:cs typeface="Arial" pitchFamily="34" charset="0"/>
                      </a:endParaRPr>
                    </a:p>
                  </a:txBody>
                  <a:tcPr marL="9525" marR="9525" marT="9525" marB="9525" anchor="ctr"/>
                </a:tc>
              </a:tr>
              <a:tr h="315923">
                <a:tc>
                  <a:txBody>
                    <a:bodyPr/>
                    <a:lstStyle/>
                    <a:p>
                      <a:pPr marL="12700" algn="just">
                        <a:lnSpc>
                          <a:spcPct val="115000"/>
                        </a:lnSpc>
                        <a:spcAft>
                          <a:spcPts val="100"/>
                        </a:spcAft>
                      </a:pPr>
                      <a:r>
                        <a:rPr lang="en-US" sz="1100">
                          <a:latin typeface="Arial" pitchFamily="34" charset="0"/>
                          <a:cs typeface="Arial" pitchFamily="34" charset="0"/>
                        </a:rPr>
                        <a:t>1.3</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Оборудование по восстановлению крахмала</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130 000 000</a:t>
                      </a:r>
                      <a:endParaRPr lang="ru-RU" sz="1100" dirty="0">
                        <a:latin typeface="Arial" pitchFamily="34" charset="0"/>
                        <a:ea typeface="Times New Roman"/>
                        <a:cs typeface="Arial" pitchFamily="34" charset="0"/>
                      </a:endParaRPr>
                    </a:p>
                  </a:txBody>
                  <a:tcPr marL="9525" marR="9525" marT="9525" marB="9525" anchor="ctr"/>
                </a:tc>
              </a:tr>
              <a:tr h="315923">
                <a:tc>
                  <a:txBody>
                    <a:bodyPr/>
                    <a:lstStyle/>
                    <a:p>
                      <a:pPr marL="12700" algn="just">
                        <a:lnSpc>
                          <a:spcPct val="115000"/>
                        </a:lnSpc>
                        <a:spcAft>
                          <a:spcPts val="100"/>
                        </a:spcAft>
                      </a:pPr>
                      <a:r>
                        <a:rPr lang="en-US" sz="1100">
                          <a:latin typeface="Arial" pitchFamily="34" charset="0"/>
                          <a:cs typeface="Arial" pitchFamily="34" charset="0"/>
                        </a:rPr>
                        <a:t>1.4</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Оборудование по сушке пшеничной клейковины</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526 600 000</a:t>
                      </a:r>
                      <a:endParaRPr lang="ru-RU" sz="1100">
                        <a:latin typeface="Arial" pitchFamily="34" charset="0"/>
                        <a:ea typeface="Times New Roman"/>
                        <a:cs typeface="Arial" pitchFamily="34" charset="0"/>
                      </a:endParaRPr>
                    </a:p>
                  </a:txBody>
                  <a:tcPr marL="9525" marR="9525" marT="9525" marB="9525" anchor="ctr"/>
                </a:tc>
              </a:tr>
              <a:tr h="315923">
                <a:tc>
                  <a:txBody>
                    <a:bodyPr/>
                    <a:lstStyle/>
                    <a:p>
                      <a:pPr marL="12700" algn="just">
                        <a:lnSpc>
                          <a:spcPct val="115000"/>
                        </a:lnSpc>
                        <a:spcAft>
                          <a:spcPts val="100"/>
                        </a:spcAft>
                      </a:pPr>
                      <a:r>
                        <a:rPr lang="en-US" sz="1100">
                          <a:latin typeface="Arial" pitchFamily="34" charset="0"/>
                          <a:cs typeface="Arial" pitchFamily="34" charset="0"/>
                        </a:rPr>
                        <a:t>1.5</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err="1">
                          <a:latin typeface="Arial" pitchFamily="34" charset="0"/>
                          <a:cs typeface="Arial" pitchFamily="34" charset="0"/>
                        </a:rPr>
                        <a:t>Оборудование</a:t>
                      </a:r>
                      <a:r>
                        <a:rPr lang="en-US" sz="1100" dirty="0">
                          <a:latin typeface="Arial" pitchFamily="34" charset="0"/>
                          <a:cs typeface="Arial" pitchFamily="34" charset="0"/>
                        </a:rPr>
                        <a:t> </a:t>
                      </a:r>
                      <a:r>
                        <a:rPr lang="en-US" sz="1100" dirty="0" err="1">
                          <a:latin typeface="Arial" pitchFamily="34" charset="0"/>
                          <a:cs typeface="Arial" pitchFamily="34" charset="0"/>
                        </a:rPr>
                        <a:t>по</a:t>
                      </a:r>
                      <a:r>
                        <a:rPr lang="en-US" sz="1100" dirty="0">
                          <a:latin typeface="Arial" pitchFamily="34" charset="0"/>
                          <a:cs typeface="Arial" pitchFamily="34" charset="0"/>
                        </a:rPr>
                        <a:t> </a:t>
                      </a:r>
                      <a:r>
                        <a:rPr lang="en-US" sz="1100" dirty="0" err="1">
                          <a:latin typeface="Arial" pitchFamily="34" charset="0"/>
                          <a:cs typeface="Arial" pitchFamily="34" charset="0"/>
                        </a:rPr>
                        <a:t>сушке</a:t>
                      </a:r>
                      <a:r>
                        <a:rPr lang="en-US" sz="1100" dirty="0">
                          <a:latin typeface="Arial" pitchFamily="34" charset="0"/>
                          <a:cs typeface="Arial" pitchFamily="34" charset="0"/>
                        </a:rPr>
                        <a:t> </a:t>
                      </a:r>
                      <a:r>
                        <a:rPr lang="en-US" sz="1100" dirty="0" err="1">
                          <a:latin typeface="Arial" pitchFamily="34" charset="0"/>
                          <a:cs typeface="Arial" pitchFamily="34" charset="0"/>
                        </a:rPr>
                        <a:t>крахмала</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713 300 000</a:t>
                      </a:r>
                      <a:endParaRPr lang="ru-RU" sz="1100" dirty="0">
                        <a:latin typeface="Arial" pitchFamily="34" charset="0"/>
                        <a:ea typeface="Times New Roman"/>
                        <a:cs typeface="Arial" pitchFamily="34" charset="0"/>
                      </a:endParaRPr>
                    </a:p>
                  </a:txBody>
                  <a:tcPr marL="9525" marR="9525" marT="9525" marB="9525" anchor="ctr"/>
                </a:tc>
              </a:tr>
              <a:tr h="315923">
                <a:tc>
                  <a:txBody>
                    <a:bodyPr/>
                    <a:lstStyle/>
                    <a:p>
                      <a:pPr marL="12700" algn="just">
                        <a:lnSpc>
                          <a:spcPct val="115000"/>
                        </a:lnSpc>
                        <a:spcAft>
                          <a:spcPts val="100"/>
                        </a:spcAft>
                      </a:pPr>
                      <a:r>
                        <a:rPr lang="en-US" sz="1100">
                          <a:latin typeface="Arial" pitchFamily="34" charset="0"/>
                          <a:cs typeface="Arial" pitchFamily="34" charset="0"/>
                        </a:rPr>
                        <a:t>1.6</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Оборудование по сушке кормов</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330 000 000</a:t>
                      </a:r>
                      <a:endParaRPr lang="ru-RU" sz="1100">
                        <a:latin typeface="Arial" pitchFamily="34" charset="0"/>
                        <a:ea typeface="Times New Roman"/>
                        <a:cs typeface="Arial" pitchFamily="34" charset="0"/>
                      </a:endParaRPr>
                    </a:p>
                  </a:txBody>
                  <a:tcPr marL="9525" marR="9525" marT="9525" marB="9525" anchor="ctr"/>
                </a:tc>
              </a:tr>
              <a:tr h="315923">
                <a:tc>
                  <a:txBody>
                    <a:bodyPr/>
                    <a:lstStyle/>
                    <a:p>
                      <a:pPr marL="12700" algn="just">
                        <a:lnSpc>
                          <a:spcPct val="115000"/>
                        </a:lnSpc>
                        <a:spcAft>
                          <a:spcPts val="100"/>
                        </a:spcAft>
                      </a:pPr>
                      <a:r>
                        <a:rPr lang="en-US" sz="1100">
                          <a:latin typeface="Arial" pitchFamily="34" charset="0"/>
                          <a:cs typeface="Arial" pitchFamily="34" charset="0"/>
                        </a:rPr>
                        <a:t>1.7</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Автоматизация процессов и системы управления</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330 000 000</a:t>
                      </a:r>
                      <a:endParaRPr lang="ru-RU" sz="1100">
                        <a:latin typeface="Arial" pitchFamily="34" charset="0"/>
                        <a:ea typeface="Times New Roman"/>
                        <a:cs typeface="Arial" pitchFamily="34" charset="0"/>
                      </a:endParaRPr>
                    </a:p>
                  </a:txBody>
                  <a:tcPr marL="9525" marR="9525" marT="9525" marB="9525" anchor="ctr"/>
                </a:tc>
              </a:tr>
              <a:tr h="315923">
                <a:tc>
                  <a:txBody>
                    <a:bodyPr/>
                    <a:lstStyle/>
                    <a:p>
                      <a:pPr marL="12700" algn="just">
                        <a:lnSpc>
                          <a:spcPct val="115000"/>
                        </a:lnSpc>
                        <a:spcAft>
                          <a:spcPts val="100"/>
                        </a:spcAft>
                      </a:pPr>
                      <a:r>
                        <a:rPr lang="en-US" sz="1100">
                          <a:latin typeface="Arial" pitchFamily="34" charset="0"/>
                          <a:cs typeface="Arial" pitchFamily="34" charset="0"/>
                        </a:rPr>
                        <a:t>1.8</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Система очистки сточных вод переработки зерна</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990 000 000</a:t>
                      </a:r>
                      <a:endParaRPr lang="ru-RU" sz="1100">
                        <a:latin typeface="Arial" pitchFamily="34" charset="0"/>
                        <a:ea typeface="Times New Roman"/>
                        <a:cs typeface="Arial" pitchFamily="34" charset="0"/>
                      </a:endParaRPr>
                    </a:p>
                  </a:txBody>
                  <a:tcPr marL="9525" marR="9525" marT="9525" marB="9525" anchor="ctr"/>
                </a:tc>
              </a:tr>
              <a:tr h="600872">
                <a:tc>
                  <a:txBody>
                    <a:bodyPr/>
                    <a:lstStyle/>
                    <a:p>
                      <a:pPr marL="12700" algn="just">
                        <a:lnSpc>
                          <a:spcPct val="115000"/>
                        </a:lnSpc>
                        <a:spcAft>
                          <a:spcPts val="100"/>
                        </a:spcAft>
                      </a:pPr>
                      <a:r>
                        <a:rPr lang="en-US" sz="1100">
                          <a:latin typeface="Arial" pitchFamily="34" charset="0"/>
                          <a:cs typeface="Arial" pitchFamily="34" charset="0"/>
                        </a:rPr>
                        <a:t>1.9</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Оборудование для увеличения производительности цеха сырого крахмала</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746 600 000</a:t>
                      </a:r>
                      <a:endParaRPr lang="ru-RU" sz="1100" dirty="0">
                        <a:latin typeface="Arial" pitchFamily="34" charset="0"/>
                        <a:ea typeface="Times New Roman"/>
                        <a:cs typeface="Arial" pitchFamily="34" charset="0"/>
                      </a:endParaRPr>
                    </a:p>
                  </a:txBody>
                  <a:tcPr marL="9525" marR="9525" marT="9525" marB="9525" anchor="ctr"/>
                </a:tc>
              </a:tr>
              <a:tr h="315923">
                <a:tc>
                  <a:txBody>
                    <a:bodyPr/>
                    <a:lstStyle/>
                    <a:p>
                      <a:pPr marL="12700" algn="just">
                        <a:lnSpc>
                          <a:spcPct val="115000"/>
                        </a:lnSpc>
                        <a:spcAft>
                          <a:spcPts val="100"/>
                        </a:spcAft>
                      </a:pPr>
                      <a:r>
                        <a:rPr lang="en-US" sz="1100">
                          <a:latin typeface="Arial" pitchFamily="34" charset="0"/>
                          <a:cs typeface="Arial" pitchFamily="34" charset="0"/>
                        </a:rPr>
                        <a:t>2</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Комплекс для производства фруктозного сиропа</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460 000 000</a:t>
                      </a:r>
                      <a:endParaRPr lang="ru-RU" sz="1100" dirty="0">
                        <a:latin typeface="Arial" pitchFamily="34" charset="0"/>
                        <a:ea typeface="Times New Roman"/>
                        <a:cs typeface="Arial" pitchFamily="34" charset="0"/>
                      </a:endParaRPr>
                    </a:p>
                  </a:txBody>
                  <a:tcPr marL="9525" marR="9525" marT="9525" marB="9525" anchor="ctr"/>
                </a:tc>
              </a:tr>
            </a:tbl>
          </a:graphicData>
        </a:graphic>
      </p:graphicFrame>
      <p:sp>
        <p:nvSpPr>
          <p:cNvPr id="23" name="Прямоугольник 22"/>
          <p:cNvSpPr/>
          <p:nvPr/>
        </p:nvSpPr>
        <p:spPr>
          <a:xfrm>
            <a:off x="3853880" y="0"/>
            <a:ext cx="5328592" cy="21859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для расширения предприятия по производству продуктов глубокой переработки зерновых культур мощностью переработки от 170 тонн сырья в сутки</a:t>
            </a:r>
            <a:endParaRPr lang="ru-RU" sz="2000" b="1" dirty="0">
              <a:solidFill>
                <a:schemeClr val="bg1"/>
              </a:solidFill>
              <a:latin typeface="Arial" pitchFamily="34" charset="0"/>
              <a:ea typeface="Times New Roman"/>
              <a:cs typeface="Arial" pitchFamily="34" charset="0"/>
            </a:endParaRPr>
          </a:p>
        </p:txBody>
      </p:sp>
      <p:graphicFrame>
        <p:nvGraphicFramePr>
          <p:cNvPr id="24" name="Таблица 23"/>
          <p:cNvGraphicFramePr>
            <a:graphicFrameLocks noGrp="1"/>
          </p:cNvGraphicFramePr>
          <p:nvPr/>
        </p:nvGraphicFramePr>
        <p:xfrm>
          <a:off x="8750424" y="1920280"/>
          <a:ext cx="8318376" cy="4945939"/>
        </p:xfrm>
        <a:graphic>
          <a:graphicData uri="http://schemas.openxmlformats.org/drawingml/2006/table">
            <a:tbl>
              <a:tblPr>
                <a:tableStyleId>{BDBED569-4797-4DF1-A0F4-6AAB3CD982D8}</a:tableStyleId>
              </a:tblPr>
              <a:tblGrid>
                <a:gridCol w="4320480"/>
                <a:gridCol w="2016224"/>
                <a:gridCol w="1981672"/>
              </a:tblGrid>
              <a:tr h="310644">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871021">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1991776">
                <a:tc>
                  <a:txBody>
                    <a:bodyPr/>
                    <a:lstStyle/>
                    <a:p>
                      <a:pPr marL="12700" algn="just">
                        <a:lnSpc>
                          <a:spcPct val="115000"/>
                        </a:lnSpc>
                        <a:spcAft>
                          <a:spcPts val="100"/>
                        </a:spcAft>
                      </a:pPr>
                      <a:r>
                        <a:rPr lang="ru-RU" sz="1100" dirty="0">
                          <a:latin typeface="Arial" pitchFamily="34" charset="0"/>
                          <a:cs typeface="Arial" pitchFamily="34" charset="0"/>
                        </a:rPr>
                        <a:t>Предприятие по переработке зерна для производства крупы с необходимым оборудованием для производства одного и (или) более видов продукции.</a:t>
                      </a:r>
                      <a:br>
                        <a:rPr lang="ru-RU" sz="1100" dirty="0">
                          <a:latin typeface="Arial" pitchFamily="34" charset="0"/>
                          <a:cs typeface="Arial" pitchFamily="34" charset="0"/>
                        </a:rPr>
                      </a:br>
                      <a:r>
                        <a:rPr lang="en-US" sz="1100" dirty="0" err="1">
                          <a:latin typeface="Arial" pitchFamily="34" charset="0"/>
                          <a:cs typeface="Arial" pitchFamily="34" charset="0"/>
                        </a:rPr>
                        <a:t>Стоимость</a:t>
                      </a:r>
                      <a:r>
                        <a:rPr lang="en-US" sz="1100" dirty="0">
                          <a:latin typeface="Arial" pitchFamily="34" charset="0"/>
                          <a:cs typeface="Arial" pitchFamily="34" charset="0"/>
                        </a:rPr>
                        <a:t> </a:t>
                      </a:r>
                      <a:r>
                        <a:rPr lang="en-US" sz="1100" dirty="0" err="1">
                          <a:latin typeface="Arial" pitchFamily="34" charset="0"/>
                          <a:cs typeface="Arial" pitchFamily="34" charset="0"/>
                        </a:rPr>
                        <a:t>инвестиционного</a:t>
                      </a:r>
                      <a:r>
                        <a:rPr lang="en-US" sz="1100" dirty="0">
                          <a:latin typeface="Arial" pitchFamily="34" charset="0"/>
                          <a:cs typeface="Arial" pitchFamily="34" charset="0"/>
                        </a:rPr>
                        <a:t> </a:t>
                      </a:r>
                      <a:r>
                        <a:rPr lang="en-US" sz="1100" dirty="0" err="1">
                          <a:latin typeface="Arial" pitchFamily="34" charset="0"/>
                          <a:cs typeface="Arial" pitchFamily="34" charset="0"/>
                        </a:rPr>
                        <a:t>проекта</a:t>
                      </a:r>
                      <a:r>
                        <a:rPr lang="en-US" sz="1100" dirty="0">
                          <a:latin typeface="Arial" pitchFamily="34" charset="0"/>
                          <a:cs typeface="Arial" pitchFamily="34" charset="0"/>
                        </a:rPr>
                        <a:t> </a:t>
                      </a:r>
                      <a:r>
                        <a:rPr lang="en-US" sz="1100" dirty="0" err="1">
                          <a:latin typeface="Arial" pitchFamily="34" charset="0"/>
                          <a:cs typeface="Arial" pitchFamily="34" charset="0"/>
                        </a:rPr>
                        <a:t>определяется</a:t>
                      </a:r>
                      <a:r>
                        <a:rPr lang="en-US" sz="1100" dirty="0">
                          <a:latin typeface="Arial" pitchFamily="34" charset="0"/>
                          <a:cs typeface="Arial" pitchFamily="34" charset="0"/>
                        </a:rPr>
                        <a:t> </a:t>
                      </a:r>
                      <a:r>
                        <a:rPr lang="en-US" sz="1100" dirty="0" err="1">
                          <a:latin typeface="Arial" pitchFamily="34" charset="0"/>
                          <a:cs typeface="Arial" pitchFamily="34" charset="0"/>
                        </a:rPr>
                        <a:t>согласно</a:t>
                      </a:r>
                      <a:r>
                        <a:rPr lang="en-US" sz="1100" dirty="0">
                          <a:latin typeface="Arial" pitchFamily="34" charset="0"/>
                          <a:cs typeface="Arial" pitchFamily="34" charset="0"/>
                        </a:rPr>
                        <a:t> </a:t>
                      </a:r>
                      <a:r>
                        <a:rPr lang="en-US" sz="1100" dirty="0" err="1">
                          <a:latin typeface="Arial" pitchFamily="34" charset="0"/>
                          <a:cs typeface="Arial" pitchFamily="34" charset="0"/>
                        </a:rPr>
                        <a:t>проектно-сметной</a:t>
                      </a:r>
                      <a:r>
                        <a:rPr lang="en-US" sz="1100" dirty="0">
                          <a:latin typeface="Arial" pitchFamily="34" charset="0"/>
                          <a:cs typeface="Arial" pitchFamily="34" charset="0"/>
                        </a:rPr>
                        <a:t> </a:t>
                      </a:r>
                      <a:r>
                        <a:rPr lang="en-US" sz="1100" dirty="0" err="1">
                          <a:latin typeface="Arial" pitchFamily="34" charset="0"/>
                          <a:cs typeface="Arial" pitchFamily="34" charset="0"/>
                        </a:rPr>
                        <a:t>документации</a:t>
                      </a:r>
                      <a:r>
                        <a:rPr lang="en-US" sz="1100" dirty="0">
                          <a:latin typeface="Arial" pitchFamily="34" charset="0"/>
                          <a:cs typeface="Arial" pitchFamily="34" charset="0"/>
                        </a:rPr>
                        <a:t>:</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r>
              <a:tr h="310644">
                <a:tc>
                  <a:txBody>
                    <a:bodyPr/>
                    <a:lstStyle/>
                    <a:p>
                      <a:pPr marL="12700" algn="just">
                        <a:lnSpc>
                          <a:spcPct val="115000"/>
                        </a:lnSpc>
                        <a:spcAft>
                          <a:spcPts val="100"/>
                        </a:spcAft>
                      </a:pPr>
                      <a:r>
                        <a:rPr lang="en-US" sz="1100">
                          <a:latin typeface="Arial" pitchFamily="34" charset="0"/>
                          <a:cs typeface="Arial" pitchFamily="34" charset="0"/>
                        </a:rPr>
                        <a:t>- строительство</a:t>
                      </a:r>
                      <a:endParaRPr lang="ru-RU" sz="1100">
                        <a:latin typeface="Arial" pitchFamily="34" charset="0"/>
                        <a:ea typeface="Times New Roman"/>
                        <a:cs typeface="Arial" pitchFamily="34" charset="0"/>
                      </a:endParaRPr>
                    </a:p>
                  </a:txBody>
                  <a:tcPr marL="9525" marR="9525" marT="9525" marB="9525" anchor="ctr"/>
                </a:tc>
                <a:tc rowSpan="2">
                  <a:txBody>
                    <a:bodyPr/>
                    <a:lstStyle/>
                    <a:p>
                      <a:pPr marL="12700" algn="just">
                        <a:lnSpc>
                          <a:spcPct val="115000"/>
                        </a:lnSpc>
                        <a:spcAft>
                          <a:spcPts val="100"/>
                        </a:spcAft>
                      </a:pPr>
                      <a:r>
                        <a:rPr lang="en-US" sz="1100">
                          <a:latin typeface="Arial" pitchFamily="34" charset="0"/>
                          <a:cs typeface="Arial" pitchFamily="34" charset="0"/>
                        </a:rPr>
                        <a:t>1 тонна в час</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838 241 450</a:t>
                      </a:r>
                      <a:endParaRPr lang="ru-RU" sz="1100">
                        <a:latin typeface="Arial" pitchFamily="34" charset="0"/>
                        <a:ea typeface="Times New Roman"/>
                        <a:cs typeface="Arial" pitchFamily="34" charset="0"/>
                      </a:endParaRPr>
                    </a:p>
                  </a:txBody>
                  <a:tcPr marL="9525" marR="9525" marT="9525" marB="9525" anchor="ctr"/>
                </a:tc>
              </a:tr>
              <a:tr h="310644">
                <a:tc>
                  <a:txBody>
                    <a:bodyPr/>
                    <a:lstStyle/>
                    <a:p>
                      <a:pPr marL="12700" algn="just">
                        <a:lnSpc>
                          <a:spcPct val="115000"/>
                        </a:lnSpc>
                        <a:spcAft>
                          <a:spcPts val="100"/>
                        </a:spcAft>
                      </a:pPr>
                      <a:r>
                        <a:rPr lang="en-US" sz="1100">
                          <a:latin typeface="Arial" pitchFamily="34" charset="0"/>
                          <a:cs typeface="Arial" pitchFamily="34" charset="0"/>
                        </a:rPr>
                        <a:t>- расширение</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102 818 435</a:t>
                      </a:r>
                      <a:endParaRPr lang="ru-RU" sz="1100">
                        <a:latin typeface="Arial" pitchFamily="34" charset="0"/>
                        <a:ea typeface="Times New Roman"/>
                        <a:cs typeface="Arial" pitchFamily="34" charset="0"/>
                      </a:endParaRPr>
                    </a:p>
                  </a:txBody>
                  <a:tcPr marL="9525" marR="9525" marT="9525" marB="9525" anchor="ctr"/>
                </a:tc>
              </a:tr>
              <a:tr h="1151210">
                <a:tc gridSpan="3">
                  <a:txBody>
                    <a:bodyPr/>
                    <a:lstStyle/>
                    <a:p>
                      <a:pPr marL="12700" algn="just">
                        <a:lnSpc>
                          <a:spcPct val="115000"/>
                        </a:lnSpc>
                        <a:spcAft>
                          <a:spcPts val="100"/>
                        </a:spcAft>
                      </a:pPr>
                      <a:r>
                        <a:rPr lang="ru-RU" sz="1100" dirty="0">
                          <a:latin typeface="Arial" pitchFamily="34" charset="0"/>
                          <a:cs typeface="Arial" pitchFamily="34" charset="0"/>
                        </a:rPr>
                        <a:t>Примечание: В случае, если проект предусматривает только приобретение и монтаж отдельных видов оборудования без разработки проектно-сметной документации, допускается субсидирование приобретенного оборудования в пределах установленного процента возмещения от стоимости оборудования по договорам купли-продажи (лизинга), договорам поставки и (или) монтажа оборудования, а также сопутствующим документам (</a:t>
                      </a:r>
                      <a:r>
                        <a:rPr lang="ru-RU" sz="1100" dirty="0" err="1">
                          <a:latin typeface="Arial" pitchFamily="34" charset="0"/>
                          <a:cs typeface="Arial" pitchFamily="34" charset="0"/>
                        </a:rPr>
                        <a:t>грузовая-таможенная</a:t>
                      </a:r>
                      <a:r>
                        <a:rPr lang="ru-RU" sz="1100" dirty="0">
                          <a:latin typeface="Arial" pitchFamily="34" charset="0"/>
                          <a:cs typeface="Arial" pitchFamily="34" charset="0"/>
                        </a:rPr>
                        <a:t> декларация, счета-фактуры, документы, подтверждающие оплату).</a:t>
                      </a: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bl>
          </a:graphicData>
        </a:graphic>
      </p:graphicFrame>
      <p:sp>
        <p:nvSpPr>
          <p:cNvPr id="26" name="Прямоугольник 25"/>
          <p:cNvSpPr/>
          <p:nvPr/>
        </p:nvSpPr>
        <p:spPr>
          <a:xfrm>
            <a:off x="10046568" y="264096"/>
            <a:ext cx="6662192"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действующего предприятия по производству крупы мощностью от 2 тонн сырья в час</a:t>
            </a:r>
            <a:endParaRPr lang="ru-RU" sz="28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32</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sp>
        <p:nvSpPr>
          <p:cNvPr id="30" name="Прямоугольник 29"/>
          <p:cNvSpPr/>
          <p:nvPr/>
        </p:nvSpPr>
        <p:spPr>
          <a:xfrm>
            <a:off x="10622632" y="480120"/>
            <a:ext cx="511256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предприятия по производству масложировой продукции</a:t>
            </a:r>
            <a:endParaRPr lang="ru-RU" sz="2000" b="1" dirty="0">
              <a:solidFill>
                <a:schemeClr val="bg1"/>
              </a:solidFill>
              <a:latin typeface="Arial" pitchFamily="34" charset="0"/>
              <a:ea typeface="Times New Roman"/>
              <a:cs typeface="Arial" pitchFamily="34" charset="0"/>
            </a:endParaRPr>
          </a:p>
        </p:txBody>
      </p:sp>
      <p:sp>
        <p:nvSpPr>
          <p:cNvPr id="23" name="Прямоугольник 22"/>
          <p:cNvSpPr/>
          <p:nvPr/>
        </p:nvSpPr>
        <p:spPr>
          <a:xfrm>
            <a:off x="3853880" y="0"/>
            <a:ext cx="5328592" cy="21859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для расширения предприятия по производству продуктов глубокой переработки зерновых культур мощностью переработки от 170 тонн сырья в сутки</a:t>
            </a:r>
            <a:endParaRPr lang="ru-RU" sz="2000" b="1" dirty="0">
              <a:solidFill>
                <a:schemeClr val="bg1"/>
              </a:solidFill>
              <a:latin typeface="Arial" pitchFamily="34" charset="0"/>
              <a:ea typeface="Times New Roman"/>
              <a:cs typeface="Arial" pitchFamily="34" charset="0"/>
            </a:endParaRPr>
          </a:p>
        </p:txBody>
      </p:sp>
      <p:sp>
        <p:nvSpPr>
          <p:cNvPr id="26" name="Прямоугольник 25"/>
          <p:cNvSpPr/>
          <p:nvPr/>
        </p:nvSpPr>
        <p:spPr>
          <a:xfrm>
            <a:off x="10046568" y="264096"/>
            <a:ext cx="6662192"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действующего предприятия по производству крупы мощностью от 2 тонн сырья в час</a:t>
            </a:r>
            <a:endParaRPr lang="ru-RU" sz="2800" b="1" dirty="0">
              <a:solidFill>
                <a:schemeClr val="bg1"/>
              </a:solidFill>
              <a:latin typeface="Arial" pitchFamily="34" charset="0"/>
              <a:ea typeface="Times New Roman"/>
              <a:cs typeface="Arial" pitchFamily="34" charset="0"/>
            </a:endParaRPr>
          </a:p>
        </p:txBody>
      </p:sp>
      <p:pic>
        <p:nvPicPr>
          <p:cNvPr id="71682" name="Picture 2" descr="C:\Users\ИНТЕРНЕТ\Desktop\Food_Differring_meal_Pasta_033585_.jpg"/>
          <p:cNvPicPr>
            <a:picLocks noChangeAspect="1" noChangeArrowheads="1"/>
          </p:cNvPicPr>
          <p:nvPr/>
        </p:nvPicPr>
        <p:blipFill>
          <a:blip r:embed="rId2" cstate="print"/>
          <a:srcRect/>
          <a:stretch>
            <a:fillRect/>
          </a:stretch>
        </p:blipFill>
        <p:spPr bwMode="auto">
          <a:xfrm>
            <a:off x="1261592" y="50800"/>
            <a:ext cx="2935188" cy="1797472"/>
          </a:xfrm>
          <a:prstGeom prst="rect">
            <a:avLst/>
          </a:prstGeom>
          <a:noFill/>
        </p:spPr>
      </p:pic>
      <p:pic>
        <p:nvPicPr>
          <p:cNvPr id="18" name="Рисунок 17"/>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19" name="Таблица 18"/>
          <p:cNvGraphicFramePr>
            <a:graphicFrameLocks noGrp="1"/>
          </p:cNvGraphicFramePr>
          <p:nvPr>
            <p:extLst>
              <p:ext uri="{D42A27DB-BD31-4B8C-83A1-F6EECF244321}">
                <p14:modId xmlns:p14="http://schemas.microsoft.com/office/powerpoint/2010/main" val="2549823233"/>
              </p:ext>
            </p:extLst>
          </p:nvPr>
        </p:nvGraphicFramePr>
        <p:xfrm>
          <a:off x="181471" y="1848272"/>
          <a:ext cx="8352928" cy="4080249"/>
        </p:xfrm>
        <a:graphic>
          <a:graphicData uri="http://schemas.openxmlformats.org/drawingml/2006/table">
            <a:tbl>
              <a:tblPr>
                <a:tableStyleId>{BDBED569-4797-4DF1-A0F4-6AAB3CD982D8}</a:tableStyleId>
              </a:tblPr>
              <a:tblGrid>
                <a:gridCol w="4617654"/>
                <a:gridCol w="1761921"/>
                <a:gridCol w="1973353"/>
              </a:tblGrid>
              <a:tr h="264769">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742392">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1458828">
                <a:tc>
                  <a:txBody>
                    <a:bodyPr/>
                    <a:lstStyle/>
                    <a:p>
                      <a:pPr marL="12700" algn="just">
                        <a:lnSpc>
                          <a:spcPct val="115000"/>
                        </a:lnSpc>
                        <a:spcAft>
                          <a:spcPts val="100"/>
                        </a:spcAft>
                      </a:pPr>
                      <a:r>
                        <a:rPr lang="ru-RU" sz="1100" dirty="0">
                          <a:latin typeface="Arial" pitchFamily="34" charset="0"/>
                          <a:cs typeface="Arial" pitchFamily="34" charset="0"/>
                        </a:rPr>
                        <a:t>Предприятие по переработке муки для производства макаронных изделий с необходимым оборудованием для производства одного и более видов продукции</a:t>
                      </a:r>
                      <a:br>
                        <a:rPr lang="ru-RU" sz="1100" dirty="0">
                          <a:latin typeface="Arial" pitchFamily="34" charset="0"/>
                          <a:cs typeface="Arial" pitchFamily="34" charset="0"/>
                        </a:rPr>
                      </a:br>
                      <a:r>
                        <a:rPr lang="ru-RU" sz="1100" dirty="0">
                          <a:latin typeface="Arial" pitchFamily="34" charset="0"/>
                          <a:cs typeface="Arial" pitchFamily="34" charset="0"/>
                        </a:rPr>
                        <a:t>Стоимость инвестиционного проекта определяется согласно проектно-сметной документации:</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ru-RU" sz="1100">
                          <a:latin typeface="Arial" pitchFamily="34" charset="0"/>
                          <a:cs typeface="Arial" pitchFamily="34" charset="0"/>
                        </a:rPr>
                        <a:t/>
                      </a:r>
                      <a:br>
                        <a:rPr lang="ru-RU"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ru-RU" sz="1100" dirty="0">
                          <a:latin typeface="Arial" pitchFamily="34" charset="0"/>
                          <a:cs typeface="Arial" pitchFamily="34" charset="0"/>
                        </a:rPr>
                        <a:t/>
                      </a:r>
                      <a:br>
                        <a:rPr lang="ru-RU" sz="1100" dirty="0">
                          <a:latin typeface="Arial" pitchFamily="34" charset="0"/>
                          <a:cs typeface="Arial" pitchFamily="34" charset="0"/>
                        </a:rPr>
                      </a:br>
                      <a:endParaRPr lang="ru-RU" sz="1100" dirty="0">
                        <a:latin typeface="Arial" pitchFamily="34" charset="0"/>
                        <a:ea typeface="Times New Roman"/>
                        <a:cs typeface="Arial" pitchFamily="34" charset="0"/>
                      </a:endParaRPr>
                    </a:p>
                  </a:txBody>
                  <a:tcPr marL="9525" marR="9525" marT="9525" marB="9525" anchor="ctr"/>
                </a:tc>
              </a:tr>
              <a:tr h="264769">
                <a:tc>
                  <a:txBody>
                    <a:bodyPr/>
                    <a:lstStyle/>
                    <a:p>
                      <a:pPr marL="12700" algn="just">
                        <a:lnSpc>
                          <a:spcPct val="115000"/>
                        </a:lnSpc>
                        <a:spcAft>
                          <a:spcPts val="100"/>
                        </a:spcAft>
                      </a:pPr>
                      <a:r>
                        <a:rPr lang="en-US" sz="1100">
                          <a:latin typeface="Arial" pitchFamily="34" charset="0"/>
                          <a:cs typeface="Arial" pitchFamily="34" charset="0"/>
                        </a:rPr>
                        <a:t>- строительство</a:t>
                      </a:r>
                      <a:endParaRPr lang="ru-RU" sz="1100">
                        <a:latin typeface="Arial" pitchFamily="34" charset="0"/>
                        <a:ea typeface="Times New Roman"/>
                        <a:cs typeface="Arial" pitchFamily="34" charset="0"/>
                      </a:endParaRPr>
                    </a:p>
                  </a:txBody>
                  <a:tcPr marL="9525" marR="9525" marT="9525" marB="9525" anchor="ctr"/>
                </a:tc>
                <a:tc rowSpan="2">
                  <a:txBody>
                    <a:bodyPr/>
                    <a:lstStyle/>
                    <a:p>
                      <a:pPr marL="12700" algn="just">
                        <a:lnSpc>
                          <a:spcPct val="115000"/>
                        </a:lnSpc>
                        <a:spcAft>
                          <a:spcPts val="100"/>
                        </a:spcAft>
                      </a:pPr>
                      <a:r>
                        <a:rPr lang="en-US" sz="1100">
                          <a:latin typeface="Arial" pitchFamily="34" charset="0"/>
                          <a:cs typeface="Arial" pitchFamily="34" charset="0"/>
                        </a:rPr>
                        <a:t>1 тонна в час</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600 000 000</a:t>
                      </a:r>
                      <a:endParaRPr lang="ru-RU" sz="1100">
                        <a:latin typeface="Arial" pitchFamily="34" charset="0"/>
                        <a:ea typeface="Times New Roman"/>
                        <a:cs typeface="Arial" pitchFamily="34" charset="0"/>
                      </a:endParaRPr>
                    </a:p>
                  </a:txBody>
                  <a:tcPr marL="9525" marR="9525" marT="9525" marB="9525" anchor="ctr"/>
                </a:tc>
              </a:tr>
              <a:tr h="264769">
                <a:tc>
                  <a:txBody>
                    <a:bodyPr/>
                    <a:lstStyle/>
                    <a:p>
                      <a:pPr marL="12700" algn="just">
                        <a:lnSpc>
                          <a:spcPct val="115000"/>
                        </a:lnSpc>
                        <a:spcAft>
                          <a:spcPts val="100"/>
                        </a:spcAft>
                      </a:pPr>
                      <a:r>
                        <a:rPr lang="en-US" sz="1100">
                          <a:latin typeface="Arial" pitchFamily="34" charset="0"/>
                          <a:cs typeface="Arial" pitchFamily="34" charset="0"/>
                        </a:rPr>
                        <a:t>- расширение</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512 244 000</a:t>
                      </a:r>
                      <a:endParaRPr lang="ru-RU" sz="1100">
                        <a:latin typeface="Arial" pitchFamily="34" charset="0"/>
                        <a:ea typeface="Times New Roman"/>
                        <a:cs typeface="Arial" pitchFamily="34" charset="0"/>
                      </a:endParaRPr>
                    </a:p>
                  </a:txBody>
                  <a:tcPr marL="9525" marR="9525" marT="9525" marB="9525" anchor="ctr"/>
                </a:tc>
              </a:tr>
              <a:tr h="1036920">
                <a:tc gridSpan="3">
                  <a:txBody>
                    <a:bodyPr/>
                    <a:lstStyle/>
                    <a:p>
                      <a:pPr marL="12700" algn="l">
                        <a:lnSpc>
                          <a:spcPct val="115000"/>
                        </a:lnSpc>
                        <a:spcAft>
                          <a:spcPts val="100"/>
                        </a:spcAft>
                      </a:pPr>
                      <a:r>
                        <a:rPr lang="ru-RU" sz="1100" dirty="0">
                          <a:latin typeface="Arial" pitchFamily="34" charset="0"/>
                          <a:cs typeface="Arial" pitchFamily="34" charset="0"/>
                        </a:rPr>
                        <a:t>Примечание: В случае, если проект предусматривает только приобретение и монтаж отдельных видов оборудования без разработки проектно-сметной документации, допускается субсидирование приобретенного оборудования в пределах установленного процента возмещения от стоимости оборудования по договорам купли-продажи (лизинга), договорам поставки и (или) монтажа оборудования, а также сопутствующим документам (</a:t>
                      </a:r>
                      <a:r>
                        <a:rPr lang="ru-RU" sz="1100" dirty="0" err="1">
                          <a:latin typeface="Arial" pitchFamily="34" charset="0"/>
                          <a:cs typeface="Arial" pitchFamily="34" charset="0"/>
                        </a:rPr>
                        <a:t>грузовая-таможенная</a:t>
                      </a:r>
                      <a:r>
                        <a:rPr lang="ru-RU" sz="1100" dirty="0">
                          <a:latin typeface="Arial" pitchFamily="34" charset="0"/>
                          <a:cs typeface="Arial" pitchFamily="34" charset="0"/>
                        </a:rPr>
                        <a:t> декларация, счета-фактуры, документы, подтверждающие оплату).</a:t>
                      </a: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bl>
          </a:graphicData>
        </a:graphic>
      </p:graphicFrame>
      <p:sp>
        <p:nvSpPr>
          <p:cNvPr id="20" name="Прямоугольник 19"/>
          <p:cNvSpPr/>
          <p:nvPr/>
        </p:nvSpPr>
        <p:spPr>
          <a:xfrm>
            <a:off x="4213920" y="0"/>
            <a:ext cx="4968552"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действующего предприятия по производству макаронных изделий мощностью от 1 тонны сырья в час</a:t>
            </a:r>
            <a:endParaRPr lang="ru-RU" sz="20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33</a:t>
            </a:r>
            <a:endParaRPr lang="en-US" sz="2800" b="1" dirty="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sp>
        <p:nvSpPr>
          <p:cNvPr id="30" name="Прямоугольник 29"/>
          <p:cNvSpPr/>
          <p:nvPr/>
        </p:nvSpPr>
        <p:spPr>
          <a:xfrm>
            <a:off x="10622632" y="480120"/>
            <a:ext cx="511256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предприятия по производству масложировой продукции</a:t>
            </a:r>
            <a:endParaRPr lang="ru-RU" sz="2000" b="1" dirty="0">
              <a:solidFill>
                <a:schemeClr val="bg1"/>
              </a:solidFill>
              <a:latin typeface="Arial" pitchFamily="34" charset="0"/>
              <a:ea typeface="Times New Roman"/>
              <a:cs typeface="Arial" pitchFamily="34" charset="0"/>
            </a:endParaRPr>
          </a:p>
        </p:txBody>
      </p:sp>
      <p:sp>
        <p:nvSpPr>
          <p:cNvPr id="23" name="Прямоугольник 22"/>
          <p:cNvSpPr/>
          <p:nvPr/>
        </p:nvSpPr>
        <p:spPr>
          <a:xfrm>
            <a:off x="3853880" y="0"/>
            <a:ext cx="5328592" cy="21859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для расширения предприятия по производству продуктов глубокой переработки зерновых культур мощностью переработки от 170 тонн сырья в сутки</a:t>
            </a:r>
            <a:endParaRPr lang="ru-RU" sz="2000" b="1" dirty="0">
              <a:solidFill>
                <a:schemeClr val="bg1"/>
              </a:solidFill>
              <a:latin typeface="Arial" pitchFamily="34" charset="0"/>
              <a:ea typeface="Times New Roman"/>
              <a:cs typeface="Arial" pitchFamily="34" charset="0"/>
            </a:endParaRPr>
          </a:p>
        </p:txBody>
      </p:sp>
      <p:sp>
        <p:nvSpPr>
          <p:cNvPr id="26" name="Прямоугольник 25"/>
          <p:cNvSpPr/>
          <p:nvPr/>
        </p:nvSpPr>
        <p:spPr>
          <a:xfrm>
            <a:off x="10046568" y="264096"/>
            <a:ext cx="6662192"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действующего предприятия по производству крупы мощностью от 2 тонн сырья в час</a:t>
            </a:r>
            <a:endParaRPr lang="ru-RU" sz="2800" b="1" dirty="0">
              <a:solidFill>
                <a:schemeClr val="bg1"/>
              </a:solidFill>
              <a:latin typeface="Arial" pitchFamily="34" charset="0"/>
              <a:ea typeface="Times New Roman"/>
              <a:cs typeface="Arial" pitchFamily="34" charset="0"/>
            </a:endParaRPr>
          </a:p>
        </p:txBody>
      </p:sp>
      <p:sp>
        <p:nvSpPr>
          <p:cNvPr id="20" name="Прямоугольник 19"/>
          <p:cNvSpPr/>
          <p:nvPr/>
        </p:nvSpPr>
        <p:spPr>
          <a:xfrm>
            <a:off x="4213920" y="0"/>
            <a:ext cx="4968552"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действующего предприятия по производству макаронных изделий мощностью от 1 тонны сырья в час</a:t>
            </a:r>
            <a:endParaRPr lang="ru-RU" sz="2000" b="1" dirty="0">
              <a:solidFill>
                <a:schemeClr val="bg1"/>
              </a:solidFill>
              <a:latin typeface="Arial" pitchFamily="34" charset="0"/>
              <a:ea typeface="Times New Roman"/>
              <a:cs typeface="Arial" pitchFamily="34" charset="0"/>
            </a:endParaRPr>
          </a:p>
        </p:txBody>
      </p:sp>
      <p:graphicFrame>
        <p:nvGraphicFramePr>
          <p:cNvPr id="21" name="Таблица 20"/>
          <p:cNvGraphicFramePr>
            <a:graphicFrameLocks noGrp="1"/>
          </p:cNvGraphicFramePr>
          <p:nvPr/>
        </p:nvGraphicFramePr>
        <p:xfrm>
          <a:off x="0" y="1920281"/>
          <a:ext cx="8462391" cy="4366867"/>
        </p:xfrm>
        <a:graphic>
          <a:graphicData uri="http://schemas.openxmlformats.org/drawingml/2006/table">
            <a:tbl>
              <a:tblPr>
                <a:tableStyleId>{BDBED569-4797-4DF1-A0F4-6AAB3CD982D8}</a:tableStyleId>
              </a:tblPr>
              <a:tblGrid>
                <a:gridCol w="2820797"/>
                <a:gridCol w="2820797"/>
                <a:gridCol w="2820797"/>
              </a:tblGrid>
              <a:tr h="313676">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879524">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100" b="1" dirty="0">
                        <a:latin typeface="Arial" pitchFamily="34" charset="0"/>
                        <a:ea typeface="Times New Roman"/>
                        <a:cs typeface="Arial" pitchFamily="34" charset="0"/>
                      </a:endParaRPr>
                    </a:p>
                  </a:txBody>
                  <a:tcPr marL="9525" marR="9525" marT="9525" marB="9525" anchor="ctr"/>
                </a:tc>
              </a:tr>
              <a:tr h="2011219">
                <a:tc>
                  <a:txBody>
                    <a:bodyPr/>
                    <a:lstStyle/>
                    <a:p>
                      <a:pPr marL="12700" algn="just">
                        <a:lnSpc>
                          <a:spcPct val="115000"/>
                        </a:lnSpc>
                        <a:spcAft>
                          <a:spcPts val="100"/>
                        </a:spcAft>
                      </a:pPr>
                      <a:r>
                        <a:rPr lang="ru-RU" sz="1100">
                          <a:latin typeface="Arial" pitchFamily="34" charset="0"/>
                          <a:cs typeface="Arial" pitchFamily="34" charset="0"/>
                        </a:rPr>
                        <a:t>Предприятие по производству сахара с необходимым оборудованием для приемки и переработки сырья</a:t>
                      </a:r>
                      <a:br>
                        <a:rPr lang="ru-RU" sz="1100">
                          <a:latin typeface="Arial" pitchFamily="34" charset="0"/>
                          <a:cs typeface="Arial" pitchFamily="34" charset="0"/>
                        </a:rPr>
                      </a:br>
                      <a:r>
                        <a:rPr lang="ru-RU" sz="1100">
                          <a:latin typeface="Arial" pitchFamily="34" charset="0"/>
                          <a:cs typeface="Arial" pitchFamily="34" charset="0"/>
                        </a:rPr>
                        <a:t>Стоимость инвестиционного проекта определяется согласно проектно-сметной документации:</a:t>
                      </a:r>
                      <a:br>
                        <a:rPr lang="ru-RU" sz="1100">
                          <a:latin typeface="Arial" pitchFamily="34" charset="0"/>
                          <a:cs typeface="Arial" pitchFamily="34" charset="0"/>
                        </a:rPr>
                      </a:br>
                      <a:r>
                        <a:rPr lang="ru-RU" sz="1100">
                          <a:latin typeface="Arial" pitchFamily="34" charset="0"/>
                          <a:cs typeface="Arial" pitchFamily="34" charset="0"/>
                        </a:rPr>
                        <a:t>- расширение</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1 </a:t>
                      </a:r>
                      <a:r>
                        <a:rPr lang="en-US" sz="1100" dirty="0" err="1">
                          <a:latin typeface="Arial" pitchFamily="34" charset="0"/>
                          <a:cs typeface="Arial" pitchFamily="34" charset="0"/>
                        </a:rPr>
                        <a:t>тонна</a:t>
                      </a:r>
                      <a:r>
                        <a:rPr lang="en-US" sz="1100" dirty="0">
                          <a:latin typeface="Arial" pitchFamily="34" charset="0"/>
                          <a:cs typeface="Arial" pitchFamily="34" charset="0"/>
                        </a:rPr>
                        <a:t> в </a:t>
                      </a:r>
                      <a:r>
                        <a:rPr lang="en-US" sz="1100" dirty="0" err="1">
                          <a:latin typeface="Arial" pitchFamily="34" charset="0"/>
                          <a:cs typeface="Arial" pitchFamily="34" charset="0"/>
                        </a:rPr>
                        <a:t>сутки</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849 909</a:t>
                      </a:r>
                      <a:endParaRPr lang="ru-RU" sz="1100" dirty="0">
                        <a:latin typeface="Arial" pitchFamily="34" charset="0"/>
                        <a:ea typeface="Times New Roman"/>
                        <a:cs typeface="Arial" pitchFamily="34" charset="0"/>
                      </a:endParaRPr>
                    </a:p>
                  </a:txBody>
                  <a:tcPr marL="9525" marR="9525" marT="9525" marB="9525" anchor="ctr"/>
                </a:tc>
              </a:tr>
              <a:tr h="1162448">
                <a:tc gridSpan="3">
                  <a:txBody>
                    <a:bodyPr/>
                    <a:lstStyle/>
                    <a:p>
                      <a:pPr marL="12700" algn="l">
                        <a:lnSpc>
                          <a:spcPct val="115000"/>
                        </a:lnSpc>
                        <a:spcAft>
                          <a:spcPts val="100"/>
                        </a:spcAft>
                      </a:pPr>
                      <a:r>
                        <a:rPr lang="ru-RU" sz="1100" dirty="0">
                          <a:latin typeface="Arial" pitchFamily="34" charset="0"/>
                          <a:cs typeface="Arial" pitchFamily="34" charset="0"/>
                        </a:rPr>
                        <a:t>Примечание: *В случае, если проект предусматривает только приобретение и монтаж отдельных видов оборудования без разработки проектно-сметной документации, допускается субсидирование приобретенного оборудования в пределах установленного процента возмещения от стоимости оборудования по договорам купли-продажи (лизинга), договорам поставки и (или) монтажа оборудования, а также сопутствующим документам (</a:t>
                      </a:r>
                      <a:r>
                        <a:rPr lang="ru-RU" sz="1100" dirty="0" err="1">
                          <a:latin typeface="Arial" pitchFamily="34" charset="0"/>
                          <a:cs typeface="Arial" pitchFamily="34" charset="0"/>
                        </a:rPr>
                        <a:t>грузовая-таможенная</a:t>
                      </a:r>
                      <a:r>
                        <a:rPr lang="ru-RU" sz="1100" dirty="0">
                          <a:latin typeface="Arial" pitchFamily="34" charset="0"/>
                          <a:cs typeface="Arial" pitchFamily="34" charset="0"/>
                        </a:rPr>
                        <a:t> декларация, счета-фактуры, документы, подтверждающие оплату).</a:t>
                      </a: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bl>
          </a:graphicData>
        </a:graphic>
      </p:graphicFrame>
      <p:pic>
        <p:nvPicPr>
          <p:cNvPr id="8194" name="Picture 2" descr="C:\Users\ИНТЕРНЕТ\Desktop\White-Sugar-1140x600.png"/>
          <p:cNvPicPr>
            <a:picLocks noChangeAspect="1" noChangeArrowheads="1"/>
          </p:cNvPicPr>
          <p:nvPr/>
        </p:nvPicPr>
        <p:blipFill>
          <a:blip r:embed="rId2" cstate="print"/>
          <a:srcRect/>
          <a:stretch>
            <a:fillRect/>
          </a:stretch>
        </p:blipFill>
        <p:spPr bwMode="auto">
          <a:xfrm>
            <a:off x="1189584" y="192088"/>
            <a:ext cx="3024336" cy="1656184"/>
          </a:xfrm>
          <a:prstGeom prst="rect">
            <a:avLst/>
          </a:prstGeom>
          <a:noFill/>
        </p:spPr>
      </p:pic>
      <p:pic>
        <p:nvPicPr>
          <p:cNvPr id="19" name="Рисунок 18"/>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sp>
        <p:nvSpPr>
          <p:cNvPr id="29" name="Прямоугольник 28"/>
          <p:cNvSpPr/>
          <p:nvPr/>
        </p:nvSpPr>
        <p:spPr>
          <a:xfrm>
            <a:off x="4357936" y="336104"/>
            <a:ext cx="5328592"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Расширение предприятия по производству сахара мощностью от 1600 тонн сырья в сутки</a:t>
            </a:r>
            <a:endParaRPr lang="ru-RU" sz="20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1" name="Прямоугольник 10"/>
          <p:cNvSpPr/>
          <p:nvPr/>
        </p:nvSpPr>
        <p:spPr>
          <a:xfrm>
            <a:off x="9758536" y="120080"/>
            <a:ext cx="6048672" cy="1323439"/>
          </a:xfrm>
          <a:prstGeom prst="rect">
            <a:avLst/>
          </a:prstGeom>
        </p:spPr>
        <p:txBody>
          <a:bodyPr wrap="square">
            <a:spAutoFit/>
          </a:bodyPr>
          <a:lstStyle/>
          <a:p>
            <a:pPr algn="ctr"/>
            <a:r>
              <a:rPr lang="ru-RU" sz="2000" b="1" dirty="0" smtClean="0">
                <a:solidFill>
                  <a:schemeClr val="bg1"/>
                </a:solidFill>
                <a:latin typeface="Times New Roman"/>
                <a:ea typeface="Times New Roman"/>
              </a:rPr>
              <a:t>Приобретение транспортного средства для перевозки молока молокоперерабатывающими предприятиями и заготовительными организациями"</a:t>
            </a:r>
            <a:endParaRPr lang="ru-RU" sz="2000" b="1" dirty="0">
              <a:solidFill>
                <a:schemeClr val="bg1"/>
              </a:solidFill>
            </a:endParaRPr>
          </a:p>
        </p:txBody>
      </p:sp>
      <p:sp>
        <p:nvSpPr>
          <p:cNvPr id="1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3</a:t>
            </a:r>
            <a:r>
              <a:rPr lang="ru-RU" sz="2800" b="1" dirty="0">
                <a:solidFill>
                  <a:schemeClr val="accent5">
                    <a:lumMod val="75000"/>
                  </a:schemeClr>
                </a:solidFill>
                <a:latin typeface="+mn-lt"/>
              </a:rPr>
              <a:t>4</a:t>
            </a:r>
            <a:endParaRPr lang="ru-RU" sz="2800" b="1" dirty="0" smtClean="0">
              <a:solidFill>
                <a:schemeClr val="accent5">
                  <a:lumMod val="75000"/>
                </a:schemeClr>
              </a:solidFill>
              <a:latin typeface="+mn-lt"/>
            </a:endParaRPr>
          </a:p>
        </p:txBody>
      </p:sp>
      <p:sp>
        <p:nvSpPr>
          <p:cNvPr id="17" name="Прямоугольник 16"/>
          <p:cNvSpPr/>
          <p:nvPr/>
        </p:nvSpPr>
        <p:spPr>
          <a:xfrm>
            <a:off x="9974560" y="408112"/>
            <a:ext cx="6806208" cy="1124090"/>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производства мяса индейки мощностью от 20 000 тонн в год</a:t>
            </a:r>
            <a:endParaRPr lang="ru-RU" sz="2000" b="1" dirty="0">
              <a:solidFill>
                <a:schemeClr val="bg1"/>
              </a:solidFill>
              <a:latin typeface="Arial" pitchFamily="34" charset="0"/>
              <a:ea typeface="Times New Roman"/>
              <a:cs typeface="Arial" pitchFamily="34" charset="0"/>
            </a:endParaRPr>
          </a:p>
        </p:txBody>
      </p:sp>
      <p:sp>
        <p:nvSpPr>
          <p:cNvPr id="22" name="Прямоугольник 21"/>
          <p:cNvSpPr/>
          <p:nvPr/>
        </p:nvSpPr>
        <p:spPr>
          <a:xfrm>
            <a:off x="9254480" y="192088"/>
            <a:ext cx="781432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расширение объектов для выращивания свиней мощностью от 50 000 голов в год</a:t>
            </a:r>
            <a:endParaRPr lang="ru-RU" sz="2000" b="1" dirty="0">
              <a:solidFill>
                <a:schemeClr val="bg1"/>
              </a:solidFill>
              <a:latin typeface="Arial" pitchFamily="34" charset="0"/>
              <a:ea typeface="Times New Roman"/>
              <a:cs typeface="Arial" pitchFamily="34" charset="0"/>
            </a:endParaRPr>
          </a:p>
        </p:txBody>
      </p:sp>
      <p:sp>
        <p:nvSpPr>
          <p:cNvPr id="25" name="Прямоугольник 24"/>
          <p:cNvSpPr/>
          <p:nvPr/>
        </p:nvSpPr>
        <p:spPr>
          <a:xfrm>
            <a:off x="9758536" y="0"/>
            <a:ext cx="608612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и техники для озерно-товарного рыбоводного хозяйства с площадью не менее 50 гектаров</a:t>
            </a:r>
            <a:endParaRPr lang="ru-RU" sz="2800" b="1" dirty="0">
              <a:solidFill>
                <a:schemeClr val="bg1"/>
              </a:solidFill>
              <a:latin typeface="Arial" pitchFamily="34" charset="0"/>
              <a:ea typeface="Times New Roman"/>
              <a:cs typeface="Arial" pitchFamily="34" charset="0"/>
            </a:endParaRPr>
          </a:p>
        </p:txBody>
      </p:sp>
      <p:sp>
        <p:nvSpPr>
          <p:cNvPr id="30" name="Прямоугольник 29"/>
          <p:cNvSpPr/>
          <p:nvPr/>
        </p:nvSpPr>
        <p:spPr>
          <a:xfrm>
            <a:off x="10622632" y="480120"/>
            <a:ext cx="5112568"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предприятия по производству масложировой продукции</a:t>
            </a:r>
            <a:endParaRPr lang="ru-RU" sz="2000" b="1" dirty="0">
              <a:solidFill>
                <a:schemeClr val="bg1"/>
              </a:solidFill>
              <a:latin typeface="Arial" pitchFamily="34" charset="0"/>
              <a:ea typeface="Times New Roman"/>
              <a:cs typeface="Arial" pitchFamily="34" charset="0"/>
            </a:endParaRPr>
          </a:p>
        </p:txBody>
      </p:sp>
      <p:sp>
        <p:nvSpPr>
          <p:cNvPr id="23" name="Прямоугольник 22"/>
          <p:cNvSpPr/>
          <p:nvPr/>
        </p:nvSpPr>
        <p:spPr>
          <a:xfrm>
            <a:off x="3853880" y="0"/>
            <a:ext cx="5328592" cy="21859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для расширения предприятия по производству продуктов глубокой переработки зерновых культур мощностью переработки от 170 тонн сырья в сутки</a:t>
            </a:r>
            <a:endParaRPr lang="ru-RU" sz="2000" b="1" dirty="0">
              <a:solidFill>
                <a:schemeClr val="bg1"/>
              </a:solidFill>
              <a:latin typeface="Arial" pitchFamily="34" charset="0"/>
              <a:ea typeface="Times New Roman"/>
              <a:cs typeface="Arial" pitchFamily="34" charset="0"/>
            </a:endParaRPr>
          </a:p>
        </p:txBody>
      </p:sp>
      <p:sp>
        <p:nvSpPr>
          <p:cNvPr id="26" name="Прямоугольник 25"/>
          <p:cNvSpPr/>
          <p:nvPr/>
        </p:nvSpPr>
        <p:spPr>
          <a:xfrm>
            <a:off x="10046568" y="264096"/>
            <a:ext cx="6662192" cy="1154162"/>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действующего предприятия по производству крупы мощностью от 2 тонн сырья в час</a:t>
            </a:r>
            <a:endParaRPr lang="ru-RU" sz="2800" b="1" dirty="0">
              <a:solidFill>
                <a:schemeClr val="bg1"/>
              </a:solidFill>
              <a:latin typeface="Arial" pitchFamily="34" charset="0"/>
              <a:ea typeface="Times New Roman"/>
              <a:cs typeface="Arial" pitchFamily="34" charset="0"/>
            </a:endParaRPr>
          </a:p>
        </p:txBody>
      </p:sp>
      <p:sp>
        <p:nvSpPr>
          <p:cNvPr id="20" name="Прямоугольник 19"/>
          <p:cNvSpPr/>
          <p:nvPr/>
        </p:nvSpPr>
        <p:spPr>
          <a:xfrm>
            <a:off x="4213920" y="0"/>
            <a:ext cx="4968552"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 (или) расширение действующего предприятия по производству макаронных изделий мощностью от 1 тонны сырья в час</a:t>
            </a:r>
            <a:endParaRPr lang="ru-RU" sz="2000" b="1" dirty="0">
              <a:solidFill>
                <a:schemeClr val="bg1"/>
              </a:solidFill>
              <a:latin typeface="Arial" pitchFamily="34" charset="0"/>
              <a:ea typeface="Times New Roman"/>
              <a:cs typeface="Arial" pitchFamily="34" charset="0"/>
            </a:endParaRPr>
          </a:p>
        </p:txBody>
      </p:sp>
      <p:pic>
        <p:nvPicPr>
          <p:cNvPr id="72706" name="Picture 2" descr="C:\Users\ИНТЕРНЕТ\Desktop\eda-9946d08aa7a4.jpg"/>
          <p:cNvPicPr>
            <a:picLocks noChangeAspect="1" noChangeArrowheads="1"/>
          </p:cNvPicPr>
          <p:nvPr/>
        </p:nvPicPr>
        <p:blipFill>
          <a:blip r:embed="rId2" cstate="print"/>
          <a:srcRect/>
          <a:stretch>
            <a:fillRect/>
          </a:stretch>
        </p:blipFill>
        <p:spPr bwMode="auto">
          <a:xfrm>
            <a:off x="1261592" y="264096"/>
            <a:ext cx="3240360" cy="1584176"/>
          </a:xfrm>
          <a:prstGeom prst="rect">
            <a:avLst/>
          </a:prstGeom>
          <a:noFill/>
        </p:spPr>
      </p:pic>
      <p:pic>
        <p:nvPicPr>
          <p:cNvPr id="16" name="Рисунок 15"/>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49803" y="-23936"/>
            <a:ext cx="17081147" cy="1872208"/>
          </a:xfrm>
          <a:prstGeom prst="rect">
            <a:avLst/>
          </a:prstGeom>
        </p:spPr>
      </p:pic>
      <p:graphicFrame>
        <p:nvGraphicFramePr>
          <p:cNvPr id="24" name="Таблица 23"/>
          <p:cNvGraphicFramePr>
            <a:graphicFrameLocks noGrp="1"/>
          </p:cNvGraphicFramePr>
          <p:nvPr/>
        </p:nvGraphicFramePr>
        <p:xfrm>
          <a:off x="0" y="1848272"/>
          <a:ext cx="8066832" cy="1232916"/>
        </p:xfrm>
        <a:graphic>
          <a:graphicData uri="http://schemas.openxmlformats.org/drawingml/2006/table">
            <a:tbl>
              <a:tblPr>
                <a:tableStyleId>{BDBED569-4797-4DF1-A0F4-6AAB3CD982D8}</a:tableStyleId>
              </a:tblPr>
              <a:tblGrid>
                <a:gridCol w="360040"/>
                <a:gridCol w="5017848"/>
                <a:gridCol w="2688944"/>
              </a:tblGrid>
              <a:tr h="194310">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r>
              <a:tr h="369570">
                <a:tc>
                  <a:txBody>
                    <a:bodyPr/>
                    <a:lstStyle/>
                    <a:p>
                      <a:pPr marL="12700" algn="just">
                        <a:lnSpc>
                          <a:spcPct val="115000"/>
                        </a:lnSpc>
                        <a:spcAft>
                          <a:spcPts val="100"/>
                        </a:spcAft>
                      </a:pPr>
                      <a:r>
                        <a:rPr lang="en-US" sz="1100" b="1">
                          <a:latin typeface="Arial" pitchFamily="34" charset="0"/>
                          <a:cs typeface="Arial" pitchFamily="34" charset="0"/>
                        </a:rPr>
                        <a:t>№</a:t>
                      </a:r>
                      <a:endParaRPr lang="ru-RU" sz="1100" b="1">
                        <a:latin typeface="Arial" pitchFamily="34" charset="0"/>
                        <a:ea typeface="Times New Roman"/>
                        <a:cs typeface="Arial" pitchFamily="34" charset="0"/>
                      </a:endParaRPr>
                    </a:p>
                  </a:txBody>
                  <a:tcPr marL="9525" marR="9525" marT="9525" marB="9525" anchor="ctr"/>
                </a:tc>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тенге</a:t>
                      </a:r>
                      <a:endParaRPr lang="ru-RU" sz="1100" b="1" dirty="0">
                        <a:latin typeface="Arial" pitchFamily="34" charset="0"/>
                        <a:ea typeface="Times New Roman"/>
                        <a:cs typeface="Arial" pitchFamily="34" charset="0"/>
                      </a:endParaRPr>
                    </a:p>
                  </a:txBody>
                  <a:tcPr marL="9525" marR="9525" marT="9525" marB="9525" anchor="ctr"/>
                </a:tc>
              </a:tr>
              <a:tr h="194310">
                <a:tc>
                  <a:txBody>
                    <a:bodyPr/>
                    <a:lstStyle/>
                    <a:p>
                      <a:pPr marL="12700" algn="just">
                        <a:lnSpc>
                          <a:spcPct val="115000"/>
                        </a:lnSpc>
                        <a:spcAft>
                          <a:spcPts val="100"/>
                        </a:spcAft>
                      </a:pPr>
                      <a:r>
                        <a:rPr lang="en-US" sz="1100"/>
                        <a:t>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Линия для производства мучных кондитерских изделий</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710 000 000</a:t>
                      </a:r>
                      <a:endParaRPr lang="ru-RU" sz="1100">
                        <a:latin typeface="Arial" pitchFamily="34" charset="0"/>
                        <a:ea typeface="Times New Roman"/>
                        <a:cs typeface="Arial" pitchFamily="34" charset="0"/>
                      </a:endParaRPr>
                    </a:p>
                  </a:txBody>
                  <a:tcPr marL="9525" marR="9525" marT="9525" marB="9525" anchor="ctr"/>
                </a:tc>
              </a:tr>
              <a:tr h="194310">
                <a:tc>
                  <a:txBody>
                    <a:bodyPr/>
                    <a:lstStyle/>
                    <a:p>
                      <a:pPr marL="12700" algn="just">
                        <a:lnSpc>
                          <a:spcPct val="115000"/>
                        </a:lnSpc>
                        <a:spcAft>
                          <a:spcPts val="100"/>
                        </a:spcAft>
                      </a:pPr>
                      <a:r>
                        <a:rPr lang="en-US" sz="1100"/>
                        <a:t>2</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Линия для производства сахаристых кондитерских изделий</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720 000 000</a:t>
                      </a:r>
                      <a:endParaRPr lang="ru-RU" sz="1100" dirty="0">
                        <a:latin typeface="Arial" pitchFamily="34" charset="0"/>
                        <a:ea typeface="Times New Roman"/>
                        <a:cs typeface="Arial" pitchFamily="34" charset="0"/>
                      </a:endParaRPr>
                    </a:p>
                  </a:txBody>
                  <a:tcPr marL="9525" marR="9525" marT="9525" marB="9525" anchor="ctr"/>
                </a:tc>
              </a:tr>
            </a:tbl>
          </a:graphicData>
        </a:graphic>
      </p:graphicFrame>
      <p:sp>
        <p:nvSpPr>
          <p:cNvPr id="28" name="Прямоугольник 27"/>
          <p:cNvSpPr/>
          <p:nvPr/>
        </p:nvSpPr>
        <p:spPr>
          <a:xfrm>
            <a:off x="4285928" y="0"/>
            <a:ext cx="5256584" cy="1862048"/>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Приобретение оборудования для расширения предприятия по производству кондитерских изделий мощностью от 2 000 тонн продукции в год</a:t>
            </a:r>
            <a:endParaRPr lang="ru-RU" sz="2000" b="1" dirty="0">
              <a:solidFill>
                <a:schemeClr val="bg1"/>
              </a:solidFill>
              <a:latin typeface="Arial" pitchFamily="34" charset="0"/>
              <a:ea typeface="Times New Roman"/>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7690471" y="1379952"/>
            <a:ext cx="2150639" cy="89195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a:defRPr/>
            </a:pPr>
            <a:r>
              <a:rPr lang="ru-RU" sz="2200" b="1" dirty="0"/>
              <a:t>Экспертная организация</a:t>
            </a:r>
            <a:endParaRPr lang="ru-RU" sz="2000" b="1" dirty="0"/>
          </a:p>
        </p:txBody>
      </p:sp>
      <p:cxnSp>
        <p:nvCxnSpPr>
          <p:cNvPr id="21" name="Прямая со стрелкой 20"/>
          <p:cNvCxnSpPr/>
          <p:nvPr/>
        </p:nvCxnSpPr>
        <p:spPr>
          <a:xfrm>
            <a:off x="6523970" y="1814355"/>
            <a:ext cx="79694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Скругленный прямоугольник 22"/>
          <p:cNvSpPr/>
          <p:nvPr/>
        </p:nvSpPr>
        <p:spPr>
          <a:xfrm>
            <a:off x="3417107" y="1392960"/>
            <a:ext cx="2869166" cy="104317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a:defRPr/>
            </a:pPr>
            <a:r>
              <a:rPr lang="ru-RU" b="1" dirty="0"/>
              <a:t>Веб-портал «электронного правительства»</a:t>
            </a:r>
          </a:p>
        </p:txBody>
      </p:sp>
      <p:sp>
        <p:nvSpPr>
          <p:cNvPr id="28" name="Скругленный прямоугольник 27"/>
          <p:cNvSpPr/>
          <p:nvPr/>
        </p:nvSpPr>
        <p:spPr>
          <a:xfrm>
            <a:off x="241327" y="1347324"/>
            <a:ext cx="2085749" cy="934063"/>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lIns="128016" tIns="64008" rIns="128016" bIns="64008" anchor="ctr"/>
          <a:lstStyle/>
          <a:p>
            <a:pPr algn="ctr">
              <a:defRPr/>
            </a:pPr>
            <a:r>
              <a:rPr lang="kk-KZ" sz="2200" b="1" dirty="0"/>
              <a:t>Инвестор</a:t>
            </a:r>
            <a:endParaRPr lang="ru-RU" sz="2200" b="1" dirty="0"/>
          </a:p>
        </p:txBody>
      </p:sp>
      <p:cxnSp>
        <p:nvCxnSpPr>
          <p:cNvPr id="35" name="Прямая со стрелкой 34"/>
          <p:cNvCxnSpPr/>
          <p:nvPr/>
        </p:nvCxnSpPr>
        <p:spPr>
          <a:xfrm>
            <a:off x="2475146" y="1884740"/>
            <a:ext cx="786765"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7" name="TextBox 42"/>
          <p:cNvSpPr txBox="1">
            <a:spLocks noChangeArrowheads="1"/>
          </p:cNvSpPr>
          <p:nvPr/>
        </p:nvSpPr>
        <p:spPr bwMode="auto">
          <a:xfrm>
            <a:off x="3749729" y="2624839"/>
            <a:ext cx="3172712" cy="590931"/>
          </a:xfrm>
          <a:prstGeom prst="rect">
            <a:avLst/>
          </a:prstGeom>
          <a:noFill/>
          <a:ln w="9525">
            <a:noFill/>
            <a:miter lim="800000"/>
            <a:headEnd/>
            <a:tailEnd/>
          </a:ln>
        </p:spPr>
        <p:txBody>
          <a:bodyPr wrap="square" lIns="128016" tIns="64008" rIns="128016" bIns="64008">
            <a:spAutoFit/>
          </a:bodyPr>
          <a:lstStyle/>
          <a:p>
            <a:r>
              <a:rPr lang="ru-RU" sz="1500" dirty="0">
                <a:latin typeface="Arial" panose="020B0604020202020204" pitchFamily="34" charset="0"/>
                <a:cs typeface="Arial" panose="020B0604020202020204" pitchFamily="34" charset="0"/>
              </a:rPr>
              <a:t>Верификация и загрузка сведений </a:t>
            </a:r>
          </a:p>
        </p:txBody>
      </p:sp>
      <p:cxnSp>
        <p:nvCxnSpPr>
          <p:cNvPr id="38" name="Прямая со стрелкой 37"/>
          <p:cNvCxnSpPr/>
          <p:nvPr/>
        </p:nvCxnSpPr>
        <p:spPr>
          <a:xfrm>
            <a:off x="10090334" y="1788457"/>
            <a:ext cx="239122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0" name="Прямоугольник 39"/>
          <p:cNvSpPr/>
          <p:nvPr/>
        </p:nvSpPr>
        <p:spPr>
          <a:xfrm>
            <a:off x="6734176" y="2387852"/>
            <a:ext cx="4551771" cy="1637371"/>
          </a:xfrm>
          <a:prstGeom prst="rect">
            <a:avLst/>
          </a:prstGeom>
        </p:spPr>
        <p:txBody>
          <a:bodyPr wrap="square" lIns="128016" tIns="64008" rIns="128016" bIns="64008">
            <a:spAutoFit/>
          </a:bodyPr>
          <a:lstStyle/>
          <a:p>
            <a:pPr algn="just">
              <a:spcBef>
                <a:spcPct val="0"/>
              </a:spcBef>
            </a:pPr>
            <a:r>
              <a:rPr lang="ru-RU" altLang="ru-RU" sz="1400" dirty="0">
                <a:latin typeface="Arial" panose="020B0604020202020204" pitchFamily="34" charset="0"/>
                <a:cs typeface="Arial" panose="020B0604020202020204" pitchFamily="34" charset="0"/>
              </a:rPr>
              <a:t>По проектам с СМР в течение 10 рабочих дней проводит осмотр объекта, проверку соответствия фактических затрат инвестора к ПСД (качество, количество материалов и их стоимость), достижения загруженности мощностей   и готовит свое электронное заключение о соответствии/несоответствии проекта </a:t>
            </a:r>
          </a:p>
        </p:txBody>
      </p:sp>
      <p:sp>
        <p:nvSpPr>
          <p:cNvPr id="47" name="Прямоугольник 46"/>
          <p:cNvSpPr/>
          <p:nvPr/>
        </p:nvSpPr>
        <p:spPr>
          <a:xfrm>
            <a:off x="113972" y="2393416"/>
            <a:ext cx="2754557" cy="1206484"/>
          </a:xfrm>
          <a:prstGeom prst="rect">
            <a:avLst/>
          </a:prstGeom>
        </p:spPr>
        <p:txBody>
          <a:bodyPr wrap="square" lIns="128016" tIns="64008" rIns="128016" bIns="64008">
            <a:spAutoFit/>
          </a:bodyPr>
          <a:lstStyle/>
          <a:p>
            <a:pPr algn="just">
              <a:spcBef>
                <a:spcPct val="0"/>
              </a:spcBef>
            </a:pPr>
            <a:r>
              <a:rPr lang="ru-RU" altLang="ru-RU" sz="1400" dirty="0">
                <a:latin typeface="Arial" pitchFamily="34" charset="0"/>
                <a:cs typeface="Arial" pitchFamily="34" charset="0"/>
              </a:rPr>
              <a:t>Формирует установленный пакет документов и электронную заявку через веб-портал электронного правительства</a:t>
            </a:r>
          </a:p>
        </p:txBody>
      </p:sp>
      <p:sp>
        <p:nvSpPr>
          <p:cNvPr id="62" name="Прямоугольник 61"/>
          <p:cNvSpPr/>
          <p:nvPr/>
        </p:nvSpPr>
        <p:spPr>
          <a:xfrm>
            <a:off x="241326" y="140505"/>
            <a:ext cx="16678284" cy="406265"/>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lIns="128016" tIns="64008" rIns="128016" bIns="64008">
            <a:spAutoFit/>
          </a:bodyPr>
          <a:lstStyle/>
          <a:p>
            <a:pPr algn="ctr">
              <a:spcBef>
                <a:spcPct val="0"/>
              </a:spcBef>
            </a:pPr>
            <a:r>
              <a:rPr lang="ru-RU" b="1" dirty="0" smtClean="0">
                <a:solidFill>
                  <a:schemeClr val="tx2"/>
                </a:solidFill>
                <a:latin typeface="Arial" panose="020B0604020202020204" pitchFamily="34" charset="0"/>
                <a:cs typeface="Arial" panose="020B0604020202020204" pitchFamily="34" charset="0"/>
              </a:rPr>
              <a:t> СХЕМА АТОМАТИЗАЦИИ ИНВЕСТИЦИОННОГО СУБСИДИРОВАНИЯ</a:t>
            </a:r>
            <a:endParaRPr lang="ru-RU" altLang="ru-RU" b="1" dirty="0">
              <a:solidFill>
                <a:schemeClr val="tx2"/>
              </a:solidFill>
              <a:latin typeface="Arial" panose="020B0604020202020204" pitchFamily="34" charset="0"/>
              <a:cs typeface="Arial" panose="020B0604020202020204" pitchFamily="34" charset="0"/>
            </a:endParaRPr>
          </a:p>
        </p:txBody>
      </p:sp>
      <p:cxnSp>
        <p:nvCxnSpPr>
          <p:cNvPr id="12" name="Прямая со стрелкой 11"/>
          <p:cNvCxnSpPr/>
          <p:nvPr/>
        </p:nvCxnSpPr>
        <p:spPr>
          <a:xfrm flipH="1">
            <a:off x="3576936" y="2518472"/>
            <a:ext cx="1" cy="124858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1" name="Скругленный прямоугольник 50"/>
          <p:cNvSpPr/>
          <p:nvPr/>
        </p:nvSpPr>
        <p:spPr>
          <a:xfrm>
            <a:off x="1284201" y="3934575"/>
            <a:ext cx="2630818" cy="719055"/>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a:defRPr/>
            </a:pPr>
            <a:r>
              <a:rPr lang="ru-RU" sz="2200" b="1" dirty="0"/>
              <a:t>Группа специалистов</a:t>
            </a:r>
            <a:endParaRPr lang="ru-RU" sz="2000" b="1" dirty="0"/>
          </a:p>
        </p:txBody>
      </p:sp>
      <p:sp>
        <p:nvSpPr>
          <p:cNvPr id="61" name="Прямоугольник 60"/>
          <p:cNvSpPr/>
          <p:nvPr/>
        </p:nvSpPr>
        <p:spPr>
          <a:xfrm>
            <a:off x="600077" y="4845432"/>
            <a:ext cx="3770124" cy="2899255"/>
          </a:xfrm>
          <a:prstGeom prst="rect">
            <a:avLst/>
          </a:prstGeom>
        </p:spPr>
        <p:txBody>
          <a:bodyPr wrap="square" lIns="128016" tIns="64008" rIns="128016" bIns="64008">
            <a:spAutoFit/>
          </a:bodyPr>
          <a:lstStyle/>
          <a:p>
            <a:pPr algn="just">
              <a:spcBef>
                <a:spcPct val="0"/>
              </a:spcBef>
            </a:pPr>
            <a:r>
              <a:rPr lang="ru-RU" altLang="ru-RU" sz="1500" dirty="0">
                <a:latin typeface="Arial" panose="020B0604020202020204" pitchFamily="34" charset="0"/>
                <a:cs typeface="Arial" panose="020B0604020202020204" pitchFamily="34" charset="0"/>
              </a:rPr>
              <a:t>По проектам без СМР в течение 10 рабочих дней осуществляет проверку документов, осмотр объекта инвестора, приобретенного оборудования на соответствие условиям, предусмотренным в паспортах проектов, кроме того проверяет достижение загруженности производственных мощностей и готовит свое электронное заключение о соответствии/несоответствии проекта </a:t>
            </a:r>
          </a:p>
        </p:txBody>
      </p:sp>
      <p:cxnSp>
        <p:nvCxnSpPr>
          <p:cNvPr id="71" name="Соединительная линия уступом 70"/>
          <p:cNvCxnSpPr/>
          <p:nvPr/>
        </p:nvCxnSpPr>
        <p:spPr>
          <a:xfrm flipV="1">
            <a:off x="4144663" y="2251513"/>
            <a:ext cx="8336898" cy="2061828"/>
          </a:xfrm>
          <a:prstGeom prst="bentConnector3">
            <a:avLst>
              <a:gd name="adj1" fmla="val 88229"/>
            </a:avLst>
          </a:prstGeom>
          <a:ln>
            <a:tailEnd type="arrow"/>
          </a:ln>
        </p:spPr>
        <p:style>
          <a:lnRef idx="3">
            <a:schemeClr val="accent1"/>
          </a:lnRef>
          <a:fillRef idx="0">
            <a:schemeClr val="accent1"/>
          </a:fillRef>
          <a:effectRef idx="2">
            <a:schemeClr val="accent1"/>
          </a:effectRef>
          <a:fontRef idx="minor">
            <a:schemeClr val="tx1"/>
          </a:fontRef>
        </p:style>
      </p:cxnSp>
      <p:sp>
        <p:nvSpPr>
          <p:cNvPr id="73" name="Скругленный прямоугольник 72"/>
          <p:cNvSpPr/>
          <p:nvPr/>
        </p:nvSpPr>
        <p:spPr>
          <a:xfrm>
            <a:off x="12746437" y="1406951"/>
            <a:ext cx="2217846" cy="967123"/>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a:defRPr/>
            </a:pPr>
            <a:r>
              <a:rPr lang="ru-RU" sz="2000" b="1" dirty="0"/>
              <a:t>Рабочий орган</a:t>
            </a:r>
          </a:p>
        </p:txBody>
      </p:sp>
      <p:sp>
        <p:nvSpPr>
          <p:cNvPr id="74" name="Прямоугольник 73"/>
          <p:cNvSpPr/>
          <p:nvPr/>
        </p:nvSpPr>
        <p:spPr>
          <a:xfrm>
            <a:off x="12169605" y="2436136"/>
            <a:ext cx="3707130" cy="590931"/>
          </a:xfrm>
          <a:prstGeom prst="rect">
            <a:avLst/>
          </a:prstGeom>
        </p:spPr>
        <p:txBody>
          <a:bodyPr wrap="square" lIns="128016" tIns="64008" rIns="128016" bIns="64008">
            <a:spAutoFit/>
          </a:bodyPr>
          <a:lstStyle/>
          <a:p>
            <a:pPr>
              <a:spcBef>
                <a:spcPct val="0"/>
              </a:spcBef>
            </a:pPr>
            <a:r>
              <a:rPr lang="ru-RU" altLang="ru-RU" sz="1500" dirty="0">
                <a:latin typeface="Arial" panose="020B0604020202020204" pitchFamily="34" charset="0"/>
                <a:cs typeface="Arial" panose="020B0604020202020204" pitchFamily="34" charset="0"/>
              </a:rPr>
              <a:t>В течение 1 рабочего дня принимает решение об отказе/выдаче субсидии</a:t>
            </a:r>
          </a:p>
        </p:txBody>
      </p:sp>
      <p:cxnSp>
        <p:nvCxnSpPr>
          <p:cNvPr id="86" name="Прямая соединительная линия 85"/>
          <p:cNvCxnSpPr/>
          <p:nvPr/>
        </p:nvCxnSpPr>
        <p:spPr>
          <a:xfrm flipV="1">
            <a:off x="15148560" y="1788457"/>
            <a:ext cx="773430" cy="3"/>
          </a:xfrm>
          <a:prstGeom prst="line">
            <a:avLst/>
          </a:prstGeom>
        </p:spPr>
        <p:style>
          <a:lnRef idx="3">
            <a:schemeClr val="accent1"/>
          </a:lnRef>
          <a:fillRef idx="0">
            <a:schemeClr val="accent1"/>
          </a:fillRef>
          <a:effectRef idx="2">
            <a:schemeClr val="accent1"/>
          </a:effectRef>
          <a:fontRef idx="minor">
            <a:schemeClr val="tx1"/>
          </a:fontRef>
        </p:style>
      </p:cxnSp>
      <p:sp>
        <p:nvSpPr>
          <p:cNvPr id="97" name="Скругленный прямоугольник 96"/>
          <p:cNvSpPr/>
          <p:nvPr/>
        </p:nvSpPr>
        <p:spPr>
          <a:xfrm>
            <a:off x="14833862" y="3300023"/>
            <a:ext cx="2085749" cy="934063"/>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lIns="128016" tIns="64008" rIns="128016" bIns="64008" anchor="ctr"/>
          <a:lstStyle/>
          <a:p>
            <a:pPr algn="ctr">
              <a:defRPr/>
            </a:pPr>
            <a:r>
              <a:rPr lang="kk-KZ" sz="2200" b="1" dirty="0"/>
              <a:t>Инвестор</a:t>
            </a:r>
            <a:endParaRPr lang="ru-RU" sz="2200" b="1" dirty="0"/>
          </a:p>
        </p:txBody>
      </p:sp>
      <p:sp>
        <p:nvSpPr>
          <p:cNvPr id="98" name="Прямоугольник 97"/>
          <p:cNvSpPr/>
          <p:nvPr/>
        </p:nvSpPr>
        <p:spPr>
          <a:xfrm>
            <a:off x="14708505" y="4388206"/>
            <a:ext cx="2140267" cy="1745093"/>
          </a:xfrm>
          <a:prstGeom prst="rect">
            <a:avLst/>
          </a:prstGeom>
        </p:spPr>
        <p:txBody>
          <a:bodyPr wrap="square" lIns="128016" tIns="64008" rIns="128016" bIns="64008">
            <a:spAutoFit/>
          </a:bodyPr>
          <a:lstStyle/>
          <a:p>
            <a:pPr algn="just">
              <a:spcBef>
                <a:spcPct val="0"/>
              </a:spcBef>
            </a:pPr>
            <a:r>
              <a:rPr lang="ru-RU" altLang="ru-RU" sz="1500" dirty="0">
                <a:latin typeface="Arial" pitchFamily="34" charset="0"/>
                <a:cs typeface="Arial" pitchFamily="34" charset="0"/>
              </a:rPr>
              <a:t>Сведения об отказе в субсидировании направляются в личный кабинет инвестора и отражаются на веб-портале</a:t>
            </a:r>
          </a:p>
        </p:txBody>
      </p:sp>
      <p:cxnSp>
        <p:nvCxnSpPr>
          <p:cNvPr id="108" name="Прямая соединительная линия 107"/>
          <p:cNvCxnSpPr/>
          <p:nvPr/>
        </p:nvCxnSpPr>
        <p:spPr>
          <a:xfrm flipH="1">
            <a:off x="12746438" y="3049554"/>
            <a:ext cx="4" cy="226506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8" name="Прямая со стрелкой 127"/>
          <p:cNvCxnSpPr/>
          <p:nvPr/>
        </p:nvCxnSpPr>
        <p:spPr>
          <a:xfrm>
            <a:off x="13671707" y="3049554"/>
            <a:ext cx="3" cy="30152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4" name="Прямоугольник 133"/>
          <p:cNvSpPr/>
          <p:nvPr/>
        </p:nvSpPr>
        <p:spPr>
          <a:xfrm>
            <a:off x="10856806" y="7280229"/>
            <a:ext cx="5297835" cy="1514261"/>
          </a:xfrm>
          <a:prstGeom prst="rect">
            <a:avLst/>
          </a:prstGeom>
        </p:spPr>
        <p:txBody>
          <a:bodyPr wrap="square" lIns="128016" tIns="64008" rIns="128016" bIns="64008">
            <a:spAutoFit/>
          </a:bodyPr>
          <a:lstStyle/>
          <a:p>
            <a:pPr algn="just">
              <a:spcBef>
                <a:spcPct val="0"/>
              </a:spcBef>
            </a:pPr>
            <a:r>
              <a:rPr lang="ru-RU" altLang="ru-RU" sz="1500" dirty="0">
                <a:latin typeface="Arial" panose="020B0604020202020204" pitchFamily="34" charset="0"/>
                <a:cs typeface="Arial" panose="020B0604020202020204" pitchFamily="34" charset="0"/>
              </a:rPr>
              <a:t>Сведения об одобрении в субсидировании направляются в личный кабинет инвестора и отражаются на веб-портале. В течение 1 рабочего дня подписывается договор субсидирования и соглашение об не отчуждении в электронном виде, перечисляются субсидии.</a:t>
            </a:r>
          </a:p>
        </p:txBody>
      </p:sp>
      <p:cxnSp>
        <p:nvCxnSpPr>
          <p:cNvPr id="145" name="Прямая со стрелкой 144"/>
          <p:cNvCxnSpPr/>
          <p:nvPr/>
        </p:nvCxnSpPr>
        <p:spPr>
          <a:xfrm flipH="1" flipV="1">
            <a:off x="8580468" y="5313504"/>
            <a:ext cx="4165973" cy="111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7" name="Скругленный прямоугольник 146"/>
          <p:cNvSpPr/>
          <p:nvPr/>
        </p:nvSpPr>
        <p:spPr>
          <a:xfrm>
            <a:off x="12628835" y="6103975"/>
            <a:ext cx="2085749" cy="934063"/>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lIns="128016" tIns="64008" rIns="128016" bIns="64008" anchor="ctr"/>
          <a:lstStyle/>
          <a:p>
            <a:pPr algn="ctr">
              <a:defRPr/>
            </a:pPr>
            <a:r>
              <a:rPr lang="kk-KZ" sz="2200" b="1" dirty="0"/>
              <a:t>Инвестор</a:t>
            </a:r>
            <a:endParaRPr lang="ru-RU" sz="2200" b="1" dirty="0"/>
          </a:p>
        </p:txBody>
      </p:sp>
      <p:sp>
        <p:nvSpPr>
          <p:cNvPr id="148" name="Скругленный прямоугольник 147"/>
          <p:cNvSpPr/>
          <p:nvPr/>
        </p:nvSpPr>
        <p:spPr>
          <a:xfrm>
            <a:off x="6286274" y="4771087"/>
            <a:ext cx="2150639" cy="98878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a:defRPr/>
            </a:pPr>
            <a:r>
              <a:rPr lang="ru-RU" sz="2200" b="1" dirty="0"/>
              <a:t>Финансовый институт</a:t>
            </a:r>
            <a:endParaRPr lang="ru-RU" sz="2000" b="1" dirty="0"/>
          </a:p>
        </p:txBody>
      </p:sp>
      <p:sp>
        <p:nvSpPr>
          <p:cNvPr id="160" name="Прямоугольник 159"/>
          <p:cNvSpPr/>
          <p:nvPr/>
        </p:nvSpPr>
        <p:spPr>
          <a:xfrm>
            <a:off x="5060208" y="6204824"/>
            <a:ext cx="4910546" cy="2206758"/>
          </a:xfrm>
          <a:prstGeom prst="rect">
            <a:avLst/>
          </a:prstGeom>
        </p:spPr>
        <p:txBody>
          <a:bodyPr wrap="square" lIns="128016" tIns="64008" rIns="128016" bIns="64008">
            <a:spAutoFit/>
          </a:bodyPr>
          <a:lstStyle/>
          <a:p>
            <a:pPr algn="just">
              <a:spcBef>
                <a:spcPct val="0"/>
              </a:spcBef>
            </a:pPr>
            <a:r>
              <a:rPr lang="ru-RU" altLang="ru-RU" sz="1500" dirty="0">
                <a:latin typeface="Arial" panose="020B0604020202020204" pitchFamily="34" charset="0"/>
                <a:cs typeface="Arial" panose="020B0604020202020204" pitchFamily="34" charset="0"/>
              </a:rPr>
              <a:t>1. По согласованию  с инвестором субсидии перечисляются в финансовый институт в счет погашения основного долга инвестора.</a:t>
            </a:r>
          </a:p>
          <a:p>
            <a:pPr algn="just">
              <a:spcBef>
                <a:spcPct val="0"/>
              </a:spcBef>
            </a:pPr>
            <a:r>
              <a:rPr lang="ru-RU" altLang="ru-RU" sz="1500" dirty="0">
                <a:latin typeface="Arial" panose="020B0604020202020204" pitchFamily="34" charset="0"/>
                <a:cs typeface="Arial" panose="020B0604020202020204" pitchFamily="34" charset="0"/>
              </a:rPr>
              <a:t>2. В случае планируемого приобретения инвестором оборудования/техники в кредит/лизинг допускается перечисление инвестиционных субсидий авансовым платежом финансовому институту на специальный счет в качестве первоначального взноса и будущего залога</a:t>
            </a:r>
          </a:p>
        </p:txBody>
      </p:sp>
      <p:sp>
        <p:nvSpPr>
          <p:cNvPr id="161" name="TextBox 160"/>
          <p:cNvSpPr txBox="1"/>
          <p:nvPr/>
        </p:nvSpPr>
        <p:spPr>
          <a:xfrm>
            <a:off x="10109442" y="4671790"/>
            <a:ext cx="1435333" cy="1283428"/>
          </a:xfrm>
          <a:prstGeom prst="rect">
            <a:avLst/>
          </a:prstGeom>
          <a:ln/>
        </p:spPr>
        <p:style>
          <a:lnRef idx="2">
            <a:schemeClr val="accent5"/>
          </a:lnRef>
          <a:fillRef idx="1">
            <a:schemeClr val="lt1"/>
          </a:fillRef>
          <a:effectRef idx="0">
            <a:schemeClr val="accent5"/>
          </a:effectRef>
          <a:fontRef idx="minor">
            <a:schemeClr val="dk1"/>
          </a:fontRef>
        </p:style>
        <p:txBody>
          <a:bodyPr wrap="square" lIns="128016" tIns="64008" rIns="128016" bIns="64008" rtlCol="0">
            <a:spAutoFit/>
          </a:bodyPr>
          <a:lstStyle/>
          <a:p>
            <a:pPr algn="ctr"/>
            <a:r>
              <a:rPr lang="ru-RU" sz="1500" b="1" dirty="0">
                <a:solidFill>
                  <a:schemeClr val="accent1">
                    <a:lumMod val="50000"/>
                  </a:schemeClr>
                </a:solidFill>
              </a:rPr>
              <a:t>Авансовый платеж на </a:t>
            </a:r>
            <a:r>
              <a:rPr lang="ru-RU" sz="1500" b="1" dirty="0" err="1">
                <a:solidFill>
                  <a:schemeClr val="accent1">
                    <a:lumMod val="50000"/>
                  </a:schemeClr>
                </a:solidFill>
              </a:rPr>
              <a:t>спецсчет</a:t>
            </a:r>
            <a:r>
              <a:rPr lang="ru-RU" sz="1500" b="1" dirty="0">
                <a:solidFill>
                  <a:schemeClr val="accent1">
                    <a:lumMod val="50000"/>
                  </a:schemeClr>
                </a:solidFill>
              </a:rPr>
              <a:t>/счет инвестора в БВУ</a:t>
            </a:r>
          </a:p>
        </p:txBody>
      </p:sp>
      <p:sp>
        <p:nvSpPr>
          <p:cNvPr id="163" name="TextBox 162"/>
          <p:cNvSpPr txBox="1"/>
          <p:nvPr/>
        </p:nvSpPr>
        <p:spPr>
          <a:xfrm>
            <a:off x="13014534" y="5131487"/>
            <a:ext cx="1314349" cy="366254"/>
          </a:xfrm>
          <a:prstGeom prst="rect">
            <a:avLst/>
          </a:prstGeom>
          <a:ln/>
        </p:spPr>
        <p:style>
          <a:lnRef idx="2">
            <a:schemeClr val="accent5"/>
          </a:lnRef>
          <a:fillRef idx="1">
            <a:schemeClr val="lt1"/>
          </a:fillRef>
          <a:effectRef idx="0">
            <a:schemeClr val="accent5"/>
          </a:effectRef>
          <a:fontRef idx="minor">
            <a:schemeClr val="dk1"/>
          </a:fontRef>
        </p:style>
        <p:txBody>
          <a:bodyPr wrap="square" lIns="128016" tIns="64008" rIns="128016" bIns="64008" rtlCol="0">
            <a:spAutoFit/>
          </a:bodyPr>
          <a:lstStyle/>
          <a:p>
            <a:pPr algn="ctr"/>
            <a:r>
              <a:rPr lang="ru-RU" sz="1500" b="1" dirty="0">
                <a:solidFill>
                  <a:schemeClr val="accent6">
                    <a:lumMod val="75000"/>
                  </a:schemeClr>
                </a:solidFill>
              </a:rPr>
              <a:t>одобрение</a:t>
            </a:r>
          </a:p>
        </p:txBody>
      </p:sp>
      <p:cxnSp>
        <p:nvCxnSpPr>
          <p:cNvPr id="172" name="Прямая со стрелкой 171"/>
          <p:cNvCxnSpPr/>
          <p:nvPr/>
        </p:nvCxnSpPr>
        <p:spPr>
          <a:xfrm flipH="1">
            <a:off x="15921992" y="1790860"/>
            <a:ext cx="1" cy="14141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6" name="TextBox 175"/>
          <p:cNvSpPr txBox="1"/>
          <p:nvPr/>
        </p:nvSpPr>
        <p:spPr>
          <a:xfrm>
            <a:off x="15366110" y="2084372"/>
            <a:ext cx="1021251" cy="366254"/>
          </a:xfrm>
          <a:prstGeom prst="rect">
            <a:avLst/>
          </a:prstGeom>
          <a:ln/>
        </p:spPr>
        <p:style>
          <a:lnRef idx="2">
            <a:schemeClr val="accent5"/>
          </a:lnRef>
          <a:fillRef idx="1">
            <a:schemeClr val="lt1"/>
          </a:fillRef>
          <a:effectRef idx="0">
            <a:schemeClr val="accent5"/>
          </a:effectRef>
          <a:fontRef idx="minor">
            <a:schemeClr val="dk1"/>
          </a:fontRef>
        </p:style>
        <p:txBody>
          <a:bodyPr wrap="square" lIns="128016" tIns="64008" rIns="128016" bIns="64008" rtlCol="0">
            <a:spAutoFit/>
          </a:bodyPr>
          <a:lstStyle/>
          <a:p>
            <a:pPr algn="ctr"/>
            <a:r>
              <a:rPr lang="ru-RU" sz="1500" b="1" dirty="0">
                <a:solidFill>
                  <a:srgbClr val="FF0000"/>
                </a:solidFill>
              </a:rPr>
              <a:t>отказ</a:t>
            </a:r>
          </a:p>
        </p:txBody>
      </p:sp>
      <p:sp>
        <p:nvSpPr>
          <p:cNvPr id="33"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smtClean="0">
                <a:solidFill>
                  <a:schemeClr val="accent5">
                    <a:lumMod val="75000"/>
                  </a:schemeClr>
                </a:solidFill>
                <a:latin typeface="+mn-lt"/>
              </a:rPr>
              <a:t>35</a:t>
            </a:r>
            <a:endParaRPr lang="en-US" sz="2800" b="1" dirty="0">
              <a:solidFill>
                <a:schemeClr val="accent5">
                  <a:lumMod val="75000"/>
                </a:schemeClr>
              </a:solidFill>
              <a:latin typeface="+mn-lt"/>
            </a:endParaRPr>
          </a:p>
        </p:txBody>
      </p:sp>
      <p:sp>
        <p:nvSpPr>
          <p:cNvPr id="6" name="Прямоугольник 5"/>
          <p:cNvSpPr/>
          <p:nvPr/>
        </p:nvSpPr>
        <p:spPr>
          <a:xfrm>
            <a:off x="16387361" y="546770"/>
            <a:ext cx="532249" cy="437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00077" y="8905056"/>
            <a:ext cx="15321913" cy="6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7931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624046" y="9121080"/>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4</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562010" y="1488231"/>
            <a:ext cx="0" cy="8112969"/>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43" name="Прямоугольник 42"/>
          <p:cNvSpPr/>
          <p:nvPr/>
        </p:nvSpPr>
        <p:spPr>
          <a:xfrm>
            <a:off x="5510064" y="408112"/>
            <a:ext cx="7851188" cy="523220"/>
          </a:xfrm>
          <a:prstGeom prst="rect">
            <a:avLst/>
          </a:prstGeom>
        </p:spPr>
        <p:txBody>
          <a:bodyPr wrap="none">
            <a:spAutoFit/>
          </a:bodyPr>
          <a:lstStyle/>
          <a:p>
            <a:r>
              <a:rPr lang="ru-RU" sz="2800" dirty="0" smtClean="0">
                <a:solidFill>
                  <a:schemeClr val="bg1"/>
                </a:solidFill>
              </a:rPr>
              <a:t>Приобретение сельскохозяйственной техники</a:t>
            </a:r>
            <a:endParaRPr lang="ru-RU" sz="2800" dirty="0">
              <a:solidFill>
                <a:schemeClr val="bg1"/>
              </a:solidFill>
            </a:endParaRPr>
          </a:p>
        </p:txBody>
      </p:sp>
      <p:graphicFrame>
        <p:nvGraphicFramePr>
          <p:cNvPr id="49" name="Таблица 48"/>
          <p:cNvGraphicFramePr>
            <a:graphicFrameLocks noGrp="1"/>
          </p:cNvGraphicFramePr>
          <p:nvPr>
            <p:extLst>
              <p:ext uri="{D42A27DB-BD31-4B8C-83A1-F6EECF244321}">
                <p14:modId xmlns:p14="http://schemas.microsoft.com/office/powerpoint/2010/main" val="359429200"/>
              </p:ext>
            </p:extLst>
          </p:nvPr>
        </p:nvGraphicFramePr>
        <p:xfrm>
          <a:off x="8666042" y="1401955"/>
          <a:ext cx="8233662" cy="8115113"/>
        </p:xfrm>
        <a:graphic>
          <a:graphicData uri="http://schemas.openxmlformats.org/drawingml/2006/table">
            <a:tbl>
              <a:tblPr>
                <a:tableStyleId>{BDBED569-4797-4DF1-A0F4-6AAB3CD982D8}</a:tableStyleId>
              </a:tblPr>
              <a:tblGrid>
                <a:gridCol w="429152"/>
                <a:gridCol w="6215939"/>
                <a:gridCol w="916055"/>
                <a:gridCol w="672516"/>
              </a:tblGrid>
              <a:tr h="185350">
                <a:tc>
                  <a:txBody>
                    <a:bodyPr/>
                    <a:lstStyle/>
                    <a:p>
                      <a:pPr marL="12700" algn="just">
                        <a:lnSpc>
                          <a:spcPct val="100000"/>
                        </a:lnSpc>
                        <a:spcAft>
                          <a:spcPts val="0"/>
                        </a:spcAft>
                      </a:pPr>
                      <a:r>
                        <a:rPr lang="en-US" sz="1000" dirty="0">
                          <a:latin typeface="Arial" pitchFamily="34" charset="0"/>
                          <a:cs typeface="Arial" pitchFamily="34" charset="0"/>
                        </a:rPr>
                        <a:t>24.</a:t>
                      </a: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плуг (3-х и более корпусные)</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2 000 000</a:t>
                      </a:r>
                      <a:endParaRPr lang="ru-RU" sz="1000">
                        <a:latin typeface="Arial" pitchFamily="34" charset="0"/>
                        <a:ea typeface="Times New Roman"/>
                        <a:cs typeface="Arial" pitchFamily="34" charset="0"/>
                      </a:endParaRPr>
                    </a:p>
                  </a:txBody>
                  <a:tcPr marL="389" marR="389" marT="389" marB="389" anchor="ctr"/>
                </a:tc>
              </a:tr>
              <a:tr h="156800">
                <a:tc>
                  <a:txBody>
                    <a:bodyPr/>
                    <a:lstStyle/>
                    <a:p>
                      <a:pPr marL="12700" algn="just">
                        <a:lnSpc>
                          <a:spcPct val="100000"/>
                        </a:lnSpc>
                        <a:spcAft>
                          <a:spcPts val="0"/>
                        </a:spcAft>
                      </a:pPr>
                      <a:r>
                        <a:rPr lang="en-US" sz="1000">
                          <a:latin typeface="Arial" pitchFamily="34" charset="0"/>
                          <a:cs typeface="Arial" pitchFamily="34" charset="0"/>
                        </a:rPr>
                        <a:t>25.</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dirty="0" err="1">
                          <a:latin typeface="Arial" pitchFamily="34" charset="0"/>
                          <a:cs typeface="Arial" pitchFamily="34" charset="0"/>
                        </a:rPr>
                        <a:t>борона</a:t>
                      </a:r>
                      <a:r>
                        <a:rPr lang="en-US" sz="1000" dirty="0">
                          <a:latin typeface="Arial" pitchFamily="34" charset="0"/>
                          <a:cs typeface="Arial" pitchFamily="34" charset="0"/>
                        </a:rPr>
                        <a:t> </a:t>
                      </a:r>
                      <a:r>
                        <a:rPr lang="en-US" sz="1000" dirty="0" err="1">
                          <a:latin typeface="Arial" pitchFamily="34" charset="0"/>
                          <a:cs typeface="Arial" pitchFamily="34" charset="0"/>
                        </a:rPr>
                        <a:t>дисковая</a:t>
                      </a:r>
                      <a:r>
                        <a:rPr lang="en-US" sz="1000" dirty="0">
                          <a:latin typeface="Arial" pitchFamily="34" charset="0"/>
                          <a:cs typeface="Arial" pitchFamily="34" charset="0"/>
                        </a:rPr>
                        <a:t>/</a:t>
                      </a:r>
                      <a:r>
                        <a:rPr lang="en-US" sz="1000" dirty="0" err="1">
                          <a:latin typeface="Arial" pitchFamily="34" charset="0"/>
                          <a:cs typeface="Arial" pitchFamily="34" charset="0"/>
                        </a:rPr>
                        <a:t>ротационная</a:t>
                      </a:r>
                      <a:r>
                        <a:rPr lang="en-US" sz="1000" dirty="0">
                          <a:latin typeface="Arial" pitchFamily="34" charset="0"/>
                          <a:cs typeface="Arial" pitchFamily="34" charset="0"/>
                        </a:rPr>
                        <a:t>:</a:t>
                      </a:r>
                      <a:endParaRPr lang="ru-RU" sz="10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229916">
                <a:tc>
                  <a:txBody>
                    <a:bodyPr/>
                    <a:lstStyle/>
                    <a:p>
                      <a:pPr marL="12700" algn="just">
                        <a:lnSpc>
                          <a:spcPct val="100000"/>
                        </a:lnSpc>
                        <a:spcAft>
                          <a:spcPts val="0"/>
                        </a:spcAft>
                      </a:pPr>
                      <a:r>
                        <a:rPr lang="en-US" sz="1000">
                          <a:latin typeface="Arial" pitchFamily="34" charset="0"/>
                          <a:cs typeface="Arial" pitchFamily="34" charset="0"/>
                        </a:rPr>
                        <a:t>25.1.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ширина</a:t>
                      </a:r>
                      <a:r>
                        <a:rPr lang="en-US" sz="1000" dirty="0">
                          <a:latin typeface="Arial" pitchFamily="34" charset="0"/>
                          <a:cs typeface="Arial" pitchFamily="34" charset="0"/>
                        </a:rPr>
                        <a:t> </a:t>
                      </a:r>
                      <a:r>
                        <a:rPr lang="en-US" sz="1000" dirty="0" err="1">
                          <a:latin typeface="Arial" pitchFamily="34" charset="0"/>
                          <a:cs typeface="Arial" pitchFamily="34" charset="0"/>
                        </a:rPr>
                        <a:t>захвата</a:t>
                      </a:r>
                      <a:r>
                        <a:rPr lang="en-US" sz="1000" dirty="0">
                          <a:latin typeface="Arial" pitchFamily="34" charset="0"/>
                          <a:cs typeface="Arial" pitchFamily="34" charset="0"/>
                        </a:rPr>
                        <a:t> </a:t>
                      </a:r>
                      <a:r>
                        <a:rPr lang="en-US" sz="1000" dirty="0" err="1">
                          <a:latin typeface="Arial" pitchFamily="34" charset="0"/>
                          <a:cs typeface="Arial" pitchFamily="34" charset="0"/>
                        </a:rPr>
                        <a:t>до</a:t>
                      </a:r>
                      <a:r>
                        <a:rPr lang="en-US" sz="1000" dirty="0">
                          <a:latin typeface="Arial" pitchFamily="34" charset="0"/>
                          <a:cs typeface="Arial" pitchFamily="34" charset="0"/>
                        </a:rPr>
                        <a:t> 3 </a:t>
                      </a:r>
                      <a:r>
                        <a:rPr lang="en-US" sz="1000" dirty="0" err="1">
                          <a:latin typeface="Arial" pitchFamily="34" charset="0"/>
                          <a:cs typeface="Arial" pitchFamily="34" charset="0"/>
                        </a:rPr>
                        <a:t>метров</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1 100 000</a:t>
                      </a:r>
                      <a:endParaRPr lang="ru-RU" sz="1000">
                        <a:latin typeface="Arial" pitchFamily="34" charset="0"/>
                        <a:ea typeface="Times New Roman"/>
                        <a:cs typeface="Arial" pitchFamily="34" charset="0"/>
                      </a:endParaRPr>
                    </a:p>
                  </a:txBody>
                  <a:tcPr marL="389" marR="389" marT="389" marB="389" anchor="ctr"/>
                </a:tc>
              </a:tr>
              <a:tr h="312841">
                <a:tc>
                  <a:txBody>
                    <a:bodyPr/>
                    <a:lstStyle/>
                    <a:p>
                      <a:pPr marL="12700" algn="just">
                        <a:lnSpc>
                          <a:spcPct val="100000"/>
                        </a:lnSpc>
                        <a:spcAft>
                          <a:spcPts val="0"/>
                        </a:spcAft>
                      </a:pPr>
                      <a:r>
                        <a:rPr lang="en-US" sz="1000">
                          <a:latin typeface="Arial" pitchFamily="34" charset="0"/>
                          <a:cs typeface="Arial" pitchFamily="34" charset="0"/>
                        </a:rPr>
                        <a:t>25.2.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ширина</a:t>
                      </a:r>
                      <a:r>
                        <a:rPr lang="en-US" sz="1000" dirty="0">
                          <a:latin typeface="Arial" pitchFamily="34" charset="0"/>
                          <a:cs typeface="Arial" pitchFamily="34" charset="0"/>
                        </a:rPr>
                        <a:t> </a:t>
                      </a:r>
                      <a:r>
                        <a:rPr lang="en-US" sz="1000" dirty="0" err="1">
                          <a:latin typeface="Arial" pitchFamily="34" charset="0"/>
                          <a:cs typeface="Arial" pitchFamily="34" charset="0"/>
                        </a:rPr>
                        <a:t>захвата</a:t>
                      </a:r>
                      <a:r>
                        <a:rPr lang="en-US" sz="1000" dirty="0">
                          <a:latin typeface="Arial" pitchFamily="34" charset="0"/>
                          <a:cs typeface="Arial" pitchFamily="34" charset="0"/>
                        </a:rPr>
                        <a:t> 3,1-6 </a:t>
                      </a:r>
                      <a:r>
                        <a:rPr lang="en-US" sz="1000" dirty="0" err="1">
                          <a:latin typeface="Arial" pitchFamily="34" charset="0"/>
                          <a:cs typeface="Arial" pitchFamily="34" charset="0"/>
                        </a:rPr>
                        <a:t>метров</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3 500 000</a:t>
                      </a:r>
                      <a:endParaRPr lang="ru-RU" sz="1000">
                        <a:latin typeface="Arial" pitchFamily="34" charset="0"/>
                        <a:ea typeface="Times New Roman"/>
                        <a:cs typeface="Arial" pitchFamily="34" charset="0"/>
                      </a:endParaRPr>
                    </a:p>
                  </a:txBody>
                  <a:tcPr marL="389" marR="389" marT="389" marB="389" anchor="ctr"/>
                </a:tc>
              </a:tr>
              <a:tr h="312841">
                <a:tc>
                  <a:txBody>
                    <a:bodyPr/>
                    <a:lstStyle/>
                    <a:p>
                      <a:pPr marL="12700" algn="just">
                        <a:lnSpc>
                          <a:spcPct val="100000"/>
                        </a:lnSpc>
                        <a:spcAft>
                          <a:spcPts val="0"/>
                        </a:spcAft>
                      </a:pPr>
                      <a:r>
                        <a:rPr lang="en-US" sz="1000">
                          <a:latin typeface="Arial" pitchFamily="34" charset="0"/>
                          <a:cs typeface="Arial" pitchFamily="34" charset="0"/>
                        </a:rPr>
                        <a:t>25.3.</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ширина</a:t>
                      </a:r>
                      <a:r>
                        <a:rPr lang="en-US" sz="1000" dirty="0">
                          <a:latin typeface="Arial" pitchFamily="34" charset="0"/>
                          <a:cs typeface="Arial" pitchFamily="34" charset="0"/>
                        </a:rPr>
                        <a:t> </a:t>
                      </a:r>
                      <a:r>
                        <a:rPr lang="en-US" sz="1000" dirty="0" err="1">
                          <a:latin typeface="Arial" pitchFamily="34" charset="0"/>
                          <a:cs typeface="Arial" pitchFamily="34" charset="0"/>
                        </a:rPr>
                        <a:t>захвата</a:t>
                      </a:r>
                      <a:r>
                        <a:rPr lang="en-US" sz="1000" dirty="0">
                          <a:latin typeface="Arial" pitchFamily="34" charset="0"/>
                          <a:cs typeface="Arial" pitchFamily="34" charset="0"/>
                        </a:rPr>
                        <a:t> </a:t>
                      </a:r>
                      <a:r>
                        <a:rPr lang="en-US" sz="1000" dirty="0" err="1">
                          <a:latin typeface="Arial" pitchFamily="34" charset="0"/>
                          <a:cs typeface="Arial" pitchFamily="34" charset="0"/>
                        </a:rPr>
                        <a:t>от</a:t>
                      </a:r>
                      <a:r>
                        <a:rPr lang="en-US" sz="1000" dirty="0">
                          <a:latin typeface="Arial" pitchFamily="34" charset="0"/>
                          <a:cs typeface="Arial" pitchFamily="34" charset="0"/>
                        </a:rPr>
                        <a:t> 6,1-20 </a:t>
                      </a:r>
                      <a:r>
                        <a:rPr lang="en-US" sz="1000" dirty="0" err="1">
                          <a:latin typeface="Arial" pitchFamily="34" charset="0"/>
                          <a:cs typeface="Arial" pitchFamily="34" charset="0"/>
                        </a:rPr>
                        <a:t>метров</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9 000 000</a:t>
                      </a:r>
                      <a:endParaRPr lang="ru-RU" sz="1000">
                        <a:latin typeface="Arial" pitchFamily="34" charset="0"/>
                        <a:ea typeface="Times New Roman"/>
                        <a:cs typeface="Arial" pitchFamily="34" charset="0"/>
                      </a:endParaRPr>
                    </a:p>
                  </a:txBody>
                  <a:tcPr marL="389" marR="389" marT="389" marB="389" anchor="ctr"/>
                </a:tc>
              </a:tr>
              <a:tr h="312841">
                <a:tc>
                  <a:txBody>
                    <a:bodyPr/>
                    <a:lstStyle/>
                    <a:p>
                      <a:pPr marL="12700" algn="just">
                        <a:lnSpc>
                          <a:spcPct val="100000"/>
                        </a:lnSpc>
                        <a:spcAft>
                          <a:spcPts val="0"/>
                        </a:spcAft>
                      </a:pPr>
                      <a:r>
                        <a:rPr lang="en-US" sz="1000">
                          <a:latin typeface="Arial" pitchFamily="34" charset="0"/>
                          <a:cs typeface="Arial" pitchFamily="34" charset="0"/>
                        </a:rPr>
                        <a:t>26.</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борона</a:t>
                      </a:r>
                      <a:r>
                        <a:rPr lang="en-US" sz="1000" dirty="0">
                          <a:latin typeface="Arial" pitchFamily="34" charset="0"/>
                          <a:cs typeface="Arial" pitchFamily="34" charset="0"/>
                        </a:rPr>
                        <a:t> </a:t>
                      </a:r>
                      <a:r>
                        <a:rPr lang="en-US" sz="1000" dirty="0" err="1">
                          <a:latin typeface="Arial" pitchFamily="34" charset="0"/>
                          <a:cs typeface="Arial" pitchFamily="34" charset="0"/>
                        </a:rPr>
                        <a:t>пружинная</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9 000 000</a:t>
                      </a:r>
                      <a:endParaRPr lang="ru-RU" sz="1000">
                        <a:latin typeface="Arial" pitchFamily="34" charset="0"/>
                        <a:ea typeface="Times New Roman"/>
                        <a:cs typeface="Arial" pitchFamily="34" charset="0"/>
                      </a:endParaRPr>
                    </a:p>
                  </a:txBody>
                  <a:tcPr marL="389" marR="389" marT="389" marB="389" anchor="ctr"/>
                </a:tc>
              </a:tr>
              <a:tr h="156800">
                <a:tc>
                  <a:txBody>
                    <a:bodyPr/>
                    <a:lstStyle/>
                    <a:p>
                      <a:pPr marL="12700" algn="just">
                        <a:lnSpc>
                          <a:spcPct val="100000"/>
                        </a:lnSpc>
                        <a:spcAft>
                          <a:spcPts val="0"/>
                        </a:spcAft>
                      </a:pPr>
                      <a:r>
                        <a:rPr lang="en-US" sz="1000">
                          <a:latin typeface="Arial" pitchFamily="34" charset="0"/>
                          <a:cs typeface="Arial" pitchFamily="34" charset="0"/>
                        </a:rPr>
                        <a:t>27.</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a:latin typeface="Arial" pitchFamily="34" charset="0"/>
                          <a:cs typeface="Arial" pitchFamily="34" charset="0"/>
                        </a:rPr>
                        <a:t>борона зубовая цепная:</a:t>
                      </a:r>
                      <a:endParaRPr lang="ru-RU" sz="10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2841">
                <a:tc>
                  <a:txBody>
                    <a:bodyPr/>
                    <a:lstStyle/>
                    <a:p>
                      <a:pPr marL="12700" algn="just">
                        <a:lnSpc>
                          <a:spcPct val="100000"/>
                        </a:lnSpc>
                        <a:spcAft>
                          <a:spcPts val="0"/>
                        </a:spcAft>
                      </a:pPr>
                      <a:r>
                        <a:rPr lang="en-US" sz="1000">
                          <a:latin typeface="Arial" pitchFamily="34" charset="0"/>
                          <a:cs typeface="Arial" pitchFamily="34" charset="0"/>
                        </a:rPr>
                        <a:t>27.1.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ширина</a:t>
                      </a:r>
                      <a:r>
                        <a:rPr lang="en-US" sz="1000" dirty="0">
                          <a:latin typeface="Arial" pitchFamily="34" charset="0"/>
                          <a:cs typeface="Arial" pitchFamily="34" charset="0"/>
                        </a:rPr>
                        <a:t> </a:t>
                      </a:r>
                      <a:r>
                        <a:rPr lang="en-US" sz="1000" dirty="0" err="1">
                          <a:latin typeface="Arial" pitchFamily="34" charset="0"/>
                          <a:cs typeface="Arial" pitchFamily="34" charset="0"/>
                        </a:rPr>
                        <a:t>захвата</a:t>
                      </a:r>
                      <a:r>
                        <a:rPr lang="en-US" sz="1000" dirty="0">
                          <a:latin typeface="Arial" pitchFamily="34" charset="0"/>
                          <a:cs typeface="Arial" pitchFamily="34" charset="0"/>
                        </a:rPr>
                        <a:t> </a:t>
                      </a:r>
                      <a:r>
                        <a:rPr lang="en-US" sz="1000" dirty="0" err="1">
                          <a:latin typeface="Arial" pitchFamily="34" charset="0"/>
                          <a:cs typeface="Arial" pitchFamily="34" charset="0"/>
                        </a:rPr>
                        <a:t>до</a:t>
                      </a:r>
                      <a:r>
                        <a:rPr lang="en-US" sz="1000" dirty="0">
                          <a:latin typeface="Arial" pitchFamily="34" charset="0"/>
                          <a:cs typeface="Arial" pitchFamily="34" charset="0"/>
                        </a:rPr>
                        <a:t> 12 </a:t>
                      </a:r>
                      <a:r>
                        <a:rPr lang="en-US" sz="1000" dirty="0" err="1">
                          <a:latin typeface="Arial" pitchFamily="34" charset="0"/>
                          <a:cs typeface="Arial" pitchFamily="34" charset="0"/>
                        </a:rPr>
                        <a:t>метров</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2 200 000</a:t>
                      </a:r>
                      <a:endParaRPr lang="ru-RU" sz="1000">
                        <a:latin typeface="Arial" pitchFamily="34" charset="0"/>
                        <a:ea typeface="Times New Roman"/>
                        <a:cs typeface="Arial" pitchFamily="34" charset="0"/>
                      </a:endParaRPr>
                    </a:p>
                  </a:txBody>
                  <a:tcPr marL="389" marR="389" marT="389" marB="389" anchor="ctr"/>
                </a:tc>
              </a:tr>
              <a:tr h="312841">
                <a:tc>
                  <a:txBody>
                    <a:bodyPr/>
                    <a:lstStyle/>
                    <a:p>
                      <a:pPr marL="12700" algn="just">
                        <a:lnSpc>
                          <a:spcPct val="100000"/>
                        </a:lnSpc>
                        <a:spcAft>
                          <a:spcPts val="0"/>
                        </a:spcAft>
                      </a:pPr>
                      <a:r>
                        <a:rPr lang="en-US" sz="1000">
                          <a:latin typeface="Arial" pitchFamily="34" charset="0"/>
                          <a:cs typeface="Arial" pitchFamily="34" charset="0"/>
                        </a:rPr>
                        <a:t>27.2.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ширина</a:t>
                      </a:r>
                      <a:r>
                        <a:rPr lang="en-US" sz="1000" dirty="0">
                          <a:latin typeface="Arial" pitchFamily="34" charset="0"/>
                          <a:cs typeface="Arial" pitchFamily="34" charset="0"/>
                        </a:rPr>
                        <a:t> </a:t>
                      </a:r>
                      <a:r>
                        <a:rPr lang="en-US" sz="1000" dirty="0" err="1">
                          <a:latin typeface="Arial" pitchFamily="34" charset="0"/>
                          <a:cs typeface="Arial" pitchFamily="34" charset="0"/>
                        </a:rPr>
                        <a:t>захвата</a:t>
                      </a:r>
                      <a:r>
                        <a:rPr lang="en-US" sz="1000" dirty="0">
                          <a:latin typeface="Arial" pitchFamily="34" charset="0"/>
                          <a:cs typeface="Arial" pitchFamily="34" charset="0"/>
                        </a:rPr>
                        <a:t> 12,1-20 </a:t>
                      </a:r>
                      <a:r>
                        <a:rPr lang="en-US" sz="1000" dirty="0" err="1">
                          <a:latin typeface="Arial" pitchFamily="34" charset="0"/>
                          <a:cs typeface="Arial" pitchFamily="34" charset="0"/>
                        </a:rPr>
                        <a:t>метров</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5 000 000</a:t>
                      </a:r>
                      <a:endParaRPr lang="ru-RU" sz="1000">
                        <a:latin typeface="Arial" pitchFamily="34" charset="0"/>
                        <a:ea typeface="Times New Roman"/>
                        <a:cs typeface="Arial" pitchFamily="34" charset="0"/>
                      </a:endParaRPr>
                    </a:p>
                  </a:txBody>
                  <a:tcPr marL="389" marR="389" marT="389" marB="389" anchor="ctr"/>
                </a:tc>
              </a:tr>
              <a:tr h="312841">
                <a:tc>
                  <a:txBody>
                    <a:bodyPr/>
                    <a:lstStyle/>
                    <a:p>
                      <a:pPr marL="12700" algn="just">
                        <a:lnSpc>
                          <a:spcPct val="100000"/>
                        </a:lnSpc>
                        <a:spcAft>
                          <a:spcPts val="0"/>
                        </a:spcAft>
                      </a:pPr>
                      <a:r>
                        <a:rPr lang="en-US" sz="1000">
                          <a:latin typeface="Arial" pitchFamily="34" charset="0"/>
                          <a:cs typeface="Arial" pitchFamily="34" charset="0"/>
                        </a:rPr>
                        <a:t>27.3.</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ширина</a:t>
                      </a:r>
                      <a:r>
                        <a:rPr lang="en-US" sz="1000" dirty="0">
                          <a:latin typeface="Arial" pitchFamily="34" charset="0"/>
                          <a:cs typeface="Arial" pitchFamily="34" charset="0"/>
                        </a:rPr>
                        <a:t> </a:t>
                      </a:r>
                      <a:r>
                        <a:rPr lang="en-US" sz="1000" dirty="0" err="1">
                          <a:latin typeface="Arial" pitchFamily="34" charset="0"/>
                          <a:cs typeface="Arial" pitchFamily="34" charset="0"/>
                        </a:rPr>
                        <a:t>захвата</a:t>
                      </a:r>
                      <a:r>
                        <a:rPr lang="en-US" sz="1000" dirty="0">
                          <a:latin typeface="Arial" pitchFamily="34" charset="0"/>
                          <a:cs typeface="Arial" pitchFamily="34" charset="0"/>
                        </a:rPr>
                        <a:t> </a:t>
                      </a:r>
                      <a:r>
                        <a:rPr lang="en-US" sz="1000" dirty="0" err="1">
                          <a:latin typeface="Arial" pitchFamily="34" charset="0"/>
                          <a:cs typeface="Arial" pitchFamily="34" charset="0"/>
                        </a:rPr>
                        <a:t>от</a:t>
                      </a:r>
                      <a:r>
                        <a:rPr lang="en-US" sz="1000" dirty="0">
                          <a:latin typeface="Arial" pitchFamily="34" charset="0"/>
                          <a:cs typeface="Arial" pitchFamily="34" charset="0"/>
                        </a:rPr>
                        <a:t> 20,1 </a:t>
                      </a:r>
                      <a:r>
                        <a:rPr lang="en-US" sz="1000" dirty="0" err="1">
                          <a:latin typeface="Arial" pitchFamily="34" charset="0"/>
                          <a:cs typeface="Arial" pitchFamily="34" charset="0"/>
                        </a:rPr>
                        <a:t>метра</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5 500 000</a:t>
                      </a:r>
                      <a:endParaRPr lang="ru-RU" sz="1000">
                        <a:latin typeface="Arial" pitchFamily="34" charset="0"/>
                        <a:ea typeface="Times New Roman"/>
                        <a:cs typeface="Arial" pitchFamily="34" charset="0"/>
                      </a:endParaRPr>
                    </a:p>
                  </a:txBody>
                  <a:tcPr marL="389" marR="389" marT="389" marB="389" anchor="ctr"/>
                </a:tc>
              </a:tr>
              <a:tr h="312841">
                <a:tc>
                  <a:txBody>
                    <a:bodyPr/>
                    <a:lstStyle/>
                    <a:p>
                      <a:pPr marL="12700" algn="just">
                        <a:lnSpc>
                          <a:spcPct val="100000"/>
                        </a:lnSpc>
                        <a:spcAft>
                          <a:spcPts val="0"/>
                        </a:spcAft>
                      </a:pPr>
                      <a:r>
                        <a:rPr lang="en-US" sz="1000">
                          <a:latin typeface="Arial" pitchFamily="34" charset="0"/>
                          <a:cs typeface="Arial" pitchFamily="34" charset="0"/>
                        </a:rPr>
                        <a:t>28.</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каток</a:t>
                      </a:r>
                      <a:r>
                        <a:rPr lang="en-US" sz="1000" dirty="0">
                          <a:latin typeface="Arial" pitchFamily="34" charset="0"/>
                          <a:cs typeface="Arial" pitchFamily="34" charset="0"/>
                        </a:rPr>
                        <a:t> </a:t>
                      </a:r>
                      <a:r>
                        <a:rPr lang="en-US" sz="1000" dirty="0" err="1">
                          <a:latin typeface="Arial" pitchFamily="34" charset="0"/>
                          <a:cs typeface="Arial" pitchFamily="34" charset="0"/>
                        </a:rPr>
                        <a:t>кольчато-шпоровый</a:t>
                      </a:r>
                      <a:r>
                        <a:rPr lang="en-US" sz="1000" dirty="0">
                          <a:latin typeface="Arial" pitchFamily="34" charset="0"/>
                          <a:cs typeface="Arial" pitchFamily="34" charset="0"/>
                        </a:rPr>
                        <a:t>/</a:t>
                      </a:r>
                      <a:r>
                        <a:rPr lang="en-US" sz="1000" dirty="0" err="1">
                          <a:latin typeface="Arial" pitchFamily="34" charset="0"/>
                          <a:cs typeface="Arial" pitchFamily="34" charset="0"/>
                        </a:rPr>
                        <a:t>зубчатый</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5 500 000</a:t>
                      </a:r>
                      <a:endParaRPr lang="ru-RU" sz="1000">
                        <a:latin typeface="Arial" pitchFamily="34" charset="0"/>
                        <a:ea typeface="Times New Roman"/>
                        <a:cs typeface="Arial" pitchFamily="34" charset="0"/>
                      </a:endParaRPr>
                    </a:p>
                  </a:txBody>
                  <a:tcPr marL="389" marR="389" marT="389" marB="389" anchor="ctr"/>
                </a:tc>
              </a:tr>
              <a:tr h="312841">
                <a:tc>
                  <a:txBody>
                    <a:bodyPr/>
                    <a:lstStyle/>
                    <a:p>
                      <a:pPr marL="12700" algn="just">
                        <a:lnSpc>
                          <a:spcPct val="100000"/>
                        </a:lnSpc>
                        <a:spcAft>
                          <a:spcPts val="0"/>
                        </a:spcAft>
                      </a:pPr>
                      <a:r>
                        <a:rPr lang="en-US" sz="1000">
                          <a:latin typeface="Arial" pitchFamily="34" charset="0"/>
                          <a:cs typeface="Arial" pitchFamily="34" charset="0"/>
                        </a:rPr>
                        <a:t>29.</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лущильник</a:t>
                      </a:r>
                      <a:r>
                        <a:rPr lang="en-US" sz="1000" dirty="0">
                          <a:latin typeface="Arial" pitchFamily="34" charset="0"/>
                          <a:cs typeface="Arial" pitchFamily="34" charset="0"/>
                        </a:rPr>
                        <a:t>:</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880 000</a:t>
                      </a:r>
                      <a:endParaRPr lang="ru-RU" sz="1000" dirty="0">
                        <a:latin typeface="Arial" pitchFamily="34" charset="0"/>
                        <a:ea typeface="Times New Roman"/>
                        <a:cs typeface="Arial" pitchFamily="34" charset="0"/>
                      </a:endParaRPr>
                    </a:p>
                  </a:txBody>
                  <a:tcPr marL="389" marR="389" marT="389" marB="389" anchor="ctr"/>
                </a:tc>
              </a:tr>
              <a:tr h="156800">
                <a:tc>
                  <a:txBody>
                    <a:bodyPr/>
                    <a:lstStyle/>
                    <a:p>
                      <a:pPr marL="12700" algn="just">
                        <a:lnSpc>
                          <a:spcPct val="100000"/>
                        </a:lnSpc>
                        <a:spcAft>
                          <a:spcPts val="0"/>
                        </a:spcAft>
                      </a:pPr>
                      <a:r>
                        <a:rPr lang="en-US" sz="1000">
                          <a:latin typeface="Arial" pitchFamily="34" charset="0"/>
                          <a:cs typeface="Arial" pitchFamily="34" charset="0"/>
                        </a:rPr>
                        <a:t>30.</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dirty="0" err="1">
                          <a:latin typeface="Arial" pitchFamily="34" charset="0"/>
                          <a:cs typeface="Arial" pitchFamily="34" charset="0"/>
                        </a:rPr>
                        <a:t>культиватор</a:t>
                      </a:r>
                      <a:endParaRPr lang="ru-RU" sz="10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2841">
                <a:tc>
                  <a:txBody>
                    <a:bodyPr/>
                    <a:lstStyle/>
                    <a:p>
                      <a:pPr marL="12700" algn="just">
                        <a:lnSpc>
                          <a:spcPct val="100000"/>
                        </a:lnSpc>
                        <a:spcAft>
                          <a:spcPts val="0"/>
                        </a:spcAft>
                      </a:pPr>
                      <a:r>
                        <a:rPr lang="en-US" sz="1000">
                          <a:latin typeface="Arial" pitchFamily="34" charset="0"/>
                          <a:cs typeface="Arial" pitchFamily="34" charset="0"/>
                        </a:rPr>
                        <a:t>30.1.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модели производства Республики Казахстан, стран СНГ, КНР</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5 400 000</a:t>
                      </a:r>
                      <a:endParaRPr lang="ru-RU" sz="1000">
                        <a:latin typeface="Arial" pitchFamily="34" charset="0"/>
                        <a:ea typeface="Times New Roman"/>
                        <a:cs typeface="Arial" pitchFamily="34" charset="0"/>
                      </a:endParaRPr>
                    </a:p>
                  </a:txBody>
                  <a:tcPr marL="389" marR="389" marT="389" marB="389" anchor="ctr"/>
                </a:tc>
              </a:tr>
              <a:tr h="312841">
                <a:tc>
                  <a:txBody>
                    <a:bodyPr/>
                    <a:lstStyle/>
                    <a:p>
                      <a:pPr marL="12700" algn="just">
                        <a:lnSpc>
                          <a:spcPct val="100000"/>
                        </a:lnSpc>
                        <a:spcAft>
                          <a:spcPts val="0"/>
                        </a:spcAft>
                      </a:pPr>
                      <a:r>
                        <a:rPr lang="en-US" sz="1000">
                          <a:latin typeface="Arial" pitchFamily="34" charset="0"/>
                          <a:cs typeface="Arial" pitchFamily="34" charset="0"/>
                        </a:rPr>
                        <a:t>30.2.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34 000 000</a:t>
                      </a:r>
                      <a:endParaRPr lang="ru-RU" sz="1000">
                        <a:latin typeface="Arial" pitchFamily="34" charset="0"/>
                        <a:ea typeface="Times New Roman"/>
                        <a:cs typeface="Arial" pitchFamily="34" charset="0"/>
                      </a:endParaRPr>
                    </a:p>
                  </a:txBody>
                  <a:tcPr marL="389" marR="389" marT="389" marB="389" anchor="ctr"/>
                </a:tc>
              </a:tr>
              <a:tr h="312841">
                <a:tc>
                  <a:txBody>
                    <a:bodyPr/>
                    <a:lstStyle/>
                    <a:p>
                      <a:pPr marL="12700" algn="just">
                        <a:lnSpc>
                          <a:spcPct val="100000"/>
                        </a:lnSpc>
                        <a:spcAft>
                          <a:spcPts val="0"/>
                        </a:spcAft>
                      </a:pPr>
                      <a:r>
                        <a:rPr lang="en-US" sz="1000">
                          <a:latin typeface="Arial" pitchFamily="34" charset="0"/>
                          <a:cs typeface="Arial" pitchFamily="34" charset="0"/>
                        </a:rPr>
                        <a:t>31.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агрегат</a:t>
                      </a:r>
                      <a:r>
                        <a:rPr lang="en-US" sz="1000" dirty="0">
                          <a:latin typeface="Arial" pitchFamily="34" charset="0"/>
                          <a:cs typeface="Arial" pitchFamily="34" charset="0"/>
                        </a:rPr>
                        <a:t> </a:t>
                      </a:r>
                      <a:r>
                        <a:rPr lang="en-US" sz="1000" dirty="0" err="1">
                          <a:latin typeface="Arial" pitchFamily="34" charset="0"/>
                          <a:cs typeface="Arial" pitchFamily="34" charset="0"/>
                        </a:rPr>
                        <a:t>почвообрабатывающий</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3 500 000</a:t>
                      </a:r>
                      <a:endParaRPr lang="ru-RU" sz="1000">
                        <a:latin typeface="Arial" pitchFamily="34" charset="0"/>
                        <a:ea typeface="Times New Roman"/>
                        <a:cs typeface="Arial" pitchFamily="34" charset="0"/>
                      </a:endParaRPr>
                    </a:p>
                  </a:txBody>
                  <a:tcPr marL="389" marR="389" marT="389" marB="389" anchor="ctr"/>
                </a:tc>
              </a:tr>
              <a:tr h="156800">
                <a:tc>
                  <a:txBody>
                    <a:bodyPr/>
                    <a:lstStyle/>
                    <a:p>
                      <a:pPr marL="12700" algn="just">
                        <a:lnSpc>
                          <a:spcPct val="100000"/>
                        </a:lnSpc>
                        <a:spcAft>
                          <a:spcPts val="0"/>
                        </a:spcAft>
                      </a:pPr>
                      <a:r>
                        <a:rPr lang="en-US" sz="1000">
                          <a:latin typeface="Arial" pitchFamily="34" charset="0"/>
                          <a:cs typeface="Arial" pitchFamily="34" charset="0"/>
                        </a:rPr>
                        <a:t>32.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оборудование для планировки (лазерный планировщик)</a:t>
                      </a: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200</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12 360 000</a:t>
                      </a:r>
                      <a:endParaRPr lang="ru-RU" sz="1000">
                        <a:latin typeface="Arial" pitchFamily="34" charset="0"/>
                        <a:ea typeface="Times New Roman"/>
                        <a:cs typeface="Arial" pitchFamily="34" charset="0"/>
                      </a:endParaRPr>
                    </a:p>
                  </a:txBody>
                  <a:tcPr marL="389" marR="389" marT="389" marB="389" anchor="ctr"/>
                </a:tc>
              </a:tr>
              <a:tr h="156800">
                <a:tc>
                  <a:txBody>
                    <a:bodyPr/>
                    <a:lstStyle/>
                    <a:p>
                      <a:pPr marL="12700" algn="just">
                        <a:lnSpc>
                          <a:spcPct val="100000"/>
                        </a:lnSpc>
                        <a:spcAft>
                          <a:spcPts val="0"/>
                        </a:spcAft>
                      </a:pPr>
                      <a:r>
                        <a:rPr lang="en-US" sz="1000">
                          <a:latin typeface="Arial" pitchFamily="34" charset="0"/>
                          <a:cs typeface="Arial" pitchFamily="34" charset="0"/>
                        </a:rPr>
                        <a:t>33.</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a:latin typeface="Arial" pitchFamily="34" charset="0"/>
                          <a:cs typeface="Arial" pitchFamily="34" charset="0"/>
                        </a:rPr>
                        <a:t>прицепная/навесная жатка:</a:t>
                      </a:r>
                      <a:endParaRPr lang="ru-RU" sz="10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2841">
                <a:tc>
                  <a:txBody>
                    <a:bodyPr/>
                    <a:lstStyle/>
                    <a:p>
                      <a:pPr marL="12700" algn="just">
                        <a:lnSpc>
                          <a:spcPct val="100000"/>
                        </a:lnSpc>
                        <a:spcAft>
                          <a:spcPts val="0"/>
                        </a:spcAft>
                      </a:pPr>
                      <a:r>
                        <a:rPr lang="en-US" sz="1000">
                          <a:latin typeface="Arial" pitchFamily="34" charset="0"/>
                          <a:cs typeface="Arial" pitchFamily="34" charset="0"/>
                        </a:rPr>
                        <a:t>33.1.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жатка</a:t>
                      </a:r>
                      <a:r>
                        <a:rPr lang="en-US" sz="1000" dirty="0">
                          <a:latin typeface="Arial" pitchFamily="34" charset="0"/>
                          <a:cs typeface="Arial" pitchFamily="34" charset="0"/>
                        </a:rPr>
                        <a:t> </a:t>
                      </a:r>
                      <a:r>
                        <a:rPr lang="en-US" sz="1000" dirty="0" err="1">
                          <a:latin typeface="Arial" pitchFamily="34" charset="0"/>
                          <a:cs typeface="Arial" pitchFamily="34" charset="0"/>
                        </a:rPr>
                        <a:t>до</a:t>
                      </a:r>
                      <a:r>
                        <a:rPr lang="en-US" sz="1000" dirty="0">
                          <a:latin typeface="Arial" pitchFamily="34" charset="0"/>
                          <a:cs typeface="Arial" pitchFamily="34" charset="0"/>
                        </a:rPr>
                        <a:t> 6 </a:t>
                      </a:r>
                      <a:r>
                        <a:rPr lang="en-US" sz="1000" dirty="0" err="1">
                          <a:latin typeface="Arial" pitchFamily="34" charset="0"/>
                          <a:cs typeface="Arial" pitchFamily="34" charset="0"/>
                        </a:rPr>
                        <a:t>метров</a:t>
                      </a:r>
                      <a:r>
                        <a:rPr lang="en-US" sz="1000" dirty="0">
                          <a:latin typeface="Arial" pitchFamily="34" charset="0"/>
                          <a:cs typeface="Arial" pitchFamily="34" charset="0"/>
                        </a:rPr>
                        <a:t>:</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2 700 000</a:t>
                      </a:r>
                      <a:endParaRPr lang="ru-RU" sz="1000">
                        <a:latin typeface="Arial" pitchFamily="34" charset="0"/>
                        <a:ea typeface="Times New Roman"/>
                        <a:cs typeface="Arial" pitchFamily="34" charset="0"/>
                      </a:endParaRPr>
                    </a:p>
                  </a:txBody>
                  <a:tcPr marL="389" marR="389" marT="389" marB="389" anchor="ctr"/>
                </a:tc>
              </a:tr>
              <a:tr h="312841">
                <a:tc>
                  <a:txBody>
                    <a:bodyPr/>
                    <a:lstStyle/>
                    <a:p>
                      <a:pPr marL="12700" algn="just">
                        <a:lnSpc>
                          <a:spcPct val="100000"/>
                        </a:lnSpc>
                        <a:spcAft>
                          <a:spcPts val="0"/>
                        </a:spcAft>
                      </a:pPr>
                      <a:r>
                        <a:rPr lang="en-US" sz="1000">
                          <a:latin typeface="Arial" pitchFamily="34" charset="0"/>
                          <a:cs typeface="Arial" pitchFamily="34" charset="0"/>
                        </a:rPr>
                        <a:t>33.2.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жатка 6,1-7 метров:</a:t>
                      </a:r>
                      <a:endParaRPr lang="ru-RU" sz="100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3 500 000</a:t>
                      </a:r>
                      <a:endParaRPr lang="ru-RU" sz="1000">
                        <a:latin typeface="Arial" pitchFamily="34" charset="0"/>
                        <a:ea typeface="Times New Roman"/>
                        <a:cs typeface="Arial" pitchFamily="34" charset="0"/>
                      </a:endParaRPr>
                    </a:p>
                  </a:txBody>
                  <a:tcPr marL="389" marR="389" marT="389" marB="389" anchor="ctr"/>
                </a:tc>
              </a:tr>
              <a:tr h="156800">
                <a:tc>
                  <a:txBody>
                    <a:bodyPr/>
                    <a:lstStyle/>
                    <a:p>
                      <a:pPr marL="12700" algn="just">
                        <a:lnSpc>
                          <a:spcPct val="100000"/>
                        </a:lnSpc>
                        <a:spcAft>
                          <a:spcPts val="0"/>
                        </a:spcAft>
                      </a:pPr>
                      <a:r>
                        <a:rPr lang="en-US" sz="1000">
                          <a:latin typeface="Arial" pitchFamily="34" charset="0"/>
                          <a:cs typeface="Arial" pitchFamily="34" charset="0"/>
                        </a:rPr>
                        <a:t>33.3.</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dirty="0" err="1">
                          <a:latin typeface="Arial" pitchFamily="34" charset="0"/>
                          <a:cs typeface="Arial" pitchFamily="34" charset="0"/>
                        </a:rPr>
                        <a:t>жатка</a:t>
                      </a:r>
                      <a:r>
                        <a:rPr lang="en-US" sz="1000" dirty="0">
                          <a:latin typeface="Arial" pitchFamily="34" charset="0"/>
                          <a:cs typeface="Arial" pitchFamily="34" charset="0"/>
                        </a:rPr>
                        <a:t> 7,1-8 </a:t>
                      </a:r>
                      <a:r>
                        <a:rPr lang="en-US" sz="1000" dirty="0" err="1">
                          <a:latin typeface="Arial" pitchFamily="34" charset="0"/>
                          <a:cs typeface="Arial" pitchFamily="34" charset="0"/>
                        </a:rPr>
                        <a:t>метров</a:t>
                      </a:r>
                      <a:r>
                        <a:rPr lang="en-US" sz="1000" dirty="0">
                          <a:latin typeface="Arial" pitchFamily="34" charset="0"/>
                          <a:cs typeface="Arial" pitchFamily="34" charset="0"/>
                        </a:rPr>
                        <a:t>:</a:t>
                      </a:r>
                      <a:endParaRPr lang="ru-RU" sz="10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2841">
                <a:tc>
                  <a:txBody>
                    <a:bodyPr/>
                    <a:lstStyle/>
                    <a:p>
                      <a:pPr marL="12700" algn="just">
                        <a:lnSpc>
                          <a:spcPct val="100000"/>
                        </a:lnSpc>
                        <a:spcAft>
                          <a:spcPts val="0"/>
                        </a:spcAft>
                      </a:pPr>
                      <a:r>
                        <a:rPr lang="en-US" sz="1000">
                          <a:latin typeface="Arial" pitchFamily="34" charset="0"/>
                          <a:cs typeface="Arial" pitchFamily="34" charset="0"/>
                        </a:rPr>
                        <a:t>33.3.1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 модели производства Республики Казахстан, стран СНГ, КНР </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3 800 000</a:t>
                      </a:r>
                      <a:endParaRPr lang="ru-RU" sz="1000">
                        <a:latin typeface="Arial" pitchFamily="34" charset="0"/>
                        <a:ea typeface="Times New Roman"/>
                        <a:cs typeface="Arial" pitchFamily="34" charset="0"/>
                      </a:endParaRPr>
                    </a:p>
                  </a:txBody>
                  <a:tcPr marL="389" marR="389" marT="389" marB="389" anchor="ctr"/>
                </a:tc>
              </a:tr>
              <a:tr h="312841">
                <a:tc>
                  <a:txBody>
                    <a:bodyPr/>
                    <a:lstStyle/>
                    <a:p>
                      <a:pPr marL="12700" algn="just">
                        <a:lnSpc>
                          <a:spcPct val="100000"/>
                        </a:lnSpc>
                        <a:spcAft>
                          <a:spcPts val="0"/>
                        </a:spcAft>
                      </a:pPr>
                      <a:r>
                        <a:rPr lang="en-US" sz="1000">
                          <a:latin typeface="Arial" pitchFamily="34" charset="0"/>
                          <a:cs typeface="Arial" pitchFamily="34" charset="0"/>
                        </a:rPr>
                        <a:t>33.3.2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16 500 000</a:t>
                      </a:r>
                      <a:endParaRPr lang="ru-RU" sz="1000" dirty="0">
                        <a:latin typeface="Arial" pitchFamily="34" charset="0"/>
                        <a:ea typeface="Times New Roman"/>
                        <a:cs typeface="Arial" pitchFamily="34" charset="0"/>
                      </a:endParaRPr>
                    </a:p>
                  </a:txBody>
                  <a:tcPr marL="389" marR="389" marT="389" marB="389" anchor="ctr"/>
                </a:tc>
              </a:tr>
              <a:tr h="156800">
                <a:tc>
                  <a:txBody>
                    <a:bodyPr/>
                    <a:lstStyle/>
                    <a:p>
                      <a:pPr marL="12700" algn="just">
                        <a:lnSpc>
                          <a:spcPct val="100000"/>
                        </a:lnSpc>
                        <a:spcAft>
                          <a:spcPts val="0"/>
                        </a:spcAft>
                      </a:pPr>
                      <a:r>
                        <a:rPr lang="en-US" sz="1000">
                          <a:latin typeface="Arial" pitchFamily="34" charset="0"/>
                          <a:cs typeface="Arial" pitchFamily="34" charset="0"/>
                        </a:rPr>
                        <a:t>33.4.</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dirty="0" err="1">
                          <a:latin typeface="Arial" pitchFamily="34" charset="0"/>
                          <a:cs typeface="Arial" pitchFamily="34" charset="0"/>
                        </a:rPr>
                        <a:t>жатка</a:t>
                      </a:r>
                      <a:r>
                        <a:rPr lang="en-US" sz="1000" dirty="0">
                          <a:latin typeface="Arial" pitchFamily="34" charset="0"/>
                          <a:cs typeface="Arial" pitchFamily="34" charset="0"/>
                        </a:rPr>
                        <a:t> 8,1 - 10 </a:t>
                      </a:r>
                      <a:r>
                        <a:rPr lang="en-US" sz="1000" dirty="0" err="1">
                          <a:latin typeface="Arial" pitchFamily="34" charset="0"/>
                          <a:cs typeface="Arial" pitchFamily="34" charset="0"/>
                        </a:rPr>
                        <a:t>метров</a:t>
                      </a:r>
                      <a:r>
                        <a:rPr lang="en-US" sz="1000" dirty="0">
                          <a:latin typeface="Arial" pitchFamily="34" charset="0"/>
                          <a:cs typeface="Arial" pitchFamily="34" charset="0"/>
                        </a:rPr>
                        <a:t>:</a:t>
                      </a:r>
                      <a:endParaRPr lang="ru-RU" sz="10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180712">
                <a:tc>
                  <a:txBody>
                    <a:bodyPr/>
                    <a:lstStyle/>
                    <a:p>
                      <a:pPr marL="12700" algn="just">
                        <a:lnSpc>
                          <a:spcPct val="100000"/>
                        </a:lnSpc>
                        <a:spcAft>
                          <a:spcPts val="0"/>
                        </a:spcAft>
                      </a:pPr>
                      <a:r>
                        <a:rPr lang="en-US" sz="1000">
                          <a:latin typeface="Arial" pitchFamily="34" charset="0"/>
                          <a:cs typeface="Arial" pitchFamily="34" charset="0"/>
                        </a:rPr>
                        <a:t>33.4.1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модели производства Республики Казахстан, стран СНГ, КНР</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8 000 000</a:t>
                      </a:r>
                      <a:endParaRPr lang="ru-RU" sz="1000">
                        <a:latin typeface="Arial" pitchFamily="34" charset="0"/>
                        <a:ea typeface="Times New Roman"/>
                        <a:cs typeface="Arial" pitchFamily="34" charset="0"/>
                      </a:endParaRPr>
                    </a:p>
                  </a:txBody>
                  <a:tcPr marL="389" marR="389" marT="389" marB="389" anchor="ctr"/>
                </a:tc>
              </a:tr>
              <a:tr h="312841">
                <a:tc>
                  <a:txBody>
                    <a:bodyPr/>
                    <a:lstStyle/>
                    <a:p>
                      <a:pPr marL="12700" algn="just">
                        <a:lnSpc>
                          <a:spcPct val="100000"/>
                        </a:lnSpc>
                        <a:spcAft>
                          <a:spcPts val="0"/>
                        </a:spcAft>
                      </a:pPr>
                      <a:r>
                        <a:rPr lang="en-US" sz="1000">
                          <a:latin typeface="Arial" pitchFamily="34" charset="0"/>
                          <a:cs typeface="Arial" pitchFamily="34" charset="0"/>
                        </a:rPr>
                        <a:t>33.4.2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28 000 000</a:t>
                      </a:r>
                      <a:endParaRPr lang="ru-RU" sz="1000">
                        <a:latin typeface="Arial" pitchFamily="34" charset="0"/>
                        <a:ea typeface="Times New Roman"/>
                        <a:cs typeface="Arial" pitchFamily="34" charset="0"/>
                      </a:endParaRPr>
                    </a:p>
                  </a:txBody>
                  <a:tcPr marL="389" marR="389" marT="389" marB="389" anchor="ctr"/>
                </a:tc>
              </a:tr>
              <a:tr h="156800">
                <a:tc>
                  <a:txBody>
                    <a:bodyPr/>
                    <a:lstStyle/>
                    <a:p>
                      <a:pPr marL="12700" algn="just">
                        <a:lnSpc>
                          <a:spcPct val="100000"/>
                        </a:lnSpc>
                        <a:spcAft>
                          <a:spcPts val="0"/>
                        </a:spcAft>
                      </a:pPr>
                      <a:r>
                        <a:rPr lang="en-US" sz="1000">
                          <a:latin typeface="Arial" pitchFamily="34" charset="0"/>
                          <a:cs typeface="Arial" pitchFamily="34" charset="0"/>
                        </a:rPr>
                        <a:t>33.5.</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a:latin typeface="Arial" pitchFamily="34" charset="0"/>
                          <a:cs typeface="Arial" pitchFamily="34" charset="0"/>
                        </a:rPr>
                        <a:t>жатка от 10,1 метра:</a:t>
                      </a:r>
                      <a:endParaRPr lang="ru-RU" sz="10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2841">
                <a:tc>
                  <a:txBody>
                    <a:bodyPr/>
                    <a:lstStyle/>
                    <a:p>
                      <a:pPr marL="12700" algn="just">
                        <a:lnSpc>
                          <a:spcPct val="100000"/>
                        </a:lnSpc>
                        <a:spcAft>
                          <a:spcPts val="0"/>
                        </a:spcAft>
                      </a:pPr>
                      <a:r>
                        <a:rPr lang="en-US" sz="1000" dirty="0">
                          <a:latin typeface="Arial" pitchFamily="34" charset="0"/>
                          <a:cs typeface="Arial" pitchFamily="34" charset="0"/>
                        </a:rPr>
                        <a:t>33.5.1.</a:t>
                      </a: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модели производства Республики Казахстан, стран СНГ, КНР</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8 400 000</a:t>
                      </a:r>
                      <a:endParaRPr lang="ru-RU" sz="1000">
                        <a:latin typeface="Arial" pitchFamily="34" charset="0"/>
                        <a:ea typeface="Times New Roman"/>
                        <a:cs typeface="Arial" pitchFamily="34" charset="0"/>
                      </a:endParaRPr>
                    </a:p>
                  </a:txBody>
                  <a:tcPr marL="389" marR="389" marT="389" marB="389" anchor="ctr"/>
                </a:tc>
              </a:tr>
              <a:tr h="312841">
                <a:tc>
                  <a:txBody>
                    <a:bodyPr/>
                    <a:lstStyle/>
                    <a:p>
                      <a:pPr marL="12700" algn="just">
                        <a:lnSpc>
                          <a:spcPct val="100000"/>
                        </a:lnSpc>
                        <a:spcAft>
                          <a:spcPts val="0"/>
                        </a:spcAft>
                      </a:pPr>
                      <a:r>
                        <a:rPr lang="en-US" sz="1000">
                          <a:latin typeface="Arial" pitchFamily="34" charset="0"/>
                          <a:cs typeface="Arial" pitchFamily="34" charset="0"/>
                        </a:rPr>
                        <a:t>33.5.2.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dirty="0">
                          <a:latin typeface="Arial" pitchFamily="34" charset="0"/>
                          <a:cs typeface="Arial" pitchFamily="34" charset="0"/>
                        </a:rPr>
                        <a:t/>
                      </a:r>
                      <a:br>
                        <a:rPr lang="ru-RU" sz="1000" dirty="0">
                          <a:latin typeface="Arial" pitchFamily="34" charset="0"/>
                          <a:cs typeface="Arial" pitchFamily="34" charset="0"/>
                        </a:rPr>
                      </a:b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20 000 000</a:t>
                      </a:r>
                      <a:endParaRPr lang="ru-RU" sz="1000" dirty="0">
                        <a:latin typeface="Arial" pitchFamily="34" charset="0"/>
                        <a:ea typeface="Times New Roman"/>
                        <a:cs typeface="Arial" pitchFamily="34" charset="0"/>
                      </a:endParaRPr>
                    </a:p>
                  </a:txBody>
                  <a:tcPr marL="389" marR="389" marT="389" marB="389" anchor="ctr"/>
                </a:tc>
              </a:tr>
              <a:tr h="312841">
                <a:tc>
                  <a:txBody>
                    <a:bodyPr/>
                    <a:lstStyle/>
                    <a:p>
                      <a:pPr marL="12700" algn="just">
                        <a:lnSpc>
                          <a:spcPct val="100000"/>
                        </a:lnSpc>
                        <a:spcAft>
                          <a:spcPts val="0"/>
                        </a:spcAft>
                      </a:pPr>
                      <a:r>
                        <a:rPr lang="en-US" sz="1000">
                          <a:latin typeface="Arial" pitchFamily="34" charset="0"/>
                          <a:cs typeface="Arial" pitchFamily="34" charset="0"/>
                        </a:rPr>
                        <a:t>34.</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рыхлитель для глубокой обработки почвы</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dirty="0">
                          <a:latin typeface="Arial" pitchFamily="34" charset="0"/>
                          <a:cs typeface="Arial" pitchFamily="34" charset="0"/>
                        </a:rPr>
                        <a:t/>
                      </a:r>
                      <a:br>
                        <a:rPr lang="ru-RU" sz="1000" dirty="0">
                          <a:latin typeface="Arial" pitchFamily="34" charset="0"/>
                          <a:cs typeface="Arial" pitchFamily="34" charset="0"/>
                        </a:rPr>
                      </a:b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1 600 000</a:t>
                      </a:r>
                      <a:endParaRPr lang="ru-RU" sz="1000" dirty="0">
                        <a:latin typeface="Arial" pitchFamily="34" charset="0"/>
                        <a:ea typeface="Times New Roman"/>
                        <a:cs typeface="Arial" pitchFamily="34" charset="0"/>
                      </a:endParaRPr>
                    </a:p>
                  </a:txBody>
                  <a:tcPr marL="389" marR="389" marT="389" marB="389" anchor="ct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4105770957"/>
              </p:ext>
            </p:extLst>
          </p:nvPr>
        </p:nvGraphicFramePr>
        <p:xfrm>
          <a:off x="0" y="1416224"/>
          <a:ext cx="8390385" cy="8078011"/>
        </p:xfrm>
        <a:graphic>
          <a:graphicData uri="http://schemas.openxmlformats.org/drawingml/2006/table">
            <a:tbl>
              <a:tblPr>
                <a:tableStyleId>{BDBED569-4797-4DF1-A0F4-6AAB3CD982D8}</a:tableStyleId>
              </a:tblPr>
              <a:tblGrid>
                <a:gridCol w="532375"/>
                <a:gridCol w="6044662"/>
                <a:gridCol w="906674"/>
                <a:gridCol w="906674"/>
              </a:tblGrid>
              <a:tr h="151178">
                <a:tc>
                  <a:txBody>
                    <a:bodyPr/>
                    <a:lstStyle/>
                    <a:p>
                      <a:pPr marL="12700" algn="just">
                        <a:lnSpc>
                          <a:spcPct val="100000"/>
                        </a:lnSpc>
                        <a:spcAft>
                          <a:spcPts val="0"/>
                        </a:spcAft>
                      </a:pPr>
                      <a:r>
                        <a:rPr lang="en-US" sz="1000" dirty="0">
                          <a:latin typeface="Arial" pitchFamily="34" charset="0"/>
                          <a:cs typeface="Arial" pitchFamily="34" charset="0"/>
                        </a:rPr>
                        <a:t>16.</a:t>
                      </a:r>
                      <a:endParaRPr lang="ru-RU" sz="1000" dirty="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dirty="0" err="1">
                          <a:latin typeface="Arial" pitchFamily="34" charset="0"/>
                          <a:cs typeface="Arial" pitchFamily="34" charset="0"/>
                        </a:rPr>
                        <a:t>сеялка</a:t>
                      </a:r>
                      <a:r>
                        <a:rPr lang="en-US" sz="1000" dirty="0">
                          <a:latin typeface="Arial" pitchFamily="34" charset="0"/>
                          <a:cs typeface="Arial" pitchFamily="34" charset="0"/>
                        </a:rPr>
                        <a:t>:</a:t>
                      </a:r>
                      <a:endParaRPr lang="ru-RU" sz="10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01588">
                <a:tc>
                  <a:txBody>
                    <a:bodyPr/>
                    <a:lstStyle/>
                    <a:p>
                      <a:pPr marL="12700" algn="just">
                        <a:lnSpc>
                          <a:spcPct val="100000"/>
                        </a:lnSpc>
                        <a:spcAft>
                          <a:spcPts val="0"/>
                        </a:spcAft>
                      </a:pPr>
                      <a:r>
                        <a:rPr lang="en-US" sz="1000" dirty="0">
                          <a:latin typeface="Arial" pitchFamily="34" charset="0"/>
                          <a:cs typeface="Arial" pitchFamily="34" charset="0"/>
                        </a:rPr>
                        <a:t>16.1.</a:t>
                      </a: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универсальная</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dirty="0">
                          <a:latin typeface="Arial" pitchFamily="34" charset="0"/>
                          <a:cs typeface="Arial" pitchFamily="34" charset="0"/>
                        </a:rPr>
                        <a:t/>
                      </a:r>
                      <a:br>
                        <a:rPr lang="en-US" sz="1000" dirty="0">
                          <a:latin typeface="Arial" pitchFamily="34" charset="0"/>
                          <a:cs typeface="Arial" pitchFamily="34" charset="0"/>
                        </a:rPr>
                      </a:b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4 000 000</a:t>
                      </a:r>
                      <a:endParaRPr lang="ru-RU" sz="1000">
                        <a:latin typeface="Arial" pitchFamily="34" charset="0"/>
                        <a:ea typeface="Times New Roman"/>
                        <a:cs typeface="Arial" pitchFamily="34" charset="0"/>
                      </a:endParaRPr>
                    </a:p>
                  </a:txBody>
                  <a:tcPr marL="389" marR="389" marT="389" marB="389" anchor="ctr"/>
                </a:tc>
              </a:tr>
              <a:tr h="301588">
                <a:tc>
                  <a:txBody>
                    <a:bodyPr/>
                    <a:lstStyle/>
                    <a:p>
                      <a:pPr marL="12700" algn="just">
                        <a:lnSpc>
                          <a:spcPct val="100000"/>
                        </a:lnSpc>
                        <a:spcAft>
                          <a:spcPts val="0"/>
                        </a:spcAft>
                      </a:pPr>
                      <a:r>
                        <a:rPr lang="en-US" sz="1000">
                          <a:latin typeface="Arial" pitchFamily="34" charset="0"/>
                          <a:cs typeface="Arial" pitchFamily="34" charset="0"/>
                        </a:rPr>
                        <a:t>16.2.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свекловичная</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dirty="0">
                          <a:latin typeface="Arial" pitchFamily="34" charset="0"/>
                          <a:cs typeface="Arial" pitchFamily="34" charset="0"/>
                        </a:rPr>
                        <a:t/>
                      </a:r>
                      <a:br>
                        <a:rPr lang="en-US" sz="1000" dirty="0">
                          <a:latin typeface="Arial" pitchFamily="34" charset="0"/>
                          <a:cs typeface="Arial" pitchFamily="34" charset="0"/>
                        </a:rPr>
                      </a:b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24 000 000</a:t>
                      </a:r>
                      <a:endParaRPr lang="ru-RU" sz="1000" dirty="0">
                        <a:latin typeface="Arial" pitchFamily="34" charset="0"/>
                        <a:ea typeface="Times New Roman"/>
                        <a:cs typeface="Arial" pitchFamily="34" charset="0"/>
                      </a:endParaRPr>
                    </a:p>
                  </a:txBody>
                  <a:tcPr marL="389" marR="389" marT="389" marB="389" anchor="ctr"/>
                </a:tc>
              </a:tr>
              <a:tr h="301588">
                <a:tc>
                  <a:txBody>
                    <a:bodyPr/>
                    <a:lstStyle/>
                    <a:p>
                      <a:pPr marL="12700" algn="just">
                        <a:lnSpc>
                          <a:spcPct val="100000"/>
                        </a:lnSpc>
                        <a:spcAft>
                          <a:spcPts val="0"/>
                        </a:spcAft>
                      </a:pPr>
                      <a:r>
                        <a:rPr lang="en-US" sz="1000">
                          <a:latin typeface="Arial" pitchFamily="34" charset="0"/>
                          <a:cs typeface="Arial" pitchFamily="34" charset="0"/>
                        </a:rPr>
                        <a:t>16.3.</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овощная</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dirty="0">
                          <a:latin typeface="Arial" pitchFamily="34" charset="0"/>
                          <a:cs typeface="Arial" pitchFamily="34" charset="0"/>
                        </a:rPr>
                        <a:t/>
                      </a:r>
                      <a:br>
                        <a:rPr lang="en-US" sz="1000" dirty="0">
                          <a:latin typeface="Arial" pitchFamily="34" charset="0"/>
                          <a:cs typeface="Arial" pitchFamily="34" charset="0"/>
                        </a:rPr>
                      </a:b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2 600 000</a:t>
                      </a:r>
                      <a:endParaRPr lang="ru-RU" sz="1000" dirty="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16.4.</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хлопковая</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dirty="0">
                          <a:latin typeface="Arial" pitchFamily="34" charset="0"/>
                          <a:cs typeface="Arial" pitchFamily="34" charset="0"/>
                        </a:rPr>
                        <a:t/>
                      </a:r>
                      <a:br>
                        <a:rPr lang="en-US" sz="1000" dirty="0">
                          <a:latin typeface="Arial" pitchFamily="34" charset="0"/>
                          <a:cs typeface="Arial" pitchFamily="34" charset="0"/>
                        </a:rPr>
                      </a:b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2 400 000</a:t>
                      </a:r>
                      <a:endParaRPr lang="ru-RU" sz="1000" dirty="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16.5.</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зерновая</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4 200 000</a:t>
                      </a:r>
                      <a:endParaRPr lang="ru-RU" sz="1000" dirty="0">
                        <a:latin typeface="Arial" pitchFamily="34" charset="0"/>
                        <a:ea typeface="Times New Roman"/>
                        <a:cs typeface="Arial" pitchFamily="34" charset="0"/>
                      </a:endParaRPr>
                    </a:p>
                  </a:txBody>
                  <a:tcPr marL="389" marR="389" marT="389" marB="389" anchor="ctr"/>
                </a:tc>
              </a:tr>
              <a:tr h="156093">
                <a:tc>
                  <a:txBody>
                    <a:bodyPr/>
                    <a:lstStyle/>
                    <a:p>
                      <a:pPr marL="12700" algn="just">
                        <a:lnSpc>
                          <a:spcPct val="100000"/>
                        </a:lnSpc>
                        <a:spcAft>
                          <a:spcPts val="0"/>
                        </a:spcAft>
                      </a:pPr>
                      <a:r>
                        <a:rPr lang="en-US" sz="1000">
                          <a:latin typeface="Arial" pitchFamily="34" charset="0"/>
                          <a:cs typeface="Arial" pitchFamily="34" charset="0"/>
                        </a:rPr>
                        <a:t>16.6.</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dirty="0" err="1">
                          <a:latin typeface="Arial" pitchFamily="34" charset="0"/>
                          <a:cs typeface="Arial" pitchFamily="34" charset="0"/>
                        </a:rPr>
                        <a:t>пневматическая</a:t>
                      </a:r>
                      <a:r>
                        <a:rPr lang="en-US" sz="1000" dirty="0">
                          <a:latin typeface="Arial" pitchFamily="34" charset="0"/>
                          <a:cs typeface="Arial" pitchFamily="34" charset="0"/>
                        </a:rPr>
                        <a:t> (</a:t>
                      </a:r>
                      <a:r>
                        <a:rPr lang="en-US" sz="1000" dirty="0" err="1">
                          <a:latin typeface="Arial" pitchFamily="34" charset="0"/>
                          <a:cs typeface="Arial" pitchFamily="34" charset="0"/>
                        </a:rPr>
                        <a:t>посевной</a:t>
                      </a:r>
                      <a:r>
                        <a:rPr lang="en-US" sz="1000" dirty="0">
                          <a:latin typeface="Arial" pitchFamily="34" charset="0"/>
                          <a:cs typeface="Arial" pitchFamily="34" charset="0"/>
                        </a:rPr>
                        <a:t> </a:t>
                      </a:r>
                      <a:r>
                        <a:rPr lang="en-US" sz="1000" dirty="0" err="1">
                          <a:latin typeface="Arial" pitchFamily="34" charset="0"/>
                          <a:cs typeface="Arial" pitchFamily="34" charset="0"/>
                        </a:rPr>
                        <a:t>комплекс</a:t>
                      </a:r>
                      <a:r>
                        <a:rPr lang="en-US" sz="1000" dirty="0">
                          <a:latin typeface="Arial" pitchFamily="34" charset="0"/>
                          <a:cs typeface="Arial" pitchFamily="34" charset="0"/>
                        </a:rPr>
                        <a:t>):</a:t>
                      </a:r>
                      <a:endParaRPr lang="ru-RU" sz="10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1420">
                <a:tc>
                  <a:txBody>
                    <a:bodyPr/>
                    <a:lstStyle/>
                    <a:p>
                      <a:pPr marL="12700" algn="just">
                        <a:lnSpc>
                          <a:spcPct val="100000"/>
                        </a:lnSpc>
                        <a:spcAft>
                          <a:spcPts val="0"/>
                        </a:spcAft>
                      </a:pPr>
                      <a:r>
                        <a:rPr lang="en-US" sz="1000">
                          <a:latin typeface="Arial" pitchFamily="34" charset="0"/>
                          <a:cs typeface="Arial" pitchFamily="34" charset="0"/>
                        </a:rPr>
                        <a:t>16.6.1</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dirty="0" err="1">
                          <a:latin typeface="Arial" pitchFamily="34" charset="0"/>
                          <a:cs typeface="Arial" pitchFamily="34" charset="0"/>
                        </a:rPr>
                        <a:t>шириной</a:t>
                      </a:r>
                      <a:r>
                        <a:rPr lang="en-US" sz="1000" dirty="0">
                          <a:latin typeface="Arial" pitchFamily="34" charset="0"/>
                          <a:cs typeface="Arial" pitchFamily="34" charset="0"/>
                        </a:rPr>
                        <a:t> </a:t>
                      </a:r>
                      <a:r>
                        <a:rPr lang="en-US" sz="1000" dirty="0" err="1">
                          <a:latin typeface="Arial" pitchFamily="34" charset="0"/>
                          <a:cs typeface="Arial" pitchFamily="34" charset="0"/>
                        </a:rPr>
                        <a:t>захвата</a:t>
                      </a:r>
                      <a:r>
                        <a:rPr lang="en-US" sz="1000" dirty="0">
                          <a:latin typeface="Arial" pitchFamily="34" charset="0"/>
                          <a:cs typeface="Arial" pitchFamily="34" charset="0"/>
                        </a:rPr>
                        <a:t> </a:t>
                      </a:r>
                      <a:r>
                        <a:rPr lang="en-US" sz="1000" dirty="0" err="1">
                          <a:latin typeface="Arial" pitchFamily="34" charset="0"/>
                          <a:cs typeface="Arial" pitchFamily="34" charset="0"/>
                        </a:rPr>
                        <a:t>до</a:t>
                      </a:r>
                      <a:r>
                        <a:rPr lang="en-US" sz="1000" dirty="0">
                          <a:latin typeface="Arial" pitchFamily="34" charset="0"/>
                          <a:cs typeface="Arial" pitchFamily="34" charset="0"/>
                        </a:rPr>
                        <a:t> 10 </a:t>
                      </a:r>
                      <a:r>
                        <a:rPr lang="en-US" sz="1000" dirty="0" err="1">
                          <a:latin typeface="Arial" pitchFamily="34" charset="0"/>
                          <a:cs typeface="Arial" pitchFamily="34" charset="0"/>
                        </a:rPr>
                        <a:t>метров</a:t>
                      </a:r>
                      <a:endParaRPr lang="ru-RU" sz="10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1420">
                <a:tc>
                  <a:txBody>
                    <a:bodyPr/>
                    <a:lstStyle/>
                    <a:p>
                      <a:pPr marL="12700" algn="just">
                        <a:lnSpc>
                          <a:spcPct val="100000"/>
                        </a:lnSpc>
                        <a:spcAft>
                          <a:spcPts val="0"/>
                        </a:spcAft>
                      </a:pPr>
                      <a:r>
                        <a:rPr lang="en-US" sz="1000">
                          <a:latin typeface="Arial" pitchFamily="34" charset="0"/>
                          <a:cs typeface="Arial" pitchFamily="34" charset="0"/>
                        </a:rPr>
                        <a:t>16.6.1.1.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модели производства Республики Казахстан, стран СНГ, КНР</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25 000 000</a:t>
                      </a:r>
                      <a:endParaRPr lang="ru-RU" sz="1000" dirty="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16.6.1.2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59 000 000</a:t>
                      </a:r>
                      <a:endParaRPr lang="ru-RU" sz="1000" dirty="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16.6.2.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шириной</a:t>
                      </a:r>
                      <a:r>
                        <a:rPr lang="en-US" sz="1000" dirty="0">
                          <a:latin typeface="Arial" pitchFamily="34" charset="0"/>
                          <a:cs typeface="Arial" pitchFamily="34" charset="0"/>
                        </a:rPr>
                        <a:t> </a:t>
                      </a:r>
                      <a:r>
                        <a:rPr lang="en-US" sz="1000" dirty="0" err="1">
                          <a:latin typeface="Arial" pitchFamily="34" charset="0"/>
                          <a:cs typeface="Arial" pitchFamily="34" charset="0"/>
                        </a:rPr>
                        <a:t>захвата</a:t>
                      </a:r>
                      <a:r>
                        <a:rPr lang="en-US" sz="1000" dirty="0">
                          <a:latin typeface="Arial" pitchFamily="34" charset="0"/>
                          <a:cs typeface="Arial" pitchFamily="34" charset="0"/>
                        </a:rPr>
                        <a:t> </a:t>
                      </a:r>
                      <a:r>
                        <a:rPr lang="en-US" sz="1000" dirty="0" err="1">
                          <a:latin typeface="Arial" pitchFamily="34" charset="0"/>
                          <a:cs typeface="Arial" pitchFamily="34" charset="0"/>
                        </a:rPr>
                        <a:t>от</a:t>
                      </a:r>
                      <a:r>
                        <a:rPr lang="en-US" sz="1000" dirty="0">
                          <a:latin typeface="Arial" pitchFamily="34" charset="0"/>
                          <a:cs typeface="Arial" pitchFamily="34" charset="0"/>
                        </a:rPr>
                        <a:t> 10,1-15 </a:t>
                      </a:r>
                      <a:r>
                        <a:rPr lang="en-US" sz="1000" dirty="0" err="1">
                          <a:latin typeface="Arial" pitchFamily="34" charset="0"/>
                          <a:cs typeface="Arial" pitchFamily="34" charset="0"/>
                        </a:rPr>
                        <a:t>метров</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64 000 000</a:t>
                      </a:r>
                      <a:endParaRPr lang="ru-RU" sz="100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16.6.3</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dirty="0" err="1">
                          <a:latin typeface="Arial" pitchFamily="34" charset="0"/>
                          <a:cs typeface="Arial" pitchFamily="34" charset="0"/>
                        </a:rPr>
                        <a:t>шириной</a:t>
                      </a:r>
                      <a:r>
                        <a:rPr lang="en-US" sz="1000" dirty="0">
                          <a:latin typeface="Arial" pitchFamily="34" charset="0"/>
                          <a:cs typeface="Arial" pitchFamily="34" charset="0"/>
                        </a:rPr>
                        <a:t> </a:t>
                      </a:r>
                      <a:r>
                        <a:rPr lang="en-US" sz="1000" dirty="0" err="1">
                          <a:latin typeface="Arial" pitchFamily="34" charset="0"/>
                          <a:cs typeface="Arial" pitchFamily="34" charset="0"/>
                        </a:rPr>
                        <a:t>захвата</a:t>
                      </a:r>
                      <a:r>
                        <a:rPr lang="en-US" sz="1000" dirty="0">
                          <a:latin typeface="Arial" pitchFamily="34" charset="0"/>
                          <a:cs typeface="Arial" pitchFamily="34" charset="0"/>
                        </a:rPr>
                        <a:t> </a:t>
                      </a:r>
                      <a:r>
                        <a:rPr lang="en-US" sz="1000" dirty="0" err="1">
                          <a:latin typeface="Arial" pitchFamily="34" charset="0"/>
                          <a:cs typeface="Arial" pitchFamily="34" charset="0"/>
                        </a:rPr>
                        <a:t>от</a:t>
                      </a:r>
                      <a:r>
                        <a:rPr lang="en-US" sz="1000" dirty="0">
                          <a:latin typeface="Arial" pitchFamily="34" charset="0"/>
                          <a:cs typeface="Arial" pitchFamily="34" charset="0"/>
                        </a:rPr>
                        <a:t> 15,1 </a:t>
                      </a:r>
                      <a:r>
                        <a:rPr lang="en-US" sz="1000" dirty="0" err="1">
                          <a:latin typeface="Arial" pitchFamily="34" charset="0"/>
                          <a:cs typeface="Arial" pitchFamily="34" charset="0"/>
                        </a:rPr>
                        <a:t>метров</a:t>
                      </a:r>
                      <a:endParaRPr lang="ru-RU" sz="10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1420">
                <a:tc>
                  <a:txBody>
                    <a:bodyPr/>
                    <a:lstStyle/>
                    <a:p>
                      <a:pPr marL="12700" algn="just">
                        <a:lnSpc>
                          <a:spcPct val="100000"/>
                        </a:lnSpc>
                        <a:spcAft>
                          <a:spcPts val="0"/>
                        </a:spcAft>
                      </a:pPr>
                      <a:r>
                        <a:rPr lang="en-US" sz="1000">
                          <a:latin typeface="Arial" pitchFamily="34" charset="0"/>
                          <a:cs typeface="Arial" pitchFamily="34" charset="0"/>
                        </a:rPr>
                        <a:t>16.6.3.1.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модели производства Республики Казахстан, стран СНГ, КНР</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30 000 000</a:t>
                      </a:r>
                      <a:endParaRPr lang="ru-RU" sz="100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16.6.3.2.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модели производства Азии, Европы, Америки (в том числе произведенные на территории Республики Казахстан, стран СНГ, КНР)</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85 000 000</a:t>
                      </a:r>
                      <a:endParaRPr lang="ru-RU" sz="100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17.</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картофелесажалка</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25 000 000</a:t>
                      </a:r>
                      <a:endParaRPr lang="ru-RU" sz="1000">
                        <a:latin typeface="Arial" pitchFamily="34" charset="0"/>
                        <a:ea typeface="Times New Roman"/>
                        <a:cs typeface="Arial" pitchFamily="34" charset="0"/>
                      </a:endParaRPr>
                    </a:p>
                  </a:txBody>
                  <a:tcPr marL="389" marR="389" marT="389" marB="389" anchor="ctr"/>
                </a:tc>
              </a:tr>
              <a:tr h="156093">
                <a:tc>
                  <a:txBody>
                    <a:bodyPr/>
                    <a:lstStyle/>
                    <a:p>
                      <a:pPr marL="12700" algn="just">
                        <a:lnSpc>
                          <a:spcPct val="100000"/>
                        </a:lnSpc>
                        <a:spcAft>
                          <a:spcPts val="0"/>
                        </a:spcAft>
                      </a:pPr>
                      <a:r>
                        <a:rPr lang="en-US" sz="1000">
                          <a:latin typeface="Arial" pitchFamily="34" charset="0"/>
                          <a:cs typeface="Arial" pitchFamily="34" charset="0"/>
                        </a:rPr>
                        <a:t>18.</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00">
                          <a:latin typeface="Arial" pitchFamily="34" charset="0"/>
                          <a:cs typeface="Arial" pitchFamily="34" charset="0"/>
                        </a:rPr>
                        <a:t>сушилка для сельскохозяйственной продукции:</a:t>
                      </a:r>
                      <a:endParaRPr lang="ru-RU" sz="100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1420">
                <a:tc>
                  <a:txBody>
                    <a:bodyPr/>
                    <a:lstStyle/>
                    <a:p>
                      <a:pPr marL="12700" algn="just">
                        <a:lnSpc>
                          <a:spcPct val="100000"/>
                        </a:lnSpc>
                        <a:spcAft>
                          <a:spcPts val="0"/>
                        </a:spcAft>
                      </a:pPr>
                      <a:r>
                        <a:rPr lang="en-US" sz="1000">
                          <a:latin typeface="Arial" pitchFamily="34" charset="0"/>
                          <a:cs typeface="Arial" pitchFamily="34" charset="0"/>
                        </a:rPr>
                        <a:t>18.1.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до</a:t>
                      </a:r>
                      <a:r>
                        <a:rPr lang="en-US" sz="1000" dirty="0">
                          <a:latin typeface="Arial" pitchFamily="34" charset="0"/>
                          <a:cs typeface="Arial" pitchFamily="34" charset="0"/>
                        </a:rPr>
                        <a:t> 10 </a:t>
                      </a:r>
                      <a:r>
                        <a:rPr lang="en-US" sz="1000" dirty="0" err="1">
                          <a:latin typeface="Arial" pitchFamily="34" charset="0"/>
                          <a:cs typeface="Arial" pitchFamily="34" charset="0"/>
                        </a:rPr>
                        <a:t>тонн</a:t>
                      </a:r>
                      <a:r>
                        <a:rPr lang="en-US" sz="1000" dirty="0">
                          <a:latin typeface="Arial" pitchFamily="34" charset="0"/>
                          <a:cs typeface="Arial" pitchFamily="34" charset="0"/>
                        </a:rPr>
                        <a:t> в </a:t>
                      </a:r>
                      <a:r>
                        <a:rPr lang="en-US" sz="1000" dirty="0" err="1">
                          <a:latin typeface="Arial" pitchFamily="34" charset="0"/>
                          <a:cs typeface="Arial" pitchFamily="34" charset="0"/>
                        </a:rPr>
                        <a:t>час</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4 000 000</a:t>
                      </a:r>
                      <a:endParaRPr lang="ru-RU" sz="1000" dirty="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18.2.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от</a:t>
                      </a:r>
                      <a:r>
                        <a:rPr lang="en-US" sz="1000" dirty="0">
                          <a:latin typeface="Arial" pitchFamily="34" charset="0"/>
                          <a:cs typeface="Arial" pitchFamily="34" charset="0"/>
                        </a:rPr>
                        <a:t> 10,1-20 </a:t>
                      </a:r>
                      <a:r>
                        <a:rPr lang="en-US" sz="1000" dirty="0" err="1">
                          <a:latin typeface="Arial" pitchFamily="34" charset="0"/>
                          <a:cs typeface="Arial" pitchFamily="34" charset="0"/>
                        </a:rPr>
                        <a:t>тонн</a:t>
                      </a:r>
                      <a:r>
                        <a:rPr lang="en-US" sz="1000" dirty="0">
                          <a:latin typeface="Arial" pitchFamily="34" charset="0"/>
                          <a:cs typeface="Arial" pitchFamily="34" charset="0"/>
                        </a:rPr>
                        <a:t> в </a:t>
                      </a:r>
                      <a:r>
                        <a:rPr lang="en-US" sz="1000" dirty="0" err="1">
                          <a:latin typeface="Arial" pitchFamily="34" charset="0"/>
                          <a:cs typeface="Arial" pitchFamily="34" charset="0"/>
                        </a:rPr>
                        <a:t>час</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12 000 000</a:t>
                      </a:r>
                      <a:endParaRPr lang="ru-RU" sz="100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18.3.</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свыше</a:t>
                      </a:r>
                      <a:r>
                        <a:rPr lang="en-US" sz="1000" dirty="0">
                          <a:latin typeface="Arial" pitchFamily="34" charset="0"/>
                          <a:cs typeface="Arial" pitchFamily="34" charset="0"/>
                        </a:rPr>
                        <a:t> 20,1 </a:t>
                      </a:r>
                      <a:r>
                        <a:rPr lang="en-US" sz="1000" dirty="0" err="1">
                          <a:latin typeface="Arial" pitchFamily="34" charset="0"/>
                          <a:cs typeface="Arial" pitchFamily="34" charset="0"/>
                        </a:rPr>
                        <a:t>тонн</a:t>
                      </a:r>
                      <a:r>
                        <a:rPr lang="en-US" sz="1000" dirty="0">
                          <a:latin typeface="Arial" pitchFamily="34" charset="0"/>
                          <a:cs typeface="Arial" pitchFamily="34" charset="0"/>
                        </a:rPr>
                        <a:t> в </a:t>
                      </a:r>
                      <a:r>
                        <a:rPr lang="en-US" sz="1000" dirty="0" err="1">
                          <a:latin typeface="Arial" pitchFamily="34" charset="0"/>
                          <a:cs typeface="Arial" pitchFamily="34" charset="0"/>
                        </a:rPr>
                        <a:t>час</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32 000 000</a:t>
                      </a:r>
                      <a:endParaRPr lang="ru-RU" sz="1000">
                        <a:latin typeface="Arial" pitchFamily="34" charset="0"/>
                        <a:ea typeface="Times New Roman"/>
                        <a:cs typeface="Arial" pitchFamily="34" charset="0"/>
                      </a:endParaRPr>
                    </a:p>
                  </a:txBody>
                  <a:tcPr marL="389" marR="389" marT="389" marB="389" anchor="ctr"/>
                </a:tc>
              </a:tr>
              <a:tr h="156093">
                <a:tc>
                  <a:txBody>
                    <a:bodyPr/>
                    <a:lstStyle/>
                    <a:p>
                      <a:pPr marL="12700" algn="just">
                        <a:lnSpc>
                          <a:spcPct val="100000"/>
                        </a:lnSpc>
                        <a:spcAft>
                          <a:spcPts val="0"/>
                        </a:spcAft>
                      </a:pPr>
                      <a:r>
                        <a:rPr lang="en-US" sz="1000">
                          <a:latin typeface="Arial" pitchFamily="34" charset="0"/>
                          <a:cs typeface="Arial" pitchFamily="34" charset="0"/>
                        </a:rPr>
                        <a:t>19.</a:t>
                      </a:r>
                      <a:endParaRPr lang="ru-RU" sz="100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ru-RU" sz="1000" dirty="0">
                          <a:latin typeface="Arial" pitchFamily="34" charset="0"/>
                          <a:cs typeface="Arial" pitchFamily="34" charset="0"/>
                        </a:rPr>
                        <a:t>машины для очистки зерна и семян:</a:t>
                      </a:r>
                      <a:endParaRPr lang="ru-RU" sz="100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1420">
                <a:tc>
                  <a:txBody>
                    <a:bodyPr/>
                    <a:lstStyle/>
                    <a:p>
                      <a:pPr marL="12700" algn="just">
                        <a:lnSpc>
                          <a:spcPct val="100000"/>
                        </a:lnSpc>
                        <a:spcAft>
                          <a:spcPts val="0"/>
                        </a:spcAft>
                      </a:pPr>
                      <a:r>
                        <a:rPr lang="en-US" sz="1000">
                          <a:latin typeface="Arial" pitchFamily="34" charset="0"/>
                          <a:cs typeface="Arial" pitchFamily="34" charset="0"/>
                        </a:rPr>
                        <a:t>19.1.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производительность до 10 тонн в час</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1 200 000</a:t>
                      </a:r>
                      <a:endParaRPr lang="ru-RU" sz="1000" dirty="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19.2.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производительность</a:t>
                      </a:r>
                      <a:r>
                        <a:rPr lang="en-US" sz="1000" dirty="0">
                          <a:latin typeface="Arial" pitchFamily="34" charset="0"/>
                          <a:cs typeface="Arial" pitchFamily="34" charset="0"/>
                        </a:rPr>
                        <a:t> 10,1-20 </a:t>
                      </a:r>
                      <a:r>
                        <a:rPr lang="en-US" sz="1000" dirty="0" err="1">
                          <a:latin typeface="Arial" pitchFamily="34" charset="0"/>
                          <a:cs typeface="Arial" pitchFamily="34" charset="0"/>
                        </a:rPr>
                        <a:t>тонн</a:t>
                      </a:r>
                      <a:r>
                        <a:rPr lang="en-US" sz="1000" dirty="0">
                          <a:latin typeface="Arial" pitchFamily="34" charset="0"/>
                          <a:cs typeface="Arial" pitchFamily="34" charset="0"/>
                        </a:rPr>
                        <a:t> в </a:t>
                      </a:r>
                      <a:r>
                        <a:rPr lang="en-US" sz="1000" dirty="0" err="1">
                          <a:latin typeface="Arial" pitchFamily="34" charset="0"/>
                          <a:cs typeface="Arial" pitchFamily="34" charset="0"/>
                        </a:rPr>
                        <a:t>час</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3 200 000</a:t>
                      </a:r>
                      <a:endParaRPr lang="ru-RU" sz="1000" dirty="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19.3.</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производительность от 20,1-49 тонн в час</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6 100 000</a:t>
                      </a:r>
                      <a:endParaRPr lang="ru-RU" sz="1000" dirty="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19.4.</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00" dirty="0">
                          <a:latin typeface="Arial" pitchFamily="34" charset="0"/>
                          <a:cs typeface="Arial" pitchFamily="34" charset="0"/>
                        </a:rPr>
                        <a:t>производительность от 50 тонн в час</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00">
                          <a:latin typeface="Arial" pitchFamily="34" charset="0"/>
                          <a:cs typeface="Arial" pitchFamily="34" charset="0"/>
                        </a:rPr>
                        <a:t/>
                      </a:r>
                      <a:br>
                        <a:rPr lang="ru-RU"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12 000 000</a:t>
                      </a:r>
                      <a:endParaRPr lang="ru-RU" sz="1000" dirty="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20.</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 </a:t>
                      </a:r>
                      <a:r>
                        <a:rPr lang="en-US" sz="1000" dirty="0" err="1">
                          <a:latin typeface="Arial" pitchFamily="34" charset="0"/>
                          <a:cs typeface="Arial" pitchFamily="34" charset="0"/>
                        </a:rPr>
                        <a:t>протравитель</a:t>
                      </a:r>
                      <a:r>
                        <a:rPr lang="en-US" sz="1000" dirty="0">
                          <a:latin typeface="Arial" pitchFamily="34" charset="0"/>
                          <a:cs typeface="Arial" pitchFamily="34" charset="0"/>
                        </a:rPr>
                        <a:t> </a:t>
                      </a:r>
                      <a:r>
                        <a:rPr lang="en-US" sz="1000" dirty="0" err="1">
                          <a:latin typeface="Arial" pitchFamily="34" charset="0"/>
                          <a:cs typeface="Arial" pitchFamily="34" charset="0"/>
                        </a:rPr>
                        <a:t>семян</a:t>
                      </a:r>
                      <a:r>
                        <a:rPr lang="en-US" sz="1000" dirty="0">
                          <a:latin typeface="Arial" pitchFamily="34" charset="0"/>
                          <a:cs typeface="Arial" pitchFamily="34" charset="0"/>
                        </a:rPr>
                        <a:t> </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2 000 000</a:t>
                      </a:r>
                      <a:endParaRPr lang="ru-RU" sz="1000" dirty="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21.</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зернопогрузчики</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a:latin typeface="Arial" pitchFamily="34" charset="0"/>
                          <a:cs typeface="Arial" pitchFamily="34" charset="0"/>
                        </a:rPr>
                        <a:t>1 200 000</a:t>
                      </a:r>
                      <a:endParaRPr lang="ru-RU" sz="100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22.</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зернометатели</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dirty="0">
                          <a:latin typeface="Arial" pitchFamily="34" charset="0"/>
                          <a:cs typeface="Arial" pitchFamily="34" charset="0"/>
                        </a:rPr>
                        <a:t/>
                      </a:r>
                      <a:br>
                        <a:rPr lang="en-US" sz="1000" dirty="0">
                          <a:latin typeface="Arial" pitchFamily="34" charset="0"/>
                          <a:cs typeface="Arial" pitchFamily="34" charset="0"/>
                        </a:rPr>
                      </a:br>
                      <a:endParaRPr lang="ru-RU" sz="100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2 100 000</a:t>
                      </a:r>
                      <a:endParaRPr lang="ru-RU" sz="1000" dirty="0">
                        <a:latin typeface="Arial" pitchFamily="34" charset="0"/>
                        <a:ea typeface="Times New Roman"/>
                        <a:cs typeface="Arial" pitchFamily="34" charset="0"/>
                      </a:endParaRPr>
                    </a:p>
                  </a:txBody>
                  <a:tcPr marL="389" marR="389" marT="389" marB="389" anchor="ctr"/>
                </a:tc>
              </a:tr>
              <a:tr h="311420">
                <a:tc>
                  <a:txBody>
                    <a:bodyPr/>
                    <a:lstStyle/>
                    <a:p>
                      <a:pPr marL="12700" algn="just">
                        <a:lnSpc>
                          <a:spcPct val="100000"/>
                        </a:lnSpc>
                        <a:spcAft>
                          <a:spcPts val="0"/>
                        </a:spcAft>
                      </a:pPr>
                      <a:r>
                        <a:rPr lang="en-US" sz="1000">
                          <a:latin typeface="Arial" pitchFamily="34" charset="0"/>
                          <a:cs typeface="Arial" pitchFamily="34" charset="0"/>
                        </a:rPr>
                        <a:t>23.</a:t>
                      </a: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err="1">
                          <a:latin typeface="Arial" pitchFamily="34" charset="0"/>
                          <a:cs typeface="Arial" pitchFamily="34" charset="0"/>
                        </a:rPr>
                        <a:t>прицеп</a:t>
                      </a:r>
                      <a:r>
                        <a:rPr lang="en-US" sz="1000" dirty="0">
                          <a:latin typeface="Arial" pitchFamily="34" charset="0"/>
                          <a:cs typeface="Arial" pitchFamily="34" charset="0"/>
                        </a:rPr>
                        <a:t> </a:t>
                      </a:r>
                      <a:r>
                        <a:rPr lang="en-US" sz="1000" dirty="0" err="1">
                          <a:latin typeface="Arial" pitchFamily="34" charset="0"/>
                          <a:cs typeface="Arial" pitchFamily="34" charset="0"/>
                        </a:rPr>
                        <a:t>зерновой</a:t>
                      </a:r>
                      <a:r>
                        <a:rPr lang="en-US" sz="1000" dirty="0">
                          <a:latin typeface="Arial" pitchFamily="34" charset="0"/>
                          <a:cs typeface="Arial" pitchFamily="34" charset="0"/>
                        </a:rPr>
                        <a:t> </a:t>
                      </a:r>
                      <a:r>
                        <a:rPr lang="en-US" sz="1000" dirty="0" err="1">
                          <a:latin typeface="Arial" pitchFamily="34" charset="0"/>
                          <a:cs typeface="Arial" pitchFamily="34" charset="0"/>
                        </a:rPr>
                        <a:t>бункер</a:t>
                      </a:r>
                      <a:r>
                        <a:rPr lang="en-US" sz="1000" dirty="0">
                          <a:latin typeface="Arial" pitchFamily="34" charset="0"/>
                          <a:cs typeface="Arial" pitchFamily="34" charset="0"/>
                        </a:rPr>
                        <a:t> </a:t>
                      </a:r>
                      <a:r>
                        <a:rPr lang="en-US" sz="1000" dirty="0" err="1">
                          <a:latin typeface="Arial" pitchFamily="34" charset="0"/>
                          <a:cs typeface="Arial" pitchFamily="34" charset="0"/>
                        </a:rPr>
                        <a:t>накопитель</a:t>
                      </a:r>
                      <a:endParaRPr lang="ru-RU" sz="100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00">
                          <a:latin typeface="Arial" pitchFamily="34" charset="0"/>
                          <a:cs typeface="Arial" pitchFamily="34" charset="0"/>
                        </a:rPr>
                        <a:t/>
                      </a:r>
                      <a:br>
                        <a:rPr lang="en-US" sz="1000">
                          <a:latin typeface="Arial" pitchFamily="34" charset="0"/>
                          <a:cs typeface="Arial" pitchFamily="34" charset="0"/>
                        </a:rPr>
                      </a:br>
                      <a:endParaRPr lang="ru-RU" sz="100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00" dirty="0">
                          <a:latin typeface="Arial" pitchFamily="34" charset="0"/>
                          <a:cs typeface="Arial" pitchFamily="34" charset="0"/>
                        </a:rPr>
                        <a:t>8 000 000</a:t>
                      </a:r>
                      <a:endParaRPr lang="ru-RU" sz="1000" dirty="0">
                        <a:latin typeface="Arial" pitchFamily="34" charset="0"/>
                        <a:ea typeface="Times New Roman"/>
                        <a:cs typeface="Arial" pitchFamily="34" charset="0"/>
                      </a:endParaRPr>
                    </a:p>
                  </a:txBody>
                  <a:tcPr marL="389" marR="389" marT="389" marB="389" anchor="ctr"/>
                </a:tc>
              </a:tr>
            </a:tbl>
          </a:graphicData>
        </a:graphic>
      </p:graphicFrame>
      <p:pic>
        <p:nvPicPr>
          <p:cNvPr id="39938" name="Picture 2" descr="C:\Users\ИНТЕРНЕТ\Desktop\047.jpg"/>
          <p:cNvPicPr>
            <a:picLocks noChangeAspect="1" noChangeArrowheads="1"/>
          </p:cNvPicPr>
          <p:nvPr/>
        </p:nvPicPr>
        <p:blipFill>
          <a:blip r:embed="rId3" cstate="print"/>
          <a:srcRect/>
          <a:stretch>
            <a:fillRect/>
          </a:stretch>
        </p:blipFill>
        <p:spPr bwMode="auto">
          <a:xfrm>
            <a:off x="1117576" y="-311968"/>
            <a:ext cx="3121025" cy="1728192"/>
          </a:xfrm>
          <a:prstGeom prst="rect">
            <a:avLst/>
          </a:prstGeom>
          <a:noFill/>
        </p:spPr>
      </p:pic>
      <p:pic>
        <p:nvPicPr>
          <p:cNvPr id="13" name="Рисунок 12"/>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12347" y="-504056"/>
            <a:ext cx="17081147" cy="1920280"/>
          </a:xfrm>
          <a:prstGeom prst="rect">
            <a:avLst/>
          </a:prstGeom>
        </p:spPr>
      </p:pic>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5</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750424" y="1200200"/>
            <a:ext cx="0" cy="8221631"/>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43" name="Прямоугольник 42"/>
          <p:cNvSpPr/>
          <p:nvPr/>
        </p:nvSpPr>
        <p:spPr>
          <a:xfrm>
            <a:off x="5510064" y="408112"/>
            <a:ext cx="7851188" cy="523220"/>
          </a:xfrm>
          <a:prstGeom prst="rect">
            <a:avLst/>
          </a:prstGeom>
        </p:spPr>
        <p:txBody>
          <a:bodyPr wrap="none">
            <a:spAutoFit/>
          </a:bodyPr>
          <a:lstStyle/>
          <a:p>
            <a:r>
              <a:rPr lang="ru-RU" sz="2800" dirty="0" smtClean="0">
                <a:solidFill>
                  <a:schemeClr val="bg1"/>
                </a:solidFill>
              </a:rPr>
              <a:t>Приобретение сельскохозяйственной техники</a:t>
            </a:r>
            <a:endParaRPr lang="ru-RU" sz="2800" dirty="0">
              <a:solidFill>
                <a:schemeClr val="bg1"/>
              </a:solidFill>
            </a:endParaRPr>
          </a:p>
        </p:txBody>
      </p:sp>
      <p:graphicFrame>
        <p:nvGraphicFramePr>
          <p:cNvPr id="49" name="Таблица 48"/>
          <p:cNvGraphicFramePr>
            <a:graphicFrameLocks noGrp="1"/>
          </p:cNvGraphicFramePr>
          <p:nvPr>
            <p:extLst>
              <p:ext uri="{D42A27DB-BD31-4B8C-83A1-F6EECF244321}">
                <p14:modId xmlns:p14="http://schemas.microsoft.com/office/powerpoint/2010/main" val="3121361584"/>
              </p:ext>
            </p:extLst>
          </p:nvPr>
        </p:nvGraphicFramePr>
        <p:xfrm>
          <a:off x="72007" y="1244095"/>
          <a:ext cx="8456219" cy="8304160"/>
        </p:xfrm>
        <a:graphic>
          <a:graphicData uri="http://schemas.openxmlformats.org/drawingml/2006/table">
            <a:tbl>
              <a:tblPr>
                <a:tableStyleId>{BDBED569-4797-4DF1-A0F4-6AAB3CD982D8}</a:tableStyleId>
              </a:tblPr>
              <a:tblGrid>
                <a:gridCol w="461312"/>
                <a:gridCol w="6509128"/>
                <a:gridCol w="571991"/>
                <a:gridCol w="913788"/>
              </a:tblGrid>
              <a:tr h="313730">
                <a:tc>
                  <a:txBody>
                    <a:bodyPr/>
                    <a:lstStyle/>
                    <a:p>
                      <a:pPr marL="12700" algn="just">
                        <a:lnSpc>
                          <a:spcPct val="100000"/>
                        </a:lnSpc>
                        <a:spcAft>
                          <a:spcPts val="0"/>
                        </a:spcAft>
                      </a:pPr>
                      <a:r>
                        <a:rPr lang="en-US" sz="1050" dirty="0">
                          <a:latin typeface="Arial" pitchFamily="34" charset="0"/>
                          <a:cs typeface="Arial" pitchFamily="34" charset="0"/>
                        </a:rPr>
                        <a:t>35.</a:t>
                      </a:r>
                      <a:endParaRPr lang="ru-RU" sz="105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dirty="0" err="1">
                          <a:latin typeface="Arial" pitchFamily="34" charset="0"/>
                          <a:cs typeface="Arial" pitchFamily="34" charset="0"/>
                        </a:rPr>
                        <a:t>щелеватель</a:t>
                      </a:r>
                      <a:endParaRPr lang="ru-RU" sz="105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50" dirty="0">
                          <a:latin typeface="Arial" pitchFamily="34" charset="0"/>
                          <a:cs typeface="Arial" pitchFamily="34" charset="0"/>
                        </a:rPr>
                        <a:t/>
                      </a:r>
                      <a:br>
                        <a:rPr lang="en-US"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6 400 000</a:t>
                      </a:r>
                      <a:endParaRPr lang="ru-RU" sz="1050">
                        <a:latin typeface="Arial" pitchFamily="34" charset="0"/>
                        <a:ea typeface="Times New Roman"/>
                        <a:cs typeface="Arial" pitchFamily="34" charset="0"/>
                      </a:endParaRPr>
                    </a:p>
                  </a:txBody>
                  <a:tcPr marL="389" marR="389" marT="389" marB="389" anchor="ctr"/>
                </a:tc>
              </a:tr>
              <a:tr h="313730">
                <a:tc>
                  <a:txBody>
                    <a:bodyPr/>
                    <a:lstStyle/>
                    <a:p>
                      <a:pPr marL="12700" algn="just">
                        <a:lnSpc>
                          <a:spcPct val="100000"/>
                        </a:lnSpc>
                        <a:spcAft>
                          <a:spcPts val="0"/>
                        </a:spcAft>
                      </a:pPr>
                      <a:r>
                        <a:rPr lang="en-US" sz="1050">
                          <a:latin typeface="Arial" pitchFamily="34" charset="0"/>
                          <a:cs typeface="Arial" pitchFamily="34" charset="0"/>
                        </a:rPr>
                        <a:t>36.</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прицеп сеновоз</a:t>
                      </a:r>
                      <a:endParaRPr lang="ru-RU" sz="105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50" dirty="0">
                          <a:latin typeface="Arial" pitchFamily="34" charset="0"/>
                          <a:cs typeface="Arial" pitchFamily="34" charset="0"/>
                        </a:rPr>
                        <a:t/>
                      </a:r>
                      <a:br>
                        <a:rPr lang="en-US"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dirty="0">
                          <a:latin typeface="Arial" pitchFamily="34" charset="0"/>
                          <a:cs typeface="Arial" pitchFamily="34" charset="0"/>
                        </a:rPr>
                        <a:t>1 200 000</a:t>
                      </a:r>
                      <a:endParaRPr lang="ru-RU" sz="1050" dirty="0">
                        <a:latin typeface="Arial" pitchFamily="34" charset="0"/>
                        <a:ea typeface="Times New Roman"/>
                        <a:cs typeface="Arial" pitchFamily="34" charset="0"/>
                      </a:endParaRPr>
                    </a:p>
                  </a:txBody>
                  <a:tcPr marL="389" marR="389" marT="389" marB="389" anchor="ctr"/>
                </a:tc>
              </a:tr>
              <a:tr h="313730">
                <a:tc>
                  <a:txBody>
                    <a:bodyPr/>
                    <a:lstStyle/>
                    <a:p>
                      <a:pPr marL="12700" algn="just">
                        <a:lnSpc>
                          <a:spcPct val="100000"/>
                        </a:lnSpc>
                        <a:spcAft>
                          <a:spcPts val="0"/>
                        </a:spcAft>
                      </a:pPr>
                      <a:r>
                        <a:rPr lang="en-US" sz="1050" dirty="0">
                          <a:latin typeface="Arial" pitchFamily="34" charset="0"/>
                          <a:cs typeface="Arial" pitchFamily="34" charset="0"/>
                        </a:rPr>
                        <a:t>37.</a:t>
                      </a:r>
                      <a:endParaRPr lang="ru-RU" sz="105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dirty="0" err="1">
                          <a:latin typeface="Arial" pitchFamily="34" charset="0"/>
                          <a:cs typeface="Arial" pitchFamily="34" charset="0"/>
                        </a:rPr>
                        <a:t>измельчитель</a:t>
                      </a:r>
                      <a:r>
                        <a:rPr lang="en-US" sz="1050" dirty="0">
                          <a:latin typeface="Arial" pitchFamily="34" charset="0"/>
                          <a:cs typeface="Arial" pitchFamily="34" charset="0"/>
                        </a:rPr>
                        <a:t> </a:t>
                      </a:r>
                      <a:r>
                        <a:rPr lang="en-US" sz="1050" dirty="0" err="1">
                          <a:latin typeface="Arial" pitchFamily="34" charset="0"/>
                          <a:cs typeface="Arial" pitchFamily="34" charset="0"/>
                        </a:rPr>
                        <a:t>грубых</a:t>
                      </a:r>
                      <a:r>
                        <a:rPr lang="en-US" sz="1050" dirty="0">
                          <a:latin typeface="Arial" pitchFamily="34" charset="0"/>
                          <a:cs typeface="Arial" pitchFamily="34" charset="0"/>
                        </a:rPr>
                        <a:t> </a:t>
                      </a:r>
                      <a:r>
                        <a:rPr lang="en-US" sz="1050" dirty="0" err="1">
                          <a:latin typeface="Arial" pitchFamily="34" charset="0"/>
                          <a:cs typeface="Arial" pitchFamily="34" charset="0"/>
                        </a:rPr>
                        <a:t>кормов</a:t>
                      </a:r>
                      <a:endParaRPr lang="ru-RU" sz="105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50">
                          <a:latin typeface="Arial" pitchFamily="34" charset="0"/>
                          <a:cs typeface="Arial" pitchFamily="34" charset="0"/>
                        </a:rPr>
                        <a:t/>
                      </a:r>
                      <a:br>
                        <a:rPr lang="en-US" sz="1050">
                          <a:latin typeface="Arial" pitchFamily="34" charset="0"/>
                          <a:cs typeface="Arial" pitchFamily="34" charset="0"/>
                        </a:rPr>
                      </a:b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dirty="0">
                          <a:latin typeface="Arial" pitchFamily="34" charset="0"/>
                          <a:cs typeface="Arial" pitchFamily="34" charset="0"/>
                        </a:rPr>
                        <a:t>2 800 000</a:t>
                      </a:r>
                      <a:endParaRPr lang="ru-RU" sz="1050" dirty="0">
                        <a:latin typeface="Arial" pitchFamily="34" charset="0"/>
                        <a:ea typeface="Times New Roman"/>
                        <a:cs typeface="Arial" pitchFamily="34" charset="0"/>
                      </a:endParaRPr>
                    </a:p>
                  </a:txBody>
                  <a:tcPr marL="389" marR="389" marT="389" marB="389" anchor="ctr"/>
                </a:tc>
              </a:tr>
              <a:tr h="313730">
                <a:tc>
                  <a:txBody>
                    <a:bodyPr/>
                    <a:lstStyle/>
                    <a:p>
                      <a:pPr marL="12700" algn="just">
                        <a:lnSpc>
                          <a:spcPct val="100000"/>
                        </a:lnSpc>
                        <a:spcAft>
                          <a:spcPts val="0"/>
                        </a:spcAft>
                      </a:pPr>
                      <a:r>
                        <a:rPr lang="en-US" sz="1050">
                          <a:latin typeface="Arial" pitchFamily="34" charset="0"/>
                          <a:cs typeface="Arial" pitchFamily="34" charset="0"/>
                        </a:rPr>
                        <a:t>38.</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dirty="0" err="1">
                          <a:latin typeface="Arial" pitchFamily="34" charset="0"/>
                          <a:cs typeface="Arial" pitchFamily="34" charset="0"/>
                        </a:rPr>
                        <a:t>самоходная</a:t>
                      </a:r>
                      <a:r>
                        <a:rPr lang="en-US" sz="1050" dirty="0">
                          <a:latin typeface="Arial" pitchFamily="34" charset="0"/>
                          <a:cs typeface="Arial" pitchFamily="34" charset="0"/>
                        </a:rPr>
                        <a:t> </a:t>
                      </a:r>
                      <a:r>
                        <a:rPr lang="en-US" sz="1050" dirty="0" err="1">
                          <a:latin typeface="Arial" pitchFamily="34" charset="0"/>
                          <a:cs typeface="Arial" pitchFamily="34" charset="0"/>
                        </a:rPr>
                        <a:t>жатка</a:t>
                      </a:r>
                      <a:r>
                        <a:rPr lang="en-US" sz="1050" dirty="0">
                          <a:latin typeface="Arial" pitchFamily="34" charset="0"/>
                          <a:cs typeface="Arial" pitchFamily="34" charset="0"/>
                        </a:rPr>
                        <a:t>, </a:t>
                      </a:r>
                      <a:r>
                        <a:rPr lang="en-US" sz="1050" dirty="0" err="1">
                          <a:latin typeface="Arial" pitchFamily="34" charset="0"/>
                          <a:cs typeface="Arial" pitchFamily="34" charset="0"/>
                        </a:rPr>
                        <a:t>самоходная</a:t>
                      </a:r>
                      <a:r>
                        <a:rPr lang="en-US" sz="1050" dirty="0">
                          <a:latin typeface="Arial" pitchFamily="34" charset="0"/>
                          <a:cs typeface="Arial" pitchFamily="34" charset="0"/>
                        </a:rPr>
                        <a:t> </a:t>
                      </a:r>
                      <a:r>
                        <a:rPr lang="en-US" sz="1050" dirty="0" err="1">
                          <a:latin typeface="Arial" pitchFamily="34" charset="0"/>
                          <a:cs typeface="Arial" pitchFamily="34" charset="0"/>
                        </a:rPr>
                        <a:t>косилка</a:t>
                      </a:r>
                      <a:endParaRPr lang="ru-RU" sz="105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50">
                          <a:latin typeface="Arial" pitchFamily="34" charset="0"/>
                          <a:cs typeface="Arial" pitchFamily="34" charset="0"/>
                        </a:rPr>
                        <a:t/>
                      </a:r>
                      <a:br>
                        <a:rPr lang="en-US" sz="1050">
                          <a:latin typeface="Arial" pitchFamily="34" charset="0"/>
                          <a:cs typeface="Arial" pitchFamily="34" charset="0"/>
                        </a:rPr>
                      </a:b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49 000 000</a:t>
                      </a:r>
                      <a:endParaRPr lang="ru-RU" sz="1050">
                        <a:latin typeface="Arial" pitchFamily="34" charset="0"/>
                        <a:ea typeface="Times New Roman"/>
                        <a:cs typeface="Arial" pitchFamily="34" charset="0"/>
                      </a:endParaRPr>
                    </a:p>
                  </a:txBody>
                  <a:tcPr marL="389" marR="389" marT="389" marB="389" anchor="ctr"/>
                </a:tc>
              </a:tr>
              <a:tr h="313730">
                <a:tc>
                  <a:txBody>
                    <a:bodyPr/>
                    <a:lstStyle/>
                    <a:p>
                      <a:pPr marL="12700" algn="just">
                        <a:lnSpc>
                          <a:spcPct val="100000"/>
                        </a:lnSpc>
                        <a:spcAft>
                          <a:spcPts val="0"/>
                        </a:spcAft>
                      </a:pPr>
                      <a:r>
                        <a:rPr lang="en-US" sz="1050">
                          <a:latin typeface="Arial" pitchFamily="34" charset="0"/>
                          <a:cs typeface="Arial" pitchFamily="34" charset="0"/>
                        </a:rPr>
                        <a:t>39.</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валкообразователь</a:t>
                      </a:r>
                      <a:endParaRPr lang="ru-RU" sz="105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50">
                          <a:latin typeface="Arial" pitchFamily="34" charset="0"/>
                          <a:cs typeface="Arial" pitchFamily="34" charset="0"/>
                        </a:rPr>
                        <a:t/>
                      </a:r>
                      <a:br>
                        <a:rPr lang="en-US" sz="1050">
                          <a:latin typeface="Arial" pitchFamily="34" charset="0"/>
                          <a:cs typeface="Arial" pitchFamily="34" charset="0"/>
                        </a:rPr>
                      </a:b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4 000 000</a:t>
                      </a:r>
                      <a:endParaRPr lang="ru-RU" sz="1050">
                        <a:latin typeface="Arial" pitchFamily="34" charset="0"/>
                        <a:ea typeface="Times New Roman"/>
                        <a:cs typeface="Arial" pitchFamily="34" charset="0"/>
                      </a:endParaRPr>
                    </a:p>
                  </a:txBody>
                  <a:tcPr marL="389" marR="389" marT="389" marB="389" anchor="ctr"/>
                </a:tc>
              </a:tr>
              <a:tr h="313730">
                <a:tc>
                  <a:txBody>
                    <a:bodyPr/>
                    <a:lstStyle/>
                    <a:p>
                      <a:pPr marL="12700" algn="just">
                        <a:lnSpc>
                          <a:spcPct val="100000"/>
                        </a:lnSpc>
                        <a:spcAft>
                          <a:spcPts val="0"/>
                        </a:spcAft>
                      </a:pPr>
                      <a:r>
                        <a:rPr lang="en-US" sz="1050">
                          <a:latin typeface="Arial" pitchFamily="34" charset="0"/>
                          <a:cs typeface="Arial" pitchFamily="34" charset="0"/>
                        </a:rPr>
                        <a:t>40.</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dirty="0" err="1">
                          <a:latin typeface="Arial" pitchFamily="34" charset="0"/>
                          <a:cs typeface="Arial" pitchFamily="34" charset="0"/>
                        </a:rPr>
                        <a:t>грабли</a:t>
                      </a:r>
                      <a:r>
                        <a:rPr lang="en-US" sz="1050" dirty="0">
                          <a:latin typeface="Arial" pitchFamily="34" charset="0"/>
                          <a:cs typeface="Arial" pitchFamily="34" charset="0"/>
                        </a:rPr>
                        <a:t> - </a:t>
                      </a:r>
                      <a:r>
                        <a:rPr lang="en-US" sz="1050" dirty="0" err="1">
                          <a:latin typeface="Arial" pitchFamily="34" charset="0"/>
                          <a:cs typeface="Arial" pitchFamily="34" charset="0"/>
                        </a:rPr>
                        <a:t>ворошилки</a:t>
                      </a:r>
                      <a:endParaRPr lang="ru-RU" sz="105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50">
                          <a:latin typeface="Arial" pitchFamily="34" charset="0"/>
                          <a:cs typeface="Arial" pitchFamily="34" charset="0"/>
                        </a:rPr>
                        <a:t/>
                      </a:r>
                      <a:br>
                        <a:rPr lang="en-US" sz="1050">
                          <a:latin typeface="Arial" pitchFamily="34" charset="0"/>
                          <a:cs typeface="Arial" pitchFamily="34" charset="0"/>
                        </a:rPr>
                      </a:b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1 600 000</a:t>
                      </a:r>
                      <a:endParaRPr lang="ru-RU" sz="1050">
                        <a:latin typeface="Arial" pitchFamily="34" charset="0"/>
                        <a:ea typeface="Times New Roman"/>
                        <a:cs typeface="Arial" pitchFamily="34" charset="0"/>
                      </a:endParaRPr>
                    </a:p>
                  </a:txBody>
                  <a:tcPr marL="389" marR="389" marT="389" marB="389" anchor="ctr"/>
                </a:tc>
              </a:tr>
              <a:tr h="313730">
                <a:tc>
                  <a:txBody>
                    <a:bodyPr/>
                    <a:lstStyle/>
                    <a:p>
                      <a:pPr marL="12700" algn="just">
                        <a:lnSpc>
                          <a:spcPct val="100000"/>
                        </a:lnSpc>
                        <a:spcAft>
                          <a:spcPts val="0"/>
                        </a:spcAft>
                      </a:pPr>
                      <a:r>
                        <a:rPr lang="en-US" sz="1050">
                          <a:latin typeface="Arial" pitchFamily="34" charset="0"/>
                          <a:cs typeface="Arial" pitchFamily="34" charset="0"/>
                        </a:rPr>
                        <a:t>41.</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dirty="0" err="1">
                          <a:latin typeface="Arial" pitchFamily="34" charset="0"/>
                          <a:cs typeface="Arial" pitchFamily="34" charset="0"/>
                        </a:rPr>
                        <a:t>грабли</a:t>
                      </a:r>
                      <a:r>
                        <a:rPr lang="en-US" sz="1050" dirty="0">
                          <a:latin typeface="Arial" pitchFamily="34" charset="0"/>
                          <a:cs typeface="Arial" pitchFamily="34" charset="0"/>
                        </a:rPr>
                        <a:t> </a:t>
                      </a:r>
                      <a:r>
                        <a:rPr lang="en-US" sz="1050" dirty="0" err="1">
                          <a:latin typeface="Arial" pitchFamily="34" charset="0"/>
                          <a:cs typeface="Arial" pitchFamily="34" charset="0"/>
                        </a:rPr>
                        <a:t>поперечные</a:t>
                      </a:r>
                      <a:r>
                        <a:rPr lang="en-US" sz="1050" dirty="0">
                          <a:latin typeface="Arial" pitchFamily="34" charset="0"/>
                          <a:cs typeface="Arial" pitchFamily="34" charset="0"/>
                        </a:rPr>
                        <a:t> </a:t>
                      </a:r>
                      <a:r>
                        <a:rPr lang="en-US" sz="1050" dirty="0" err="1">
                          <a:latin typeface="Arial" pitchFamily="34" charset="0"/>
                          <a:cs typeface="Arial" pitchFamily="34" charset="0"/>
                        </a:rPr>
                        <a:t>гидравлические</a:t>
                      </a:r>
                      <a:endParaRPr lang="ru-RU" sz="105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50">
                          <a:latin typeface="Arial" pitchFamily="34" charset="0"/>
                          <a:cs typeface="Arial" pitchFamily="34" charset="0"/>
                        </a:rPr>
                        <a:t/>
                      </a:r>
                      <a:br>
                        <a:rPr lang="en-US" sz="1050">
                          <a:latin typeface="Arial" pitchFamily="34" charset="0"/>
                          <a:cs typeface="Arial" pitchFamily="34" charset="0"/>
                        </a:rPr>
                      </a:b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1 200 000</a:t>
                      </a:r>
                      <a:endParaRPr lang="ru-RU" sz="1050">
                        <a:latin typeface="Arial" pitchFamily="34" charset="0"/>
                        <a:ea typeface="Times New Roman"/>
                        <a:cs typeface="Arial" pitchFamily="34" charset="0"/>
                      </a:endParaRPr>
                    </a:p>
                  </a:txBody>
                  <a:tcPr marL="389" marR="389" marT="389" marB="389" anchor="ctr"/>
                </a:tc>
              </a:tr>
              <a:tr h="215685">
                <a:tc>
                  <a:txBody>
                    <a:bodyPr/>
                    <a:lstStyle/>
                    <a:p>
                      <a:pPr marL="12700" algn="just">
                        <a:lnSpc>
                          <a:spcPct val="100000"/>
                        </a:lnSpc>
                        <a:spcAft>
                          <a:spcPts val="0"/>
                        </a:spcAft>
                      </a:pPr>
                      <a:r>
                        <a:rPr lang="en-US" sz="1050">
                          <a:latin typeface="Arial" pitchFamily="34" charset="0"/>
                          <a:cs typeface="Arial" pitchFamily="34" charset="0"/>
                        </a:rPr>
                        <a:t>42.</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50" dirty="0">
                          <a:latin typeface="Arial" pitchFamily="34" charset="0"/>
                          <a:cs typeface="Arial" pitchFamily="34" charset="0"/>
                        </a:rPr>
                        <a:t>комбинированная универсальная навеска на трактор (вилы/ковш/</a:t>
                      </a:r>
                      <a:r>
                        <a:rPr lang="ru-RU" sz="1050" dirty="0" err="1">
                          <a:latin typeface="Arial" pitchFamily="34" charset="0"/>
                          <a:cs typeface="Arial" pitchFamily="34" charset="0"/>
                        </a:rPr>
                        <a:t>стогомет</a:t>
                      </a:r>
                      <a:r>
                        <a:rPr lang="ru-RU" sz="1050" dirty="0">
                          <a:latin typeface="Arial" pitchFamily="34" charset="0"/>
                          <a:cs typeface="Arial" pitchFamily="34" charset="0"/>
                        </a:rPr>
                        <a:t>/отвал/ грейферный захват)*</a:t>
                      </a:r>
                      <a:endParaRPr lang="ru-RU" sz="105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800 000</a:t>
                      </a:r>
                      <a:endParaRPr lang="ru-RU" sz="1050">
                        <a:latin typeface="Arial" pitchFamily="34" charset="0"/>
                        <a:ea typeface="Times New Roman"/>
                        <a:cs typeface="Arial" pitchFamily="34" charset="0"/>
                      </a:endParaRPr>
                    </a:p>
                  </a:txBody>
                  <a:tcPr marL="389" marR="389" marT="389" marB="389" anchor="ctr"/>
                </a:tc>
              </a:tr>
              <a:tr h="313730">
                <a:tc>
                  <a:txBody>
                    <a:bodyPr/>
                    <a:lstStyle/>
                    <a:p>
                      <a:pPr marL="12700" algn="just">
                        <a:lnSpc>
                          <a:spcPct val="100000"/>
                        </a:lnSpc>
                        <a:spcAft>
                          <a:spcPts val="0"/>
                        </a:spcAft>
                      </a:pPr>
                      <a:r>
                        <a:rPr lang="en-US" sz="1050">
                          <a:latin typeface="Arial" pitchFamily="34" charset="0"/>
                          <a:cs typeface="Arial" pitchFamily="34" charset="0"/>
                        </a:rPr>
                        <a:t>43.</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50" dirty="0">
                          <a:latin typeface="Arial" pitchFamily="34" charset="0"/>
                          <a:cs typeface="Arial" pitchFamily="34" charset="0"/>
                        </a:rPr>
                        <a:t>прицеп для перевозки сочных кормов</a:t>
                      </a:r>
                      <a:endParaRPr lang="ru-RU" sz="105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50">
                          <a:latin typeface="Arial" pitchFamily="34" charset="0"/>
                          <a:cs typeface="Arial" pitchFamily="34" charset="0"/>
                        </a:rPr>
                        <a:t/>
                      </a:r>
                      <a:br>
                        <a:rPr lang="ru-RU" sz="1050">
                          <a:latin typeface="Arial" pitchFamily="34" charset="0"/>
                          <a:cs typeface="Arial" pitchFamily="34" charset="0"/>
                        </a:rPr>
                      </a:b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4 800 000</a:t>
                      </a:r>
                      <a:endParaRPr lang="ru-RU" sz="1050">
                        <a:latin typeface="Arial" pitchFamily="34" charset="0"/>
                        <a:ea typeface="Times New Roman"/>
                        <a:cs typeface="Arial" pitchFamily="34" charset="0"/>
                      </a:endParaRPr>
                    </a:p>
                  </a:txBody>
                  <a:tcPr marL="389" marR="389" marT="389" marB="389" anchor="ctr"/>
                </a:tc>
              </a:tr>
              <a:tr h="157245">
                <a:tc>
                  <a:txBody>
                    <a:bodyPr/>
                    <a:lstStyle/>
                    <a:p>
                      <a:pPr marL="12700" algn="just">
                        <a:lnSpc>
                          <a:spcPct val="100000"/>
                        </a:lnSpc>
                        <a:spcAft>
                          <a:spcPts val="0"/>
                        </a:spcAft>
                      </a:pPr>
                      <a:r>
                        <a:rPr lang="en-US" sz="1050">
                          <a:latin typeface="Arial" pitchFamily="34" charset="0"/>
                          <a:cs typeface="Arial" pitchFamily="34" charset="0"/>
                        </a:rPr>
                        <a:t>44.</a:t>
                      </a:r>
                      <a:endParaRPr lang="ru-RU" sz="105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50">
                          <a:latin typeface="Arial" pitchFamily="34" charset="0"/>
                          <a:cs typeface="Arial" pitchFamily="34" charset="0"/>
                        </a:rPr>
                        <a:t>прицеп тракторный:</a:t>
                      </a:r>
                      <a:endParaRPr lang="ru-RU" sz="105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157245">
                <a:tc>
                  <a:txBody>
                    <a:bodyPr/>
                    <a:lstStyle/>
                    <a:p>
                      <a:pPr marL="12700" algn="just">
                        <a:lnSpc>
                          <a:spcPct val="100000"/>
                        </a:lnSpc>
                        <a:spcAft>
                          <a:spcPts val="0"/>
                        </a:spcAft>
                      </a:pPr>
                      <a:r>
                        <a:rPr lang="en-US" sz="1050">
                          <a:latin typeface="Arial" pitchFamily="34" charset="0"/>
                          <a:cs typeface="Arial" pitchFamily="34" charset="0"/>
                        </a:rPr>
                        <a:t>44.1.</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грузоподъемность до 6 тонн</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100</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1 800 000</a:t>
                      </a:r>
                      <a:endParaRPr lang="ru-RU" sz="1050">
                        <a:latin typeface="Arial" pitchFamily="34" charset="0"/>
                        <a:ea typeface="Times New Roman"/>
                        <a:cs typeface="Arial" pitchFamily="34" charset="0"/>
                      </a:endParaRPr>
                    </a:p>
                  </a:txBody>
                  <a:tcPr marL="389" marR="389" marT="389" marB="389" anchor="ctr"/>
                </a:tc>
              </a:tr>
              <a:tr h="157245">
                <a:tc>
                  <a:txBody>
                    <a:bodyPr/>
                    <a:lstStyle/>
                    <a:p>
                      <a:pPr marL="12700" algn="just">
                        <a:lnSpc>
                          <a:spcPct val="100000"/>
                        </a:lnSpc>
                        <a:spcAft>
                          <a:spcPts val="0"/>
                        </a:spcAft>
                      </a:pPr>
                      <a:r>
                        <a:rPr lang="en-US" sz="1050">
                          <a:latin typeface="Arial" pitchFamily="34" charset="0"/>
                          <a:cs typeface="Arial" pitchFamily="34" charset="0"/>
                        </a:rPr>
                        <a:t>44.2.</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грузоподъемность от 6,1 тонн</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300</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4 500 000</a:t>
                      </a:r>
                      <a:endParaRPr lang="ru-RU" sz="1050">
                        <a:latin typeface="Arial" pitchFamily="34" charset="0"/>
                        <a:ea typeface="Times New Roman"/>
                        <a:cs typeface="Arial" pitchFamily="34" charset="0"/>
                      </a:endParaRPr>
                    </a:p>
                  </a:txBody>
                  <a:tcPr marL="389" marR="389" marT="389" marB="389" anchor="ctr"/>
                </a:tc>
              </a:tr>
              <a:tr h="157245">
                <a:tc>
                  <a:txBody>
                    <a:bodyPr/>
                    <a:lstStyle/>
                    <a:p>
                      <a:pPr marL="12700" algn="just">
                        <a:lnSpc>
                          <a:spcPct val="100000"/>
                        </a:lnSpc>
                        <a:spcAft>
                          <a:spcPts val="0"/>
                        </a:spcAft>
                      </a:pPr>
                      <a:r>
                        <a:rPr lang="en-US" sz="1050">
                          <a:latin typeface="Arial" pitchFamily="34" charset="0"/>
                          <a:cs typeface="Arial" pitchFamily="34" charset="0"/>
                        </a:rPr>
                        <a:t>45.</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погрузчик телескопический</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500</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30 000 000</a:t>
                      </a:r>
                      <a:endParaRPr lang="ru-RU" sz="1050">
                        <a:latin typeface="Arial" pitchFamily="34" charset="0"/>
                        <a:ea typeface="Times New Roman"/>
                        <a:cs typeface="Arial" pitchFamily="34" charset="0"/>
                      </a:endParaRPr>
                    </a:p>
                  </a:txBody>
                  <a:tcPr marL="389" marR="389" marT="389" marB="389" anchor="ctr"/>
                </a:tc>
              </a:tr>
              <a:tr h="157245">
                <a:tc>
                  <a:txBody>
                    <a:bodyPr/>
                    <a:lstStyle/>
                    <a:p>
                      <a:pPr marL="12700" algn="just">
                        <a:lnSpc>
                          <a:spcPct val="100000"/>
                        </a:lnSpc>
                        <a:spcAft>
                          <a:spcPts val="0"/>
                        </a:spcAft>
                      </a:pPr>
                      <a:r>
                        <a:rPr lang="en-US" sz="1050">
                          <a:latin typeface="Arial" pitchFamily="34" charset="0"/>
                          <a:cs typeface="Arial" pitchFamily="34" charset="0"/>
                        </a:rPr>
                        <a:t>46.</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фронтальный погрузчик</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500</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5 600 000</a:t>
                      </a:r>
                      <a:endParaRPr lang="ru-RU" sz="1050">
                        <a:latin typeface="Arial" pitchFamily="34" charset="0"/>
                        <a:ea typeface="Times New Roman"/>
                        <a:cs typeface="Arial" pitchFamily="34" charset="0"/>
                      </a:endParaRPr>
                    </a:p>
                  </a:txBody>
                  <a:tcPr marL="389" marR="389" marT="389" marB="389" anchor="ctr"/>
                </a:tc>
              </a:tr>
              <a:tr h="157245">
                <a:tc>
                  <a:txBody>
                    <a:bodyPr/>
                    <a:lstStyle/>
                    <a:p>
                      <a:pPr marL="12700" algn="just">
                        <a:lnSpc>
                          <a:spcPct val="100000"/>
                        </a:lnSpc>
                        <a:spcAft>
                          <a:spcPts val="0"/>
                        </a:spcAft>
                      </a:pPr>
                      <a:r>
                        <a:rPr lang="en-US" sz="1050">
                          <a:latin typeface="Arial" pitchFamily="34" charset="0"/>
                          <a:cs typeface="Arial" pitchFamily="34" charset="0"/>
                        </a:rPr>
                        <a:t>47.</a:t>
                      </a:r>
                      <a:endParaRPr lang="ru-RU" sz="105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50" dirty="0" err="1">
                          <a:latin typeface="Arial" pitchFamily="34" charset="0"/>
                          <a:cs typeface="Arial" pitchFamily="34" charset="0"/>
                        </a:rPr>
                        <a:t>пресс</a:t>
                      </a:r>
                      <a:r>
                        <a:rPr lang="en-US" sz="1050" dirty="0">
                          <a:latin typeface="Arial" pitchFamily="34" charset="0"/>
                          <a:cs typeface="Arial" pitchFamily="34" charset="0"/>
                        </a:rPr>
                        <a:t> - </a:t>
                      </a:r>
                      <a:r>
                        <a:rPr lang="en-US" sz="1050" dirty="0" err="1">
                          <a:latin typeface="Arial" pitchFamily="34" charset="0"/>
                          <a:cs typeface="Arial" pitchFamily="34" charset="0"/>
                        </a:rPr>
                        <a:t>подборщик</a:t>
                      </a:r>
                      <a:r>
                        <a:rPr lang="en-US" sz="1050" dirty="0">
                          <a:latin typeface="Arial" pitchFamily="34" charset="0"/>
                          <a:cs typeface="Arial" pitchFamily="34" charset="0"/>
                        </a:rPr>
                        <a:t>:</a:t>
                      </a:r>
                      <a:endParaRPr lang="ru-RU" sz="105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3730">
                <a:tc>
                  <a:txBody>
                    <a:bodyPr/>
                    <a:lstStyle/>
                    <a:p>
                      <a:pPr marL="12700" algn="just">
                        <a:lnSpc>
                          <a:spcPct val="100000"/>
                        </a:lnSpc>
                        <a:spcAft>
                          <a:spcPts val="0"/>
                        </a:spcAft>
                      </a:pPr>
                      <a:r>
                        <a:rPr lang="en-US" sz="1050">
                          <a:latin typeface="Arial" pitchFamily="34" charset="0"/>
                          <a:cs typeface="Arial" pitchFamily="34" charset="0"/>
                        </a:rPr>
                        <a:t>47.1.</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рулонный</a:t>
                      </a:r>
                      <a:endParaRPr lang="ru-RU" sz="105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50" dirty="0">
                          <a:latin typeface="Arial" pitchFamily="34" charset="0"/>
                          <a:cs typeface="Arial" pitchFamily="34" charset="0"/>
                        </a:rPr>
                        <a:t/>
                      </a:r>
                      <a:br>
                        <a:rPr lang="en-US"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50" dirty="0">
                          <a:latin typeface="Arial" pitchFamily="34" charset="0"/>
                          <a:cs typeface="Arial" pitchFamily="34" charset="0"/>
                        </a:rPr>
                        <a:t/>
                      </a:r>
                      <a:br>
                        <a:rPr lang="en-US"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389" marR="389" marT="389" marB="389" anchor="ctr"/>
                </a:tc>
              </a:tr>
              <a:tr h="313730">
                <a:tc>
                  <a:txBody>
                    <a:bodyPr/>
                    <a:lstStyle/>
                    <a:p>
                      <a:pPr marL="12700" algn="just">
                        <a:lnSpc>
                          <a:spcPct val="100000"/>
                        </a:lnSpc>
                        <a:spcAft>
                          <a:spcPts val="0"/>
                        </a:spcAft>
                      </a:pPr>
                      <a:r>
                        <a:rPr lang="en-US" sz="1050">
                          <a:latin typeface="Arial" pitchFamily="34" charset="0"/>
                          <a:cs typeface="Arial" pitchFamily="34" charset="0"/>
                        </a:rPr>
                        <a:t>47.1.1.</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50" dirty="0">
                          <a:latin typeface="Arial" pitchFamily="34" charset="0"/>
                          <a:cs typeface="Arial" pitchFamily="34" charset="0"/>
                        </a:rPr>
                        <a:t>модели производства Республики Казахстан, стран СНГ, КНР</a:t>
                      </a:r>
                      <a:endParaRPr lang="ru-RU" sz="105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50">
                          <a:latin typeface="Arial" pitchFamily="34" charset="0"/>
                          <a:cs typeface="Arial" pitchFamily="34" charset="0"/>
                        </a:rPr>
                        <a:t/>
                      </a:r>
                      <a:br>
                        <a:rPr lang="ru-RU" sz="1050">
                          <a:latin typeface="Arial" pitchFamily="34" charset="0"/>
                          <a:cs typeface="Arial" pitchFamily="34" charset="0"/>
                        </a:rPr>
                      </a:b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dirty="0">
                          <a:latin typeface="Arial" pitchFamily="34" charset="0"/>
                          <a:cs typeface="Arial" pitchFamily="34" charset="0"/>
                        </a:rPr>
                        <a:t>3 300 000</a:t>
                      </a:r>
                      <a:endParaRPr lang="ru-RU" sz="1050" dirty="0">
                        <a:latin typeface="Arial" pitchFamily="34" charset="0"/>
                        <a:ea typeface="Times New Roman"/>
                        <a:cs typeface="Arial" pitchFamily="34" charset="0"/>
                      </a:endParaRPr>
                    </a:p>
                  </a:txBody>
                  <a:tcPr marL="389" marR="389" marT="389" marB="389" anchor="ctr"/>
                </a:tc>
              </a:tr>
              <a:tr h="313730">
                <a:tc>
                  <a:txBody>
                    <a:bodyPr/>
                    <a:lstStyle/>
                    <a:p>
                      <a:pPr marL="12700" algn="just">
                        <a:lnSpc>
                          <a:spcPct val="100000"/>
                        </a:lnSpc>
                        <a:spcAft>
                          <a:spcPts val="0"/>
                        </a:spcAft>
                      </a:pPr>
                      <a:r>
                        <a:rPr lang="en-US" sz="1050">
                          <a:latin typeface="Arial" pitchFamily="34" charset="0"/>
                          <a:cs typeface="Arial" pitchFamily="34" charset="0"/>
                        </a:rPr>
                        <a:t>47.1.2.</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50">
                          <a:latin typeface="Arial" pitchFamily="34" charset="0"/>
                          <a:cs typeface="Arial" pitchFamily="34" charset="0"/>
                        </a:rPr>
                        <a:t>одели производства Азии, Европы, Америки (в том числе произведенные на территории Республики Казахстан, стран СНГ, КНР)</a:t>
                      </a:r>
                      <a:endParaRPr lang="ru-RU" sz="105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50">
                          <a:latin typeface="Arial" pitchFamily="34" charset="0"/>
                          <a:cs typeface="Arial" pitchFamily="34" charset="0"/>
                        </a:rPr>
                        <a:t/>
                      </a:r>
                      <a:br>
                        <a:rPr lang="ru-RU" sz="1050">
                          <a:latin typeface="Arial" pitchFamily="34" charset="0"/>
                          <a:cs typeface="Arial" pitchFamily="34" charset="0"/>
                        </a:rPr>
                      </a:b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11 400 000</a:t>
                      </a:r>
                      <a:endParaRPr lang="ru-RU" sz="1050">
                        <a:latin typeface="Arial" pitchFamily="34" charset="0"/>
                        <a:ea typeface="Times New Roman"/>
                        <a:cs typeface="Arial" pitchFamily="34" charset="0"/>
                      </a:endParaRPr>
                    </a:p>
                  </a:txBody>
                  <a:tcPr marL="389" marR="389" marT="389" marB="389" anchor="ctr"/>
                </a:tc>
              </a:tr>
              <a:tr h="313730">
                <a:tc>
                  <a:txBody>
                    <a:bodyPr/>
                    <a:lstStyle/>
                    <a:p>
                      <a:pPr marL="12700" algn="just">
                        <a:lnSpc>
                          <a:spcPct val="100000"/>
                        </a:lnSpc>
                        <a:spcAft>
                          <a:spcPts val="0"/>
                        </a:spcAft>
                      </a:pPr>
                      <a:r>
                        <a:rPr lang="en-US" sz="1050">
                          <a:latin typeface="Arial" pitchFamily="34" charset="0"/>
                          <a:cs typeface="Arial" pitchFamily="34" charset="0"/>
                        </a:rPr>
                        <a:t>47.2.</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тюковый</a:t>
                      </a:r>
                      <a:endParaRPr lang="ru-RU" sz="105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50">
                          <a:latin typeface="Arial" pitchFamily="34" charset="0"/>
                          <a:cs typeface="Arial" pitchFamily="34" charset="0"/>
                        </a:rPr>
                        <a:t/>
                      </a:r>
                      <a:br>
                        <a:rPr lang="en-US" sz="1050">
                          <a:latin typeface="Arial" pitchFamily="34" charset="0"/>
                          <a:cs typeface="Arial" pitchFamily="34" charset="0"/>
                        </a:rPr>
                      </a:b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5 400 000</a:t>
                      </a:r>
                      <a:endParaRPr lang="ru-RU" sz="1050">
                        <a:latin typeface="Arial" pitchFamily="34" charset="0"/>
                        <a:ea typeface="Times New Roman"/>
                        <a:cs typeface="Arial" pitchFamily="34" charset="0"/>
                      </a:endParaRPr>
                    </a:p>
                  </a:txBody>
                  <a:tcPr marL="389" marR="389" marT="389" marB="389" anchor="ctr"/>
                </a:tc>
              </a:tr>
              <a:tr h="313730">
                <a:tc>
                  <a:txBody>
                    <a:bodyPr/>
                    <a:lstStyle/>
                    <a:p>
                      <a:pPr marL="12700" algn="just">
                        <a:lnSpc>
                          <a:spcPct val="100000"/>
                        </a:lnSpc>
                        <a:spcAft>
                          <a:spcPts val="0"/>
                        </a:spcAft>
                      </a:pPr>
                      <a:r>
                        <a:rPr lang="en-US" sz="1050">
                          <a:latin typeface="Arial" pitchFamily="34" charset="0"/>
                          <a:cs typeface="Arial" pitchFamily="34" charset="0"/>
                        </a:rPr>
                        <a:t>48.</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dirty="0" err="1">
                          <a:latin typeface="Arial" pitchFamily="34" charset="0"/>
                          <a:cs typeface="Arial" pitchFamily="34" charset="0"/>
                        </a:rPr>
                        <a:t>косилки</a:t>
                      </a:r>
                      <a:endParaRPr lang="ru-RU" sz="105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50">
                          <a:latin typeface="Arial" pitchFamily="34" charset="0"/>
                          <a:cs typeface="Arial" pitchFamily="34" charset="0"/>
                        </a:rPr>
                        <a:t/>
                      </a:r>
                      <a:br>
                        <a:rPr lang="en-US" sz="1050">
                          <a:latin typeface="Arial" pitchFamily="34" charset="0"/>
                          <a:cs typeface="Arial" pitchFamily="34" charset="0"/>
                        </a:rPr>
                      </a:b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1 200 000</a:t>
                      </a:r>
                      <a:endParaRPr lang="ru-RU" sz="1050">
                        <a:latin typeface="Arial" pitchFamily="34" charset="0"/>
                        <a:ea typeface="Times New Roman"/>
                        <a:cs typeface="Arial" pitchFamily="34" charset="0"/>
                      </a:endParaRPr>
                    </a:p>
                  </a:txBody>
                  <a:tcPr marL="389" marR="389" marT="389" marB="389" anchor="ctr"/>
                </a:tc>
              </a:tr>
              <a:tr h="157245">
                <a:tc>
                  <a:txBody>
                    <a:bodyPr/>
                    <a:lstStyle/>
                    <a:p>
                      <a:pPr marL="12700" algn="just">
                        <a:lnSpc>
                          <a:spcPct val="100000"/>
                        </a:lnSpc>
                        <a:spcAft>
                          <a:spcPts val="0"/>
                        </a:spcAft>
                      </a:pPr>
                      <a:r>
                        <a:rPr lang="en-US" sz="1050">
                          <a:latin typeface="Arial" pitchFamily="34" charset="0"/>
                          <a:cs typeface="Arial" pitchFamily="34" charset="0"/>
                        </a:rPr>
                        <a:t>49.</a:t>
                      </a:r>
                      <a:endParaRPr lang="ru-RU" sz="105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50">
                          <a:latin typeface="Arial" pitchFamily="34" charset="0"/>
                          <a:cs typeface="Arial" pitchFamily="34" charset="0"/>
                        </a:rPr>
                        <a:t>опрыскиватель:</a:t>
                      </a:r>
                      <a:endParaRPr lang="ru-RU" sz="105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157245">
                <a:tc>
                  <a:txBody>
                    <a:bodyPr/>
                    <a:lstStyle/>
                    <a:p>
                      <a:pPr marL="12700" algn="just">
                        <a:lnSpc>
                          <a:spcPct val="100000"/>
                        </a:lnSpc>
                        <a:spcAft>
                          <a:spcPts val="0"/>
                        </a:spcAft>
                      </a:pPr>
                      <a:r>
                        <a:rPr lang="en-US" sz="1050">
                          <a:latin typeface="Arial" pitchFamily="34" charset="0"/>
                          <a:cs typeface="Arial" pitchFamily="34" charset="0"/>
                        </a:rPr>
                        <a:t>49.1.</a:t>
                      </a:r>
                      <a:endParaRPr lang="ru-RU" sz="105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50">
                          <a:latin typeface="Arial" pitchFamily="34" charset="0"/>
                          <a:cs typeface="Arial" pitchFamily="34" charset="0"/>
                        </a:rPr>
                        <a:t>прицепной:</a:t>
                      </a:r>
                      <a:endParaRPr lang="ru-RU" sz="105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3730">
                <a:tc>
                  <a:txBody>
                    <a:bodyPr/>
                    <a:lstStyle/>
                    <a:p>
                      <a:pPr marL="12700" algn="just">
                        <a:lnSpc>
                          <a:spcPct val="100000"/>
                        </a:lnSpc>
                        <a:spcAft>
                          <a:spcPts val="0"/>
                        </a:spcAft>
                      </a:pPr>
                      <a:r>
                        <a:rPr lang="en-US" sz="1050">
                          <a:latin typeface="Arial" pitchFamily="34" charset="0"/>
                          <a:cs typeface="Arial" pitchFamily="34" charset="0"/>
                        </a:rPr>
                        <a:t>49.1.1</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50">
                          <a:latin typeface="Arial" pitchFamily="34" charset="0"/>
                          <a:cs typeface="Arial" pitchFamily="34" charset="0"/>
                        </a:rPr>
                        <a:t>модели производства Республики Казахстан, стран СНГ, КНР</a:t>
                      </a:r>
                      <a:endParaRPr lang="ru-RU" sz="105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50" dirty="0">
                          <a:latin typeface="Arial" pitchFamily="34" charset="0"/>
                          <a:cs typeface="Arial" pitchFamily="34" charset="0"/>
                        </a:rPr>
                        <a:t/>
                      </a:r>
                      <a:br>
                        <a:rPr lang="ru-RU"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4 000 000</a:t>
                      </a:r>
                      <a:endParaRPr lang="ru-RU" sz="1050">
                        <a:latin typeface="Arial" pitchFamily="34" charset="0"/>
                        <a:ea typeface="Times New Roman"/>
                        <a:cs typeface="Arial" pitchFamily="34" charset="0"/>
                      </a:endParaRPr>
                    </a:p>
                  </a:txBody>
                  <a:tcPr marL="389" marR="389" marT="389" marB="389" anchor="ctr"/>
                </a:tc>
              </a:tr>
              <a:tr h="313730">
                <a:tc>
                  <a:txBody>
                    <a:bodyPr/>
                    <a:lstStyle/>
                    <a:p>
                      <a:pPr marL="12700" algn="just">
                        <a:lnSpc>
                          <a:spcPct val="100000"/>
                        </a:lnSpc>
                        <a:spcAft>
                          <a:spcPts val="0"/>
                        </a:spcAft>
                      </a:pPr>
                      <a:r>
                        <a:rPr lang="en-US" sz="1050">
                          <a:latin typeface="Arial" pitchFamily="34" charset="0"/>
                          <a:cs typeface="Arial" pitchFamily="34" charset="0"/>
                        </a:rPr>
                        <a:t>49.1.2</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50">
                          <a:latin typeface="Arial" pitchFamily="34" charset="0"/>
                          <a:cs typeface="Arial" pitchFamily="34" charset="0"/>
                        </a:rPr>
                        <a:t>одели производства Азии, Европы, Америки (в том числе произведенные на территории Республики Казахстан, стран СНГ, КНР)</a:t>
                      </a:r>
                      <a:endParaRPr lang="ru-RU" sz="105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50">
                          <a:latin typeface="Arial" pitchFamily="34" charset="0"/>
                          <a:cs typeface="Arial" pitchFamily="34" charset="0"/>
                        </a:rPr>
                        <a:t/>
                      </a:r>
                      <a:br>
                        <a:rPr lang="ru-RU" sz="1050">
                          <a:latin typeface="Arial" pitchFamily="34" charset="0"/>
                          <a:cs typeface="Arial" pitchFamily="34" charset="0"/>
                        </a:rPr>
                      </a:b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17 200 000</a:t>
                      </a:r>
                      <a:endParaRPr lang="ru-RU" sz="1050">
                        <a:latin typeface="Arial" pitchFamily="34" charset="0"/>
                        <a:ea typeface="Times New Roman"/>
                        <a:cs typeface="Arial" pitchFamily="34" charset="0"/>
                      </a:endParaRPr>
                    </a:p>
                  </a:txBody>
                  <a:tcPr marL="389" marR="389" marT="389" marB="389" anchor="ctr"/>
                </a:tc>
              </a:tr>
              <a:tr h="157245">
                <a:tc>
                  <a:txBody>
                    <a:bodyPr/>
                    <a:lstStyle/>
                    <a:p>
                      <a:pPr marL="12700" algn="just">
                        <a:lnSpc>
                          <a:spcPct val="100000"/>
                        </a:lnSpc>
                        <a:spcAft>
                          <a:spcPts val="0"/>
                        </a:spcAft>
                      </a:pPr>
                      <a:r>
                        <a:rPr lang="en-US" sz="1050">
                          <a:latin typeface="Arial" pitchFamily="34" charset="0"/>
                          <a:cs typeface="Arial" pitchFamily="34" charset="0"/>
                        </a:rPr>
                        <a:t>49.2.</a:t>
                      </a:r>
                      <a:endParaRPr lang="ru-RU" sz="105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50" dirty="0" err="1">
                          <a:latin typeface="Arial" pitchFamily="34" charset="0"/>
                          <a:cs typeface="Arial" pitchFamily="34" charset="0"/>
                        </a:rPr>
                        <a:t>самоходный</a:t>
                      </a:r>
                      <a:r>
                        <a:rPr lang="en-US" sz="1050" dirty="0">
                          <a:latin typeface="Arial" pitchFamily="34" charset="0"/>
                          <a:cs typeface="Arial" pitchFamily="34" charset="0"/>
                        </a:rPr>
                        <a:t>:</a:t>
                      </a:r>
                      <a:endParaRPr lang="ru-RU" sz="1050" dirty="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3730">
                <a:tc>
                  <a:txBody>
                    <a:bodyPr/>
                    <a:lstStyle/>
                    <a:p>
                      <a:pPr marL="12700" algn="just">
                        <a:lnSpc>
                          <a:spcPct val="100000"/>
                        </a:lnSpc>
                        <a:spcAft>
                          <a:spcPts val="0"/>
                        </a:spcAft>
                      </a:pPr>
                      <a:r>
                        <a:rPr lang="en-US" sz="1050">
                          <a:latin typeface="Arial" pitchFamily="34" charset="0"/>
                          <a:cs typeface="Arial" pitchFamily="34" charset="0"/>
                        </a:rPr>
                        <a:t>49.2.1</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50" dirty="0">
                          <a:latin typeface="Arial" pitchFamily="34" charset="0"/>
                          <a:cs typeface="Arial" pitchFamily="34" charset="0"/>
                        </a:rPr>
                        <a:t>модели производства Республики Казахстан, стран СНГ, КНР</a:t>
                      </a:r>
                      <a:endParaRPr lang="ru-RU" sz="105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50" dirty="0">
                          <a:latin typeface="Arial" pitchFamily="34" charset="0"/>
                          <a:cs typeface="Arial" pitchFamily="34" charset="0"/>
                        </a:rPr>
                        <a:t/>
                      </a:r>
                      <a:br>
                        <a:rPr lang="ru-RU"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14 000 000</a:t>
                      </a:r>
                      <a:endParaRPr lang="ru-RU" sz="1050">
                        <a:latin typeface="Arial" pitchFamily="34" charset="0"/>
                        <a:ea typeface="Times New Roman"/>
                        <a:cs typeface="Arial" pitchFamily="34" charset="0"/>
                      </a:endParaRPr>
                    </a:p>
                  </a:txBody>
                  <a:tcPr marL="389" marR="389" marT="389" marB="389" anchor="ctr"/>
                </a:tc>
              </a:tr>
              <a:tr h="313730">
                <a:tc>
                  <a:txBody>
                    <a:bodyPr/>
                    <a:lstStyle/>
                    <a:p>
                      <a:pPr marL="12700" algn="just">
                        <a:lnSpc>
                          <a:spcPct val="100000"/>
                        </a:lnSpc>
                        <a:spcAft>
                          <a:spcPts val="0"/>
                        </a:spcAft>
                      </a:pPr>
                      <a:r>
                        <a:rPr lang="en-US" sz="1050">
                          <a:latin typeface="Arial" pitchFamily="34" charset="0"/>
                          <a:cs typeface="Arial" pitchFamily="34" charset="0"/>
                        </a:rPr>
                        <a:t>49.2.2</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ru-RU" sz="1050">
                          <a:latin typeface="Arial" pitchFamily="34" charset="0"/>
                          <a:cs typeface="Arial" pitchFamily="34" charset="0"/>
                        </a:rPr>
                        <a:t>одели производства Азии, Европы, Америки (в том числе произведенные на территории Республики Казахстан, стран СНГ, КНР)</a:t>
                      </a:r>
                      <a:endParaRPr lang="ru-RU" sz="105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ru-RU" sz="1050">
                          <a:latin typeface="Arial" pitchFamily="34" charset="0"/>
                          <a:cs typeface="Arial" pitchFamily="34" charset="0"/>
                        </a:rPr>
                        <a:t/>
                      </a:r>
                      <a:br>
                        <a:rPr lang="ru-RU" sz="1050">
                          <a:latin typeface="Arial" pitchFamily="34" charset="0"/>
                          <a:cs typeface="Arial" pitchFamily="34" charset="0"/>
                        </a:rPr>
                      </a:b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136 500 000</a:t>
                      </a:r>
                      <a:endParaRPr lang="ru-RU" sz="1050">
                        <a:latin typeface="Arial" pitchFamily="34" charset="0"/>
                        <a:ea typeface="Times New Roman"/>
                        <a:cs typeface="Arial" pitchFamily="34" charset="0"/>
                      </a:endParaRPr>
                    </a:p>
                  </a:txBody>
                  <a:tcPr marL="389" marR="389" marT="389" marB="389" anchor="ctr"/>
                </a:tc>
              </a:tr>
              <a:tr h="157245">
                <a:tc>
                  <a:txBody>
                    <a:bodyPr/>
                    <a:lstStyle/>
                    <a:p>
                      <a:pPr marL="12700" algn="just">
                        <a:lnSpc>
                          <a:spcPct val="100000"/>
                        </a:lnSpc>
                        <a:spcAft>
                          <a:spcPts val="0"/>
                        </a:spcAft>
                      </a:pPr>
                      <a:r>
                        <a:rPr lang="en-US" sz="1050">
                          <a:latin typeface="Arial" pitchFamily="34" charset="0"/>
                          <a:cs typeface="Arial" pitchFamily="34" charset="0"/>
                        </a:rPr>
                        <a:t>50.</a:t>
                      </a:r>
                      <a:endParaRPr lang="ru-RU" sz="1050">
                        <a:latin typeface="Arial" pitchFamily="34" charset="0"/>
                        <a:ea typeface="Times New Roman"/>
                        <a:cs typeface="Arial" pitchFamily="34" charset="0"/>
                      </a:endParaRPr>
                    </a:p>
                  </a:txBody>
                  <a:tcPr marL="389" marR="389" marT="389" marB="389" anchor="ctr"/>
                </a:tc>
                <a:tc gridSpan="3">
                  <a:txBody>
                    <a:bodyPr/>
                    <a:lstStyle/>
                    <a:p>
                      <a:pPr marL="12700" algn="just">
                        <a:lnSpc>
                          <a:spcPct val="100000"/>
                        </a:lnSpc>
                        <a:spcAft>
                          <a:spcPts val="0"/>
                        </a:spcAft>
                      </a:pPr>
                      <a:r>
                        <a:rPr lang="en-US" sz="1050">
                          <a:latin typeface="Arial" pitchFamily="34" charset="0"/>
                          <a:cs typeface="Arial" pitchFamily="34" charset="0"/>
                        </a:rPr>
                        <a:t>машина для внесения удобрений:</a:t>
                      </a:r>
                      <a:endParaRPr lang="ru-RU" sz="1050">
                        <a:latin typeface="Arial" pitchFamily="34" charset="0"/>
                        <a:ea typeface="Times New Roman"/>
                        <a:cs typeface="Arial" pitchFamily="34" charset="0"/>
                      </a:endParaRPr>
                    </a:p>
                  </a:txBody>
                  <a:tcPr marL="389" marR="389" marT="389" marB="389" anchor="ctr"/>
                </a:tc>
                <a:tc hMerge="1">
                  <a:txBody>
                    <a:bodyPr/>
                    <a:lstStyle/>
                    <a:p>
                      <a:endParaRPr lang="ru-RU"/>
                    </a:p>
                  </a:txBody>
                  <a:tcPr/>
                </a:tc>
                <a:tc hMerge="1">
                  <a:txBody>
                    <a:bodyPr/>
                    <a:lstStyle/>
                    <a:p>
                      <a:endParaRPr lang="ru-RU"/>
                    </a:p>
                  </a:txBody>
                  <a:tcPr/>
                </a:tc>
              </a:tr>
              <a:tr h="313730">
                <a:tc>
                  <a:txBody>
                    <a:bodyPr/>
                    <a:lstStyle/>
                    <a:p>
                      <a:pPr marL="12700" algn="just">
                        <a:lnSpc>
                          <a:spcPct val="100000"/>
                        </a:lnSpc>
                        <a:spcAft>
                          <a:spcPts val="0"/>
                        </a:spcAft>
                      </a:pPr>
                      <a:r>
                        <a:rPr lang="en-US" sz="1050">
                          <a:latin typeface="Arial" pitchFamily="34" charset="0"/>
                          <a:cs typeface="Arial" pitchFamily="34" charset="0"/>
                        </a:rPr>
                        <a:t>50.1.</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dirty="0" err="1">
                          <a:latin typeface="Arial" pitchFamily="34" charset="0"/>
                          <a:cs typeface="Arial" pitchFamily="34" charset="0"/>
                        </a:rPr>
                        <a:t>жидких</a:t>
                      </a:r>
                      <a:r>
                        <a:rPr lang="en-US" sz="1050" dirty="0">
                          <a:latin typeface="Arial" pitchFamily="34" charset="0"/>
                          <a:cs typeface="Arial" pitchFamily="34" charset="0"/>
                        </a:rPr>
                        <a:t> </a:t>
                      </a:r>
                      <a:r>
                        <a:rPr lang="en-US" sz="1050" dirty="0" err="1">
                          <a:latin typeface="Arial" pitchFamily="34" charset="0"/>
                          <a:cs typeface="Arial" pitchFamily="34" charset="0"/>
                        </a:rPr>
                        <a:t>удобрений</a:t>
                      </a:r>
                      <a:endParaRPr lang="ru-RU" sz="105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50" dirty="0">
                          <a:latin typeface="Arial" pitchFamily="34" charset="0"/>
                          <a:cs typeface="Arial" pitchFamily="34" charset="0"/>
                        </a:rPr>
                        <a:t/>
                      </a:r>
                      <a:br>
                        <a:rPr lang="en-US"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a:latin typeface="Arial" pitchFamily="34" charset="0"/>
                          <a:cs typeface="Arial" pitchFamily="34" charset="0"/>
                        </a:rPr>
                        <a:t>4 000 000</a:t>
                      </a:r>
                      <a:endParaRPr lang="ru-RU" sz="1050">
                        <a:latin typeface="Arial" pitchFamily="34" charset="0"/>
                        <a:ea typeface="Times New Roman"/>
                        <a:cs typeface="Arial" pitchFamily="34" charset="0"/>
                      </a:endParaRPr>
                    </a:p>
                  </a:txBody>
                  <a:tcPr marL="389" marR="389" marT="389" marB="389" anchor="ctr"/>
                </a:tc>
              </a:tr>
              <a:tr h="313730">
                <a:tc>
                  <a:txBody>
                    <a:bodyPr/>
                    <a:lstStyle/>
                    <a:p>
                      <a:pPr marL="12700" algn="just">
                        <a:lnSpc>
                          <a:spcPct val="100000"/>
                        </a:lnSpc>
                        <a:spcAft>
                          <a:spcPts val="0"/>
                        </a:spcAft>
                      </a:pPr>
                      <a:r>
                        <a:rPr lang="en-US" sz="1050">
                          <a:latin typeface="Arial" pitchFamily="34" charset="0"/>
                          <a:cs typeface="Arial" pitchFamily="34" charset="0"/>
                        </a:rPr>
                        <a:t>50.2.</a:t>
                      </a:r>
                      <a:endParaRPr lang="ru-RU" sz="105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dirty="0" err="1">
                          <a:latin typeface="Arial" pitchFamily="34" charset="0"/>
                          <a:cs typeface="Arial" pitchFamily="34" charset="0"/>
                        </a:rPr>
                        <a:t>твердых</a:t>
                      </a:r>
                      <a:r>
                        <a:rPr lang="en-US" sz="1050" dirty="0">
                          <a:latin typeface="Arial" pitchFamily="34" charset="0"/>
                          <a:cs typeface="Arial" pitchFamily="34" charset="0"/>
                        </a:rPr>
                        <a:t> </a:t>
                      </a:r>
                      <a:r>
                        <a:rPr lang="en-US" sz="1050" dirty="0" err="1">
                          <a:latin typeface="Arial" pitchFamily="34" charset="0"/>
                          <a:cs typeface="Arial" pitchFamily="34" charset="0"/>
                        </a:rPr>
                        <a:t>удобрений</a:t>
                      </a:r>
                      <a:endParaRPr lang="ru-RU" sz="1050" dirty="0">
                        <a:latin typeface="Arial" pitchFamily="34" charset="0"/>
                        <a:ea typeface="Times New Roman"/>
                        <a:cs typeface="Arial" pitchFamily="34" charset="0"/>
                      </a:endParaRPr>
                    </a:p>
                  </a:txBody>
                  <a:tcPr marL="389" marR="389" marT="389" marB="389" anchor="ctr"/>
                </a:tc>
                <a:tc>
                  <a:txBody>
                    <a:bodyPr/>
                    <a:lstStyle/>
                    <a:p>
                      <a:pPr algn="just">
                        <a:lnSpc>
                          <a:spcPct val="100000"/>
                        </a:lnSpc>
                        <a:spcAft>
                          <a:spcPts val="0"/>
                        </a:spcAft>
                      </a:pPr>
                      <a:r>
                        <a:rPr lang="en-US" sz="1050" dirty="0">
                          <a:latin typeface="Arial" pitchFamily="34" charset="0"/>
                          <a:cs typeface="Arial" pitchFamily="34" charset="0"/>
                        </a:rPr>
                        <a:t/>
                      </a:r>
                      <a:br>
                        <a:rPr lang="en-US"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389" marR="389" marT="389" marB="389" anchor="ctr"/>
                </a:tc>
                <a:tc>
                  <a:txBody>
                    <a:bodyPr/>
                    <a:lstStyle/>
                    <a:p>
                      <a:pPr marL="12700" algn="just">
                        <a:lnSpc>
                          <a:spcPct val="100000"/>
                        </a:lnSpc>
                        <a:spcAft>
                          <a:spcPts val="0"/>
                        </a:spcAft>
                      </a:pPr>
                      <a:r>
                        <a:rPr lang="en-US" sz="1050" dirty="0">
                          <a:latin typeface="Arial" pitchFamily="34" charset="0"/>
                          <a:cs typeface="Arial" pitchFamily="34" charset="0"/>
                        </a:rPr>
                        <a:t>6 000 000</a:t>
                      </a:r>
                      <a:endParaRPr lang="ru-RU" sz="1050" dirty="0">
                        <a:latin typeface="Arial" pitchFamily="34" charset="0"/>
                        <a:ea typeface="Times New Roman"/>
                        <a:cs typeface="Arial" pitchFamily="34" charset="0"/>
                      </a:endParaRPr>
                    </a:p>
                  </a:txBody>
                  <a:tcPr marL="389" marR="389" marT="389" marB="389" anchor="ctr"/>
                </a:tc>
              </a:tr>
              <a:tr h="376448">
                <a:tc>
                  <a:txBody>
                    <a:bodyPr/>
                    <a:lstStyle/>
                    <a:p>
                      <a:pPr marL="12700" algn="just" defTabSz="1280384" rtl="0" eaLnBrk="1" latinLnBrk="0" hangingPunct="1">
                        <a:lnSpc>
                          <a:spcPct val="100000"/>
                        </a:lnSpc>
                        <a:spcAft>
                          <a:spcPts val="0"/>
                        </a:spcAft>
                      </a:pPr>
                      <a:endParaRPr lang="ru-RU" sz="1050" kern="1200" dirty="0">
                        <a:solidFill>
                          <a:srgbClr val="000000"/>
                        </a:solidFill>
                        <a:latin typeface="Arial" pitchFamily="34" charset="0"/>
                        <a:ea typeface="Times New Roman"/>
                        <a:cs typeface="Arial" pitchFamily="34" charset="0"/>
                      </a:endParaRPr>
                    </a:p>
                  </a:txBody>
                  <a:tcPr marL="389" marR="389" marT="389" marB="389"/>
                </a:tc>
                <a:tc>
                  <a:txBody>
                    <a:bodyPr/>
                    <a:lstStyle/>
                    <a:p>
                      <a:pPr marL="12700" algn="just" defTabSz="1280384" rtl="0" eaLnBrk="1" latinLnBrk="0" hangingPunct="1">
                        <a:lnSpc>
                          <a:spcPct val="100000"/>
                        </a:lnSpc>
                        <a:spcAft>
                          <a:spcPts val="0"/>
                        </a:spcAft>
                      </a:pPr>
                      <a:r>
                        <a:rPr lang="ru-RU" sz="1050" kern="1200" dirty="0" smtClean="0">
                          <a:latin typeface="Arial" pitchFamily="34" charset="0"/>
                          <a:cs typeface="Arial" pitchFamily="34" charset="0"/>
                        </a:rPr>
                        <a:t>* на 1 трактор - не более 1 единицы комбинированной универсальной навески.</a:t>
                      </a:r>
                      <a:endParaRPr lang="ru-RU" sz="1050" kern="1200" dirty="0">
                        <a:solidFill>
                          <a:srgbClr val="000000"/>
                        </a:solidFill>
                        <a:latin typeface="Arial" pitchFamily="34" charset="0"/>
                        <a:ea typeface="Times New Roman"/>
                        <a:cs typeface="Arial" pitchFamily="34" charset="0"/>
                      </a:endParaRPr>
                    </a:p>
                  </a:txBody>
                  <a:tcPr marL="389" marR="389" marT="389" marB="389"/>
                </a:tc>
                <a:tc>
                  <a:txBody>
                    <a:bodyPr/>
                    <a:lstStyle/>
                    <a:p>
                      <a:endParaRPr lang="ru-RU"/>
                    </a:p>
                  </a:txBody>
                  <a:tcPr marL="389" marR="389" marT="389" marB="389" anchor="ctr"/>
                </a:tc>
                <a:tc>
                  <a:txBody>
                    <a:bodyPr/>
                    <a:lstStyle/>
                    <a:p>
                      <a:pPr marL="12700" algn="just">
                        <a:lnSpc>
                          <a:spcPct val="100000"/>
                        </a:lnSpc>
                        <a:spcAft>
                          <a:spcPts val="0"/>
                        </a:spcAft>
                      </a:pPr>
                      <a:endParaRPr lang="ru-RU" sz="1050" dirty="0">
                        <a:latin typeface="Arial" pitchFamily="34" charset="0"/>
                        <a:ea typeface="Times New Roman"/>
                        <a:cs typeface="Arial" pitchFamily="34" charset="0"/>
                      </a:endParaRPr>
                    </a:p>
                  </a:txBody>
                  <a:tcPr marL="389" marR="389" marT="389" marB="389" anchor="ctr"/>
                </a:tc>
              </a:tr>
            </a:tbl>
          </a:graphicData>
        </a:graphic>
      </p:graphicFrame>
      <p:pic>
        <p:nvPicPr>
          <p:cNvPr id="40962" name="Picture 2" descr="C:\Users\ИНТЕРНЕТ\Desktop\Geo.png"/>
          <p:cNvPicPr>
            <a:picLocks noChangeAspect="1" noChangeArrowheads="1"/>
          </p:cNvPicPr>
          <p:nvPr/>
        </p:nvPicPr>
        <p:blipFill>
          <a:blip r:embed="rId3" cstate="print"/>
          <a:srcRect/>
          <a:stretch>
            <a:fillRect/>
          </a:stretch>
        </p:blipFill>
        <p:spPr bwMode="auto">
          <a:xfrm>
            <a:off x="1261592" y="-383976"/>
            <a:ext cx="2952328" cy="1584176"/>
          </a:xfrm>
          <a:prstGeom prst="rect">
            <a:avLst/>
          </a:prstGeom>
          <a:noFill/>
        </p:spPr>
      </p:pic>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12347" y="-504056"/>
            <a:ext cx="17081147" cy="1704256"/>
          </a:xfrm>
          <a:prstGeom prst="rect">
            <a:avLst/>
          </a:prstGeom>
        </p:spPr>
      </p:pic>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6</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390384" y="371457"/>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pic>
        <p:nvPicPr>
          <p:cNvPr id="2049" name="Picture 1" descr="C:\Users\ИНТЕРНЕТ\Desktop\6226412.jpeg"/>
          <p:cNvPicPr>
            <a:picLocks noChangeAspect="1" noChangeArrowheads="1"/>
          </p:cNvPicPr>
          <p:nvPr/>
        </p:nvPicPr>
        <p:blipFill>
          <a:blip r:embed="rId3" cstate="print"/>
          <a:srcRect/>
          <a:stretch>
            <a:fillRect/>
          </a:stretch>
        </p:blipFill>
        <p:spPr bwMode="auto">
          <a:xfrm>
            <a:off x="1261592" y="0"/>
            <a:ext cx="3024336" cy="1560240"/>
          </a:xfrm>
          <a:prstGeom prst="rect">
            <a:avLst/>
          </a:prstGeom>
          <a:noFill/>
        </p:spPr>
      </p:pic>
      <p:pic>
        <p:nvPicPr>
          <p:cNvPr id="15" name="Рисунок 14"/>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49803" y="-239960"/>
            <a:ext cx="17081147" cy="1728192"/>
          </a:xfrm>
          <a:prstGeom prst="rect">
            <a:avLst/>
          </a:prstGeom>
        </p:spPr>
      </p:pic>
      <p:graphicFrame>
        <p:nvGraphicFramePr>
          <p:cNvPr id="18" name="Таблица 17"/>
          <p:cNvGraphicFramePr>
            <a:graphicFrameLocks noGrp="1"/>
          </p:cNvGraphicFramePr>
          <p:nvPr/>
        </p:nvGraphicFramePr>
        <p:xfrm>
          <a:off x="8462392" y="1560240"/>
          <a:ext cx="8424936" cy="7929568"/>
        </p:xfrm>
        <a:graphic>
          <a:graphicData uri="http://schemas.openxmlformats.org/drawingml/2006/table">
            <a:tbl>
              <a:tblPr>
                <a:tableStyleId>{BDBED569-4797-4DF1-A0F4-6AAB3CD982D8}</a:tableStyleId>
              </a:tblPr>
              <a:tblGrid>
                <a:gridCol w="263572"/>
                <a:gridCol w="6289156"/>
                <a:gridCol w="1872208"/>
              </a:tblGrid>
              <a:tr h="226457">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538" marR="538" marT="538" marB="538" anchor="ctr"/>
                </a:tc>
                <a:tc hMerge="1">
                  <a:txBody>
                    <a:bodyPr/>
                    <a:lstStyle/>
                    <a:p>
                      <a:endParaRPr lang="ru-RU"/>
                    </a:p>
                  </a:txBody>
                  <a:tcPr/>
                </a:tc>
                <a:tc hMerge="1">
                  <a:txBody>
                    <a:bodyPr/>
                    <a:lstStyle/>
                    <a:p>
                      <a:endParaRPr lang="ru-RU"/>
                    </a:p>
                  </a:txBody>
                  <a:tcPr/>
                </a:tc>
              </a:tr>
              <a:tr h="1042727">
                <a:tc>
                  <a:txBody>
                    <a:bodyPr/>
                    <a:lstStyle/>
                    <a:p>
                      <a:pPr marL="12700" algn="just">
                        <a:lnSpc>
                          <a:spcPct val="115000"/>
                        </a:lnSpc>
                        <a:spcAft>
                          <a:spcPts val="100"/>
                        </a:spcAft>
                      </a:pPr>
                      <a:r>
                        <a:rPr lang="en-US" sz="1100" b="1">
                          <a:latin typeface="Arial" pitchFamily="34" charset="0"/>
                          <a:cs typeface="Arial" pitchFamily="34" charset="0"/>
                        </a:rPr>
                        <a:t>№</a:t>
                      </a:r>
                      <a:endParaRPr lang="ru-RU" sz="1100" b="1">
                        <a:latin typeface="Arial" pitchFamily="34" charset="0"/>
                        <a:ea typeface="Times New Roman"/>
                        <a:cs typeface="Arial" pitchFamily="34" charset="0"/>
                      </a:endParaRPr>
                    </a:p>
                  </a:txBody>
                  <a:tcPr marL="538" marR="538" marT="538" marB="538" anchor="ctr"/>
                </a:tc>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оборудования</a:t>
                      </a:r>
                      <a:endParaRPr lang="ru-RU" sz="1100" b="1" dirty="0">
                        <a:latin typeface="Arial" pitchFamily="34" charset="0"/>
                        <a:ea typeface="Times New Roman"/>
                        <a:cs typeface="Arial" pitchFamily="34" charset="0"/>
                      </a:endParaRPr>
                    </a:p>
                  </a:txBody>
                  <a:tcPr marL="538" marR="538" marT="538" marB="538"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техники/оборудования, (тенге)*</a:t>
                      </a:r>
                      <a:endParaRPr lang="ru-RU" sz="1100" b="1" dirty="0">
                        <a:latin typeface="Arial" pitchFamily="34" charset="0"/>
                        <a:ea typeface="Times New Roman"/>
                        <a:cs typeface="Arial" pitchFamily="34" charset="0"/>
                      </a:endParaRPr>
                    </a:p>
                  </a:txBody>
                  <a:tcPr marL="538" marR="538" marT="538" marB="538" anchor="ctr"/>
                </a:tc>
              </a:tr>
              <a:tr h="1859305">
                <a:tc>
                  <a:txBody>
                    <a:bodyPr/>
                    <a:lstStyle/>
                    <a:p>
                      <a:pPr marL="12700" algn="just">
                        <a:lnSpc>
                          <a:spcPct val="115000"/>
                        </a:lnSpc>
                        <a:spcAft>
                          <a:spcPts val="100"/>
                        </a:spcAft>
                      </a:pPr>
                      <a:r>
                        <a:rPr lang="en-US" sz="1100" dirty="0">
                          <a:latin typeface="Arial" pitchFamily="34" charset="0"/>
                          <a:cs typeface="Arial" pitchFamily="34" charset="0"/>
                        </a:rPr>
                        <a:t>1</a:t>
                      </a:r>
                      <a:endParaRPr lang="ru-RU" sz="1100" dirty="0">
                        <a:latin typeface="Arial" pitchFamily="34" charset="0"/>
                        <a:ea typeface="Times New Roman"/>
                        <a:cs typeface="Arial" pitchFamily="34" charset="0"/>
                      </a:endParaRPr>
                    </a:p>
                  </a:txBody>
                  <a:tcPr marL="538" marR="538" marT="538" marB="538" anchor="ctr"/>
                </a:tc>
                <a:tc>
                  <a:txBody>
                    <a:bodyPr/>
                    <a:lstStyle/>
                    <a:p>
                      <a:pPr marL="12700" algn="l">
                        <a:lnSpc>
                          <a:spcPct val="115000"/>
                        </a:lnSpc>
                        <a:spcAft>
                          <a:spcPts val="100"/>
                        </a:spcAft>
                      </a:pPr>
                      <a:r>
                        <a:rPr lang="ru-RU" sz="1100" dirty="0">
                          <a:latin typeface="Arial" pitchFamily="34" charset="0"/>
                          <a:cs typeface="Arial" pitchFamily="34" charset="0"/>
                        </a:rPr>
                        <a:t> Семяочистительно-сортировальное оборудование производительностью при семенной очистке до 5 тонн в час, включая </a:t>
                      </a:r>
                      <a:r>
                        <a:rPr lang="ru-RU" sz="1100" dirty="0" err="1">
                          <a:latin typeface="Arial" pitchFamily="34" charset="0"/>
                          <a:cs typeface="Arial" pitchFamily="34" charset="0"/>
                        </a:rPr>
                        <a:t>шеф-монтаж</a:t>
                      </a:r>
                      <a:r>
                        <a:rPr lang="ru-RU" sz="1100" dirty="0">
                          <a:latin typeface="Arial" pitchFamily="34" charset="0"/>
                          <a:cs typeface="Arial" pitchFamily="34" charset="0"/>
                        </a:rPr>
                        <a:t> и пуско-наладочные работы (модели производства Европы). </a:t>
                      </a:r>
                      <a:br>
                        <a:rPr lang="ru-RU" sz="1100" dirty="0">
                          <a:latin typeface="Arial" pitchFamily="34" charset="0"/>
                          <a:cs typeface="Arial" pitchFamily="34" charset="0"/>
                        </a:rPr>
                      </a:br>
                      <a:r>
                        <a:rPr lang="ru-RU" sz="1100" dirty="0">
                          <a:latin typeface="Arial" pitchFamily="34" charset="0"/>
                          <a:cs typeface="Arial" pitchFamily="34" charset="0"/>
                        </a:rPr>
                        <a:t>Линия включает оборудование для приемки, первичной очистки и сортировки семян (первичный сепаратор с очисткой верхней решетной плоскости скребковым транспортером**, вторичный сепаратор с очисткой верхней решетной плоскости скребковым транспортером, триерный блок, </a:t>
                      </a:r>
                      <a:r>
                        <a:rPr lang="ru-RU" sz="1100" dirty="0" err="1">
                          <a:latin typeface="Arial" pitchFamily="34" charset="0"/>
                          <a:cs typeface="Arial" pitchFamily="34" charset="0"/>
                        </a:rPr>
                        <a:t>пневмостол</a:t>
                      </a:r>
                      <a:r>
                        <a:rPr lang="ru-RU" sz="1100" dirty="0">
                          <a:latin typeface="Arial" pitchFamily="34" charset="0"/>
                          <a:cs typeface="Arial" pitchFamily="34" charset="0"/>
                        </a:rPr>
                        <a:t>), протравливатель, транспортировку семян и отходов** (нории, цепные и ленточные транспортеры), комплект самотечных труб**, аспирационные трубы**, циклоны**, автоматизацию комплекса (шкаф управления и кабельный материал) и другое.</a:t>
                      </a:r>
                      <a:endParaRPr lang="ru-RU" sz="1100" dirty="0">
                        <a:latin typeface="Arial" pitchFamily="34" charset="0"/>
                        <a:ea typeface="Times New Roman"/>
                        <a:cs typeface="Arial" pitchFamily="34" charset="0"/>
                      </a:endParaRPr>
                    </a:p>
                  </a:txBody>
                  <a:tcPr marL="538" marR="538" marT="538" marB="538" anchor="ctr"/>
                </a:tc>
                <a:tc>
                  <a:txBody>
                    <a:bodyPr/>
                    <a:lstStyle/>
                    <a:p>
                      <a:pPr marL="12700" algn="just">
                        <a:lnSpc>
                          <a:spcPct val="115000"/>
                        </a:lnSpc>
                        <a:spcAft>
                          <a:spcPts val="100"/>
                        </a:spcAft>
                      </a:pPr>
                      <a:r>
                        <a:rPr lang="en-US" sz="1100" dirty="0">
                          <a:latin typeface="Arial" pitchFamily="34" charset="0"/>
                          <a:cs typeface="Arial" pitchFamily="34" charset="0"/>
                        </a:rPr>
                        <a:t>182 800 000</a:t>
                      </a:r>
                      <a:endParaRPr lang="ru-RU" sz="1100" dirty="0">
                        <a:latin typeface="Arial" pitchFamily="34" charset="0"/>
                        <a:ea typeface="Times New Roman"/>
                        <a:cs typeface="Arial" pitchFamily="34" charset="0"/>
                      </a:endParaRPr>
                    </a:p>
                  </a:txBody>
                  <a:tcPr marL="538" marR="538" marT="538" marB="538" anchor="ctr"/>
                </a:tc>
              </a:tr>
              <a:tr h="1859305">
                <a:tc>
                  <a:txBody>
                    <a:bodyPr/>
                    <a:lstStyle/>
                    <a:p>
                      <a:pPr marL="12700" algn="just">
                        <a:lnSpc>
                          <a:spcPct val="115000"/>
                        </a:lnSpc>
                        <a:spcAft>
                          <a:spcPts val="100"/>
                        </a:spcAft>
                      </a:pPr>
                      <a:r>
                        <a:rPr lang="en-US" sz="1100">
                          <a:latin typeface="Arial" pitchFamily="34" charset="0"/>
                          <a:cs typeface="Arial" pitchFamily="34" charset="0"/>
                        </a:rPr>
                        <a:t>2</a:t>
                      </a:r>
                      <a:endParaRPr lang="ru-RU" sz="1100">
                        <a:latin typeface="Arial" pitchFamily="34" charset="0"/>
                        <a:ea typeface="Times New Roman"/>
                        <a:cs typeface="Arial" pitchFamily="34" charset="0"/>
                      </a:endParaRPr>
                    </a:p>
                  </a:txBody>
                  <a:tcPr marL="538" marR="538" marT="538" marB="538" anchor="ctr"/>
                </a:tc>
                <a:tc>
                  <a:txBody>
                    <a:bodyPr/>
                    <a:lstStyle/>
                    <a:p>
                      <a:pPr marL="12700" algn="l">
                        <a:lnSpc>
                          <a:spcPct val="115000"/>
                        </a:lnSpc>
                        <a:spcAft>
                          <a:spcPts val="100"/>
                        </a:spcAft>
                      </a:pPr>
                      <a:r>
                        <a:rPr lang="ru-RU" sz="1100" dirty="0">
                          <a:latin typeface="Arial" pitchFamily="34" charset="0"/>
                          <a:cs typeface="Arial" pitchFamily="34" charset="0"/>
                        </a:rPr>
                        <a:t>Семяочистительно-сортировальное оборудование производительностью при семенной очистке от 5,1 до 10 тонн в час, включая </a:t>
                      </a:r>
                      <a:r>
                        <a:rPr lang="ru-RU" sz="1100" dirty="0" err="1">
                          <a:latin typeface="Arial" pitchFamily="34" charset="0"/>
                          <a:cs typeface="Arial" pitchFamily="34" charset="0"/>
                        </a:rPr>
                        <a:t>шеф-монтаж</a:t>
                      </a:r>
                      <a:r>
                        <a:rPr lang="ru-RU" sz="1100" dirty="0">
                          <a:latin typeface="Arial" pitchFamily="34" charset="0"/>
                          <a:cs typeface="Arial" pitchFamily="34" charset="0"/>
                        </a:rPr>
                        <a:t> и пуско-наладочные работы (модели производства Европы).</a:t>
                      </a:r>
                      <a:br>
                        <a:rPr lang="ru-RU" sz="1100" dirty="0">
                          <a:latin typeface="Arial" pitchFamily="34" charset="0"/>
                          <a:cs typeface="Arial" pitchFamily="34" charset="0"/>
                        </a:rPr>
                      </a:br>
                      <a:r>
                        <a:rPr lang="ru-RU" sz="1100" dirty="0">
                          <a:latin typeface="Arial" pitchFamily="34" charset="0"/>
                          <a:cs typeface="Arial" pitchFamily="34" charset="0"/>
                        </a:rPr>
                        <a:t>Линия включает оборудование для приемки, первичной очистки и сортировки семян (первичный сепаратор с очисткой верхней решетной плоскости скребковым транспортером**, вторичный сепаратор с очисткой верхней решетной плоскости скребковым транспортером, триерный блок, </a:t>
                      </a:r>
                      <a:r>
                        <a:rPr lang="ru-RU" sz="1100" dirty="0" err="1">
                          <a:latin typeface="Arial" pitchFamily="34" charset="0"/>
                          <a:cs typeface="Arial" pitchFamily="34" charset="0"/>
                        </a:rPr>
                        <a:t>пневмостол</a:t>
                      </a:r>
                      <a:r>
                        <a:rPr lang="ru-RU" sz="1100" dirty="0">
                          <a:latin typeface="Arial" pitchFamily="34" charset="0"/>
                          <a:cs typeface="Arial" pitchFamily="34" charset="0"/>
                        </a:rPr>
                        <a:t>), протравливатель, транспортировку семян и отходов** (нории, цепные и ленточные транспортеры), комплект самотечных труб**, аспирационные трубы**, циклоны**, автоматизацию комплекса (шкаф управления и кабельный материал) и другое.</a:t>
                      </a:r>
                      <a:endParaRPr lang="ru-RU" sz="1100" dirty="0">
                        <a:latin typeface="Arial" pitchFamily="34" charset="0"/>
                        <a:ea typeface="Times New Roman"/>
                        <a:cs typeface="Arial" pitchFamily="34" charset="0"/>
                      </a:endParaRPr>
                    </a:p>
                  </a:txBody>
                  <a:tcPr marL="538" marR="538" marT="538" marB="538" anchor="ctr"/>
                </a:tc>
                <a:tc>
                  <a:txBody>
                    <a:bodyPr/>
                    <a:lstStyle/>
                    <a:p>
                      <a:pPr marL="12700" algn="just">
                        <a:lnSpc>
                          <a:spcPct val="115000"/>
                        </a:lnSpc>
                        <a:spcAft>
                          <a:spcPts val="100"/>
                        </a:spcAft>
                      </a:pPr>
                      <a:r>
                        <a:rPr lang="en-US" sz="1100" dirty="0">
                          <a:latin typeface="Arial" pitchFamily="34" charset="0"/>
                          <a:cs typeface="Arial" pitchFamily="34" charset="0"/>
                        </a:rPr>
                        <a:t>251 000 000</a:t>
                      </a:r>
                      <a:endParaRPr lang="ru-RU" sz="1100" dirty="0">
                        <a:latin typeface="Arial" pitchFamily="34" charset="0"/>
                        <a:ea typeface="Times New Roman"/>
                        <a:cs typeface="Arial" pitchFamily="34" charset="0"/>
                      </a:endParaRPr>
                    </a:p>
                  </a:txBody>
                  <a:tcPr marL="538" marR="538" marT="538" marB="538" anchor="ctr"/>
                </a:tc>
              </a:tr>
              <a:tr h="1866227">
                <a:tc>
                  <a:txBody>
                    <a:bodyPr/>
                    <a:lstStyle/>
                    <a:p>
                      <a:pPr marL="12700" algn="just">
                        <a:lnSpc>
                          <a:spcPct val="115000"/>
                        </a:lnSpc>
                        <a:spcAft>
                          <a:spcPts val="100"/>
                        </a:spcAft>
                      </a:pPr>
                      <a:r>
                        <a:rPr lang="en-US" sz="1100">
                          <a:latin typeface="Arial" pitchFamily="34" charset="0"/>
                          <a:cs typeface="Arial" pitchFamily="34" charset="0"/>
                        </a:rPr>
                        <a:t>3</a:t>
                      </a:r>
                      <a:endParaRPr lang="ru-RU" sz="1100">
                        <a:latin typeface="Arial" pitchFamily="34" charset="0"/>
                        <a:ea typeface="Times New Roman"/>
                        <a:cs typeface="Arial" pitchFamily="34" charset="0"/>
                      </a:endParaRPr>
                    </a:p>
                  </a:txBody>
                  <a:tcPr marL="538" marR="538" marT="538" marB="538" anchor="ctr"/>
                </a:tc>
                <a:tc>
                  <a:txBody>
                    <a:bodyPr/>
                    <a:lstStyle/>
                    <a:p>
                      <a:pPr marL="12700" algn="l">
                        <a:lnSpc>
                          <a:spcPct val="115000"/>
                        </a:lnSpc>
                        <a:spcAft>
                          <a:spcPts val="100"/>
                        </a:spcAft>
                      </a:pPr>
                      <a:r>
                        <a:rPr lang="ru-RU" sz="1100" dirty="0">
                          <a:latin typeface="Arial" pitchFamily="34" charset="0"/>
                          <a:cs typeface="Arial" pitchFamily="34" charset="0"/>
                        </a:rPr>
                        <a:t>Семяочистительно-сортировальное оборудование производительностью при семенной очистке от 5 до 15 тонн в час, включая </a:t>
                      </a:r>
                      <a:r>
                        <a:rPr lang="ru-RU" sz="1100" dirty="0" err="1">
                          <a:latin typeface="Arial" pitchFamily="34" charset="0"/>
                          <a:cs typeface="Arial" pitchFamily="34" charset="0"/>
                        </a:rPr>
                        <a:t>шеф-монтаж</a:t>
                      </a:r>
                      <a:r>
                        <a:rPr lang="ru-RU" sz="1100" dirty="0">
                          <a:latin typeface="Arial" pitchFamily="34" charset="0"/>
                          <a:cs typeface="Arial" pitchFamily="34" charset="0"/>
                        </a:rPr>
                        <a:t> и пуско-наладочные работы (модели производства Европы).</a:t>
                      </a:r>
                      <a:br>
                        <a:rPr lang="ru-RU" sz="1100" dirty="0">
                          <a:latin typeface="Arial" pitchFamily="34" charset="0"/>
                          <a:cs typeface="Arial" pitchFamily="34" charset="0"/>
                        </a:rPr>
                      </a:br>
                      <a:r>
                        <a:rPr lang="ru-RU" sz="1100" dirty="0">
                          <a:latin typeface="Arial" pitchFamily="34" charset="0"/>
                          <a:cs typeface="Arial" pitchFamily="34" charset="0"/>
                        </a:rPr>
                        <a:t>Линия включает оборудование для приемки, первичной очистки и сортировки (первичный сепаратор, решетный стан, вторичный сепаратор, триерный блок, </a:t>
                      </a:r>
                      <a:r>
                        <a:rPr lang="ru-RU" sz="1100" dirty="0" err="1">
                          <a:latin typeface="Arial" pitchFamily="34" charset="0"/>
                          <a:cs typeface="Arial" pitchFamily="34" charset="0"/>
                        </a:rPr>
                        <a:t>пневмостол</a:t>
                      </a:r>
                      <a:r>
                        <a:rPr lang="ru-RU" sz="1100" dirty="0">
                          <a:latin typeface="Arial" pitchFamily="34" charset="0"/>
                          <a:cs typeface="Arial" pitchFamily="34" charset="0"/>
                        </a:rPr>
                        <a:t>), очистки рабочей поверхности решет, транспортировки (транспортеры, нории, цепные и ленточные транспортеры, комплект самотечных труб, аспирационные трубы, перекидные клапана, распределитель для </a:t>
                      </a:r>
                      <a:r>
                        <a:rPr lang="ru-RU" sz="1100" dirty="0" err="1">
                          <a:latin typeface="Arial" pitchFamily="34" charset="0"/>
                          <a:cs typeface="Arial" pitchFamily="34" charset="0"/>
                        </a:rPr>
                        <a:t>автоотгрузки</a:t>
                      </a:r>
                      <a:r>
                        <a:rPr lang="ru-RU" sz="1100" dirty="0">
                          <a:latin typeface="Arial" pitchFamily="34" charset="0"/>
                          <a:cs typeface="Arial" pitchFamily="34" charset="0"/>
                        </a:rPr>
                        <a:t>), протравливатель**, затаривания в мешки**, автоматизации комплекса (пульт управления и кабельный материал) и другое.</a:t>
                      </a:r>
                      <a:endParaRPr lang="ru-RU" sz="1100" dirty="0">
                        <a:latin typeface="Arial" pitchFamily="34" charset="0"/>
                        <a:ea typeface="Times New Roman"/>
                        <a:cs typeface="Arial" pitchFamily="34" charset="0"/>
                      </a:endParaRPr>
                    </a:p>
                  </a:txBody>
                  <a:tcPr marL="538" marR="538" marT="538" marB="538" anchor="ctr"/>
                </a:tc>
                <a:tc>
                  <a:txBody>
                    <a:bodyPr/>
                    <a:lstStyle/>
                    <a:p>
                      <a:pPr marL="12700" algn="just">
                        <a:lnSpc>
                          <a:spcPct val="115000"/>
                        </a:lnSpc>
                        <a:spcAft>
                          <a:spcPts val="100"/>
                        </a:spcAft>
                      </a:pPr>
                      <a:r>
                        <a:rPr lang="en-US" sz="1100" dirty="0">
                          <a:latin typeface="Arial" pitchFamily="34" charset="0"/>
                          <a:cs typeface="Arial" pitchFamily="34" charset="0"/>
                        </a:rPr>
                        <a:t>254 571 080</a:t>
                      </a:r>
                      <a:endParaRPr lang="ru-RU" sz="1100" dirty="0">
                        <a:latin typeface="Arial" pitchFamily="34" charset="0"/>
                        <a:ea typeface="Times New Roman"/>
                        <a:cs typeface="Arial" pitchFamily="34" charset="0"/>
                      </a:endParaRPr>
                    </a:p>
                  </a:txBody>
                  <a:tcPr marL="538" marR="538" marT="538" marB="538" anchor="ctr"/>
                </a:tc>
              </a:tr>
              <a:tr h="960482">
                <a:tc gridSpan="3">
                  <a:txBody>
                    <a:bodyPr/>
                    <a:lstStyle/>
                    <a:p>
                      <a:pPr marL="12700" algn="l">
                        <a:lnSpc>
                          <a:spcPct val="115000"/>
                        </a:lnSpc>
                        <a:spcAft>
                          <a:spcPts val="100"/>
                        </a:spcAft>
                      </a:pPr>
                      <a:r>
                        <a:rPr lang="ru-RU" sz="1100" dirty="0">
                          <a:latin typeface="Arial" pitchFamily="34" charset="0"/>
                          <a:cs typeface="Arial" pitchFamily="34" charset="0"/>
                        </a:rPr>
                        <a:t> * Субсидируется оборудование, приобретенное аттестованными производителями оригинальных семян, элитно-семеноводческими и семеноводческими хозяйствами, осуществляющими деятельность в соответствии с Законом Республики Казахстан от 8 февраля 2003 года "О семеноводстве";</a:t>
                      </a:r>
                      <a:br>
                        <a:rPr lang="ru-RU" sz="1100" dirty="0">
                          <a:latin typeface="Arial" pitchFamily="34" charset="0"/>
                          <a:cs typeface="Arial" pitchFamily="34" charset="0"/>
                        </a:rPr>
                      </a:br>
                      <a:r>
                        <a:rPr lang="ru-RU" sz="1100" dirty="0">
                          <a:latin typeface="Arial" pitchFamily="34" charset="0"/>
                          <a:cs typeface="Arial" pitchFamily="34" charset="0"/>
                        </a:rPr>
                        <a:t>** приобретение оборудования при необходимости.</a:t>
                      </a:r>
                      <a:endParaRPr lang="ru-RU" sz="1100" dirty="0">
                        <a:latin typeface="Arial" pitchFamily="34" charset="0"/>
                        <a:ea typeface="Times New Roman"/>
                        <a:cs typeface="Arial" pitchFamily="34" charset="0"/>
                      </a:endParaRPr>
                    </a:p>
                  </a:txBody>
                  <a:tcPr marL="538" marR="538" marT="538" marB="538" anchor="ctr"/>
                </a:tc>
                <a:tc hMerge="1">
                  <a:txBody>
                    <a:bodyPr/>
                    <a:lstStyle/>
                    <a:p>
                      <a:endParaRPr lang="ru-RU"/>
                    </a:p>
                  </a:txBody>
                  <a:tcPr/>
                </a:tc>
                <a:tc hMerge="1">
                  <a:txBody>
                    <a:bodyPr/>
                    <a:lstStyle/>
                    <a:p>
                      <a:endParaRPr lang="ru-RU"/>
                    </a:p>
                  </a:txBody>
                  <a:tcPr/>
                </a:tc>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2604892583"/>
              </p:ext>
            </p:extLst>
          </p:nvPr>
        </p:nvGraphicFramePr>
        <p:xfrm>
          <a:off x="0" y="1560240"/>
          <a:ext cx="8318376" cy="7920884"/>
        </p:xfrm>
        <a:graphic>
          <a:graphicData uri="http://schemas.openxmlformats.org/drawingml/2006/table">
            <a:tbl>
              <a:tblPr>
                <a:tableStyleId>{BDBED569-4797-4DF1-A0F4-6AAB3CD982D8}</a:tableStyleId>
              </a:tblPr>
              <a:tblGrid>
                <a:gridCol w="397496"/>
                <a:gridCol w="5472608"/>
                <a:gridCol w="2448272"/>
              </a:tblGrid>
              <a:tr h="207372">
                <a:tc gridSpan="3">
                  <a:txBody>
                    <a:bodyPr/>
                    <a:lstStyle/>
                    <a:p>
                      <a:pPr marL="12700" algn="just">
                        <a:lnSpc>
                          <a:spcPct val="115000"/>
                        </a:lnSpc>
                        <a:spcAft>
                          <a:spcPts val="100"/>
                        </a:spcAft>
                      </a:pPr>
                      <a:r>
                        <a:rPr lang="en-US" sz="1050" b="1" dirty="0" err="1">
                          <a:latin typeface="Arial" pitchFamily="34" charset="0"/>
                          <a:cs typeface="Arial" pitchFamily="34" charset="0"/>
                        </a:rPr>
                        <a:t>Доля</a:t>
                      </a:r>
                      <a:r>
                        <a:rPr lang="en-US" sz="1050" b="1" dirty="0">
                          <a:latin typeface="Arial" pitchFamily="34" charset="0"/>
                          <a:cs typeface="Arial" pitchFamily="34" charset="0"/>
                        </a:rPr>
                        <a:t> </a:t>
                      </a:r>
                      <a:r>
                        <a:rPr lang="en-US" sz="1050" b="1" dirty="0" err="1">
                          <a:latin typeface="Arial" pitchFamily="34" charset="0"/>
                          <a:cs typeface="Arial" pitchFamily="34" charset="0"/>
                        </a:rPr>
                        <a:t>возмещения</a:t>
                      </a:r>
                      <a:r>
                        <a:rPr lang="en-US" sz="1050" b="1" dirty="0">
                          <a:latin typeface="Arial" pitchFamily="34" charset="0"/>
                          <a:cs typeface="Arial" pitchFamily="34" charset="0"/>
                        </a:rPr>
                        <a:t> </a:t>
                      </a:r>
                      <a:r>
                        <a:rPr lang="en-US" sz="1050" b="1" dirty="0" err="1">
                          <a:latin typeface="Arial" pitchFamily="34" charset="0"/>
                          <a:cs typeface="Arial" pitchFamily="34" charset="0"/>
                        </a:rPr>
                        <a:t>инвестиционных</a:t>
                      </a:r>
                      <a:r>
                        <a:rPr lang="en-US" sz="1050" b="1" dirty="0">
                          <a:latin typeface="Arial" pitchFamily="34" charset="0"/>
                          <a:cs typeface="Arial" pitchFamily="34" charset="0"/>
                        </a:rPr>
                        <a:t> </a:t>
                      </a:r>
                      <a:r>
                        <a:rPr lang="en-US" sz="1050" b="1" dirty="0" err="1">
                          <a:latin typeface="Arial" pitchFamily="34" charset="0"/>
                          <a:cs typeface="Arial" pitchFamily="34" charset="0"/>
                        </a:rPr>
                        <a:t>вложений</a:t>
                      </a:r>
                      <a:r>
                        <a:rPr lang="en-US" sz="1050" b="1" dirty="0">
                          <a:latin typeface="Arial" pitchFamily="34" charset="0"/>
                          <a:cs typeface="Arial" pitchFamily="34" charset="0"/>
                        </a:rPr>
                        <a:t> – 25 %</a:t>
                      </a:r>
                      <a:endParaRPr lang="ru-RU" sz="1050" b="1" dirty="0">
                        <a:latin typeface="Arial" pitchFamily="34" charset="0"/>
                        <a:ea typeface="Times New Roman"/>
                        <a:cs typeface="Arial" pitchFamily="34" charset="0"/>
                      </a:endParaRPr>
                    </a:p>
                  </a:txBody>
                  <a:tcPr marL="9494" marR="9494" marT="9494" marB="9494" anchor="ctr"/>
                </a:tc>
                <a:tc hMerge="1">
                  <a:txBody>
                    <a:bodyPr/>
                    <a:lstStyle/>
                    <a:p>
                      <a:endParaRPr lang="ru-RU"/>
                    </a:p>
                  </a:txBody>
                  <a:tcPr/>
                </a:tc>
                <a:tc hMerge="1">
                  <a:txBody>
                    <a:bodyPr/>
                    <a:lstStyle/>
                    <a:p>
                      <a:endParaRPr lang="ru-RU"/>
                    </a:p>
                  </a:txBody>
                  <a:tcPr/>
                </a:tc>
              </a:tr>
              <a:tr h="790558">
                <a:tc>
                  <a:txBody>
                    <a:bodyPr/>
                    <a:lstStyle/>
                    <a:p>
                      <a:pPr marL="12700" algn="just">
                        <a:lnSpc>
                          <a:spcPct val="115000"/>
                        </a:lnSpc>
                        <a:spcAft>
                          <a:spcPts val="100"/>
                        </a:spcAft>
                      </a:pPr>
                      <a:r>
                        <a:rPr lang="en-US" sz="1050" b="1">
                          <a:latin typeface="Arial" pitchFamily="34" charset="0"/>
                          <a:cs typeface="Arial" pitchFamily="34" charset="0"/>
                        </a:rPr>
                        <a:t>№</a:t>
                      </a:r>
                      <a:endParaRPr lang="ru-RU" sz="1050" b="1">
                        <a:latin typeface="Arial" pitchFamily="34" charset="0"/>
                        <a:ea typeface="Times New Roman"/>
                        <a:cs typeface="Arial" pitchFamily="34" charset="0"/>
                      </a:endParaRPr>
                    </a:p>
                  </a:txBody>
                  <a:tcPr marL="9494" marR="9494" marT="9494" marB="9494" anchor="ctr"/>
                </a:tc>
                <a:tc>
                  <a:txBody>
                    <a:bodyPr/>
                    <a:lstStyle/>
                    <a:p>
                      <a:pPr marL="12700" algn="l">
                        <a:lnSpc>
                          <a:spcPct val="115000"/>
                        </a:lnSpc>
                        <a:spcAft>
                          <a:spcPts val="100"/>
                        </a:spcAft>
                      </a:pPr>
                      <a:r>
                        <a:rPr lang="ru-RU" sz="1050" b="1" dirty="0">
                          <a:latin typeface="Arial" pitchFamily="34" charset="0"/>
                          <a:cs typeface="Arial" pitchFamily="34" charset="0"/>
                        </a:rPr>
                        <a:t>Наименование и техническая характеристика техники и оборудования</a:t>
                      </a:r>
                      <a:endParaRPr lang="ru-RU" sz="1050" b="1" dirty="0">
                        <a:latin typeface="Arial" pitchFamily="34" charset="0"/>
                        <a:ea typeface="Times New Roman"/>
                        <a:cs typeface="Arial" pitchFamily="34" charset="0"/>
                      </a:endParaRPr>
                    </a:p>
                  </a:txBody>
                  <a:tcPr marL="9494" marR="9494" marT="9494" marB="9494" anchor="ctr"/>
                </a:tc>
                <a:tc>
                  <a:txBody>
                    <a:bodyPr/>
                    <a:lstStyle/>
                    <a:p>
                      <a:pPr marL="12700" algn="ctr">
                        <a:lnSpc>
                          <a:spcPct val="115000"/>
                        </a:lnSpc>
                        <a:spcAft>
                          <a:spcPts val="100"/>
                        </a:spcAft>
                      </a:pPr>
                      <a:r>
                        <a:rPr lang="ru-RU" sz="1050" b="1" dirty="0">
                          <a:latin typeface="Arial" pitchFamily="34" charset="0"/>
                          <a:cs typeface="Arial" pitchFamily="34" charset="0"/>
                        </a:rPr>
                        <a:t>Максимальная допустимая стоимость для расчета субсидий на единицу техники/оборудования, тенге</a:t>
                      </a:r>
                      <a:endParaRPr lang="ru-RU" sz="1050" b="1" dirty="0">
                        <a:latin typeface="Arial" pitchFamily="34" charset="0"/>
                        <a:ea typeface="Times New Roman"/>
                        <a:cs typeface="Arial" pitchFamily="34" charset="0"/>
                      </a:endParaRPr>
                    </a:p>
                  </a:txBody>
                  <a:tcPr marL="9494" marR="9494" marT="9494" marB="9494" anchor="ctr"/>
                </a:tc>
              </a:tr>
              <a:tr h="396610">
                <a:tc>
                  <a:txBody>
                    <a:bodyPr/>
                    <a:lstStyle/>
                    <a:p>
                      <a:pPr marL="12700" algn="just">
                        <a:lnSpc>
                          <a:spcPct val="115000"/>
                        </a:lnSpc>
                        <a:spcAft>
                          <a:spcPts val="100"/>
                        </a:spcAft>
                      </a:pPr>
                      <a:r>
                        <a:rPr lang="en-US" sz="1050">
                          <a:latin typeface="Arial" pitchFamily="34" charset="0"/>
                          <a:cs typeface="Arial" pitchFamily="34" charset="0"/>
                        </a:rPr>
                        <a:t>1</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ru-RU" sz="1050">
                          <a:latin typeface="Arial" pitchFamily="34" charset="0"/>
                          <a:cs typeface="Arial" pitchFamily="34" charset="0"/>
                        </a:rPr>
                        <a:t>Селекционные комбайны (модели производства Европы)**:</a:t>
                      </a:r>
                      <a:endParaRPr lang="ru-RU" sz="1050">
                        <a:latin typeface="Arial" pitchFamily="34" charset="0"/>
                        <a:ea typeface="Times New Roman"/>
                        <a:cs typeface="Arial" pitchFamily="34" charset="0"/>
                      </a:endParaRPr>
                    </a:p>
                  </a:txBody>
                  <a:tcPr marL="9494" marR="9494" marT="9494" marB="9494" anchor="ctr"/>
                </a:tc>
                <a:tc>
                  <a:txBody>
                    <a:bodyPr/>
                    <a:lstStyle/>
                    <a:p>
                      <a:pPr algn="just">
                        <a:lnSpc>
                          <a:spcPct val="115000"/>
                        </a:lnSpc>
                        <a:spcAft>
                          <a:spcPts val="0"/>
                        </a:spcAft>
                      </a:pPr>
                      <a:r>
                        <a:rPr lang="ru-RU" sz="1050" dirty="0">
                          <a:latin typeface="Arial" pitchFamily="34" charset="0"/>
                          <a:cs typeface="Arial" pitchFamily="34" charset="0"/>
                        </a:rPr>
                        <a:t/>
                      </a:r>
                      <a:br>
                        <a:rPr lang="ru-RU"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9494" marR="9494" marT="9494" marB="9494" anchor="ctr"/>
                </a:tc>
              </a:tr>
              <a:tr h="207372">
                <a:tc>
                  <a:txBody>
                    <a:bodyPr/>
                    <a:lstStyle/>
                    <a:p>
                      <a:pPr marL="12700" algn="just">
                        <a:lnSpc>
                          <a:spcPct val="115000"/>
                        </a:lnSpc>
                        <a:spcAft>
                          <a:spcPts val="100"/>
                        </a:spcAft>
                      </a:pPr>
                      <a:r>
                        <a:rPr lang="en-US" sz="1050">
                          <a:latin typeface="Arial" pitchFamily="34" charset="0"/>
                          <a:cs typeface="Arial" pitchFamily="34" charset="0"/>
                        </a:rPr>
                        <a:t>1.1</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мощностью от 52 лошадиных сил</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62 080 000</a:t>
                      </a:r>
                      <a:endParaRPr lang="ru-RU" sz="1050">
                        <a:latin typeface="Arial" pitchFamily="34" charset="0"/>
                        <a:ea typeface="Times New Roman"/>
                        <a:cs typeface="Arial" pitchFamily="34" charset="0"/>
                      </a:endParaRPr>
                    </a:p>
                  </a:txBody>
                  <a:tcPr marL="9494" marR="9494" marT="9494" marB="9494" anchor="ctr"/>
                </a:tc>
              </a:tr>
              <a:tr h="207372">
                <a:tc>
                  <a:txBody>
                    <a:bodyPr/>
                    <a:lstStyle/>
                    <a:p>
                      <a:pPr marL="12700" algn="just">
                        <a:lnSpc>
                          <a:spcPct val="115000"/>
                        </a:lnSpc>
                        <a:spcAft>
                          <a:spcPts val="100"/>
                        </a:spcAft>
                      </a:pPr>
                      <a:r>
                        <a:rPr lang="en-US" sz="1050">
                          <a:latin typeface="Arial" pitchFamily="34" charset="0"/>
                          <a:cs typeface="Arial" pitchFamily="34" charset="0"/>
                        </a:rPr>
                        <a:t>1.2</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мощностью от 84 лошадиных сил</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95 836 000</a:t>
                      </a:r>
                      <a:endParaRPr lang="ru-RU" sz="1050">
                        <a:latin typeface="Arial" pitchFamily="34" charset="0"/>
                        <a:ea typeface="Times New Roman"/>
                        <a:cs typeface="Arial" pitchFamily="34" charset="0"/>
                      </a:endParaRPr>
                    </a:p>
                  </a:txBody>
                  <a:tcPr marL="9494" marR="9494" marT="9494" marB="9494" anchor="ctr"/>
                </a:tc>
              </a:tr>
              <a:tr h="207372">
                <a:tc>
                  <a:txBody>
                    <a:bodyPr/>
                    <a:lstStyle/>
                    <a:p>
                      <a:pPr marL="12700" algn="just">
                        <a:lnSpc>
                          <a:spcPct val="115000"/>
                        </a:lnSpc>
                        <a:spcAft>
                          <a:spcPts val="100"/>
                        </a:spcAft>
                      </a:pPr>
                      <a:r>
                        <a:rPr lang="en-US" sz="1050">
                          <a:latin typeface="Arial" pitchFamily="34" charset="0"/>
                          <a:cs typeface="Arial" pitchFamily="34" charset="0"/>
                        </a:rPr>
                        <a:t>1.3</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мощностью от 185 лошадиных сил</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123 481 000</a:t>
                      </a:r>
                      <a:endParaRPr lang="ru-RU" sz="1050">
                        <a:latin typeface="Arial" pitchFamily="34" charset="0"/>
                        <a:ea typeface="Times New Roman"/>
                        <a:cs typeface="Arial" pitchFamily="34" charset="0"/>
                      </a:endParaRPr>
                    </a:p>
                  </a:txBody>
                  <a:tcPr marL="9494" marR="9494" marT="9494" marB="9494" anchor="ctr"/>
                </a:tc>
              </a:tr>
              <a:tr h="396610">
                <a:tc>
                  <a:txBody>
                    <a:bodyPr/>
                    <a:lstStyle/>
                    <a:p>
                      <a:pPr marL="12700" algn="just">
                        <a:lnSpc>
                          <a:spcPct val="115000"/>
                        </a:lnSpc>
                        <a:spcAft>
                          <a:spcPts val="100"/>
                        </a:spcAft>
                      </a:pPr>
                      <a:r>
                        <a:rPr lang="en-US" sz="1050">
                          <a:latin typeface="Arial" pitchFamily="34" charset="0"/>
                          <a:cs typeface="Arial" pitchFamily="34" charset="0"/>
                        </a:rPr>
                        <a:t>2</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ru-RU" sz="1050">
                          <a:latin typeface="Arial" pitchFamily="34" charset="0"/>
                          <a:cs typeface="Arial" pitchFamily="34" charset="0"/>
                        </a:rPr>
                        <a:t>Селекционные сеялки (модели производства Европы)**:</a:t>
                      </a:r>
                      <a:endParaRPr lang="ru-RU" sz="1050">
                        <a:latin typeface="Arial" pitchFamily="34" charset="0"/>
                        <a:ea typeface="Times New Roman"/>
                        <a:cs typeface="Arial" pitchFamily="34" charset="0"/>
                      </a:endParaRPr>
                    </a:p>
                  </a:txBody>
                  <a:tcPr marL="9494" marR="9494" marT="9494" marB="9494" anchor="ctr"/>
                </a:tc>
                <a:tc>
                  <a:txBody>
                    <a:bodyPr/>
                    <a:lstStyle/>
                    <a:p>
                      <a:pPr algn="just">
                        <a:lnSpc>
                          <a:spcPct val="115000"/>
                        </a:lnSpc>
                        <a:spcAft>
                          <a:spcPts val="0"/>
                        </a:spcAft>
                      </a:pPr>
                      <a:r>
                        <a:rPr lang="ru-RU" sz="1050">
                          <a:latin typeface="Arial" pitchFamily="34" charset="0"/>
                          <a:cs typeface="Arial" pitchFamily="34" charset="0"/>
                        </a:rPr>
                        <a:t/>
                      </a:r>
                      <a:br>
                        <a:rPr lang="ru-RU" sz="1050">
                          <a:latin typeface="Arial" pitchFamily="34" charset="0"/>
                          <a:cs typeface="Arial" pitchFamily="34" charset="0"/>
                        </a:rPr>
                      </a:br>
                      <a:endParaRPr lang="ru-RU" sz="1050">
                        <a:latin typeface="Arial" pitchFamily="34" charset="0"/>
                        <a:ea typeface="Times New Roman"/>
                        <a:cs typeface="Arial" pitchFamily="34" charset="0"/>
                      </a:endParaRPr>
                    </a:p>
                  </a:txBody>
                  <a:tcPr marL="9494" marR="9494" marT="9494" marB="9494" anchor="ctr"/>
                </a:tc>
              </a:tr>
              <a:tr h="207372">
                <a:tc>
                  <a:txBody>
                    <a:bodyPr/>
                    <a:lstStyle/>
                    <a:p>
                      <a:pPr marL="12700" algn="just">
                        <a:lnSpc>
                          <a:spcPct val="115000"/>
                        </a:lnSpc>
                        <a:spcAft>
                          <a:spcPts val="100"/>
                        </a:spcAft>
                      </a:pPr>
                      <a:r>
                        <a:rPr lang="en-US" sz="1050">
                          <a:latin typeface="Arial" pitchFamily="34" charset="0"/>
                          <a:cs typeface="Arial" pitchFamily="34" charset="0"/>
                        </a:rPr>
                        <a:t>2.1</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dirty="0" err="1">
                          <a:latin typeface="Arial" pitchFamily="34" charset="0"/>
                          <a:cs typeface="Arial" pitchFamily="34" charset="0"/>
                        </a:rPr>
                        <a:t>сплошного</a:t>
                      </a:r>
                      <a:r>
                        <a:rPr lang="en-US" sz="1050" dirty="0">
                          <a:latin typeface="Arial" pitchFamily="34" charset="0"/>
                          <a:cs typeface="Arial" pitchFamily="34" charset="0"/>
                        </a:rPr>
                        <a:t> </a:t>
                      </a:r>
                      <a:r>
                        <a:rPr lang="en-US" sz="1050" dirty="0" err="1">
                          <a:latin typeface="Arial" pitchFamily="34" charset="0"/>
                          <a:cs typeface="Arial" pitchFamily="34" charset="0"/>
                        </a:rPr>
                        <a:t>посева</a:t>
                      </a:r>
                      <a:endParaRPr lang="ru-RU" sz="1050" dirty="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30 070 000</a:t>
                      </a:r>
                      <a:endParaRPr lang="ru-RU" sz="1050">
                        <a:latin typeface="Arial" pitchFamily="34" charset="0"/>
                        <a:ea typeface="Times New Roman"/>
                        <a:cs typeface="Arial" pitchFamily="34" charset="0"/>
                      </a:endParaRPr>
                    </a:p>
                  </a:txBody>
                  <a:tcPr marL="9494" marR="9494" marT="9494" marB="9494" anchor="ctr"/>
                </a:tc>
              </a:tr>
              <a:tr h="207372">
                <a:tc>
                  <a:txBody>
                    <a:bodyPr/>
                    <a:lstStyle/>
                    <a:p>
                      <a:pPr marL="12700" algn="just">
                        <a:lnSpc>
                          <a:spcPct val="115000"/>
                        </a:lnSpc>
                        <a:spcAft>
                          <a:spcPts val="100"/>
                        </a:spcAft>
                      </a:pPr>
                      <a:r>
                        <a:rPr lang="en-US" sz="1050">
                          <a:latin typeface="Arial" pitchFamily="34" charset="0"/>
                          <a:cs typeface="Arial" pitchFamily="34" charset="0"/>
                        </a:rPr>
                        <a:t>2.2</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dirty="0" err="1">
                          <a:latin typeface="Arial" pitchFamily="34" charset="0"/>
                          <a:cs typeface="Arial" pitchFamily="34" charset="0"/>
                        </a:rPr>
                        <a:t>пропашная</a:t>
                      </a:r>
                      <a:endParaRPr lang="ru-RU" sz="1050" dirty="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34 144 000</a:t>
                      </a:r>
                      <a:endParaRPr lang="ru-RU" sz="1050">
                        <a:latin typeface="Arial" pitchFamily="34" charset="0"/>
                        <a:ea typeface="Times New Roman"/>
                        <a:cs typeface="Arial" pitchFamily="34" charset="0"/>
                      </a:endParaRPr>
                    </a:p>
                  </a:txBody>
                  <a:tcPr marL="9494" marR="9494" marT="9494" marB="9494" anchor="ctr"/>
                </a:tc>
              </a:tr>
              <a:tr h="207372">
                <a:tc>
                  <a:txBody>
                    <a:bodyPr/>
                    <a:lstStyle/>
                    <a:p>
                      <a:pPr marL="12700" algn="just">
                        <a:lnSpc>
                          <a:spcPct val="115000"/>
                        </a:lnSpc>
                        <a:spcAft>
                          <a:spcPts val="100"/>
                        </a:spcAft>
                      </a:pPr>
                      <a:r>
                        <a:rPr lang="en-US" sz="1050">
                          <a:latin typeface="Arial" pitchFamily="34" charset="0"/>
                          <a:cs typeface="Arial" pitchFamily="34" charset="0"/>
                        </a:rPr>
                        <a:t>2.3</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кассетная</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dirty="0">
                          <a:latin typeface="Arial" pitchFamily="34" charset="0"/>
                          <a:cs typeface="Arial" pitchFamily="34" charset="0"/>
                        </a:rPr>
                        <a:t>31 331 000</a:t>
                      </a:r>
                      <a:endParaRPr lang="ru-RU" sz="1050" dirty="0">
                        <a:latin typeface="Arial" pitchFamily="34" charset="0"/>
                        <a:ea typeface="Times New Roman"/>
                        <a:cs typeface="Arial" pitchFamily="34" charset="0"/>
                      </a:endParaRPr>
                    </a:p>
                  </a:txBody>
                  <a:tcPr marL="9494" marR="9494" marT="9494" marB="9494" anchor="ctr"/>
                </a:tc>
              </a:tr>
              <a:tr h="207372">
                <a:tc>
                  <a:txBody>
                    <a:bodyPr/>
                    <a:lstStyle/>
                    <a:p>
                      <a:pPr marL="12700" algn="just">
                        <a:lnSpc>
                          <a:spcPct val="115000"/>
                        </a:lnSpc>
                        <a:spcAft>
                          <a:spcPts val="100"/>
                        </a:spcAft>
                      </a:pPr>
                      <a:r>
                        <a:rPr lang="en-US" sz="1050">
                          <a:latin typeface="Arial" pitchFamily="34" charset="0"/>
                          <a:cs typeface="Arial" pitchFamily="34" charset="0"/>
                        </a:rPr>
                        <a:t>2.4</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dirty="0" err="1">
                          <a:latin typeface="Arial" pitchFamily="34" charset="0"/>
                          <a:cs typeface="Arial" pitchFamily="34" charset="0"/>
                        </a:rPr>
                        <a:t>самоходная</a:t>
                      </a:r>
                      <a:endParaRPr lang="ru-RU" sz="1050" dirty="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35 754 200</a:t>
                      </a:r>
                      <a:endParaRPr lang="ru-RU" sz="1050">
                        <a:latin typeface="Arial" pitchFamily="34" charset="0"/>
                        <a:ea typeface="Times New Roman"/>
                        <a:cs typeface="Arial" pitchFamily="34" charset="0"/>
                      </a:endParaRPr>
                    </a:p>
                  </a:txBody>
                  <a:tcPr marL="9494" marR="9494" marT="9494" marB="9494" anchor="ctr"/>
                </a:tc>
              </a:tr>
              <a:tr h="207372">
                <a:tc>
                  <a:txBody>
                    <a:bodyPr/>
                    <a:lstStyle/>
                    <a:p>
                      <a:pPr marL="12700" algn="just">
                        <a:lnSpc>
                          <a:spcPct val="115000"/>
                        </a:lnSpc>
                        <a:spcAft>
                          <a:spcPts val="100"/>
                        </a:spcAft>
                      </a:pPr>
                      <a:r>
                        <a:rPr lang="en-US" sz="1050">
                          <a:latin typeface="Arial" pitchFamily="34" charset="0"/>
                          <a:cs typeface="Arial" pitchFamily="34" charset="0"/>
                        </a:rPr>
                        <a:t>2.5</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dirty="0" err="1">
                          <a:latin typeface="Arial" pitchFamily="34" charset="0"/>
                          <a:cs typeface="Arial" pitchFamily="34" charset="0"/>
                        </a:rPr>
                        <a:t>пунктирного</a:t>
                      </a:r>
                      <a:r>
                        <a:rPr lang="en-US" sz="1050" dirty="0">
                          <a:latin typeface="Arial" pitchFamily="34" charset="0"/>
                          <a:cs typeface="Arial" pitchFamily="34" charset="0"/>
                        </a:rPr>
                        <a:t> </a:t>
                      </a:r>
                      <a:r>
                        <a:rPr lang="en-US" sz="1050" dirty="0" err="1">
                          <a:latin typeface="Arial" pitchFamily="34" charset="0"/>
                          <a:cs typeface="Arial" pitchFamily="34" charset="0"/>
                        </a:rPr>
                        <a:t>посева</a:t>
                      </a:r>
                      <a:endParaRPr lang="ru-RU" sz="1050" dirty="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dirty="0">
                          <a:latin typeface="Arial" pitchFamily="34" charset="0"/>
                          <a:cs typeface="Arial" pitchFamily="34" charset="0"/>
                        </a:rPr>
                        <a:t>64 505 000</a:t>
                      </a:r>
                      <a:endParaRPr lang="ru-RU" sz="1050" dirty="0">
                        <a:latin typeface="Arial" pitchFamily="34" charset="0"/>
                        <a:ea typeface="Times New Roman"/>
                        <a:cs typeface="Arial" pitchFamily="34" charset="0"/>
                      </a:endParaRPr>
                    </a:p>
                  </a:txBody>
                  <a:tcPr marL="9494" marR="9494" marT="9494" marB="9494" anchor="ctr"/>
                </a:tc>
              </a:tr>
              <a:tr h="207372">
                <a:tc>
                  <a:txBody>
                    <a:bodyPr/>
                    <a:lstStyle/>
                    <a:p>
                      <a:pPr marL="12700" algn="just">
                        <a:lnSpc>
                          <a:spcPct val="115000"/>
                        </a:lnSpc>
                        <a:spcAft>
                          <a:spcPts val="100"/>
                        </a:spcAft>
                      </a:pPr>
                      <a:r>
                        <a:rPr lang="en-US" sz="1050">
                          <a:latin typeface="Arial" pitchFamily="34" charset="0"/>
                          <a:cs typeface="Arial" pitchFamily="34" charset="0"/>
                        </a:rPr>
                        <a:t>2.6</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 ручная сеялка </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4 559 000</a:t>
                      </a:r>
                      <a:endParaRPr lang="ru-RU" sz="1050">
                        <a:latin typeface="Arial" pitchFamily="34" charset="0"/>
                        <a:ea typeface="Times New Roman"/>
                        <a:cs typeface="Arial" pitchFamily="34" charset="0"/>
                      </a:endParaRPr>
                    </a:p>
                  </a:txBody>
                  <a:tcPr marL="9494" marR="9494" marT="9494" marB="9494" anchor="ctr"/>
                </a:tc>
              </a:tr>
              <a:tr h="396610">
                <a:tc>
                  <a:txBody>
                    <a:bodyPr/>
                    <a:lstStyle/>
                    <a:p>
                      <a:pPr marL="12700" algn="just">
                        <a:lnSpc>
                          <a:spcPct val="115000"/>
                        </a:lnSpc>
                        <a:spcAft>
                          <a:spcPts val="100"/>
                        </a:spcAft>
                      </a:pPr>
                      <a:r>
                        <a:rPr lang="en-US" sz="1050">
                          <a:latin typeface="Arial" pitchFamily="34" charset="0"/>
                          <a:cs typeface="Arial" pitchFamily="34" charset="0"/>
                        </a:rPr>
                        <a:t>3</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ru-RU" sz="1050" dirty="0">
                          <a:latin typeface="Arial" pitchFamily="34" charset="0"/>
                          <a:cs typeface="Arial" pitchFamily="34" charset="0"/>
                        </a:rPr>
                        <a:t>селекционно-семеноводческое оборудование (модели производства Европы):</a:t>
                      </a:r>
                      <a:endParaRPr lang="ru-RU" sz="1050" dirty="0">
                        <a:latin typeface="Arial" pitchFamily="34" charset="0"/>
                        <a:ea typeface="Times New Roman"/>
                        <a:cs typeface="Arial" pitchFamily="34" charset="0"/>
                      </a:endParaRPr>
                    </a:p>
                  </a:txBody>
                  <a:tcPr marL="9494" marR="9494" marT="9494" marB="9494" anchor="ctr"/>
                </a:tc>
                <a:tc>
                  <a:txBody>
                    <a:bodyPr/>
                    <a:lstStyle/>
                    <a:p>
                      <a:pPr algn="just">
                        <a:lnSpc>
                          <a:spcPct val="115000"/>
                        </a:lnSpc>
                        <a:spcAft>
                          <a:spcPts val="0"/>
                        </a:spcAft>
                      </a:pPr>
                      <a:r>
                        <a:rPr lang="ru-RU" sz="1050" dirty="0">
                          <a:latin typeface="Arial" pitchFamily="34" charset="0"/>
                          <a:cs typeface="Arial" pitchFamily="34" charset="0"/>
                        </a:rPr>
                        <a:t/>
                      </a:r>
                      <a:br>
                        <a:rPr lang="ru-RU" sz="1050" dirty="0">
                          <a:latin typeface="Arial" pitchFamily="34" charset="0"/>
                          <a:cs typeface="Arial" pitchFamily="34" charset="0"/>
                        </a:rPr>
                      </a:br>
                      <a:endParaRPr lang="ru-RU" sz="1050" dirty="0">
                        <a:latin typeface="Arial" pitchFamily="34" charset="0"/>
                        <a:ea typeface="Times New Roman"/>
                        <a:cs typeface="Arial" pitchFamily="34" charset="0"/>
                      </a:endParaRPr>
                    </a:p>
                  </a:txBody>
                  <a:tcPr marL="9494" marR="9494" marT="9494" marB="9494" anchor="ctr"/>
                </a:tc>
              </a:tr>
              <a:tr h="209978">
                <a:tc>
                  <a:txBody>
                    <a:bodyPr/>
                    <a:lstStyle/>
                    <a:p>
                      <a:pPr marL="12700" algn="just">
                        <a:lnSpc>
                          <a:spcPct val="115000"/>
                        </a:lnSpc>
                        <a:spcAft>
                          <a:spcPts val="100"/>
                        </a:spcAft>
                      </a:pPr>
                      <a:r>
                        <a:rPr lang="en-US" sz="1050">
                          <a:latin typeface="Arial" pitchFamily="34" charset="0"/>
                          <a:cs typeface="Arial" pitchFamily="34" charset="0"/>
                        </a:rPr>
                        <a:t>3.1</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ru-RU" sz="1050">
                          <a:latin typeface="Arial" pitchFamily="34" charset="0"/>
                          <a:cs typeface="Arial" pitchFamily="34" charset="0"/>
                        </a:rPr>
                        <a:t>машина для влажного протравливания малых партий семян до 3 килограммов</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6 989 820</a:t>
                      </a:r>
                      <a:endParaRPr lang="ru-RU" sz="1050">
                        <a:latin typeface="Arial" pitchFamily="34" charset="0"/>
                        <a:ea typeface="Times New Roman"/>
                        <a:cs typeface="Arial" pitchFamily="34" charset="0"/>
                      </a:endParaRPr>
                    </a:p>
                  </a:txBody>
                  <a:tcPr marL="9494" marR="9494" marT="9494" marB="9494" anchor="ctr"/>
                </a:tc>
              </a:tr>
              <a:tr h="401126">
                <a:tc>
                  <a:txBody>
                    <a:bodyPr/>
                    <a:lstStyle/>
                    <a:p>
                      <a:pPr marL="12700" algn="just">
                        <a:lnSpc>
                          <a:spcPct val="115000"/>
                        </a:lnSpc>
                        <a:spcAft>
                          <a:spcPts val="100"/>
                        </a:spcAft>
                      </a:pPr>
                      <a:r>
                        <a:rPr lang="en-US" sz="1050">
                          <a:latin typeface="Arial" pitchFamily="34" charset="0"/>
                          <a:cs typeface="Arial" pitchFamily="34" charset="0"/>
                        </a:rPr>
                        <a:t>3.2</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ru-RU" sz="1050" dirty="0">
                          <a:latin typeface="Arial" pitchFamily="34" charset="0"/>
                          <a:cs typeface="Arial" pitchFamily="34" charset="0"/>
                        </a:rPr>
                        <a:t>машина для влажного протравливания партий семян от 10 кг производительностью до 50 килограммов/час</a:t>
                      </a:r>
                      <a:endParaRPr lang="ru-RU" sz="1050" dirty="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dirty="0">
                          <a:latin typeface="Arial" pitchFamily="34" charset="0"/>
                          <a:cs typeface="Arial" pitchFamily="34" charset="0"/>
                        </a:rPr>
                        <a:t>8 633 000</a:t>
                      </a:r>
                      <a:endParaRPr lang="ru-RU" sz="1050" dirty="0">
                        <a:latin typeface="Arial" pitchFamily="34" charset="0"/>
                        <a:ea typeface="Times New Roman"/>
                        <a:cs typeface="Arial" pitchFamily="34" charset="0"/>
                      </a:endParaRPr>
                    </a:p>
                  </a:txBody>
                  <a:tcPr marL="9494" marR="9494" marT="9494" marB="9494" anchor="ctr"/>
                </a:tc>
              </a:tr>
              <a:tr h="209978">
                <a:tc>
                  <a:txBody>
                    <a:bodyPr/>
                    <a:lstStyle/>
                    <a:p>
                      <a:pPr marL="12700" algn="just">
                        <a:lnSpc>
                          <a:spcPct val="115000"/>
                        </a:lnSpc>
                        <a:spcAft>
                          <a:spcPts val="100"/>
                        </a:spcAft>
                      </a:pPr>
                      <a:r>
                        <a:rPr lang="en-US" sz="1050">
                          <a:latin typeface="Arial" pitchFamily="34" charset="0"/>
                          <a:cs typeface="Arial" pitchFamily="34" charset="0"/>
                        </a:rPr>
                        <a:t>3.3</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ru-RU" sz="1050" dirty="0">
                          <a:latin typeface="Arial" pitchFamily="34" charset="0"/>
                          <a:cs typeface="Arial" pitchFamily="34" charset="0"/>
                        </a:rPr>
                        <a:t>колосовая молотилка производительностью до 300 килограммов /час</a:t>
                      </a:r>
                      <a:endParaRPr lang="ru-RU" sz="1050" dirty="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7 901 620</a:t>
                      </a:r>
                      <a:endParaRPr lang="ru-RU" sz="1050">
                        <a:latin typeface="Arial" pitchFamily="34" charset="0"/>
                        <a:ea typeface="Times New Roman"/>
                        <a:cs typeface="Arial" pitchFamily="34" charset="0"/>
                      </a:endParaRPr>
                    </a:p>
                  </a:txBody>
                  <a:tcPr marL="9494" marR="9494" marT="9494" marB="9494" anchor="ctr"/>
                </a:tc>
              </a:tr>
              <a:tr h="209978">
                <a:tc>
                  <a:txBody>
                    <a:bodyPr/>
                    <a:lstStyle/>
                    <a:p>
                      <a:pPr marL="12700" algn="just">
                        <a:lnSpc>
                          <a:spcPct val="115000"/>
                        </a:lnSpc>
                        <a:spcAft>
                          <a:spcPts val="100"/>
                        </a:spcAft>
                      </a:pPr>
                      <a:r>
                        <a:rPr lang="en-US" sz="1050">
                          <a:latin typeface="Arial" pitchFamily="34" charset="0"/>
                          <a:cs typeface="Arial" pitchFamily="34" charset="0"/>
                        </a:rPr>
                        <a:t>3.4</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ru-RU" sz="1050">
                          <a:latin typeface="Arial" pitchFamily="34" charset="0"/>
                          <a:cs typeface="Arial" pitchFamily="34" charset="0"/>
                        </a:rPr>
                        <a:t>колосовая молотилка для отдельных колосков и малых снопов</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4 454 240</a:t>
                      </a:r>
                      <a:endParaRPr lang="ru-RU" sz="1050">
                        <a:latin typeface="Arial" pitchFamily="34" charset="0"/>
                        <a:ea typeface="Times New Roman"/>
                        <a:cs typeface="Arial" pitchFamily="34" charset="0"/>
                      </a:endParaRPr>
                    </a:p>
                  </a:txBody>
                  <a:tcPr marL="9494" marR="9494" marT="9494" marB="9494" anchor="ctr"/>
                </a:tc>
              </a:tr>
              <a:tr h="209978">
                <a:tc>
                  <a:txBody>
                    <a:bodyPr/>
                    <a:lstStyle/>
                    <a:p>
                      <a:pPr marL="12700" algn="just">
                        <a:lnSpc>
                          <a:spcPct val="115000"/>
                        </a:lnSpc>
                        <a:spcAft>
                          <a:spcPts val="100"/>
                        </a:spcAft>
                      </a:pPr>
                      <a:r>
                        <a:rPr lang="en-US" sz="1050">
                          <a:latin typeface="Arial" pitchFamily="34" charset="0"/>
                          <a:cs typeface="Arial" pitchFamily="34" charset="0"/>
                        </a:rPr>
                        <a:t>3.5</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ru-RU" sz="1050">
                          <a:latin typeface="Arial" pitchFamily="34" charset="0"/>
                          <a:cs typeface="Arial" pitchFamily="34" charset="0"/>
                        </a:rPr>
                        <a:t>однопочатковая молотилка производительностью до 300 килограммов /час</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8 849 310</a:t>
                      </a:r>
                      <a:endParaRPr lang="ru-RU" sz="1050">
                        <a:latin typeface="Arial" pitchFamily="34" charset="0"/>
                        <a:ea typeface="Times New Roman"/>
                        <a:cs typeface="Arial" pitchFamily="34" charset="0"/>
                      </a:endParaRPr>
                    </a:p>
                  </a:txBody>
                  <a:tcPr marL="9494" marR="9494" marT="9494" marB="9494" anchor="ctr"/>
                </a:tc>
              </a:tr>
              <a:tr h="209978">
                <a:tc>
                  <a:txBody>
                    <a:bodyPr/>
                    <a:lstStyle/>
                    <a:p>
                      <a:pPr marL="12700" algn="just">
                        <a:lnSpc>
                          <a:spcPct val="115000"/>
                        </a:lnSpc>
                        <a:spcAft>
                          <a:spcPts val="100"/>
                        </a:spcAft>
                      </a:pPr>
                      <a:r>
                        <a:rPr lang="en-US" sz="1050">
                          <a:latin typeface="Arial" pitchFamily="34" charset="0"/>
                          <a:cs typeface="Arial" pitchFamily="34" charset="0"/>
                        </a:rPr>
                        <a:t>3.6</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ru-RU" sz="1050">
                          <a:latin typeface="Arial" pitchFamily="34" charset="0"/>
                          <a:cs typeface="Arial" pitchFamily="34" charset="0"/>
                        </a:rPr>
                        <a:t>пучковая молотилка с бензиновым двигателем на одноосном прицепе</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10 602 100</a:t>
                      </a:r>
                      <a:endParaRPr lang="ru-RU" sz="1050">
                        <a:latin typeface="Arial" pitchFamily="34" charset="0"/>
                        <a:ea typeface="Times New Roman"/>
                        <a:cs typeface="Arial" pitchFamily="34" charset="0"/>
                      </a:endParaRPr>
                    </a:p>
                  </a:txBody>
                  <a:tcPr marL="9494" marR="9494" marT="9494" marB="9494" anchor="ctr"/>
                </a:tc>
              </a:tr>
              <a:tr h="209978">
                <a:tc>
                  <a:txBody>
                    <a:bodyPr/>
                    <a:lstStyle/>
                    <a:p>
                      <a:pPr marL="12700" algn="just">
                        <a:lnSpc>
                          <a:spcPct val="115000"/>
                        </a:lnSpc>
                        <a:spcAft>
                          <a:spcPts val="100"/>
                        </a:spcAft>
                      </a:pPr>
                      <a:r>
                        <a:rPr lang="en-US" sz="1050">
                          <a:latin typeface="Arial" pitchFamily="34" charset="0"/>
                          <a:cs typeface="Arial" pitchFamily="34" charset="0"/>
                        </a:rPr>
                        <a:t>3.7</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пучковая молотилка с 2 подбарабаньями</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9 700 000</a:t>
                      </a:r>
                      <a:endParaRPr lang="ru-RU" sz="1050">
                        <a:latin typeface="Arial" pitchFamily="34" charset="0"/>
                        <a:ea typeface="Times New Roman"/>
                        <a:cs typeface="Arial" pitchFamily="34" charset="0"/>
                      </a:endParaRPr>
                    </a:p>
                  </a:txBody>
                  <a:tcPr marL="9494" marR="9494" marT="9494" marB="9494" anchor="ctr"/>
                </a:tc>
              </a:tr>
              <a:tr h="209978">
                <a:tc>
                  <a:txBody>
                    <a:bodyPr/>
                    <a:lstStyle/>
                    <a:p>
                      <a:pPr marL="12700" algn="just">
                        <a:lnSpc>
                          <a:spcPct val="115000"/>
                        </a:lnSpc>
                        <a:spcAft>
                          <a:spcPts val="100"/>
                        </a:spcAft>
                      </a:pPr>
                      <a:r>
                        <a:rPr lang="en-US" sz="1050">
                          <a:latin typeface="Arial" pitchFamily="34" charset="0"/>
                          <a:cs typeface="Arial" pitchFamily="34" charset="0"/>
                        </a:rPr>
                        <a:t>3.8</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ru-RU" sz="1050" dirty="0">
                          <a:latin typeface="Arial" pitchFamily="34" charset="0"/>
                          <a:cs typeface="Arial" pitchFamily="34" charset="0"/>
                        </a:rPr>
                        <a:t>делитель проб для раздела проб зерна на 6 частей</a:t>
                      </a:r>
                      <a:endParaRPr lang="ru-RU" sz="1050" dirty="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dirty="0">
                          <a:latin typeface="Arial" pitchFamily="34" charset="0"/>
                          <a:cs typeface="Arial" pitchFamily="34" charset="0"/>
                        </a:rPr>
                        <a:t>4 078 850</a:t>
                      </a:r>
                      <a:endParaRPr lang="ru-RU" sz="1050" dirty="0">
                        <a:latin typeface="Arial" pitchFamily="34" charset="0"/>
                        <a:ea typeface="Times New Roman"/>
                        <a:cs typeface="Arial" pitchFamily="34" charset="0"/>
                      </a:endParaRPr>
                    </a:p>
                  </a:txBody>
                  <a:tcPr marL="9494" marR="9494" marT="9494" marB="9494" anchor="ctr"/>
                </a:tc>
              </a:tr>
              <a:tr h="209978">
                <a:tc>
                  <a:txBody>
                    <a:bodyPr/>
                    <a:lstStyle/>
                    <a:p>
                      <a:pPr marL="12700" algn="just">
                        <a:lnSpc>
                          <a:spcPct val="115000"/>
                        </a:lnSpc>
                        <a:spcAft>
                          <a:spcPts val="100"/>
                        </a:spcAft>
                      </a:pPr>
                      <a:r>
                        <a:rPr lang="en-US" sz="1050">
                          <a:latin typeface="Arial" pitchFamily="34" charset="0"/>
                          <a:cs typeface="Arial" pitchFamily="34" charset="0"/>
                        </a:rPr>
                        <a:t>3.9</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 лабораторный счетчик семян </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8 520 480</a:t>
                      </a:r>
                      <a:endParaRPr lang="ru-RU" sz="1050">
                        <a:latin typeface="Arial" pitchFamily="34" charset="0"/>
                        <a:ea typeface="Times New Roman"/>
                        <a:cs typeface="Arial" pitchFamily="34" charset="0"/>
                      </a:endParaRPr>
                    </a:p>
                  </a:txBody>
                  <a:tcPr marL="9494" marR="9494" marT="9494" marB="9494" anchor="ctr"/>
                </a:tc>
              </a:tr>
              <a:tr h="207372">
                <a:tc>
                  <a:txBody>
                    <a:bodyPr/>
                    <a:lstStyle/>
                    <a:p>
                      <a:pPr marL="12700" algn="just">
                        <a:lnSpc>
                          <a:spcPct val="115000"/>
                        </a:lnSpc>
                        <a:spcAft>
                          <a:spcPts val="100"/>
                        </a:spcAft>
                      </a:pPr>
                      <a:r>
                        <a:rPr lang="en-US" sz="1050">
                          <a:latin typeface="Arial" pitchFamily="34" charset="0"/>
                          <a:cs typeface="Arial" pitchFamily="34" charset="0"/>
                        </a:rPr>
                        <a:t>3.10</a:t>
                      </a:r>
                      <a:endParaRPr lang="ru-RU" sz="105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dirty="0">
                          <a:latin typeface="Arial" pitchFamily="34" charset="0"/>
                          <a:cs typeface="Arial" pitchFamily="34" charset="0"/>
                        </a:rPr>
                        <a:t> </a:t>
                      </a:r>
                      <a:r>
                        <a:rPr lang="en-US" sz="1050" dirty="0" err="1">
                          <a:latin typeface="Arial" pitchFamily="34" charset="0"/>
                          <a:cs typeface="Arial" pitchFamily="34" charset="0"/>
                        </a:rPr>
                        <a:t>лабораторный</a:t>
                      </a:r>
                      <a:r>
                        <a:rPr lang="en-US" sz="1050" dirty="0">
                          <a:latin typeface="Arial" pitchFamily="34" charset="0"/>
                          <a:cs typeface="Arial" pitchFamily="34" charset="0"/>
                        </a:rPr>
                        <a:t> </a:t>
                      </a:r>
                      <a:r>
                        <a:rPr lang="en-US" sz="1050" dirty="0" err="1">
                          <a:latin typeface="Arial" pitchFamily="34" charset="0"/>
                          <a:cs typeface="Arial" pitchFamily="34" charset="0"/>
                        </a:rPr>
                        <a:t>измельчитель</a:t>
                      </a:r>
                      <a:r>
                        <a:rPr lang="en-US" sz="1050" dirty="0">
                          <a:latin typeface="Arial" pitchFamily="34" charset="0"/>
                          <a:cs typeface="Arial" pitchFamily="34" charset="0"/>
                        </a:rPr>
                        <a:t> </a:t>
                      </a:r>
                      <a:endParaRPr lang="ru-RU" sz="1050" dirty="0">
                        <a:latin typeface="Arial" pitchFamily="34" charset="0"/>
                        <a:ea typeface="Times New Roman"/>
                        <a:cs typeface="Arial" pitchFamily="34" charset="0"/>
                      </a:endParaRPr>
                    </a:p>
                  </a:txBody>
                  <a:tcPr marL="9494" marR="9494" marT="9494" marB="9494" anchor="ctr"/>
                </a:tc>
                <a:tc>
                  <a:txBody>
                    <a:bodyPr/>
                    <a:lstStyle/>
                    <a:p>
                      <a:pPr marL="12700" algn="just">
                        <a:lnSpc>
                          <a:spcPct val="115000"/>
                        </a:lnSpc>
                        <a:spcAft>
                          <a:spcPts val="100"/>
                        </a:spcAft>
                      </a:pPr>
                      <a:r>
                        <a:rPr lang="en-US" sz="1050">
                          <a:latin typeface="Arial" pitchFamily="34" charset="0"/>
                          <a:cs typeface="Arial" pitchFamily="34" charset="0"/>
                        </a:rPr>
                        <a:t>10 798 040</a:t>
                      </a:r>
                      <a:endParaRPr lang="ru-RU" sz="1050">
                        <a:latin typeface="Arial" pitchFamily="34" charset="0"/>
                        <a:ea typeface="Times New Roman"/>
                        <a:cs typeface="Arial" pitchFamily="34" charset="0"/>
                      </a:endParaRPr>
                    </a:p>
                  </a:txBody>
                  <a:tcPr marL="9494" marR="9494" marT="9494" marB="9494" anchor="ctr"/>
                </a:tc>
              </a:tr>
              <a:tr h="1578454">
                <a:tc gridSpan="3">
                  <a:txBody>
                    <a:bodyPr/>
                    <a:lstStyle/>
                    <a:p>
                      <a:pPr marL="12700" algn="l">
                        <a:lnSpc>
                          <a:spcPct val="115000"/>
                        </a:lnSpc>
                        <a:spcAft>
                          <a:spcPts val="100"/>
                        </a:spcAft>
                      </a:pPr>
                      <a:r>
                        <a:rPr lang="en-US" sz="1050" dirty="0">
                          <a:latin typeface="Arial" pitchFamily="34" charset="0"/>
                          <a:cs typeface="Arial" pitchFamily="34" charset="0"/>
                        </a:rPr>
                        <a:t> </a:t>
                      </a:r>
                      <a:r>
                        <a:rPr lang="ru-RU" sz="1050" dirty="0">
                          <a:latin typeface="Arial" pitchFamily="34" charset="0"/>
                          <a:cs typeface="Arial" pitchFamily="34" charset="0"/>
                        </a:rPr>
                        <a:t>* Субсидируется техника и оборудование, приобретенные аттестованными производителями оригинальных семян и элитно-семеноводческими хозяйствами, осуществляющими деятельность в соответствии с Законом Республики Казахстан от 8 февраля 2003 года "О семеноводстве".</a:t>
                      </a:r>
                      <a:br>
                        <a:rPr lang="ru-RU" sz="1050" dirty="0">
                          <a:latin typeface="Arial" pitchFamily="34" charset="0"/>
                          <a:cs typeface="Arial" pitchFamily="34" charset="0"/>
                        </a:rPr>
                      </a:br>
                      <a:r>
                        <a:rPr lang="ru-RU" sz="1050" dirty="0">
                          <a:latin typeface="Arial" pitchFamily="34" charset="0"/>
                          <a:cs typeface="Arial" pitchFamily="34" charset="0"/>
                        </a:rPr>
                        <a:t>** Селекционная техника субсидируется с учетом площади питомников испытания потомств и питомников размножения, имеющихся у аттестованных производителей оригинальных семян и элитно-семеноводческих хозяйств. </a:t>
                      </a:r>
                      <a:br>
                        <a:rPr lang="ru-RU" sz="1050" dirty="0">
                          <a:latin typeface="Arial" pitchFamily="34" charset="0"/>
                          <a:cs typeface="Arial" pitchFamily="34" charset="0"/>
                        </a:rPr>
                      </a:br>
                      <a:r>
                        <a:rPr lang="ru-RU" sz="1050" dirty="0">
                          <a:latin typeface="Arial" pitchFamily="34" charset="0"/>
                          <a:cs typeface="Arial" pitchFamily="34" charset="0"/>
                        </a:rPr>
                        <a:t> Одна единица селекционной техники рассчитывается на каждые 20 гектаров площади питомников испытания потомств и питомников размножения. Субсидирование следующей единицы техники одного вида допускается при превышении площади на 50 процентов от установленного норматива. </a:t>
                      </a:r>
                      <a:endParaRPr lang="ru-RU" sz="1050" dirty="0">
                        <a:latin typeface="Arial" pitchFamily="34" charset="0"/>
                        <a:ea typeface="Times New Roman"/>
                        <a:cs typeface="Arial" pitchFamily="34" charset="0"/>
                      </a:endParaRPr>
                    </a:p>
                  </a:txBody>
                  <a:tcPr marL="9494" marR="9494" marT="9494" marB="9494" anchor="ctr"/>
                </a:tc>
                <a:tc hMerge="1">
                  <a:txBody>
                    <a:bodyPr/>
                    <a:lstStyle/>
                    <a:p>
                      <a:endParaRPr lang="ru-RU"/>
                    </a:p>
                  </a:txBody>
                  <a:tcPr/>
                </a:tc>
                <a:tc hMerge="1">
                  <a:txBody>
                    <a:bodyPr/>
                    <a:lstStyle/>
                    <a:p>
                      <a:endParaRPr lang="ru-RU"/>
                    </a:p>
                  </a:txBody>
                  <a:tcPr/>
                </a:tc>
              </a:tr>
            </a:tbl>
          </a:graphicData>
        </a:graphic>
      </p:graphicFrame>
      <p:sp>
        <p:nvSpPr>
          <p:cNvPr id="20" name="Прямоугольник 19"/>
          <p:cNvSpPr/>
          <p:nvPr/>
        </p:nvSpPr>
        <p:spPr>
          <a:xfrm>
            <a:off x="3925888" y="192088"/>
            <a:ext cx="4752528" cy="1015663"/>
          </a:xfrm>
          <a:prstGeom prst="rect">
            <a:avLst/>
          </a:prstGeom>
        </p:spPr>
        <p:txBody>
          <a:bodyPr wrap="square">
            <a:spAutoFit/>
          </a:bodyPr>
          <a:lstStyle/>
          <a:p>
            <a:pPr algn="ctr"/>
            <a:r>
              <a:rPr lang="ru-RU" sz="2000" b="1" dirty="0" smtClean="0">
                <a:solidFill>
                  <a:schemeClr val="bg1"/>
                </a:solidFill>
                <a:latin typeface="Arial" pitchFamily="34" charset="0"/>
                <a:ea typeface="Times New Roman"/>
                <a:cs typeface="Arial" pitchFamily="34" charset="0"/>
              </a:rPr>
              <a:t>Приобретение селекционно-семеноводческой техники и оборудования</a:t>
            </a:r>
            <a:endParaRPr lang="ru-RU" sz="2000" dirty="0">
              <a:solidFill>
                <a:schemeClr val="bg1"/>
              </a:solidFill>
              <a:latin typeface="Arial" pitchFamily="34" charset="0"/>
              <a:cs typeface="Arial" pitchFamily="34" charset="0"/>
            </a:endParaRPr>
          </a:p>
        </p:txBody>
      </p:sp>
      <p:sp>
        <p:nvSpPr>
          <p:cNvPr id="24" name="Прямоугольник 23"/>
          <p:cNvSpPr/>
          <p:nvPr/>
        </p:nvSpPr>
        <p:spPr>
          <a:xfrm>
            <a:off x="8894440" y="192088"/>
            <a:ext cx="7992888" cy="707886"/>
          </a:xfrm>
          <a:prstGeom prst="rect">
            <a:avLst/>
          </a:prstGeom>
        </p:spPr>
        <p:txBody>
          <a:bodyPr wrap="square">
            <a:spAutoFit/>
          </a:bodyPr>
          <a:lstStyle/>
          <a:p>
            <a:pPr algn="ctr"/>
            <a:r>
              <a:rPr lang="ru-RU" sz="2000" b="1" dirty="0" smtClean="0">
                <a:solidFill>
                  <a:schemeClr val="bg1"/>
                </a:solidFill>
              </a:rPr>
              <a:t>Приобретение семяочистительно-сортировального оборудования</a:t>
            </a:r>
            <a:endParaRPr lang="ru-RU" sz="2000" b="1" dirty="0">
              <a:solidFill>
                <a:schemeClr val="bg1"/>
              </a:solidFill>
            </a:endParaRPr>
          </a:p>
        </p:txBody>
      </p:sp>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7</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606408" y="192088"/>
            <a:ext cx="0" cy="9409112"/>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pic>
        <p:nvPicPr>
          <p:cNvPr id="46082" name="Picture 2" descr="C:\Users\ИНТЕРНЕТ\Desktop\depositphotos_9741688-stock-photo-grazing-in-high-mountain.jpg"/>
          <p:cNvPicPr>
            <a:picLocks noChangeAspect="1" noChangeArrowheads="1"/>
          </p:cNvPicPr>
          <p:nvPr/>
        </p:nvPicPr>
        <p:blipFill>
          <a:blip r:embed="rId3" cstate="print"/>
          <a:srcRect/>
          <a:stretch>
            <a:fillRect/>
          </a:stretch>
        </p:blipFill>
        <p:spPr bwMode="auto">
          <a:xfrm>
            <a:off x="1261592" y="0"/>
            <a:ext cx="2952328" cy="1704256"/>
          </a:xfrm>
          <a:prstGeom prst="rect">
            <a:avLst/>
          </a:prstGeom>
          <a:noFill/>
        </p:spPr>
      </p:pic>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49803" y="0"/>
            <a:ext cx="17081147" cy="1704256"/>
          </a:xfrm>
          <a:prstGeom prst="rect">
            <a:avLst/>
          </a:prstGeom>
        </p:spPr>
      </p:pic>
      <p:graphicFrame>
        <p:nvGraphicFramePr>
          <p:cNvPr id="8" name="Таблица 7"/>
          <p:cNvGraphicFramePr>
            <a:graphicFrameLocks noGrp="1"/>
          </p:cNvGraphicFramePr>
          <p:nvPr/>
        </p:nvGraphicFramePr>
        <p:xfrm>
          <a:off x="0" y="1721355"/>
          <a:ext cx="8534400" cy="7758006"/>
        </p:xfrm>
        <a:graphic>
          <a:graphicData uri="http://schemas.openxmlformats.org/drawingml/2006/table">
            <a:tbl>
              <a:tblPr>
                <a:tableStyleId>{BDBED569-4797-4DF1-A0F4-6AAB3CD982D8}</a:tableStyleId>
              </a:tblPr>
              <a:tblGrid>
                <a:gridCol w="378768"/>
                <a:gridCol w="5563344"/>
                <a:gridCol w="1152128"/>
                <a:gridCol w="1440160"/>
              </a:tblGrid>
              <a:tr h="278519">
                <a:tc gridSpan="4">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80%</a:t>
                      </a:r>
                      <a:endParaRPr lang="ru-RU" sz="11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r h="912727">
                <a:tc>
                  <a:txBody>
                    <a:bodyPr/>
                    <a:lstStyle/>
                    <a:p>
                      <a:pPr marL="12700" algn="just">
                        <a:lnSpc>
                          <a:spcPct val="115000"/>
                        </a:lnSpc>
                        <a:spcAft>
                          <a:spcPts val="100"/>
                        </a:spcAft>
                      </a:pPr>
                      <a:r>
                        <a:rPr lang="en-US" sz="1100" b="1" dirty="0">
                          <a:latin typeface="Arial" pitchFamily="34" charset="0"/>
                          <a:cs typeface="Arial" pitchFamily="34" charset="0"/>
                        </a:rPr>
                        <a:t>№</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объекта, техники и оборудования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endParaRPr lang="ru-RU" sz="11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Максимально допустимая стоимость, тенге/единицу измерения</a:t>
                      </a:r>
                      <a:endParaRPr lang="ru-RU" sz="1100" b="1" dirty="0">
                        <a:latin typeface="Arial" pitchFamily="34" charset="0"/>
                        <a:ea typeface="Times New Roman"/>
                        <a:cs typeface="Arial" pitchFamily="34" charset="0"/>
                      </a:endParaRPr>
                    </a:p>
                  </a:txBody>
                  <a:tcPr marL="9525" marR="9525" marT="9525" marB="9525" anchor="ctr"/>
                </a:tc>
              </a:tr>
              <a:tr h="579975">
                <a:tc>
                  <a:txBody>
                    <a:bodyPr/>
                    <a:lstStyle/>
                    <a:p>
                      <a:pPr marL="12700" algn="just">
                        <a:lnSpc>
                          <a:spcPct val="115000"/>
                        </a:lnSpc>
                        <a:spcAft>
                          <a:spcPts val="100"/>
                        </a:spcAft>
                      </a:pPr>
                      <a:r>
                        <a:rPr lang="en-US" sz="1100">
                          <a:latin typeface="Arial" pitchFamily="34" charset="0"/>
                          <a:cs typeface="Arial" pitchFamily="34" charset="0"/>
                        </a:rPr>
                        <a:t>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Строительство водопойного пункта (один из нижеследующих):</a:t>
                      </a:r>
                      <a:endParaRPr lang="ru-RU" sz="1100" dirty="0">
                        <a:latin typeface="Arial" pitchFamily="34" charset="0"/>
                        <a:ea typeface="Times New Roman"/>
                        <a:cs typeface="Arial" pitchFamily="34" charset="0"/>
                      </a:endParaRPr>
                    </a:p>
                  </a:txBody>
                  <a:tcPr marL="9525" marR="9525" marT="9525" marB="9525" anchor="ctr"/>
                </a:tc>
                <a:tc rowSpan="3">
                  <a:txBody>
                    <a:bodyPr/>
                    <a:lstStyle/>
                    <a:p>
                      <a:pPr marL="12700" algn="just">
                        <a:lnSpc>
                          <a:spcPct val="115000"/>
                        </a:lnSpc>
                        <a:spcAft>
                          <a:spcPts val="100"/>
                        </a:spcAft>
                      </a:pPr>
                      <a:r>
                        <a:rPr lang="en-US" sz="1100" dirty="0" err="1">
                          <a:latin typeface="Arial" pitchFamily="34" charset="0"/>
                          <a:cs typeface="Arial" pitchFamily="34" charset="0"/>
                        </a:rPr>
                        <a:t>погонный</a:t>
                      </a:r>
                      <a:r>
                        <a:rPr lang="en-US" sz="1100" dirty="0">
                          <a:latin typeface="Arial" pitchFamily="34" charset="0"/>
                          <a:cs typeface="Arial" pitchFamily="34" charset="0"/>
                        </a:rPr>
                        <a:t> </a:t>
                      </a:r>
                      <a:r>
                        <a:rPr lang="en-US" sz="1100" dirty="0" err="1">
                          <a:latin typeface="Arial" pitchFamily="34" charset="0"/>
                          <a:cs typeface="Arial" pitchFamily="34" charset="0"/>
                        </a:rPr>
                        <a:t>метр</a:t>
                      </a:r>
                      <a:endParaRPr lang="ru-RU" sz="11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r>
              <a:tr h="541655">
                <a:tc>
                  <a:txBody>
                    <a:bodyPr/>
                    <a:lstStyle/>
                    <a:p>
                      <a:pPr marL="12700" algn="just">
                        <a:lnSpc>
                          <a:spcPct val="115000"/>
                        </a:lnSpc>
                        <a:spcAft>
                          <a:spcPts val="100"/>
                        </a:spcAft>
                      </a:pPr>
                      <a:r>
                        <a:rPr lang="en-US" sz="1100">
                          <a:latin typeface="Arial" pitchFamily="34" charset="0"/>
                          <a:cs typeface="Arial" pitchFamily="34" charset="0"/>
                        </a:rPr>
                        <a:t>1.1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шахтный колодец, (вне зависимости от глубины колодца предельная глубина для субсидирования составляет не более 20 метров)</a:t>
                      </a:r>
                      <a:endParaRPr lang="ru-RU" sz="1100" dirty="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50 000</a:t>
                      </a:r>
                      <a:endParaRPr lang="ru-RU" sz="1100">
                        <a:latin typeface="Arial" pitchFamily="34" charset="0"/>
                        <a:ea typeface="Times New Roman"/>
                        <a:cs typeface="Arial" pitchFamily="34" charset="0"/>
                      </a:endParaRPr>
                    </a:p>
                  </a:txBody>
                  <a:tcPr marL="9525" marR="9525" marT="9525" marB="9525" anchor="ctr"/>
                </a:tc>
              </a:tr>
              <a:tr h="780947">
                <a:tc>
                  <a:txBody>
                    <a:bodyPr/>
                    <a:lstStyle/>
                    <a:p>
                      <a:pPr marL="12700" algn="just">
                        <a:lnSpc>
                          <a:spcPct val="115000"/>
                        </a:lnSpc>
                        <a:spcAft>
                          <a:spcPts val="100"/>
                        </a:spcAft>
                      </a:pPr>
                      <a:r>
                        <a:rPr lang="en-US" sz="1100">
                          <a:latin typeface="Arial" pitchFamily="34" charset="0"/>
                          <a:cs typeface="Arial" pitchFamily="34" charset="0"/>
                        </a:rPr>
                        <a:t>1.2</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трубчатый колодец (скважина) (вне зависимости от глубины колодца предельная глубина для субсидирования составляет не более 50 метров, для аридных зон – не более 100 метров)</a:t>
                      </a:r>
                      <a:endParaRPr lang="ru-RU" sz="1100" dirty="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40 000</a:t>
                      </a:r>
                      <a:endParaRPr lang="ru-RU" sz="1100">
                        <a:latin typeface="Arial" pitchFamily="34" charset="0"/>
                        <a:ea typeface="Times New Roman"/>
                        <a:cs typeface="Arial" pitchFamily="34" charset="0"/>
                      </a:endParaRPr>
                    </a:p>
                  </a:txBody>
                  <a:tcPr marL="9525" marR="9525" marT="9525" marB="9525" anchor="ctr"/>
                </a:tc>
              </a:tr>
              <a:tr h="278519">
                <a:tc>
                  <a:txBody>
                    <a:bodyPr/>
                    <a:lstStyle/>
                    <a:p>
                      <a:pPr marL="12700" algn="just">
                        <a:lnSpc>
                          <a:spcPct val="115000"/>
                        </a:lnSpc>
                        <a:spcAft>
                          <a:spcPts val="100"/>
                        </a:spcAft>
                      </a:pPr>
                      <a:r>
                        <a:rPr lang="en-US" sz="1100">
                          <a:latin typeface="Arial" pitchFamily="34" charset="0"/>
                          <a:cs typeface="Arial" pitchFamily="34" charset="0"/>
                        </a:rPr>
                        <a:t>2</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Ветряной насос (механический подъем воды)</a:t>
                      </a:r>
                      <a:r>
                        <a:rPr lang="en-US" sz="1100" dirty="0">
                          <a:latin typeface="Arial" pitchFamily="34" charset="0"/>
                          <a:cs typeface="Arial" pitchFamily="34" charset="0"/>
                        </a:rPr>
                        <a:t> </a:t>
                      </a:r>
                      <a:endParaRPr lang="ru-RU" sz="1100" dirty="0">
                        <a:latin typeface="Arial" pitchFamily="34" charset="0"/>
                        <a:ea typeface="Times New Roman"/>
                        <a:cs typeface="Arial" pitchFamily="34" charset="0"/>
                      </a:endParaRPr>
                    </a:p>
                  </a:txBody>
                  <a:tcPr marL="9525" marR="9525" marT="9525" marB="9525" anchor="ctr"/>
                </a:tc>
                <a:tc rowSpan="5">
                  <a:txBody>
                    <a:bodyPr/>
                    <a:lstStyle/>
                    <a:p>
                      <a:pPr marL="12700" algn="just">
                        <a:lnSpc>
                          <a:spcPct val="115000"/>
                        </a:lnSpc>
                        <a:spcAft>
                          <a:spcPts val="100"/>
                        </a:spcAft>
                      </a:pPr>
                      <a:r>
                        <a:rPr lang="en-US" sz="1100" dirty="0" err="1">
                          <a:latin typeface="Arial" pitchFamily="34" charset="0"/>
                          <a:cs typeface="Arial" pitchFamily="34" charset="0"/>
                        </a:rPr>
                        <a:t>единица</a:t>
                      </a:r>
                      <a:endParaRPr lang="ru-RU" sz="11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2 000 000</a:t>
                      </a:r>
                      <a:endParaRPr lang="ru-RU" sz="1100">
                        <a:latin typeface="Arial" pitchFamily="34" charset="0"/>
                        <a:ea typeface="Times New Roman"/>
                        <a:cs typeface="Arial" pitchFamily="34" charset="0"/>
                      </a:endParaRPr>
                    </a:p>
                  </a:txBody>
                  <a:tcPr marL="9525" marR="9525" marT="9525" marB="9525" anchor="ctr"/>
                </a:tc>
              </a:tr>
              <a:tr h="278519">
                <a:tc>
                  <a:txBody>
                    <a:bodyPr/>
                    <a:lstStyle/>
                    <a:p>
                      <a:pPr marL="12700" algn="just">
                        <a:lnSpc>
                          <a:spcPct val="115000"/>
                        </a:lnSpc>
                        <a:spcAft>
                          <a:spcPts val="100"/>
                        </a:spcAft>
                      </a:pPr>
                      <a:r>
                        <a:rPr lang="en-US" sz="1100">
                          <a:latin typeface="Arial" pitchFamily="34" charset="0"/>
                          <a:cs typeface="Arial" pitchFamily="34" charset="0"/>
                        </a:rPr>
                        <a:t>3</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Электростанция (бензиновый или дизельный генератор)</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400 000</a:t>
                      </a:r>
                      <a:endParaRPr lang="ru-RU" sz="1100">
                        <a:latin typeface="Arial" pitchFamily="34" charset="0"/>
                        <a:ea typeface="Times New Roman"/>
                        <a:cs typeface="Arial" pitchFamily="34" charset="0"/>
                      </a:endParaRPr>
                    </a:p>
                  </a:txBody>
                  <a:tcPr marL="9525" marR="9525" marT="9525" marB="9525" anchor="ctr"/>
                </a:tc>
              </a:tr>
              <a:tr h="278519">
                <a:tc>
                  <a:txBody>
                    <a:bodyPr/>
                    <a:lstStyle/>
                    <a:p>
                      <a:pPr marL="12700" algn="just">
                        <a:lnSpc>
                          <a:spcPct val="115000"/>
                        </a:lnSpc>
                        <a:spcAft>
                          <a:spcPts val="100"/>
                        </a:spcAft>
                      </a:pPr>
                      <a:r>
                        <a:rPr lang="en-US" sz="1100">
                          <a:latin typeface="Arial" pitchFamily="34" charset="0"/>
                          <a:cs typeface="Arial" pitchFamily="34" charset="0"/>
                        </a:rPr>
                        <a:t>4</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Насос для подъема воды</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200 000</a:t>
                      </a:r>
                      <a:endParaRPr lang="ru-RU" sz="1100">
                        <a:latin typeface="Arial" pitchFamily="34" charset="0"/>
                        <a:ea typeface="Times New Roman"/>
                        <a:cs typeface="Arial" pitchFamily="34" charset="0"/>
                      </a:endParaRPr>
                    </a:p>
                  </a:txBody>
                  <a:tcPr marL="9525" marR="9525" marT="9525" marB="9525" anchor="ctr"/>
                </a:tc>
              </a:tr>
              <a:tr h="529733">
                <a:tc>
                  <a:txBody>
                    <a:bodyPr/>
                    <a:lstStyle/>
                    <a:p>
                      <a:pPr marL="12700" algn="just">
                        <a:lnSpc>
                          <a:spcPct val="115000"/>
                        </a:lnSpc>
                        <a:spcAft>
                          <a:spcPts val="100"/>
                        </a:spcAft>
                      </a:pPr>
                      <a:r>
                        <a:rPr lang="en-US" sz="1100">
                          <a:latin typeface="Arial" pitchFamily="34" charset="0"/>
                          <a:cs typeface="Arial" pitchFamily="34" charset="0"/>
                        </a:rPr>
                        <a:t>4</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Солнечные панели с аккумуляторной батареей, инвертором, контроллером мощностью от 2 киловатт</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2 500 000</a:t>
                      </a:r>
                      <a:endParaRPr lang="ru-RU" sz="1100">
                        <a:latin typeface="Arial" pitchFamily="34" charset="0"/>
                        <a:ea typeface="Times New Roman"/>
                        <a:cs typeface="Arial" pitchFamily="34" charset="0"/>
                      </a:endParaRPr>
                    </a:p>
                  </a:txBody>
                  <a:tcPr marL="9525" marR="9525" marT="9525" marB="9525" anchor="ctr"/>
                </a:tc>
              </a:tr>
              <a:tr h="529733">
                <a:tc>
                  <a:txBody>
                    <a:bodyPr/>
                    <a:lstStyle/>
                    <a:p>
                      <a:pPr marL="12700" algn="just">
                        <a:lnSpc>
                          <a:spcPct val="115000"/>
                        </a:lnSpc>
                        <a:spcAft>
                          <a:spcPts val="100"/>
                        </a:spcAft>
                      </a:pPr>
                      <a:r>
                        <a:rPr lang="en-US" sz="1100">
                          <a:latin typeface="Arial" pitchFamily="34" charset="0"/>
                          <a:cs typeface="Arial" pitchFamily="34" charset="0"/>
                        </a:rPr>
                        <a:t>5</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Резервуар для хранения воды (емкостью не менее 10 кубических метров)</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500 000</a:t>
                      </a:r>
                      <a:endParaRPr lang="ru-RU" sz="1100">
                        <a:latin typeface="Arial" pitchFamily="34" charset="0"/>
                        <a:ea typeface="Times New Roman"/>
                        <a:cs typeface="Arial" pitchFamily="34" charset="0"/>
                      </a:endParaRPr>
                    </a:p>
                  </a:txBody>
                  <a:tcPr marL="9525" marR="9525" marT="9525" marB="9525" anchor="ctr"/>
                </a:tc>
              </a:tr>
              <a:tr h="579975">
                <a:tc>
                  <a:txBody>
                    <a:bodyPr/>
                    <a:lstStyle/>
                    <a:p>
                      <a:pPr marL="12700" algn="just">
                        <a:lnSpc>
                          <a:spcPct val="115000"/>
                        </a:lnSpc>
                        <a:spcAft>
                          <a:spcPts val="100"/>
                        </a:spcAft>
                      </a:pPr>
                      <a:r>
                        <a:rPr lang="en-US" sz="1100">
                          <a:latin typeface="Arial" pitchFamily="34" charset="0"/>
                          <a:cs typeface="Arial" pitchFamily="34" charset="0"/>
                        </a:rPr>
                        <a:t>6</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Инфраструктура для персонала (чабана), один из ниже следующих:</a:t>
                      </a:r>
                      <a:endParaRPr lang="ru-RU" sz="1100">
                        <a:latin typeface="Arial" pitchFamily="34" charset="0"/>
                        <a:ea typeface="Times New Roman"/>
                        <a:cs typeface="Arial" pitchFamily="34" charset="0"/>
                      </a:endParaRPr>
                    </a:p>
                  </a:txBody>
                  <a:tcPr marL="9525" marR="9525" marT="9525" marB="9525" anchor="ctr"/>
                </a:tc>
                <a:tc rowSpan="3">
                  <a:txBody>
                    <a:bodyPr/>
                    <a:lstStyle/>
                    <a:p>
                      <a:pPr marL="12700" algn="just">
                        <a:lnSpc>
                          <a:spcPct val="115000"/>
                        </a:lnSpc>
                        <a:spcAft>
                          <a:spcPts val="100"/>
                        </a:spcAft>
                      </a:pPr>
                      <a:r>
                        <a:rPr lang="en-US" sz="1100">
                          <a:latin typeface="Arial" pitchFamily="34" charset="0"/>
                          <a:cs typeface="Arial" pitchFamily="34" charset="0"/>
                        </a:rPr>
                        <a:t>единица (на одного заявителя)</a:t>
                      </a:r>
                      <a:endParaRPr lang="ru-RU" sz="11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100">
                          <a:latin typeface="Arial" pitchFamily="34" charset="0"/>
                          <a:cs typeface="Arial" pitchFamily="34" charset="0"/>
                        </a:rPr>
                        <a:t/>
                      </a:r>
                      <a:br>
                        <a:rPr lang="en-US" sz="1100">
                          <a:latin typeface="Arial" pitchFamily="34" charset="0"/>
                          <a:cs typeface="Arial" pitchFamily="34" charset="0"/>
                        </a:rPr>
                      </a:br>
                      <a:endParaRPr lang="ru-RU" sz="1100">
                        <a:latin typeface="Arial" pitchFamily="34" charset="0"/>
                        <a:ea typeface="Times New Roman"/>
                        <a:cs typeface="Arial" pitchFamily="34" charset="0"/>
                      </a:endParaRPr>
                    </a:p>
                  </a:txBody>
                  <a:tcPr marL="9525" marR="9525" marT="9525" marB="9525" anchor="ctr"/>
                </a:tc>
              </a:tr>
              <a:tr h="278519">
                <a:tc>
                  <a:txBody>
                    <a:bodyPr/>
                    <a:lstStyle/>
                    <a:p>
                      <a:pPr marL="12700" algn="just">
                        <a:lnSpc>
                          <a:spcPct val="115000"/>
                        </a:lnSpc>
                        <a:spcAft>
                          <a:spcPts val="100"/>
                        </a:spcAft>
                      </a:pPr>
                      <a:r>
                        <a:rPr lang="en-US" sz="1100">
                          <a:latin typeface="Arial" pitchFamily="34" charset="0"/>
                          <a:cs typeface="Arial" pitchFamily="34" charset="0"/>
                        </a:rPr>
                        <a:t>6.1</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Передвижной вагончик на шасси прицепа для чабана</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2 000 000</a:t>
                      </a:r>
                      <a:endParaRPr lang="ru-RU" sz="1100">
                        <a:latin typeface="Arial" pitchFamily="34" charset="0"/>
                        <a:ea typeface="Times New Roman"/>
                        <a:cs typeface="Arial" pitchFamily="34" charset="0"/>
                      </a:endParaRPr>
                    </a:p>
                  </a:txBody>
                  <a:tcPr marL="9525" marR="9525" marT="9525" marB="9525" anchor="ctr"/>
                </a:tc>
              </a:tr>
              <a:tr h="529733">
                <a:tc>
                  <a:txBody>
                    <a:bodyPr/>
                    <a:lstStyle/>
                    <a:p>
                      <a:pPr marL="12700" algn="just">
                        <a:lnSpc>
                          <a:spcPct val="115000"/>
                        </a:lnSpc>
                        <a:spcAft>
                          <a:spcPts val="100"/>
                        </a:spcAft>
                      </a:pPr>
                      <a:r>
                        <a:rPr lang="en-US" sz="1100">
                          <a:latin typeface="Arial" pitchFamily="34" charset="0"/>
                          <a:cs typeface="Arial" pitchFamily="34" charset="0"/>
                        </a:rPr>
                        <a:t>6.2</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Юрта (деревянный, пластиковый или железный каркас с войлочным покрытием) для чабана</a:t>
                      </a:r>
                      <a:endParaRPr lang="ru-RU" sz="1100">
                        <a:latin typeface="Arial" pitchFamily="34" charset="0"/>
                        <a:ea typeface="Times New Roman"/>
                        <a:cs typeface="Arial" pitchFamily="34" charset="0"/>
                      </a:endParaRPr>
                    </a:p>
                  </a:txBody>
                  <a:tcPr marL="9525" marR="9525" marT="9525" marB="9525" anchor="ctr"/>
                </a:tc>
                <a:tc vMerge="1">
                  <a:txBody>
                    <a:bodyPr/>
                    <a:lstStyle/>
                    <a:p>
                      <a:endParaRPr lang="ru-RU"/>
                    </a:p>
                  </a:txBody>
                  <a:tcPr/>
                </a:tc>
                <a:tc>
                  <a:txBody>
                    <a:bodyPr/>
                    <a:lstStyle/>
                    <a:p>
                      <a:pPr marL="12700" algn="just">
                        <a:lnSpc>
                          <a:spcPct val="115000"/>
                        </a:lnSpc>
                        <a:spcAft>
                          <a:spcPts val="100"/>
                        </a:spcAft>
                      </a:pPr>
                      <a:r>
                        <a:rPr lang="en-US" sz="1100">
                          <a:latin typeface="Arial" pitchFamily="34" charset="0"/>
                          <a:cs typeface="Arial" pitchFamily="34" charset="0"/>
                        </a:rPr>
                        <a:t>300 000</a:t>
                      </a:r>
                      <a:endParaRPr lang="ru-RU" sz="1100">
                        <a:latin typeface="Arial" pitchFamily="34" charset="0"/>
                        <a:ea typeface="Times New Roman"/>
                        <a:cs typeface="Arial" pitchFamily="34" charset="0"/>
                      </a:endParaRPr>
                    </a:p>
                  </a:txBody>
                  <a:tcPr marL="9525" marR="9525" marT="9525" marB="9525" anchor="ctr"/>
                </a:tc>
              </a:tr>
              <a:tr h="278519">
                <a:tc>
                  <a:txBody>
                    <a:bodyPr/>
                    <a:lstStyle/>
                    <a:p>
                      <a:pPr marL="12700" algn="just">
                        <a:lnSpc>
                          <a:spcPct val="115000"/>
                        </a:lnSpc>
                        <a:spcAft>
                          <a:spcPts val="100"/>
                        </a:spcAft>
                      </a:pPr>
                      <a:r>
                        <a:rPr lang="en-US" sz="1100">
                          <a:latin typeface="Arial" pitchFamily="34" charset="0"/>
                          <a:cs typeface="Arial" pitchFamily="34" charset="0"/>
                        </a:rPr>
                        <a:t>7</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Опреснительная установка*</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единица</a:t>
                      </a:r>
                      <a:endParaRPr lang="ru-RU" sz="11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4 000 000</a:t>
                      </a:r>
                      <a:endParaRPr lang="ru-RU" sz="1100">
                        <a:latin typeface="Arial" pitchFamily="34" charset="0"/>
                        <a:ea typeface="Times New Roman"/>
                        <a:cs typeface="Arial" pitchFamily="34" charset="0"/>
                      </a:endParaRPr>
                    </a:p>
                  </a:txBody>
                  <a:tcPr marL="9525" marR="9525" marT="9525" marB="9525" anchor="ctr"/>
                </a:tc>
              </a:tr>
              <a:tr h="1032161">
                <a:tc gridSpan="4">
                  <a:txBody>
                    <a:bodyPr/>
                    <a:lstStyle/>
                    <a:p>
                      <a:pPr marL="12700" algn="l">
                        <a:lnSpc>
                          <a:spcPct val="115000"/>
                        </a:lnSpc>
                        <a:spcAft>
                          <a:spcPts val="100"/>
                        </a:spcAft>
                      </a:pPr>
                      <a:r>
                        <a:rPr lang="ru-RU" sz="1100" dirty="0">
                          <a:latin typeface="Arial" pitchFamily="34" charset="0"/>
                          <a:cs typeface="Arial" pitchFamily="34" charset="0"/>
                        </a:rPr>
                        <a:t>* Опреснительная установка субсидируется только для колодцев, построенных в аридных зонах за счет дополнительно выделяемых средств из местного бюджета при подтверждении уровня засоленности выше 7 грамм на литр воды.</a:t>
                      </a:r>
                      <a:br>
                        <a:rPr lang="ru-RU" sz="1100" dirty="0">
                          <a:latin typeface="Arial" pitchFamily="34" charset="0"/>
                          <a:cs typeface="Arial" pitchFamily="34" charset="0"/>
                        </a:rPr>
                      </a:br>
                      <a:r>
                        <a:rPr lang="ru-RU" sz="1100" dirty="0">
                          <a:latin typeface="Arial" pitchFamily="34" charset="0"/>
                          <a:cs typeface="Arial" pitchFamily="34" charset="0"/>
                        </a:rPr>
                        <a:t>Площадь обводнения одного колодца составляет до 2000 гектаров пастбищ.</a:t>
                      </a:r>
                      <a:br>
                        <a:rPr lang="ru-RU" sz="1100" dirty="0">
                          <a:latin typeface="Arial" pitchFamily="34" charset="0"/>
                          <a:cs typeface="Arial" pitchFamily="34" charset="0"/>
                        </a:rPr>
                      </a:br>
                      <a:r>
                        <a:rPr lang="ru-RU" sz="1100" dirty="0">
                          <a:latin typeface="Arial" pitchFamily="34" charset="0"/>
                          <a:cs typeface="Arial" pitchFamily="34" charset="0"/>
                        </a:rPr>
                        <a:t>Обязательным пунктом в договоре является гарантия подрядчика по обеспечению в течение года обеспечить соответствующий дебет воды.</a:t>
                      </a:r>
                      <a:endParaRPr lang="ru-RU" sz="11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11" name="Прямоугольник 10"/>
          <p:cNvSpPr/>
          <p:nvPr/>
        </p:nvSpPr>
        <p:spPr>
          <a:xfrm>
            <a:off x="4213920" y="192088"/>
            <a:ext cx="5040560" cy="1508105"/>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инфраструктуры обводнения пастбищ и обеспечение водой животноводческих хозяйств (колодцы, скважины)</a:t>
            </a:r>
            <a:endParaRPr lang="ru-RU" sz="2000" b="1" dirty="0">
              <a:solidFill>
                <a:schemeClr val="bg1"/>
              </a:solidFill>
              <a:latin typeface="Arial" pitchFamily="34" charset="0"/>
              <a:ea typeface="Times New Roman"/>
              <a:cs typeface="Arial" pitchFamily="34" charset="0"/>
            </a:endParaRPr>
          </a:p>
        </p:txBody>
      </p:sp>
      <p:graphicFrame>
        <p:nvGraphicFramePr>
          <p:cNvPr id="12" name="Таблица 11"/>
          <p:cNvGraphicFramePr>
            <a:graphicFrameLocks noGrp="1"/>
          </p:cNvGraphicFramePr>
          <p:nvPr/>
        </p:nvGraphicFramePr>
        <p:xfrm>
          <a:off x="8750424" y="1704256"/>
          <a:ext cx="8136904" cy="6120680"/>
        </p:xfrm>
        <a:graphic>
          <a:graphicData uri="http://schemas.openxmlformats.org/drawingml/2006/table">
            <a:tbl>
              <a:tblPr>
                <a:tableStyleId>{BDBED569-4797-4DF1-A0F4-6AAB3CD982D8}</a:tableStyleId>
              </a:tblPr>
              <a:tblGrid>
                <a:gridCol w="4608512"/>
                <a:gridCol w="1584176"/>
                <a:gridCol w="1944216"/>
              </a:tblGrid>
              <a:tr h="306142">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6196" marR="6196" marT="6196" marB="6196" anchor="ctr"/>
                </a:tc>
                <a:tc hMerge="1">
                  <a:txBody>
                    <a:bodyPr/>
                    <a:lstStyle/>
                    <a:p>
                      <a:endParaRPr lang="ru-RU"/>
                    </a:p>
                  </a:txBody>
                  <a:tcPr/>
                </a:tc>
                <a:tc hMerge="1">
                  <a:txBody>
                    <a:bodyPr/>
                    <a:lstStyle/>
                    <a:p>
                      <a:endParaRPr lang="ru-RU"/>
                    </a:p>
                  </a:txBody>
                  <a:tcPr/>
                </a:tc>
              </a:tr>
              <a:tr h="1563929">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a:t>
                      </a:r>
                      <a:endParaRPr lang="ru-RU" sz="1100" b="1" dirty="0">
                        <a:latin typeface="Arial" pitchFamily="34" charset="0"/>
                        <a:ea typeface="Times New Roman"/>
                        <a:cs typeface="Arial" pitchFamily="34" charset="0"/>
                      </a:endParaRPr>
                    </a:p>
                  </a:txBody>
                  <a:tcPr marL="6196" marR="6196" marT="6196" marB="6196"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endParaRPr lang="ru-RU" sz="1100" b="1" dirty="0">
                        <a:latin typeface="Arial" pitchFamily="34" charset="0"/>
                        <a:ea typeface="Times New Roman"/>
                        <a:cs typeface="Arial" pitchFamily="34" charset="0"/>
                      </a:endParaRPr>
                    </a:p>
                  </a:txBody>
                  <a:tcPr marL="6196" marR="6196" marT="6196" marB="6196"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Максимально допустимая стоимость, тенге/единицу измерения</a:t>
                      </a:r>
                      <a:endParaRPr lang="ru-RU" sz="1100" b="1" dirty="0">
                        <a:latin typeface="Arial" pitchFamily="34" charset="0"/>
                        <a:ea typeface="Times New Roman"/>
                        <a:cs typeface="Arial" pitchFamily="34" charset="0"/>
                      </a:endParaRPr>
                    </a:p>
                  </a:txBody>
                  <a:tcPr marL="6196" marR="6196" marT="6196" marB="6196" anchor="ctr"/>
                </a:tc>
              </a:tr>
              <a:tr h="2202298">
                <a:tc>
                  <a:txBody>
                    <a:bodyPr/>
                    <a:lstStyle/>
                    <a:p>
                      <a:pPr marL="12700" algn="just">
                        <a:lnSpc>
                          <a:spcPct val="115000"/>
                        </a:lnSpc>
                        <a:spcAft>
                          <a:spcPts val="100"/>
                        </a:spcAft>
                      </a:pPr>
                      <a:r>
                        <a:rPr lang="ru-RU" sz="1100" dirty="0">
                          <a:latin typeface="Arial" pitchFamily="34" charset="0"/>
                          <a:cs typeface="Arial" pitchFamily="34" charset="0"/>
                        </a:rPr>
                        <a:t>Строительство искусственного </a:t>
                      </a:r>
                      <a:r>
                        <a:rPr lang="ru-RU" sz="1100" dirty="0" smtClean="0">
                          <a:latin typeface="Arial" pitchFamily="34" charset="0"/>
                          <a:cs typeface="Arial" pitchFamily="34" charset="0"/>
                        </a:rPr>
                        <a:t>водоема </a:t>
                      </a:r>
                      <a:r>
                        <a:rPr lang="ru-RU" sz="1100" dirty="0">
                          <a:latin typeface="Arial" pitchFamily="34" charset="0"/>
                          <a:cs typeface="Arial" pitchFamily="34" charset="0"/>
                        </a:rPr>
                        <a:t>(</a:t>
                      </a:r>
                      <a:r>
                        <a:rPr lang="ru-RU" sz="1100" dirty="0" err="1">
                          <a:latin typeface="Arial" pitchFamily="34" charset="0"/>
                          <a:cs typeface="Arial" pitchFamily="34" charset="0"/>
                        </a:rPr>
                        <a:t>прудокопани</a:t>
                      </a:r>
                      <a:r>
                        <a:rPr lang="ru-RU" sz="1100" dirty="0">
                          <a:latin typeface="Arial" pitchFamily="34" charset="0"/>
                          <a:cs typeface="Arial" pitchFamily="34" charset="0"/>
                        </a:rPr>
                        <a:t>) для сбора талых вод с полезным объемом при разовом наполнении не менее 4000 кубических метров</a:t>
                      </a:r>
                      <a:endParaRPr lang="ru-RU" sz="1100" dirty="0">
                        <a:latin typeface="Arial" pitchFamily="34" charset="0"/>
                        <a:ea typeface="Times New Roman"/>
                        <a:cs typeface="Arial" pitchFamily="34" charset="0"/>
                      </a:endParaRPr>
                    </a:p>
                  </a:txBody>
                  <a:tcPr marL="6196" marR="6196" marT="6196" marB="6196" anchor="ctr"/>
                </a:tc>
                <a:tc>
                  <a:txBody>
                    <a:bodyPr/>
                    <a:lstStyle/>
                    <a:p>
                      <a:pPr marL="12700" algn="just">
                        <a:lnSpc>
                          <a:spcPct val="115000"/>
                        </a:lnSpc>
                        <a:spcAft>
                          <a:spcPts val="100"/>
                        </a:spcAft>
                      </a:pPr>
                      <a:r>
                        <a:rPr lang="en-US" sz="1100">
                          <a:latin typeface="Arial" pitchFamily="34" charset="0"/>
                          <a:cs typeface="Arial" pitchFamily="34" charset="0"/>
                        </a:rPr>
                        <a:t>1 кубический метр полезного объема</a:t>
                      </a:r>
                      <a:endParaRPr lang="ru-RU" sz="1100">
                        <a:latin typeface="Arial" pitchFamily="34" charset="0"/>
                        <a:ea typeface="Times New Roman"/>
                        <a:cs typeface="Arial" pitchFamily="34" charset="0"/>
                      </a:endParaRPr>
                    </a:p>
                  </a:txBody>
                  <a:tcPr marL="6196" marR="6196" marT="6196" marB="6196" anchor="ctr"/>
                </a:tc>
                <a:tc>
                  <a:txBody>
                    <a:bodyPr/>
                    <a:lstStyle/>
                    <a:p>
                      <a:pPr marL="12700" algn="just">
                        <a:lnSpc>
                          <a:spcPct val="115000"/>
                        </a:lnSpc>
                        <a:spcAft>
                          <a:spcPts val="100"/>
                        </a:spcAft>
                      </a:pPr>
                      <a:r>
                        <a:rPr lang="en-US" sz="1100">
                          <a:latin typeface="Arial" pitchFamily="34" charset="0"/>
                          <a:cs typeface="Arial" pitchFamily="34" charset="0"/>
                        </a:rPr>
                        <a:t>2400</a:t>
                      </a:r>
                      <a:endParaRPr lang="ru-RU" sz="1100">
                        <a:latin typeface="Arial" pitchFamily="34" charset="0"/>
                        <a:ea typeface="Times New Roman"/>
                        <a:cs typeface="Arial" pitchFamily="34" charset="0"/>
                      </a:endParaRPr>
                    </a:p>
                  </a:txBody>
                  <a:tcPr marL="6196" marR="6196" marT="6196" marB="6196" anchor="ctr"/>
                </a:tc>
              </a:tr>
              <a:tr h="2048311">
                <a:tc gridSpan="3">
                  <a:txBody>
                    <a:bodyPr/>
                    <a:lstStyle/>
                    <a:p>
                      <a:pPr marL="12700" algn="l">
                        <a:lnSpc>
                          <a:spcPct val="115000"/>
                        </a:lnSpc>
                        <a:spcAft>
                          <a:spcPts val="100"/>
                        </a:spcAft>
                      </a:pPr>
                      <a:r>
                        <a:rPr lang="ru-RU" sz="1100" dirty="0">
                          <a:latin typeface="Arial" pitchFamily="34" charset="0"/>
                          <a:cs typeface="Arial" pitchFamily="34" charset="0"/>
                        </a:rPr>
                        <a:t>Стоимость проекта определяется согласно проектно-сметной документации. Объем сбора воды искусственного водоема (</a:t>
                      </a:r>
                      <a:r>
                        <a:rPr lang="ru-RU" sz="1100" dirty="0" err="1">
                          <a:latin typeface="Arial" pitchFamily="34" charset="0"/>
                          <a:cs typeface="Arial" pitchFamily="34" charset="0"/>
                        </a:rPr>
                        <a:t>прудокопани</a:t>
                      </a:r>
                      <a:r>
                        <a:rPr lang="ru-RU" sz="1100" dirty="0">
                          <a:latin typeface="Arial" pitchFamily="34" charset="0"/>
                          <a:cs typeface="Arial" pitchFamily="34" charset="0"/>
                        </a:rPr>
                        <a:t>) должен быть равен к объему полугодового потребления воды для водопоя сельскохозяйственных животных в летний период с учетом нормы испарения. Допускается субсидирование несколько водоемов для обеспечения общей потребности воды одного хозяйства.</a:t>
                      </a:r>
                      <a:endParaRPr lang="ru-RU" sz="1100" dirty="0">
                        <a:latin typeface="Arial" pitchFamily="34" charset="0"/>
                        <a:ea typeface="Times New Roman"/>
                        <a:cs typeface="Arial" pitchFamily="34" charset="0"/>
                      </a:endParaRPr>
                    </a:p>
                  </a:txBody>
                  <a:tcPr marL="6196" marR="6196" marT="6196" marB="6196" anchor="ctr"/>
                </a:tc>
                <a:tc hMerge="1">
                  <a:txBody>
                    <a:bodyPr/>
                    <a:lstStyle/>
                    <a:p>
                      <a:endParaRPr lang="ru-RU"/>
                    </a:p>
                  </a:txBody>
                  <a:tcPr/>
                </a:tc>
                <a:tc hMerge="1">
                  <a:txBody>
                    <a:bodyPr/>
                    <a:lstStyle/>
                    <a:p>
                      <a:endParaRPr lang="ru-RU"/>
                    </a:p>
                  </a:txBody>
                  <a:tcPr/>
                </a:tc>
              </a:tr>
            </a:tbl>
          </a:graphicData>
        </a:graphic>
      </p:graphicFrame>
      <p:sp>
        <p:nvSpPr>
          <p:cNvPr id="13" name="Прямоугольник 12"/>
          <p:cNvSpPr/>
          <p:nvPr/>
        </p:nvSpPr>
        <p:spPr>
          <a:xfrm>
            <a:off x="8894440" y="840160"/>
            <a:ext cx="8174360" cy="800219"/>
          </a:xfrm>
          <a:prstGeom prst="rect">
            <a:avLst/>
          </a:prstGeom>
        </p:spPr>
        <p:txBody>
          <a:bodyPr wrap="square">
            <a:spAutoFit/>
          </a:bodyPr>
          <a:lstStyle/>
          <a:p>
            <a:pPr marL="12700" algn="ctr">
              <a:lnSpc>
                <a:spcPct val="115000"/>
              </a:lnSpc>
              <a:spcAft>
                <a:spcPts val="100"/>
              </a:spcAft>
            </a:pPr>
            <a:r>
              <a:rPr lang="ru-RU" sz="2000" b="1" dirty="0" smtClean="0">
                <a:solidFill>
                  <a:schemeClr val="bg1"/>
                </a:solidFill>
                <a:latin typeface="Arial" pitchFamily="34" charset="0"/>
                <a:ea typeface="Times New Roman"/>
                <a:cs typeface="Arial" pitchFamily="34" charset="0"/>
              </a:rPr>
              <a:t>"Создание искусственного водоема (</a:t>
            </a:r>
            <a:r>
              <a:rPr lang="ru-RU" sz="2000" b="1" dirty="0" err="1" smtClean="0">
                <a:solidFill>
                  <a:schemeClr val="bg1"/>
                </a:solidFill>
                <a:latin typeface="Arial" pitchFamily="34" charset="0"/>
                <a:ea typeface="Times New Roman"/>
                <a:cs typeface="Arial" pitchFamily="34" charset="0"/>
              </a:rPr>
              <a:t>прудокопани</a:t>
            </a:r>
            <a:r>
              <a:rPr lang="ru-RU" sz="2000" b="1" dirty="0" smtClean="0">
                <a:solidFill>
                  <a:schemeClr val="bg1"/>
                </a:solidFill>
                <a:latin typeface="Arial" pitchFamily="34" charset="0"/>
                <a:ea typeface="Times New Roman"/>
                <a:cs typeface="Arial" pitchFamily="34" charset="0"/>
              </a:rPr>
              <a:t>) для сбора талых вод"</a:t>
            </a:r>
            <a:endParaRPr lang="ru-RU" sz="2000" b="1" dirty="0">
              <a:solidFill>
                <a:schemeClr val="bg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8</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606408" y="192088"/>
            <a:ext cx="0" cy="9229743"/>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graphicFrame>
        <p:nvGraphicFramePr>
          <p:cNvPr id="14" name="Таблица 13"/>
          <p:cNvGraphicFramePr>
            <a:graphicFrameLocks noGrp="1"/>
          </p:cNvGraphicFramePr>
          <p:nvPr>
            <p:extLst>
              <p:ext uri="{D42A27DB-BD31-4B8C-83A1-F6EECF244321}">
                <p14:modId xmlns:p14="http://schemas.microsoft.com/office/powerpoint/2010/main" val="2166481009"/>
              </p:ext>
            </p:extLst>
          </p:nvPr>
        </p:nvGraphicFramePr>
        <p:xfrm>
          <a:off x="0" y="1704251"/>
          <a:ext cx="8534400" cy="8018658"/>
        </p:xfrm>
        <a:graphic>
          <a:graphicData uri="http://schemas.openxmlformats.org/drawingml/2006/table">
            <a:tbl>
              <a:tblPr>
                <a:tableStyleId>{BDBED569-4797-4DF1-A0F4-6AAB3CD982D8}</a:tableStyleId>
              </a:tblPr>
              <a:tblGrid>
                <a:gridCol w="325488"/>
                <a:gridCol w="5976664"/>
                <a:gridCol w="2232248"/>
              </a:tblGrid>
              <a:tr h="199841">
                <a:tc gridSpan="3">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100" b="1" dirty="0">
                        <a:latin typeface="Arial" pitchFamily="34" charset="0"/>
                        <a:ea typeface="Times New Roman"/>
                        <a:cs typeface="Arial" pitchFamily="34" charset="0"/>
                      </a:endParaRPr>
                    </a:p>
                  </a:txBody>
                  <a:tcPr marL="8226" marR="8226" marT="8226" marB="8226" anchor="ctr"/>
                </a:tc>
                <a:tc hMerge="1">
                  <a:txBody>
                    <a:bodyPr/>
                    <a:lstStyle/>
                    <a:p>
                      <a:endParaRPr lang="ru-RU"/>
                    </a:p>
                  </a:txBody>
                  <a:tcPr/>
                </a:tc>
                <a:tc hMerge="1">
                  <a:txBody>
                    <a:bodyPr/>
                    <a:lstStyle/>
                    <a:p>
                      <a:endParaRPr lang="ru-RU"/>
                    </a:p>
                  </a:txBody>
                  <a:tcPr/>
                </a:tc>
              </a:tr>
              <a:tr h="752222">
                <a:tc>
                  <a:txBody>
                    <a:bodyPr/>
                    <a:lstStyle/>
                    <a:p>
                      <a:pPr marL="12700" algn="just">
                        <a:lnSpc>
                          <a:spcPct val="115000"/>
                        </a:lnSpc>
                        <a:spcAft>
                          <a:spcPts val="100"/>
                        </a:spcAft>
                      </a:pPr>
                      <a:r>
                        <a:rPr lang="en-US" sz="1100" b="1">
                          <a:latin typeface="Arial" pitchFamily="34" charset="0"/>
                          <a:cs typeface="Arial" pitchFamily="34" charset="0"/>
                        </a:rPr>
                        <a:t>№</a:t>
                      </a:r>
                      <a:endParaRPr lang="ru-RU" sz="1100" b="1">
                        <a:latin typeface="Arial" pitchFamily="34" charset="0"/>
                        <a:ea typeface="Times New Roman"/>
                        <a:cs typeface="Arial" pitchFamily="34" charset="0"/>
                      </a:endParaRPr>
                    </a:p>
                  </a:txBody>
                  <a:tcPr marL="8226" marR="8226" marT="8226" marB="8226" anchor="ctr"/>
                </a:tc>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техники, оборудования и животных</a:t>
                      </a:r>
                      <a:endParaRPr lang="ru-RU" sz="1100" b="1" dirty="0">
                        <a:latin typeface="Arial" pitchFamily="34" charset="0"/>
                        <a:ea typeface="Times New Roman"/>
                        <a:cs typeface="Arial" pitchFamily="34" charset="0"/>
                      </a:endParaRPr>
                    </a:p>
                  </a:txBody>
                  <a:tcPr marL="8226" marR="8226" marT="8226" marB="8226"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одну единицу техники/оборудования, тенге</a:t>
                      </a:r>
                      <a:endParaRPr lang="ru-RU" sz="1100" b="1" dirty="0">
                        <a:latin typeface="Arial" pitchFamily="34" charset="0"/>
                        <a:ea typeface="Times New Roman"/>
                        <a:cs typeface="Arial" pitchFamily="34" charset="0"/>
                      </a:endParaRPr>
                    </a:p>
                  </a:txBody>
                  <a:tcPr marL="8226" marR="8226" marT="8226" marB="8226" anchor="ctr"/>
                </a:tc>
              </a:tr>
              <a:tr h="83291">
                <a:tc gridSpan="3">
                  <a:txBody>
                    <a:bodyPr/>
                    <a:lstStyle/>
                    <a:p>
                      <a:pPr marL="12700" algn="just">
                        <a:lnSpc>
                          <a:spcPct val="115000"/>
                        </a:lnSpc>
                        <a:spcAft>
                          <a:spcPts val="100"/>
                        </a:spcAft>
                      </a:pPr>
                      <a:r>
                        <a:rPr lang="en-US" sz="1100">
                          <a:latin typeface="Arial" pitchFamily="34" charset="0"/>
                          <a:cs typeface="Arial" pitchFamily="34" charset="0"/>
                        </a:rPr>
                        <a:t>Техника:</a:t>
                      </a:r>
                      <a:endParaRPr lang="ru-RU" sz="1100">
                        <a:latin typeface="Arial" pitchFamily="34" charset="0"/>
                        <a:ea typeface="Times New Roman"/>
                        <a:cs typeface="Arial" pitchFamily="34" charset="0"/>
                      </a:endParaRPr>
                    </a:p>
                  </a:txBody>
                  <a:tcPr marL="8226" marR="8226" marT="8226" marB="8226" anchor="ctr"/>
                </a:tc>
                <a:tc hMerge="1">
                  <a:txBody>
                    <a:bodyPr/>
                    <a:lstStyle/>
                    <a:p>
                      <a:endParaRPr lang="ru-RU"/>
                    </a:p>
                  </a:txBody>
                  <a:tcPr/>
                </a:tc>
                <a:tc hMerge="1">
                  <a:txBody>
                    <a:bodyPr/>
                    <a:lstStyle/>
                    <a:p>
                      <a:endParaRPr lang="ru-RU"/>
                    </a:p>
                  </a:txBody>
                  <a:tcPr/>
                </a:tc>
              </a:tr>
              <a:tr h="199841">
                <a:tc>
                  <a:txBody>
                    <a:bodyPr/>
                    <a:lstStyle/>
                    <a:p>
                      <a:pPr marL="12700" algn="just">
                        <a:lnSpc>
                          <a:spcPct val="115000"/>
                        </a:lnSpc>
                        <a:spcAft>
                          <a:spcPts val="100"/>
                        </a:spcAft>
                      </a:pPr>
                      <a:r>
                        <a:rPr lang="en-US" sz="1100">
                          <a:latin typeface="Arial" pitchFamily="34" charset="0"/>
                          <a:cs typeface="Arial" pitchFamily="34" charset="0"/>
                        </a:rPr>
                        <a:t>1.</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ru-RU" sz="1100">
                          <a:latin typeface="Arial" pitchFamily="34" charset="0"/>
                          <a:cs typeface="Arial" pitchFamily="34" charset="0"/>
                        </a:rPr>
                        <a:t>Колесный трактор мощностью до 89 лошадиных сил</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dirty="0">
                          <a:latin typeface="Arial" pitchFamily="34" charset="0"/>
                          <a:cs typeface="Arial" pitchFamily="34" charset="0"/>
                        </a:rPr>
                        <a:t>6 800 000</a:t>
                      </a:r>
                      <a:endParaRPr lang="ru-RU" sz="1100" dirty="0">
                        <a:latin typeface="Arial" pitchFamily="34" charset="0"/>
                        <a:ea typeface="Times New Roman"/>
                        <a:cs typeface="Arial" pitchFamily="34" charset="0"/>
                      </a:endParaRPr>
                    </a:p>
                  </a:txBody>
                  <a:tcPr marL="8226" marR="8226" marT="8226" marB="8226" anchor="ctr"/>
                </a:tc>
              </a:tr>
              <a:tr h="240879">
                <a:tc>
                  <a:txBody>
                    <a:bodyPr/>
                    <a:lstStyle/>
                    <a:p>
                      <a:pPr marL="12700" algn="just">
                        <a:lnSpc>
                          <a:spcPct val="115000"/>
                        </a:lnSpc>
                        <a:spcAft>
                          <a:spcPts val="100"/>
                        </a:spcAft>
                      </a:pPr>
                      <a:r>
                        <a:rPr lang="en-US" sz="1100">
                          <a:latin typeface="Arial" pitchFamily="34" charset="0"/>
                          <a:cs typeface="Arial" pitchFamily="34" charset="0"/>
                        </a:rPr>
                        <a:t>2.</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ru-RU" sz="1100" dirty="0">
                          <a:latin typeface="Arial" pitchFamily="34" charset="0"/>
                          <a:cs typeface="Arial" pitchFamily="34" charset="0"/>
                        </a:rPr>
                        <a:t>Комбинированная универсальная навеска на трактор (вилы/ ковш/ </a:t>
                      </a:r>
                      <a:r>
                        <a:rPr lang="ru-RU" sz="1100" dirty="0" err="1">
                          <a:latin typeface="Arial" pitchFamily="34" charset="0"/>
                          <a:cs typeface="Arial" pitchFamily="34" charset="0"/>
                        </a:rPr>
                        <a:t>стогомет</a:t>
                      </a:r>
                      <a:r>
                        <a:rPr lang="ru-RU" sz="1100" dirty="0">
                          <a:latin typeface="Arial" pitchFamily="34" charset="0"/>
                          <a:cs typeface="Arial" pitchFamily="34" charset="0"/>
                        </a:rPr>
                        <a:t>/ отвал/ грейферный захват/ лопата)</a:t>
                      </a:r>
                      <a:endParaRPr lang="ru-RU" sz="1100" dirty="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1 400 000</a:t>
                      </a:r>
                      <a:endParaRPr lang="ru-RU" sz="1100">
                        <a:latin typeface="Arial" pitchFamily="34" charset="0"/>
                        <a:ea typeface="Times New Roman"/>
                        <a:cs typeface="Arial" pitchFamily="34" charset="0"/>
                      </a:endParaRPr>
                    </a:p>
                  </a:txBody>
                  <a:tcPr marL="8226" marR="8226" marT="8226" marB="8226" anchor="ctr"/>
                </a:tc>
              </a:tr>
              <a:tr h="126887">
                <a:tc>
                  <a:txBody>
                    <a:bodyPr/>
                    <a:lstStyle/>
                    <a:p>
                      <a:pPr marL="12700" algn="just">
                        <a:lnSpc>
                          <a:spcPct val="115000"/>
                        </a:lnSpc>
                        <a:spcAft>
                          <a:spcPts val="100"/>
                        </a:spcAft>
                      </a:pPr>
                      <a:r>
                        <a:rPr lang="en-US" sz="1100">
                          <a:latin typeface="Arial" pitchFamily="34" charset="0"/>
                          <a:cs typeface="Arial" pitchFamily="34" charset="0"/>
                        </a:rPr>
                        <a:t>3.</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ru-RU" sz="1100">
                          <a:latin typeface="Arial" pitchFamily="34" charset="0"/>
                          <a:cs typeface="Arial" pitchFamily="34" charset="0"/>
                        </a:rPr>
                        <a:t>Пресс-подборщик (одна из нижеследующих):</a:t>
                      </a:r>
                      <a:endParaRPr lang="ru-RU" sz="1100">
                        <a:latin typeface="Arial" pitchFamily="34" charset="0"/>
                        <a:ea typeface="Times New Roman"/>
                        <a:cs typeface="Arial" pitchFamily="34" charset="0"/>
                      </a:endParaRPr>
                    </a:p>
                  </a:txBody>
                  <a:tcPr marL="8226" marR="8226" marT="8226" marB="8226" anchor="ctr"/>
                </a:tc>
                <a:tc>
                  <a:txBody>
                    <a:bodyPr/>
                    <a:lstStyle/>
                    <a:p>
                      <a:pPr algn="just">
                        <a:lnSpc>
                          <a:spcPct val="115000"/>
                        </a:lnSpc>
                        <a:spcAft>
                          <a:spcPts val="0"/>
                        </a:spcAft>
                      </a:pPr>
                      <a:r>
                        <a:rPr lang="ru-RU" sz="1100">
                          <a:latin typeface="Arial" pitchFamily="34" charset="0"/>
                          <a:cs typeface="Arial" pitchFamily="34" charset="0"/>
                        </a:rPr>
                        <a:t/>
                      </a:r>
                      <a:br>
                        <a:rPr lang="ru-RU" sz="1100">
                          <a:latin typeface="Arial" pitchFamily="34" charset="0"/>
                          <a:cs typeface="Arial" pitchFamily="34" charset="0"/>
                        </a:rPr>
                      </a:br>
                      <a:endParaRPr lang="ru-RU" sz="1100">
                        <a:latin typeface="Arial" pitchFamily="34" charset="0"/>
                        <a:ea typeface="Times New Roman"/>
                        <a:cs typeface="Arial" pitchFamily="34" charset="0"/>
                      </a:endParaRPr>
                    </a:p>
                  </a:txBody>
                  <a:tcPr marL="8226" marR="8226" marT="8226" marB="8226" anchor="ctr"/>
                </a:tc>
              </a:tr>
              <a:tr h="199841">
                <a:tc>
                  <a:txBody>
                    <a:bodyPr/>
                    <a:lstStyle/>
                    <a:p>
                      <a:pPr marL="12700" algn="just">
                        <a:lnSpc>
                          <a:spcPct val="115000"/>
                        </a:lnSpc>
                        <a:spcAft>
                          <a:spcPts val="100"/>
                        </a:spcAft>
                      </a:pPr>
                      <a:r>
                        <a:rPr lang="en-US" sz="1100">
                          <a:latin typeface="Arial" pitchFamily="34" charset="0"/>
                          <a:cs typeface="Arial" pitchFamily="34" charset="0"/>
                        </a:rPr>
                        <a:t>3.1</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dirty="0" err="1">
                          <a:latin typeface="Arial" pitchFamily="34" charset="0"/>
                          <a:cs typeface="Arial" pitchFamily="34" charset="0"/>
                        </a:rPr>
                        <a:t>Пресс-подборщик</a:t>
                      </a:r>
                      <a:r>
                        <a:rPr lang="en-US" sz="1100" dirty="0">
                          <a:latin typeface="Arial" pitchFamily="34" charset="0"/>
                          <a:cs typeface="Arial" pitchFamily="34" charset="0"/>
                        </a:rPr>
                        <a:t> </a:t>
                      </a:r>
                      <a:r>
                        <a:rPr lang="en-US" sz="1100" dirty="0" err="1">
                          <a:latin typeface="Arial" pitchFamily="34" charset="0"/>
                          <a:cs typeface="Arial" pitchFamily="34" charset="0"/>
                        </a:rPr>
                        <a:t>рулонный</a:t>
                      </a:r>
                      <a:endParaRPr lang="ru-RU" sz="1100" dirty="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4 000 000</a:t>
                      </a:r>
                      <a:endParaRPr lang="ru-RU" sz="1100">
                        <a:latin typeface="Arial" pitchFamily="34" charset="0"/>
                        <a:ea typeface="Times New Roman"/>
                        <a:cs typeface="Arial" pitchFamily="34" charset="0"/>
                      </a:endParaRPr>
                    </a:p>
                  </a:txBody>
                  <a:tcPr marL="8226" marR="8226" marT="8226" marB="8226" anchor="ctr"/>
                </a:tc>
              </a:tr>
              <a:tr h="199841">
                <a:tc>
                  <a:txBody>
                    <a:bodyPr/>
                    <a:lstStyle/>
                    <a:p>
                      <a:pPr marL="12700" algn="just">
                        <a:lnSpc>
                          <a:spcPct val="115000"/>
                        </a:lnSpc>
                        <a:spcAft>
                          <a:spcPts val="100"/>
                        </a:spcAft>
                      </a:pPr>
                      <a:r>
                        <a:rPr lang="en-US" sz="1100">
                          <a:latin typeface="Arial" pitchFamily="34" charset="0"/>
                          <a:cs typeface="Arial" pitchFamily="34" charset="0"/>
                        </a:rPr>
                        <a:t>3.2</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dirty="0" err="1">
                          <a:latin typeface="Arial" pitchFamily="34" charset="0"/>
                          <a:cs typeface="Arial" pitchFamily="34" charset="0"/>
                        </a:rPr>
                        <a:t>Пресс-подборщик</a:t>
                      </a:r>
                      <a:r>
                        <a:rPr lang="en-US" sz="1100" dirty="0">
                          <a:latin typeface="Arial" pitchFamily="34" charset="0"/>
                          <a:cs typeface="Arial" pitchFamily="34" charset="0"/>
                        </a:rPr>
                        <a:t> </a:t>
                      </a:r>
                      <a:r>
                        <a:rPr lang="en-US" sz="1100" dirty="0" err="1">
                          <a:latin typeface="Arial" pitchFamily="34" charset="0"/>
                          <a:cs typeface="Arial" pitchFamily="34" charset="0"/>
                        </a:rPr>
                        <a:t>тюковой</a:t>
                      </a:r>
                      <a:endParaRPr lang="ru-RU" sz="1100" dirty="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3 000 000</a:t>
                      </a:r>
                      <a:endParaRPr lang="ru-RU" sz="1100">
                        <a:latin typeface="Arial" pitchFamily="34" charset="0"/>
                        <a:ea typeface="Times New Roman"/>
                        <a:cs typeface="Arial" pitchFamily="34" charset="0"/>
                      </a:endParaRPr>
                    </a:p>
                  </a:txBody>
                  <a:tcPr marL="8226" marR="8226" marT="8226" marB="8226" anchor="ctr"/>
                </a:tc>
              </a:tr>
              <a:tr h="75616">
                <a:tc>
                  <a:txBody>
                    <a:bodyPr/>
                    <a:lstStyle/>
                    <a:p>
                      <a:pPr marL="12700" algn="just">
                        <a:lnSpc>
                          <a:spcPct val="115000"/>
                        </a:lnSpc>
                        <a:spcAft>
                          <a:spcPts val="100"/>
                        </a:spcAft>
                      </a:pPr>
                      <a:r>
                        <a:rPr lang="en-US" sz="1100">
                          <a:latin typeface="Arial" pitchFamily="34" charset="0"/>
                          <a:cs typeface="Arial" pitchFamily="34" charset="0"/>
                        </a:rPr>
                        <a:t>4.</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ru-RU" sz="1100" dirty="0">
                          <a:latin typeface="Arial" pitchFamily="34" charset="0"/>
                          <a:cs typeface="Arial" pitchFamily="34" charset="0"/>
                        </a:rPr>
                        <a:t>Косилка для сена (одна из нижеследующих):</a:t>
                      </a:r>
                      <a:endParaRPr lang="ru-RU" sz="1100" dirty="0">
                        <a:latin typeface="Arial" pitchFamily="34" charset="0"/>
                        <a:ea typeface="Times New Roman"/>
                        <a:cs typeface="Arial" pitchFamily="34" charset="0"/>
                      </a:endParaRPr>
                    </a:p>
                  </a:txBody>
                  <a:tcPr marL="8226" marR="8226" marT="8226" marB="8226" anchor="ctr"/>
                </a:tc>
                <a:tc>
                  <a:txBody>
                    <a:bodyPr/>
                    <a:lstStyle/>
                    <a:p>
                      <a:pPr algn="just">
                        <a:lnSpc>
                          <a:spcPct val="115000"/>
                        </a:lnSpc>
                        <a:spcAft>
                          <a:spcPts val="0"/>
                        </a:spcAft>
                      </a:pPr>
                      <a:r>
                        <a:rPr lang="ru-RU" sz="1100">
                          <a:latin typeface="Arial" pitchFamily="34" charset="0"/>
                          <a:cs typeface="Arial" pitchFamily="34" charset="0"/>
                        </a:rPr>
                        <a:t/>
                      </a:r>
                      <a:br>
                        <a:rPr lang="ru-RU" sz="1100">
                          <a:latin typeface="Arial" pitchFamily="34" charset="0"/>
                          <a:cs typeface="Arial" pitchFamily="34" charset="0"/>
                        </a:rPr>
                      </a:br>
                      <a:endParaRPr lang="ru-RU" sz="1100">
                        <a:latin typeface="Arial" pitchFamily="34" charset="0"/>
                        <a:ea typeface="Times New Roman"/>
                        <a:cs typeface="Arial" pitchFamily="34" charset="0"/>
                      </a:endParaRPr>
                    </a:p>
                  </a:txBody>
                  <a:tcPr marL="8226" marR="8226" marT="8226" marB="8226" anchor="ctr"/>
                </a:tc>
              </a:tr>
              <a:tr h="199841">
                <a:tc>
                  <a:txBody>
                    <a:bodyPr/>
                    <a:lstStyle/>
                    <a:p>
                      <a:pPr marL="12700" algn="just">
                        <a:lnSpc>
                          <a:spcPct val="115000"/>
                        </a:lnSpc>
                        <a:spcAft>
                          <a:spcPts val="100"/>
                        </a:spcAft>
                      </a:pPr>
                      <a:r>
                        <a:rPr lang="en-US" sz="1100">
                          <a:latin typeface="Arial" pitchFamily="34" charset="0"/>
                          <a:cs typeface="Arial" pitchFamily="34" charset="0"/>
                        </a:rPr>
                        <a:t>4.1</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dirty="0" err="1">
                          <a:latin typeface="Arial" pitchFamily="34" charset="0"/>
                          <a:cs typeface="Arial" pitchFamily="34" charset="0"/>
                        </a:rPr>
                        <a:t>однобрусная</a:t>
                      </a:r>
                      <a:endParaRPr lang="ru-RU" sz="1100" dirty="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300 000</a:t>
                      </a:r>
                      <a:endParaRPr lang="ru-RU" sz="1100">
                        <a:latin typeface="Arial" pitchFamily="34" charset="0"/>
                        <a:ea typeface="Times New Roman"/>
                        <a:cs typeface="Arial" pitchFamily="34" charset="0"/>
                      </a:endParaRPr>
                    </a:p>
                  </a:txBody>
                  <a:tcPr marL="8226" marR="8226" marT="8226" marB="8226" anchor="ctr"/>
                </a:tc>
              </a:tr>
              <a:tr h="199841">
                <a:tc>
                  <a:txBody>
                    <a:bodyPr/>
                    <a:lstStyle/>
                    <a:p>
                      <a:pPr marL="12700" algn="just">
                        <a:lnSpc>
                          <a:spcPct val="115000"/>
                        </a:lnSpc>
                        <a:spcAft>
                          <a:spcPts val="100"/>
                        </a:spcAft>
                      </a:pPr>
                      <a:r>
                        <a:rPr lang="en-US" sz="1100">
                          <a:latin typeface="Arial" pitchFamily="34" charset="0"/>
                          <a:cs typeface="Arial" pitchFamily="34" charset="0"/>
                        </a:rPr>
                        <a:t>4.2</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dirty="0" err="1">
                          <a:latin typeface="Arial" pitchFamily="34" charset="0"/>
                          <a:cs typeface="Arial" pitchFamily="34" charset="0"/>
                        </a:rPr>
                        <a:t>двухбрусная</a:t>
                      </a:r>
                      <a:endParaRPr lang="ru-RU" sz="1100" dirty="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700 000</a:t>
                      </a:r>
                      <a:endParaRPr lang="ru-RU" sz="1100">
                        <a:latin typeface="Arial" pitchFamily="34" charset="0"/>
                        <a:ea typeface="Times New Roman"/>
                        <a:cs typeface="Arial" pitchFamily="34" charset="0"/>
                      </a:endParaRPr>
                    </a:p>
                  </a:txBody>
                  <a:tcPr marL="8226" marR="8226" marT="8226" marB="8226" anchor="ctr"/>
                </a:tc>
              </a:tr>
              <a:tr h="199841">
                <a:tc>
                  <a:txBody>
                    <a:bodyPr/>
                    <a:lstStyle/>
                    <a:p>
                      <a:pPr marL="12700" algn="just">
                        <a:lnSpc>
                          <a:spcPct val="115000"/>
                        </a:lnSpc>
                        <a:spcAft>
                          <a:spcPts val="100"/>
                        </a:spcAft>
                      </a:pPr>
                      <a:r>
                        <a:rPr lang="en-US" sz="1100">
                          <a:latin typeface="Arial" pitchFamily="34" charset="0"/>
                          <a:cs typeface="Arial" pitchFamily="34" charset="0"/>
                        </a:rPr>
                        <a:t>4.3</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трехбрусная</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1 000 000</a:t>
                      </a:r>
                      <a:endParaRPr lang="ru-RU" sz="1100">
                        <a:latin typeface="Arial" pitchFamily="34" charset="0"/>
                        <a:ea typeface="Times New Roman"/>
                        <a:cs typeface="Arial" pitchFamily="34" charset="0"/>
                      </a:endParaRPr>
                    </a:p>
                  </a:txBody>
                  <a:tcPr marL="8226" marR="8226" marT="8226" marB="8226" anchor="ctr"/>
                </a:tc>
              </a:tr>
              <a:tr h="199841">
                <a:tc>
                  <a:txBody>
                    <a:bodyPr/>
                    <a:lstStyle/>
                    <a:p>
                      <a:pPr marL="12700" algn="just">
                        <a:lnSpc>
                          <a:spcPct val="115000"/>
                        </a:lnSpc>
                        <a:spcAft>
                          <a:spcPts val="100"/>
                        </a:spcAft>
                      </a:pPr>
                      <a:r>
                        <a:rPr lang="en-US" sz="1100">
                          <a:latin typeface="Arial" pitchFamily="34" charset="0"/>
                          <a:cs typeface="Arial" pitchFamily="34" charset="0"/>
                        </a:rPr>
                        <a:t>4.4</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плющилка</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1 000 000</a:t>
                      </a:r>
                      <a:endParaRPr lang="ru-RU" sz="1100">
                        <a:latin typeface="Arial" pitchFamily="34" charset="0"/>
                        <a:ea typeface="Times New Roman"/>
                        <a:cs typeface="Arial" pitchFamily="34" charset="0"/>
                      </a:endParaRPr>
                    </a:p>
                  </a:txBody>
                  <a:tcPr marL="8226" marR="8226" marT="8226" marB="8226" anchor="ctr"/>
                </a:tc>
              </a:tr>
              <a:tr h="199841">
                <a:tc>
                  <a:txBody>
                    <a:bodyPr/>
                    <a:lstStyle/>
                    <a:p>
                      <a:pPr marL="12700" algn="just">
                        <a:lnSpc>
                          <a:spcPct val="115000"/>
                        </a:lnSpc>
                        <a:spcAft>
                          <a:spcPts val="100"/>
                        </a:spcAft>
                      </a:pPr>
                      <a:r>
                        <a:rPr lang="en-US" sz="1100">
                          <a:latin typeface="Arial" pitchFamily="34" charset="0"/>
                          <a:cs typeface="Arial" pitchFamily="34" charset="0"/>
                        </a:rPr>
                        <a:t>4.5</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Роторная/ротационная</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2 400 000</a:t>
                      </a:r>
                      <a:endParaRPr lang="ru-RU" sz="1100">
                        <a:latin typeface="Arial" pitchFamily="34" charset="0"/>
                        <a:ea typeface="Times New Roman"/>
                        <a:cs typeface="Arial" pitchFamily="34" charset="0"/>
                      </a:endParaRPr>
                    </a:p>
                  </a:txBody>
                  <a:tcPr marL="8226" marR="8226" marT="8226" marB="8226" anchor="ctr"/>
                </a:tc>
              </a:tr>
              <a:tr h="199841">
                <a:tc>
                  <a:txBody>
                    <a:bodyPr/>
                    <a:lstStyle/>
                    <a:p>
                      <a:pPr marL="12700" algn="just">
                        <a:lnSpc>
                          <a:spcPct val="115000"/>
                        </a:lnSpc>
                        <a:spcAft>
                          <a:spcPts val="100"/>
                        </a:spcAft>
                      </a:pPr>
                      <a:r>
                        <a:rPr lang="en-US" sz="1100">
                          <a:latin typeface="Arial" pitchFamily="34" charset="0"/>
                          <a:cs typeface="Arial" pitchFamily="34" charset="0"/>
                        </a:rPr>
                        <a:t>5</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Жатка валковая прицепная</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3 000 000</a:t>
                      </a:r>
                      <a:endParaRPr lang="ru-RU" sz="1100">
                        <a:latin typeface="Arial" pitchFamily="34" charset="0"/>
                        <a:ea typeface="Times New Roman"/>
                        <a:cs typeface="Arial" pitchFamily="34" charset="0"/>
                      </a:endParaRPr>
                    </a:p>
                  </a:txBody>
                  <a:tcPr marL="8226" marR="8226" marT="8226" marB="8226" anchor="ctr"/>
                </a:tc>
              </a:tr>
              <a:tr h="199841">
                <a:tc>
                  <a:txBody>
                    <a:bodyPr/>
                    <a:lstStyle/>
                    <a:p>
                      <a:pPr marL="12700" algn="just">
                        <a:lnSpc>
                          <a:spcPct val="115000"/>
                        </a:lnSpc>
                        <a:spcAft>
                          <a:spcPts val="100"/>
                        </a:spcAft>
                      </a:pPr>
                      <a:r>
                        <a:rPr lang="en-US" sz="1100">
                          <a:latin typeface="Arial" pitchFamily="34" charset="0"/>
                          <a:cs typeface="Arial" pitchFamily="34" charset="0"/>
                        </a:rPr>
                        <a:t>6</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Прицепные грабли-ворошилки</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2 400 000</a:t>
                      </a:r>
                      <a:endParaRPr lang="ru-RU" sz="1100">
                        <a:latin typeface="Arial" pitchFamily="34" charset="0"/>
                        <a:ea typeface="Times New Roman"/>
                        <a:cs typeface="Arial" pitchFamily="34" charset="0"/>
                      </a:endParaRPr>
                    </a:p>
                  </a:txBody>
                  <a:tcPr marL="8226" marR="8226" marT="8226" marB="8226" anchor="ctr"/>
                </a:tc>
              </a:tr>
              <a:tr h="199841">
                <a:tc>
                  <a:txBody>
                    <a:bodyPr/>
                    <a:lstStyle/>
                    <a:p>
                      <a:pPr marL="12700" algn="just">
                        <a:lnSpc>
                          <a:spcPct val="115000"/>
                        </a:lnSpc>
                        <a:spcAft>
                          <a:spcPts val="100"/>
                        </a:spcAft>
                      </a:pPr>
                      <a:r>
                        <a:rPr lang="en-US" sz="1100">
                          <a:latin typeface="Arial" pitchFamily="34" charset="0"/>
                          <a:cs typeface="Arial" pitchFamily="34" charset="0"/>
                        </a:rPr>
                        <a:t>7</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Прицеп</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3 000 000</a:t>
                      </a:r>
                      <a:endParaRPr lang="ru-RU" sz="1100">
                        <a:latin typeface="Arial" pitchFamily="34" charset="0"/>
                        <a:ea typeface="Times New Roman"/>
                        <a:cs typeface="Arial" pitchFamily="34" charset="0"/>
                      </a:endParaRPr>
                    </a:p>
                  </a:txBody>
                  <a:tcPr marL="8226" marR="8226" marT="8226" marB="8226" anchor="ctr"/>
                </a:tc>
              </a:tr>
              <a:tr h="199841">
                <a:tc>
                  <a:txBody>
                    <a:bodyPr/>
                    <a:lstStyle/>
                    <a:p>
                      <a:pPr marL="12700" algn="just">
                        <a:lnSpc>
                          <a:spcPct val="115000"/>
                        </a:lnSpc>
                        <a:spcAft>
                          <a:spcPts val="100"/>
                        </a:spcAft>
                      </a:pPr>
                      <a:r>
                        <a:rPr lang="en-US" sz="1100">
                          <a:latin typeface="Arial" pitchFamily="34" charset="0"/>
                          <a:cs typeface="Arial" pitchFamily="34" charset="0"/>
                        </a:rPr>
                        <a:t>8</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ru-RU" sz="1100">
                          <a:latin typeface="Arial" pitchFamily="34" charset="0"/>
                          <a:cs typeface="Arial" pitchFamily="34" charset="0"/>
                        </a:rPr>
                        <a:t>Кормораздатчик/кормораздатчик-измельчитель (емкостью не менее 5 кубических метров)</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6 000 000</a:t>
                      </a:r>
                      <a:endParaRPr lang="ru-RU" sz="1100">
                        <a:latin typeface="Arial" pitchFamily="34" charset="0"/>
                        <a:ea typeface="Times New Roman"/>
                        <a:cs typeface="Arial" pitchFamily="34" charset="0"/>
                      </a:endParaRPr>
                    </a:p>
                  </a:txBody>
                  <a:tcPr marL="8226" marR="8226" marT="8226" marB="8226" anchor="ctr"/>
                </a:tc>
              </a:tr>
              <a:tr h="111089">
                <a:tc gridSpan="3">
                  <a:txBody>
                    <a:bodyPr/>
                    <a:lstStyle/>
                    <a:p>
                      <a:pPr marL="12700" algn="just">
                        <a:lnSpc>
                          <a:spcPct val="115000"/>
                        </a:lnSpc>
                        <a:spcAft>
                          <a:spcPts val="100"/>
                        </a:spcAft>
                      </a:pPr>
                      <a:r>
                        <a:rPr lang="en-US" sz="1100">
                          <a:latin typeface="Arial" pitchFamily="34" charset="0"/>
                          <a:cs typeface="Arial" pitchFamily="34" charset="0"/>
                        </a:rPr>
                        <a:t>Оборудование и прочие активы:</a:t>
                      </a:r>
                      <a:endParaRPr lang="ru-RU" sz="1100">
                        <a:latin typeface="Arial" pitchFamily="34" charset="0"/>
                        <a:ea typeface="Times New Roman"/>
                        <a:cs typeface="Arial" pitchFamily="34" charset="0"/>
                      </a:endParaRPr>
                    </a:p>
                  </a:txBody>
                  <a:tcPr marL="8226" marR="8226" marT="8226" marB="8226" anchor="ctr"/>
                </a:tc>
                <a:tc hMerge="1">
                  <a:txBody>
                    <a:bodyPr/>
                    <a:lstStyle/>
                    <a:p>
                      <a:endParaRPr lang="ru-RU"/>
                    </a:p>
                  </a:txBody>
                  <a:tcPr/>
                </a:tc>
                <a:tc hMerge="1">
                  <a:txBody>
                    <a:bodyPr/>
                    <a:lstStyle/>
                    <a:p>
                      <a:endParaRPr lang="ru-RU"/>
                    </a:p>
                  </a:txBody>
                  <a:tcPr/>
                </a:tc>
              </a:tr>
              <a:tr h="117875">
                <a:tc>
                  <a:txBody>
                    <a:bodyPr/>
                    <a:lstStyle/>
                    <a:p>
                      <a:pPr marL="12700" algn="just">
                        <a:lnSpc>
                          <a:spcPct val="115000"/>
                        </a:lnSpc>
                        <a:spcAft>
                          <a:spcPts val="100"/>
                        </a:spcAft>
                      </a:pPr>
                      <a:r>
                        <a:rPr lang="en-US" sz="1100">
                          <a:latin typeface="Arial" pitchFamily="34" charset="0"/>
                          <a:cs typeface="Arial" pitchFamily="34" charset="0"/>
                        </a:rPr>
                        <a:t>1</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Дробилка/плющилка зерна</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dirty="0">
                          <a:latin typeface="Arial" pitchFamily="34" charset="0"/>
                          <a:cs typeface="Arial" pitchFamily="34" charset="0"/>
                        </a:rPr>
                        <a:t>300 000</a:t>
                      </a:r>
                      <a:endParaRPr lang="ru-RU" sz="1100" dirty="0">
                        <a:latin typeface="Arial" pitchFamily="34" charset="0"/>
                        <a:ea typeface="Times New Roman"/>
                        <a:cs typeface="Arial" pitchFamily="34" charset="0"/>
                      </a:endParaRPr>
                    </a:p>
                  </a:txBody>
                  <a:tcPr marL="8226" marR="8226" marT="8226" marB="8226" anchor="ctr"/>
                </a:tc>
              </a:tr>
              <a:tr h="85419">
                <a:tc>
                  <a:txBody>
                    <a:bodyPr/>
                    <a:lstStyle/>
                    <a:p>
                      <a:pPr marL="12700" algn="just">
                        <a:lnSpc>
                          <a:spcPct val="115000"/>
                        </a:lnSpc>
                        <a:spcAft>
                          <a:spcPts val="100"/>
                        </a:spcAft>
                      </a:pPr>
                      <a:r>
                        <a:rPr lang="en-US" sz="1100">
                          <a:latin typeface="Arial" pitchFamily="34" charset="0"/>
                          <a:cs typeface="Arial" pitchFamily="34" charset="0"/>
                        </a:rPr>
                        <a:t>2</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Дробилка для грубых кормов</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300 000</a:t>
                      </a:r>
                      <a:endParaRPr lang="ru-RU" sz="1100">
                        <a:latin typeface="Arial" pitchFamily="34" charset="0"/>
                        <a:ea typeface="Times New Roman"/>
                        <a:cs typeface="Arial" pitchFamily="34" charset="0"/>
                      </a:endParaRPr>
                    </a:p>
                  </a:txBody>
                  <a:tcPr marL="8226" marR="8226" marT="8226" marB="8226" anchor="ctr"/>
                </a:tc>
              </a:tr>
              <a:tr h="108588">
                <a:tc>
                  <a:txBody>
                    <a:bodyPr/>
                    <a:lstStyle/>
                    <a:p>
                      <a:pPr marL="12700" algn="just">
                        <a:lnSpc>
                          <a:spcPct val="115000"/>
                        </a:lnSpc>
                        <a:spcAft>
                          <a:spcPts val="100"/>
                        </a:spcAft>
                      </a:pPr>
                      <a:r>
                        <a:rPr lang="en-US" sz="1100">
                          <a:latin typeface="Arial" pitchFamily="34" charset="0"/>
                          <a:cs typeface="Arial" pitchFamily="34" charset="0"/>
                        </a:rPr>
                        <a:t>3</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Станок для фиксации скота</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1 400 000</a:t>
                      </a:r>
                      <a:endParaRPr lang="ru-RU" sz="1100">
                        <a:latin typeface="Arial" pitchFamily="34" charset="0"/>
                        <a:ea typeface="Times New Roman"/>
                        <a:cs typeface="Arial" pitchFamily="34" charset="0"/>
                      </a:endParaRPr>
                    </a:p>
                  </a:txBody>
                  <a:tcPr marL="8226" marR="8226" marT="8226" marB="8226" anchor="ctr"/>
                </a:tc>
              </a:tr>
              <a:tr h="275773">
                <a:tc>
                  <a:txBody>
                    <a:bodyPr/>
                    <a:lstStyle/>
                    <a:p>
                      <a:pPr marL="12700" algn="just">
                        <a:lnSpc>
                          <a:spcPct val="115000"/>
                        </a:lnSpc>
                        <a:spcAft>
                          <a:spcPts val="100"/>
                        </a:spcAft>
                      </a:pPr>
                      <a:r>
                        <a:rPr lang="en-US" sz="1100">
                          <a:latin typeface="Arial" pitchFamily="34" charset="0"/>
                          <a:cs typeface="Arial" pitchFamily="34" charset="0"/>
                        </a:rPr>
                        <a:t>4</a:t>
                      </a:r>
                      <a:endParaRPr lang="ru-RU" sz="110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ru-RU" sz="1100" dirty="0">
                          <a:latin typeface="Arial" pitchFamily="34" charset="0"/>
                          <a:cs typeface="Arial" pitchFamily="34" charset="0"/>
                        </a:rPr>
                        <a:t>Маточное поголовье крупного рогатого скота соответствующее породному происхождению</a:t>
                      </a:r>
                      <a:endParaRPr lang="ru-RU" sz="1100" dirty="0">
                        <a:latin typeface="Arial" pitchFamily="34" charset="0"/>
                        <a:ea typeface="Times New Roman"/>
                        <a:cs typeface="Arial" pitchFamily="34" charset="0"/>
                      </a:endParaRPr>
                    </a:p>
                  </a:txBody>
                  <a:tcPr marL="8226" marR="8226" marT="8226" marB="8226" anchor="ctr"/>
                </a:tc>
                <a:tc>
                  <a:txBody>
                    <a:bodyPr/>
                    <a:lstStyle/>
                    <a:p>
                      <a:pPr marL="12700" algn="just">
                        <a:lnSpc>
                          <a:spcPct val="115000"/>
                        </a:lnSpc>
                        <a:spcAft>
                          <a:spcPts val="100"/>
                        </a:spcAft>
                      </a:pPr>
                      <a:r>
                        <a:rPr lang="en-US" sz="1100">
                          <a:latin typeface="Arial" pitchFamily="34" charset="0"/>
                          <a:cs typeface="Arial" pitchFamily="34" charset="0"/>
                        </a:rPr>
                        <a:t>700 000</a:t>
                      </a:r>
                      <a:endParaRPr lang="ru-RU" sz="1100">
                        <a:latin typeface="Arial" pitchFamily="34" charset="0"/>
                        <a:ea typeface="Times New Roman"/>
                        <a:cs typeface="Arial" pitchFamily="34" charset="0"/>
                      </a:endParaRPr>
                    </a:p>
                  </a:txBody>
                  <a:tcPr marL="8226" marR="8226" marT="8226" marB="8226" anchor="ctr"/>
                </a:tc>
              </a:tr>
              <a:tr h="1780076">
                <a:tc gridSpan="3">
                  <a:txBody>
                    <a:bodyPr/>
                    <a:lstStyle/>
                    <a:p>
                      <a:pPr marL="12700" algn="l">
                        <a:lnSpc>
                          <a:spcPct val="115000"/>
                        </a:lnSpc>
                        <a:spcAft>
                          <a:spcPts val="100"/>
                        </a:spcAft>
                      </a:pPr>
                      <a:r>
                        <a:rPr lang="ru-RU" sz="1050" dirty="0">
                          <a:latin typeface="Arial" pitchFamily="34" charset="0"/>
                          <a:cs typeface="Arial" pitchFamily="34" charset="0"/>
                        </a:rPr>
                        <a:t> Примечание: одна единица техники и оборудования субсидируется для хозяйств: </a:t>
                      </a:r>
                      <a:br>
                        <a:rPr lang="ru-RU" sz="1050" dirty="0">
                          <a:latin typeface="Arial" pitchFamily="34" charset="0"/>
                          <a:cs typeface="Arial" pitchFamily="34" charset="0"/>
                        </a:rPr>
                      </a:br>
                      <a:r>
                        <a:rPr lang="ru-RU" sz="1050" dirty="0">
                          <a:latin typeface="Arial" pitchFamily="34" charset="0"/>
                          <a:cs typeface="Arial" pitchFamily="34" charset="0"/>
                        </a:rPr>
                        <a:t>в мясном скотоводстве - хозяйства от 50 голов маточного поголовья;</a:t>
                      </a:r>
                      <a:br>
                        <a:rPr lang="ru-RU" sz="1050" dirty="0">
                          <a:latin typeface="Arial" pitchFamily="34" charset="0"/>
                          <a:cs typeface="Arial" pitchFamily="34" charset="0"/>
                        </a:rPr>
                      </a:br>
                      <a:r>
                        <a:rPr lang="ru-RU" sz="1050" dirty="0">
                          <a:latin typeface="Arial" pitchFamily="34" charset="0"/>
                          <a:cs typeface="Arial" pitchFamily="34" charset="0"/>
                        </a:rPr>
                        <a:t>в овцеводстве и козоводстве - хозяйства от 300 голов маточного поголовья;</a:t>
                      </a:r>
                      <a:br>
                        <a:rPr lang="ru-RU" sz="1050" dirty="0">
                          <a:latin typeface="Arial" pitchFamily="34" charset="0"/>
                          <a:cs typeface="Arial" pitchFamily="34" charset="0"/>
                        </a:rPr>
                      </a:br>
                      <a:r>
                        <a:rPr lang="ru-RU" sz="1050" dirty="0">
                          <a:latin typeface="Arial" pitchFamily="34" charset="0"/>
                          <a:cs typeface="Arial" pitchFamily="34" charset="0"/>
                        </a:rPr>
                        <a:t>в коневодстве и верблюдоводстве – хозяйства от 100 голов маточного поголовья. </a:t>
                      </a:r>
                      <a:br>
                        <a:rPr lang="ru-RU" sz="1050" dirty="0">
                          <a:latin typeface="Arial" pitchFamily="34" charset="0"/>
                          <a:cs typeface="Arial" pitchFamily="34" charset="0"/>
                        </a:rPr>
                      </a:br>
                      <a:r>
                        <a:rPr lang="ru-RU" sz="1050" dirty="0">
                          <a:latin typeface="Arial" pitchFamily="34" charset="0"/>
                          <a:cs typeface="Arial" pitchFamily="34" charset="0"/>
                        </a:rPr>
                        <a:t>Субсидирование маточного поголовья крупного рогатого скота допускается возрастом до 27 месяцев при наличии экспортного сертификата или </a:t>
                      </a:r>
                      <a:r>
                        <a:rPr lang="ru-RU" sz="1050" dirty="0" err="1">
                          <a:latin typeface="Arial" pitchFamily="34" charset="0"/>
                          <a:cs typeface="Arial" pitchFamily="34" charset="0"/>
                        </a:rPr>
                        <a:t>бонитировочной</a:t>
                      </a:r>
                      <a:r>
                        <a:rPr lang="ru-RU" sz="1050" dirty="0">
                          <a:latin typeface="Arial" pitchFamily="34" charset="0"/>
                          <a:cs typeface="Arial" pitchFamily="34" charset="0"/>
                        </a:rPr>
                        <a:t> ведомости, выданного </a:t>
                      </a:r>
                      <a:r>
                        <a:rPr lang="ru-RU" sz="1050" dirty="0" err="1">
                          <a:latin typeface="Arial" pitchFamily="34" charset="0"/>
                          <a:cs typeface="Arial" pitchFamily="34" charset="0"/>
                        </a:rPr>
                        <a:t>страной-экспортерем</a:t>
                      </a:r>
                      <a:r>
                        <a:rPr lang="ru-RU" sz="1050" dirty="0">
                          <a:latin typeface="Arial" pitchFamily="34" charset="0"/>
                          <a:cs typeface="Arial" pitchFamily="34" charset="0"/>
                        </a:rPr>
                        <a:t>.</a:t>
                      </a:r>
                      <a:br>
                        <a:rPr lang="ru-RU" sz="1050" dirty="0">
                          <a:latin typeface="Arial" pitchFamily="34" charset="0"/>
                          <a:cs typeface="Arial" pitchFamily="34" charset="0"/>
                        </a:rPr>
                      </a:br>
                      <a:r>
                        <a:rPr lang="ru-RU" sz="1050" dirty="0">
                          <a:latin typeface="Arial" pitchFamily="34" charset="0"/>
                          <a:cs typeface="Arial" pitchFamily="34" charset="0"/>
                        </a:rPr>
                        <a:t>Субсидирование следующей единицы техники одного вида допускается при превышении общего числа животных в 250 условных голов. Численность маточного поголовья сельскохозяйственных животных определяется оператором посредством базы данных по идентификации сельскохозяйственных животных на момент подачи заявки на субсидирование. Заверенная оператором выписка из базы данных по идентификации сельскохозяйственных животных прикладывается оператором к заявке инвестора.</a:t>
                      </a:r>
                      <a:endParaRPr lang="ru-RU" sz="1050" dirty="0">
                        <a:latin typeface="Arial" pitchFamily="34" charset="0"/>
                        <a:ea typeface="Times New Roman"/>
                        <a:cs typeface="Arial" pitchFamily="34" charset="0"/>
                      </a:endParaRPr>
                    </a:p>
                  </a:txBody>
                  <a:tcPr marL="8226" marR="8226" marT="8226" marB="8226" anchor="ctr"/>
                </a:tc>
                <a:tc hMerge="1">
                  <a:txBody>
                    <a:bodyPr/>
                    <a:lstStyle/>
                    <a:p>
                      <a:endParaRPr lang="ru-RU"/>
                    </a:p>
                  </a:txBody>
                  <a:tcPr/>
                </a:tc>
                <a:tc hMerge="1">
                  <a:txBody>
                    <a:bodyPr/>
                    <a:lstStyle/>
                    <a:p>
                      <a:endParaRPr lang="ru-RU"/>
                    </a:p>
                  </a:txBody>
                  <a:tcPr/>
                </a:tc>
              </a:tr>
            </a:tbl>
          </a:graphicData>
        </a:graphic>
      </p:graphicFrame>
      <p:pic>
        <p:nvPicPr>
          <p:cNvPr id="17" name="Picture 2" descr="C:\Users\ИНТЕРНЕТ\Desktop\DQiKoAIWkAAn192.jpg large.jpeg"/>
          <p:cNvPicPr>
            <a:picLocks noChangeAspect="1" noChangeArrowheads="1"/>
          </p:cNvPicPr>
          <p:nvPr/>
        </p:nvPicPr>
        <p:blipFill>
          <a:blip r:embed="rId3" cstate="print"/>
          <a:srcRect/>
          <a:stretch>
            <a:fillRect/>
          </a:stretch>
        </p:blipFill>
        <p:spPr bwMode="auto">
          <a:xfrm>
            <a:off x="1333600" y="0"/>
            <a:ext cx="2880320" cy="1728192"/>
          </a:xfrm>
          <a:prstGeom prst="rect">
            <a:avLst/>
          </a:prstGeom>
          <a:noFill/>
        </p:spPr>
      </p:pic>
      <p:pic>
        <p:nvPicPr>
          <p:cNvPr id="21" name="Рисунок 20"/>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0" y="0"/>
            <a:ext cx="17068800" cy="1704256"/>
          </a:xfrm>
          <a:prstGeom prst="rect">
            <a:avLst/>
          </a:prstGeom>
        </p:spPr>
      </p:pic>
      <p:sp>
        <p:nvSpPr>
          <p:cNvPr id="24" name="Прямоугольник 23"/>
          <p:cNvSpPr/>
          <p:nvPr/>
        </p:nvSpPr>
        <p:spPr>
          <a:xfrm>
            <a:off x="4573960" y="0"/>
            <a:ext cx="5040560" cy="1685077"/>
          </a:xfrm>
          <a:prstGeom prst="rect">
            <a:avLst/>
          </a:prstGeom>
        </p:spPr>
        <p:txBody>
          <a:bodyPr wrap="square">
            <a:spAutoFit/>
          </a:bodyPr>
          <a:lstStyle/>
          <a:p>
            <a:pPr marL="12700" algn="ctr">
              <a:lnSpc>
                <a:spcPct val="115000"/>
              </a:lnSpc>
              <a:spcAft>
                <a:spcPts val="100"/>
              </a:spcAft>
            </a:pPr>
            <a:r>
              <a:rPr lang="ru-RU" b="1" dirty="0" smtClean="0">
                <a:solidFill>
                  <a:schemeClr val="bg1"/>
                </a:solidFill>
                <a:latin typeface="Arial" pitchFamily="34" charset="0"/>
                <a:ea typeface="Times New Roman"/>
                <a:cs typeface="Arial" pitchFamily="34" charset="0"/>
              </a:rPr>
              <a:t>Приобретение техники и оборудования для выращивания сельскохозяйственных животных мясного направления (мясное скотоводство, коневодство, овцеводство, верблюдоводство)</a:t>
            </a:r>
            <a:endParaRPr lang="ru-RU" b="1" dirty="0">
              <a:solidFill>
                <a:schemeClr val="bg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1"/>
          <p:cNvSpPr txBox="1">
            <a:spLocks/>
          </p:cNvSpPr>
          <p:nvPr/>
        </p:nvSpPr>
        <p:spPr>
          <a:xfrm>
            <a:off x="16455280" y="9113961"/>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ru-RU" sz="2800" b="1" dirty="0" smtClean="0">
                <a:solidFill>
                  <a:schemeClr val="accent5">
                    <a:lumMod val="75000"/>
                  </a:schemeClr>
                </a:solidFill>
                <a:latin typeface="+mn-lt"/>
              </a:rPr>
              <a:t>9</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8318376" y="0"/>
            <a:ext cx="0" cy="9601200"/>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graphicFrame>
        <p:nvGraphicFramePr>
          <p:cNvPr id="16" name="Таблица 15"/>
          <p:cNvGraphicFramePr>
            <a:graphicFrameLocks noGrp="1"/>
          </p:cNvGraphicFramePr>
          <p:nvPr/>
        </p:nvGraphicFramePr>
        <p:xfrm>
          <a:off x="0" y="1488231"/>
          <a:ext cx="8208913" cy="7056784"/>
        </p:xfrm>
        <a:graphic>
          <a:graphicData uri="http://schemas.openxmlformats.org/drawingml/2006/table">
            <a:tbl>
              <a:tblPr>
                <a:tableStyleId>{BDBED569-4797-4DF1-A0F4-6AAB3CD982D8}</a:tableStyleId>
              </a:tblPr>
              <a:tblGrid>
                <a:gridCol w="216024"/>
                <a:gridCol w="5328592"/>
                <a:gridCol w="1224136"/>
                <a:gridCol w="1440161"/>
              </a:tblGrid>
              <a:tr h="244332">
                <a:tc gridSpan="4">
                  <a:txBody>
                    <a:bodyPr/>
                    <a:lstStyle/>
                    <a:p>
                      <a:pPr marL="12700" algn="just">
                        <a:lnSpc>
                          <a:spcPct val="115000"/>
                        </a:lnSpc>
                        <a:spcAft>
                          <a:spcPts val="100"/>
                        </a:spcAft>
                      </a:pPr>
                      <a:r>
                        <a:rPr lang="en-US" sz="1100" b="1" dirty="0" err="1">
                          <a:latin typeface="Arial" pitchFamily="34" charset="0"/>
                          <a:cs typeface="Arial" pitchFamily="34" charset="0"/>
                        </a:rPr>
                        <a:t>Доля</a:t>
                      </a:r>
                      <a:r>
                        <a:rPr lang="en-US" sz="1100" b="1" dirty="0">
                          <a:latin typeface="Arial" pitchFamily="34" charset="0"/>
                          <a:cs typeface="Arial" pitchFamily="34" charset="0"/>
                        </a:rPr>
                        <a:t> </a:t>
                      </a:r>
                      <a:r>
                        <a:rPr lang="en-US" sz="1100" b="1" dirty="0" err="1">
                          <a:latin typeface="Arial" pitchFamily="34" charset="0"/>
                          <a:cs typeface="Arial" pitchFamily="34" charset="0"/>
                        </a:rPr>
                        <a:t>возмещения</a:t>
                      </a:r>
                      <a:r>
                        <a:rPr lang="en-US" sz="1100" b="1" dirty="0">
                          <a:latin typeface="Arial" pitchFamily="34" charset="0"/>
                          <a:cs typeface="Arial" pitchFamily="34" charset="0"/>
                        </a:rPr>
                        <a:t> </a:t>
                      </a:r>
                      <a:r>
                        <a:rPr lang="en-US" sz="1100" b="1" dirty="0" err="1">
                          <a:latin typeface="Arial" pitchFamily="34" charset="0"/>
                          <a:cs typeface="Arial" pitchFamily="34" charset="0"/>
                        </a:rPr>
                        <a:t>инвестиционных</a:t>
                      </a:r>
                      <a:r>
                        <a:rPr lang="en-US" sz="1100" b="1" dirty="0">
                          <a:latin typeface="Arial" pitchFamily="34" charset="0"/>
                          <a:cs typeface="Arial" pitchFamily="34" charset="0"/>
                        </a:rPr>
                        <a:t> </a:t>
                      </a:r>
                      <a:r>
                        <a:rPr lang="en-US" sz="1100" b="1" dirty="0" err="1">
                          <a:latin typeface="Arial" pitchFamily="34" charset="0"/>
                          <a:cs typeface="Arial" pitchFamily="34" charset="0"/>
                        </a:rPr>
                        <a:t>вложений</a:t>
                      </a:r>
                      <a:r>
                        <a:rPr lang="en-US" sz="1100" b="1" dirty="0">
                          <a:latin typeface="Arial" pitchFamily="34" charset="0"/>
                          <a:cs typeface="Arial" pitchFamily="34" charset="0"/>
                        </a:rPr>
                        <a:t> – 25%</a:t>
                      </a:r>
                      <a:endParaRPr lang="ru-RU" sz="1400" b="1"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r h="1449321">
                <a:tc>
                  <a:txBody>
                    <a:bodyPr/>
                    <a:lstStyle/>
                    <a:p>
                      <a:pPr marL="12700" algn="just">
                        <a:lnSpc>
                          <a:spcPct val="115000"/>
                        </a:lnSpc>
                        <a:spcAft>
                          <a:spcPts val="100"/>
                        </a:spcAft>
                      </a:pPr>
                      <a:r>
                        <a:rPr lang="en-US" sz="1100" b="1">
                          <a:latin typeface="Arial" pitchFamily="34" charset="0"/>
                          <a:cs typeface="Arial" pitchFamily="34" charset="0"/>
                        </a:rPr>
                        <a:t>№</a:t>
                      </a:r>
                      <a:endParaRPr lang="ru-RU" sz="1400" b="1">
                        <a:latin typeface="Arial" pitchFamily="34" charset="0"/>
                        <a:ea typeface="Times New Roman"/>
                        <a:cs typeface="Arial" pitchFamily="34" charset="0"/>
                      </a:endParaRPr>
                    </a:p>
                  </a:txBody>
                  <a:tcPr marL="9525" marR="9525" marT="9525" marB="9525" anchor="ctr"/>
                </a:tc>
                <a:tc>
                  <a:txBody>
                    <a:bodyPr/>
                    <a:lstStyle/>
                    <a:p>
                      <a:pPr marL="12700" algn="l">
                        <a:lnSpc>
                          <a:spcPct val="115000"/>
                        </a:lnSpc>
                        <a:spcAft>
                          <a:spcPts val="100"/>
                        </a:spcAft>
                      </a:pPr>
                      <a:r>
                        <a:rPr lang="ru-RU" sz="1100" b="1" dirty="0">
                          <a:latin typeface="Arial" pitchFamily="34" charset="0"/>
                          <a:cs typeface="Arial" pitchFamily="34" charset="0"/>
                        </a:rPr>
                        <a:t>Наименование и техническая характеристика строительно-монтажных работ, оборудования</a:t>
                      </a:r>
                      <a:endParaRPr lang="ru-RU" sz="14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en-US" sz="1100" b="1" dirty="0" err="1">
                          <a:latin typeface="Arial" pitchFamily="34" charset="0"/>
                          <a:cs typeface="Arial" pitchFamily="34" charset="0"/>
                        </a:rPr>
                        <a:t>Единица</a:t>
                      </a:r>
                      <a:r>
                        <a:rPr lang="en-US" sz="1100" b="1" dirty="0">
                          <a:latin typeface="Arial" pitchFamily="34" charset="0"/>
                          <a:cs typeface="Arial" pitchFamily="34" charset="0"/>
                        </a:rPr>
                        <a:t> </a:t>
                      </a:r>
                      <a:r>
                        <a:rPr lang="en-US" sz="1100" b="1" dirty="0" err="1">
                          <a:latin typeface="Arial" pitchFamily="34" charset="0"/>
                          <a:cs typeface="Arial" pitchFamily="34" charset="0"/>
                        </a:rPr>
                        <a:t>измерения</a:t>
                      </a:r>
                      <a:r>
                        <a:rPr lang="en-US" sz="1100" b="1" dirty="0">
                          <a:latin typeface="Arial" pitchFamily="34" charset="0"/>
                          <a:cs typeface="Arial" pitchFamily="34" charset="0"/>
                        </a:rPr>
                        <a:t> </a:t>
                      </a:r>
                      <a:r>
                        <a:rPr lang="en-US" sz="1100" b="1" dirty="0" err="1">
                          <a:latin typeface="Arial" pitchFamily="34" charset="0"/>
                          <a:cs typeface="Arial" pitchFamily="34" charset="0"/>
                        </a:rPr>
                        <a:t>мощности</a:t>
                      </a:r>
                      <a:r>
                        <a:rPr lang="en-US" sz="1100" b="1" dirty="0">
                          <a:latin typeface="Arial" pitchFamily="34" charset="0"/>
                          <a:cs typeface="Arial" pitchFamily="34" charset="0"/>
                        </a:rPr>
                        <a:t> </a:t>
                      </a:r>
                      <a:r>
                        <a:rPr lang="en-US" sz="1100" b="1" dirty="0" err="1">
                          <a:latin typeface="Arial" pitchFamily="34" charset="0"/>
                          <a:cs typeface="Arial" pitchFamily="34" charset="0"/>
                        </a:rPr>
                        <a:t>проекта</a:t>
                      </a:r>
                      <a:endParaRPr lang="ru-RU" sz="1400" b="1" dirty="0">
                        <a:latin typeface="Arial" pitchFamily="34" charset="0"/>
                        <a:ea typeface="Times New Roman"/>
                        <a:cs typeface="Arial" pitchFamily="34" charset="0"/>
                      </a:endParaRPr>
                    </a:p>
                  </a:txBody>
                  <a:tcPr marL="9525" marR="9525" marT="9525" marB="9525" anchor="ctr"/>
                </a:tc>
                <a:tc>
                  <a:txBody>
                    <a:bodyPr/>
                    <a:lstStyle/>
                    <a:p>
                      <a:pPr marL="12700" algn="ctr">
                        <a:lnSpc>
                          <a:spcPct val="115000"/>
                        </a:lnSpc>
                        <a:spcAft>
                          <a:spcPts val="100"/>
                        </a:spcAft>
                      </a:pPr>
                      <a:r>
                        <a:rPr lang="ru-RU" sz="1100" b="1" dirty="0">
                          <a:latin typeface="Arial" pitchFamily="34" charset="0"/>
                          <a:cs typeface="Arial" pitchFamily="34" charset="0"/>
                        </a:rPr>
                        <a:t>Максимальная допустимая стоимость для расчета субсидий на единицу мощности, тенге</a:t>
                      </a:r>
                      <a:endParaRPr lang="ru-RU" sz="1400" b="1" dirty="0">
                        <a:latin typeface="Arial" pitchFamily="34" charset="0"/>
                        <a:ea typeface="Times New Roman"/>
                        <a:cs typeface="Arial" pitchFamily="34" charset="0"/>
                      </a:endParaRPr>
                    </a:p>
                  </a:txBody>
                  <a:tcPr marL="9525" marR="9525" marT="9525" marB="9525" anchor="ctr"/>
                </a:tc>
              </a:tr>
              <a:tr h="1208323">
                <a:tc>
                  <a:txBody>
                    <a:bodyPr/>
                    <a:lstStyle/>
                    <a:p>
                      <a:pPr marL="12700" algn="just">
                        <a:lnSpc>
                          <a:spcPct val="115000"/>
                        </a:lnSpc>
                        <a:spcAft>
                          <a:spcPts val="100"/>
                        </a:spcAft>
                      </a:pPr>
                      <a:r>
                        <a:rPr lang="en-US" sz="1100">
                          <a:latin typeface="Arial" pitchFamily="34" charset="0"/>
                          <a:cs typeface="Arial" pitchFamily="34" charset="0"/>
                        </a:rPr>
                        <a:t>1</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dirty="0">
                          <a:latin typeface="Arial" pitchFamily="34" charset="0"/>
                          <a:cs typeface="Arial" pitchFamily="34" charset="0"/>
                        </a:rPr>
                        <a:t>Площадка с загонами для содержания скота, кормушками с бетонными площадками шириной не менее 3 метров (из расчета на 1 голову от 50 сантиметров кормового стола), автоматизированной системой водоснабжения с автопоилками, ветеринарным пунктом с оборудованием для работы со скотом (с фиксатором), кормоцехом, наличие емкостей или</a:t>
                      </a:r>
                      <a:endParaRPr lang="ru-RU" sz="14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место для откорма скота</a:t>
                      </a:r>
                      <a:endParaRPr lang="ru-RU" sz="14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400" dirty="0">
                          <a:latin typeface="Arial" pitchFamily="34" charset="0"/>
                          <a:cs typeface="Arial" pitchFamily="34" charset="0"/>
                        </a:rPr>
                        <a:t/>
                      </a:r>
                      <a:br>
                        <a:rPr lang="en-US" sz="1400" dirty="0">
                          <a:latin typeface="Arial" pitchFamily="34" charset="0"/>
                          <a:cs typeface="Arial" pitchFamily="34" charset="0"/>
                        </a:rPr>
                      </a:br>
                      <a:endParaRPr lang="ru-RU" sz="1400" dirty="0">
                        <a:latin typeface="Arial" pitchFamily="34" charset="0"/>
                        <a:ea typeface="Times New Roman"/>
                        <a:cs typeface="Arial" pitchFamily="34" charset="0"/>
                      </a:endParaRPr>
                    </a:p>
                  </a:txBody>
                  <a:tcPr marL="9525" marR="9525" marT="9525" marB="9525" anchor="ctr"/>
                </a:tc>
              </a:tr>
              <a:tr h="967325">
                <a:tc>
                  <a:txBody>
                    <a:bodyPr/>
                    <a:lstStyle/>
                    <a:p>
                      <a:pPr algn="just">
                        <a:lnSpc>
                          <a:spcPct val="115000"/>
                        </a:lnSpc>
                        <a:spcAft>
                          <a:spcPts val="0"/>
                        </a:spcAft>
                      </a:pPr>
                      <a:r>
                        <a:rPr lang="en-US" sz="1400">
                          <a:latin typeface="Arial" pitchFamily="34" charset="0"/>
                          <a:cs typeface="Arial" pitchFamily="34" charset="0"/>
                        </a:rPr>
                        <a:t/>
                      </a:r>
                      <a:br>
                        <a:rPr lang="en-US" sz="1400">
                          <a:latin typeface="Arial" pitchFamily="34" charset="0"/>
                          <a:cs typeface="Arial" pitchFamily="34" charset="0"/>
                        </a:rPr>
                      </a:b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помещений для хранения от 5 000 тонн концентрированных кормов, с необходимой техникой и оборудованием для обслуживания объекта.</a:t>
                      </a:r>
                      <a:r>
                        <a:rPr lang="ru-RU" sz="1400">
                          <a:latin typeface="Arial" pitchFamily="34" charset="0"/>
                          <a:cs typeface="Arial" pitchFamily="34" charset="0"/>
                        </a:rPr>
                        <a:t/>
                      </a:r>
                      <a:br>
                        <a:rPr lang="ru-RU" sz="1400">
                          <a:latin typeface="Arial" pitchFamily="34" charset="0"/>
                          <a:cs typeface="Arial" pitchFamily="34" charset="0"/>
                        </a:rPr>
                      </a:br>
                      <a:r>
                        <a:rPr lang="en-US" sz="1100">
                          <a:latin typeface="Arial" pitchFamily="34" charset="0"/>
                          <a:cs typeface="Arial" pitchFamily="34" charset="0"/>
                        </a:rPr>
                        <a:t>Стоимость инвестиционного проекта определяется согласно проектно-сметной документации:</a:t>
                      </a:r>
                      <a:endParaRPr lang="ru-RU" sz="14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400">
                          <a:latin typeface="Arial" pitchFamily="34" charset="0"/>
                          <a:cs typeface="Arial" pitchFamily="34" charset="0"/>
                        </a:rPr>
                        <a:t/>
                      </a:r>
                      <a:br>
                        <a:rPr lang="en-US" sz="1400">
                          <a:latin typeface="Arial" pitchFamily="34" charset="0"/>
                          <a:cs typeface="Arial" pitchFamily="34" charset="0"/>
                        </a:rPr>
                      </a:br>
                      <a:endParaRPr lang="ru-RU" sz="14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400">
                          <a:latin typeface="Arial" pitchFamily="34" charset="0"/>
                          <a:cs typeface="Arial" pitchFamily="34" charset="0"/>
                        </a:rPr>
                        <a:t/>
                      </a:r>
                      <a:br>
                        <a:rPr lang="en-US" sz="1400">
                          <a:latin typeface="Arial" pitchFamily="34" charset="0"/>
                          <a:cs typeface="Arial" pitchFamily="34" charset="0"/>
                        </a:rPr>
                      </a:br>
                      <a:endParaRPr lang="ru-RU" sz="1400">
                        <a:latin typeface="Arial" pitchFamily="34" charset="0"/>
                        <a:ea typeface="Times New Roman"/>
                        <a:cs typeface="Arial" pitchFamily="34" charset="0"/>
                      </a:endParaRPr>
                    </a:p>
                  </a:txBody>
                  <a:tcPr marL="9525" marR="9525" marT="9525" marB="9525" anchor="ctr"/>
                </a:tc>
              </a:tr>
              <a:tr h="611148">
                <a:tc>
                  <a:txBody>
                    <a:bodyPr/>
                    <a:lstStyle/>
                    <a:p>
                      <a:pPr algn="just">
                        <a:lnSpc>
                          <a:spcPct val="115000"/>
                        </a:lnSpc>
                        <a:spcAft>
                          <a:spcPts val="0"/>
                        </a:spcAft>
                      </a:pPr>
                      <a:r>
                        <a:rPr lang="en-US" sz="1400">
                          <a:latin typeface="Arial" pitchFamily="34" charset="0"/>
                          <a:cs typeface="Arial" pitchFamily="34" charset="0"/>
                        </a:rPr>
                        <a:t/>
                      </a:r>
                      <a:br>
                        <a:rPr lang="en-US" sz="1400">
                          <a:latin typeface="Arial" pitchFamily="34" charset="0"/>
                          <a:cs typeface="Arial" pitchFamily="34" charset="0"/>
                        </a:rPr>
                      </a:b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 </a:t>
                      </a:r>
                      <a:r>
                        <a:rPr lang="en-US" sz="1100" dirty="0" err="1">
                          <a:latin typeface="Arial" pitchFamily="34" charset="0"/>
                          <a:cs typeface="Arial" pitchFamily="34" charset="0"/>
                        </a:rPr>
                        <a:t>при</a:t>
                      </a:r>
                      <a:r>
                        <a:rPr lang="en-US" sz="1100" dirty="0">
                          <a:latin typeface="Arial" pitchFamily="34" charset="0"/>
                          <a:cs typeface="Arial" pitchFamily="34" charset="0"/>
                        </a:rPr>
                        <a:t> </a:t>
                      </a:r>
                      <a:r>
                        <a:rPr lang="en-US" sz="1100" dirty="0" err="1">
                          <a:latin typeface="Arial" pitchFamily="34" charset="0"/>
                          <a:cs typeface="Arial" pitchFamily="34" charset="0"/>
                        </a:rPr>
                        <a:t>новом</a:t>
                      </a:r>
                      <a:r>
                        <a:rPr lang="en-US" sz="1100" dirty="0">
                          <a:latin typeface="Arial" pitchFamily="34" charset="0"/>
                          <a:cs typeface="Arial" pitchFamily="34" charset="0"/>
                        </a:rPr>
                        <a:t> </a:t>
                      </a:r>
                      <a:r>
                        <a:rPr lang="en-US" sz="1100" dirty="0" err="1">
                          <a:latin typeface="Arial" pitchFamily="34" charset="0"/>
                          <a:cs typeface="Arial" pitchFamily="34" charset="0"/>
                        </a:rPr>
                        <a:t>строительстве</a:t>
                      </a:r>
                      <a:endParaRPr lang="ru-RU" sz="1400" dirty="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400" dirty="0">
                          <a:latin typeface="Arial" pitchFamily="34" charset="0"/>
                          <a:cs typeface="Arial" pitchFamily="34" charset="0"/>
                        </a:rPr>
                        <a:t/>
                      </a:r>
                      <a:br>
                        <a:rPr lang="en-US" sz="1400" dirty="0">
                          <a:latin typeface="Arial" pitchFamily="34" charset="0"/>
                          <a:cs typeface="Arial" pitchFamily="34" charset="0"/>
                        </a:rPr>
                      </a:br>
                      <a:endParaRPr lang="ru-RU" sz="1400" dirty="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dirty="0">
                          <a:latin typeface="Arial" pitchFamily="34" charset="0"/>
                          <a:cs typeface="Arial" pitchFamily="34" charset="0"/>
                        </a:rPr>
                        <a:t>200 000</a:t>
                      </a:r>
                      <a:endParaRPr lang="ru-RU" sz="1400" dirty="0">
                        <a:latin typeface="Arial" pitchFamily="34" charset="0"/>
                        <a:ea typeface="Times New Roman"/>
                        <a:cs typeface="Arial" pitchFamily="34" charset="0"/>
                      </a:endParaRPr>
                    </a:p>
                  </a:txBody>
                  <a:tcPr marL="9525" marR="9525" marT="9525" marB="9525" anchor="ctr"/>
                </a:tc>
              </a:tr>
              <a:tr h="611148">
                <a:tc>
                  <a:txBody>
                    <a:bodyPr/>
                    <a:lstStyle/>
                    <a:p>
                      <a:pPr algn="just">
                        <a:lnSpc>
                          <a:spcPct val="115000"/>
                        </a:lnSpc>
                        <a:spcAft>
                          <a:spcPts val="0"/>
                        </a:spcAft>
                      </a:pPr>
                      <a:r>
                        <a:rPr lang="en-US" sz="1400">
                          <a:latin typeface="Arial" pitchFamily="34" charset="0"/>
                          <a:cs typeface="Arial" pitchFamily="34" charset="0"/>
                        </a:rPr>
                        <a:t/>
                      </a:r>
                      <a:br>
                        <a:rPr lang="en-US" sz="1400">
                          <a:latin typeface="Arial" pitchFamily="34" charset="0"/>
                          <a:cs typeface="Arial" pitchFamily="34" charset="0"/>
                        </a:rPr>
                      </a:b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 при расширении</a:t>
                      </a:r>
                      <a:endParaRPr lang="ru-RU" sz="14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en-US" sz="1400">
                          <a:latin typeface="Arial" pitchFamily="34" charset="0"/>
                          <a:cs typeface="Arial" pitchFamily="34" charset="0"/>
                        </a:rPr>
                        <a:t/>
                      </a:r>
                      <a:br>
                        <a:rPr lang="en-US" sz="1400">
                          <a:latin typeface="Arial" pitchFamily="34" charset="0"/>
                          <a:cs typeface="Arial" pitchFamily="34" charset="0"/>
                        </a:rPr>
                      </a:b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100 000</a:t>
                      </a:r>
                      <a:endParaRPr lang="ru-RU" sz="1400">
                        <a:latin typeface="Arial" pitchFamily="34" charset="0"/>
                        <a:ea typeface="Times New Roman"/>
                        <a:cs typeface="Arial" pitchFamily="34" charset="0"/>
                      </a:endParaRPr>
                    </a:p>
                  </a:txBody>
                  <a:tcPr marL="9525" marR="9525" marT="9525" marB="9525" anchor="ctr"/>
                </a:tc>
              </a:tr>
              <a:tr h="386714">
                <a:tc>
                  <a:txBody>
                    <a:bodyPr/>
                    <a:lstStyle/>
                    <a:p>
                      <a:pPr marL="12700" algn="just">
                        <a:lnSpc>
                          <a:spcPct val="115000"/>
                        </a:lnSpc>
                        <a:spcAft>
                          <a:spcPts val="100"/>
                        </a:spcAft>
                      </a:pPr>
                      <a:r>
                        <a:rPr lang="en-US" sz="1100">
                          <a:latin typeface="Arial" pitchFamily="34" charset="0"/>
                          <a:cs typeface="Arial" pitchFamily="34" charset="0"/>
                        </a:rPr>
                        <a:t>2</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Полуприцеп-скотовоз, один на тысячу голов</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единица</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32 000 000</a:t>
                      </a:r>
                      <a:endParaRPr lang="ru-RU" sz="1400">
                        <a:latin typeface="Arial" pitchFamily="34" charset="0"/>
                        <a:ea typeface="Times New Roman"/>
                        <a:cs typeface="Arial" pitchFamily="34" charset="0"/>
                      </a:endParaRPr>
                    </a:p>
                  </a:txBody>
                  <a:tcPr marL="9525" marR="9525" marT="9525" marB="9525" anchor="ctr"/>
                </a:tc>
              </a:tr>
              <a:tr h="611148">
                <a:tc>
                  <a:txBody>
                    <a:bodyPr/>
                    <a:lstStyle/>
                    <a:p>
                      <a:pPr marL="12700" algn="just">
                        <a:lnSpc>
                          <a:spcPct val="115000"/>
                        </a:lnSpc>
                        <a:spcAft>
                          <a:spcPts val="100"/>
                        </a:spcAft>
                      </a:pPr>
                      <a:r>
                        <a:rPr lang="en-US" sz="1100">
                          <a:latin typeface="Arial" pitchFamily="34" charset="0"/>
                          <a:cs typeface="Arial" pitchFamily="34" charset="0"/>
                        </a:rPr>
                        <a:t>3</a:t>
                      </a: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ru-RU" sz="1100">
                          <a:latin typeface="Arial" pitchFamily="34" charset="0"/>
                          <a:cs typeface="Arial" pitchFamily="34" charset="0"/>
                        </a:rPr>
                        <a:t> Тягач для скотовоза, один на тысячу голов </a:t>
                      </a:r>
                      <a:endParaRPr lang="ru-RU" sz="1400">
                        <a:latin typeface="Arial" pitchFamily="34" charset="0"/>
                        <a:ea typeface="Times New Roman"/>
                        <a:cs typeface="Arial" pitchFamily="34" charset="0"/>
                      </a:endParaRPr>
                    </a:p>
                  </a:txBody>
                  <a:tcPr marL="9525" marR="9525" marT="9525" marB="9525" anchor="ctr"/>
                </a:tc>
                <a:tc>
                  <a:txBody>
                    <a:bodyPr/>
                    <a:lstStyle/>
                    <a:p>
                      <a:pPr algn="just">
                        <a:lnSpc>
                          <a:spcPct val="115000"/>
                        </a:lnSpc>
                        <a:spcAft>
                          <a:spcPts val="0"/>
                        </a:spcAft>
                      </a:pPr>
                      <a:r>
                        <a:rPr lang="ru-RU" sz="1400">
                          <a:latin typeface="Arial" pitchFamily="34" charset="0"/>
                          <a:cs typeface="Arial" pitchFamily="34" charset="0"/>
                        </a:rPr>
                        <a:t/>
                      </a:r>
                      <a:br>
                        <a:rPr lang="ru-RU" sz="1400">
                          <a:latin typeface="Arial" pitchFamily="34" charset="0"/>
                          <a:cs typeface="Arial" pitchFamily="34" charset="0"/>
                        </a:rPr>
                      </a:br>
                      <a:endParaRPr lang="ru-RU" sz="1400">
                        <a:latin typeface="Arial" pitchFamily="34" charset="0"/>
                        <a:ea typeface="Times New Roman"/>
                        <a:cs typeface="Arial" pitchFamily="34" charset="0"/>
                      </a:endParaRPr>
                    </a:p>
                  </a:txBody>
                  <a:tcPr marL="9525" marR="9525" marT="9525" marB="9525" anchor="ctr"/>
                </a:tc>
                <a:tc>
                  <a:txBody>
                    <a:bodyPr/>
                    <a:lstStyle/>
                    <a:p>
                      <a:pPr marL="12700" algn="just">
                        <a:lnSpc>
                          <a:spcPct val="115000"/>
                        </a:lnSpc>
                        <a:spcAft>
                          <a:spcPts val="100"/>
                        </a:spcAft>
                      </a:pPr>
                      <a:r>
                        <a:rPr lang="en-US" sz="1100">
                          <a:latin typeface="Arial" pitchFamily="34" charset="0"/>
                          <a:cs typeface="Arial" pitchFamily="34" charset="0"/>
                        </a:rPr>
                        <a:t>25 000 000</a:t>
                      </a:r>
                      <a:endParaRPr lang="ru-RU" sz="1400">
                        <a:latin typeface="Arial" pitchFamily="34" charset="0"/>
                        <a:ea typeface="Times New Roman"/>
                        <a:cs typeface="Arial" pitchFamily="34" charset="0"/>
                      </a:endParaRPr>
                    </a:p>
                  </a:txBody>
                  <a:tcPr marL="9525" marR="9525" marT="9525" marB="9525" anchor="ctr"/>
                </a:tc>
              </a:tr>
              <a:tr h="967325">
                <a:tc gridSpan="4">
                  <a:txBody>
                    <a:bodyPr/>
                    <a:lstStyle/>
                    <a:p>
                      <a:pPr marL="12700" algn="just">
                        <a:lnSpc>
                          <a:spcPct val="115000"/>
                        </a:lnSpc>
                        <a:spcAft>
                          <a:spcPts val="100"/>
                        </a:spcAft>
                      </a:pPr>
                      <a:r>
                        <a:rPr lang="en-US" sz="1100" dirty="0">
                          <a:latin typeface="Arial" pitchFamily="34" charset="0"/>
                          <a:cs typeface="Arial" pitchFamily="34" charset="0"/>
                        </a:rPr>
                        <a:t> </a:t>
                      </a:r>
                      <a:r>
                        <a:rPr lang="ru-RU" sz="1100" dirty="0">
                          <a:latin typeface="Arial" pitchFamily="34" charset="0"/>
                          <a:cs typeface="Arial" pitchFamily="34" charset="0"/>
                        </a:rPr>
                        <a:t>Примечание: субсидированию подлежат проекты по строительству откормочных площадок мощностью от 3000 скотомест в течение 2018 года и от 5000 скотомест в последующие годы. Проекты по расширению действующих мощностей подлежат субсидированию в случае расширения от минимальной мощности от 3000 скотомест дополнительно на не менее чем 2000 скотомест. </a:t>
                      </a:r>
                      <a:endParaRPr lang="ru-RU" sz="1400" dirty="0">
                        <a:latin typeface="Arial" pitchFamily="34" charset="0"/>
                        <a:ea typeface="Times New Roman"/>
                        <a:cs typeface="Arial" pitchFamily="34" charset="0"/>
                      </a:endParaRPr>
                    </a:p>
                  </a:txBody>
                  <a:tcPr marL="9525" marR="9525" marT="9525" marB="9525" anchor="ct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25" name="Picture 3" descr="C:\Users\ИНТЕРНЕТ\Desktop\9e37772362d5d2489fe1befd06a6a84f.jpg"/>
          <p:cNvPicPr>
            <a:picLocks noChangeAspect="1" noChangeArrowheads="1"/>
          </p:cNvPicPr>
          <p:nvPr/>
        </p:nvPicPr>
        <p:blipFill>
          <a:blip r:embed="rId3" cstate="print"/>
          <a:srcRect/>
          <a:stretch>
            <a:fillRect/>
          </a:stretch>
        </p:blipFill>
        <p:spPr bwMode="auto">
          <a:xfrm>
            <a:off x="1261592" y="-239960"/>
            <a:ext cx="3096344" cy="1704256"/>
          </a:xfrm>
          <a:prstGeom prst="rect">
            <a:avLst/>
          </a:prstGeom>
          <a:noFill/>
        </p:spPr>
      </p:pic>
      <p:pic>
        <p:nvPicPr>
          <p:cNvPr id="26" name="Рисунок 25"/>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0" y="-239960"/>
            <a:ext cx="17081147" cy="1728192"/>
          </a:xfrm>
          <a:prstGeom prst="rect">
            <a:avLst/>
          </a:prstGeom>
        </p:spPr>
      </p:pic>
      <p:sp>
        <p:nvSpPr>
          <p:cNvPr id="27" name="Прямоугольник 26"/>
          <p:cNvSpPr/>
          <p:nvPr/>
        </p:nvSpPr>
        <p:spPr>
          <a:xfrm>
            <a:off x="4285928" y="624136"/>
            <a:ext cx="8467574" cy="517065"/>
          </a:xfrm>
          <a:prstGeom prst="rect">
            <a:avLst/>
          </a:prstGeom>
        </p:spPr>
        <p:txBody>
          <a:bodyPr wrap="none">
            <a:spAutoFit/>
          </a:bodyPr>
          <a:lstStyle/>
          <a:p>
            <a:pPr marL="12700" algn="ctr">
              <a:lnSpc>
                <a:spcPct val="115000"/>
              </a:lnSpc>
              <a:spcAft>
                <a:spcPts val="100"/>
              </a:spcAft>
            </a:pPr>
            <a:r>
              <a:rPr lang="ru-RU" b="1" dirty="0" smtClean="0">
                <a:solidFill>
                  <a:schemeClr val="bg1"/>
                </a:solidFill>
                <a:latin typeface="Arial" pitchFamily="34" charset="0"/>
                <a:ea typeface="Times New Roman"/>
                <a:cs typeface="Arial" pitchFamily="34" charset="0"/>
              </a:rPr>
              <a:t>Создание и расширение объектов для откорма крупного рогатого скота</a:t>
            </a:r>
            <a:endParaRPr lang="ru-RU" sz="2400" b="1" dirty="0">
              <a:solidFill>
                <a:schemeClr val="bg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9295</TotalTime>
  <Words>9283</Words>
  <Application>Microsoft Office PowerPoint</Application>
  <PresentationFormat>Произвольный</PresentationFormat>
  <Paragraphs>1728</Paragraphs>
  <Slides>35</Slides>
  <Notes>14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Arial</vt:lpstr>
      <vt:lpstr>Calibri</vt:lpstr>
      <vt:lpstr>Calibri Light</vt:lpstr>
      <vt:lpstr>Tahoma</vt:lpstr>
      <vt:lpstr>Times New Roman</vt:lpstr>
      <vt:lpstr>Тема Office</vt:lpstr>
      <vt:lpstr>Нур-Султан 2019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ARSAGERA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Борис</dc:creator>
  <cp:lastModifiedBy>Турумбаева Жанна</cp:lastModifiedBy>
  <cp:revision>568</cp:revision>
  <cp:lastPrinted>2017-09-14T14:20:57Z</cp:lastPrinted>
  <dcterms:created xsi:type="dcterms:W3CDTF">2013-02-15T12:10:22Z</dcterms:created>
  <dcterms:modified xsi:type="dcterms:W3CDTF">2019-05-17T03:55:19Z</dcterms:modified>
</cp:coreProperties>
</file>