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9" r:id="rId2"/>
    <p:sldId id="414" r:id="rId3"/>
    <p:sldId id="410" r:id="rId4"/>
    <p:sldId id="411" r:id="rId5"/>
    <p:sldId id="412" r:id="rId6"/>
    <p:sldId id="413" r:id="rId7"/>
    <p:sldId id="415" r:id="rId8"/>
    <p:sldId id="359" r:id="rId9"/>
    <p:sldId id="402" r:id="rId10"/>
    <p:sldId id="406" r:id="rId11"/>
    <p:sldId id="408" r:id="rId1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устем Оразалин" initials="Р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920"/>
    <a:srgbClr val="195D29"/>
    <a:srgbClr val="207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8" autoAdjust="0"/>
    <p:restoredTop sz="90732" autoAdjust="0"/>
  </p:normalViewPr>
  <p:slideViewPr>
    <p:cSldViewPr>
      <p:cViewPr varScale="1">
        <p:scale>
          <a:sx n="88" d="100"/>
          <a:sy n="88" d="100"/>
        </p:scale>
        <p:origin x="-158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217" cy="49760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220B523B-962F-42B4-989B-E7C061699F11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1735"/>
            <a:ext cx="2951217" cy="49760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735"/>
            <a:ext cx="2951217" cy="49760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AFD78687-9058-4CF2-A70E-0045B4EAD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4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/>
          <a:lstStyle>
            <a:lvl1pPr algn="r">
              <a:defRPr sz="1200"/>
            </a:lvl1pPr>
          </a:lstStyle>
          <a:p>
            <a:fld id="{FB045AC7-A0BC-410F-999E-0C88AFD5EFD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4" rIns="91431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31" tIns="45714" rIns="91431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2156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6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 anchor="b"/>
          <a:lstStyle>
            <a:lvl1pPr algn="r">
              <a:defRPr sz="1200"/>
            </a:lvl1pPr>
          </a:lstStyle>
          <a:p>
            <a:fld id="{78F7C5B0-27B4-44DF-9A8A-66C6D5CF1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5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847-1D2F-44DD-BF59-1F6329A094E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95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01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129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847-1D2F-44DD-BF59-1F6329A094E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7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847-1D2F-44DD-BF59-1F6329A094E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7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847-1D2F-44DD-BF59-1F6329A094E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6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9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941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2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2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2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2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5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8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05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54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10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2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8A13-D895-4343-ACCA-3D231F66E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D:\OLGA\НАЦБАНК\пакет по фирменному стилю\клиенту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4708" y="692696"/>
            <a:ext cx="3691508" cy="5000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6084004"/>
            <a:ext cx="8832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МАЙ 2019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636912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Законопроект по вопросам регулирования и развития финансового рынка и микрофинансовой деятельности</a:t>
            </a:r>
            <a:endParaRPr lang="ru-RU" sz="2800" b="1" cap="all" dirty="0">
              <a:solidFill>
                <a:srgbClr val="0E4C28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1032" y="620688"/>
            <a:ext cx="8575675" cy="5256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2138" y="4079867"/>
            <a:ext cx="2880319" cy="109260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Минимальный размер уставного капитала</a:t>
            </a:r>
          </a:p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Минимальный размер собственного капитала</a:t>
            </a:r>
            <a:endParaRPr lang="ru-RU" sz="15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24467" y="3563431"/>
            <a:ext cx="2880320" cy="163121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Минимальный размер уставного капитала</a:t>
            </a:r>
          </a:p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Минимальный размер собственного капитала</a:t>
            </a:r>
          </a:p>
          <a:p>
            <a:pPr marL="26670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Требования к безопасности помещений</a:t>
            </a:r>
            <a:endParaRPr lang="ru-RU" sz="15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76795" y="3024822"/>
            <a:ext cx="2880320" cy="2169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Минимальный размер уставного капитала</a:t>
            </a:r>
          </a:p>
          <a:p>
            <a:pPr marL="266700" lvl="0" indent="-266700">
              <a:spcAft>
                <a:spcPts val="600"/>
              </a:spcAft>
              <a:buFont typeface="+mj-lt"/>
              <a:buAutoNum type="arabicPeriod"/>
              <a:tabLst>
                <a:tab pos="2151063" algn="l"/>
              </a:tabLst>
            </a:pPr>
            <a:r>
              <a:rPr lang="ru-RU" sz="1500" dirty="0" smtClean="0"/>
              <a:t>Достаточность         собственного капитала</a:t>
            </a:r>
          </a:p>
          <a:p>
            <a:pPr marL="266700" lvl="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Максимальный </a:t>
            </a:r>
            <a:r>
              <a:rPr lang="ru-RU" sz="1500" dirty="0"/>
              <a:t>размер риска на одного </a:t>
            </a:r>
            <a:r>
              <a:rPr lang="ru-RU" sz="1500" dirty="0" smtClean="0"/>
              <a:t>заемщика</a:t>
            </a:r>
          </a:p>
          <a:p>
            <a:pPr marL="26670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Требования к безопасности помещений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72139" y="5187635"/>
            <a:ext cx="2880319" cy="32141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КРЕДИТНОЕ ТОВАРИЩЕСТВО</a:t>
            </a:r>
            <a:endParaRPr lang="ru-RU" sz="13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24467" y="5187635"/>
            <a:ext cx="2880320" cy="3214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ЛОМБАРД</a:t>
            </a:r>
            <a:endParaRPr lang="ru-RU" sz="13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076795" y="5187635"/>
            <a:ext cx="2887693" cy="3214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МИКРОФИНАНСОВАЯ ОРГАНИЗАЦИЯ</a:t>
            </a:r>
            <a:endParaRPr lang="ru-RU" sz="13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95536" y="2733688"/>
            <a:ext cx="58358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/>
              <a:t>ДИФФЕРЕНЦИРОВАННЫЕ </a:t>
            </a:r>
            <a:r>
              <a:rPr lang="ru-RU" sz="1600" b="1" dirty="0" smtClean="0"/>
              <a:t>ТРЕБОВАНИЯ</a:t>
            </a:r>
            <a:endParaRPr lang="ru-RU" sz="1600" b="1" dirty="0"/>
          </a:p>
        </p:txBody>
      </p:sp>
      <p:pic>
        <p:nvPicPr>
          <p:cNvPr id="21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29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cap="all" dirty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ПРОПОРЦИОНАЛЬНЫЕ ТРЕБОВАНИЯ</a:t>
            </a:r>
          </a:p>
        </p:txBody>
      </p:sp>
      <p:sp>
        <p:nvSpPr>
          <p:cNvPr id="35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rgbClr val="13492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10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5535" y="757734"/>
            <a:ext cx="834752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b="1" dirty="0" smtClean="0"/>
              <a:t>УНИВЕРСАЛЬНЫЕ ТРЕБОВАНИЯ</a:t>
            </a:r>
          </a:p>
          <a:p>
            <a:pPr marL="361950" lvl="0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Наличие </a:t>
            </a:r>
            <a:r>
              <a:rPr lang="ru-RU" sz="1600" dirty="0"/>
              <a:t>правил предоставления </a:t>
            </a:r>
            <a:r>
              <a:rPr lang="ru-RU" sz="1600" dirty="0" smtClean="0"/>
              <a:t>микрокредитов</a:t>
            </a:r>
            <a:endParaRPr lang="ru-RU" sz="1600" dirty="0"/>
          </a:p>
          <a:p>
            <a:pPr marL="361950" lvl="0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Предельный размер </a:t>
            </a:r>
            <a:r>
              <a:rPr lang="ru-RU" sz="1600" dirty="0"/>
              <a:t>ГЭСВ по </a:t>
            </a:r>
            <a:r>
              <a:rPr lang="ru-RU" sz="1600" dirty="0" smtClean="0"/>
              <a:t>микрокредитам (кроме займов до 50 МРП и до 45 дней)</a:t>
            </a:r>
            <a:endParaRPr lang="ru-RU" sz="1600" dirty="0"/>
          </a:p>
          <a:p>
            <a:pPr marL="361950" lvl="0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Обязательное предоставление </a:t>
            </a:r>
            <a:r>
              <a:rPr lang="ru-RU" sz="1600" dirty="0"/>
              <a:t>информации в кредитное </a:t>
            </a:r>
            <a:r>
              <a:rPr lang="ru-RU" sz="1600" dirty="0" smtClean="0"/>
              <a:t>бюро</a:t>
            </a:r>
          </a:p>
          <a:p>
            <a:pPr marL="361950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1600" dirty="0"/>
              <a:t>Требования к учредителям и руководящим </a:t>
            </a:r>
            <a:r>
              <a:rPr lang="ru-RU" sz="1600" dirty="0" smtClean="0"/>
              <a:t>работникам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295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3699" y="692696"/>
            <a:ext cx="869078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 smtClean="0"/>
              <a:t>Условия и порядок предоставления </a:t>
            </a:r>
            <a:r>
              <a:rPr lang="ru-RU" sz="2000" b="1" dirty="0" err="1" smtClean="0"/>
              <a:t>микрокредита</a:t>
            </a:r>
            <a:r>
              <a:rPr lang="ru-RU" sz="2000" dirty="0" smtClean="0"/>
              <a:t>:</a:t>
            </a:r>
            <a:endParaRPr lang="ru-RU" sz="2000" dirty="0"/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 smtClean="0"/>
              <a:t>срок </a:t>
            </a:r>
            <a:r>
              <a:rPr lang="ru-RU" dirty="0" err="1" smtClean="0"/>
              <a:t>микрокредита</a:t>
            </a:r>
            <a:r>
              <a:rPr lang="ru-RU" dirty="0" smtClean="0"/>
              <a:t> не превышает </a:t>
            </a:r>
            <a:r>
              <a:rPr lang="ru-RU" b="1" dirty="0" smtClean="0"/>
              <a:t>45 дней, </a:t>
            </a:r>
            <a:r>
              <a:rPr lang="ru-RU" dirty="0" smtClean="0"/>
              <a:t>сумма </a:t>
            </a:r>
            <a:r>
              <a:rPr lang="ru-RU" dirty="0" err="1" smtClean="0"/>
              <a:t>микрокредита</a:t>
            </a:r>
            <a:r>
              <a:rPr lang="ru-RU" dirty="0" smtClean="0"/>
              <a:t> не превышает </a:t>
            </a:r>
            <a:r>
              <a:rPr lang="ru-RU" b="1" dirty="0" smtClean="0"/>
              <a:t>50 МРП </a:t>
            </a:r>
            <a:r>
              <a:rPr lang="ru-RU" dirty="0" smtClean="0"/>
              <a:t>(</a:t>
            </a:r>
            <a:r>
              <a:rPr lang="ru-RU" b="1" dirty="0" smtClean="0"/>
              <a:t>≈127 тыс. тенге</a:t>
            </a:r>
            <a:r>
              <a:rPr lang="ru-RU" dirty="0" smtClean="0"/>
              <a:t>)</a:t>
            </a:r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b="1" dirty="0" smtClean="0"/>
              <a:t>запрет </a:t>
            </a:r>
            <a:r>
              <a:rPr lang="ru-RU" b="1" dirty="0"/>
              <a:t>на увеличение суммы </a:t>
            </a:r>
            <a:r>
              <a:rPr lang="ru-RU" dirty="0" err="1"/>
              <a:t>микрокредита</a:t>
            </a:r>
            <a:r>
              <a:rPr lang="ru-RU" dirty="0"/>
              <a:t> </a:t>
            </a:r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 smtClean="0"/>
              <a:t>размер </a:t>
            </a:r>
            <a:r>
              <a:rPr lang="ru-RU" dirty="0"/>
              <a:t>неустойки (штрафа, пени) за нарушение </a:t>
            </a:r>
            <a:r>
              <a:rPr lang="ru-RU" dirty="0" smtClean="0"/>
              <a:t>обязательств не превышает </a:t>
            </a:r>
            <a:r>
              <a:rPr lang="ru-RU" b="1" dirty="0" smtClean="0"/>
              <a:t>0,5%</a:t>
            </a:r>
            <a:r>
              <a:rPr lang="ru-RU" dirty="0" smtClean="0"/>
              <a:t> </a:t>
            </a:r>
            <a:r>
              <a:rPr lang="ru-RU" dirty="0"/>
              <a:t>от суммы неисполненного обязательства за каждый день </a:t>
            </a:r>
            <a:r>
              <a:rPr lang="ru-RU" dirty="0" smtClean="0"/>
              <a:t>просрочки</a:t>
            </a:r>
            <a:endParaRPr lang="ru-RU" dirty="0"/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/>
              <a:t>п</a:t>
            </a:r>
            <a:r>
              <a:rPr lang="ru-RU" dirty="0" smtClean="0"/>
              <a:t>редельная сумма вознаграждения будет определяться на уровне подзаконного акта</a:t>
            </a:r>
            <a:endParaRPr lang="ru-RU" b="1" dirty="0" smtClean="0"/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 smtClean="0"/>
              <a:t>максимальная переплата – 1Х (включая штрафы, пени)</a:t>
            </a:r>
          </a:p>
          <a:p>
            <a:pPr marL="447675" indent="-447675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 smtClean="0"/>
              <a:t>запрет на выдачу займов лицам, имеющим просрочку по потребительским кредитам свыше 60 дней</a:t>
            </a:r>
          </a:p>
        </p:txBody>
      </p:sp>
      <p:pic>
        <p:nvPicPr>
          <p:cNvPr id="6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1737"/>
            <a:ext cx="395536" cy="253563"/>
          </a:xfrm>
          <a:solidFill>
            <a:srgbClr val="134920"/>
          </a:solidFill>
        </p:spPr>
        <p:txBody>
          <a:bodyPr/>
          <a:lstStyle/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11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cap="all" dirty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РЕГУЛИРОВАНИЕ  </a:t>
            </a: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МИКРОКРЕДИТОВ </a:t>
            </a:r>
            <a:r>
              <a:rPr lang="ru-RU" sz="2000" b="1" cap="all" dirty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(до 50 МРП до 45 дней)</a:t>
            </a:r>
          </a:p>
        </p:txBody>
      </p:sp>
    </p:spTree>
    <p:extLst>
      <p:ext uri="{BB962C8B-B14F-4D97-AF65-F5344CB8AC3E}">
        <p14:creationId xmlns:p14="http://schemas.microsoft.com/office/powerpoint/2010/main" val="6710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D:\OLGA\НАЦБАНК\пакет по фирменному стилю\клиенту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4708" y="692696"/>
            <a:ext cx="3691508" cy="5000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2636912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ru-RU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– НАПРАВЛЕНИЕ:</a:t>
            </a:r>
          </a:p>
          <a:p>
            <a:pPr algn="ctr"/>
            <a:r>
              <a:rPr lang="ru-RU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создание независимого органа регулирования </a:t>
            </a:r>
            <a:r>
              <a:rPr lang="ru-RU" sz="2800" b="1" cap="all" dirty="0" err="1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финсектора</a:t>
            </a:r>
            <a:endParaRPr lang="ru-RU" sz="2800" b="1" cap="all" dirty="0">
              <a:solidFill>
                <a:srgbClr val="0E4C28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Распределение ЦЕЛЕЙ, ЗАДАЧ, ФУНКЦИЙ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269390" y="957527"/>
            <a:ext cx="2939141" cy="4245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ПРЕЗИДЕНТ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5160" y="1700727"/>
            <a:ext cx="3024336" cy="399369"/>
          </a:xfrm>
          <a:prstGeom prst="rect">
            <a:avLst/>
          </a:prstGeom>
          <a:noFill/>
          <a:ln>
            <a:solidFill>
              <a:srgbClr val="16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166F43"/>
                </a:solidFill>
              </a:rPr>
              <a:t>Национальный Банк</a:t>
            </a:r>
            <a:endParaRPr lang="ru-RU" b="1" dirty="0">
              <a:solidFill>
                <a:srgbClr val="166F43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99776" y="1706509"/>
            <a:ext cx="2880320" cy="38780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Агентство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8854" y="5669879"/>
            <a:ext cx="3683066" cy="639441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Дочерние организации/инфраструктура финрынка: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dirty="0" smtClean="0">
                <a:solidFill>
                  <a:schemeClr val="bg1"/>
                </a:solidFill>
              </a:rPr>
              <a:t>КФГД,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НИК, ГКБ,  КФУ, БАСПАНА, ЦД, </a:t>
            </a:r>
            <a:r>
              <a:rPr lang="en-US" sz="1200" dirty="0" smtClean="0">
                <a:solidFill>
                  <a:schemeClr val="bg1"/>
                </a:solidFill>
              </a:rPr>
              <a:t>KASE</a:t>
            </a:r>
            <a:r>
              <a:rPr lang="ru-RU" sz="1200" dirty="0" smtClean="0">
                <a:solidFill>
                  <a:schemeClr val="bg1"/>
                </a:solidFill>
              </a:rPr>
              <a:t>, КЦМР др.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0624" y="4323055"/>
            <a:ext cx="2368642" cy="331729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Методология бух. учета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8878" y="3910799"/>
            <a:ext cx="2360387" cy="344472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Наличное денежное обращение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70623" y="4747051"/>
            <a:ext cx="2368643" cy="371024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Займы </a:t>
            </a:r>
            <a:r>
              <a:rPr lang="ru-RU" sz="1200" b="1" dirty="0">
                <a:solidFill>
                  <a:schemeClr val="bg1"/>
                </a:solidFill>
              </a:rPr>
              <a:t>последней инстанции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6202613" y="2288503"/>
            <a:ext cx="2503572" cy="2452528"/>
            <a:chOff x="1701035" y="2017868"/>
            <a:chExt cx="2503572" cy="1989221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9" name="Прямоугольник 38"/>
            <p:cNvSpPr/>
            <p:nvPr/>
          </p:nvSpPr>
          <p:spPr>
            <a:xfrm>
              <a:off x="1720014" y="2531963"/>
              <a:ext cx="2484593" cy="407928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НАДЗОР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701035" y="2017868"/>
              <a:ext cx="2503572" cy="4125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РЕГУЛИРОВАНИЕ И РАЗВИТИЕ ФИНАНСОВОГО СЕКТОРА 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720014" y="3054505"/>
              <a:ext cx="2484593" cy="427406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ДОПУСК НА ФИНАНСОВЫЙ РЫНОК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701035" y="3579683"/>
              <a:ext cx="2484593" cy="427406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УРЕГУЛИРОВАНИЕ/ЛИКВИДАЦИЯ ФИНАНСОВЫХ ОРГАНИЗАЦИЙ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3407489" y="2255283"/>
            <a:ext cx="2592287" cy="3124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СОВЕТ ПО ФИНАНСОВОЙ СТАБИЛЬНОСТИ</a:t>
            </a:r>
            <a:endParaRPr lang="ru-RU" sz="1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Состав </a:t>
            </a:r>
          </a:p>
          <a:p>
            <a:pPr algn="ctr"/>
            <a:r>
              <a:rPr lang="ru-RU" sz="1300" dirty="0" err="1" smtClean="0">
                <a:solidFill>
                  <a:schemeClr val="tx1"/>
                </a:solidFill>
              </a:rPr>
              <a:t>Нацбанк</a:t>
            </a:r>
            <a:r>
              <a:rPr lang="ru-RU" sz="1300" dirty="0" smtClean="0">
                <a:solidFill>
                  <a:schemeClr val="tx1"/>
                </a:solidFill>
              </a:rPr>
              <a:t> (координатор), Агентство, </a:t>
            </a:r>
            <a:r>
              <a:rPr lang="ru-RU" sz="1300" dirty="0">
                <a:solidFill>
                  <a:schemeClr val="tx1"/>
                </a:solidFill>
              </a:rPr>
              <a:t>АП, 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Правительство (МФ, МНЭ)</a:t>
            </a:r>
          </a:p>
          <a:p>
            <a:pPr algn="ctr">
              <a:spcBef>
                <a:spcPts val="60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Полномочия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Концептуальные решения </a:t>
            </a:r>
            <a:r>
              <a:rPr lang="ru-RU" sz="1300" dirty="0">
                <a:solidFill>
                  <a:schemeClr val="tx1"/>
                </a:solidFill>
              </a:rPr>
              <a:t>по вопросам</a:t>
            </a:r>
            <a:r>
              <a:rPr lang="ru-RU" sz="1300" dirty="0" smtClean="0">
                <a:solidFill>
                  <a:schemeClr val="tx1"/>
                </a:solidFill>
              </a:rPr>
              <a:t>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финансовой стабильности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антикризисным мерам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урегулированию/гос. поддержке системнозначимых банков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78878" y="2642685"/>
            <a:ext cx="2360387" cy="319988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Финансовая </a:t>
            </a:r>
            <a:r>
              <a:rPr lang="ru-RU" sz="1200" b="1" dirty="0" smtClean="0">
                <a:solidFill>
                  <a:schemeClr val="bg1"/>
                </a:solidFill>
              </a:rPr>
              <a:t>стабильность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78879" y="2255283"/>
            <a:ext cx="2360386" cy="323583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Денежно-кредитная политика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778878" y="3476811"/>
            <a:ext cx="2360387" cy="335267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Платежные системы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78878" y="3040209"/>
            <a:ext cx="2360387" cy="350312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Валютное регулирование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70623" y="5231895"/>
            <a:ext cx="2368643" cy="335267"/>
          </a:xfrm>
          <a:prstGeom prst="rect">
            <a:avLst/>
          </a:prstGeom>
          <a:solidFill>
            <a:srgbClr val="166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С</a:t>
            </a:r>
            <a:r>
              <a:rPr lang="ru-RU" sz="1200" b="1" dirty="0" smtClean="0">
                <a:solidFill>
                  <a:schemeClr val="bg1"/>
                </a:solidFill>
              </a:rPr>
              <a:t>татистика </a:t>
            </a:r>
            <a:r>
              <a:rPr lang="ru-RU" sz="1200" b="1" dirty="0">
                <a:solidFill>
                  <a:schemeClr val="bg1"/>
                </a:solidFill>
              </a:rPr>
              <a:t>финансового сектора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202613" y="4853051"/>
            <a:ext cx="2484593" cy="5269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ЗАЩИТА ПРАВ ПОТРЕБИТЕЛЕЙ ФИНАНСОВЫХ УСЛУГ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СТАТУС АГЕНТства и его служащих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87449"/>
              </p:ext>
            </p:extLst>
          </p:nvPr>
        </p:nvGraphicFramePr>
        <p:xfrm>
          <a:off x="683568" y="1196752"/>
          <a:ext cx="7848872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045"/>
                <a:gridCol w="5377827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Финансирование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Республиканский бюджет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Статус служащих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Председатель, Заместители Председателя – </a:t>
                      </a:r>
                    </a:p>
                    <a:p>
                      <a:pPr marL="266700" indent="0"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политические гос.служащие</a:t>
                      </a:r>
                    </a:p>
                    <a:p>
                      <a:pPr marL="266700" indent="0" algn="just">
                        <a:spcBef>
                          <a:spcPts val="600"/>
                        </a:spcBef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Служащие надзорного органа –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приравнены к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гос.служащим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Оплата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труда</a:t>
                      </a:r>
                      <a:endParaRPr lang="ru-RU" sz="1600" b="1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Система оплаты труда утверждается Правительством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4437112"/>
            <a:ext cx="6984776" cy="738664"/>
          </a:xfrm>
          <a:prstGeom prst="rect">
            <a:avLst/>
          </a:prstGeom>
          <a:ln w="254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Придание особого статуса служащим Агентства требуется для обеспечения возможности оперативного отбора </a:t>
            </a:r>
            <a:r>
              <a:rPr lang="ru-RU" sz="1400" b="1" dirty="0" smtClean="0"/>
              <a:t>высококвалифицированного персонала </a:t>
            </a:r>
            <a:r>
              <a:rPr lang="ru-RU" sz="1400" dirty="0" smtClean="0"/>
              <a:t>с установлением </a:t>
            </a:r>
            <a:r>
              <a:rPr lang="ru-RU" sz="1400" dirty="0"/>
              <a:t>конкурентоспособного уровня </a:t>
            </a:r>
            <a:r>
              <a:rPr lang="ru-RU" sz="1400" dirty="0" smtClean="0"/>
              <a:t>оплаты труда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8530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95536" y="620688"/>
            <a:ext cx="8424936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238" y="6286520"/>
            <a:ext cx="428596" cy="43357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60232" y="734807"/>
            <a:ext cx="2061671" cy="3961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АГЕНТСТВО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57093" y="1227997"/>
            <a:ext cx="2135387" cy="176895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Пруденциальное регулирование и надзор</a:t>
            </a:r>
          </a:p>
          <a:p>
            <a:pPr algn="ctr">
              <a:spcBef>
                <a:spcPts val="6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Оценка рисков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фин. </a:t>
            </a:r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рганизаций</a:t>
            </a:r>
          </a:p>
          <a:p>
            <a:pPr algn="ctr">
              <a:spcBef>
                <a:spcPts val="6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Установление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пруд. нормативов</a:t>
            </a:r>
          </a:p>
          <a:p>
            <a:pPr algn="ctr">
              <a:spcBef>
                <a:spcPts val="6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Введение макропруд. инструментов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0025" y="1227996"/>
            <a:ext cx="2159511" cy="1768956"/>
          </a:xfrm>
          <a:prstGeom prst="rect">
            <a:avLst/>
          </a:prstGeom>
          <a:solidFill>
            <a:schemeClr val="bg1"/>
          </a:solidFill>
          <a:ln>
            <a:solidFill>
              <a:srgbClr val="166F4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Макропруд. политика</a:t>
            </a:r>
          </a:p>
          <a:p>
            <a:pPr algn="ctr">
              <a:spcBef>
                <a:spcPts val="3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Оценка и мониторинг системных рисков</a:t>
            </a:r>
          </a:p>
          <a:p>
            <a:pPr algn="ctr">
              <a:spcBef>
                <a:spcPts val="300"/>
              </a:spcBef>
            </a:pPr>
            <a:r>
              <a:rPr lang="ru-RU" sz="1200" dirty="0">
                <a:solidFill>
                  <a:schemeClr val="tx1"/>
                </a:solidFill>
              </a:rPr>
              <a:t>Формирование макропруденциальной политики</a:t>
            </a:r>
          </a:p>
          <a:p>
            <a:pPr algn="ctr">
              <a:spcBef>
                <a:spcPts val="3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Порядок определения системообразующих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фин. организаций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5531384"/>
            <a:ext cx="2151317" cy="556653"/>
          </a:xfrm>
          <a:prstGeom prst="rect">
            <a:avLst/>
          </a:prstGeom>
          <a:solidFill>
            <a:schemeClr val="bg1"/>
          </a:solidFill>
          <a:ln>
            <a:solidFill>
              <a:srgbClr val="166F4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Гарантирование депозитов 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КФГД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732550"/>
            <a:ext cx="2129731" cy="396182"/>
          </a:xfrm>
          <a:prstGeom prst="rect">
            <a:avLst/>
          </a:prstGeom>
          <a:solidFill>
            <a:srgbClr val="166F43"/>
          </a:solidFill>
          <a:ln>
            <a:solidFill>
              <a:srgbClr val="16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НАЦИОНАЛЬНЫЙ БАНК</a:t>
            </a:r>
          </a:p>
        </p:txBody>
      </p:sp>
      <p:cxnSp>
        <p:nvCxnSpPr>
          <p:cNvPr id="16" name="Прямая со стрелкой 15"/>
          <p:cNvCxnSpPr>
            <a:endCxn id="22" idx="1"/>
          </p:cNvCxnSpPr>
          <p:nvPr/>
        </p:nvCxnSpPr>
        <p:spPr>
          <a:xfrm>
            <a:off x="2379611" y="2001640"/>
            <a:ext cx="1256109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51342" y="1227997"/>
            <a:ext cx="1274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Предложения  </a:t>
            </a:r>
            <a:r>
              <a:rPr lang="ru-RU" sz="1200" dirty="0"/>
              <a:t>по снижению системных рисков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635720" y="1592875"/>
            <a:ext cx="1876198" cy="8175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Меры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макропруд. политики</a:t>
            </a:r>
          </a:p>
        </p:txBody>
      </p:sp>
      <p:cxnSp>
        <p:nvCxnSpPr>
          <p:cNvPr id="24" name="Прямая со стрелкой 23"/>
          <p:cNvCxnSpPr>
            <a:endCxn id="83" idx="1"/>
          </p:cNvCxnSpPr>
          <p:nvPr/>
        </p:nvCxnSpPr>
        <p:spPr>
          <a:xfrm flipV="1">
            <a:off x="2382546" y="5865800"/>
            <a:ext cx="4392918" cy="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0" idx="2"/>
            <a:endCxn id="22" idx="0"/>
          </p:cNvCxnSpPr>
          <p:nvPr/>
        </p:nvCxnSpPr>
        <p:spPr>
          <a:xfrm flipH="1">
            <a:off x="4573819" y="1149378"/>
            <a:ext cx="1" cy="443497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2" idx="3"/>
          </p:cNvCxnSpPr>
          <p:nvPr/>
        </p:nvCxnSpPr>
        <p:spPr>
          <a:xfrm>
            <a:off x="5511918" y="2001640"/>
            <a:ext cx="1239053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27038" y="1539975"/>
            <a:ext cx="1274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Реализация решений СФС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635720" y="3299890"/>
            <a:ext cx="1876198" cy="83428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Антикризисные меры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27155" y="716417"/>
            <a:ext cx="3093329" cy="43296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СОВЕТ ПО ФИНАНСОВОЙ СТАБИЛЬНОСТИ*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757093" y="3298924"/>
            <a:ext cx="2141509" cy="85236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Контроль/реализация </a:t>
            </a:r>
            <a:r>
              <a:rPr lang="ru-RU" sz="1200" dirty="0">
                <a:solidFill>
                  <a:schemeClr val="tx1"/>
                </a:solidFill>
              </a:rPr>
              <a:t>текущих и будущих </a:t>
            </a:r>
            <a:r>
              <a:rPr lang="ru-RU" sz="1200" dirty="0" smtClean="0">
                <a:solidFill>
                  <a:schemeClr val="tx1"/>
                </a:solidFill>
              </a:rPr>
              <a:t>мер          по оздоровлению </a:t>
            </a:r>
            <a:r>
              <a:rPr lang="ru-RU" sz="1200" dirty="0">
                <a:solidFill>
                  <a:schemeClr val="tx1"/>
                </a:solidFill>
              </a:rPr>
              <a:t>банков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00024" y="3140968"/>
            <a:ext cx="2164151" cy="1055189"/>
          </a:xfrm>
          <a:prstGeom prst="rect">
            <a:avLst/>
          </a:prstGeom>
          <a:solidFill>
            <a:schemeClr val="bg1"/>
          </a:solidFill>
          <a:ln>
            <a:solidFill>
              <a:srgbClr val="166F4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Ограничение </a:t>
            </a:r>
            <a:r>
              <a:rPr lang="ru-RU" sz="1200" dirty="0">
                <a:solidFill>
                  <a:schemeClr val="tx1"/>
                </a:solidFill>
              </a:rPr>
              <a:t>движения капитала при угрозе системного </a:t>
            </a:r>
            <a:r>
              <a:rPr lang="ru-RU" sz="1200" dirty="0" smtClean="0">
                <a:solidFill>
                  <a:schemeClr val="tx1"/>
                </a:solidFill>
              </a:rPr>
              <a:t>кризиса</a:t>
            </a:r>
          </a:p>
          <a:p>
            <a:pPr algn="ctr">
              <a:spcBef>
                <a:spcPts val="6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Финансирование мер             по оздоровлению банков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98809" y="2975759"/>
            <a:ext cx="1400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Предложения  </a:t>
            </a:r>
            <a:r>
              <a:rPr lang="ru-RU" sz="1200" dirty="0"/>
              <a:t>по </a:t>
            </a:r>
            <a:r>
              <a:rPr lang="ru-RU" sz="1200" dirty="0" smtClean="0"/>
              <a:t>антикризисным мерам</a:t>
            </a:r>
            <a:endParaRPr lang="ru-RU" sz="12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2392461" y="3600580"/>
            <a:ext cx="1261259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2351343" y="3717032"/>
            <a:ext cx="1274109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70610" y="3734146"/>
            <a:ext cx="1274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Реализация решений СФС</a:t>
            </a:r>
            <a:endParaRPr lang="ru-RU" sz="1200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5527039" y="3579358"/>
            <a:ext cx="1223932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527038" y="3698264"/>
            <a:ext cx="1203056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22212" y="3734492"/>
            <a:ext cx="1274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Реализация решений СФС</a:t>
            </a:r>
            <a:endParaRPr lang="ru-RU" sz="1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620624" y="4554716"/>
            <a:ext cx="1901588" cy="116835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Меры по урегулированию/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г</a:t>
            </a:r>
            <a:r>
              <a:rPr lang="ru-RU" sz="1400" b="1" dirty="0" smtClean="0">
                <a:solidFill>
                  <a:schemeClr val="tx1"/>
                </a:solidFill>
              </a:rPr>
              <a:t>ос.поддержке системнозначимых банков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750971" y="4554716"/>
            <a:ext cx="2141509" cy="72409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Предложения и реализация мер по урегулированию системнозначимых банков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00025" y="4554003"/>
            <a:ext cx="2179586" cy="695178"/>
          </a:xfrm>
          <a:prstGeom prst="rect">
            <a:avLst/>
          </a:prstGeom>
          <a:solidFill>
            <a:schemeClr val="bg1"/>
          </a:solidFill>
          <a:ln>
            <a:solidFill>
              <a:srgbClr val="166F4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Рассмотрение предложений надзорного органа</a:t>
            </a:r>
          </a:p>
        </p:txBody>
      </p:sp>
      <p:cxnSp>
        <p:nvCxnSpPr>
          <p:cNvPr id="73" name="Прямая со стрелкой 72"/>
          <p:cNvCxnSpPr>
            <a:stCxn id="56" idx="1"/>
          </p:cNvCxnSpPr>
          <p:nvPr/>
        </p:nvCxnSpPr>
        <p:spPr>
          <a:xfrm flipH="1" flipV="1">
            <a:off x="5527040" y="4916762"/>
            <a:ext cx="1223931" cy="1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59" idx="3"/>
          </p:cNvCxnSpPr>
          <p:nvPr/>
        </p:nvCxnSpPr>
        <p:spPr>
          <a:xfrm>
            <a:off x="2379611" y="4901592"/>
            <a:ext cx="1249072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6775464" y="5438195"/>
            <a:ext cx="2135386" cy="85520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Комитет по урегулированию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(с участием КФГД)</a:t>
            </a:r>
          </a:p>
          <a:p>
            <a:pPr algn="ctr">
              <a:spcBef>
                <a:spcPts val="6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Решения по урегулированию банков (не системных)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ОБЕСПЕЧЕНИЕ финансовОЙ стабильностИ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58804" y="2975759"/>
            <a:ext cx="1400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Предложения  </a:t>
            </a:r>
            <a:r>
              <a:rPr lang="ru-RU" sz="1200" dirty="0"/>
              <a:t>по </a:t>
            </a:r>
            <a:r>
              <a:rPr lang="ru-RU" sz="1200" dirty="0" smtClean="0"/>
              <a:t>антикризисным мерам</a:t>
            </a:r>
            <a:endParaRPr lang="ru-RU" sz="1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343124" y="6378789"/>
            <a:ext cx="4334465" cy="38197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*Совет по финансовой стабильности 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осуществляет предварительное рассмотрение предлагаемых мер</a:t>
            </a:r>
            <a:endParaRPr lang="ru-RU" sz="1100" b="1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>
            <a:stCxn id="22" idx="2"/>
            <a:endCxn id="29" idx="0"/>
          </p:cNvCxnSpPr>
          <p:nvPr/>
        </p:nvCxnSpPr>
        <p:spPr>
          <a:xfrm>
            <a:off x="4573819" y="2410405"/>
            <a:ext cx="0" cy="8894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9" idx="2"/>
            <a:endCxn id="51" idx="0"/>
          </p:cNvCxnSpPr>
          <p:nvPr/>
        </p:nvCxnSpPr>
        <p:spPr>
          <a:xfrm flipH="1">
            <a:off x="4571418" y="4134174"/>
            <a:ext cx="2401" cy="4205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531866" y="5042650"/>
            <a:ext cx="1203056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27040" y="5078878"/>
            <a:ext cx="1274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Реализация решений СФС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288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регулирование и надзор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658375" y="1139779"/>
            <a:ext cx="2689489" cy="399369"/>
          </a:xfrm>
          <a:prstGeom prst="rect">
            <a:avLst/>
          </a:prstGeom>
          <a:noFill/>
          <a:ln>
            <a:solidFill>
              <a:srgbClr val="16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166F43"/>
                </a:solidFill>
              </a:rPr>
              <a:t>Национальный Банк</a:t>
            </a:r>
            <a:endParaRPr lang="ru-RU" b="1" dirty="0">
              <a:solidFill>
                <a:srgbClr val="166F43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1136310"/>
            <a:ext cx="2735363" cy="38780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Агентство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069" y="2691968"/>
            <a:ext cx="2016224" cy="427406"/>
          </a:xfrm>
          <a:prstGeom prst="rect">
            <a:avLst/>
          </a:prstGeom>
          <a:solidFill>
            <a:srgbClr val="166F43"/>
          </a:solidFill>
          <a:ln>
            <a:solidFill>
              <a:srgbClr val="00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Платежные организации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24069" y="3356573"/>
            <a:ext cx="2016224" cy="427406"/>
          </a:xfrm>
          <a:prstGeom prst="rect">
            <a:avLst/>
          </a:prstGeom>
          <a:solidFill>
            <a:srgbClr val="166F43"/>
          </a:solidFill>
          <a:ln>
            <a:solidFill>
              <a:srgbClr val="00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Обменные пункты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31591" y="4052828"/>
            <a:ext cx="2016223" cy="525577"/>
          </a:xfrm>
          <a:prstGeom prst="rect">
            <a:avLst/>
          </a:prstGeom>
          <a:solidFill>
            <a:srgbClr val="166F43"/>
          </a:solidFill>
          <a:ln>
            <a:solidFill>
              <a:srgbClr val="00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Инкассаторские организации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2113921"/>
            <a:ext cx="1656184" cy="4274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Банки второго уровня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4883972"/>
            <a:ext cx="2016224" cy="4274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Ломбарды, кредитные товарищества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5388028"/>
            <a:ext cx="2016223" cy="4274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Онлайн-организации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084168" y="2121369"/>
            <a:ext cx="2023208" cy="2690595"/>
            <a:chOff x="1583499" y="1857342"/>
            <a:chExt cx="2697611" cy="269059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583500" y="2387697"/>
              <a:ext cx="2688298" cy="531968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Страховые организации, страховые брокеры, страховые агенты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592812" y="1857342"/>
              <a:ext cx="2688298" cy="412511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Ипотечные организации, дочки </a:t>
              </a:r>
              <a:r>
                <a:rPr lang="ru-RU" sz="1200" b="1" dirty="0" err="1" smtClean="0">
                  <a:solidFill>
                    <a:schemeClr val="tx1"/>
                  </a:solidFill>
                </a:rPr>
                <a:t>КазАгро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, </a:t>
              </a:r>
              <a:r>
                <a:rPr lang="ru-RU" sz="1200" b="1" dirty="0" err="1" smtClean="0">
                  <a:solidFill>
                    <a:schemeClr val="tx1"/>
                  </a:solidFill>
                </a:rPr>
                <a:t>КазПочта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583500" y="3575099"/>
              <a:ext cx="2688298" cy="427406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Микрофинансовые организации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583499" y="3018510"/>
              <a:ext cx="2688299" cy="446586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Субъекты рынка ценных бумаг (в </a:t>
              </a:r>
              <a:r>
                <a:rPr lang="ru-RU" sz="1200" b="1" dirty="0" err="1" smtClean="0">
                  <a:solidFill>
                    <a:schemeClr val="tx1"/>
                  </a:solidFill>
                </a:rPr>
                <a:t>т.ч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. 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KASE,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 ЦД)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583499" y="4120531"/>
              <a:ext cx="2688299" cy="427406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Коллекторы, кредитные бюро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Скругленный прямоугольник 33"/>
          <p:cNvSpPr/>
          <p:nvPr/>
        </p:nvSpPr>
        <p:spPr>
          <a:xfrm>
            <a:off x="614596" y="1988840"/>
            <a:ext cx="3957404" cy="4119268"/>
          </a:xfrm>
          <a:prstGeom prst="roundRect">
            <a:avLst/>
          </a:prstGeom>
          <a:noFill/>
          <a:ln w="12700">
            <a:solidFill>
              <a:srgbClr val="00804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88024" y="1994244"/>
            <a:ext cx="3957404" cy="4113864"/>
          </a:xfrm>
          <a:prstGeom prst="round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987212" y="1700808"/>
            <a:ext cx="2648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Периметр регулирования</a:t>
            </a:r>
            <a:endParaRPr lang="ru-RU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06183" y="1700807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Периметр регулирования</a:t>
            </a:r>
            <a:endParaRPr lang="ru-RU" sz="1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635896" y="2754199"/>
            <a:ext cx="2070287" cy="23434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Единая база данных статистики финансового сектора 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Разделение функций по регулированию порядка осуществления банковских операций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Взаимодействие при проверках банков</a:t>
            </a:r>
          </a:p>
        </p:txBody>
      </p:sp>
    </p:spTree>
    <p:extLst>
      <p:ext uri="{BB962C8B-B14F-4D97-AF65-F5344CB8AC3E}">
        <p14:creationId xmlns:p14="http://schemas.microsoft.com/office/powerpoint/2010/main" val="40991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D:\OLGA\НАЦБАНК\пакет по фирменному стилю\клиенту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4708" y="692696"/>
            <a:ext cx="3691508" cy="5000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263691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II</a:t>
            </a:r>
            <a:r>
              <a:rPr lang="ru-RU" sz="2800" b="1" cap="all" dirty="0" smtClean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– НАПРАВЛЕНИЕ:</a:t>
            </a:r>
          </a:p>
          <a:p>
            <a:pPr algn="ctr"/>
            <a:r>
              <a:rPr lang="ru-RU" sz="2800" b="1" cap="all" dirty="0">
                <a:solidFill>
                  <a:srgbClr val="0E4C28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РЕГУЛЯТОРНЫЙ АРБИТРАЖ И СИСТЕМНЫЕ ПРОБЛЕМЫ НА РЫНКЕ ПОТРЕБИТЕЛЬСКОГО КРЕДИТОВАНИЯ</a:t>
            </a:r>
          </a:p>
        </p:txBody>
      </p:sp>
    </p:spTree>
    <p:extLst>
      <p:ext uri="{BB962C8B-B14F-4D97-AF65-F5344CB8AC3E}">
        <p14:creationId xmlns:p14="http://schemas.microsoft.com/office/powerpoint/2010/main" val="5765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16805" y="2204864"/>
            <a:ext cx="8575675" cy="417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chemeClr val="tx1"/>
                </a:solidFill>
              </a:rPr>
              <a:t>Нерегулируемые кредиторы: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dirty="0" smtClean="0">
                <a:solidFill>
                  <a:schemeClr val="tx1"/>
                </a:solidFill>
              </a:rPr>
              <a:t>продолжают </a:t>
            </a:r>
            <a:r>
              <a:rPr lang="ru-RU" sz="2000" dirty="0">
                <a:solidFill>
                  <a:schemeClr val="tx1"/>
                </a:solidFill>
              </a:rPr>
              <a:t>выдавать займы по </a:t>
            </a:r>
            <a:r>
              <a:rPr lang="ru-RU" sz="2000" b="1" dirty="0" smtClean="0">
                <a:solidFill>
                  <a:schemeClr val="tx1"/>
                </a:solidFill>
              </a:rPr>
              <a:t>высоким </a:t>
            </a:r>
            <a:r>
              <a:rPr lang="ru-RU" sz="2000" b="1" dirty="0">
                <a:solidFill>
                  <a:schemeClr val="tx1"/>
                </a:solidFill>
              </a:rPr>
              <a:t>ставкам </a:t>
            </a:r>
            <a:r>
              <a:rPr lang="ru-RU" sz="2000" dirty="0" smtClean="0">
                <a:solidFill>
                  <a:schemeClr val="tx1"/>
                </a:solidFill>
              </a:rPr>
              <a:t>(до </a:t>
            </a:r>
            <a:r>
              <a:rPr lang="ru-RU" sz="2000" dirty="0">
                <a:solidFill>
                  <a:schemeClr val="tx1"/>
                </a:solidFill>
              </a:rPr>
              <a:t>1000</a:t>
            </a:r>
            <a:r>
              <a:rPr lang="ru-RU" sz="2000" dirty="0" smtClean="0">
                <a:solidFill>
                  <a:schemeClr val="tx1"/>
                </a:solidFill>
              </a:rPr>
              <a:t>%)</a:t>
            </a:r>
            <a:endParaRPr lang="ru-RU" sz="2000" dirty="0">
              <a:solidFill>
                <a:schemeClr val="tx1"/>
              </a:solidFill>
            </a:endParaRP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dirty="0" smtClean="0">
                <a:solidFill>
                  <a:schemeClr val="tx1"/>
                </a:solidFill>
              </a:rPr>
              <a:t>не обязаны </a:t>
            </a:r>
            <a:r>
              <a:rPr lang="ru-RU" sz="2000" dirty="0">
                <a:solidFill>
                  <a:schemeClr val="tx1"/>
                </a:solidFill>
              </a:rPr>
              <a:t>предоставлять информацию по займам в кредитное бюро, из-за этого на рынке нет достоверных данных о долговой нагрузке заемщиков, что </a:t>
            </a:r>
            <a:r>
              <a:rPr lang="ru-RU" sz="2000" b="1" dirty="0">
                <a:solidFill>
                  <a:schemeClr val="tx1"/>
                </a:solidFill>
              </a:rPr>
              <a:t>приводит к недооценке рисков кредитования и </a:t>
            </a:r>
            <a:r>
              <a:rPr lang="ru-RU" sz="2000" b="1" dirty="0" err="1">
                <a:solidFill>
                  <a:schemeClr val="tx1"/>
                </a:solidFill>
              </a:rPr>
              <a:t>перекредитованности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граждан</a:t>
            </a:r>
            <a:endParaRPr lang="ru-RU" sz="2000" b="1" dirty="0">
              <a:solidFill>
                <a:schemeClr val="tx1"/>
              </a:solidFill>
            </a:endParaRP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dirty="0" smtClean="0">
                <a:solidFill>
                  <a:schemeClr val="tx1"/>
                </a:solidFill>
              </a:rPr>
              <a:t>имеют </a:t>
            </a:r>
            <a:r>
              <a:rPr lang="ru-RU" sz="2000" b="1" dirty="0">
                <a:solidFill>
                  <a:schemeClr val="tx1"/>
                </a:solidFill>
              </a:rPr>
              <a:t>полутеневой характер деятельности </a:t>
            </a:r>
            <a:r>
              <a:rPr lang="ru-RU" sz="2000" dirty="0">
                <a:solidFill>
                  <a:schemeClr val="tx1"/>
                </a:solidFill>
              </a:rPr>
              <a:t>– нет аудита </a:t>
            </a:r>
            <a:r>
              <a:rPr lang="ru-RU" sz="2000" dirty="0" smtClean="0">
                <a:solidFill>
                  <a:schemeClr val="tx1"/>
                </a:solidFill>
              </a:rPr>
              <a:t>финансовой отчетности. </a:t>
            </a:r>
            <a:r>
              <a:rPr lang="ru-RU" sz="2000" dirty="0">
                <a:solidFill>
                  <a:schemeClr val="tx1"/>
                </a:solidFill>
              </a:rPr>
              <a:t>Как следствие – возможное сокрытие доходов и снижение налогооблагаемой </a:t>
            </a:r>
            <a:r>
              <a:rPr lang="ru-RU" sz="2000" dirty="0" smtClean="0">
                <a:solidFill>
                  <a:schemeClr val="tx1"/>
                </a:solidFill>
              </a:rPr>
              <a:t>базы</a:t>
            </a:r>
            <a:endParaRPr lang="ru-RU" sz="2000" dirty="0">
              <a:solidFill>
                <a:schemeClr val="tx1"/>
              </a:solidFill>
            </a:endParaRP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dirty="0" smtClean="0">
                <a:solidFill>
                  <a:schemeClr val="tx1"/>
                </a:solidFill>
              </a:rPr>
              <a:t>не </a:t>
            </a:r>
            <a:r>
              <a:rPr lang="ru-RU" sz="2000" dirty="0">
                <a:solidFill>
                  <a:schemeClr val="tx1"/>
                </a:solidFill>
              </a:rPr>
              <a:t>исключено </a:t>
            </a:r>
            <a:r>
              <a:rPr lang="ru-RU" sz="2000" b="1" dirty="0">
                <a:solidFill>
                  <a:schemeClr val="tx1"/>
                </a:solidFill>
              </a:rPr>
              <a:t>использование услуг для отмывания денег и финансирования </a:t>
            </a:r>
            <a:r>
              <a:rPr lang="ru-RU" sz="2000" b="1" dirty="0" smtClean="0">
                <a:solidFill>
                  <a:schemeClr val="tx1"/>
                </a:solidFill>
              </a:rPr>
              <a:t>терроризма </a:t>
            </a:r>
            <a:r>
              <a:rPr lang="ru-RU" sz="2000" dirty="0" smtClean="0">
                <a:solidFill>
                  <a:schemeClr val="tx1"/>
                </a:solidFill>
              </a:rPr>
              <a:t>при отсутствии </a:t>
            </a:r>
            <a:r>
              <a:rPr lang="ru-RU" sz="2000" dirty="0">
                <a:solidFill>
                  <a:schemeClr val="tx1"/>
                </a:solidFill>
              </a:rPr>
              <a:t>обязанности соблюдать </a:t>
            </a:r>
            <a:r>
              <a:rPr lang="ru-RU" sz="2000" dirty="0" smtClean="0">
                <a:solidFill>
                  <a:schemeClr val="tx1"/>
                </a:solidFill>
              </a:rPr>
              <a:t>требования ПОД/ФТ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3529" y="692695"/>
            <a:ext cx="3194054" cy="482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5 млн. человек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59212" y="692695"/>
            <a:ext cx="5239991" cy="482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</a:rPr>
              <a:t>имеют </a:t>
            </a:r>
            <a:r>
              <a:rPr lang="ru-RU" sz="2000" b="1" dirty="0" smtClean="0">
                <a:solidFill>
                  <a:schemeClr val="bg1"/>
                </a:solidFill>
              </a:rPr>
              <a:t>потребительские займы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3659212" y="1174745"/>
            <a:ext cx="523326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25535" y="1174377"/>
            <a:ext cx="3192049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2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1737"/>
            <a:ext cx="395536" cy="253563"/>
          </a:xfrm>
          <a:solidFill>
            <a:srgbClr val="134920"/>
          </a:solidFill>
        </p:spPr>
        <p:txBody>
          <a:bodyPr/>
          <a:lstStyle/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8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cap="all" dirty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ПРОБЛЕМЫ РЫНКА </a:t>
            </a:r>
            <a:r>
              <a:rPr lang="ru-RU" sz="2000" b="1" cap="all" dirty="0" smtClean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КРЕДИТОВАНИЯ</a:t>
            </a:r>
            <a:endParaRPr lang="ru-RU" sz="2000" b="1" cap="all" dirty="0">
              <a:solidFill>
                <a:srgbClr val="275C1A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5535" y="1221364"/>
            <a:ext cx="3194054" cy="482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4 трлн тенге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61218" y="1221364"/>
            <a:ext cx="5239991" cy="482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задолженность по потребительским займам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3661218" y="1703414"/>
            <a:ext cx="523326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327541" y="1703046"/>
            <a:ext cx="3192049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16805" y="1761117"/>
            <a:ext cx="3194054" cy="482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800 тыс. тенге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652488" y="1761117"/>
            <a:ext cx="5239991" cy="482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</a:rPr>
              <a:t> среднем долг </a:t>
            </a:r>
            <a:r>
              <a:rPr lang="ru-RU" sz="2000" b="1" dirty="0">
                <a:solidFill>
                  <a:schemeClr val="bg1"/>
                </a:solidFill>
              </a:rPr>
              <a:t>каждого </a:t>
            </a:r>
            <a:r>
              <a:rPr lang="ru-RU" sz="2000" b="1" dirty="0" smtClean="0">
                <a:solidFill>
                  <a:schemeClr val="bg1"/>
                </a:solidFill>
              </a:rPr>
              <a:t>заемщика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3652488" y="2243167"/>
            <a:ext cx="523326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318811" y="2242799"/>
            <a:ext cx="3192049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5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1238" y="692696"/>
            <a:ext cx="8745469" cy="1584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6201" y="709148"/>
            <a:ext cx="8575675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2000" b="1" dirty="0" smtClean="0">
                <a:solidFill>
                  <a:schemeClr val="tx1"/>
                </a:solidFill>
              </a:rPr>
              <a:t>Запрет </a:t>
            </a:r>
            <a:r>
              <a:rPr lang="ru-RU" sz="2000" b="1" dirty="0">
                <a:solidFill>
                  <a:schemeClr val="tx1"/>
                </a:solidFill>
              </a:rPr>
              <a:t>на предоставление займов, за исключением </a:t>
            </a:r>
            <a:r>
              <a:rPr lang="ru-RU" sz="2000" dirty="0">
                <a:solidFill>
                  <a:schemeClr val="tx1"/>
                </a:solidFill>
              </a:rPr>
              <a:t>предоставления :</a:t>
            </a:r>
          </a:p>
          <a:p>
            <a:pPr marL="447675" indent="-447675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b="1" dirty="0">
                <a:solidFill>
                  <a:schemeClr val="tx1"/>
                </a:solidFill>
              </a:rPr>
              <a:t>денег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в виде банковских займов и </a:t>
            </a:r>
            <a:r>
              <a:rPr lang="ru-RU" sz="2000" b="1" dirty="0" err="1">
                <a:solidFill>
                  <a:schemeClr val="tx1"/>
                </a:solidFill>
              </a:rPr>
              <a:t>микрокредитов</a:t>
            </a:r>
            <a:endParaRPr lang="ru-RU" sz="2000" b="1" dirty="0">
              <a:solidFill>
                <a:schemeClr val="tx1"/>
              </a:solidFill>
            </a:endParaRPr>
          </a:p>
          <a:p>
            <a:pPr marL="447675" indent="-447675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b="1" dirty="0">
                <a:solidFill>
                  <a:schemeClr val="tx1"/>
                </a:solidFill>
              </a:rPr>
              <a:t>денег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в виде займа работодателем своему работнику</a:t>
            </a:r>
          </a:p>
          <a:p>
            <a:pPr marL="447675" indent="-447675" algn="just">
              <a:spcAft>
                <a:spcPts val="600"/>
              </a:spcAft>
              <a:buFont typeface="+mj-lt"/>
              <a:buAutoNum type="arabicParenR"/>
            </a:pPr>
            <a:r>
              <a:rPr lang="ru-RU" sz="2000" b="1" dirty="0">
                <a:solidFill>
                  <a:schemeClr val="tx1"/>
                </a:solidFill>
              </a:rPr>
              <a:t>товарных кредитов</a:t>
            </a:r>
            <a:endParaRPr lang="ru-RU" sz="2000" dirty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2000" b="1" u="sng" dirty="0" smtClean="0">
                <a:solidFill>
                  <a:schemeClr val="tx1"/>
                </a:solidFill>
              </a:rPr>
              <a:t>В Законе о МФО: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Организация, осуществляющая </a:t>
            </a:r>
            <a:r>
              <a:rPr lang="ru-RU" b="1" dirty="0" err="1" smtClean="0">
                <a:solidFill>
                  <a:schemeClr val="tx1"/>
                </a:solidFill>
              </a:rPr>
              <a:t>микрофинансовую</a:t>
            </a:r>
            <a:r>
              <a:rPr lang="ru-RU" b="1" dirty="0" smtClean="0">
                <a:solidFill>
                  <a:schemeClr val="tx1"/>
                </a:solidFill>
              </a:rPr>
              <a:t> деятельность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 err="1" smtClean="0">
                <a:solidFill>
                  <a:schemeClr val="tx1"/>
                </a:solidFill>
              </a:rPr>
              <a:t>микрофинансовая</a:t>
            </a:r>
            <a:r>
              <a:rPr lang="ru-RU" dirty="0" smtClean="0">
                <a:solidFill>
                  <a:schemeClr val="tx1"/>
                </a:solidFill>
              </a:rPr>
              <a:t> организация, кредитное товарищество, ломбард, осуществляющие деятельность по предоставлению </a:t>
            </a:r>
            <a:r>
              <a:rPr lang="ru-RU" dirty="0" err="1" smtClean="0">
                <a:solidFill>
                  <a:schemeClr val="tx1"/>
                </a:solidFill>
              </a:rPr>
              <a:t>микрокредитов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2000" b="1" u="sng" dirty="0" smtClean="0">
                <a:solidFill>
                  <a:schemeClr val="tx1"/>
                </a:solidFill>
              </a:rPr>
              <a:t>Микрокредитование:</a:t>
            </a:r>
            <a:endParaRPr lang="ru-RU" sz="2000" b="1" u="sng" dirty="0">
              <a:solidFill>
                <a:schemeClr val="tx1"/>
              </a:solidFill>
            </a:endParaRPr>
          </a:p>
          <a:p>
            <a:pPr marL="342900" indent="-342900" algn="just">
              <a:spcAft>
                <a:spcPts val="600"/>
              </a:spcAft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Кредитным товариществом – микрокредитование только своих участников;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Ломбардом – </a:t>
            </a:r>
            <a:r>
              <a:rPr lang="ru-RU" dirty="0">
                <a:solidFill>
                  <a:schemeClr val="tx1"/>
                </a:solidFill>
              </a:rPr>
              <a:t>микрокредитование </a:t>
            </a:r>
            <a:r>
              <a:rPr lang="ru-RU" dirty="0" smtClean="0">
                <a:solidFill>
                  <a:schemeClr val="tx1"/>
                </a:solidFill>
              </a:rPr>
              <a:t>населения до 8 000 </a:t>
            </a:r>
            <a:r>
              <a:rPr lang="ru-RU" dirty="0">
                <a:solidFill>
                  <a:schemeClr val="tx1"/>
                </a:solidFill>
              </a:rPr>
              <a:t>МРП (20 млн. </a:t>
            </a:r>
            <a:r>
              <a:rPr lang="ru-RU" dirty="0" err="1" smtClean="0">
                <a:solidFill>
                  <a:schemeClr val="tx1"/>
                </a:solidFill>
              </a:rPr>
              <a:t>тг</a:t>
            </a:r>
            <a:r>
              <a:rPr lang="ru-RU" dirty="0" smtClean="0">
                <a:solidFill>
                  <a:schemeClr val="tx1"/>
                </a:solidFill>
              </a:rPr>
              <a:t>)  под залог движимого имущества;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arenR"/>
            </a:pPr>
            <a:r>
              <a:rPr lang="ru-RU" dirty="0" err="1" smtClean="0">
                <a:solidFill>
                  <a:schemeClr val="tx1"/>
                </a:solidFill>
              </a:rPr>
              <a:t>Микрофинансовой</a:t>
            </a:r>
            <a:r>
              <a:rPr lang="ru-RU" dirty="0" smtClean="0">
                <a:solidFill>
                  <a:schemeClr val="tx1"/>
                </a:solidFill>
              </a:rPr>
              <a:t> организацией (в </a:t>
            </a:r>
            <a:r>
              <a:rPr lang="ru-RU" dirty="0" err="1" smtClean="0">
                <a:solidFill>
                  <a:schemeClr val="tx1"/>
                </a:solidFill>
              </a:rPr>
              <a:t>т.ч</a:t>
            </a:r>
            <a:r>
              <a:rPr lang="ru-RU" dirty="0" smtClean="0">
                <a:solidFill>
                  <a:schemeClr val="tx1"/>
                </a:solidFill>
              </a:rPr>
              <a:t>. онлайн-кредиторами):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</a:rPr>
              <a:t>	– микрокредитование </a:t>
            </a:r>
            <a:r>
              <a:rPr lang="ru-RU" dirty="0">
                <a:solidFill>
                  <a:schemeClr val="tx1"/>
                </a:solidFill>
              </a:rPr>
              <a:t>до 50 МРП (127 тыс. </a:t>
            </a:r>
            <a:r>
              <a:rPr lang="ru-RU" dirty="0" err="1" smtClean="0">
                <a:solidFill>
                  <a:schemeClr val="tx1"/>
                </a:solidFill>
              </a:rPr>
              <a:t>тг</a:t>
            </a:r>
            <a:r>
              <a:rPr lang="ru-RU" dirty="0" smtClean="0">
                <a:solidFill>
                  <a:schemeClr val="tx1"/>
                </a:solidFill>
              </a:rPr>
              <a:t>) до </a:t>
            </a:r>
            <a:r>
              <a:rPr lang="ru-RU" dirty="0">
                <a:solidFill>
                  <a:schemeClr val="tx1"/>
                </a:solidFill>
              </a:rPr>
              <a:t>45 календарных </a:t>
            </a:r>
            <a:r>
              <a:rPr lang="ru-RU" dirty="0" smtClean="0">
                <a:solidFill>
                  <a:schemeClr val="tx1"/>
                </a:solidFill>
              </a:rPr>
              <a:t>дней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</a:rPr>
              <a:t>	– микрокредитование на сумму до 20 000 МРП (50 млн. </a:t>
            </a:r>
            <a:r>
              <a:rPr lang="ru-RU" dirty="0" err="1" smtClean="0">
                <a:solidFill>
                  <a:schemeClr val="tx1"/>
                </a:solidFill>
              </a:rPr>
              <a:t>тг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38" y="6309320"/>
            <a:ext cx="428596" cy="433579"/>
          </a:xfrm>
          <a:prstGeom prst="rect">
            <a:avLst/>
          </a:prstGeom>
          <a:noFill/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1737"/>
            <a:ext cx="395536" cy="253563"/>
          </a:xfrm>
          <a:solidFill>
            <a:srgbClr val="134920"/>
          </a:solidFill>
        </p:spPr>
        <p:txBody>
          <a:bodyPr/>
          <a:lstStyle/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9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rgbClr val="007A3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cap="all" dirty="0">
                <a:solidFill>
                  <a:srgbClr val="275C1A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РАСШИРЕНИЕ ПЕРИМЕТРА РЕГУЛИРОВАНИЯ КРЕДИТНЫХ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9539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5478</TotalTime>
  <Words>777</Words>
  <Application>Microsoft Office PowerPoint</Application>
  <PresentationFormat>Экран (4:3)</PresentationFormat>
  <Paragraphs>169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Рустем Оразалин</dc:creator>
  <cp:lastModifiedBy>Гаухар Жакишева</cp:lastModifiedBy>
  <cp:revision>527</cp:revision>
  <cp:lastPrinted>2019-04-13T05:51:58Z</cp:lastPrinted>
  <dcterms:created xsi:type="dcterms:W3CDTF">2019-01-21T13:03:12Z</dcterms:created>
  <dcterms:modified xsi:type="dcterms:W3CDTF">2019-05-13T11:01:37Z</dcterms:modified>
</cp:coreProperties>
</file>