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20" r:id="rId2"/>
  </p:sldMasterIdLst>
  <p:notesMasterIdLst>
    <p:notesMasterId r:id="rId36"/>
  </p:notesMasterIdLst>
  <p:handoutMasterIdLst>
    <p:handoutMasterId r:id="rId37"/>
  </p:handoutMasterIdLst>
  <p:sldIdLst>
    <p:sldId id="375" r:id="rId3"/>
    <p:sldId id="410" r:id="rId4"/>
    <p:sldId id="357" r:id="rId5"/>
    <p:sldId id="402" r:id="rId6"/>
    <p:sldId id="374" r:id="rId7"/>
    <p:sldId id="348" r:id="rId8"/>
    <p:sldId id="404" r:id="rId9"/>
    <p:sldId id="350" r:id="rId10"/>
    <p:sldId id="425" r:id="rId11"/>
    <p:sldId id="423" r:id="rId12"/>
    <p:sldId id="426" r:id="rId13"/>
    <p:sldId id="413" r:id="rId14"/>
    <p:sldId id="421" r:id="rId15"/>
    <p:sldId id="422" r:id="rId16"/>
    <p:sldId id="427" r:id="rId17"/>
    <p:sldId id="311" r:id="rId18"/>
    <p:sldId id="312" r:id="rId19"/>
    <p:sldId id="417" r:id="rId20"/>
    <p:sldId id="418" r:id="rId21"/>
    <p:sldId id="419" r:id="rId22"/>
    <p:sldId id="412" r:id="rId23"/>
    <p:sldId id="379" r:id="rId24"/>
    <p:sldId id="334" r:id="rId25"/>
    <p:sldId id="378" r:id="rId26"/>
    <p:sldId id="380" r:id="rId27"/>
    <p:sldId id="346" r:id="rId28"/>
    <p:sldId id="409" r:id="rId29"/>
    <p:sldId id="368" r:id="rId30"/>
    <p:sldId id="370" r:id="rId31"/>
    <p:sldId id="397" r:id="rId32"/>
    <p:sldId id="399" r:id="rId33"/>
    <p:sldId id="400" r:id="rId34"/>
    <p:sldId id="401" r:id="rId3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7F1A"/>
    <a:srgbClr val="0063B3"/>
    <a:srgbClr val="709460"/>
    <a:srgbClr val="5487E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9267" autoAdjust="0"/>
  </p:normalViewPr>
  <p:slideViewPr>
    <p:cSldViewPr snapToGrid="0" showGuides="1">
      <p:cViewPr varScale="1">
        <p:scale>
          <a:sx n="109" d="100"/>
          <a:sy n="109" d="100"/>
        </p:scale>
        <p:origin x="1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Shvarneva\Desktop\&#1076;&#1080;&#1072;&#1075;&#1088;&#1072;&#1084;&#1084;&#1072;%20&#1101;&#1092;%20&#1057;&#1059;&#1056;%2012%20&#1084;&#1077;&#1089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28819127170358E-2"/>
          <c:y val="0.14748623609722394"/>
          <c:w val="0.9057417661983419"/>
          <c:h val="0.69049204079950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база!$B$2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54151531031754E-3"/>
                  <c:y val="5.878976410028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53456257584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база!$A$3:$A$5</c:f>
              <c:strCache>
                <c:ptCount val="3"/>
                <c:pt idx="0">
                  <c:v>Государственный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база!$B$3:$B$5</c:f>
              <c:numCache>
                <c:formatCode>#,##0.0</c:formatCode>
                <c:ptCount val="3"/>
                <c:pt idx="0">
                  <c:v>5719.7</c:v>
                </c:pt>
                <c:pt idx="1">
                  <c:v>4079.9</c:v>
                </c:pt>
                <c:pt idx="2">
                  <c:v>1639.9</c:v>
                </c:pt>
              </c:numCache>
            </c:numRef>
          </c:val>
        </c:ser>
        <c:ser>
          <c:idx val="1"/>
          <c:order val="1"/>
          <c:tx>
            <c:strRef>
              <c:f>база!$C$2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3340541837025605E-3"/>
                  <c:y val="8.0975570615610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09237984096614E-3"/>
                  <c:y val="6.2672812879213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база!$A$3:$A$5</c:f>
              <c:strCache>
                <c:ptCount val="3"/>
                <c:pt idx="0">
                  <c:v>Государственный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база!$C$3:$C$5</c:f>
              <c:numCache>
                <c:formatCode>#,##0.0</c:formatCode>
                <c:ptCount val="3"/>
                <c:pt idx="0">
                  <c:v>6198.1</c:v>
                </c:pt>
                <c:pt idx="1">
                  <c:v>4450.8</c:v>
                </c:pt>
                <c:pt idx="2">
                  <c:v>1747.4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06000"/>
        <c:axId val="121403760"/>
      </c:barChart>
      <c:catAx>
        <c:axId val="12140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403760"/>
        <c:crosses val="autoZero"/>
        <c:auto val="1"/>
        <c:lblAlgn val="ctr"/>
        <c:lblOffset val="100"/>
        <c:noMultiLvlLbl val="0"/>
      </c:catAx>
      <c:valAx>
        <c:axId val="1214037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1406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09590660326624"/>
          <c:y val="0.91626303565721157"/>
          <c:w val="0.63998489605609543"/>
          <c:h val="6.07569329537435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55073510350702"/>
          <c:y val="6.5880677402814711E-2"/>
          <c:w val="0.59131739991852761"/>
          <c:h val="0.7535718253527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12 242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10 087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12242</c:v>
                </c:pt>
                <c:pt idx="1">
                  <c:v>10087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Таможенные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mtClean="0"/>
                      <a:t>1 385</a:t>
                    </a:r>
                    <a:endParaRPr lang="en-US"/>
                  </a:p>
                </c:rich>
              </c:tx>
              <c:spPr>
                <a:solidFill>
                  <a:srgbClr val="92D05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1 064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1385</c:v>
                </c:pt>
                <c:pt idx="1">
                  <c:v>1064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410480"/>
        <c:axId val="191641664"/>
      </c:barChart>
      <c:catAx>
        <c:axId val="12141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641664"/>
        <c:crosses val="autoZero"/>
        <c:auto val="1"/>
        <c:lblAlgn val="ctr"/>
        <c:lblOffset val="100"/>
        <c:noMultiLvlLbl val="0"/>
      </c:catAx>
      <c:valAx>
        <c:axId val="19164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41048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8450195348664966"/>
          <c:y val="0.84868660426619269"/>
          <c:w val="0.31549804651335039"/>
          <c:h val="0.14919939451172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55073510350702"/>
          <c:y val="6.5880677402814711E-2"/>
          <c:w val="0.59131739991852761"/>
          <c:h val="0.7535718253527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35.4</c:v>
                </c:pt>
                <c:pt idx="1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Таможенные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45584"/>
        <c:axId val="191646144"/>
      </c:barChart>
      <c:catAx>
        <c:axId val="19164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646144"/>
        <c:crosses val="autoZero"/>
        <c:auto val="1"/>
        <c:lblAlgn val="ctr"/>
        <c:lblOffset val="100"/>
        <c:noMultiLvlLbl val="0"/>
      </c:catAx>
      <c:valAx>
        <c:axId val="1916461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64558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8450195348664966"/>
          <c:y val="0.84868660426619269"/>
          <c:w val="0.31549804651335039"/>
          <c:h val="0.14919939451172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04737285197841E-2"/>
          <c:y val="3.9036411357671198E-2"/>
          <c:w val="0.89403860533597634"/>
          <c:h val="0.87703342545757934"/>
        </c:manualLayout>
      </c:layout>
      <c:lineChart>
        <c:grouping val="standard"/>
        <c:varyColors val="0"/>
        <c:ser>
          <c:idx val="0"/>
          <c:order val="0"/>
          <c:tx>
            <c:strRef>
              <c:f>эф!$A$2</c:f>
              <c:strCache>
                <c:ptCount val="1"/>
                <c:pt idx="0">
                  <c:v>Доля охвата СУР,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эф!$B$1:$O$1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 formatCode="mmm\-yy">
                  <c:v>42370</c:v>
                </c:pt>
                <c:pt idx="3" formatCode="mmm\-yy">
                  <c:v>42401</c:v>
                </c:pt>
                <c:pt idx="4" formatCode="mmm\-yy">
                  <c:v>42430</c:v>
                </c:pt>
                <c:pt idx="5" formatCode="mmm\-yy">
                  <c:v>42461</c:v>
                </c:pt>
                <c:pt idx="6" formatCode="mmm\-yy">
                  <c:v>42491</c:v>
                </c:pt>
                <c:pt idx="7" formatCode="mmm\-yy">
                  <c:v>42522</c:v>
                </c:pt>
                <c:pt idx="8" formatCode="mmm\-yy">
                  <c:v>42552</c:v>
                </c:pt>
                <c:pt idx="9" formatCode="mmm\-yy">
                  <c:v>42583</c:v>
                </c:pt>
                <c:pt idx="10" formatCode="mmm\-yy">
                  <c:v>42614</c:v>
                </c:pt>
                <c:pt idx="11" formatCode="mmm\-yy">
                  <c:v>42644</c:v>
                </c:pt>
                <c:pt idx="12" formatCode="mmm\-yy">
                  <c:v>42675</c:v>
                </c:pt>
                <c:pt idx="13" formatCode="mmm\-yy">
                  <c:v>42705</c:v>
                </c:pt>
              </c:numCache>
            </c:numRef>
          </c:cat>
          <c:val>
            <c:numRef>
              <c:f>эф!$B$2:$O$2</c:f>
              <c:numCache>
                <c:formatCode>General</c:formatCode>
                <c:ptCount val="14"/>
                <c:pt idx="0">
                  <c:v>35.6</c:v>
                </c:pt>
                <c:pt idx="1">
                  <c:v>28</c:v>
                </c:pt>
                <c:pt idx="2">
                  <c:v>16.8</c:v>
                </c:pt>
                <c:pt idx="3">
                  <c:v>15.9</c:v>
                </c:pt>
                <c:pt idx="4">
                  <c:v>17.8</c:v>
                </c:pt>
                <c:pt idx="5">
                  <c:v>19.2</c:v>
                </c:pt>
                <c:pt idx="6">
                  <c:v>21.3</c:v>
                </c:pt>
                <c:pt idx="7">
                  <c:v>22.5</c:v>
                </c:pt>
                <c:pt idx="8">
                  <c:v>21.3</c:v>
                </c:pt>
                <c:pt idx="9">
                  <c:v>22</c:v>
                </c:pt>
                <c:pt idx="10">
                  <c:v>21</c:v>
                </c:pt>
                <c:pt idx="11">
                  <c:v>17</c:v>
                </c:pt>
                <c:pt idx="12">
                  <c:v>17</c:v>
                </c:pt>
                <c:pt idx="1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97632"/>
        <c:axId val="193998192"/>
      </c:lineChart>
      <c:lineChart>
        <c:grouping val="standard"/>
        <c:varyColors val="0"/>
        <c:ser>
          <c:idx val="1"/>
          <c:order val="1"/>
          <c:tx>
            <c:strRef>
              <c:f>эф!$A$3</c:f>
              <c:strCache>
                <c:ptCount val="1"/>
                <c:pt idx="0">
                  <c:v>Эфф-ть применения СУР,%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эф!$B$1:$O$1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 formatCode="mmm\-yy">
                  <c:v>42370</c:v>
                </c:pt>
                <c:pt idx="3" formatCode="mmm\-yy">
                  <c:v>42401</c:v>
                </c:pt>
                <c:pt idx="4" formatCode="mmm\-yy">
                  <c:v>42430</c:v>
                </c:pt>
                <c:pt idx="5" formatCode="mmm\-yy">
                  <c:v>42461</c:v>
                </c:pt>
                <c:pt idx="6" formatCode="mmm\-yy">
                  <c:v>42491</c:v>
                </c:pt>
                <c:pt idx="7" formatCode="mmm\-yy">
                  <c:v>42522</c:v>
                </c:pt>
                <c:pt idx="8" formatCode="mmm\-yy">
                  <c:v>42552</c:v>
                </c:pt>
                <c:pt idx="9" formatCode="mmm\-yy">
                  <c:v>42583</c:v>
                </c:pt>
                <c:pt idx="10" formatCode="mmm\-yy">
                  <c:v>42614</c:v>
                </c:pt>
                <c:pt idx="11" formatCode="mmm\-yy">
                  <c:v>42644</c:v>
                </c:pt>
                <c:pt idx="12" formatCode="mmm\-yy">
                  <c:v>42675</c:v>
                </c:pt>
                <c:pt idx="13" formatCode="mmm\-yy">
                  <c:v>42705</c:v>
                </c:pt>
              </c:numCache>
            </c:numRef>
          </c:cat>
          <c:val>
            <c:numRef>
              <c:f>эф!$B$3:$O$3</c:f>
              <c:numCache>
                <c:formatCode>General</c:formatCode>
                <c:ptCount val="14"/>
                <c:pt idx="0">
                  <c:v>27</c:v>
                </c:pt>
                <c:pt idx="1">
                  <c:v>34.200000000000003</c:v>
                </c:pt>
                <c:pt idx="2">
                  <c:v>44.9</c:v>
                </c:pt>
                <c:pt idx="3">
                  <c:v>42.6</c:v>
                </c:pt>
                <c:pt idx="4">
                  <c:v>43.6</c:v>
                </c:pt>
                <c:pt idx="5">
                  <c:v>48.5</c:v>
                </c:pt>
                <c:pt idx="6">
                  <c:v>48.1</c:v>
                </c:pt>
                <c:pt idx="7">
                  <c:v>45.3</c:v>
                </c:pt>
                <c:pt idx="8">
                  <c:v>49.6</c:v>
                </c:pt>
                <c:pt idx="9">
                  <c:v>48.9</c:v>
                </c:pt>
                <c:pt idx="10">
                  <c:v>50.4</c:v>
                </c:pt>
                <c:pt idx="11">
                  <c:v>54.8</c:v>
                </c:pt>
                <c:pt idx="12">
                  <c:v>56.1</c:v>
                </c:pt>
                <c:pt idx="13">
                  <c:v>55.2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99312"/>
        <c:axId val="193998752"/>
      </c:lineChart>
      <c:catAx>
        <c:axId val="1939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998192"/>
        <c:crosses val="autoZero"/>
        <c:auto val="1"/>
        <c:lblAlgn val="ctr"/>
        <c:lblOffset val="100"/>
        <c:noMultiLvlLbl val="0"/>
      </c:catAx>
      <c:valAx>
        <c:axId val="19399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997632"/>
        <c:crosses val="autoZero"/>
        <c:crossBetween val="between"/>
      </c:valAx>
      <c:valAx>
        <c:axId val="1939987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3999312"/>
        <c:crosses val="max"/>
        <c:crossBetween val="between"/>
      </c:valAx>
      <c:catAx>
        <c:axId val="19399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9987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5727938255242166"/>
          <c:y val="0.8525754810450018"/>
          <c:w val="0.42422214795233953"/>
          <c:h val="3.967930761074252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0.18382</cdr:x>
      <cdr:y>0.31413</cdr:y>
    </cdr:from>
    <cdr:to>
      <cdr:x>0.30475</cdr:x>
      <cdr:y>0.36969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70949" y="2078528"/>
          <a:ext cx="1099238" cy="3676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108,4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0.79675</cdr:x>
      <cdr:y>0.69253</cdr:y>
    </cdr:from>
    <cdr:to>
      <cdr:x>0.90664</cdr:x>
      <cdr:y>0.73968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47980" y="4488093"/>
          <a:ext cx="1013490" cy="3055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106,6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0.47722</cdr:x>
      <cdr:y>0.45617</cdr:y>
    </cdr:from>
    <cdr:to>
      <cdr:x>0.59363</cdr:x>
      <cdr:y>0.50784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37949" y="3018340"/>
          <a:ext cx="1058142" cy="3418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109,1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</cdr:x>
      <cdr:y>0.21555</cdr:y>
    </cdr:from>
    <cdr:to>
      <cdr:x>0.43703</cdr:x>
      <cdr:y>0.79081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728191" y="593584"/>
          <a:ext cx="159997" cy="15841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</cdr:x>
      <cdr:y>0.45088</cdr:y>
    </cdr:from>
    <cdr:to>
      <cdr:x>0.51667</cdr:x>
      <cdr:y>0.78293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1241644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0.4037</cdr:x>
      <cdr:y>0.37244</cdr:y>
    </cdr:from>
    <cdr:to>
      <cdr:x>0.47036</cdr:x>
      <cdr:y>0.58163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4173" y="1025620"/>
          <a:ext cx="288004" cy="57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13 627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0.67037</cdr:x>
      <cdr:y>0.21555</cdr:y>
    </cdr:from>
    <cdr:to>
      <cdr:x>0.73932</cdr:x>
      <cdr:y>0.79081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2896302" y="593572"/>
          <a:ext cx="297908" cy="158417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0.73704</cdr:x>
      <cdr:y>0.39858</cdr:y>
    </cdr:from>
    <cdr:to>
      <cdr:x>0.8037</cdr:x>
      <cdr:y>0.60777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184347" y="1097628"/>
          <a:ext cx="288003" cy="57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 11 151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0.4128</cdr:x>
      <cdr:y>0.58951</cdr:y>
    </cdr:from>
    <cdr:to>
      <cdr:x>0.43703</cdr:x>
      <cdr:y>0.79081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783474" y="1623402"/>
          <a:ext cx="104705" cy="55433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</cdr:x>
      <cdr:y>0.45088</cdr:y>
    </cdr:from>
    <cdr:to>
      <cdr:x>0.51667</cdr:x>
      <cdr:y>0.78293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1241644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0.41798</cdr:x>
      <cdr:y>0.54252</cdr:y>
    </cdr:from>
    <cdr:to>
      <cdr:x>0.48464</cdr:x>
      <cdr:y>0.75171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5879" y="2329415"/>
          <a:ext cx="288003" cy="89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46,4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0.67037</cdr:x>
      <cdr:y>0.21555</cdr:y>
    </cdr:from>
    <cdr:to>
      <cdr:x>0.73932</cdr:x>
      <cdr:y>0.79081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2896302" y="593572"/>
          <a:ext cx="297908" cy="158417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0.75577</cdr:x>
      <cdr:y>0.37425</cdr:y>
    </cdr:from>
    <cdr:to>
      <cdr:x>0.82243</cdr:x>
      <cdr:y>0.58344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65310" y="1606918"/>
          <a:ext cx="288003" cy="89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600" kern="1200" dirty="0" smtClean="0">
              <a:solidFill>
                <a:prstClr val="black"/>
              </a:solidFill>
            </a:rPr>
            <a:t>83,3</a:t>
          </a:r>
          <a:endParaRPr lang="ru-RU" sz="1600" kern="1200" dirty="0" smtClean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0.28455</cdr:x>
      <cdr:y>0</cdr:y>
    </cdr:from>
    <cdr:to>
      <cdr:x>0.60915</cdr:x>
      <cdr:y>0.15242</cdr:y>
    </cdr:to>
    <cdr:sp macro="" textlink="">
      <cdr:nvSpPr>
        <cdr:cNvPr id="2" name="Овальная выноска 1"/>
        <cdr:cNvSpPr/>
      </cdr:nvSpPr>
      <cdr:spPr>
        <a:xfrm xmlns:a="http://schemas.openxmlformats.org/drawingml/2006/main">
          <a:off x="2520280" y="-386602"/>
          <a:ext cx="2874975" cy="882165"/>
        </a:xfrm>
        <a:prstGeom xmlns:a="http://schemas.openxmlformats.org/drawingml/2006/main" prst="wedgeEllipseCallout">
          <a:avLst>
            <a:gd name="adj1" fmla="val 113423"/>
            <a:gd name="adj2" fmla="val 9278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аждое 2 срабатывание подтверждается выявлением нарушения или проведением КТС</a:t>
          </a:r>
          <a:endParaRPr lang="ru-RU" sz="1000" b="1" i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0.43559</cdr:x>
      <cdr:y>0.60909</cdr:y>
    </cdr:from>
    <cdr:to>
      <cdr:x>0.64152</cdr:x>
      <cdr:y>0.76205</cdr:y>
    </cdr:to>
    <cdr:sp macro="" textlink="">
      <cdr:nvSpPr>
        <cdr:cNvPr id="3" name="Овальная выноска 2"/>
        <cdr:cNvSpPr/>
      </cdr:nvSpPr>
      <cdr:spPr>
        <a:xfrm xmlns:a="http://schemas.openxmlformats.org/drawingml/2006/main">
          <a:off x="3858014" y="3525247"/>
          <a:ext cx="1823918" cy="885303"/>
        </a:xfrm>
        <a:prstGeom xmlns:a="http://schemas.openxmlformats.org/drawingml/2006/main" prst="wedgeEllipseCallout">
          <a:avLst>
            <a:gd name="adj1" fmla="val 126808"/>
            <a:gd name="adj2" fmla="val -59673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каждая 5 ДТ попадает под СУР</a:t>
          </a:r>
          <a:endParaRPr lang="ru-RU" sz="1000" b="1" i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0517B-AFBE-4C1C-AA8F-1A894494C69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AF75-BF17-44BB-BD38-A4EA9341D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4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F870-574F-46D0-A6F2-633F7561C82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D83E3-C340-4241-B49D-6F26E08CF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83E3-C340-4241-B49D-6F26E08CF3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0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CB00B-DCAC-430C-9BC1-08E584E1A9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1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6200-0D53-4101-862B-720DFDBB689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83E3-C340-4241-B49D-6F26E08CF36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C382-DEBE-4AD6-A6EA-DE1C4E6F5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D65E-7A4D-47DA-848E-CB3B1327E4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A648-9C85-484C-AAAD-E4CA219F1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81915-9045-4282-A456-263DFF2E7B9E}" type="datetime1">
              <a:rPr lang="ru-RU" smtClean="0"/>
              <a:t>13.01.2017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E17C1A-D577-4502-8C19-6A9815F500BF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598D7-25E9-4A85-A97E-B56EA66664F1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6D4D9-21D8-4FF8-AF39-7A01DCDC8290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7A1C2-D56E-4C82-A267-6421F8DC6D25}" type="datetime1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0E4-760B-451F-B9AA-085E37C57C88}" type="datetime1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3A009-359C-4F68-876C-2471A7608CC5}" type="datetime1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78D674-719E-472B-9208-2E9039373897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68DB-2E4E-4C1E-92AB-ACF655B5E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AE9D7A-27FF-4BB0-ACD1-1A118429DB19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688FE-F5E2-4AFF-9334-A797C505D630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95CFA-06EE-479E-9B95-471CE16CF134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980-0DFE-41D5-B414-A916D5B61D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D067-CCF2-4DFB-B54E-4DECFDA8B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B7F0-D854-49B4-86FF-AF6C33992A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1950-095C-413F-B163-5B4CEE2EEB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2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72BD-B3B0-4174-9E25-3CEFEA4B66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6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BBA-002E-4E5E-A73D-0FAA06FAFB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7049-68AE-43C9-A8CF-703E10D6F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1454-BAA9-47B7-868C-1AACD09C0E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ACF942-2C93-470E-B990-D4B6BDDD03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20104"/>
            <a:ext cx="9144000" cy="19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501" y="2552116"/>
            <a:ext cx="8699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Совершенствование 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rial" pitchFamily="34" charset="0"/>
              </a:rPr>
              <a:t>налогового </a:t>
            </a:r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cs typeface="Arial" pitchFamily="34" charset="0"/>
              </a:rPr>
              <a:t>таможенного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rial" pitchFamily="34" charset="0"/>
              </a:rPr>
              <a:t>администрирования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489" y="6239607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</a:rPr>
              <a:t>г. Астана</a:t>
            </a:r>
            <a:r>
              <a:rPr lang="ru-RU" sz="2000" b="1" dirty="0" smtClean="0">
                <a:solidFill>
                  <a:schemeClr val="bg1"/>
                </a:solidFill>
              </a:rPr>
              <a:t>, 2017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6" y="443468"/>
            <a:ext cx="716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ФИНАНСОВ РЕСПУБЛИКИ КАЗАХСТАН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633" y="977900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ПРАВИТЕЛЬСТВЕННЫЙ ЧАС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581" y="1802368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Доклад Министра финансов РК Б.Т. Султанова на тему: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7204" y="6369078"/>
            <a:ext cx="3996796" cy="4889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6726" y="257600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26" y="1394594"/>
            <a:ext cx="5034027" cy="53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328" y="1452645"/>
            <a:ext cx="3425406" cy="491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77287" y="96372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ЕСТЬ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1768" y="963725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БУДЕТ</a:t>
            </a:r>
            <a:endParaRPr lang="ru-RU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33656" y="963725"/>
            <a:ext cx="27097" cy="5894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 rot="10800000">
            <a:off x="3241670" y="4400479"/>
            <a:ext cx="1687768" cy="952500"/>
          </a:xfrm>
          <a:prstGeom prst="homePlate">
            <a:avLst>
              <a:gd name="adj" fmla="val 27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49323" y="4400479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898</a:t>
            </a:r>
            <a:endParaRPr lang="en-US" sz="36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операции</a:t>
            </a:r>
            <a:endParaRPr lang="ru-RU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10800000">
            <a:off x="7225800" y="4400479"/>
            <a:ext cx="1687768" cy="952500"/>
          </a:xfrm>
          <a:prstGeom prst="homePlate">
            <a:avLst>
              <a:gd name="adj" fmla="val 27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533453" y="4400479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394</a:t>
            </a:r>
            <a:endParaRPr lang="en-US" sz="36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операции</a:t>
            </a:r>
            <a:endParaRPr lang="ru-RU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2582" y="6324025"/>
            <a:ext cx="3612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Сокращены в 2,3 раза</a:t>
            </a:r>
            <a:endParaRPr lang="ru-RU" sz="1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46700" y="6558226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10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884" y="257598"/>
            <a:ext cx="878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</a:rPr>
              <a:t>ОПТИМИЗАЦИЯ</a:t>
            </a:r>
            <a:r>
              <a:rPr lang="kk-KZ" b="1" dirty="0">
                <a:solidFill>
                  <a:srgbClr val="C00000"/>
                </a:solidFill>
              </a:rPr>
              <a:t> </a:t>
            </a:r>
            <a:r>
              <a:rPr lang="kk-KZ" sz="2400" b="1" dirty="0">
                <a:solidFill>
                  <a:srgbClr val="C00000"/>
                </a:solidFill>
              </a:rPr>
              <a:t>БИЗНЕС </a:t>
            </a:r>
            <a:r>
              <a:rPr lang="kk-KZ" sz="2400" b="1" dirty="0" smtClean="0">
                <a:solidFill>
                  <a:srgbClr val="C00000"/>
                </a:solidFill>
              </a:rPr>
              <a:t>– ПРОЦЕССОВ </a:t>
            </a:r>
            <a:r>
              <a:rPr lang="kk-KZ" sz="2400" b="1" dirty="0">
                <a:solidFill>
                  <a:srgbClr val="C00000"/>
                </a:solidFill>
              </a:rPr>
              <a:t>ПРИ ИМПОРТЕ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592" y="3909724"/>
            <a:ext cx="894840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  Автоматизация</a:t>
            </a:r>
            <a:endParaRPr lang="ru-RU" sz="28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  Контроль </a:t>
            </a:r>
            <a:r>
              <a:rPr lang="ru-RU" sz="2800" b="1" dirty="0">
                <a:solidFill>
                  <a:srgbClr val="C00000"/>
                </a:solidFill>
              </a:rPr>
              <a:t>до прибытия товаров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  Контроль </a:t>
            </a:r>
            <a:r>
              <a:rPr lang="ru-RU" sz="2800" b="1" dirty="0">
                <a:solidFill>
                  <a:srgbClr val="C00000"/>
                </a:solidFill>
              </a:rPr>
              <a:t>во время прибытия товаров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  Контроль </a:t>
            </a:r>
            <a:r>
              <a:rPr lang="ru-RU" sz="2800" b="1" dirty="0">
                <a:solidFill>
                  <a:srgbClr val="C00000"/>
                </a:solidFill>
              </a:rPr>
              <a:t>после выпуска товаров в свободное обращение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0"/>
          <a:stretch/>
        </p:blipFill>
        <p:spPr>
          <a:xfrm>
            <a:off x="0" y="963724"/>
            <a:ext cx="9144000" cy="2643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726" y="251029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СЕГМЕНТЫ ТАМОЖЕННЫХ ОПЕРАЦИЙ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9292" y="3897931"/>
            <a:ext cx="529621" cy="395319"/>
            <a:chOff x="4282104" y="3803373"/>
            <a:chExt cx="355783" cy="294839"/>
          </a:xfrm>
        </p:grpSpPr>
        <p:sp>
          <p:nvSpPr>
            <p:cNvPr id="15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81037" y="6463323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11</a:t>
            </a:fld>
            <a:endParaRPr lang="ru-RU" sz="16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9292" y="4607379"/>
            <a:ext cx="529621" cy="395319"/>
            <a:chOff x="4282104" y="3803373"/>
            <a:chExt cx="355783" cy="294839"/>
          </a:xfrm>
        </p:grpSpPr>
        <p:sp>
          <p:nvSpPr>
            <p:cNvPr id="32" name="Нашивка 31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9292" y="5228995"/>
            <a:ext cx="529621" cy="395319"/>
            <a:chOff x="4282104" y="3803373"/>
            <a:chExt cx="355783" cy="294839"/>
          </a:xfrm>
        </p:grpSpPr>
        <p:sp>
          <p:nvSpPr>
            <p:cNvPr id="35" name="Нашивка 3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9292" y="5891147"/>
            <a:ext cx="529621" cy="395319"/>
            <a:chOff x="4282104" y="3803373"/>
            <a:chExt cx="355783" cy="294839"/>
          </a:xfrm>
        </p:grpSpPr>
        <p:sp>
          <p:nvSpPr>
            <p:cNvPr id="38" name="Нашивка 37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Нашивка 38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8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84" y="251029"/>
            <a:ext cx="899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ПРЕДВАРИТЕЛЬНОЕ  ИНФОРМИРОВАНИЕ И ДЕКЛАРИРОВАНИЕ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8132" y="1068722"/>
            <a:ext cx="291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ДЕЙСТВУЮЩИЙ ПОРЯДОК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977" y="1068722"/>
            <a:ext cx="292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ПРЕДЛАГАЕМЫЙ ПОРЯДОК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568825" y="969388"/>
            <a:ext cx="0" cy="5698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9240" y="1702765"/>
            <a:ext cx="3013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участник ВЭД осуществляет:</a:t>
            </a:r>
            <a:endParaRPr lang="ru-RU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47764" y="2268652"/>
            <a:ext cx="2996103" cy="12365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Предварительное информирование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7764" y="3954577"/>
            <a:ext cx="2996103" cy="12365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Предварительное декларирование</a:t>
            </a:r>
            <a:endParaRPr lang="ru-RU" sz="20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90153" y="3924300"/>
            <a:ext cx="1491748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Декларация на товары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56678" y="2249602"/>
            <a:ext cx="1767972" cy="1038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Обязательное Предварительное декларирование</a:t>
            </a:r>
            <a:endParaRPr lang="ru-RU" sz="14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369228">
            <a:off x="5267254" y="3409950"/>
            <a:ext cx="276295" cy="4399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81525" y="5507150"/>
            <a:ext cx="4572000" cy="13508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ea typeface="Tahoma" pitchFamily="34" charset="0"/>
                <a:cs typeface="Tahoma" pitchFamily="34" charset="0"/>
              </a:rPr>
              <a:t>Возможность использования сведений предварительной декларации (ПД) для предварительного анализа и  ускоренного выпуска товаров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ea typeface="Tahoma" pitchFamily="34" charset="0"/>
                <a:cs typeface="Tahoma" pitchFamily="34" charset="0"/>
              </a:rPr>
              <a:t>В случае не срабатывания СУР -  автоматический выпуск товаров </a:t>
            </a:r>
            <a:endParaRPr lang="ru-RU" sz="1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5507150"/>
            <a:ext cx="4572000" cy="13508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ea typeface="Tahoma" pitchFamily="34" charset="0"/>
                <a:cs typeface="Tahoma" pitchFamily="34" charset="0"/>
              </a:rPr>
              <a:t>      Разрыв двух процессов</a:t>
            </a: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81037" y="6479494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12</a:t>
            </a:fld>
            <a:endParaRPr lang="ru-RU" sz="1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33203" y="3933825"/>
            <a:ext cx="1491748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Транзитная декларация на товары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15175" y="2249602"/>
            <a:ext cx="1905000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Обязательное Предварительное информирование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8153329" y="3400425"/>
            <a:ext cx="276295" cy="43996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5678" y="3924300"/>
            <a:ext cx="1491748" cy="1038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Выпуск товаров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2356253">
            <a:off x="7516131" y="3374746"/>
            <a:ext cx="276295" cy="53334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8765" y="3512515"/>
            <a:ext cx="291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участник ВЭД имеет право: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0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pic>
        <p:nvPicPr>
          <p:cNvPr id="61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26000"/>
            <a:ext cx="9302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162175" y="768350"/>
            <a:ext cx="7237413" cy="1000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89138"/>
            <a:ext cx="9302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 flipH="1">
            <a:off x="7092950" y="2879725"/>
            <a:ext cx="1584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Выпуск товаров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flipH="1">
            <a:off x="1801813" y="2900363"/>
            <a:ext cx="12811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Уведомление о прибытии на границе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 flipH="1">
            <a:off x="3275013" y="2951163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Доставка товаров </a:t>
            </a:r>
          </a:p>
        </p:txBody>
      </p:sp>
      <p:sp>
        <p:nvSpPr>
          <p:cNvPr id="6154" name="Прямоугольник 40"/>
          <p:cNvSpPr>
            <a:spLocks noChangeArrowheads="1"/>
          </p:cNvSpPr>
          <p:nvPr/>
        </p:nvSpPr>
        <p:spPr bwMode="auto">
          <a:xfrm>
            <a:off x="5795963" y="2030413"/>
            <a:ext cx="50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ДТ</a:t>
            </a:r>
            <a:r>
              <a:rPr lang="ru-RU" altLang="ru-RU" sz="24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 flipH="1">
            <a:off x="422275" y="1341438"/>
            <a:ext cx="652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Действующий порядок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61" name="Picture 15" descr="http://img.address.ua/imgdata/data/listing/sklad/981/9811235/bg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133600"/>
            <a:ext cx="14319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pPr>
              <a:defRPr/>
            </a:pPr>
            <a:fld id="{E0B256DC-BBF7-44AB-AD3B-AFC8F8E3025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164" name="Text Box 8"/>
          <p:cNvSpPr txBox="1">
            <a:spLocks noChangeArrowheads="1"/>
          </p:cNvSpPr>
          <p:nvPr/>
        </p:nvSpPr>
        <p:spPr bwMode="auto">
          <a:xfrm flipH="1">
            <a:off x="2112963" y="5565775"/>
            <a:ext cx="12811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Уведомление о прибытии на границе</a:t>
            </a:r>
          </a:p>
        </p:txBody>
      </p:sp>
      <p:sp>
        <p:nvSpPr>
          <p:cNvPr id="6165" name="Text Box 8"/>
          <p:cNvSpPr txBox="1">
            <a:spLocks noChangeArrowheads="1"/>
          </p:cNvSpPr>
          <p:nvPr/>
        </p:nvSpPr>
        <p:spPr bwMode="auto">
          <a:xfrm flipH="1">
            <a:off x="5929313" y="5832475"/>
            <a:ext cx="1963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Контроль убытие с СВХ</a:t>
            </a:r>
          </a:p>
        </p:txBody>
      </p:sp>
      <p:sp>
        <p:nvSpPr>
          <p:cNvPr id="6166" name="Text Box 8"/>
          <p:cNvSpPr txBox="1">
            <a:spLocks noChangeArrowheads="1"/>
          </p:cNvSpPr>
          <p:nvPr/>
        </p:nvSpPr>
        <p:spPr bwMode="auto">
          <a:xfrm flipH="1">
            <a:off x="3409950" y="5759450"/>
            <a:ext cx="1584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Доставка товаров </a:t>
            </a:r>
          </a:p>
        </p:txBody>
      </p:sp>
      <p:pic>
        <p:nvPicPr>
          <p:cNvPr id="6169" name="Picture 15" descr="http://img.address.ua/imgdata/data/listing/sklad/981/9811235/bg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868863"/>
            <a:ext cx="14335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478338"/>
            <a:ext cx="688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Рисунок 112" descr="LOGO MGD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253038"/>
            <a:ext cx="3762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Прямоугольник 120"/>
          <p:cNvSpPr>
            <a:spLocks noChangeArrowheads="1"/>
          </p:cNvSpPr>
          <p:nvPr/>
        </p:nvSpPr>
        <p:spPr bwMode="auto">
          <a:xfrm>
            <a:off x="5641975" y="4652963"/>
            <a:ext cx="50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ДТ</a:t>
            </a:r>
            <a:r>
              <a:rPr lang="ru-RU" altLang="ru-RU" sz="24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176" name="TextBox 1"/>
          <p:cNvSpPr txBox="1">
            <a:spLocks noChangeArrowheads="1"/>
          </p:cNvSpPr>
          <p:nvPr/>
        </p:nvSpPr>
        <p:spPr bwMode="auto">
          <a:xfrm>
            <a:off x="368300" y="2924175"/>
            <a:ext cx="1395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Web</a:t>
            </a:r>
            <a:endParaRPr lang="ru-RU" b="1"/>
          </a:p>
          <a:p>
            <a:pPr algn="ctr" eaLnBrk="1" hangingPunct="1"/>
            <a:r>
              <a:rPr lang="ru-RU" b="1"/>
              <a:t>Декларант</a:t>
            </a:r>
          </a:p>
        </p:txBody>
      </p:sp>
      <p:sp>
        <p:nvSpPr>
          <p:cNvPr id="6177" name="TextBox 2"/>
          <p:cNvSpPr txBox="1">
            <a:spLocks noChangeArrowheads="1"/>
          </p:cNvSpPr>
          <p:nvPr/>
        </p:nvSpPr>
        <p:spPr bwMode="auto">
          <a:xfrm>
            <a:off x="3446463" y="322738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ТТС ЦОУ</a:t>
            </a:r>
          </a:p>
        </p:txBody>
      </p:sp>
      <p:sp>
        <p:nvSpPr>
          <p:cNvPr id="6178" name="TextBox 4"/>
          <p:cNvSpPr txBox="1">
            <a:spLocks noChangeArrowheads="1"/>
          </p:cNvSpPr>
          <p:nvPr/>
        </p:nvSpPr>
        <p:spPr bwMode="auto">
          <a:xfrm>
            <a:off x="7092950" y="3141663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ТАИС, СКУР</a:t>
            </a:r>
          </a:p>
        </p:txBody>
      </p:sp>
      <p:sp>
        <p:nvSpPr>
          <p:cNvPr id="6179" name="TextBox 5"/>
          <p:cNvSpPr txBox="1">
            <a:spLocks noChangeArrowheads="1"/>
          </p:cNvSpPr>
          <p:nvPr/>
        </p:nvSpPr>
        <p:spPr bwMode="auto">
          <a:xfrm>
            <a:off x="5076825" y="3070225"/>
            <a:ext cx="154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Брокерский</a:t>
            </a:r>
          </a:p>
          <a:p>
            <a:pPr algn="ctr" eaLnBrk="1" hangingPunct="1"/>
            <a:r>
              <a:rPr lang="ru-RU" b="1"/>
              <a:t>софт</a:t>
            </a: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1295400" y="7089775"/>
            <a:ext cx="6234113" cy="373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83" name="Рисунок 31" descr="LOGO MGD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4034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Text Box 8"/>
          <p:cNvSpPr txBox="1">
            <a:spLocks noChangeArrowheads="1"/>
          </p:cNvSpPr>
          <p:nvPr/>
        </p:nvSpPr>
        <p:spPr bwMode="auto">
          <a:xfrm flipH="1">
            <a:off x="334963" y="4048125"/>
            <a:ext cx="790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Предлагаемый </a:t>
            </a: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порядок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688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5637213" y="2009775"/>
            <a:ext cx="663575" cy="339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ДТ</a:t>
            </a:r>
            <a:r>
              <a:rPr lang="ru-RU" altLang="ru-RU" sz="1600" dirty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22" name="Rectangle 9"/>
          <p:cNvSpPr>
            <a:spLocks noChangeArrowheads="1"/>
          </p:cNvSpPr>
          <p:nvPr/>
        </p:nvSpPr>
        <p:spPr bwMode="auto">
          <a:xfrm>
            <a:off x="3751263" y="4937125"/>
            <a:ext cx="628650" cy="3381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ТД</a:t>
            </a:r>
            <a:r>
              <a:rPr lang="ru-RU" altLang="ru-RU" sz="160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6726" y="272996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АВТОМАТИЗАЦИЯ И ИНТЕГРАЦИЯ ИС АСТАНА-1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376" y="2054737"/>
            <a:ext cx="952772" cy="952773"/>
          </a:xfrm>
          <a:prstGeom prst="rect">
            <a:avLst/>
          </a:prstGeom>
        </p:spPr>
      </p:pic>
      <p:grpSp>
        <p:nvGrpSpPr>
          <p:cNvPr id="58" name="Группа 44"/>
          <p:cNvGrpSpPr/>
          <p:nvPr/>
        </p:nvGrpSpPr>
        <p:grpSpPr>
          <a:xfrm>
            <a:off x="757488" y="1909611"/>
            <a:ext cx="512357" cy="547696"/>
            <a:chOff x="621985" y="3027570"/>
            <a:chExt cx="484893" cy="518337"/>
          </a:xfrm>
        </p:grpSpPr>
        <p:pic>
          <p:nvPicPr>
            <p:cNvPr id="59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ПИ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09" y="2363734"/>
            <a:ext cx="1214449" cy="66166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5241" y="2129358"/>
            <a:ext cx="952772" cy="952773"/>
          </a:xfrm>
          <a:prstGeom prst="rect">
            <a:avLst/>
          </a:prstGeom>
        </p:spPr>
      </p:pic>
      <p:grpSp>
        <p:nvGrpSpPr>
          <p:cNvPr id="62" name="Группа 46"/>
          <p:cNvGrpSpPr/>
          <p:nvPr/>
        </p:nvGrpSpPr>
        <p:grpSpPr>
          <a:xfrm>
            <a:off x="4038600" y="2008188"/>
            <a:ext cx="512357" cy="547696"/>
            <a:chOff x="621985" y="3027570"/>
            <a:chExt cx="484893" cy="518337"/>
          </a:xfrm>
        </p:grpSpPr>
        <p:pic>
          <p:nvPicPr>
            <p:cNvPr id="63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ТД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8376" y="4696337"/>
            <a:ext cx="952772" cy="952773"/>
          </a:xfrm>
          <a:prstGeom prst="rect">
            <a:avLst/>
          </a:prstGeom>
        </p:spPr>
      </p:pic>
      <p:grpSp>
        <p:nvGrpSpPr>
          <p:cNvPr id="67" name="Группа 44"/>
          <p:cNvGrpSpPr/>
          <p:nvPr/>
        </p:nvGrpSpPr>
        <p:grpSpPr>
          <a:xfrm>
            <a:off x="884488" y="4551211"/>
            <a:ext cx="512357" cy="547696"/>
            <a:chOff x="621985" y="3027570"/>
            <a:chExt cx="484893" cy="518337"/>
          </a:xfrm>
        </p:grpSpPr>
        <p:pic>
          <p:nvPicPr>
            <p:cNvPr id="68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ПИ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09" y="5005334"/>
            <a:ext cx="1214449" cy="6616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92241" y="4770958"/>
            <a:ext cx="952772" cy="952773"/>
          </a:xfrm>
          <a:prstGeom prst="rect">
            <a:avLst/>
          </a:prstGeom>
        </p:spPr>
      </p:pic>
      <p:grpSp>
        <p:nvGrpSpPr>
          <p:cNvPr id="72" name="Группа 46"/>
          <p:cNvGrpSpPr/>
          <p:nvPr/>
        </p:nvGrpSpPr>
        <p:grpSpPr>
          <a:xfrm>
            <a:off x="4165600" y="4649788"/>
            <a:ext cx="512357" cy="547696"/>
            <a:chOff x="621985" y="3027570"/>
            <a:chExt cx="484893" cy="518337"/>
          </a:xfrm>
        </p:grpSpPr>
        <p:pic>
          <p:nvPicPr>
            <p:cNvPr id="73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ТД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sp>
        <p:nvSpPr>
          <p:cNvPr id="75" name="Text Box 8"/>
          <p:cNvSpPr txBox="1">
            <a:spLocks noChangeArrowheads="1"/>
          </p:cNvSpPr>
          <p:nvPr/>
        </p:nvSpPr>
        <p:spPr bwMode="auto">
          <a:xfrm flipH="1">
            <a:off x="5394324" y="1397000"/>
            <a:ext cx="3282949" cy="40005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Разные системы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 flipH="1">
            <a:off x="5394325" y="4052888"/>
            <a:ext cx="3282950" cy="40005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Единая система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454025" y="2160588"/>
            <a:ext cx="6757988" cy="4284662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dirty="0">
              <a:cs typeface="Arial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12975"/>
            <a:ext cx="1820863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16100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AutoShape 3"/>
          <p:cNvSpPr>
            <a:spLocks noChangeArrowheads="1"/>
          </p:cNvSpPr>
          <p:nvPr/>
        </p:nvSpPr>
        <p:spPr bwMode="ltGray">
          <a:xfrm rot="5400000" flipH="1">
            <a:off x="-493713" y="3122613"/>
            <a:ext cx="2738437" cy="2116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27325"/>
            <a:ext cx="1260475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1708150" y="2335213"/>
            <a:ext cx="381000" cy="381000"/>
            <a:chOff x="2078" y="1680"/>
            <a:chExt cx="1615" cy="1615"/>
          </a:xfrm>
        </p:grpSpPr>
        <p:sp>
          <p:nvSpPr>
            <p:cNvPr id="823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2" name="Group 23"/>
          <p:cNvGrpSpPr>
            <a:grpSpLocks/>
          </p:cNvGrpSpPr>
          <p:nvPr/>
        </p:nvGrpSpPr>
        <p:grpSpPr bwMode="auto">
          <a:xfrm>
            <a:off x="2117725" y="3033713"/>
            <a:ext cx="381000" cy="381000"/>
            <a:chOff x="2078" y="1680"/>
            <a:chExt cx="1615" cy="1615"/>
          </a:xfrm>
        </p:grpSpPr>
        <p:sp>
          <p:nvSpPr>
            <p:cNvPr id="823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3" name="Group 30"/>
          <p:cNvGrpSpPr>
            <a:grpSpLocks/>
          </p:cNvGrpSpPr>
          <p:nvPr/>
        </p:nvGrpSpPr>
        <p:grpSpPr bwMode="auto">
          <a:xfrm>
            <a:off x="1704975" y="5073650"/>
            <a:ext cx="381000" cy="381000"/>
            <a:chOff x="2078" y="1680"/>
            <a:chExt cx="1615" cy="1615"/>
          </a:xfrm>
        </p:grpSpPr>
        <p:sp>
          <p:nvSpPr>
            <p:cNvPr id="822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1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4" name="Group 37"/>
          <p:cNvGrpSpPr>
            <a:grpSpLocks/>
          </p:cNvGrpSpPr>
          <p:nvPr/>
        </p:nvGrpSpPr>
        <p:grpSpPr bwMode="auto">
          <a:xfrm>
            <a:off x="1081088" y="5446713"/>
            <a:ext cx="355600" cy="381000"/>
            <a:chOff x="2078" y="1680"/>
            <a:chExt cx="1615" cy="1615"/>
          </a:xfrm>
        </p:grpSpPr>
        <p:sp>
          <p:nvSpPr>
            <p:cNvPr id="822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42595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6" name="AutoShape 8"/>
          <p:cNvSpPr>
            <a:spLocks noChangeArrowheads="1"/>
          </p:cNvSpPr>
          <p:nvPr/>
        </p:nvSpPr>
        <p:spPr bwMode="gray">
          <a:xfrm>
            <a:off x="1768475" y="1643063"/>
            <a:ext cx="671988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>
                <a:cs typeface="Arial" charset="0"/>
              </a:rPr>
              <a:t>Интеграция всех процессов на единой технологической платформе</a:t>
            </a:r>
          </a:p>
        </p:txBody>
      </p:sp>
      <p:sp>
        <p:nvSpPr>
          <p:cNvPr id="8207" name="AutoShape 8"/>
          <p:cNvSpPr>
            <a:spLocks noChangeArrowheads="1"/>
          </p:cNvSpPr>
          <p:nvPr/>
        </p:nvSpPr>
        <p:spPr bwMode="gray">
          <a:xfrm>
            <a:off x="2117725" y="2271713"/>
            <a:ext cx="640715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>
                <a:cs typeface="Arial" charset="0"/>
              </a:rPr>
              <a:t>Сокращение времени на ввод и обработку данных – ИТТ и ФЛК </a:t>
            </a:r>
          </a:p>
        </p:txBody>
      </p:sp>
      <p:sp>
        <p:nvSpPr>
          <p:cNvPr id="8208" name="AutoShape 8"/>
          <p:cNvSpPr>
            <a:spLocks noChangeArrowheads="1"/>
          </p:cNvSpPr>
          <p:nvPr/>
        </p:nvSpPr>
        <p:spPr bwMode="gray">
          <a:xfrm>
            <a:off x="2492375" y="2914650"/>
            <a:ext cx="5959475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>
                <a:cs typeface="Arial" charset="0"/>
              </a:rPr>
              <a:t>Оптимизация бизнесс</a:t>
            </a:r>
            <a:r>
              <a:rPr lang="ru-RU" altLang="ru-RU" sz="1600">
                <a:cs typeface="Arial" charset="0"/>
              </a:rPr>
              <a:t>–</a:t>
            </a:r>
            <a:r>
              <a:rPr lang="kk-KZ" altLang="ru-RU" sz="1600">
                <a:cs typeface="Arial" charset="0"/>
              </a:rPr>
              <a:t>процессов и форматов е</a:t>
            </a:r>
            <a:r>
              <a:rPr lang="ru-RU" altLang="ru-RU" sz="1600">
                <a:cs typeface="Arial" charset="0"/>
              </a:rPr>
              <a:t>–</a:t>
            </a:r>
            <a:r>
              <a:rPr lang="kk-KZ" altLang="ru-RU" sz="1600">
                <a:cs typeface="Arial" charset="0"/>
              </a:rPr>
              <a:t>документов</a:t>
            </a:r>
            <a:endParaRPr lang="ru-RU" altLang="ru-RU" sz="1600">
              <a:cs typeface="Arial" charset="0"/>
            </a:endParaRPr>
          </a:p>
        </p:txBody>
      </p:sp>
      <p:sp>
        <p:nvSpPr>
          <p:cNvPr id="8209" name="AutoShape 8"/>
          <p:cNvSpPr>
            <a:spLocks noChangeArrowheads="1"/>
          </p:cNvSpPr>
          <p:nvPr/>
        </p:nvSpPr>
        <p:spPr bwMode="gray">
          <a:xfrm>
            <a:off x="2559050" y="4316413"/>
            <a:ext cx="6000750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>
                <a:cs typeface="Arial" charset="0"/>
              </a:rPr>
              <a:t>Автоматизация расчета, взимания и учета платежей</a:t>
            </a:r>
          </a:p>
        </p:txBody>
      </p:sp>
      <p:sp>
        <p:nvSpPr>
          <p:cNvPr id="8210" name="AutoShape 8"/>
          <p:cNvSpPr>
            <a:spLocks noChangeArrowheads="1"/>
          </p:cNvSpPr>
          <p:nvPr/>
        </p:nvSpPr>
        <p:spPr bwMode="gray">
          <a:xfrm>
            <a:off x="2108200" y="5010150"/>
            <a:ext cx="6451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>
                <a:cs typeface="Arial" charset="0"/>
              </a:rPr>
              <a:t>Мониторинг</a:t>
            </a:r>
            <a:r>
              <a:rPr lang="ru-RU" altLang="ru-RU" sz="1600">
                <a:cs typeface="Arial" charset="0"/>
              </a:rPr>
              <a:t>,</a:t>
            </a:r>
            <a:r>
              <a:rPr lang="kk-KZ" altLang="ru-RU" sz="1600">
                <a:cs typeface="Arial" charset="0"/>
              </a:rPr>
              <a:t> отчеты и статистика в реальном времени</a:t>
            </a:r>
            <a:endParaRPr lang="ru-RU" altLang="ru-RU" sz="1600">
              <a:cs typeface="Arial" charset="0"/>
            </a:endParaRPr>
          </a:p>
        </p:txBody>
      </p:sp>
      <p:sp>
        <p:nvSpPr>
          <p:cNvPr id="8211" name="AutoShape 8"/>
          <p:cNvSpPr>
            <a:spLocks noChangeArrowheads="1"/>
          </p:cNvSpPr>
          <p:nvPr/>
        </p:nvSpPr>
        <p:spPr bwMode="gray">
          <a:xfrm>
            <a:off x="2660650" y="3598863"/>
            <a:ext cx="5899150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>
                <a:cs typeface="Arial" charset="0"/>
              </a:rPr>
              <a:t>Усовершенствованное управление рисками и пост-аудит</a:t>
            </a:r>
          </a:p>
        </p:txBody>
      </p:sp>
      <p:grpSp>
        <p:nvGrpSpPr>
          <p:cNvPr id="8212" name="Group 37"/>
          <p:cNvGrpSpPr>
            <a:grpSpLocks/>
          </p:cNvGrpSpPr>
          <p:nvPr/>
        </p:nvGrpSpPr>
        <p:grpSpPr bwMode="auto">
          <a:xfrm>
            <a:off x="2270125" y="3708400"/>
            <a:ext cx="355600" cy="381000"/>
            <a:chOff x="2078" y="1680"/>
            <a:chExt cx="1615" cy="1615"/>
          </a:xfrm>
        </p:grpSpPr>
        <p:sp>
          <p:nvSpPr>
            <p:cNvPr id="821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13" name="AutoShape 8"/>
          <p:cNvSpPr>
            <a:spLocks noChangeArrowheads="1"/>
          </p:cNvSpPr>
          <p:nvPr/>
        </p:nvSpPr>
        <p:spPr bwMode="gray">
          <a:xfrm>
            <a:off x="1768475" y="5659438"/>
            <a:ext cx="6791325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>
                <a:cs typeface="Arial" charset="0"/>
              </a:rPr>
              <a:t>Взаимодействие с другими системами</a:t>
            </a:r>
            <a:r>
              <a:rPr lang="ru-RU" altLang="ru-RU" sz="1600">
                <a:cs typeface="Arial" charset="0"/>
              </a:rPr>
              <a:t> (ИНИС, ИКПП, ЕАЭС и т.д)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6726" y="272996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ПРЕИМУЩЕСТВА ВНЕДРЕНИЯ АСТАНА-1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5312"/>
            <a:ext cx="9144000" cy="898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МОДЕРНИЗАЦИЯ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ФИЗИЧЕСКОЙ ИНФРАСТРУКТУРЫ ТАМОЖЕННЫХ ПОСТОВ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Users\Daulet.Urazkenov\Desktop\Новая папка\Новая папка\ролик-ru-6.11[01-07-07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9144000" cy="2831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Daulet.Urazkenov\Desktop\Новая папка\Новая папка\ролик-ru-6.11[01-05-52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27528"/>
            <a:ext cx="5929322" cy="28489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16AF-AC4B-41D9-AD5F-C1E7268B455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03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Проект типовых пунктов пропуска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73996"/>
            <a:ext cx="904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ОТКРЫТИЕ ТРАНСПОРТНО-ЛОГИСТИЧЕСКОГО ЦЕНТРА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14130" y="5036699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0607" y="1746767"/>
            <a:ext cx="24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 РЕЙТИНГЕ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УЧАСТВУЮТ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256 СТРАН МИРА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86600" y="6475290"/>
            <a:ext cx="2057400" cy="365125"/>
          </a:xfrm>
        </p:spPr>
        <p:txBody>
          <a:bodyPr>
            <a:normAutofit/>
          </a:bodyPr>
          <a:lstStyle/>
          <a:p>
            <a:fld id="{AB72D36F-1069-4C31-9921-9735EF85231E}" type="slidenum">
              <a:rPr lang="ru-RU" sz="1600" b="1" smtClean="0"/>
              <a:pPr/>
              <a:t>16</a:t>
            </a:fld>
            <a:endParaRPr lang="ru-RU" sz="1600" b="1" dirty="0"/>
          </a:p>
        </p:txBody>
      </p:sp>
      <p:pic>
        <p:nvPicPr>
          <p:cNvPr id="2050" name="Picture 2" descr="C:\Documents and Settings\dina.bekenova\Мои документы\Загрузки\66194-preview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6" y="1272254"/>
            <a:ext cx="3593770" cy="21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dina.bekenova\Мои документы\Загрузки\eb7b0c46ebb4f21fdb157b9a87e32949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6" y="3895106"/>
            <a:ext cx="3593770" cy="20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4448" y="1272254"/>
            <a:ext cx="4889623" cy="4663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Астана. Крупнейший в Центральной Азии транспортно-логистический центр.  Представлен </a:t>
            </a:r>
            <a:r>
              <a:rPr lang="ru-RU" sz="2400" b="1" dirty="0"/>
              <a:t>весь комплекс логистических услуг, включая хранение и сортировку товаров, а также дислокация всех контролирующих органов для проведения соответствующих видов государственного </a:t>
            </a:r>
            <a:r>
              <a:rPr lang="ru-RU" sz="2400" b="1" dirty="0" smtClean="0"/>
              <a:t>контроля</a:t>
            </a:r>
            <a:endParaRPr lang="ru-RU" sz="2400" b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134986"/>
            <a:ext cx="8749426" cy="48047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272707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z="2000" b="1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sz="20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992" y="3203903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З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7750" y="1326472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7291" y="3089868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В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3204" y="4760140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Ю</a:t>
            </a:r>
            <a:endParaRPr lang="ru-RU" sz="2800" dirty="0">
              <a:solidFill>
                <a:prstClr val="black"/>
              </a:solidFill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912635" y="6033636"/>
            <a:ext cx="245894" cy="245894"/>
            <a:chOff x="2373481" y="6344528"/>
            <a:chExt cx="245894" cy="245894"/>
          </a:xfrm>
        </p:grpSpPr>
        <p:sp>
          <p:nvSpPr>
            <p:cNvPr id="36" name="Овал 35"/>
            <p:cNvSpPr/>
            <p:nvPr/>
          </p:nvSpPr>
          <p:spPr>
            <a:xfrm>
              <a:off x="2373481" y="6344528"/>
              <a:ext cx="245894" cy="2458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420227" y="6391275"/>
              <a:ext cx="155575" cy="155575"/>
            </a:xfrm>
            <a:prstGeom prst="ellipse">
              <a:avLst/>
            </a:prstGeom>
            <a:solidFill>
              <a:srgbClr val="009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1257992" y="5971917"/>
            <a:ext cx="7516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Пункты пропуска</a:t>
            </a: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723" y="2265528"/>
            <a:ext cx="12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АСТАНА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49" y="968991"/>
            <a:ext cx="3332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ТЛЦ – ГЧП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ИС АСТАНА-1 – программа ООН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ТП – ЭКСИМ БАНК КИТАЯ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10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СОЗДАНИЕ ЗОН ТАМОЖЕННОГО ОФОРМЛЕНИЯ </a:t>
            </a:r>
          </a:p>
        </p:txBody>
      </p:sp>
    </p:spTree>
    <p:extLst>
      <p:ext uri="{BB962C8B-B14F-4D97-AF65-F5344CB8AC3E}">
        <p14:creationId xmlns:p14="http://schemas.microsoft.com/office/powerpoint/2010/main" val="31148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pic>
        <p:nvPicPr>
          <p:cNvPr id="4" name="Picture 3" descr="C:\Documents and Settings\Лт.шмит\Рабочий стол\cliparts\gif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6468" y="3093773"/>
            <a:ext cx="2008932" cy="21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6029324" y="1915502"/>
            <a:ext cx="2822013" cy="4514708"/>
            <a:chOff x="5422346" y="1638442"/>
            <a:chExt cx="3428992" cy="3569421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422346" y="4155147"/>
              <a:ext cx="3428992" cy="10527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ЖЕЛТЫЙ КОРИДОР</a:t>
              </a:r>
              <a:endParaRPr lang="tr-TR" altLang="ru-RU" sz="1600" b="1" dirty="0" smtClean="0">
                <a:solidFill>
                  <a:schemeClr val="bg1"/>
                </a:solidFill>
                <a:ea typeface="Tahoma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tr-TR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(</a:t>
              </a:r>
              <a:r>
                <a:rPr lang="ru-RU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выпуск товара 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с обеспечением </a:t>
              </a:r>
              <a:r>
                <a:rPr lang="tr-TR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)</a:t>
              </a:r>
              <a:endParaRPr lang="tr-TR" altLang="ru-RU" sz="16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422346" y="1638442"/>
              <a:ext cx="3428992" cy="105271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ЗЕЛЕНЫЙ КОРИДОР</a:t>
              </a:r>
            </a:p>
            <a:p>
              <a:pPr algn="ctr"/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(автоматический </a:t>
              </a:r>
              <a:r>
                <a:rPr lang="en-US" altLang="ru-RU" sz="1600" b="1" dirty="0" smtClean="0">
                  <a:ea typeface="Tahoma" pitchFamily="34" charset="0"/>
                  <a:cs typeface="Arial" pitchFamily="34" charset="0"/>
                </a:rPr>
                <a:t/>
              </a:r>
              <a:br>
                <a:rPr lang="en-US" altLang="ru-RU" sz="1600" b="1" dirty="0" smtClean="0">
                  <a:ea typeface="Tahoma" pitchFamily="34" charset="0"/>
                  <a:cs typeface="Arial" pitchFamily="34" charset="0"/>
                </a:rPr>
              </a:br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выпуск товара)</a:t>
              </a:r>
              <a:endParaRPr lang="ru-RU" altLang="ru-RU" sz="1600" b="1" dirty="0"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5422346" y="2890835"/>
              <a:ext cx="3428992" cy="10527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СИНИЙ КОРИДОР</a:t>
              </a:r>
              <a:endParaRPr lang="tr-TR" altLang="ru-RU" sz="16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tr-TR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(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выпуск товара без 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обеспечения</a:t>
              </a:r>
              <a:r>
                <a:rPr lang="tr-TR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2465630" y="1154701"/>
            <a:ext cx="2975331" cy="914400"/>
          </a:xfrm>
          <a:prstGeom prst="flowChartAlternateProcess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СУР по </a:t>
            </a:r>
            <a:r>
              <a:rPr lang="ru-RU" b="1" dirty="0">
                <a:ea typeface="Tahoma" pitchFamily="34" charset="0"/>
                <a:cs typeface="Arial" pitchFamily="34" charset="0"/>
              </a:rPr>
              <a:t>контролю </a:t>
            </a:r>
            <a:br>
              <a:rPr lang="ru-RU" b="1" dirty="0">
                <a:ea typeface="Tahoma" pitchFamily="34" charset="0"/>
                <a:cs typeface="Arial" pitchFamily="34" charset="0"/>
              </a:rPr>
            </a:br>
            <a:r>
              <a:rPr lang="ru-RU" b="1" dirty="0">
                <a:ea typeface="Tahoma" pitchFamily="34" charset="0"/>
                <a:cs typeface="Arial" pitchFamily="34" charset="0"/>
              </a:rPr>
              <a:t>таможенной 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стоимости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 классификации товаров </a:t>
            </a:r>
            <a:endParaRPr lang="en-US" b="1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4310">
            <a:off x="418779" y="2836016"/>
            <a:ext cx="1762447" cy="2439342"/>
          </a:xfrm>
          <a:prstGeom prst="rect">
            <a:avLst/>
          </a:prstGeom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3290885" y="5306073"/>
            <a:ext cx="162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ИС «Астана-1»</a:t>
            </a:r>
            <a:endParaRPr lang="en-US" b="1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23529" y="5463586"/>
            <a:ext cx="253003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Декларация на товары в электронном виде</a:t>
            </a:r>
            <a:endParaRPr lang="ru-RU" b="1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476734" y="3983385"/>
            <a:ext cx="515193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965194" y="3983385"/>
            <a:ext cx="940306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14440">
            <a:off x="4940563" y="2778009"/>
            <a:ext cx="1033969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35537">
            <a:off x="4836609" y="5212287"/>
            <a:ext cx="1099155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591245" y="2439332"/>
            <a:ext cx="724100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17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ПЕРЕНОС АКЦЕНТА КОНТРОЛЯ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ЭТАП ПОСЛЕ ВЫПУСКА ТОВАРОВ 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18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423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26" y="31797"/>
            <a:ext cx="9017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ОТСРОЧКА ПО УПЛАТЕ  НАЛОГОВ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ПРИ ИМПОРТЕ ТОВАРОВ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34049" y="1390572"/>
            <a:ext cx="2174400" cy="835200"/>
          </a:xfrm>
          <a:prstGeom prst="homePlate">
            <a:avLst>
              <a:gd name="adj" fmla="val 294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134049" y="2525261"/>
            <a:ext cx="2174400" cy="835200"/>
          </a:xfrm>
          <a:prstGeom prst="homePlate">
            <a:avLst>
              <a:gd name="adj" fmla="val 294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134050" y="3675015"/>
            <a:ext cx="2176014" cy="836320"/>
          </a:xfrm>
          <a:prstGeom prst="homePlate">
            <a:avLst>
              <a:gd name="adj" fmla="val 2108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9448" y="1495123"/>
            <a:ext cx="11673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201</a:t>
            </a:r>
            <a:r>
              <a:rPr lang="kk-KZ" sz="3400" b="1" dirty="0" smtClean="0">
                <a:solidFill>
                  <a:schemeClr val="bg1"/>
                </a:solidFill>
              </a:rPr>
              <a:t>4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8339" y="2636620"/>
            <a:ext cx="10695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201</a:t>
            </a:r>
            <a:r>
              <a:rPr lang="kk-KZ" sz="3400" b="1" dirty="0" smtClean="0">
                <a:solidFill>
                  <a:schemeClr val="bg1"/>
                </a:solidFill>
              </a:rPr>
              <a:t>5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386" y="3757396"/>
            <a:ext cx="20874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400" b="1" dirty="0" smtClean="0">
                <a:solidFill>
                  <a:schemeClr val="bg1"/>
                </a:solidFill>
              </a:rPr>
              <a:t>2017-2018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1643" y="1577340"/>
            <a:ext cx="414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импортеры – переработчики 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11643" y="3862343"/>
            <a:ext cx="635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импортеры в «зеленом коридоре»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-491901" y="5483524"/>
            <a:ext cx="492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Отсрочкой вправе воспользоваться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401124" y="252736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+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01124" y="367767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+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11643" y="2377686"/>
            <a:ext cx="557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крупные налогоплательщики  </a:t>
            </a:r>
          </a:p>
          <a:p>
            <a:r>
              <a:rPr lang="ru-RU" sz="2400" b="1" dirty="0" smtClean="0"/>
              <a:t>уполномоченные экономические операторы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07813" y="5406579"/>
            <a:ext cx="16834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94E8F"/>
                </a:solidFill>
              </a:rPr>
              <a:t>&gt;</a:t>
            </a:r>
            <a:r>
              <a:rPr lang="ru-RU" sz="6600" b="1" dirty="0" smtClean="0">
                <a:solidFill>
                  <a:srgbClr val="094E8F"/>
                </a:solidFill>
              </a:rPr>
              <a:t>6,5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7980" y="5518748"/>
            <a:ext cx="1896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тысяч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импортеров </a:t>
            </a:r>
            <a:endParaRPr lang="ru-RU" sz="2400" b="1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71213" y="6478293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19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30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111935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51261" y="311833"/>
            <a:ext cx="897173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СТРУКТУРА ДОКЛАДА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1" y="1269999"/>
            <a:ext cx="8703152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Исполнение 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доходов и контрольная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деятельность;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Содействие ускорению внешнеторгового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оборота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Оказание государственных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услуг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Позиция страны в международных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рейтингах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Реализация 100 конкретных шагов</a:t>
            </a:r>
          </a:p>
          <a:p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3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317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ОТСРОЧКА ПО УПЛАТЕ  ТАМОЖЕННЫХ ПОШЛИН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ПРИ ИМПОРТЕ ТОВАРОВ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32194" y="1068722"/>
            <a:ext cx="110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КАК ЕСТЬ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41199" y="1068722"/>
            <a:ext cx="125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БУДЕТ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72000" y="951026"/>
            <a:ext cx="0" cy="58942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711200" y="2355056"/>
            <a:ext cx="3330575" cy="3372644"/>
          </a:xfrm>
          <a:prstGeom prst="roundRect">
            <a:avLst>
              <a:gd name="adj" fmla="val 1209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ea typeface="Tahoma" pitchFamily="34" charset="0"/>
                <a:cs typeface="Tahoma" pitchFamily="34" charset="0"/>
              </a:rPr>
              <a:t>Только по отдельным товарам в определенных случаях до 6 месяцев </a:t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ea typeface="Tahoma" pitchFamily="34" charset="0"/>
                <a:cs typeface="Tahoma" pitchFamily="34" charset="0"/>
              </a:rPr>
              <a:t>С УПЛАТОЙ </a:t>
            </a:r>
            <a:br>
              <a:rPr lang="ru-RU" sz="2000" b="1" dirty="0" smtClean="0"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ea typeface="Tahoma" pitchFamily="34" charset="0"/>
                <a:cs typeface="Tahoma" pitchFamily="34" charset="0"/>
              </a:rPr>
              <a:t>ПРОЦЕНТОВ</a:t>
            </a: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56200" y="2355056"/>
            <a:ext cx="3330575" cy="3372644"/>
          </a:xfrm>
          <a:prstGeom prst="roundRect">
            <a:avLst>
              <a:gd name="adj" fmla="val 12091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ea typeface="Tahoma" pitchFamily="34" charset="0"/>
                <a:cs typeface="Tahoma" pitchFamily="34" charset="0"/>
              </a:rPr>
              <a:t>Всем плательщикам </a:t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ea typeface="Tahoma" pitchFamily="34" charset="0"/>
                <a:cs typeface="Tahoma" pitchFamily="34" charset="0"/>
              </a:rPr>
              <a:t>ДО 1 МЕСЯЦА </a:t>
            </a:r>
            <a:br>
              <a:rPr lang="ru-RU" sz="2000" b="1" dirty="0" smtClean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с уплатой процентов</a:t>
            </a:r>
          </a:p>
          <a:p>
            <a:pPr lvl="0" algn="ctr"/>
            <a:r>
              <a:rPr lang="ru-RU" sz="2000" dirty="0" smtClean="0">
                <a:ea typeface="Tahoma" pitchFamily="34" charset="0"/>
                <a:cs typeface="Tahoma" pitchFamily="34" charset="0"/>
              </a:rPr>
              <a:t>По отдельным товарам в определенных случаях  до 6 месяцев </a:t>
            </a:r>
            <a:r>
              <a:rPr lang="ru-RU" sz="2000" b="1" dirty="0" smtClean="0">
                <a:ea typeface="Tahoma" pitchFamily="34" charset="0"/>
                <a:cs typeface="Tahoma" pitchFamily="34" charset="0"/>
              </a:rPr>
              <a:t>БЕЗ УПЛАТЫ ПРОЦЕНТОВ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71213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20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93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46761" y="6118656"/>
            <a:ext cx="8650478" cy="7393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977630"/>
              </p:ext>
            </p:extLst>
          </p:nvPr>
        </p:nvGraphicFramePr>
        <p:xfrm>
          <a:off x="143508" y="1104900"/>
          <a:ext cx="9136970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6176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</a:rPr>
              <a:t>ЭФФЕКТИВНОСТЬ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ТАМОЖЕННОГО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СУР</a:t>
            </a:r>
          </a:p>
        </p:txBody>
      </p:sp>
    </p:spTree>
    <p:extLst>
      <p:ext uri="{BB962C8B-B14F-4D97-AF65-F5344CB8AC3E}">
        <p14:creationId xmlns:p14="http://schemas.microsoft.com/office/powerpoint/2010/main" val="178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2510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СОВЕРШЕНСТВОВАНИЕ ГОСУДАРСТВЕННЫХ УСЛУГ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3189" y="4887055"/>
            <a:ext cx="52074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ранее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94E8F"/>
                </a:solidFill>
              </a:rPr>
              <a:t>86 %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81037" y="6487508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22</a:t>
            </a:fld>
            <a:endParaRPr lang="ru-RU" sz="1600" b="1" dirty="0"/>
          </a:p>
        </p:txBody>
      </p:sp>
      <p:sp>
        <p:nvSpPr>
          <p:cNvPr id="43" name="Пятиугольник 42"/>
          <p:cNvSpPr/>
          <p:nvPr/>
        </p:nvSpPr>
        <p:spPr>
          <a:xfrm>
            <a:off x="225997" y="2946303"/>
            <a:ext cx="3363340" cy="1278815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ятиугольник 28"/>
          <p:cNvSpPr/>
          <p:nvPr/>
        </p:nvSpPr>
        <p:spPr>
          <a:xfrm>
            <a:off x="210542" y="4827945"/>
            <a:ext cx="3364039" cy="1280754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23975"/>
            <a:ext cx="362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400" dirty="0" smtClean="0">
                <a:solidFill>
                  <a:schemeClr val="bg1"/>
                </a:solidFill>
              </a:rPr>
              <a:t> Налоговая отчетность </a:t>
            </a:r>
            <a:r>
              <a:rPr lang="kk-KZ" sz="2400" b="1" dirty="0" smtClean="0">
                <a:solidFill>
                  <a:schemeClr val="bg1"/>
                </a:solidFill>
              </a:rPr>
              <a:t>в электронном виде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3189" y="2869502"/>
            <a:ext cx="436521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ранее</a:t>
            </a:r>
            <a:r>
              <a:rPr lang="ru-RU" sz="2400" dirty="0" smtClean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2 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рабочих дня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10542" y="2644802"/>
            <a:ext cx="3280811" cy="1833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об уплате платежей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12117" y="3574943"/>
            <a:ext cx="31120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ейчас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2-3 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минуты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76" name="Соединительная линия уступом 75"/>
          <p:cNvCxnSpPr/>
          <p:nvPr/>
        </p:nvCxnSpPr>
        <p:spPr>
          <a:xfrm flipV="1">
            <a:off x="3572974" y="5134459"/>
            <a:ext cx="670631" cy="332461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>
            <a:off x="260343" y="1165398"/>
            <a:ext cx="3349099" cy="1311191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Прямоугольник 23"/>
          <p:cNvSpPr/>
          <p:nvPr/>
        </p:nvSpPr>
        <p:spPr>
          <a:xfrm>
            <a:off x="225997" y="1153151"/>
            <a:ext cx="3394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Всего оказываются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52 </a:t>
            </a:r>
            <a:r>
              <a:rPr lang="ru-RU" sz="2000" b="1" dirty="0">
                <a:solidFill>
                  <a:schemeClr val="bg1"/>
                </a:solidFill>
              </a:rPr>
              <a:t>услуги: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tabLst>
                <a:tab pos="1073150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34 </a:t>
            </a:r>
            <a:r>
              <a:rPr lang="ru-RU" sz="2000" dirty="0" smtClean="0">
                <a:solidFill>
                  <a:schemeClr val="bg1"/>
                </a:solidFill>
              </a:rPr>
              <a:t>– электронно (в </a:t>
            </a:r>
            <a:r>
              <a:rPr lang="ru-RU" sz="2000" dirty="0" err="1" smtClean="0">
                <a:solidFill>
                  <a:schemeClr val="bg1"/>
                </a:solidFill>
              </a:rPr>
              <a:t>т.ч</a:t>
            </a:r>
            <a:r>
              <a:rPr lang="ru-RU" sz="2000" dirty="0" smtClean="0">
                <a:solidFill>
                  <a:schemeClr val="bg1"/>
                </a:solidFill>
              </a:rPr>
              <a:t>. 29 через </a:t>
            </a:r>
            <a:r>
              <a:rPr lang="ru-RU" sz="2000" dirty="0" err="1" smtClean="0">
                <a:solidFill>
                  <a:schemeClr val="bg1"/>
                </a:solidFill>
              </a:rPr>
              <a:t>Госкорпорацию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93406" y="1079500"/>
            <a:ext cx="4574369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E8F"/>
                </a:solidFill>
              </a:rPr>
              <a:t>32 </a:t>
            </a:r>
            <a:r>
              <a:rPr lang="ru-RU" sz="2000" dirty="0"/>
              <a:t>налоговых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93408" y="1839801"/>
            <a:ext cx="447620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E8F"/>
                </a:solidFill>
              </a:rPr>
              <a:t>20</a:t>
            </a:r>
            <a:r>
              <a:rPr lang="ru-RU" sz="2000" dirty="0"/>
              <a:t> таможенных</a:t>
            </a:r>
          </a:p>
        </p:txBody>
      </p:sp>
      <p:cxnSp>
        <p:nvCxnSpPr>
          <p:cNvPr id="35" name="Соединительная линия уступом 34"/>
          <p:cNvCxnSpPr>
            <a:stCxn id="23" idx="3"/>
          </p:cNvCxnSpPr>
          <p:nvPr/>
        </p:nvCxnSpPr>
        <p:spPr>
          <a:xfrm>
            <a:off x="3609442" y="1820994"/>
            <a:ext cx="695231" cy="283855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3" idx="3"/>
            <a:endCxn id="31" idx="1"/>
          </p:cNvCxnSpPr>
          <p:nvPr/>
        </p:nvCxnSpPr>
        <p:spPr>
          <a:xfrm flipV="1">
            <a:off x="3609442" y="1310332"/>
            <a:ext cx="683964" cy="510662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3609442" y="3588320"/>
            <a:ext cx="680290" cy="299073"/>
          </a:xfrm>
          <a:prstGeom prst="bentConnector3">
            <a:avLst>
              <a:gd name="adj1" fmla="val 49314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3609442" y="3128704"/>
            <a:ext cx="669023" cy="459616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3571779" y="5466920"/>
            <a:ext cx="680290" cy="299073"/>
          </a:xfrm>
          <a:prstGeom prst="bentConnector3">
            <a:avLst>
              <a:gd name="adj1" fmla="val 49314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50474" y="5535160"/>
            <a:ext cx="31120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ейчас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95 %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890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87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119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63726"/>
            <a:ext cx="9144000" cy="2262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726" y="274461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ПРЕИМУЩЕСТВА ОБЪЕДИНЕНИЯ ЛИЦЕВЫХ СЧЕТОВ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726" y="1010588"/>
            <a:ext cx="8610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cs typeface="Arial" pitchFamily="34" charset="0"/>
              </a:rPr>
              <a:t>ПРОБЛЕМЫ</a:t>
            </a:r>
            <a:r>
              <a:rPr lang="ru-RU" sz="2400" dirty="0" smtClean="0"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itchFamily="34" charset="0"/>
              </a:rPr>
              <a:t>Различные  учетные  политики ведения лицевых счетов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itchFamily="34" charset="0"/>
              </a:rPr>
              <a:t>Разные информационные системы по учету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Офлайн платежи от банков через Казначейства (1,5-2 дня)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Зачеты платежей и налогов на основании заявления  налогоплательщика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itchFamily="34" charset="0"/>
              </a:rPr>
              <a:t>Разные учетные формы (сведения о задолженности, акты сверок, выписки лицевых счетов)</a:t>
            </a:r>
            <a:endParaRPr lang="ru-RU" b="1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450" y="3820415"/>
            <a:ext cx="189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Объединение налоговых и таможенных лицевых счетов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92525" y="3958914"/>
            <a:ext cx="173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Онлайн платежи от Банков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80162" y="3870014"/>
            <a:ext cx="184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Автоматический зачет «переплата – недоимка»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62200"/>
            <a:ext cx="9144000" cy="119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46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Сокращение времени выпуска товаров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Сокращение документов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Сокращение трудозатрат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Единые учетные формы</a:t>
            </a:r>
            <a:endParaRPr lang="ru-RU" b="1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0" y="5657671"/>
            <a:ext cx="2514600" cy="1200329"/>
          </a:xfrm>
          <a:prstGeom prst="homePlate">
            <a:avLst>
              <a:gd name="adj" fmla="val 2460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ЭФФЕКТ:</a:t>
            </a:r>
            <a:endParaRPr lang="ru-RU" sz="2800" b="1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B72D36F-1069-4C31-9921-9735EF85231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1225986"/>
            <a:ext cx="763061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Подключение контрольно-кассовых машин </a:t>
            </a:r>
            <a:br>
              <a:rPr lang="ru-RU" sz="25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 </a:t>
            </a:r>
            <a:r>
              <a:rPr lang="en-US" sz="25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online</a:t>
            </a:r>
            <a:r>
              <a:rPr lang="ru-RU" sz="25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передачей данных</a:t>
            </a:r>
            <a:endParaRPr lang="ru-RU" sz="2500" i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8" y="4836113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Зарегистрировано   </a:t>
            </a:r>
          </a:p>
          <a:p>
            <a:pPr algn="ctr"/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81,5 тыс. ККМ</a:t>
            </a:r>
            <a:endParaRPr lang="ru-RU" sz="2400" b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9871" y="4836113"/>
            <a:ext cx="2144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cs typeface="Arial" pitchFamily="34" charset="0"/>
              </a:rPr>
              <a:t>Пробито  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dk1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739 </a:t>
            </a:r>
            <a:r>
              <a:rPr lang="ru-RU" b="1" dirty="0">
                <a:solidFill>
                  <a:schemeClr val="dk1"/>
                </a:solidFill>
                <a:cs typeface="Arial" pitchFamily="34" charset="0"/>
              </a:rPr>
              <a:t>млн. чеков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9591" y="4836113"/>
            <a:ext cx="2015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dk1"/>
                </a:solidFill>
                <a:cs typeface="Arial" pitchFamily="34" charset="0"/>
              </a:rPr>
              <a:t>сумму  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3,3 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трлн. </a:t>
            </a:r>
            <a:r>
              <a:rPr lang="ru-RU" b="1" dirty="0">
                <a:solidFill>
                  <a:schemeClr val="dk1"/>
                </a:solidFill>
                <a:cs typeface="Arial" pitchFamily="34" charset="0"/>
              </a:rPr>
              <a:t>тенге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99" y="2707379"/>
            <a:ext cx="1891110" cy="18911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10" y="2707379"/>
            <a:ext cx="1891110" cy="1891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20" y="2707379"/>
            <a:ext cx="1891110" cy="189111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1711" y="6320725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3895" y="251029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ПРИМЕНЕНИЕ ОНЛАЙН КОНТРОЛЬНО-КАССОВЫХ МАШИН</a:t>
            </a:r>
          </a:p>
        </p:txBody>
      </p:sp>
    </p:spTree>
    <p:extLst>
      <p:ext uri="{BB962C8B-B14F-4D97-AF65-F5344CB8AC3E}">
        <p14:creationId xmlns:p14="http://schemas.microsoft.com/office/powerpoint/2010/main" val="4274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5414" y="4530855"/>
            <a:ext cx="1306286" cy="1306286"/>
          </a:xfrm>
          <a:prstGeom prst="ellipse">
            <a:avLst/>
          </a:prstGeom>
          <a:solidFill>
            <a:srgbClr val="094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61257" y="1258175"/>
            <a:ext cx="2977243" cy="1942225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00" y="1258175"/>
            <a:ext cx="4579776" cy="23127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902" y="1547050"/>
            <a:ext cx="2750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200" dirty="0" smtClean="0">
                <a:solidFill>
                  <a:schemeClr val="bg1"/>
                </a:solidFill>
              </a:rPr>
              <a:t> Акция </a:t>
            </a:r>
            <a:r>
              <a:rPr lang="kk-KZ" sz="2200" b="1" dirty="0" smtClean="0">
                <a:solidFill>
                  <a:schemeClr val="bg1"/>
                </a:solidFill>
              </a:rPr>
              <a:t>«ТРЕБУЙ ЧЕК – ВЫИГРАЙ ПРИЗ!»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ctr">
              <a:tabLst>
                <a:tab pos="1073150" algn="l"/>
              </a:tabLst>
            </a:pPr>
            <a:r>
              <a:rPr lang="kk-KZ" sz="2200" dirty="0" smtClean="0">
                <a:solidFill>
                  <a:schemeClr val="bg1"/>
                </a:solidFill>
              </a:rPr>
              <a:t>при поддержке 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kk-KZ" sz="2200" dirty="0" smtClean="0">
                <a:solidFill>
                  <a:schemeClr val="bg1"/>
                </a:solidFill>
              </a:rPr>
              <a:t>НПП </a:t>
            </a:r>
            <a:r>
              <a:rPr lang="ru-RU" sz="2200" dirty="0" smtClean="0">
                <a:solidFill>
                  <a:schemeClr val="bg1"/>
                </a:solidFill>
              </a:rPr>
              <a:t>«</a:t>
            </a:r>
            <a:r>
              <a:rPr lang="kk-KZ" sz="2200" dirty="0" smtClean="0">
                <a:solidFill>
                  <a:schemeClr val="bg1"/>
                </a:solidFill>
              </a:rPr>
              <a:t>Атамекен»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7721" y="4999332"/>
            <a:ext cx="997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ЭФФЕКТ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2500" y="4158088"/>
            <a:ext cx="6141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8AC04"/>
                </a:solidFill>
              </a:rPr>
              <a:t>+</a:t>
            </a:r>
            <a:r>
              <a:rPr lang="ru-RU" sz="3600" dirty="0" smtClean="0">
                <a:solidFill>
                  <a:srgbClr val="18AC04"/>
                </a:solidFill>
              </a:rPr>
              <a:t> </a:t>
            </a:r>
            <a:r>
              <a:rPr lang="en-US" sz="3600" b="1" dirty="0" smtClean="0">
                <a:solidFill>
                  <a:srgbClr val="18AC04"/>
                </a:solidFill>
              </a:rPr>
              <a:t>10,4 </a:t>
            </a:r>
            <a:r>
              <a:rPr lang="ru-RU" sz="3600" b="1" dirty="0" smtClean="0">
                <a:solidFill>
                  <a:srgbClr val="18AC04"/>
                </a:solidFill>
              </a:rPr>
              <a:t>тыс.</a:t>
            </a:r>
            <a:r>
              <a:rPr lang="en-US" sz="3600" b="1" dirty="0" smtClean="0">
                <a:solidFill>
                  <a:srgbClr val="18AC04"/>
                </a:solidFill>
              </a:rPr>
              <a:t> </a:t>
            </a:r>
            <a:r>
              <a:rPr lang="ru-RU" sz="2800" dirty="0" smtClean="0"/>
              <a:t>индивидуальных предпринимателей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9734" y="5437482"/>
            <a:ext cx="568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8AC04"/>
                </a:solidFill>
              </a:rPr>
              <a:t>+ 9,4 тыс. </a:t>
            </a:r>
            <a:r>
              <a:rPr lang="ru-RU" sz="2400" dirty="0" smtClean="0"/>
              <a:t>ККМ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853" y="5448651"/>
            <a:ext cx="575595" cy="5755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05" y="4353406"/>
            <a:ext cx="575595" cy="57559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419901" y="4609778"/>
            <a:ext cx="42790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81801" y="5748501"/>
            <a:ext cx="42790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797051" y="5181602"/>
            <a:ext cx="1162051" cy="190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10351" y="5215101"/>
            <a:ext cx="196299" cy="2364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27676" y="6296974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1761"/>
            <a:ext cx="913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АКЦИЯ «ТРЕБУЙ ЧЕК – ВЫИГРАЙ ПРИЗ!»</a:t>
            </a:r>
          </a:p>
        </p:txBody>
      </p:sp>
    </p:spTree>
    <p:extLst>
      <p:ext uri="{BB962C8B-B14F-4D97-AF65-F5344CB8AC3E}">
        <p14:creationId xmlns:p14="http://schemas.microsoft.com/office/powerpoint/2010/main" val="4041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2712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ПОЗИЦИЯ КАЗАХСТАНА В РЕЙТИНГЕ ГИК ВЭФ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6148831" y="1684512"/>
            <a:ext cx="2238375" cy="1009740"/>
          </a:xfrm>
          <a:prstGeom prst="homePlate">
            <a:avLst>
              <a:gd name="adj" fmla="val 2547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44" y="1203157"/>
            <a:ext cx="2143125" cy="2143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156" y="1361730"/>
            <a:ext cx="3056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Индекс глобальной конкурентоспособности </a:t>
            </a:r>
            <a:r>
              <a:rPr lang="ru-RU" sz="1600" dirty="0" smtClean="0"/>
              <a:t>по</a:t>
            </a:r>
            <a:r>
              <a:rPr lang="ru-RU" sz="1600" dirty="0"/>
              <a:t> версии Всемирного экономического форума</a:t>
            </a:r>
            <a:endParaRPr lang="en-US" sz="1600" dirty="0" smtClean="0">
              <a:ea typeface="Tahoma" pitchFamily="34" charset="0"/>
              <a:cs typeface="Arial" pitchFamily="34" charset="0"/>
            </a:endParaRPr>
          </a:p>
          <a:p>
            <a:pPr algn="r"/>
            <a:endParaRPr lang="en-US" sz="1600" dirty="0">
              <a:ea typeface="Tahoma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ea typeface="Tahoma" pitchFamily="34" charset="0"/>
                <a:cs typeface="Arial" pitchFamily="34" charset="0"/>
              </a:rPr>
              <a:t>ИНДИКАТОР</a:t>
            </a:r>
            <a:r>
              <a:rPr lang="en-US" sz="1600" dirty="0">
                <a:ea typeface="Tahoma" pitchFamily="34" charset="0"/>
                <a:cs typeface="Arial" pitchFamily="34" charset="0"/>
              </a:rPr>
              <a:t>:</a:t>
            </a:r>
            <a:r>
              <a:rPr lang="ru-RU" sz="1600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en-US" sz="1600" dirty="0" smtClean="0">
                <a:ea typeface="Tahoma" pitchFamily="34" charset="0"/>
                <a:cs typeface="Arial" pitchFamily="34" charset="0"/>
              </a:rPr>
              <a:t/>
            </a:r>
            <a:br>
              <a:rPr lang="en-US" sz="1600" dirty="0" smtClean="0">
                <a:ea typeface="Tahoma" pitchFamily="34" charset="0"/>
                <a:cs typeface="Arial" pitchFamily="34" charset="0"/>
              </a:rPr>
            </a:br>
            <a:r>
              <a:rPr lang="ru-RU" sz="1600" b="1" dirty="0" smtClean="0">
                <a:ea typeface="Tahoma" pitchFamily="34" charset="0"/>
                <a:cs typeface="Arial" pitchFamily="34" charset="0"/>
              </a:rPr>
              <a:t>«Обременительность таможенных процедур»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4938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2013-2014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7589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</a:t>
            </a:r>
            <a:r>
              <a:rPr lang="kk-KZ" b="1" dirty="0" smtClean="0">
                <a:cs typeface="Arial" pitchFamily="34" charset="0"/>
              </a:rPr>
              <a:t>5</a:t>
            </a:r>
            <a:r>
              <a:rPr lang="en-US" b="1" dirty="0" smtClean="0">
                <a:cs typeface="Arial" pitchFamily="34" charset="0"/>
              </a:rPr>
              <a:t>-201</a:t>
            </a:r>
            <a:r>
              <a:rPr lang="kk-KZ" b="1" dirty="0" smtClean="0">
                <a:cs typeface="Arial" pitchFamily="34" charset="0"/>
              </a:rPr>
              <a:t>6</a:t>
            </a:r>
            <a:r>
              <a:rPr lang="en-US" b="1" dirty="0" smtClean="0">
                <a:cs typeface="Arial" pitchFamily="34" charset="0"/>
              </a:rPr>
              <a:t> 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6200000">
            <a:off x="3585287" y="4285438"/>
            <a:ext cx="1907641" cy="1987985"/>
          </a:xfrm>
          <a:prstGeom prst="homePlate">
            <a:avLst>
              <a:gd name="adj" fmla="val 16965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8688" y="5530781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5978" y="519003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59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8394" y="1746767"/>
            <a:ext cx="24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 РЕЙТИНГЕ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УЧАСТВУЮТ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140 СТРАН МИРА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6200000">
            <a:off x="6532689" y="4119623"/>
            <a:ext cx="2239269" cy="1987985"/>
          </a:xfrm>
          <a:prstGeom prst="homePlate">
            <a:avLst>
              <a:gd name="adj" fmla="val 1377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03508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</a:t>
            </a:r>
            <a:r>
              <a:rPr lang="ru-RU" b="1" dirty="0" smtClean="0">
                <a:cs typeface="Arial" pitchFamily="34" charset="0"/>
              </a:rPr>
              <a:t>7</a:t>
            </a:r>
            <a:r>
              <a:rPr lang="en-US" b="1" dirty="0" smtClean="0">
                <a:cs typeface="Arial" pitchFamily="34" charset="0"/>
              </a:rPr>
              <a:t>-201</a:t>
            </a:r>
            <a:r>
              <a:rPr lang="ru-RU" b="1" dirty="0" smtClean="0">
                <a:cs typeface="Arial" pitchFamily="34" charset="0"/>
              </a:rPr>
              <a:t>8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9570" y="5001687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50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7711" y="3346282"/>
            <a:ext cx="2255927" cy="3338901"/>
          </a:xfrm>
          <a:prstGeom prst="roundRect">
            <a:avLst>
              <a:gd name="adj" fmla="val 10648"/>
            </a:avLst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25848" y="3418275"/>
            <a:ext cx="2466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ЦЕЛЬ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1409698" y="4624448"/>
            <a:ext cx="1229619" cy="1987985"/>
          </a:xfrm>
          <a:prstGeom prst="homePlate">
            <a:avLst>
              <a:gd name="adj" fmla="val 16965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81378" y="555198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25669" y="4893255"/>
            <a:ext cx="732725" cy="11750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086600" y="6531059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26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469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84782" y="271229"/>
            <a:ext cx="895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ПОЗИЦИЯ КАЗАХСТАНА В РЕЙТИНГЕ «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DOING BUSINESS 2017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8688" y="5530781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8394" y="1746767"/>
            <a:ext cx="24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 РЕЙТИНГЕ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УЧАСТВУЮТ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140 СТРАН МИРА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1378" y="555198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086600" y="6531059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27</a:t>
            </a:fld>
            <a:endParaRPr lang="ru-RU" sz="1600" b="1" dirty="0"/>
          </a:p>
        </p:txBody>
      </p:sp>
      <p:pic>
        <p:nvPicPr>
          <p:cNvPr id="28" name="Picture 4" descr="http://www.doingbusiness.org/~/media/GIAWB/Doing%20Business/Images/Icons/logo-doingbusiness-head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31" y="1063578"/>
            <a:ext cx="3343275" cy="857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socialsciencespace.com/wp-content/uploads/logo_world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" y="5283185"/>
            <a:ext cx="2537653" cy="1436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64831"/>
              </p:ext>
            </p:extLst>
          </p:nvPr>
        </p:nvGraphicFramePr>
        <p:xfrm>
          <a:off x="184783" y="2208433"/>
          <a:ext cx="8633622" cy="29731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89169"/>
                <a:gridCol w="1928606"/>
                <a:gridCol w="2515847"/>
              </a:tblGrid>
              <a:tr h="100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Наименование индикатора</a:t>
                      </a: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5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Разрешение</a:t>
                      </a: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неплатежеспособности</a:t>
                      </a: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Налогообложение</a:t>
                      </a: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57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2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880" y="1062909"/>
            <a:ext cx="8716560" cy="549346"/>
            <a:chOff x="53" y="1688"/>
            <a:chExt cx="4775" cy="365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3" y="1688"/>
              <a:ext cx="2244" cy="343"/>
            </a:xfrm>
            <a:prstGeom prst="chevron">
              <a:avLst>
                <a:gd name="adj" fmla="val 7154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Шаг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2393" y="1703"/>
              <a:ext cx="2435" cy="350"/>
            </a:xfrm>
            <a:prstGeom prst="chevron">
              <a:avLst>
                <a:gd name="adj" fmla="val 66664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Что сделано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54451" y="1734312"/>
            <a:ext cx="4445709" cy="243495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году заключен Контракт между КГД МФ РК и ООН (ЮНКТАД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в рамках которого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передано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Программное обеспечение ASYCUDA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электронного таможенного декларирования. 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 в промышленную эксплуатацию запланирован в  2017 году.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принципа «Е-окно»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предусматривается на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базе модуля АSYCER - ООН (ЮНКТАД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реализации принципа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«Е-окно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согласовано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 всеми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госорганами.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bg1"/>
              </a:solidFill>
            </a:endParaRPr>
          </a:p>
          <a:p>
            <a:pPr indent="360000" algn="just"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43"/>
          <p:cNvSpPr/>
          <p:nvPr/>
        </p:nvSpPr>
        <p:spPr>
          <a:xfrm>
            <a:off x="167363" y="1722121"/>
            <a:ext cx="4112029" cy="2447146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Введение принципа «Единого окна» при прохождении таможенных процедур экспортерами и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импортерами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26" y="261761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РЕАЛИЗАЦИЯ ПЛАНА НАЦИИ «100 ШАГОВ»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7338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733800" y="243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9214" y="4470400"/>
            <a:ext cx="4445709" cy="221318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Заключен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 по реализации ИС «Электронные счета-фактуры» 15.12.2016 года. Срок реализации до 31.12.2018 года. В действующей ИС ЭСФ запланирована реализация нового модуля - «Виртуальный склад», который позволяет отслеживать товар с момента пересечения границы (импорт) до конечного потребителя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bg1"/>
              </a:solidFill>
            </a:endParaRPr>
          </a:p>
          <a:p>
            <a:pPr indent="360000" algn="just"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иугольник 43"/>
          <p:cNvSpPr/>
          <p:nvPr/>
        </p:nvSpPr>
        <p:spPr>
          <a:xfrm>
            <a:off x="152126" y="4470400"/>
            <a:ext cx="4112029" cy="2213180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«Интеграция таможенной и налоговой систем». Импортер будет отслеживаться в целях налогообложения от момента ввоза товаров на территорию Казахстана до его реализации» </a:t>
            </a: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880" y="1101009"/>
            <a:ext cx="8716560" cy="549346"/>
            <a:chOff x="53" y="1688"/>
            <a:chExt cx="4775" cy="365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3" y="1688"/>
              <a:ext cx="2244" cy="343"/>
            </a:xfrm>
            <a:prstGeom prst="chevron">
              <a:avLst>
                <a:gd name="adj" fmla="val 7154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Шаг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2393" y="1703"/>
              <a:ext cx="2435" cy="350"/>
            </a:xfrm>
            <a:prstGeom prst="chevron">
              <a:avLst>
                <a:gd name="adj" fmla="val 66664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Что сделано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54451" y="1772412"/>
            <a:ext cx="4445709" cy="486990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defRPr/>
            </a:pPr>
            <a:r>
              <a:rPr lang="kk-K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kk-K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декабря 2016г. в </a:t>
            </a:r>
            <a:r>
              <a:rPr lang="kk-K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Санкт-Петербург Главами государств </a:t>
            </a:r>
            <a:r>
              <a:rPr lang="kk-K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ЕАЭС подписан Проект Таможенного кодекса ЕАЭС на  </a:t>
            </a:r>
            <a:r>
              <a:rPr lang="kk-K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заседании Высшего Евразийского экономического </a:t>
            </a:r>
            <a:r>
              <a:rPr lang="kk-K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совета.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ноябре 2015 года подписан Закон по вопросам легализации имущества, который определил новые подходы в процедурах ее осуществления. 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indent="360000"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Создана законодательная база для внедрения всеобщего декларирования доходов и расходов, принят закон и ряд НПА.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перехода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всеобщему декларированию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перенесены в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этап с 2020 года. 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ноябре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года Законом внесены изменения в действующее законодательство по вопросам «реабилитации и банкротства</a:t>
            </a:r>
          </a:p>
        </p:txBody>
      </p:sp>
      <p:sp>
        <p:nvSpPr>
          <p:cNvPr id="8" name="Пятиугольник 43"/>
          <p:cNvSpPr/>
          <p:nvPr/>
        </p:nvSpPr>
        <p:spPr>
          <a:xfrm>
            <a:off x="167363" y="1760220"/>
            <a:ext cx="4112029" cy="4882101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40. «Введение режим таможенной очистки «Постфактум» </a:t>
            </a:r>
          </a:p>
          <a:p>
            <a:pPr indent="360000" algn="just"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«Упрощение процедур легализации имущества и денежных средств» </a:t>
            </a: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42. «Внедрение всеобщего налогового декларирования доходов и расходов» </a:t>
            </a: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56.4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«Совершенствование процедур реабилитации и банкротства»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26" y="261761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РЕАЛИЗАЦИЯ ПЛАНА НАЦИИ «100 ШАГОВ»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8984"/>
              </p:ext>
            </p:extLst>
          </p:nvPr>
        </p:nvGraphicFramePr>
        <p:xfrm>
          <a:off x="132451" y="241300"/>
          <a:ext cx="9089990" cy="661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4328" y="912420"/>
            <a:ext cx="151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лрд. тенге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C4BC-4BC8-4AE7-956C-8477228EC953}" type="slidenum">
              <a:rPr lang="ru-RU" b="1" smtClean="0"/>
              <a:pPr/>
              <a:t>3</a:t>
            </a:fld>
            <a:endParaRPr lang="ru-RU" b="1" dirty="0"/>
          </a:p>
        </p:txBody>
      </p:sp>
      <p:grpSp>
        <p:nvGrpSpPr>
          <p:cNvPr id="11" name="Diagram group"/>
          <p:cNvGrpSpPr/>
          <p:nvPr/>
        </p:nvGrpSpPr>
        <p:grpSpPr>
          <a:xfrm rot="21419560" flipV="1">
            <a:off x="7149070" y="5038644"/>
            <a:ext cx="1108920" cy="857409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2" name="Shape 11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9637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2451" y="261762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ИСПОЛНЕНИЕ ДОХОДНОЙ ЧАСТИ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5" name="Diagram group"/>
          <p:cNvGrpSpPr/>
          <p:nvPr/>
        </p:nvGrpSpPr>
        <p:grpSpPr>
          <a:xfrm rot="20252482" flipV="1">
            <a:off x="4272156" y="3645873"/>
            <a:ext cx="1380526" cy="1505086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6" name="Shape 15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17" name="Diagram group"/>
          <p:cNvGrpSpPr/>
          <p:nvPr/>
        </p:nvGrpSpPr>
        <p:grpSpPr>
          <a:xfrm rot="20252482" flipV="1">
            <a:off x="1486766" y="2764189"/>
            <a:ext cx="1647985" cy="2221405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8" name="Shape 17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655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6212792"/>
            <a:ext cx="9144000" cy="645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637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9514" y="57119"/>
            <a:ext cx="900448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ПРЕИМУЩЕСТВА ВНЕДРЕНИЯ ЭЛЕКТРОННЫХ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СЧЕТОВ ФАКТУР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16945"/>
              </p:ext>
            </p:extLst>
          </p:nvPr>
        </p:nvGraphicFramePr>
        <p:xfrm>
          <a:off x="223437" y="1234958"/>
          <a:ext cx="8697125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orelDRAW" r:id="rId5" imgW="8092800" imgH="4906440" progId="">
                  <p:embed/>
                </p:oleObj>
              </mc:Choice>
              <mc:Fallback>
                <p:oleObj name="CorelDRAW" r:id="rId5" imgW="8092800" imgH="490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7" y="1234958"/>
                        <a:ext cx="8697125" cy="478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121786" y="4895563"/>
            <a:ext cx="161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</a:rPr>
              <a:t>Запуск ИС 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на основе реестров счетов-фактур</a:t>
            </a:r>
          </a:p>
        </p:txBody>
      </p:sp>
      <p:sp>
        <p:nvSpPr>
          <p:cNvPr id="25" name="Овал 24"/>
          <p:cNvSpPr/>
          <p:nvPr/>
        </p:nvSpPr>
        <p:spPr>
          <a:xfrm>
            <a:off x="1872062" y="4724113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34089" y="3471575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400826" y="391925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462864" y="287150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15301" y="321440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977339" y="2314287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444064" y="2609562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52971" y="2924185"/>
            <a:ext cx="1133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Замена</a:t>
            </a:r>
            <a:r>
              <a:rPr lang="ru-RU" sz="1200" b="1" dirty="0"/>
              <a:t>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>
                <a:solidFill>
                  <a:srgbClr val="FF0000"/>
                </a:solidFill>
              </a:rPr>
              <a:t>счетов-фактур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43193" y="4144643"/>
            <a:ext cx="1508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</a:rPr>
              <a:t>Законы – </a:t>
            </a:r>
            <a:r>
              <a:rPr lang="ru-RU" sz="1200" b="1" dirty="0" smtClean="0">
                <a:solidFill>
                  <a:srgbClr val="00B050"/>
                </a:solidFill>
              </a:rPr>
              <a:t>лжепредприятия,  исключение </a:t>
            </a:r>
            <a:r>
              <a:rPr lang="ru-RU" sz="1200" b="1" dirty="0">
                <a:solidFill>
                  <a:srgbClr val="00B050"/>
                </a:solidFill>
              </a:rPr>
              <a:t>из вычетов и зачета 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на основе реестров счетов-фактур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42969" y="2335707"/>
            <a:ext cx="1011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Уголовные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дела</a:t>
            </a:r>
            <a:r>
              <a:rPr lang="ru-RU" sz="1200" b="1" dirty="0" smtClean="0"/>
              <a:t> </a:t>
            </a:r>
            <a:r>
              <a:rPr lang="ru-RU" sz="1200" b="1" dirty="0">
                <a:solidFill>
                  <a:srgbClr val="FF0000"/>
                </a:solidFill>
              </a:rPr>
              <a:t>- сроки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50456" y="3426582"/>
            <a:ext cx="150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</a:rPr>
              <a:t>Закон -  </a:t>
            </a:r>
            <a:r>
              <a:rPr lang="ru-RU" sz="1200" b="1" dirty="0">
                <a:solidFill>
                  <a:srgbClr val="00B050"/>
                </a:solidFill>
              </a:rPr>
              <a:t>регистрацию ЮЛ признавать недействительным</a:t>
            </a:r>
          </a:p>
        </p:txBody>
      </p:sp>
      <p:sp>
        <p:nvSpPr>
          <p:cNvPr id="62" name="Овал 61"/>
          <p:cNvSpPr/>
          <p:nvPr/>
        </p:nvSpPr>
        <p:spPr>
          <a:xfrm>
            <a:off x="7891864" y="1512282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20558" y="1241468"/>
            <a:ext cx="1485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Многоуровневые схемы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«Жизнь </a:t>
            </a:r>
            <a:r>
              <a:rPr lang="ru-RU" sz="1200" b="1" dirty="0" err="1">
                <a:solidFill>
                  <a:srgbClr val="FF0000"/>
                </a:solidFill>
              </a:rPr>
              <a:t>обнальных</a:t>
            </a:r>
            <a:r>
              <a:rPr lang="ru-RU" sz="1200" b="1" dirty="0">
                <a:solidFill>
                  <a:srgbClr val="FF0000"/>
                </a:solidFill>
              </a:rPr>
              <a:t> фирм»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 до 1 </a:t>
            </a:r>
            <a:r>
              <a:rPr lang="ru-RU" sz="1200" b="1" dirty="0" err="1">
                <a:solidFill>
                  <a:srgbClr val="FF0000"/>
                </a:solidFill>
              </a:rPr>
              <a:t>квртала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5879" y="2812028"/>
            <a:ext cx="1607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</a:rPr>
              <a:t>Передача </a:t>
            </a:r>
            <a:r>
              <a:rPr lang="ru-RU" sz="1200" b="1" dirty="0" smtClean="0">
                <a:solidFill>
                  <a:srgbClr val="00B050"/>
                </a:solidFill>
              </a:rPr>
              <a:t>в КГД </a:t>
            </a:r>
            <a:r>
              <a:rPr lang="ru-RU" sz="1200" b="1" dirty="0">
                <a:solidFill>
                  <a:srgbClr val="00B050"/>
                </a:solidFill>
              </a:rPr>
              <a:t>функции экономических расследований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423235" y="1912868"/>
            <a:ext cx="1123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</a:rPr>
              <a:t>Электронные счета-фактуры – все плательщики НДС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14816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2004 г.</a:t>
            </a:r>
            <a:endParaRPr lang="ru-RU" sz="1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69524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2006 г.</a:t>
            </a:r>
            <a:endParaRPr lang="ru-RU" sz="1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19213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2009 г.</a:t>
            </a:r>
            <a:endParaRPr lang="ru-RU" sz="1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786739" y="5827547"/>
            <a:ext cx="147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2014 г.</a:t>
            </a:r>
            <a:endParaRPr lang="ru-RU" sz="1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299016" y="5827547"/>
            <a:ext cx="147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2019 г.</a:t>
            </a:r>
            <a:endParaRPr lang="ru-RU" sz="1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27185" y="3451209"/>
            <a:ext cx="400110" cy="72410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/>
              <a:t>ЭФФЕКТ</a:t>
            </a:r>
            <a:endParaRPr lang="ru-RU" sz="1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97653" y="6280431"/>
            <a:ext cx="3088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КГД – единый оператор </a:t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по обработке ЭСФ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059891" y="6280431"/>
            <a:ext cx="3088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Нарушения </a:t>
            </a:r>
            <a:r>
              <a:rPr lang="ru-RU" sz="1400" dirty="0">
                <a:cs typeface="Arial" pitchFamily="34" charset="0"/>
              </a:rPr>
              <a:t>по выписанным ЭСФ будут выявляться в течение 1-2 </a:t>
            </a:r>
            <a:r>
              <a:rPr lang="ru-RU" sz="1400" dirty="0" smtClean="0">
                <a:cs typeface="Arial" pitchFamily="34" charset="0"/>
              </a:rPr>
              <a:t>дней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649251" y="6280431"/>
            <a:ext cx="3088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Блокировка </a:t>
            </a:r>
            <a:r>
              <a:rPr lang="ru-RU" sz="1400" dirty="0">
                <a:cs typeface="Arial" pitchFamily="34" charset="0"/>
              </a:rPr>
              <a:t>выписки ЭСФ 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>
                <a:cs typeface="Arial" pitchFamily="34" charset="0"/>
              </a:rPr>
              <a:t>при срабатывании СУР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89016" y="6299867"/>
            <a:ext cx="318197" cy="270564"/>
            <a:chOff x="4282104" y="3803373"/>
            <a:chExt cx="355783" cy="294839"/>
          </a:xfrm>
        </p:grpSpPr>
        <p:sp>
          <p:nvSpPr>
            <p:cNvPr id="79" name="Нашивка 78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Нашивка 79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733820" y="6299867"/>
            <a:ext cx="318197" cy="270564"/>
            <a:chOff x="4282104" y="3803373"/>
            <a:chExt cx="355783" cy="294839"/>
          </a:xfrm>
        </p:grpSpPr>
        <p:sp>
          <p:nvSpPr>
            <p:cNvPr id="82" name="Нашивка 81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Нашивка 82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327891" y="6299867"/>
            <a:ext cx="318197" cy="270564"/>
            <a:chOff x="4282104" y="3803373"/>
            <a:chExt cx="355783" cy="294839"/>
          </a:xfrm>
        </p:grpSpPr>
        <p:sp>
          <p:nvSpPr>
            <p:cNvPr id="85" name="Нашивка 8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6" name="Нашивка 8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5450" y="6510726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30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00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184782" y="271229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ИНТЕГРАЦИЯ СИСТЕМЫ «СКВОЗНОГО КОНТРОЛЯ»</a:t>
            </a:r>
          </a:p>
        </p:txBody>
      </p:sp>
      <p:grpSp>
        <p:nvGrpSpPr>
          <p:cNvPr id="458754" name="Group 60"/>
          <p:cNvGrpSpPr>
            <a:grpSpLocks/>
          </p:cNvGrpSpPr>
          <p:nvPr/>
        </p:nvGrpSpPr>
        <p:grpSpPr bwMode="auto">
          <a:xfrm>
            <a:off x="5763791" y="4670004"/>
            <a:ext cx="1761317" cy="752283"/>
            <a:chOff x="775" y="1841"/>
            <a:chExt cx="868" cy="426"/>
          </a:xfrm>
        </p:grpSpPr>
        <p:sp>
          <p:nvSpPr>
            <p:cNvPr id="45875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5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868" cy="426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</a:pPr>
              <a:r>
                <a:rPr lang="ru-RU" sz="1100" b="1" dirty="0">
                  <a:latin typeface="Arial" pitchFamily="34" charset="0"/>
                  <a:cs typeface="Arial" pitchFamily="34" charset="0"/>
                </a:rPr>
                <a:t>ИС </a:t>
              </a:r>
              <a:r>
                <a:rPr lang="ru-RU" sz="1100" b="1" dirty="0" err="1">
                  <a:latin typeface="Arial" pitchFamily="34" charset="0"/>
                  <a:cs typeface="Arial" pitchFamily="34" charset="0"/>
                </a:rPr>
                <a:t>Нацбанка</a:t>
              </a:r>
              <a:r>
                <a:rPr lang="ru-RU" sz="1100" b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(контроль валютной</a:t>
              </a:r>
            </a:p>
            <a:p>
              <a:pPr algn="ctr"/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выручки)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Cloud 93"/>
          <p:cNvSpPr/>
          <p:nvPr/>
        </p:nvSpPr>
        <p:spPr bwMode="auto">
          <a:xfrm>
            <a:off x="1979712" y="4522812"/>
            <a:ext cx="2214563" cy="1714500"/>
          </a:xfrm>
          <a:prstGeom prst="cloud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58773" name="Group 60"/>
          <p:cNvGrpSpPr>
            <a:grpSpLocks/>
          </p:cNvGrpSpPr>
          <p:nvPr/>
        </p:nvGrpSpPr>
        <p:grpSpPr bwMode="auto">
          <a:xfrm>
            <a:off x="1259632" y="2708920"/>
            <a:ext cx="1209675" cy="550862"/>
            <a:chOff x="775" y="1841"/>
            <a:chExt cx="762" cy="347"/>
          </a:xfrm>
        </p:grpSpPr>
        <p:sp>
          <p:nvSpPr>
            <p:cNvPr id="458774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75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76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ИС КГД </a:t>
              </a:r>
              <a:r>
                <a:rPr lang="ru-RU" sz="1100" dirty="0" smtClean="0">
                  <a:cs typeface="Arial" pitchFamily="34" charset="0"/>
                </a:rPr>
                <a:t>(Заявления о ввозе)</a:t>
              </a:r>
              <a:endParaRPr lang="de-DE" sz="1100" dirty="0">
                <a:cs typeface="Arial" pitchFamily="34" charset="0"/>
              </a:endParaRPr>
            </a:p>
          </p:txBody>
        </p:sp>
      </p:grpSp>
      <p:pic>
        <p:nvPicPr>
          <p:cNvPr id="458777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3" y="2513383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78" name="Group 88"/>
          <p:cNvGrpSpPr>
            <a:grpSpLocks/>
          </p:cNvGrpSpPr>
          <p:nvPr/>
        </p:nvGrpSpPr>
        <p:grpSpPr bwMode="auto">
          <a:xfrm>
            <a:off x="5868144" y="1416447"/>
            <a:ext cx="1214437" cy="860425"/>
            <a:chOff x="1517" y="263"/>
            <a:chExt cx="532" cy="408"/>
          </a:xfrm>
        </p:grpSpPr>
        <p:sp>
          <p:nvSpPr>
            <p:cNvPr id="458779" name="Text Box 89"/>
            <p:cNvSpPr txBox="1">
              <a:spLocks noChangeArrowheads="1"/>
            </p:cNvSpPr>
            <p:nvPr/>
          </p:nvSpPr>
          <p:spPr bwMode="gray">
            <a:xfrm>
              <a:off x="1517" y="481"/>
              <a:ext cx="5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75000"/>
                </a:spcBef>
                <a:buClr>
                  <a:srgbClr val="777777"/>
                </a:buClr>
                <a:buFont typeface="Wingdings" pitchFamily="2" charset="2"/>
                <a:buNone/>
              </a:pPr>
              <a:r>
                <a:rPr lang="ru-RU" sz="1000">
                  <a:solidFill>
                    <a:schemeClr val="tx2"/>
                  </a:solidFill>
                  <a:cs typeface="Arial" pitchFamily="34" charset="0"/>
                </a:rPr>
                <a:t>Прозрачность и оперативность</a:t>
              </a:r>
              <a:endParaRPr lang="en-US" sz="100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458780" name="Picture 96" descr="m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263"/>
              <a:ext cx="3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8782" name="Group 60"/>
          <p:cNvGrpSpPr>
            <a:grpSpLocks/>
          </p:cNvGrpSpPr>
          <p:nvPr/>
        </p:nvGrpSpPr>
        <p:grpSpPr bwMode="auto">
          <a:xfrm>
            <a:off x="4184564" y="5013176"/>
            <a:ext cx="1495425" cy="550862"/>
            <a:chOff x="775" y="1841"/>
            <a:chExt cx="762" cy="347"/>
          </a:xfrm>
        </p:grpSpPr>
        <p:sp>
          <p:nvSpPr>
            <p:cNvPr id="458783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84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85" name="Text Box 63"/>
            <p:cNvSpPr txBox="1">
              <a:spLocks noChangeArrowheads="1"/>
            </p:cNvSpPr>
            <p:nvPr/>
          </p:nvSpPr>
          <p:spPr bwMode="gray">
            <a:xfrm>
              <a:off x="825" y="1921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ИС </a:t>
              </a:r>
              <a:r>
                <a:rPr lang="ru-RU" sz="1100" b="1" dirty="0" err="1" smtClean="0">
                  <a:cs typeface="Arial" pitchFamily="34" charset="0"/>
                </a:rPr>
                <a:t>Казпочта</a:t>
              </a:r>
              <a:r>
                <a:rPr lang="ru-RU" sz="1100" b="1" dirty="0">
                  <a:cs typeface="Arial" pitchFamily="34" charset="0"/>
                </a:rPr>
                <a:t>, </a:t>
              </a:r>
              <a:endParaRPr lang="ru-RU" sz="1100" b="1" dirty="0" smtClean="0"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ИС БВУ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786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4" y="4767287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91" name="Group 60"/>
          <p:cNvGrpSpPr>
            <a:grpSpLocks/>
          </p:cNvGrpSpPr>
          <p:nvPr/>
        </p:nvGrpSpPr>
        <p:grpSpPr bwMode="auto">
          <a:xfrm>
            <a:off x="2267744" y="5013176"/>
            <a:ext cx="1495425" cy="550862"/>
            <a:chOff x="775" y="1841"/>
            <a:chExt cx="762" cy="347"/>
          </a:xfrm>
        </p:grpSpPr>
        <p:sp>
          <p:nvSpPr>
            <p:cNvPr id="458792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93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pic>
        <p:nvPicPr>
          <p:cNvPr id="458795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9" y="4966865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800" name="Text Box 89"/>
          <p:cNvSpPr txBox="1">
            <a:spLocks noChangeArrowheads="1"/>
          </p:cNvSpPr>
          <p:nvPr/>
        </p:nvSpPr>
        <p:spPr bwMode="gray">
          <a:xfrm>
            <a:off x="3952453" y="1887115"/>
            <a:ext cx="155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400" b="1">
                <a:solidFill>
                  <a:schemeClr val="bg1"/>
                </a:solidFill>
                <a:cs typeface="Arial" pitchFamily="34" charset="0"/>
              </a:rPr>
              <a:t>ДОС, ДГБ</a:t>
            </a:r>
            <a:endParaRPr 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1" name="Text Box 89"/>
          <p:cNvSpPr txBox="1">
            <a:spLocks noChangeArrowheads="1"/>
          </p:cNvSpPr>
          <p:nvPr/>
        </p:nvSpPr>
        <p:spPr bwMode="gray">
          <a:xfrm>
            <a:off x="3952453" y="2425278"/>
            <a:ext cx="1555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КГИиП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2" name="Text Box 89"/>
          <p:cNvSpPr txBox="1">
            <a:spLocks noChangeArrowheads="1"/>
          </p:cNvSpPr>
          <p:nvPr/>
        </p:nvSpPr>
        <p:spPr bwMode="gray">
          <a:xfrm>
            <a:off x="3952453" y="2688803"/>
            <a:ext cx="1555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КФКиГЗ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3" name="Text Box 89"/>
          <p:cNvSpPr txBox="1">
            <a:spLocks noChangeArrowheads="1"/>
          </p:cNvSpPr>
          <p:nvPr/>
        </p:nvSpPr>
        <p:spPr bwMode="gray">
          <a:xfrm>
            <a:off x="3952453" y="2903115"/>
            <a:ext cx="155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КК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8804" name="Group 44"/>
          <p:cNvGrpSpPr>
            <a:grpSpLocks/>
          </p:cNvGrpSpPr>
          <p:nvPr/>
        </p:nvGrpSpPr>
        <p:grpSpPr bwMode="auto">
          <a:xfrm>
            <a:off x="3819103" y="1802978"/>
            <a:ext cx="2419350" cy="2036762"/>
            <a:chOff x="363" y="1877"/>
            <a:chExt cx="927" cy="732"/>
          </a:xfrm>
        </p:grpSpPr>
        <p:sp>
          <p:nvSpPr>
            <p:cNvPr id="458805" name="Oval 45"/>
            <p:cNvSpPr>
              <a:spLocks noChangeArrowheads="1"/>
            </p:cNvSpPr>
            <p:nvPr/>
          </p:nvSpPr>
          <p:spPr bwMode="auto">
            <a:xfrm>
              <a:off x="363" y="2231"/>
              <a:ext cx="927" cy="378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grpSp>
          <p:nvGrpSpPr>
            <p:cNvPr id="458806" name="Group 46"/>
            <p:cNvGrpSpPr>
              <a:grpSpLocks/>
            </p:cNvGrpSpPr>
            <p:nvPr/>
          </p:nvGrpSpPr>
          <p:grpSpPr bwMode="auto">
            <a:xfrm>
              <a:off x="482" y="2123"/>
              <a:ext cx="681" cy="387"/>
              <a:chOff x="1230" y="1268"/>
              <a:chExt cx="412" cy="234"/>
            </a:xfrm>
          </p:grpSpPr>
          <p:sp>
            <p:nvSpPr>
              <p:cNvPr id="458807" name="Freeform 47"/>
              <p:cNvSpPr>
                <a:spLocks/>
              </p:cNvSpPr>
              <p:nvPr/>
            </p:nvSpPr>
            <p:spPr bwMode="auto">
              <a:xfrm>
                <a:off x="1316" y="1430"/>
                <a:ext cx="234" cy="72"/>
              </a:xfrm>
              <a:custGeom>
                <a:avLst/>
                <a:gdLst>
                  <a:gd name="T0" fmla="*/ 0 w 234"/>
                  <a:gd name="T1" fmla="*/ 0 h 72"/>
                  <a:gd name="T2" fmla="*/ 2 w 234"/>
                  <a:gd name="T3" fmla="*/ 72 h 72"/>
                  <a:gd name="T4" fmla="*/ 234 w 234"/>
                  <a:gd name="T5" fmla="*/ 72 h 72"/>
                  <a:gd name="T6" fmla="*/ 234 w 234"/>
                  <a:gd name="T7" fmla="*/ 0 h 72"/>
                  <a:gd name="T8" fmla="*/ 0 w 2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72"/>
                  <a:gd name="T17" fmla="*/ 234 w 2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72">
                    <a:moveTo>
                      <a:pt x="0" y="0"/>
                    </a:moveTo>
                    <a:lnTo>
                      <a:pt x="2" y="72"/>
                    </a:lnTo>
                    <a:lnTo>
                      <a:pt x="234" y="72"/>
                    </a:lnTo>
                    <a:lnTo>
                      <a:pt x="23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CF72E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08" name="Freeform 48"/>
              <p:cNvSpPr>
                <a:spLocks/>
              </p:cNvSpPr>
              <p:nvPr/>
            </p:nvSpPr>
            <p:spPr bwMode="auto">
              <a:xfrm>
                <a:off x="1230" y="1268"/>
                <a:ext cx="412" cy="164"/>
              </a:xfrm>
              <a:custGeom>
                <a:avLst/>
                <a:gdLst>
                  <a:gd name="T0" fmla="*/ 0 w 412"/>
                  <a:gd name="T1" fmla="*/ 60 h 164"/>
                  <a:gd name="T2" fmla="*/ 88 w 412"/>
                  <a:gd name="T3" fmla="*/ 164 h 164"/>
                  <a:gd name="T4" fmla="*/ 320 w 412"/>
                  <a:gd name="T5" fmla="*/ 164 h 164"/>
                  <a:gd name="T6" fmla="*/ 412 w 412"/>
                  <a:gd name="T7" fmla="*/ 72 h 164"/>
                  <a:gd name="T8" fmla="*/ 208 w 412"/>
                  <a:gd name="T9" fmla="*/ 0 h 164"/>
                  <a:gd name="T10" fmla="*/ 0 w 412"/>
                  <a:gd name="T11" fmla="*/ 6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2"/>
                  <a:gd name="T19" fmla="*/ 0 h 164"/>
                  <a:gd name="T20" fmla="*/ 412 w 412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2" h="164">
                    <a:moveTo>
                      <a:pt x="0" y="60"/>
                    </a:moveTo>
                    <a:lnTo>
                      <a:pt x="88" y="164"/>
                    </a:lnTo>
                    <a:lnTo>
                      <a:pt x="320" y="164"/>
                    </a:lnTo>
                    <a:lnTo>
                      <a:pt x="412" y="72"/>
                    </a:lnTo>
                    <a:lnTo>
                      <a:pt x="208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964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09" name="Freeform 49"/>
              <p:cNvSpPr>
                <a:spLocks/>
              </p:cNvSpPr>
              <p:nvPr/>
            </p:nvSpPr>
            <p:spPr bwMode="auto">
              <a:xfrm>
                <a:off x="1230" y="1328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0 w 88"/>
                  <a:gd name="T3" fmla="*/ 62 h 174"/>
                  <a:gd name="T4" fmla="*/ 88 w 88"/>
                  <a:gd name="T5" fmla="*/ 174 h 174"/>
                  <a:gd name="T6" fmla="*/ 86 w 88"/>
                  <a:gd name="T7" fmla="*/ 102 h 174"/>
                  <a:gd name="T8" fmla="*/ 0 w 88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74"/>
                  <a:gd name="T17" fmla="*/ 88 w 88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74">
                    <a:moveTo>
                      <a:pt x="0" y="0"/>
                    </a:moveTo>
                    <a:lnTo>
                      <a:pt x="0" y="62"/>
                    </a:lnTo>
                    <a:lnTo>
                      <a:pt x="88" y="174"/>
                    </a:lnTo>
                    <a:lnTo>
                      <a:pt x="86" y="10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D482F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0" name="Freeform 50"/>
              <p:cNvSpPr>
                <a:spLocks/>
              </p:cNvSpPr>
              <p:nvPr/>
            </p:nvSpPr>
            <p:spPr bwMode="auto">
              <a:xfrm>
                <a:off x="1548" y="1340"/>
                <a:ext cx="94" cy="160"/>
              </a:xfrm>
              <a:custGeom>
                <a:avLst/>
                <a:gdLst>
                  <a:gd name="T0" fmla="*/ 94 w 94"/>
                  <a:gd name="T1" fmla="*/ 0 h 160"/>
                  <a:gd name="T2" fmla="*/ 94 w 94"/>
                  <a:gd name="T3" fmla="*/ 54 h 160"/>
                  <a:gd name="T4" fmla="*/ 0 w 94"/>
                  <a:gd name="T5" fmla="*/ 160 h 160"/>
                  <a:gd name="T6" fmla="*/ 0 w 94"/>
                  <a:gd name="T7" fmla="*/ 93 h 160"/>
                  <a:gd name="T8" fmla="*/ 94 w 9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60"/>
                  <a:gd name="T17" fmla="*/ 94 w 9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60">
                    <a:moveTo>
                      <a:pt x="94" y="0"/>
                    </a:moveTo>
                    <a:lnTo>
                      <a:pt x="94" y="54"/>
                    </a:lnTo>
                    <a:lnTo>
                      <a:pt x="0" y="160"/>
                    </a:lnTo>
                    <a:lnTo>
                      <a:pt x="0" y="93"/>
                    </a:lnTo>
                    <a:lnTo>
                      <a:pt x="9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964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</p:grpSp>
        <p:grpSp>
          <p:nvGrpSpPr>
            <p:cNvPr id="458811" name="Group 51"/>
            <p:cNvGrpSpPr>
              <a:grpSpLocks/>
            </p:cNvGrpSpPr>
            <p:nvPr/>
          </p:nvGrpSpPr>
          <p:grpSpPr bwMode="auto">
            <a:xfrm>
              <a:off x="399" y="2003"/>
              <a:ext cx="840" cy="513"/>
              <a:chOff x="1012" y="1686"/>
              <a:chExt cx="508" cy="322"/>
            </a:xfrm>
          </p:grpSpPr>
          <p:sp>
            <p:nvSpPr>
              <p:cNvPr id="458812" name="Freeform 52"/>
              <p:cNvSpPr>
                <a:spLocks/>
              </p:cNvSpPr>
              <p:nvPr/>
            </p:nvSpPr>
            <p:spPr bwMode="auto">
              <a:xfrm>
                <a:off x="1014" y="1832"/>
                <a:ext cx="502" cy="98"/>
              </a:xfrm>
              <a:custGeom>
                <a:avLst/>
                <a:gdLst>
                  <a:gd name="T0" fmla="*/ 0 w 502"/>
                  <a:gd name="T1" fmla="*/ 4 h 98"/>
                  <a:gd name="T2" fmla="*/ 4 w 502"/>
                  <a:gd name="T3" fmla="*/ 68 h 98"/>
                  <a:gd name="T4" fmla="*/ 172 w 502"/>
                  <a:gd name="T5" fmla="*/ 98 h 98"/>
                  <a:gd name="T6" fmla="*/ 332 w 502"/>
                  <a:gd name="T7" fmla="*/ 96 h 98"/>
                  <a:gd name="T8" fmla="*/ 496 w 502"/>
                  <a:gd name="T9" fmla="*/ 66 h 98"/>
                  <a:gd name="T10" fmla="*/ 502 w 502"/>
                  <a:gd name="T11" fmla="*/ 0 h 98"/>
                  <a:gd name="T12" fmla="*/ 0 w 502"/>
                  <a:gd name="T13" fmla="*/ 4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2"/>
                  <a:gd name="T22" fmla="*/ 0 h 98"/>
                  <a:gd name="T23" fmla="*/ 502 w 502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2" h="98">
                    <a:moveTo>
                      <a:pt x="0" y="4"/>
                    </a:moveTo>
                    <a:lnTo>
                      <a:pt x="4" y="68"/>
                    </a:lnTo>
                    <a:lnTo>
                      <a:pt x="172" y="98"/>
                    </a:lnTo>
                    <a:lnTo>
                      <a:pt x="332" y="96"/>
                    </a:lnTo>
                    <a:lnTo>
                      <a:pt x="496" y="66"/>
                    </a:lnTo>
                    <a:lnTo>
                      <a:pt x="502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7679C"/>
                  </a:gs>
                  <a:gs pos="50000">
                    <a:srgbClr val="549DEE"/>
                  </a:gs>
                  <a:gs pos="100000">
                    <a:srgbClr val="37679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3" name="Freeform 53"/>
              <p:cNvSpPr>
                <a:spLocks/>
              </p:cNvSpPr>
              <p:nvPr/>
            </p:nvSpPr>
            <p:spPr bwMode="auto">
              <a:xfrm>
                <a:off x="1012" y="1686"/>
                <a:ext cx="508" cy="258"/>
              </a:xfrm>
              <a:custGeom>
                <a:avLst/>
                <a:gdLst>
                  <a:gd name="T0" fmla="*/ 336 w 508"/>
                  <a:gd name="T1" fmla="*/ 176 h 258"/>
                  <a:gd name="T2" fmla="*/ 266 w 508"/>
                  <a:gd name="T3" fmla="*/ 258 h 258"/>
                  <a:gd name="T4" fmla="*/ 172 w 508"/>
                  <a:gd name="T5" fmla="*/ 180 h 258"/>
                  <a:gd name="T6" fmla="*/ 0 w 508"/>
                  <a:gd name="T7" fmla="*/ 152 h 258"/>
                  <a:gd name="T8" fmla="*/ 138 w 508"/>
                  <a:gd name="T9" fmla="*/ 96 h 258"/>
                  <a:gd name="T10" fmla="*/ 100 w 508"/>
                  <a:gd name="T11" fmla="*/ 10 h 258"/>
                  <a:gd name="T12" fmla="*/ 248 w 508"/>
                  <a:gd name="T13" fmla="*/ 50 h 258"/>
                  <a:gd name="T14" fmla="*/ 366 w 508"/>
                  <a:gd name="T15" fmla="*/ 0 h 258"/>
                  <a:gd name="T16" fmla="*/ 362 w 508"/>
                  <a:gd name="T17" fmla="*/ 90 h 258"/>
                  <a:gd name="T18" fmla="*/ 508 w 508"/>
                  <a:gd name="T19" fmla="*/ 150 h 258"/>
                  <a:gd name="T20" fmla="*/ 336 w 508"/>
                  <a:gd name="T21" fmla="*/ 17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258"/>
                  <a:gd name="T35" fmla="*/ 508 w 508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258">
                    <a:moveTo>
                      <a:pt x="336" y="176"/>
                    </a:moveTo>
                    <a:lnTo>
                      <a:pt x="266" y="258"/>
                    </a:lnTo>
                    <a:lnTo>
                      <a:pt x="172" y="180"/>
                    </a:lnTo>
                    <a:lnTo>
                      <a:pt x="0" y="152"/>
                    </a:lnTo>
                    <a:lnTo>
                      <a:pt x="138" y="96"/>
                    </a:lnTo>
                    <a:lnTo>
                      <a:pt x="100" y="10"/>
                    </a:lnTo>
                    <a:lnTo>
                      <a:pt x="248" y="50"/>
                    </a:lnTo>
                    <a:lnTo>
                      <a:pt x="366" y="0"/>
                    </a:lnTo>
                    <a:lnTo>
                      <a:pt x="362" y="90"/>
                    </a:lnTo>
                    <a:lnTo>
                      <a:pt x="508" y="150"/>
                    </a:lnTo>
                    <a:lnTo>
                      <a:pt x="336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8FEC"/>
                  </a:gs>
                  <a:gs pos="100000">
                    <a:srgbClr val="94C2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4" name="Freeform 54"/>
              <p:cNvSpPr>
                <a:spLocks/>
              </p:cNvSpPr>
              <p:nvPr/>
            </p:nvSpPr>
            <p:spPr bwMode="auto">
              <a:xfrm>
                <a:off x="1278" y="1860"/>
                <a:ext cx="70" cy="148"/>
              </a:xfrm>
              <a:custGeom>
                <a:avLst/>
                <a:gdLst>
                  <a:gd name="T0" fmla="*/ 70 w 70"/>
                  <a:gd name="T1" fmla="*/ 0 h 148"/>
                  <a:gd name="T2" fmla="*/ 0 w 70"/>
                  <a:gd name="T3" fmla="*/ 84 h 148"/>
                  <a:gd name="T4" fmla="*/ 0 w 70"/>
                  <a:gd name="T5" fmla="*/ 148 h 148"/>
                  <a:gd name="T6" fmla="*/ 70 w 70"/>
                  <a:gd name="T7" fmla="*/ 64 h 148"/>
                  <a:gd name="T8" fmla="*/ 70 w 7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48"/>
                  <a:gd name="T17" fmla="*/ 70 w 7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48">
                    <a:moveTo>
                      <a:pt x="70" y="0"/>
                    </a:moveTo>
                    <a:lnTo>
                      <a:pt x="0" y="84"/>
                    </a:lnTo>
                    <a:lnTo>
                      <a:pt x="0" y="148"/>
                    </a:lnTo>
                    <a:lnTo>
                      <a:pt x="70" y="64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9DEE"/>
                  </a:gs>
                  <a:gs pos="100000">
                    <a:srgbClr val="38689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5" name="Freeform 55"/>
              <p:cNvSpPr>
                <a:spLocks/>
              </p:cNvSpPr>
              <p:nvPr/>
            </p:nvSpPr>
            <p:spPr bwMode="auto">
              <a:xfrm>
                <a:off x="1182" y="1864"/>
                <a:ext cx="98" cy="144"/>
              </a:xfrm>
              <a:custGeom>
                <a:avLst/>
                <a:gdLst>
                  <a:gd name="T0" fmla="*/ 0 w 98"/>
                  <a:gd name="T1" fmla="*/ 66 h 144"/>
                  <a:gd name="T2" fmla="*/ 0 w 98"/>
                  <a:gd name="T3" fmla="*/ 0 h 144"/>
                  <a:gd name="T4" fmla="*/ 96 w 98"/>
                  <a:gd name="T5" fmla="*/ 76 h 144"/>
                  <a:gd name="T6" fmla="*/ 98 w 98"/>
                  <a:gd name="T7" fmla="*/ 144 h 144"/>
                  <a:gd name="T8" fmla="*/ 0 w 98"/>
                  <a:gd name="T9" fmla="*/ 6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4"/>
                  <a:gd name="T17" fmla="*/ 98 w 9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4">
                    <a:moveTo>
                      <a:pt x="0" y="66"/>
                    </a:moveTo>
                    <a:lnTo>
                      <a:pt x="0" y="0"/>
                    </a:lnTo>
                    <a:lnTo>
                      <a:pt x="96" y="76"/>
                    </a:lnTo>
                    <a:lnTo>
                      <a:pt x="98" y="144"/>
                    </a:lnTo>
                    <a:lnTo>
                      <a:pt x="0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9DEE"/>
                  </a:gs>
                  <a:gs pos="100000">
                    <a:srgbClr val="92C0F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</p:grpSp>
        <p:grpSp>
          <p:nvGrpSpPr>
            <p:cNvPr id="458816" name="Group 56"/>
            <p:cNvGrpSpPr>
              <a:grpSpLocks/>
            </p:cNvGrpSpPr>
            <p:nvPr/>
          </p:nvGrpSpPr>
          <p:grpSpPr bwMode="auto">
            <a:xfrm>
              <a:off x="479" y="1875"/>
              <a:ext cx="687" cy="369"/>
              <a:chOff x="628" y="1482"/>
              <a:chExt cx="416" cy="208"/>
            </a:xfrm>
          </p:grpSpPr>
          <p:sp>
            <p:nvSpPr>
              <p:cNvPr id="50" name="Freeform 57"/>
              <p:cNvSpPr>
                <a:spLocks/>
              </p:cNvSpPr>
              <p:nvPr/>
            </p:nvSpPr>
            <p:spPr bwMode="auto">
              <a:xfrm>
                <a:off x="628" y="1628"/>
                <a:ext cx="41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416" y="62"/>
                  </a:cxn>
                  <a:cxn ang="0">
                    <a:pos x="414" y="0"/>
                  </a:cxn>
                  <a:cxn ang="0">
                    <a:pos x="0" y="0"/>
                  </a:cxn>
                </a:cxnLst>
                <a:rect l="0" t="0" r="r" b="b"/>
                <a:pathLst>
                  <a:path w="416" h="62">
                    <a:moveTo>
                      <a:pt x="0" y="0"/>
                    </a:moveTo>
                    <a:lnTo>
                      <a:pt x="0" y="62"/>
                    </a:lnTo>
                    <a:lnTo>
                      <a:pt x="416" y="62"/>
                    </a:lnTo>
                    <a:lnTo>
                      <a:pt x="41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6275"/>
                      <a:invGamma/>
                    </a:schemeClr>
                  </a:gs>
                </a:gsLst>
                <a:lin ang="2700000" scaled="1"/>
              </a:gra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58"/>
              <p:cNvSpPr>
                <a:spLocks/>
              </p:cNvSpPr>
              <p:nvPr/>
            </p:nvSpPr>
            <p:spPr bwMode="auto">
              <a:xfrm>
                <a:off x="628" y="1482"/>
                <a:ext cx="416" cy="1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150"/>
                  </a:cxn>
                  <a:cxn ang="0">
                    <a:pos x="416" y="150"/>
                  </a:cxn>
                  <a:cxn ang="0">
                    <a:pos x="354" y="0"/>
                  </a:cxn>
                  <a:cxn ang="0">
                    <a:pos x="46" y="0"/>
                  </a:cxn>
                </a:cxnLst>
                <a:rect l="0" t="0" r="r" b="b"/>
                <a:pathLst>
                  <a:path w="416" h="150">
                    <a:moveTo>
                      <a:pt x="46" y="0"/>
                    </a:moveTo>
                    <a:lnTo>
                      <a:pt x="0" y="150"/>
                    </a:lnTo>
                    <a:lnTo>
                      <a:pt x="416" y="150"/>
                    </a:lnTo>
                    <a:lnTo>
                      <a:pt x="354" y="0"/>
                    </a:lnTo>
                    <a:lnTo>
                      <a:pt x="4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458819" name="Freeform 59"/>
            <p:cNvSpPr>
              <a:spLocks/>
            </p:cNvSpPr>
            <p:nvPr/>
          </p:nvSpPr>
          <p:spPr bwMode="auto">
            <a:xfrm>
              <a:off x="522" y="1877"/>
              <a:ext cx="598" cy="309"/>
            </a:xfrm>
            <a:custGeom>
              <a:avLst/>
              <a:gdLst>
                <a:gd name="T0" fmla="*/ 0 w 846"/>
                <a:gd name="T1" fmla="*/ 1 h 439"/>
                <a:gd name="T2" fmla="*/ 0 w 846"/>
                <a:gd name="T3" fmla="*/ 1 h 439"/>
                <a:gd name="T4" fmla="*/ 2 w 846"/>
                <a:gd name="T5" fmla="*/ 1 h 439"/>
                <a:gd name="T6" fmla="*/ 2 w 846"/>
                <a:gd name="T7" fmla="*/ 1 h 439"/>
                <a:gd name="T8" fmla="*/ 0 w 846"/>
                <a:gd name="T9" fmla="*/ 1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439"/>
                <a:gd name="T17" fmla="*/ 846 w 846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439">
                  <a:moveTo>
                    <a:pt x="0" y="17"/>
                  </a:moveTo>
                  <a:cubicBezTo>
                    <a:pt x="0" y="47"/>
                    <a:pt x="0" y="169"/>
                    <a:pt x="0" y="221"/>
                  </a:cubicBezTo>
                  <a:cubicBezTo>
                    <a:pt x="120" y="439"/>
                    <a:pt x="750" y="431"/>
                    <a:pt x="846" y="215"/>
                  </a:cubicBezTo>
                  <a:cubicBezTo>
                    <a:pt x="840" y="157"/>
                    <a:pt x="846" y="163"/>
                    <a:pt x="846" y="29"/>
                  </a:cubicBezTo>
                  <a:cubicBezTo>
                    <a:pt x="423" y="21"/>
                    <a:pt x="54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18B628"/>
                </a:gs>
                <a:gs pos="50000">
                  <a:srgbClr val="1CD42E"/>
                </a:gs>
                <a:gs pos="100000">
                  <a:srgbClr val="18B62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grpSp>
        <p:nvGrpSpPr>
          <p:cNvPr id="458820" name="Group 60"/>
          <p:cNvGrpSpPr>
            <a:grpSpLocks/>
          </p:cNvGrpSpPr>
          <p:nvPr/>
        </p:nvGrpSpPr>
        <p:grpSpPr bwMode="auto">
          <a:xfrm>
            <a:off x="4166766" y="1339428"/>
            <a:ext cx="1646237" cy="800100"/>
            <a:chOff x="775" y="1841"/>
            <a:chExt cx="762" cy="347"/>
          </a:xfrm>
        </p:grpSpPr>
        <p:sp>
          <p:nvSpPr>
            <p:cNvPr id="458821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22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23" name="Text Box 63"/>
            <p:cNvSpPr txBox="1">
              <a:spLocks noChangeArrowheads="1"/>
            </p:cNvSpPr>
            <p:nvPr/>
          </p:nvSpPr>
          <p:spPr bwMode="gray">
            <a:xfrm>
              <a:off x="825" y="1947"/>
              <a:ext cx="65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400" b="1" dirty="0" smtClean="0">
                  <a:cs typeface="Arial" pitchFamily="34" charset="0"/>
                </a:rPr>
                <a:t>ИС «Сквозного учета»</a:t>
              </a:r>
              <a:endParaRPr lang="de-DE" sz="1400" b="1" dirty="0">
                <a:cs typeface="Arial" pitchFamily="34" charset="0"/>
              </a:endParaRPr>
            </a:p>
          </p:txBody>
        </p:sp>
      </p:grpSp>
      <p:sp>
        <p:nvSpPr>
          <p:cNvPr id="458824" name="Text Box 89"/>
          <p:cNvSpPr txBox="1">
            <a:spLocks noChangeArrowheads="1"/>
          </p:cNvSpPr>
          <p:nvPr/>
        </p:nvSpPr>
        <p:spPr bwMode="gray">
          <a:xfrm>
            <a:off x="3961978" y="2053803"/>
            <a:ext cx="2062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Аналитический центр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5" name="Text Box 89"/>
          <p:cNvSpPr txBox="1">
            <a:spLocks noChangeArrowheads="1"/>
          </p:cNvSpPr>
          <p:nvPr/>
        </p:nvSpPr>
        <p:spPr bwMode="gray">
          <a:xfrm>
            <a:off x="4023891" y="2553865"/>
            <a:ext cx="1928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Исторические сведения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6" name="Text Box 89"/>
          <p:cNvSpPr txBox="1">
            <a:spLocks noChangeArrowheads="1"/>
          </p:cNvSpPr>
          <p:nvPr/>
        </p:nvSpPr>
        <p:spPr bwMode="gray">
          <a:xfrm>
            <a:off x="3873078" y="2841203"/>
            <a:ext cx="2276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Нормативно-справочная  база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7" name="Text Box 89"/>
          <p:cNvSpPr txBox="1">
            <a:spLocks noChangeArrowheads="1"/>
          </p:cNvSpPr>
          <p:nvPr/>
        </p:nvSpPr>
        <p:spPr bwMode="gray">
          <a:xfrm>
            <a:off x="4104853" y="3055515"/>
            <a:ext cx="17764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Система управления рисками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8828" name="Group 60"/>
          <p:cNvGrpSpPr>
            <a:grpSpLocks/>
          </p:cNvGrpSpPr>
          <p:nvPr/>
        </p:nvGrpSpPr>
        <p:grpSpPr bwMode="auto">
          <a:xfrm>
            <a:off x="1346101" y="1437978"/>
            <a:ext cx="1209675" cy="550862"/>
            <a:chOff x="775" y="1841"/>
            <a:chExt cx="762" cy="347"/>
          </a:xfrm>
        </p:grpSpPr>
        <p:sp>
          <p:nvSpPr>
            <p:cNvPr id="458829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30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31" name="Text Box 63"/>
            <p:cNvSpPr txBox="1">
              <a:spLocks noChangeArrowheads="1"/>
            </p:cNvSpPr>
            <p:nvPr/>
          </p:nvSpPr>
          <p:spPr bwMode="gray">
            <a:xfrm>
              <a:off x="825" y="1947"/>
              <a:ext cx="6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Е-ККМ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832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2049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833" name="Group 88"/>
          <p:cNvGrpSpPr>
            <a:grpSpLocks/>
          </p:cNvGrpSpPr>
          <p:nvPr/>
        </p:nvGrpSpPr>
        <p:grpSpPr bwMode="auto">
          <a:xfrm>
            <a:off x="1187624" y="1496590"/>
            <a:ext cx="1358900" cy="1014414"/>
            <a:chOff x="1517" y="263"/>
            <a:chExt cx="595" cy="481"/>
          </a:xfrm>
        </p:grpSpPr>
        <p:sp>
          <p:nvSpPr>
            <p:cNvPr id="458834" name="Text Box 89"/>
            <p:cNvSpPr txBox="1">
              <a:spLocks noChangeArrowheads="1"/>
            </p:cNvSpPr>
            <p:nvPr/>
          </p:nvSpPr>
          <p:spPr bwMode="gray">
            <a:xfrm>
              <a:off x="1517" y="481"/>
              <a:ext cx="59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75000"/>
                </a:spcBef>
                <a:buClr>
                  <a:srgbClr val="777777"/>
                </a:buClr>
                <a:buFont typeface="Wingdings" pitchFamily="2" charset="2"/>
                <a:buNone/>
              </a:pP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Передача в онлайн режиме сведений о всех транзакциях</a:t>
              </a:r>
              <a:endParaRPr lang="en-US" sz="1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458835" name="Picture 96" descr="m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263"/>
              <a:ext cx="3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8840" name="TextBox 94"/>
          <p:cNvSpPr txBox="1">
            <a:spLocks noChangeArrowheads="1"/>
          </p:cNvSpPr>
          <p:nvPr/>
        </p:nvSpPr>
        <p:spPr bwMode="auto">
          <a:xfrm>
            <a:off x="2420888" y="504511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000" b="1" dirty="0" smtClean="0">
                <a:cs typeface="Arial" pitchFamily="34" charset="0"/>
              </a:rPr>
              <a:t>ИС Маркировка</a:t>
            </a:r>
            <a:endParaRPr lang="en-US" sz="1000" b="1" dirty="0">
              <a:cs typeface="Arial" pitchFamily="34" charset="0"/>
            </a:endParaRPr>
          </a:p>
        </p:txBody>
      </p:sp>
      <p:pic>
        <p:nvPicPr>
          <p:cNvPr id="458841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97" y="4333452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844" name="Group 60"/>
          <p:cNvGrpSpPr>
            <a:grpSpLocks/>
          </p:cNvGrpSpPr>
          <p:nvPr/>
        </p:nvGrpSpPr>
        <p:grpSpPr bwMode="auto">
          <a:xfrm>
            <a:off x="6167016" y="3312690"/>
            <a:ext cx="1260475" cy="550863"/>
            <a:chOff x="775" y="1841"/>
            <a:chExt cx="762" cy="347"/>
          </a:xfrm>
        </p:grpSpPr>
        <p:sp>
          <p:nvSpPr>
            <p:cNvPr id="45884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4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47" name="Text Box 63"/>
            <p:cNvSpPr txBox="1">
              <a:spLocks noChangeArrowheads="1"/>
            </p:cNvSpPr>
            <p:nvPr/>
          </p:nvSpPr>
          <p:spPr bwMode="gray">
            <a:xfrm>
              <a:off x="825" y="1904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Агентство </a:t>
              </a:r>
            </a:p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по статистике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848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16" y="3312690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58" name="Group 281"/>
          <p:cNvGrpSpPr>
            <a:grpSpLocks/>
          </p:cNvGrpSpPr>
          <p:nvPr/>
        </p:nvGrpSpPr>
        <p:grpSpPr bwMode="auto">
          <a:xfrm rot="-3721368">
            <a:off x="2777654" y="1231383"/>
            <a:ext cx="2589213" cy="5146675"/>
            <a:chOff x="1026" y="1473"/>
            <a:chExt cx="1065" cy="1614"/>
          </a:xfrm>
        </p:grpSpPr>
        <p:sp>
          <p:nvSpPr>
            <p:cNvPr id="106" name="Freeform 282"/>
            <p:cNvSpPr>
              <a:spLocks/>
            </p:cNvSpPr>
            <p:nvPr/>
          </p:nvSpPr>
          <p:spPr bwMode="auto">
            <a:xfrm>
              <a:off x="1431" y="1731"/>
              <a:ext cx="636" cy="783"/>
            </a:xfrm>
            <a:custGeom>
              <a:avLst/>
              <a:gdLst/>
              <a:ahLst/>
              <a:cxnLst>
                <a:cxn ang="0">
                  <a:pos x="636" y="222"/>
                </a:cxn>
                <a:cxn ang="0">
                  <a:pos x="315" y="729"/>
                </a:cxn>
                <a:cxn ang="0">
                  <a:pos x="327" y="705"/>
                </a:cxn>
                <a:cxn ang="0">
                  <a:pos x="339" y="771"/>
                </a:cxn>
                <a:cxn ang="0">
                  <a:pos x="273" y="783"/>
                </a:cxn>
                <a:cxn ang="0">
                  <a:pos x="291" y="756"/>
                </a:cxn>
                <a:cxn ang="0">
                  <a:pos x="636" y="222"/>
                </a:cxn>
              </a:cxnLst>
              <a:rect l="0" t="0" r="r" b="b"/>
              <a:pathLst>
                <a:path w="636" h="783">
                  <a:moveTo>
                    <a:pt x="636" y="222"/>
                  </a:moveTo>
                  <a:cubicBezTo>
                    <a:pt x="363" y="51"/>
                    <a:pt x="3" y="384"/>
                    <a:pt x="315" y="729"/>
                  </a:cubicBezTo>
                  <a:cubicBezTo>
                    <a:pt x="319" y="721"/>
                    <a:pt x="318" y="720"/>
                    <a:pt x="327" y="705"/>
                  </a:cubicBezTo>
                  <a:cubicBezTo>
                    <a:pt x="333" y="726"/>
                    <a:pt x="333" y="744"/>
                    <a:pt x="339" y="771"/>
                  </a:cubicBezTo>
                  <a:cubicBezTo>
                    <a:pt x="309" y="777"/>
                    <a:pt x="295" y="774"/>
                    <a:pt x="273" y="783"/>
                  </a:cubicBezTo>
                  <a:cubicBezTo>
                    <a:pt x="288" y="762"/>
                    <a:pt x="282" y="768"/>
                    <a:pt x="291" y="756"/>
                  </a:cubicBezTo>
                  <a:cubicBezTo>
                    <a:pt x="0" y="483"/>
                    <a:pt x="231" y="0"/>
                    <a:pt x="636" y="22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Freeform 283"/>
            <p:cNvSpPr>
              <a:spLocks/>
            </p:cNvSpPr>
            <p:nvPr/>
          </p:nvSpPr>
          <p:spPr bwMode="auto">
            <a:xfrm>
              <a:off x="1392" y="1644"/>
              <a:ext cx="684" cy="1035"/>
            </a:xfrm>
            <a:custGeom>
              <a:avLst/>
              <a:gdLst/>
              <a:ahLst/>
              <a:cxnLst>
                <a:cxn ang="0">
                  <a:pos x="684" y="279"/>
                </a:cxn>
                <a:cxn ang="0">
                  <a:pos x="312" y="978"/>
                </a:cxn>
                <a:cxn ang="0">
                  <a:pos x="330" y="957"/>
                </a:cxn>
                <a:cxn ang="0">
                  <a:pos x="342" y="1026"/>
                </a:cxn>
                <a:cxn ang="0">
                  <a:pos x="273" y="1035"/>
                </a:cxn>
                <a:cxn ang="0">
                  <a:pos x="291" y="1011"/>
                </a:cxn>
                <a:cxn ang="0">
                  <a:pos x="684" y="279"/>
                </a:cxn>
              </a:cxnLst>
              <a:rect l="0" t="0" r="r" b="b"/>
              <a:pathLst>
                <a:path w="684" h="1035">
                  <a:moveTo>
                    <a:pt x="684" y="279"/>
                  </a:moveTo>
                  <a:cubicBezTo>
                    <a:pt x="150" y="39"/>
                    <a:pt x="0" y="633"/>
                    <a:pt x="312" y="978"/>
                  </a:cubicBezTo>
                  <a:cubicBezTo>
                    <a:pt x="318" y="969"/>
                    <a:pt x="318" y="969"/>
                    <a:pt x="330" y="957"/>
                  </a:cubicBezTo>
                  <a:cubicBezTo>
                    <a:pt x="333" y="972"/>
                    <a:pt x="336" y="999"/>
                    <a:pt x="342" y="1026"/>
                  </a:cubicBezTo>
                  <a:cubicBezTo>
                    <a:pt x="312" y="1029"/>
                    <a:pt x="300" y="1035"/>
                    <a:pt x="273" y="1035"/>
                  </a:cubicBezTo>
                  <a:cubicBezTo>
                    <a:pt x="288" y="1014"/>
                    <a:pt x="282" y="1023"/>
                    <a:pt x="291" y="1011"/>
                  </a:cubicBezTo>
                  <a:cubicBezTo>
                    <a:pt x="0" y="738"/>
                    <a:pt x="45" y="0"/>
                    <a:pt x="684" y="27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08" name="Freeform 284"/>
            <p:cNvSpPr>
              <a:spLocks/>
            </p:cNvSpPr>
            <p:nvPr/>
          </p:nvSpPr>
          <p:spPr bwMode="auto">
            <a:xfrm>
              <a:off x="1290" y="1566"/>
              <a:ext cx="801" cy="1272"/>
            </a:xfrm>
            <a:custGeom>
              <a:avLst/>
              <a:gdLst/>
              <a:ahLst/>
              <a:cxnLst>
                <a:cxn ang="0">
                  <a:pos x="801" y="336"/>
                </a:cxn>
                <a:cxn ang="0">
                  <a:pos x="345" y="1218"/>
                </a:cxn>
                <a:cxn ang="0">
                  <a:pos x="369" y="1188"/>
                </a:cxn>
                <a:cxn ang="0">
                  <a:pos x="372" y="1257"/>
                </a:cxn>
                <a:cxn ang="0">
                  <a:pos x="303" y="1272"/>
                </a:cxn>
                <a:cxn ang="0">
                  <a:pos x="321" y="1245"/>
                </a:cxn>
                <a:cxn ang="0">
                  <a:pos x="801" y="336"/>
                </a:cxn>
              </a:cxnLst>
              <a:rect l="0" t="0" r="r" b="b"/>
              <a:pathLst>
                <a:path w="801" h="1272">
                  <a:moveTo>
                    <a:pt x="801" y="336"/>
                  </a:moveTo>
                  <a:cubicBezTo>
                    <a:pt x="93" y="39"/>
                    <a:pt x="33" y="873"/>
                    <a:pt x="345" y="1218"/>
                  </a:cubicBezTo>
                  <a:cubicBezTo>
                    <a:pt x="349" y="1210"/>
                    <a:pt x="357" y="1200"/>
                    <a:pt x="369" y="1188"/>
                  </a:cubicBezTo>
                  <a:cubicBezTo>
                    <a:pt x="372" y="1203"/>
                    <a:pt x="366" y="1230"/>
                    <a:pt x="372" y="1257"/>
                  </a:cubicBezTo>
                  <a:cubicBezTo>
                    <a:pt x="339" y="1266"/>
                    <a:pt x="325" y="1263"/>
                    <a:pt x="303" y="1272"/>
                  </a:cubicBezTo>
                  <a:cubicBezTo>
                    <a:pt x="318" y="1251"/>
                    <a:pt x="312" y="1257"/>
                    <a:pt x="321" y="1245"/>
                  </a:cubicBezTo>
                  <a:cubicBezTo>
                    <a:pt x="30" y="972"/>
                    <a:pt x="0" y="0"/>
                    <a:pt x="801" y="3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spcFirstLastPara="1" wrap="none" lIns="90000" tIns="46800" rIns="90000" bIns="46800" anchor="ctr">
              <a:prstTxWarp prst="textArchDown">
                <a:avLst/>
              </a:prstTxWarp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Freeform 285"/>
            <p:cNvSpPr>
              <a:spLocks/>
            </p:cNvSpPr>
            <p:nvPr/>
          </p:nvSpPr>
          <p:spPr bwMode="auto">
            <a:xfrm>
              <a:off x="1026" y="1473"/>
              <a:ext cx="1056" cy="1614"/>
            </a:xfrm>
            <a:custGeom>
              <a:avLst/>
              <a:gdLst/>
              <a:ahLst/>
              <a:cxnLst>
                <a:cxn ang="0">
                  <a:pos x="1056" y="399"/>
                </a:cxn>
                <a:cxn ang="0">
                  <a:pos x="693" y="1551"/>
                </a:cxn>
                <a:cxn ang="0">
                  <a:pos x="702" y="1521"/>
                </a:cxn>
                <a:cxn ang="0">
                  <a:pos x="735" y="1590"/>
                </a:cxn>
                <a:cxn ang="0">
                  <a:pos x="666" y="1614"/>
                </a:cxn>
                <a:cxn ang="0">
                  <a:pos x="678" y="1584"/>
                </a:cxn>
                <a:cxn ang="0">
                  <a:pos x="1056" y="399"/>
                </a:cxn>
              </a:cxnLst>
              <a:rect l="0" t="0" r="r" b="b"/>
              <a:pathLst>
                <a:path w="1056" h="1614">
                  <a:moveTo>
                    <a:pt x="1056" y="399"/>
                  </a:moveTo>
                  <a:cubicBezTo>
                    <a:pt x="276" y="66"/>
                    <a:pt x="63" y="1077"/>
                    <a:pt x="693" y="1551"/>
                  </a:cubicBezTo>
                  <a:cubicBezTo>
                    <a:pt x="697" y="1541"/>
                    <a:pt x="699" y="1533"/>
                    <a:pt x="702" y="1521"/>
                  </a:cubicBezTo>
                  <a:cubicBezTo>
                    <a:pt x="714" y="1539"/>
                    <a:pt x="720" y="1557"/>
                    <a:pt x="735" y="1590"/>
                  </a:cubicBezTo>
                  <a:cubicBezTo>
                    <a:pt x="702" y="1601"/>
                    <a:pt x="688" y="1603"/>
                    <a:pt x="666" y="1614"/>
                  </a:cubicBezTo>
                  <a:cubicBezTo>
                    <a:pt x="681" y="1588"/>
                    <a:pt x="669" y="1599"/>
                    <a:pt x="678" y="1584"/>
                  </a:cubicBezTo>
                  <a:cubicBezTo>
                    <a:pt x="0" y="1128"/>
                    <a:pt x="264" y="0"/>
                    <a:pt x="1056" y="3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3" name="Group 60"/>
          <p:cNvGrpSpPr>
            <a:grpSpLocks/>
          </p:cNvGrpSpPr>
          <p:nvPr/>
        </p:nvGrpSpPr>
        <p:grpSpPr bwMode="auto">
          <a:xfrm>
            <a:off x="1778149" y="3861048"/>
            <a:ext cx="1209675" cy="550862"/>
            <a:chOff x="775" y="1841"/>
            <a:chExt cx="762" cy="347"/>
          </a:xfrm>
        </p:grpSpPr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9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97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ИС НПП </a:t>
              </a:r>
              <a:r>
                <a:rPr lang="ru-RU" sz="1100" dirty="0" smtClean="0">
                  <a:cs typeface="Arial" pitchFamily="34" charset="0"/>
                </a:rPr>
                <a:t>(Сведения  СТ </a:t>
              </a:r>
              <a:r>
                <a:rPr lang="en-US" sz="1100" dirty="0" smtClean="0">
                  <a:cs typeface="Arial" pitchFamily="34" charset="0"/>
                </a:rPr>
                <a:t>KZ</a:t>
              </a:r>
              <a:r>
                <a:rPr lang="ru-RU" sz="1100" dirty="0" smtClean="0">
                  <a:cs typeface="Arial" pitchFamily="34" charset="0"/>
                </a:rPr>
                <a:t>)</a:t>
              </a:r>
              <a:endParaRPr lang="de-DE" sz="1100" dirty="0">
                <a:cs typeface="Arial" pitchFamily="34" charset="0"/>
              </a:endParaRPr>
            </a:p>
          </p:txBody>
        </p:sp>
      </p:grpSp>
      <p:grpSp>
        <p:nvGrpSpPr>
          <p:cNvPr id="98" name="Group 60"/>
          <p:cNvGrpSpPr>
            <a:grpSpLocks/>
          </p:cNvGrpSpPr>
          <p:nvPr/>
        </p:nvGrpSpPr>
        <p:grpSpPr bwMode="auto">
          <a:xfrm>
            <a:off x="1418109" y="3284984"/>
            <a:ext cx="1209675" cy="550862"/>
            <a:chOff x="775" y="1841"/>
            <a:chExt cx="762" cy="347"/>
          </a:xfrm>
        </p:grpSpPr>
        <p:sp>
          <p:nvSpPr>
            <p:cNvPr id="99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00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01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ИС КГД </a:t>
              </a:r>
              <a:r>
                <a:rPr lang="ru-RU" sz="1100" dirty="0" smtClean="0">
                  <a:cs typeface="Arial" pitchFamily="34" charset="0"/>
                </a:rPr>
                <a:t>(Декларация на товары)</a:t>
              </a:r>
              <a:endParaRPr lang="de-DE" sz="1100" dirty="0">
                <a:cs typeface="Arial" pitchFamily="34" charset="0"/>
              </a:endParaRPr>
            </a:p>
          </p:txBody>
        </p:sp>
      </p:grpSp>
      <p:cxnSp>
        <p:nvCxnSpPr>
          <p:cNvPr id="3" name="Прямая со стрелкой 2"/>
          <p:cNvCxnSpPr>
            <a:stCxn id="458832" idx="2"/>
          </p:cNvCxnSpPr>
          <p:nvPr/>
        </p:nvCxnSpPr>
        <p:spPr>
          <a:xfrm>
            <a:off x="2637533" y="1844824"/>
            <a:ext cx="1497677" cy="47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2627784" y="2671119"/>
            <a:ext cx="1324669" cy="301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2627784" y="2962920"/>
            <a:ext cx="1191319" cy="432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2898979" y="3216920"/>
            <a:ext cx="1062999" cy="798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60"/>
          <p:cNvGrpSpPr>
            <a:grpSpLocks/>
          </p:cNvGrpSpPr>
          <p:nvPr/>
        </p:nvGrpSpPr>
        <p:grpSpPr bwMode="auto">
          <a:xfrm>
            <a:off x="615693" y="5839604"/>
            <a:ext cx="1162456" cy="397708"/>
            <a:chOff x="775" y="1841"/>
            <a:chExt cx="762" cy="347"/>
          </a:xfrm>
        </p:grpSpPr>
        <p:sp>
          <p:nvSpPr>
            <p:cNvPr id="123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4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5" name="Text Box 63"/>
            <p:cNvSpPr txBox="1">
              <a:spLocks noChangeArrowheads="1"/>
            </p:cNvSpPr>
            <p:nvPr/>
          </p:nvSpPr>
          <p:spPr bwMode="gray">
            <a:xfrm>
              <a:off x="825" y="1886"/>
              <a:ext cx="6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000" b="1" dirty="0" smtClean="0">
                  <a:cs typeface="Arial" pitchFamily="34" charset="0"/>
                </a:rPr>
                <a:t>Меховые изделия</a:t>
              </a:r>
              <a:endParaRPr lang="de-DE" sz="2400" b="1" dirty="0">
                <a:cs typeface="Arial" pitchFamily="34" charset="0"/>
              </a:endParaRPr>
            </a:p>
          </p:txBody>
        </p:sp>
      </p:grpSp>
      <p:grpSp>
        <p:nvGrpSpPr>
          <p:cNvPr id="126" name="Group 60"/>
          <p:cNvGrpSpPr>
            <a:grpSpLocks/>
          </p:cNvGrpSpPr>
          <p:nvPr/>
        </p:nvGrpSpPr>
        <p:grpSpPr bwMode="auto">
          <a:xfrm>
            <a:off x="1567087" y="6165304"/>
            <a:ext cx="1152201" cy="518107"/>
            <a:chOff x="775" y="1841"/>
            <a:chExt cx="762" cy="347"/>
          </a:xfrm>
        </p:grpSpPr>
        <p:sp>
          <p:nvSpPr>
            <p:cNvPr id="127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grpSp>
        <p:nvGrpSpPr>
          <p:cNvPr id="130" name="Group 60"/>
          <p:cNvGrpSpPr>
            <a:grpSpLocks/>
          </p:cNvGrpSpPr>
          <p:nvPr/>
        </p:nvGrpSpPr>
        <p:grpSpPr bwMode="auto">
          <a:xfrm>
            <a:off x="2849222" y="6381328"/>
            <a:ext cx="881792" cy="397708"/>
            <a:chOff x="775" y="1841"/>
            <a:chExt cx="762" cy="347"/>
          </a:xfrm>
        </p:grpSpPr>
        <p:sp>
          <p:nvSpPr>
            <p:cNvPr id="131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32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33" name="Text Box 63"/>
            <p:cNvSpPr txBox="1">
              <a:spLocks noChangeArrowheads="1"/>
            </p:cNvSpPr>
            <p:nvPr/>
          </p:nvSpPr>
          <p:spPr bwMode="gray">
            <a:xfrm>
              <a:off x="825" y="1886"/>
              <a:ext cx="6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000" b="1" dirty="0">
                  <a:cs typeface="Arial" pitchFamily="34" charset="0"/>
                </a:rPr>
                <a:t>С/х продукция</a:t>
              </a:r>
              <a:endParaRPr lang="de-DE" sz="1000" b="1" dirty="0">
                <a:cs typeface="Arial" pitchFamily="34" charset="0"/>
              </a:endParaRPr>
            </a:p>
          </p:txBody>
        </p:sp>
      </p:grpSp>
      <p:sp>
        <p:nvSpPr>
          <p:cNvPr id="134" name="Text Box 63"/>
          <p:cNvSpPr txBox="1">
            <a:spLocks noChangeArrowheads="1"/>
          </p:cNvSpPr>
          <p:nvPr/>
        </p:nvSpPr>
        <p:spPr bwMode="gray">
          <a:xfrm>
            <a:off x="1600175" y="6320353"/>
            <a:ext cx="1099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000" b="1" dirty="0" smtClean="0">
                <a:cs typeface="Arial" pitchFamily="34" charset="0"/>
              </a:rPr>
              <a:t>Лекарственные средства</a:t>
            </a:r>
            <a:endParaRPr lang="de-DE" sz="2400" b="1" dirty="0">
              <a:cs typeface="Arial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 flipV="1">
            <a:off x="1448212" y="5544715"/>
            <a:ext cx="1189321" cy="31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V="1">
            <a:off x="2143187" y="5564038"/>
            <a:ext cx="706035" cy="60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 flipV="1">
            <a:off x="2894162" y="5599876"/>
            <a:ext cx="362328" cy="752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3492391" y="3485728"/>
            <a:ext cx="827098" cy="108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4923571" y="3646554"/>
            <a:ext cx="8705" cy="1301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5576218" y="3573016"/>
            <a:ext cx="662235" cy="933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 flipV="1">
            <a:off x="5876850" y="3277715"/>
            <a:ext cx="290166" cy="1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Номер слайда 114"/>
          <p:cNvSpPr>
            <a:spLocks noGrp="1"/>
          </p:cNvSpPr>
          <p:nvPr>
            <p:ph type="sldNum" sz="quarter" idx="12"/>
          </p:nvPr>
        </p:nvSpPr>
        <p:spPr>
          <a:xfrm>
            <a:off x="7086600" y="6472250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31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397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956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0" y="2630393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/>
          <p:cNvSpPr/>
          <p:nvPr/>
        </p:nvSpPr>
        <p:spPr>
          <a:xfrm>
            <a:off x="0" y="4338170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48"/>
          <p:cNvSpPr/>
          <p:nvPr/>
        </p:nvSpPr>
        <p:spPr>
          <a:xfrm>
            <a:off x="0" y="5693152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8138" y="1310705"/>
            <a:ext cx="852172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Повышение собираемости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налогов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Прозрачность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налогообложения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Вывод из «тени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»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Актуальная информация для бюджетного планирования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перераспределения (дефицит, избыток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Анализ ценообразование по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стране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Оперативная отчетность для принятия решений и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СУР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cs typeface="Arial" pitchFamily="34" charset="0"/>
              </a:rPr>
              <a:t>Статистическая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отчетность</a:t>
            </a: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84782" y="271229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ЭФФЕКТ ОТ ВНЕДРЕНИЯ ИС «ВИРТУАЛЬНЫЙ СКЛАД»:</a:t>
            </a: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7081037" y="6498672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32</a:t>
            </a:fld>
            <a:endParaRPr lang="ru-RU" sz="1600" b="1" dirty="0"/>
          </a:p>
        </p:txBody>
      </p:sp>
      <p:grpSp>
        <p:nvGrpSpPr>
          <p:cNvPr id="50" name="Группа 13"/>
          <p:cNvGrpSpPr/>
          <p:nvPr/>
        </p:nvGrpSpPr>
        <p:grpSpPr>
          <a:xfrm>
            <a:off x="438731" y="1386257"/>
            <a:ext cx="318197" cy="270564"/>
            <a:chOff x="4282104" y="3803373"/>
            <a:chExt cx="355783" cy="294839"/>
          </a:xfrm>
        </p:grpSpPr>
        <p:sp>
          <p:nvSpPr>
            <p:cNvPr id="51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13"/>
          <p:cNvGrpSpPr/>
          <p:nvPr/>
        </p:nvGrpSpPr>
        <p:grpSpPr>
          <a:xfrm>
            <a:off x="438731" y="2086853"/>
            <a:ext cx="318197" cy="270564"/>
            <a:chOff x="4282104" y="3803373"/>
            <a:chExt cx="355783" cy="294839"/>
          </a:xfrm>
        </p:grpSpPr>
        <p:sp>
          <p:nvSpPr>
            <p:cNvPr id="54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13"/>
          <p:cNvGrpSpPr/>
          <p:nvPr/>
        </p:nvGrpSpPr>
        <p:grpSpPr>
          <a:xfrm>
            <a:off x="438731" y="2769407"/>
            <a:ext cx="318197" cy="270564"/>
            <a:chOff x="4282104" y="3803373"/>
            <a:chExt cx="355783" cy="294839"/>
          </a:xfrm>
        </p:grpSpPr>
        <p:sp>
          <p:nvSpPr>
            <p:cNvPr id="57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13"/>
          <p:cNvGrpSpPr/>
          <p:nvPr/>
        </p:nvGrpSpPr>
        <p:grpSpPr>
          <a:xfrm>
            <a:off x="438731" y="3439523"/>
            <a:ext cx="318197" cy="270564"/>
            <a:chOff x="4282104" y="3803373"/>
            <a:chExt cx="355783" cy="294839"/>
          </a:xfrm>
        </p:grpSpPr>
        <p:sp>
          <p:nvSpPr>
            <p:cNvPr id="60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13"/>
          <p:cNvGrpSpPr/>
          <p:nvPr/>
        </p:nvGrpSpPr>
        <p:grpSpPr>
          <a:xfrm>
            <a:off x="438731" y="4515723"/>
            <a:ext cx="318197" cy="270564"/>
            <a:chOff x="4282104" y="3803373"/>
            <a:chExt cx="355783" cy="294839"/>
          </a:xfrm>
        </p:grpSpPr>
        <p:sp>
          <p:nvSpPr>
            <p:cNvPr id="63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13"/>
          <p:cNvGrpSpPr/>
          <p:nvPr/>
        </p:nvGrpSpPr>
        <p:grpSpPr>
          <a:xfrm>
            <a:off x="438731" y="5186494"/>
            <a:ext cx="318197" cy="270564"/>
            <a:chOff x="4282104" y="3803373"/>
            <a:chExt cx="355783" cy="294839"/>
          </a:xfrm>
        </p:grpSpPr>
        <p:sp>
          <p:nvSpPr>
            <p:cNvPr id="66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13"/>
          <p:cNvGrpSpPr/>
          <p:nvPr/>
        </p:nvGrpSpPr>
        <p:grpSpPr>
          <a:xfrm>
            <a:off x="438731" y="5870705"/>
            <a:ext cx="318197" cy="270564"/>
            <a:chOff x="4282104" y="3803373"/>
            <a:chExt cx="355783" cy="294839"/>
          </a:xfrm>
        </p:grpSpPr>
        <p:sp>
          <p:nvSpPr>
            <p:cNvPr id="69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20104"/>
            <a:ext cx="9144000" cy="19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3077280"/>
            <a:ext cx="869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rial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317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986577" y="2204157"/>
            <a:ext cx="2146300" cy="5588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738913" y="1905693"/>
            <a:ext cx="857256" cy="285752"/>
          </a:xfrm>
          <a:prstGeom prst="flowChartProcess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310417" y="1905693"/>
            <a:ext cx="3071834" cy="28575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953227" y="2762949"/>
            <a:ext cx="3429024" cy="285752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38913" y="2762949"/>
            <a:ext cx="2286016" cy="285752"/>
          </a:xfrm>
          <a:prstGeom prst="flowChartProcess">
            <a:avLst/>
          </a:prstGeom>
          <a:solidFill>
            <a:srgbClr val="FB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81037" y="6492875"/>
            <a:ext cx="2057400" cy="365125"/>
          </a:xfrm>
        </p:spPr>
        <p:txBody>
          <a:bodyPr/>
          <a:lstStyle/>
          <a:p>
            <a:pPr>
              <a:defRPr/>
            </a:pPr>
            <a:fld id="{D79CCADD-0243-49BC-A4FB-5BB10308F074}" type="slidenum">
              <a:rPr lang="ru-RU" sz="1600" b="1" smtClean="0"/>
              <a:pPr>
                <a:defRPr/>
              </a:pPr>
              <a:t>4</a:t>
            </a:fld>
            <a:endParaRPr lang="ru-RU" sz="1600" b="1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2953227" y="1658053"/>
            <a:ext cx="3429024" cy="747706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38913" y="2558943"/>
            <a:ext cx="2428892" cy="668356"/>
          </a:xfrm>
          <a:prstGeom prst="rightArrow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7" name="Прямоугольник 26"/>
          <p:cNvSpPr/>
          <p:nvPr/>
        </p:nvSpPr>
        <p:spPr>
          <a:xfrm>
            <a:off x="257567" y="261489"/>
            <a:ext cx="596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ОБЕСПЕЧЕНИЕ БАЛАНСА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821727" y="2540707"/>
            <a:ext cx="635000" cy="127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77216" y="2334321"/>
            <a:ext cx="1947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ТЕНЕВАЯ ЭКОНОМИКА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2630977" y="2407357"/>
            <a:ext cx="698500" cy="127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" y="1355850"/>
            <a:ext cx="2063500" cy="206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50" y="1355850"/>
            <a:ext cx="2063500" cy="206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2929" y="3451261"/>
            <a:ext cx="1034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БИЗНЕС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5755" y="3585655"/>
            <a:ext cx="176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ГОСУДАРСТВО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056" y="2745308"/>
            <a:ext cx="249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Свободное предпринимательство 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789" y="1881409"/>
            <a:ext cx="235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ГОСУДАРСТВЕННЫЙ КОНТРОЛЬ  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3507" y="4007860"/>
            <a:ext cx="5636986" cy="8853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КУДА ДВИГАЕМСЯ?</a:t>
            </a: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9048" y="5486400"/>
            <a:ext cx="3845581" cy="885371"/>
          </a:xfrm>
          <a:prstGeom prst="round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РЫНОЧНОЕ</a:t>
            </a:r>
          </a:p>
          <a:p>
            <a:pPr algn="ctr"/>
            <a:r>
              <a:rPr lang="ru-RU" sz="2400" b="1" dirty="0" smtClean="0">
                <a:cs typeface="Arial" pitchFamily="34" charset="0"/>
              </a:rPr>
              <a:t>УПРАВЛЕНИЕ</a:t>
            </a:r>
            <a:endParaRPr lang="ru-RU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4921873" y="5486400"/>
            <a:ext cx="3845581" cy="885371"/>
          </a:xfrm>
          <a:prstGeom prst="roundRect">
            <a:avLst/>
          </a:prstGeom>
          <a:solidFill>
            <a:srgbClr val="006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ГОСУДАРСТВЕННЫЙ  </a:t>
            </a:r>
          </a:p>
          <a:p>
            <a:pPr algn="ctr"/>
            <a:r>
              <a:rPr lang="ru-RU" sz="2400" b="1" dirty="0" smtClean="0">
                <a:cs typeface="Arial" pitchFamily="34" charset="0"/>
              </a:rPr>
              <a:t>КОНТРОЛЬ</a:t>
            </a:r>
            <a:endParaRPr lang="ru-RU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2738913" y="4965802"/>
            <a:ext cx="503154" cy="44802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own Arrow 36"/>
          <p:cNvSpPr/>
          <p:nvPr/>
        </p:nvSpPr>
        <p:spPr>
          <a:xfrm>
            <a:off x="5879097" y="4965802"/>
            <a:ext cx="503154" cy="44802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60253724"/>
              </p:ext>
            </p:extLst>
          </p:nvPr>
        </p:nvGraphicFramePr>
        <p:xfrm>
          <a:off x="163531" y="1308198"/>
          <a:ext cx="4320480" cy="43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8202" y="1153918"/>
            <a:ext cx="206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Количество проверок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59560" y="1147592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Среднее доначисление на 1 проверку</a:t>
            </a:r>
            <a:endParaRPr lang="ru-RU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566275" y="1109500"/>
            <a:ext cx="5725" cy="454858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43624701"/>
              </p:ext>
            </p:extLst>
          </p:nvPr>
        </p:nvGraphicFramePr>
        <p:xfrm>
          <a:off x="4801114" y="1345096"/>
          <a:ext cx="4320480" cy="429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1"/>
          <p:cNvSpPr txBox="1"/>
          <p:nvPr/>
        </p:nvSpPr>
        <p:spPr>
          <a:xfrm rot="5400000">
            <a:off x="6009130" y="4180338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kern="1200" dirty="0" smtClean="0">
                <a:solidFill>
                  <a:prstClr val="black"/>
                </a:solidFill>
              </a:rPr>
              <a:t>35,4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 rot="5400000">
            <a:off x="6024825" y="3278639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</a:rPr>
              <a:t>  11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 rot="5400000">
            <a:off x="7304530" y="3445844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kern="1200" dirty="0" smtClean="0">
                <a:solidFill>
                  <a:prstClr val="black"/>
                </a:solidFill>
              </a:rPr>
              <a:t>54,6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 rot="5400000">
            <a:off x="7164692" y="2459836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</a:rPr>
              <a:t>  28,7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96372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2451" y="261762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КОНТРОЛЬНО-ЭКОНОМИЧЕСКАЯ РАБОТА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04812" y="2400299"/>
            <a:ext cx="864393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 smtClean="0">
                <a:latin typeface="Calibri" pitchFamily="34" charset="0"/>
              </a:rPr>
              <a:t>Налогоплательщик имеет право заключать </a:t>
            </a:r>
            <a:r>
              <a:rPr lang="ru-RU" sz="2200" dirty="0">
                <a:latin typeface="Calibri" pitchFamily="34" charset="0"/>
              </a:rPr>
              <a:t>с аудиторской организацией договор на проведение аудита по </a:t>
            </a:r>
            <a:r>
              <a:rPr lang="ru-RU" sz="2200" dirty="0" smtClean="0">
                <a:latin typeface="Calibri" pitchFamily="34" charset="0"/>
              </a:rPr>
              <a:t>налогам </a:t>
            </a:r>
            <a:r>
              <a:rPr lang="ru-RU" sz="2200" b="1" dirty="0" smtClean="0">
                <a:latin typeface="Calibri" pitchFamily="34" charset="0"/>
              </a:rPr>
              <a:t>или</a:t>
            </a:r>
            <a:r>
              <a:rPr lang="ru-RU" sz="2200" dirty="0" smtClean="0">
                <a:latin typeface="Calibri" pitchFamily="34" charset="0"/>
              </a:rPr>
              <a:t> обратиться в налоговые органы </a:t>
            </a:r>
            <a:endParaRPr lang="ru-RU" sz="2200" dirty="0">
              <a:latin typeface="Calibri" pitchFamily="34" charset="0"/>
            </a:endParaRPr>
          </a:p>
          <a:p>
            <a:pPr algn="just"/>
            <a:endParaRPr lang="ru-RU" sz="9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619500"/>
            <a:ext cx="8715375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+mn-lt"/>
                <a:cs typeface="+mn-cs"/>
              </a:rPr>
              <a:t>	</a:t>
            </a:r>
            <a:r>
              <a:rPr lang="ru-RU" sz="2800" b="1" dirty="0">
                <a:latin typeface="+mn-lt"/>
                <a:cs typeface="+mn-cs"/>
              </a:rPr>
              <a:t>Эффект: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  <a:cs typeface="+mn-cs"/>
              </a:rPr>
              <a:t>упрощение процедуры ликвидации </a:t>
            </a: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  <a:cs typeface="+mn-cs"/>
              </a:rPr>
              <a:t>сокращение количества и сроков проведения проверок </a:t>
            </a: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  <a:cs typeface="+mn-cs"/>
              </a:rPr>
              <a:t>самостоятельное устранение налогоплательщиком ошибок</a:t>
            </a: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  <a:cs typeface="+mn-cs"/>
              </a:rPr>
              <a:t>без штрафных санкций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726" y="66363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ПРОВЕДЕНИЕ АУДИТА ПО НАЛОГАМ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АУДИТОРСКИМИ ОРГАНИЗАЦИЯМИ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703" y="1123950"/>
            <a:ext cx="8530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latin typeface="Calibri" pitchFamily="34" charset="0"/>
              </a:rPr>
              <a:t>С 2015 года право на проведение ликвидационных проверок неплательщиков НДС передано </a:t>
            </a:r>
            <a:r>
              <a:rPr lang="ru-RU" sz="2200" b="1" dirty="0" smtClean="0">
                <a:latin typeface="Calibri" pitchFamily="34" charset="0"/>
              </a:rPr>
              <a:t>на аутсорсинг </a:t>
            </a:r>
            <a:r>
              <a:rPr lang="ru-RU" sz="2200" dirty="0" smtClean="0">
                <a:latin typeface="Calibri" pitchFamily="34" charset="0"/>
              </a:rPr>
              <a:t>аудиторским компаниям   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6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975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4782" y="251029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ДОСУДЕБНАЯ АПЕЛЛЯЦИЯ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81037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7</a:t>
            </a:fld>
            <a:endParaRPr lang="ru-RU" sz="1600" b="1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8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9"/>
          <p:cNvSpPr/>
          <p:nvPr/>
        </p:nvSpPr>
        <p:spPr>
          <a:xfrm>
            <a:off x="828132" y="1068722"/>
            <a:ext cx="291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ДЕЙСТВУЮЩИЙ ПОРЯДОК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0"/>
          <p:cNvSpPr/>
          <p:nvPr/>
        </p:nvSpPr>
        <p:spPr>
          <a:xfrm>
            <a:off x="5451977" y="1068722"/>
            <a:ext cx="292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ПРЕДЛАГАЕМЫЙ ПОРЯДОК</a:t>
            </a:r>
          </a:p>
        </p:txBody>
      </p:sp>
      <p:cxnSp>
        <p:nvCxnSpPr>
          <p:cNvPr id="18" name="Прямая соединительная линия 65"/>
          <p:cNvCxnSpPr/>
          <p:nvPr/>
        </p:nvCxnSpPr>
        <p:spPr>
          <a:xfrm>
            <a:off x="4572000" y="963726"/>
            <a:ext cx="0" cy="58942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24114" y="2002971"/>
            <a:ext cx="3280229" cy="11901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ЖАЛОБА НА АКТ ПРОВЕРКИ 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4114" y="4426856"/>
            <a:ext cx="3280229" cy="1770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cs typeface="Arial" pitchFamily="34" charset="0"/>
              </a:rPr>
              <a:t>КГД МФ РК</a:t>
            </a:r>
          </a:p>
        </p:txBody>
      </p:sp>
      <p:sp>
        <p:nvSpPr>
          <p:cNvPr id="20" name="Стрелка вниз 8"/>
          <p:cNvSpPr/>
          <p:nvPr/>
        </p:nvSpPr>
        <p:spPr>
          <a:xfrm>
            <a:off x="1919074" y="3381600"/>
            <a:ext cx="785818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39658" y="2002971"/>
            <a:ext cx="3280229" cy="11901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ЖАЛОБА НА АКТ ПРОВЕРКИ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39658" y="4426856"/>
            <a:ext cx="3280229" cy="1770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Апелляционная  комиссия при МФ РК (МФ, МНЭ, КГД, НПП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Стрелка вниз 8"/>
          <p:cNvSpPr/>
          <p:nvPr/>
        </p:nvSpPr>
        <p:spPr>
          <a:xfrm>
            <a:off x="6534618" y="3381600"/>
            <a:ext cx="785818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1047750"/>
            <a:ext cx="8929688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Суть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  <a:cs typeface="Calibri" pitchFamily="34" charset="0"/>
              </a:rPr>
              <a:t>смещение акцента контроля с налоговой проверки на камеральный контроль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  <a:cs typeface="Calibri" pitchFamily="34" charset="0"/>
              </a:rPr>
              <a:t>налогоплательщик раскрывает формы учета финансово-хозяйственной деятельности и предоставляет постоянный доступ к бухгалтерским данным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>
                <a:latin typeface="Calibri" pitchFamily="34" charset="0"/>
                <a:cs typeface="Calibri" pitchFamily="34" charset="0"/>
              </a:rPr>
              <a:t>налоговые органы ускоренно предоставляют консультации по налоговым вопросам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990850"/>
            <a:ext cx="8501063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  <a:cs typeface="Times New Roman" pitchFamily="18" charset="0"/>
              </a:rPr>
              <a:t>Преимущества:</a:t>
            </a:r>
          </a:p>
          <a:p>
            <a:endParaRPr lang="ru-RU" sz="500" b="1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i="1" dirty="0">
                <a:latin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</a:rPr>
              <a:t>прогнозируемость отношений с налогоплательщиком в части уплаты налогов 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четкая  налоговая определенность 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снижение налоговых и таможенных рисков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сокращение налоговых проверок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правильное исполнение налоговых и таможенных обязательств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возможность признания  аудиторских  заключений  компаний</a:t>
            </a: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сокращение  трудозатрат налогоплательщиков и государственных органов </a:t>
            </a:r>
          </a:p>
          <a:p>
            <a:pPr algn="just"/>
            <a:endParaRPr lang="ru-RU" sz="500" dirty="0">
              <a:latin typeface="Calibri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85813" y="588645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Внедрение «Горизонтального мониторинга» будет являться одним из факторов повышения инвестиционной привлекательности страны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26" y="66363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ГОРИЗОНТАЛЬНЫЙ МОНИТОРИНГ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КРУПНЫХ НАЛОГОПЛАТЕЛЬЩИКОВ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8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8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6245"/>
            <a:ext cx="9169400" cy="116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7"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9</a:t>
            </a:fld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918"/>
            <a:ext cx="91694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604" y="3271948"/>
            <a:ext cx="8880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СОДЕЙСТВИЕ УСКОРЕНИЮ ВНЕШНЕТОРГОВОГО ОБОРОТА.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3882</TotalTime>
  <Words>1466</Words>
  <Application>Microsoft Office PowerPoint</Application>
  <PresentationFormat>Экран (4:3)</PresentationFormat>
  <Paragraphs>448</Paragraphs>
  <Slides>33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1_Тема Office</vt:lpstr>
      <vt:lpstr>Открытая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МОДЕРНИЗАЦИЯ ФИЗИЧЕСКОЙ ИНФРАСТРУКТУРЫ ТАМОЖЕННЫХ ПОСТОВ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NZh</cp:lastModifiedBy>
  <cp:revision>235</cp:revision>
  <cp:lastPrinted>2017-01-10T12:17:24Z</cp:lastPrinted>
  <dcterms:created xsi:type="dcterms:W3CDTF">2016-07-14T04:38:40Z</dcterms:created>
  <dcterms:modified xsi:type="dcterms:W3CDTF">2017-01-13T09:29:44Z</dcterms:modified>
</cp:coreProperties>
</file>