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836" r:id="rId1"/>
  </p:sldMasterIdLst>
  <p:notesMasterIdLst>
    <p:notesMasterId r:id="rId18"/>
  </p:notesMasterIdLst>
  <p:handoutMasterIdLst>
    <p:handoutMasterId r:id="rId19"/>
  </p:handoutMasterIdLst>
  <p:sldIdLst>
    <p:sldId id="987" r:id="rId2"/>
    <p:sldId id="975" r:id="rId3"/>
    <p:sldId id="989" r:id="rId4"/>
    <p:sldId id="1003" r:id="rId5"/>
    <p:sldId id="1000" r:id="rId6"/>
    <p:sldId id="993" r:id="rId7"/>
    <p:sldId id="994" r:id="rId8"/>
    <p:sldId id="995" r:id="rId9"/>
    <p:sldId id="996" r:id="rId10"/>
    <p:sldId id="985" r:id="rId11"/>
    <p:sldId id="1004" r:id="rId12"/>
    <p:sldId id="999" r:id="rId13"/>
    <p:sldId id="1001" r:id="rId14"/>
    <p:sldId id="978" r:id="rId15"/>
    <p:sldId id="997" r:id="rId16"/>
    <p:sldId id="1002" r:id="rId17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70C0"/>
    <a:srgbClr val="008000"/>
    <a:srgbClr val="E8E8E8"/>
    <a:srgbClr val="009242"/>
    <a:srgbClr val="DEDEDE"/>
    <a:srgbClr val="7EB3EF"/>
    <a:srgbClr val="5088CC"/>
    <a:srgbClr val="F2F2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180" autoAdjust="0"/>
    <p:restoredTop sz="56545" autoAdjust="0"/>
  </p:normalViewPr>
  <p:slideViewPr>
    <p:cSldViewPr>
      <p:cViewPr>
        <p:scale>
          <a:sx n="66" d="100"/>
          <a:sy n="66" d="100"/>
        </p:scale>
        <p:origin x="-1926" y="-558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3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2958" y="-96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94" tIns="45897" rIns="91794" bIns="45897" numCol="1" anchor="t" anchorCtr="0" compatLnSpc="1">
            <a:prstTxWarp prst="textNoShape">
              <a:avLst/>
            </a:prstTxWarp>
          </a:bodyPr>
          <a:lstStyle>
            <a:lvl1pPr defTabSz="908050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94" tIns="45897" rIns="91794" bIns="4589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3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94" tIns="45897" rIns="91794" bIns="45897" numCol="1" anchor="b" anchorCtr="0" compatLnSpc="1">
            <a:prstTxWarp prst="textNoShape">
              <a:avLst/>
            </a:prstTxWarp>
          </a:bodyPr>
          <a:lstStyle>
            <a:lvl1pPr defTabSz="908050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94" tIns="45897" rIns="91794" bIns="4589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02A25A-8DAD-4860-9EE6-BA42EE123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94" tIns="45897" rIns="91794" bIns="45897" numCol="1" anchor="t" anchorCtr="0" compatLnSpc="1">
            <a:prstTxWarp prst="textNoShape">
              <a:avLst/>
            </a:prstTxWarp>
          </a:bodyPr>
          <a:lstStyle>
            <a:lvl1pPr defTabSz="908050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94" tIns="45897" rIns="91794" bIns="4589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39775"/>
            <a:ext cx="4929188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4713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94" tIns="45897" rIns="91794" bIns="458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94" tIns="45897" rIns="91794" bIns="45897" numCol="1" anchor="b" anchorCtr="0" compatLnSpc="1">
            <a:prstTxWarp prst="textNoShape">
              <a:avLst/>
            </a:prstTxWarp>
          </a:bodyPr>
          <a:lstStyle>
            <a:lvl1pPr defTabSz="908050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94" tIns="45897" rIns="91794" bIns="4589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1DA117-0309-432A-B1AF-C3121385F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16350" y="9371013"/>
            <a:ext cx="2917825" cy="493712"/>
          </a:xfrm>
          <a:prstGeom prst="rect">
            <a:avLst/>
          </a:prstGeom>
          <a:noFill/>
          <a:ln>
            <a:noFill/>
          </a:ln>
        </p:spPr>
        <p:txBody>
          <a:bodyPr lIns="91814" tIns="45912" rIns="91814" bIns="45912" anchor="b"/>
          <a:lstStyle/>
          <a:p>
            <a:pPr algn="r" defTabSz="919164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3FED2B-24B7-422D-AAB5-231A31E534C5}" type="slidenum">
              <a:rPr sz="1800" kern="0">
                <a:solidFill>
                  <a:srgbClr val="000000"/>
                </a:solidFill>
                <a:latin typeface="+mn-lt"/>
              </a:rPr>
              <a:pPr algn="r" defTabSz="919164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ru-RU" sz="1200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69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Заметки 2"/>
          <p:cNvSpPr>
            <a:spLocks noGrp="1"/>
          </p:cNvSpPr>
          <p:nvPr>
            <p:ph type="body" sz="quarter" idx="1"/>
          </p:nvPr>
        </p:nvSpPr>
        <p:spPr>
          <a:noFill/>
          <a:ln/>
        </p:spPr>
        <p:txBody>
          <a:bodyPr tIns="45902" bIns="45902"/>
          <a:lstStyle/>
          <a:p>
            <a:pPr eaLnBrk="1"/>
            <a:endParaRPr lang="ru-RU" smtClean="0">
              <a:latin typeface="Arial" pitchFamily="34" charset="0"/>
            </a:endParaRPr>
          </a:p>
        </p:txBody>
      </p:sp>
      <p:sp>
        <p:nvSpPr>
          <p:cNvPr id="5" name="Номер слайда 3"/>
          <p:cNvSpPr txBox="1"/>
          <p:nvPr/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lIns="91796" tIns="45902" rIns="91796" bIns="45902" anchor="b"/>
          <a:lstStyle/>
          <a:p>
            <a:pPr algn="r" defTabSz="84772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C29412-F4FB-4059-BA61-3655799AE213}" type="slidenum">
              <a:rPr sz="1800" kern="0">
                <a:solidFill>
                  <a:srgbClr val="000000"/>
                </a:solidFill>
                <a:latin typeface="+mn-lt"/>
              </a:rPr>
              <a:pPr algn="r" defTabSz="84772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ru-RU" sz="1200" kern="0">
              <a:solidFill>
                <a:srgbClr val="000000"/>
              </a:solidFill>
              <a:latin typeface="Calibri" pitchFamily="34"/>
              <a:cs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/>
          </p:cNvSpPr>
          <p:nvPr userDrawn="1"/>
        </p:nvSpPr>
        <p:spPr>
          <a:xfrm>
            <a:off x="8501063" y="26988"/>
            <a:ext cx="642937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E6FBE846-D7C1-401B-A817-9A63E55DE75D}" type="slidenum">
              <a:rPr lang="ru-RU" sz="1200" smtClean="0">
                <a:latin typeface="+mj-lt"/>
              </a:rPr>
              <a:pPr algn="r">
                <a:defRPr/>
              </a:pPr>
              <a:t>‹#›</a:t>
            </a:fld>
            <a:endParaRPr lang="ru-RU" sz="1200" dirty="0"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-24"/>
            <a:ext cx="91440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ru-RU" dirty="0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8E27A-75DB-4710-9C1C-0AF72EE1ECBF}" type="datetimeFigureOut">
              <a:rPr lang="ru-RU"/>
              <a:pPr>
                <a:defRPr/>
              </a:pPr>
              <a:t>22.05.2012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C0607-EB43-4A61-808F-D3F98D4112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1141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5"/>
          <p:cNvSpPr txBox="1">
            <a:spLocks/>
          </p:cNvSpPr>
          <p:nvPr userDrawn="1"/>
        </p:nvSpPr>
        <p:spPr>
          <a:xfrm>
            <a:off x="8501063" y="26988"/>
            <a:ext cx="642937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32D16DD4-84DE-4D08-85CC-F42E90390397}" type="slidenum">
              <a:rPr lang="ru-RU" sz="1200" smtClean="0">
                <a:latin typeface="+mj-lt"/>
              </a:rPr>
              <a:pPr algn="r">
                <a:defRPr/>
              </a:pPr>
              <a:t>‹#›</a:t>
            </a:fld>
            <a:endParaRPr lang="ru-RU" sz="1200" dirty="0">
              <a:latin typeface="+mj-lt"/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0" y="714375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60781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rgbClr val="008000"/>
                </a:solidFill>
              </a:defRPr>
            </a:lvl1pPr>
          </a:lstStyle>
          <a:p>
            <a:pPr lvl="0"/>
            <a:endParaRPr lang="ru-RU" dirty="0" smtClean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9D3C0-41DA-4548-A12C-F4FCDDC8175E}" type="datetimeFigureOut">
              <a:rPr lang="ru-RU"/>
              <a:pPr>
                <a:defRPr/>
              </a:pPr>
              <a:t>22.05.2012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01455-5E48-4C26-90BE-4A149851D9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 txBox="1">
            <a:spLocks/>
          </p:cNvSpPr>
          <p:nvPr userDrawn="1"/>
        </p:nvSpPr>
        <p:spPr>
          <a:xfrm>
            <a:off x="8501063" y="26988"/>
            <a:ext cx="642937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B2BBED01-30EF-41E0-81D3-F773DAAEC90D}" type="slidenum">
              <a:rPr lang="ru-RU" sz="1200" smtClean="0">
                <a:latin typeface="+mj-lt"/>
              </a:rPr>
              <a:pPr algn="r">
                <a:defRPr/>
              </a:pPr>
              <a:t>‹#›</a:t>
            </a:fld>
            <a:endParaRPr lang="ru-RU" sz="1200" dirty="0">
              <a:latin typeface="+mj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-24"/>
            <a:ext cx="91440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ru-RU" dirty="0" smtClean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8096D-ABE3-4D5A-A5E4-99EDD758A5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BB01A-9468-4243-BF2C-4225A22A470F}" type="datetime1">
              <a:rPr/>
              <a:pPr>
                <a:defRPr/>
              </a:pPr>
              <a:t>*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EEF8D-B022-4686-A7F7-3162335D171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1141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5"/>
          <p:cNvSpPr txBox="1">
            <a:spLocks/>
          </p:cNvSpPr>
          <p:nvPr userDrawn="1"/>
        </p:nvSpPr>
        <p:spPr>
          <a:xfrm>
            <a:off x="8501063" y="26988"/>
            <a:ext cx="642937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42818651-0624-466B-BE00-7115B180D383}" type="slidenum">
              <a:rPr lang="ru-RU" sz="1200" smtClean="0">
                <a:latin typeface="+mj-lt"/>
              </a:rPr>
              <a:pPr algn="r">
                <a:defRPr/>
              </a:pPr>
              <a:t>‹#›</a:t>
            </a:fld>
            <a:endParaRPr lang="ru-RU" sz="1200" dirty="0">
              <a:latin typeface="+mj-lt"/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0" y="714375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60781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rgbClr val="008000"/>
                </a:solidFill>
              </a:defRPr>
            </a:lvl1pPr>
          </a:lstStyle>
          <a:p>
            <a:pPr lvl="0"/>
            <a:endParaRPr lang="ru-RU" dirty="0" smtClean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F6D20-38D1-424E-9990-AC360CCD3196}" type="datetimeFigureOut">
              <a:rPr lang="ru-RU"/>
              <a:pPr>
                <a:defRPr/>
              </a:pPr>
              <a:t>22.05.2012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96EB9-6853-40C1-927A-428D152CB1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1141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5"/>
          <p:cNvSpPr txBox="1">
            <a:spLocks/>
          </p:cNvSpPr>
          <p:nvPr userDrawn="1"/>
        </p:nvSpPr>
        <p:spPr>
          <a:xfrm>
            <a:off x="8501063" y="26988"/>
            <a:ext cx="642937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AE6021B0-5FDF-4B78-ADBF-6E2510F4F046}" type="slidenum">
              <a:rPr lang="ru-RU" sz="1200" smtClean="0">
                <a:latin typeface="+mj-lt"/>
              </a:rPr>
              <a:pPr algn="r">
                <a:defRPr/>
              </a:pPr>
              <a:t>‹#›</a:t>
            </a:fld>
            <a:endParaRPr lang="ru-RU" sz="1200" dirty="0"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4C891B5-74E6-4A18-B4DE-DF5209CBB566}" type="datetimeFigureOut">
              <a:rPr lang="ru-RU"/>
              <a:pPr>
                <a:defRPr/>
              </a:pPr>
              <a:t>22.05.2012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1063" y="6492875"/>
            <a:ext cx="642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88A01C4A-7DAB-404E-8D80-568E5B3550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8" r:id="rId1"/>
    <p:sldLayoutId id="2147485859" r:id="rId2"/>
    <p:sldLayoutId id="2147485860" r:id="rId3"/>
    <p:sldLayoutId id="2147485861" r:id="rId4"/>
    <p:sldLayoutId id="2147485862" r:id="rId5"/>
    <p:sldLayoutId id="2147485863" r:id="rId6"/>
    <p:sldLayoutId id="2147485864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2.xls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media/image40.jpeg" TargetMode="External"/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media/image41.jpeg" TargetMode="External"/><Relationship Id="rId5" Type="http://schemas.openxmlformats.org/officeDocument/2006/relationships/image" Target="../media/image42.jpeg"/><Relationship Id="rId4" Type="http://schemas.openxmlformats.org/officeDocument/2006/relationships/image" Target="media/image39.jpe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I:\! WORK\Нит презентация\Правительственный час e-gov\humans\with doc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642938"/>
            <a:ext cx="72104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323850" y="4868863"/>
            <a:ext cx="5111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kk-KZ" sz="2000">
                <a:solidFill>
                  <a:srgbClr val="008000"/>
                </a:solidFill>
              </a:rPr>
              <a:t>ИНФО-КОММУНИКАЦИЯЛЫҚ ТЕХНОЛОГИЯЛАР САЛАСЫН ДАМЫТУ НӘТИЖЕЛЕРІ ТУРАЛЫ</a:t>
            </a:r>
          </a:p>
          <a:p>
            <a:pPr algn="ctr"/>
            <a:endParaRPr lang="kk-KZ" sz="2000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art-apple.ru/albums/userpics/10001/icons_glo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5572125"/>
            <a:ext cx="5095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325"/>
            <a:ext cx="9144000" cy="571500"/>
          </a:xfrm>
        </p:spPr>
        <p:txBody>
          <a:bodyPr/>
          <a:lstStyle/>
          <a:p>
            <a:r>
              <a:rPr lang="ru-RU" sz="1800" b="0" smtClean="0">
                <a:latin typeface="Arial" pitchFamily="34" charset="0"/>
                <a:cs typeface="Arial" pitchFamily="34" charset="0"/>
              </a:rPr>
              <a:t>МАМАНДАНДЫРЫЛҒАН ХҚКО ҚҰРУ</a:t>
            </a: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65976" y="1571612"/>
            <a:ext cx="390609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8" y="5500688"/>
            <a:ext cx="1457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" y="4237038"/>
            <a:ext cx="1562100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множение 11"/>
          <p:cNvSpPr/>
          <p:nvPr/>
        </p:nvSpPr>
        <p:spPr>
          <a:xfrm>
            <a:off x="714348" y="4786322"/>
            <a:ext cx="1000132" cy="785818"/>
          </a:xfrm>
          <a:prstGeom prst="mathMultiply">
            <a:avLst>
              <a:gd name="adj1" fmla="val 24905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19466" name="TextBox 12"/>
          <p:cNvSpPr txBox="1">
            <a:spLocks noChangeArrowheads="1"/>
          </p:cNvSpPr>
          <p:nvPr/>
        </p:nvSpPr>
        <p:spPr bwMode="auto">
          <a:xfrm>
            <a:off x="5103813" y="5214938"/>
            <a:ext cx="815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8000"/>
                </a:solidFill>
              </a:rPr>
              <a:t> </a:t>
            </a:r>
            <a:r>
              <a:rPr lang="ru-RU" sz="1400">
                <a:solidFill>
                  <a:srgbClr val="008000"/>
                </a:solidFill>
              </a:rPr>
              <a:t>2 сағат</a:t>
            </a:r>
          </a:p>
        </p:txBody>
      </p:sp>
      <p:sp>
        <p:nvSpPr>
          <p:cNvPr id="19467" name="TextBox 13"/>
          <p:cNvSpPr txBox="1">
            <a:spLocks noChangeArrowheads="1"/>
          </p:cNvSpPr>
          <p:nvPr/>
        </p:nvSpPr>
        <p:spPr bwMode="auto">
          <a:xfrm>
            <a:off x="2817813" y="4951413"/>
            <a:ext cx="2071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Қызмет көрсету уақыты</a:t>
            </a:r>
            <a:endParaRPr lang="ru-RU" sz="1400" b="1">
              <a:solidFill>
                <a:srgbClr val="008000"/>
              </a:solidFill>
            </a:endParaRPr>
          </a:p>
        </p:txBody>
      </p:sp>
      <p:sp>
        <p:nvSpPr>
          <p:cNvPr id="19468" name="TextBox 16"/>
          <p:cNvSpPr txBox="1">
            <a:spLocks noChangeArrowheads="1"/>
          </p:cNvSpPr>
          <p:nvPr/>
        </p:nvSpPr>
        <p:spPr bwMode="auto">
          <a:xfrm>
            <a:off x="5159375" y="4857750"/>
            <a:ext cx="815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8000"/>
                </a:solidFill>
              </a:rPr>
              <a:t> </a:t>
            </a:r>
            <a:r>
              <a:rPr lang="ru-RU" sz="1400">
                <a:solidFill>
                  <a:srgbClr val="FF0000"/>
                </a:solidFill>
              </a:rPr>
              <a:t>6 сағат</a:t>
            </a:r>
          </a:p>
        </p:txBody>
      </p:sp>
      <p:sp>
        <p:nvSpPr>
          <p:cNvPr id="19469" name="TextBox 17"/>
          <p:cNvSpPr txBox="1">
            <a:spLocks noChangeArrowheads="1"/>
          </p:cNvSpPr>
          <p:nvPr/>
        </p:nvSpPr>
        <p:spPr bwMode="auto">
          <a:xfrm>
            <a:off x="5103813" y="6000750"/>
            <a:ext cx="849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8000"/>
                </a:solidFill>
              </a:rPr>
              <a:t> </a:t>
            </a:r>
            <a:r>
              <a:rPr lang="ru-RU" sz="1400">
                <a:solidFill>
                  <a:srgbClr val="008000"/>
                </a:solidFill>
              </a:rPr>
              <a:t>0 құжат</a:t>
            </a:r>
          </a:p>
        </p:txBody>
      </p:sp>
      <p:sp>
        <p:nvSpPr>
          <p:cNvPr id="19470" name="TextBox 18"/>
          <p:cNvSpPr txBox="1">
            <a:spLocks noChangeArrowheads="1"/>
          </p:cNvSpPr>
          <p:nvPr/>
        </p:nvSpPr>
        <p:spPr bwMode="auto">
          <a:xfrm>
            <a:off x="2817813" y="5737225"/>
            <a:ext cx="2071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Құжаттар саны</a:t>
            </a:r>
            <a:endParaRPr lang="ru-RU" sz="1400" b="1">
              <a:solidFill>
                <a:srgbClr val="008000"/>
              </a:solidFill>
            </a:endParaRPr>
          </a:p>
        </p:txBody>
      </p:sp>
      <p:sp>
        <p:nvSpPr>
          <p:cNvPr id="19471" name="TextBox 20"/>
          <p:cNvSpPr txBox="1">
            <a:spLocks noChangeArrowheads="1"/>
          </p:cNvSpPr>
          <p:nvPr/>
        </p:nvSpPr>
        <p:spPr bwMode="auto">
          <a:xfrm>
            <a:off x="5159375" y="5643563"/>
            <a:ext cx="849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8000"/>
                </a:solidFill>
              </a:rPr>
              <a:t> </a:t>
            </a:r>
            <a:r>
              <a:rPr lang="ru-RU" sz="1400">
                <a:solidFill>
                  <a:srgbClr val="FF0000"/>
                </a:solidFill>
              </a:rPr>
              <a:t>5 құжат</a:t>
            </a:r>
          </a:p>
        </p:txBody>
      </p:sp>
      <p:sp>
        <p:nvSpPr>
          <p:cNvPr id="22" name="Умножение 21"/>
          <p:cNvSpPr/>
          <p:nvPr/>
        </p:nvSpPr>
        <p:spPr>
          <a:xfrm>
            <a:off x="785786" y="6072206"/>
            <a:ext cx="857256" cy="714380"/>
          </a:xfrm>
          <a:prstGeom prst="mathMultiply">
            <a:avLst>
              <a:gd name="adj1" fmla="val 24905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19475" name="TextBox 6"/>
          <p:cNvSpPr txBox="1">
            <a:spLocks noChangeArrowheads="1"/>
          </p:cNvSpPr>
          <p:nvPr/>
        </p:nvSpPr>
        <p:spPr bwMode="auto">
          <a:xfrm>
            <a:off x="5786438" y="1357313"/>
            <a:ext cx="2214562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008000"/>
              </a:buClr>
            </a:pPr>
            <a:r>
              <a:rPr lang="ru-RU" b="1"/>
              <a:t>2012 жылы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ru-RU"/>
              <a:t>Ақтау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ru-RU"/>
              <a:t>Алматы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ru-RU"/>
              <a:t>Астана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ru-RU"/>
              <a:t>Қарағанды</a:t>
            </a:r>
          </a:p>
        </p:txBody>
      </p:sp>
      <p:sp>
        <p:nvSpPr>
          <p:cNvPr id="19476" name="TextBox 31"/>
          <p:cNvSpPr txBox="1">
            <a:spLocks noChangeArrowheads="1"/>
          </p:cNvSpPr>
          <p:nvPr/>
        </p:nvSpPr>
        <p:spPr bwMode="auto">
          <a:xfrm>
            <a:off x="4429125" y="6448425"/>
            <a:ext cx="4786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2013ж. соңына дейін барлық облыстық орталықтарда</a:t>
            </a:r>
          </a:p>
        </p:txBody>
      </p:sp>
      <p:sp>
        <p:nvSpPr>
          <p:cNvPr id="33" name="Номер слайда 5"/>
          <p:cNvSpPr txBox="1"/>
          <p:nvPr/>
        </p:nvSpPr>
        <p:spPr>
          <a:xfrm>
            <a:off x="8501063" y="188913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9C84C53-26D5-4F31-A1EC-DB9AC356E27C}" type="slidenum">
              <a:rPr sz="1400" kern="0">
                <a:solidFill>
                  <a:srgbClr val="000000"/>
                </a:solidFill>
                <a:latin typeface="Times" pitchFamily="2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ru-RU" sz="1400" kern="0" dirty="0">
              <a:solidFill>
                <a:srgbClr val="FFFFFF"/>
              </a:solidFill>
              <a:latin typeface="Times" pitchFamily="2" charset="0"/>
              <a:cs typeface="Arial"/>
            </a:endParaRPr>
          </a:p>
        </p:txBody>
      </p:sp>
      <p:pic>
        <p:nvPicPr>
          <p:cNvPr id="19478" name="Picture 4" descr="http://art-apple.ru/albums/userpics/10001/icons_glo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4857750"/>
            <a:ext cx="5095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79" name="Группа 35"/>
          <p:cNvGrpSpPr>
            <a:grpSpLocks/>
          </p:cNvGrpSpPr>
          <p:nvPr/>
        </p:nvGrpSpPr>
        <p:grpSpPr bwMode="auto">
          <a:xfrm>
            <a:off x="6500813" y="3929063"/>
            <a:ext cx="2500312" cy="2500312"/>
            <a:chOff x="5838834" y="2357430"/>
            <a:chExt cx="3143272" cy="2643206"/>
          </a:xfrm>
        </p:grpSpPr>
        <p:pic>
          <p:nvPicPr>
            <p:cNvPr id="19481" name="Picture 6" descr="I:\! WORK\Нит презентация\Правительственный час e-gov\humans\guy_with_nomer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72296" y="2357462"/>
              <a:ext cx="2409810" cy="264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2" name="Picture 7" descr="I:\! WORK\Нит презентация\Правительственный час e-gov\humans\guy_with_prava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38834" y="2357430"/>
              <a:ext cx="2286016" cy="2643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80" name="Прямоугольник 5"/>
          <p:cNvSpPr>
            <a:spLocks noChangeArrowheads="1"/>
          </p:cNvSpPr>
          <p:nvPr/>
        </p:nvSpPr>
        <p:spPr bwMode="auto">
          <a:xfrm>
            <a:off x="3214688" y="773113"/>
            <a:ext cx="585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2700" algn="r"/>
            <a:r>
              <a:rPr lang="ru-RU" sz="1400" i="1">
                <a:solidFill>
                  <a:srgbClr val="404040"/>
                </a:solidFill>
              </a:rPr>
              <a:t>«…</a:t>
            </a:r>
            <a:r>
              <a:rPr lang="ru-RU" altLang="ko-KR" sz="1400" i="1">
                <a:solidFill>
                  <a:srgbClr val="404040"/>
                </a:solidFill>
              </a:rPr>
              <a:t>ХҚКО қарауына автокөлiктi тiркеу және жүргiзушi куәлiктерiн тапсыру мәселелерiн де беру керек</a:t>
            </a:r>
            <a:r>
              <a:rPr lang="ru-RU" altLang="ko-KR" sz="1400" b="1"/>
              <a:t> </a:t>
            </a:r>
            <a:r>
              <a:rPr lang="ru-RU" sz="1400" i="1">
                <a:solidFill>
                  <a:srgbClr val="404040"/>
                </a:solidFill>
              </a:rPr>
              <a:t>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17"/>
          <p:cNvGraphicFramePr>
            <a:graphicFrameLocks noChangeAspect="1"/>
          </p:cNvGraphicFramePr>
          <p:nvPr/>
        </p:nvGraphicFramePr>
        <p:xfrm>
          <a:off x="1143000" y="941388"/>
          <a:ext cx="2295525" cy="1928812"/>
        </p:xfrm>
        <a:graphic>
          <a:graphicData uri="http://schemas.openxmlformats.org/presentationml/2006/ole">
            <p:oleObj spid="_x0000_s1026" r:id="rId3" imgW="2932430" imgH="2462997" progId="Excel.Sheet.8">
              <p:embed/>
            </p:oleObj>
          </a:graphicData>
        </a:graphic>
      </p:graphicFrame>
      <p:sp>
        <p:nvSpPr>
          <p:cNvPr id="4" name="Text Box 11"/>
          <p:cNvSpPr txBox="1"/>
          <p:nvPr/>
        </p:nvSpPr>
        <p:spPr>
          <a:xfrm>
            <a:off x="4538663" y="5500688"/>
            <a:ext cx="1604962" cy="2460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 dirty="0">
                <a:solidFill>
                  <a:srgbClr val="000000"/>
                </a:solidFill>
                <a:latin typeface="Arial"/>
                <a:cs typeface="Arial"/>
              </a:rPr>
              <a:t>Астана </a:t>
            </a:r>
            <a:r>
              <a:rPr lang="ru-RU" sz="1000" kern="0" dirty="0" err="1">
                <a:solidFill>
                  <a:srgbClr val="000000"/>
                </a:solidFill>
                <a:latin typeface="Arial"/>
                <a:cs typeface="Arial"/>
              </a:rPr>
              <a:t>және</a:t>
            </a:r>
            <a:r>
              <a:rPr lang="ru-RU" sz="1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000" kern="0" dirty="0" err="1">
                <a:solidFill>
                  <a:srgbClr val="000000"/>
                </a:solidFill>
                <a:latin typeface="Arial"/>
                <a:cs typeface="Arial"/>
              </a:rPr>
              <a:t>Алматы</a:t>
            </a:r>
            <a:r>
              <a:rPr lang="ru-RU" sz="1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000" kern="0" dirty="0" err="1">
                <a:solidFill>
                  <a:srgbClr val="000000"/>
                </a:solidFill>
                <a:latin typeface="Arial"/>
                <a:cs typeface="Arial"/>
              </a:rPr>
              <a:t>қ</a:t>
            </a:r>
            <a:r>
              <a:rPr lang="ru-RU" sz="1000" kern="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</a:p>
        </p:txBody>
      </p:sp>
      <p:sp>
        <p:nvSpPr>
          <p:cNvPr id="1029" name="Text Box 14"/>
          <p:cNvSpPr txBox="1">
            <a:spLocks noChangeArrowheads="1"/>
          </p:cNvSpPr>
          <p:nvPr/>
        </p:nvSpPr>
        <p:spPr bwMode="auto">
          <a:xfrm>
            <a:off x="4538663" y="5143500"/>
            <a:ext cx="1533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000000"/>
                </a:solidFill>
              </a:rPr>
              <a:t>облыстық орталықтар</a:t>
            </a:r>
          </a:p>
        </p:txBody>
      </p:sp>
      <p:sp>
        <p:nvSpPr>
          <p:cNvPr id="7" name="Text Box 17"/>
          <p:cNvSpPr txBox="1"/>
          <p:nvPr/>
        </p:nvSpPr>
        <p:spPr>
          <a:xfrm>
            <a:off x="4152900" y="4429125"/>
            <a:ext cx="468313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 dirty="0">
                <a:solidFill>
                  <a:srgbClr val="000000"/>
                </a:solidFill>
                <a:latin typeface="Arial"/>
                <a:cs typeface="Arial"/>
              </a:rPr>
              <a:t>2018</a:t>
            </a:r>
          </a:p>
        </p:txBody>
      </p:sp>
      <p:sp>
        <p:nvSpPr>
          <p:cNvPr id="1031" name="Text Box 18"/>
          <p:cNvSpPr txBox="1">
            <a:spLocks noChangeArrowheads="1"/>
          </p:cNvSpPr>
          <p:nvPr/>
        </p:nvSpPr>
        <p:spPr bwMode="auto">
          <a:xfrm>
            <a:off x="4548188" y="4429125"/>
            <a:ext cx="1524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00">
                <a:solidFill>
                  <a:srgbClr val="000000"/>
                </a:solidFill>
              </a:rPr>
              <a:t>аудандық орталықтар</a:t>
            </a:r>
          </a:p>
        </p:txBody>
      </p:sp>
      <p:sp>
        <p:nvSpPr>
          <p:cNvPr id="1032" name="Прямоугольник 80"/>
          <p:cNvSpPr>
            <a:spLocks noChangeArrowheads="1"/>
          </p:cNvSpPr>
          <p:nvPr/>
        </p:nvSpPr>
        <p:spPr bwMode="auto">
          <a:xfrm>
            <a:off x="4437063" y="3649663"/>
            <a:ext cx="1206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>
                <a:latin typeface="Calibri" pitchFamily="34" charset="0"/>
              </a:rPr>
              <a:t>4G</a:t>
            </a:r>
            <a:r>
              <a:rPr lang="ru-RU" sz="2400" b="1">
                <a:latin typeface="Calibri" pitchFamily="34" charset="0"/>
              </a:rPr>
              <a:t> (</a:t>
            </a:r>
            <a:r>
              <a:rPr lang="en-US" sz="2400" b="1">
                <a:latin typeface="Calibri" pitchFamily="34" charset="0"/>
              </a:rPr>
              <a:t>LTE</a:t>
            </a:r>
            <a:r>
              <a:rPr lang="ru-RU" sz="2400" b="1">
                <a:latin typeface="Calibri" pitchFamily="34" charset="0"/>
              </a:rPr>
              <a:t>)</a:t>
            </a:r>
          </a:p>
        </p:txBody>
      </p:sp>
      <p:sp>
        <p:nvSpPr>
          <p:cNvPr id="10" name="Text Box 17"/>
          <p:cNvSpPr txBox="1"/>
          <p:nvPr/>
        </p:nvSpPr>
        <p:spPr>
          <a:xfrm>
            <a:off x="4143375" y="4811713"/>
            <a:ext cx="466725" cy="2460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>
                <a:solidFill>
                  <a:srgbClr val="000000"/>
                </a:solidFill>
                <a:latin typeface="Arial"/>
                <a:cs typeface="Arial"/>
              </a:rPr>
              <a:t>2015</a:t>
            </a:r>
          </a:p>
        </p:txBody>
      </p:sp>
      <p:sp>
        <p:nvSpPr>
          <p:cNvPr id="11" name="Text Box 17"/>
          <p:cNvSpPr txBox="1"/>
          <p:nvPr/>
        </p:nvSpPr>
        <p:spPr>
          <a:xfrm>
            <a:off x="4143375" y="5143500"/>
            <a:ext cx="466725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>
                <a:solidFill>
                  <a:srgbClr val="000000"/>
                </a:solidFill>
                <a:latin typeface="Arial"/>
                <a:cs typeface="Arial"/>
              </a:rPr>
              <a:t>2014</a:t>
            </a:r>
          </a:p>
        </p:txBody>
      </p:sp>
      <p:sp>
        <p:nvSpPr>
          <p:cNvPr id="12" name="Text Box 17"/>
          <p:cNvSpPr txBox="1"/>
          <p:nvPr/>
        </p:nvSpPr>
        <p:spPr>
          <a:xfrm>
            <a:off x="4143375" y="5500688"/>
            <a:ext cx="466725" cy="2460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>
                <a:solidFill>
                  <a:srgbClr val="000000"/>
                </a:solidFill>
                <a:latin typeface="Arial"/>
                <a:cs typeface="Arial"/>
              </a:rPr>
              <a:t>2013</a:t>
            </a:r>
          </a:p>
        </p:txBody>
      </p:sp>
      <p:sp>
        <p:nvSpPr>
          <p:cNvPr id="1036" name="TextBox 18"/>
          <p:cNvSpPr txBox="1">
            <a:spLocks noChangeArrowheads="1"/>
          </p:cNvSpPr>
          <p:nvPr/>
        </p:nvSpPr>
        <p:spPr bwMode="auto">
          <a:xfrm>
            <a:off x="1795463" y="1227138"/>
            <a:ext cx="627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14%</a:t>
            </a:r>
          </a:p>
        </p:txBody>
      </p:sp>
      <p:sp>
        <p:nvSpPr>
          <p:cNvPr id="1037" name="TextBox 19"/>
          <p:cNvSpPr txBox="1">
            <a:spLocks noChangeArrowheads="1"/>
          </p:cNvSpPr>
          <p:nvPr/>
        </p:nvSpPr>
        <p:spPr bwMode="auto">
          <a:xfrm>
            <a:off x="2224088" y="2084388"/>
            <a:ext cx="627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Calibri" pitchFamily="34" charset="0"/>
              </a:rPr>
              <a:t>86</a:t>
            </a:r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%</a:t>
            </a:r>
          </a:p>
        </p:txBody>
      </p:sp>
      <p:sp>
        <p:nvSpPr>
          <p:cNvPr id="1038" name="TextBox 20"/>
          <p:cNvSpPr txBox="1">
            <a:spLocks noChangeArrowheads="1"/>
          </p:cNvSpPr>
          <p:nvPr/>
        </p:nvSpPr>
        <p:spPr bwMode="auto">
          <a:xfrm>
            <a:off x="3786188" y="701675"/>
            <a:ext cx="2003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>
                <a:latin typeface="Calibri" pitchFamily="34" charset="0"/>
              </a:rPr>
              <a:t>CDMA / EVDO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039" name="TextBox 21"/>
          <p:cNvSpPr txBox="1">
            <a:spLocks noChangeArrowheads="1"/>
          </p:cNvSpPr>
          <p:nvPr/>
        </p:nvSpPr>
        <p:spPr bwMode="auto">
          <a:xfrm>
            <a:off x="3914775" y="987425"/>
            <a:ext cx="1939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 b="1">
                <a:solidFill>
                  <a:srgbClr val="000000"/>
                </a:solidFill>
                <a:latin typeface="Calibri" pitchFamily="34" charset="0"/>
              </a:rPr>
              <a:t>512 Мбит/с дейін</a:t>
            </a:r>
          </a:p>
        </p:txBody>
      </p:sp>
      <p:sp>
        <p:nvSpPr>
          <p:cNvPr id="1040" name="TextBox 22"/>
          <p:cNvSpPr txBox="1">
            <a:spLocks noChangeArrowheads="1"/>
          </p:cNvSpPr>
          <p:nvPr/>
        </p:nvSpPr>
        <p:spPr bwMode="auto">
          <a:xfrm>
            <a:off x="4219575" y="4029075"/>
            <a:ext cx="17446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100</a:t>
            </a:r>
            <a:r>
              <a:rPr lang="ru-RU" sz="1600" b="1">
                <a:solidFill>
                  <a:srgbClr val="000000"/>
                </a:solidFill>
                <a:latin typeface="Calibri" pitchFamily="34" charset="0"/>
              </a:rPr>
              <a:t> Мбит/с дейін</a:t>
            </a:r>
          </a:p>
        </p:txBody>
      </p:sp>
      <p:sp>
        <p:nvSpPr>
          <p:cNvPr id="1041" name="TextBox 23"/>
          <p:cNvSpPr txBox="1">
            <a:spLocks noChangeArrowheads="1"/>
          </p:cNvSpPr>
          <p:nvPr/>
        </p:nvSpPr>
        <p:spPr bwMode="auto">
          <a:xfrm>
            <a:off x="3922713" y="2516188"/>
            <a:ext cx="25796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SzPct val="100000"/>
              <a:buFontTx/>
              <a:buChar char="-"/>
            </a:pPr>
            <a:r>
              <a:rPr lang="en-US" sz="1100" b="1">
                <a:solidFill>
                  <a:srgbClr val="000000"/>
                </a:solidFill>
              </a:rPr>
              <a:t> </a:t>
            </a:r>
            <a:r>
              <a:rPr lang="kk-KZ" sz="1100" b="1">
                <a:solidFill>
                  <a:srgbClr val="000000"/>
                </a:solidFill>
              </a:rPr>
              <a:t>қызметпен қамтамасыз етілген</a:t>
            </a:r>
            <a:endParaRPr lang="ru-RU" sz="1100" b="1">
              <a:solidFill>
                <a:srgbClr val="000000"/>
              </a:solidFill>
            </a:endParaRPr>
          </a:p>
          <a:p>
            <a:pPr>
              <a:buSzPct val="100000"/>
              <a:buFontTx/>
              <a:buChar char="-"/>
            </a:pPr>
            <a:r>
              <a:rPr lang="ru-RU" sz="1100" b="1">
                <a:solidFill>
                  <a:srgbClr val="000000"/>
                </a:solidFill>
              </a:rPr>
              <a:t>қызметпен қамтамасыз етілмеген</a:t>
            </a:r>
          </a:p>
        </p:txBody>
      </p:sp>
      <p:sp>
        <p:nvSpPr>
          <p:cNvPr id="1042" name="TextBox 27"/>
          <p:cNvSpPr txBox="1">
            <a:spLocks noChangeArrowheads="1"/>
          </p:cNvSpPr>
          <p:nvPr/>
        </p:nvSpPr>
        <p:spPr bwMode="auto">
          <a:xfrm>
            <a:off x="1571625" y="3643313"/>
            <a:ext cx="534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>
                <a:latin typeface="Calibri" pitchFamily="34" charset="0"/>
              </a:rPr>
              <a:t>3G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043" name="TextBox 28"/>
          <p:cNvSpPr txBox="1">
            <a:spLocks noChangeArrowheads="1"/>
          </p:cNvSpPr>
          <p:nvPr/>
        </p:nvSpPr>
        <p:spPr bwMode="auto">
          <a:xfrm>
            <a:off x="1114425" y="4033838"/>
            <a:ext cx="1692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7,2</a:t>
            </a:r>
            <a:r>
              <a:rPr lang="ru-RU" sz="1600" b="1">
                <a:solidFill>
                  <a:srgbClr val="000000"/>
                </a:solidFill>
                <a:latin typeface="Calibri" pitchFamily="34" charset="0"/>
              </a:rPr>
              <a:t> Мбит/с дейін</a:t>
            </a:r>
          </a:p>
        </p:txBody>
      </p:sp>
      <p:sp>
        <p:nvSpPr>
          <p:cNvPr id="1044" name="Прямоугольник 29"/>
          <p:cNvSpPr>
            <a:spLocks noChangeArrowheads="1"/>
          </p:cNvSpPr>
          <p:nvPr/>
        </p:nvSpPr>
        <p:spPr bwMode="auto">
          <a:xfrm>
            <a:off x="3643313" y="2773363"/>
            <a:ext cx="285750" cy="142875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45" name="Прямоугольник 30"/>
          <p:cNvSpPr>
            <a:spLocks noChangeArrowheads="1"/>
          </p:cNvSpPr>
          <p:nvPr/>
        </p:nvSpPr>
        <p:spPr bwMode="auto">
          <a:xfrm>
            <a:off x="3643313" y="2559050"/>
            <a:ext cx="285750" cy="1428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b="1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46" name="Picture 2" descr="C:\Documents and Settings\Admin\Рабочий стол\Рисунок1 copy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4675188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47" name="Прямая соединительная линия 33"/>
          <p:cNvCxnSpPr>
            <a:cxnSpLocks noChangeShapeType="1"/>
          </p:cNvCxnSpPr>
          <p:nvPr/>
        </p:nvCxnSpPr>
        <p:spPr bwMode="auto">
          <a:xfrm>
            <a:off x="4244975" y="4686300"/>
            <a:ext cx="1857375" cy="0"/>
          </a:xfrm>
          <a:prstGeom prst="straightConnector1">
            <a:avLst/>
          </a:prstGeom>
          <a:noFill/>
          <a:ln w="9528">
            <a:solidFill>
              <a:srgbClr val="7F7F7F"/>
            </a:solidFill>
            <a:round/>
            <a:headEnd/>
            <a:tailEnd/>
          </a:ln>
        </p:spPr>
      </p:cxnSp>
      <p:cxnSp>
        <p:nvCxnSpPr>
          <p:cNvPr id="1048" name="Прямая соединительная линия 34"/>
          <p:cNvCxnSpPr>
            <a:cxnSpLocks noChangeShapeType="1"/>
          </p:cNvCxnSpPr>
          <p:nvPr/>
        </p:nvCxnSpPr>
        <p:spPr bwMode="auto">
          <a:xfrm>
            <a:off x="4235450" y="5103813"/>
            <a:ext cx="1857375" cy="0"/>
          </a:xfrm>
          <a:prstGeom prst="straightConnector1">
            <a:avLst/>
          </a:prstGeom>
          <a:noFill/>
          <a:ln w="9528">
            <a:solidFill>
              <a:srgbClr val="7F7F7F"/>
            </a:solidFill>
            <a:round/>
            <a:headEnd/>
            <a:tailEnd/>
          </a:ln>
        </p:spPr>
      </p:cxnSp>
      <p:cxnSp>
        <p:nvCxnSpPr>
          <p:cNvPr id="1049" name="Прямая соединительная линия 35"/>
          <p:cNvCxnSpPr>
            <a:cxnSpLocks noChangeShapeType="1"/>
          </p:cNvCxnSpPr>
          <p:nvPr/>
        </p:nvCxnSpPr>
        <p:spPr bwMode="auto">
          <a:xfrm>
            <a:off x="4235450" y="5421313"/>
            <a:ext cx="1857375" cy="0"/>
          </a:xfrm>
          <a:prstGeom prst="straightConnector1">
            <a:avLst/>
          </a:prstGeom>
          <a:noFill/>
          <a:ln w="9528">
            <a:solidFill>
              <a:srgbClr val="7F7F7F"/>
            </a:solidFill>
            <a:round/>
            <a:headEnd/>
            <a:tailEnd/>
          </a:ln>
        </p:spPr>
      </p:cxnSp>
      <p:pic>
        <p:nvPicPr>
          <p:cNvPr id="1050" name="Picture 2" descr="C:\Documents and Settings\Admin\Рабочий стол\Рисунок1 copy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3950" y="4643438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11"/>
          <p:cNvSpPr txBox="1"/>
          <p:nvPr/>
        </p:nvSpPr>
        <p:spPr>
          <a:xfrm>
            <a:off x="7753350" y="5632450"/>
            <a:ext cx="1428750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 dirty="0">
                <a:solidFill>
                  <a:srgbClr val="000000"/>
                </a:solidFill>
                <a:latin typeface="Arial"/>
                <a:cs typeface="Arial"/>
              </a:rPr>
              <a:t>300 000 </a:t>
            </a:r>
            <a:r>
              <a:rPr lang="ru-RU" sz="1000" kern="0" dirty="0" err="1">
                <a:solidFill>
                  <a:srgbClr val="000000"/>
                </a:solidFill>
                <a:latin typeface="Arial"/>
                <a:cs typeface="Arial"/>
              </a:rPr>
              <a:t>абоненттер</a:t>
            </a:r>
            <a:endParaRPr lang="ru-RU" sz="10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14"/>
          <p:cNvSpPr txBox="1"/>
          <p:nvPr/>
        </p:nvSpPr>
        <p:spPr>
          <a:xfrm>
            <a:off x="7753350" y="5275263"/>
            <a:ext cx="1428750" cy="2460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 dirty="0">
                <a:solidFill>
                  <a:srgbClr val="000000"/>
                </a:solidFill>
                <a:latin typeface="Arial"/>
                <a:cs typeface="Arial"/>
              </a:rPr>
              <a:t>500 000 </a:t>
            </a:r>
            <a:r>
              <a:rPr lang="ru-RU" sz="1000" kern="0" dirty="0" err="1">
                <a:solidFill>
                  <a:srgbClr val="000000"/>
                </a:solidFill>
                <a:latin typeface="Arial"/>
                <a:cs typeface="Arial"/>
              </a:rPr>
              <a:t>абоненттер</a:t>
            </a:r>
            <a:endParaRPr lang="ru-RU" sz="10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Text Box 16"/>
          <p:cNvSpPr txBox="1"/>
          <p:nvPr/>
        </p:nvSpPr>
        <p:spPr>
          <a:xfrm>
            <a:off x="7753350" y="4968875"/>
            <a:ext cx="1477963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 dirty="0">
                <a:solidFill>
                  <a:srgbClr val="000000"/>
                </a:solidFill>
                <a:latin typeface="Arial"/>
                <a:cs typeface="Arial"/>
              </a:rPr>
              <a:t>700 000 </a:t>
            </a:r>
            <a:r>
              <a:rPr lang="ru-RU" sz="1000" kern="0" dirty="0" err="1">
                <a:solidFill>
                  <a:srgbClr val="000000"/>
                </a:solidFill>
                <a:latin typeface="Arial"/>
                <a:cs typeface="Arial"/>
              </a:rPr>
              <a:t>абоненттер</a:t>
            </a:r>
            <a:endParaRPr lang="ru-RU" sz="10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Text Box 17"/>
          <p:cNvSpPr txBox="1"/>
          <p:nvPr/>
        </p:nvSpPr>
        <p:spPr>
          <a:xfrm>
            <a:off x="7358063" y="4635500"/>
            <a:ext cx="466725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>
                <a:solidFill>
                  <a:srgbClr val="000000"/>
                </a:solidFill>
                <a:latin typeface="Arial"/>
                <a:cs typeface="Arial"/>
              </a:rPr>
              <a:t>2015</a:t>
            </a:r>
          </a:p>
        </p:txBody>
      </p:sp>
      <p:sp>
        <p:nvSpPr>
          <p:cNvPr id="38" name="Text Box 18"/>
          <p:cNvSpPr txBox="1"/>
          <p:nvPr/>
        </p:nvSpPr>
        <p:spPr>
          <a:xfrm>
            <a:off x="7753350" y="4635500"/>
            <a:ext cx="1444625" cy="2301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00" kern="0" dirty="0">
                <a:solidFill>
                  <a:srgbClr val="000000"/>
                </a:solidFill>
                <a:latin typeface="Arial"/>
                <a:cs typeface="Arial"/>
              </a:rPr>
              <a:t>1 000 000 </a:t>
            </a:r>
            <a:r>
              <a:rPr lang="ru-RU" sz="900" kern="0" dirty="0" err="1">
                <a:solidFill>
                  <a:srgbClr val="000000"/>
                </a:solidFill>
                <a:latin typeface="Arial"/>
                <a:cs typeface="Arial"/>
              </a:rPr>
              <a:t>абоненттер</a:t>
            </a:r>
            <a:endParaRPr lang="ru-RU" sz="9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Text Box 17"/>
          <p:cNvSpPr txBox="1"/>
          <p:nvPr/>
        </p:nvSpPr>
        <p:spPr>
          <a:xfrm>
            <a:off x="7358063" y="4968875"/>
            <a:ext cx="468312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>
                <a:solidFill>
                  <a:srgbClr val="000000"/>
                </a:solidFill>
                <a:latin typeface="Arial"/>
                <a:cs typeface="Arial"/>
              </a:rPr>
              <a:t>2014</a:t>
            </a:r>
          </a:p>
        </p:txBody>
      </p:sp>
      <p:sp>
        <p:nvSpPr>
          <p:cNvPr id="40" name="Text Box 17"/>
          <p:cNvSpPr txBox="1"/>
          <p:nvPr/>
        </p:nvSpPr>
        <p:spPr>
          <a:xfrm>
            <a:off x="7358063" y="5275263"/>
            <a:ext cx="468312" cy="2460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 dirty="0">
                <a:solidFill>
                  <a:srgbClr val="000000"/>
                </a:solidFill>
                <a:latin typeface="Arial"/>
                <a:cs typeface="Arial"/>
              </a:rPr>
              <a:t>2013</a:t>
            </a:r>
          </a:p>
        </p:txBody>
      </p:sp>
      <p:sp>
        <p:nvSpPr>
          <p:cNvPr id="41" name="Text Box 17"/>
          <p:cNvSpPr txBox="1"/>
          <p:nvPr/>
        </p:nvSpPr>
        <p:spPr>
          <a:xfrm>
            <a:off x="7358063" y="5632450"/>
            <a:ext cx="468312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>
                <a:solidFill>
                  <a:srgbClr val="000000"/>
                </a:solidFill>
                <a:latin typeface="Arial"/>
                <a:cs typeface="Arial"/>
              </a:rPr>
              <a:t>2012</a:t>
            </a:r>
          </a:p>
        </p:txBody>
      </p:sp>
      <p:cxnSp>
        <p:nvCxnSpPr>
          <p:cNvPr id="1059" name="Прямая соединительная линия 47"/>
          <p:cNvCxnSpPr>
            <a:cxnSpLocks noChangeShapeType="1"/>
          </p:cNvCxnSpPr>
          <p:nvPr/>
        </p:nvCxnSpPr>
        <p:spPr bwMode="auto">
          <a:xfrm>
            <a:off x="7396163" y="4929188"/>
            <a:ext cx="1857375" cy="0"/>
          </a:xfrm>
          <a:prstGeom prst="straightConnector1">
            <a:avLst/>
          </a:prstGeom>
          <a:noFill/>
          <a:ln w="9528">
            <a:solidFill>
              <a:srgbClr val="7F7F7F"/>
            </a:solidFill>
            <a:round/>
            <a:headEnd/>
            <a:tailEnd/>
          </a:ln>
        </p:spPr>
      </p:cxnSp>
      <p:cxnSp>
        <p:nvCxnSpPr>
          <p:cNvPr id="1060" name="Прямая соединительная линия 48"/>
          <p:cNvCxnSpPr>
            <a:cxnSpLocks noChangeShapeType="1"/>
          </p:cNvCxnSpPr>
          <p:nvPr/>
        </p:nvCxnSpPr>
        <p:spPr bwMode="auto">
          <a:xfrm>
            <a:off x="7396163" y="5214938"/>
            <a:ext cx="1857375" cy="0"/>
          </a:xfrm>
          <a:prstGeom prst="straightConnector1">
            <a:avLst/>
          </a:prstGeom>
          <a:noFill/>
          <a:ln w="9528">
            <a:solidFill>
              <a:srgbClr val="7F7F7F"/>
            </a:solidFill>
            <a:round/>
            <a:headEnd/>
            <a:tailEnd/>
          </a:ln>
        </p:spPr>
      </p:cxnSp>
      <p:cxnSp>
        <p:nvCxnSpPr>
          <p:cNvPr id="1061" name="Прямая соединительная линия 49"/>
          <p:cNvCxnSpPr>
            <a:cxnSpLocks noChangeShapeType="1"/>
          </p:cNvCxnSpPr>
          <p:nvPr/>
        </p:nvCxnSpPr>
        <p:spPr bwMode="auto">
          <a:xfrm>
            <a:off x="7396163" y="5532438"/>
            <a:ext cx="1857375" cy="0"/>
          </a:xfrm>
          <a:prstGeom prst="straightConnector1">
            <a:avLst/>
          </a:prstGeom>
          <a:noFill/>
          <a:ln w="9528">
            <a:solidFill>
              <a:srgbClr val="7F7F7F"/>
            </a:solidFill>
            <a:round/>
            <a:headEnd/>
            <a:tailEnd/>
          </a:ln>
        </p:spPr>
      </p:cxnSp>
      <p:sp>
        <p:nvSpPr>
          <p:cNvPr id="1062" name="Прямоугольник 50"/>
          <p:cNvSpPr>
            <a:spLocks noChangeArrowheads="1"/>
          </p:cNvSpPr>
          <p:nvPr/>
        </p:nvSpPr>
        <p:spPr bwMode="auto">
          <a:xfrm>
            <a:off x="7815263" y="3654425"/>
            <a:ext cx="828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>
                <a:latin typeface="Calibri" pitchFamily="34" charset="0"/>
              </a:rPr>
              <a:t>FTTH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46" name="Text Box 17"/>
          <p:cNvSpPr txBox="1"/>
          <p:nvPr/>
        </p:nvSpPr>
        <p:spPr>
          <a:xfrm>
            <a:off x="4143375" y="5829300"/>
            <a:ext cx="466725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>
                <a:solidFill>
                  <a:srgbClr val="000000"/>
                </a:solidFill>
                <a:latin typeface="Arial"/>
                <a:cs typeface="Arial"/>
              </a:rPr>
              <a:t>2012</a:t>
            </a:r>
          </a:p>
        </p:txBody>
      </p:sp>
      <p:cxnSp>
        <p:nvCxnSpPr>
          <p:cNvPr id="1064" name="Прямая соединительная линия 52"/>
          <p:cNvCxnSpPr>
            <a:cxnSpLocks noChangeShapeType="1"/>
          </p:cNvCxnSpPr>
          <p:nvPr/>
        </p:nvCxnSpPr>
        <p:spPr bwMode="auto">
          <a:xfrm>
            <a:off x="4254500" y="5756275"/>
            <a:ext cx="1857375" cy="0"/>
          </a:xfrm>
          <a:prstGeom prst="straightConnector1">
            <a:avLst/>
          </a:prstGeom>
          <a:noFill/>
          <a:ln w="9528">
            <a:solidFill>
              <a:srgbClr val="7F7F7F"/>
            </a:solidFill>
            <a:round/>
            <a:headEnd/>
            <a:tailEnd/>
          </a:ln>
        </p:spPr>
      </p:cxnSp>
      <p:sp>
        <p:nvSpPr>
          <p:cNvPr id="48" name="Text Box 16"/>
          <p:cNvSpPr txBox="1"/>
          <p:nvPr/>
        </p:nvSpPr>
        <p:spPr>
          <a:xfrm>
            <a:off x="4579938" y="5756275"/>
            <a:ext cx="1835150" cy="5540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 dirty="0">
                <a:solidFill>
                  <a:srgbClr val="000000"/>
                </a:solidFill>
              </a:rPr>
              <a:t>4G (LTE) </a:t>
            </a:r>
            <a:r>
              <a:rPr lang="ru-RU" sz="1000" kern="0" dirty="0" err="1">
                <a:solidFill>
                  <a:srgbClr val="000000"/>
                </a:solidFill>
              </a:rPr>
              <a:t>пилоттық</a:t>
            </a:r>
            <a:r>
              <a:rPr lang="ru-RU" sz="1000" kern="0" dirty="0">
                <a:solidFill>
                  <a:srgbClr val="000000"/>
                </a:solidFill>
              </a:rPr>
              <a:t> </a:t>
            </a:r>
            <a:r>
              <a:rPr lang="ru-RU" sz="1000" kern="0" dirty="0" err="1">
                <a:solidFill>
                  <a:srgbClr val="000000"/>
                </a:solidFill>
              </a:rPr>
              <a:t>желісін</a:t>
            </a:r>
            <a:r>
              <a:rPr lang="ru-RU" sz="1000" kern="0" dirty="0">
                <a:solidFill>
                  <a:srgbClr val="000000"/>
                </a:solidFill>
              </a:rPr>
              <a:t> </a:t>
            </a:r>
            <a:r>
              <a:rPr lang="ru-RU" sz="1000" kern="0" dirty="0" err="1">
                <a:solidFill>
                  <a:srgbClr val="000000"/>
                </a:solidFill>
              </a:rPr>
              <a:t>құру</a:t>
            </a:r>
            <a:r>
              <a:rPr lang="ru-RU" sz="1000" kern="0" dirty="0">
                <a:solidFill>
                  <a:srgbClr val="000000"/>
                </a:solidFill>
              </a:rPr>
              <a:t> </a:t>
            </a:r>
            <a:r>
              <a:rPr lang="ru-RU" sz="1000" kern="0" dirty="0" err="1">
                <a:solidFill>
                  <a:srgbClr val="000000"/>
                </a:solidFill>
              </a:rPr>
              <a:t>және</a:t>
            </a:r>
            <a:r>
              <a:rPr lang="ru-RU" sz="1000" kern="0" dirty="0">
                <a:solidFill>
                  <a:srgbClr val="000000"/>
                </a:solidFill>
              </a:rPr>
              <a:t> </a:t>
            </a:r>
            <a:r>
              <a:rPr lang="ru-RU" sz="1000" kern="0" dirty="0" err="1">
                <a:solidFill>
                  <a:srgbClr val="000000"/>
                </a:solidFill>
              </a:rPr>
              <a:t>тестілеу</a:t>
            </a:r>
            <a:endParaRPr lang="ru-RU" sz="1000" kern="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000" kern="0" dirty="0">
              <a:solidFill>
                <a:srgbClr val="000000"/>
              </a:solidFill>
            </a:endParaRPr>
          </a:p>
        </p:txBody>
      </p:sp>
      <p:sp>
        <p:nvSpPr>
          <p:cNvPr id="49" name="Номер слайда 5"/>
          <p:cNvSpPr txBox="1"/>
          <p:nvPr/>
        </p:nvSpPr>
        <p:spPr>
          <a:xfrm>
            <a:off x="8501063" y="188913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86BB791-037C-4378-8679-2ED3A43C6AF4}" type="slidenum">
              <a:rPr sz="1400" kern="0">
                <a:solidFill>
                  <a:srgbClr val="000000"/>
                </a:solidFill>
                <a:latin typeface="Times" pitchFamily="2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ru-RU" sz="1400" kern="0">
              <a:solidFill>
                <a:srgbClr val="FFFFFF"/>
              </a:solidFill>
              <a:latin typeface="Times" pitchFamily="2" charset="0"/>
              <a:cs typeface="Arial"/>
            </a:endParaRPr>
          </a:p>
        </p:txBody>
      </p:sp>
      <p:sp>
        <p:nvSpPr>
          <p:cNvPr id="1067" name="TextBox 8"/>
          <p:cNvSpPr txBox="1">
            <a:spLocks noChangeArrowheads="1"/>
          </p:cNvSpPr>
          <p:nvPr/>
        </p:nvSpPr>
        <p:spPr bwMode="auto">
          <a:xfrm>
            <a:off x="1619250" y="2786063"/>
            <a:ext cx="1309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>
                <a:solidFill>
                  <a:srgbClr val="000000"/>
                </a:solidFill>
              </a:rPr>
              <a:t>2012ж. фактісі</a:t>
            </a:r>
          </a:p>
        </p:txBody>
      </p:sp>
      <p:sp>
        <p:nvSpPr>
          <p:cNvPr id="1068" name="TextBox 8"/>
          <p:cNvSpPr txBox="1">
            <a:spLocks noChangeArrowheads="1"/>
          </p:cNvSpPr>
          <p:nvPr/>
        </p:nvSpPr>
        <p:spPr bwMode="auto">
          <a:xfrm>
            <a:off x="6877050" y="2781300"/>
            <a:ext cx="1357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>
                <a:solidFill>
                  <a:srgbClr val="000000"/>
                </a:solidFill>
              </a:rPr>
              <a:t>201</a:t>
            </a:r>
            <a:r>
              <a:rPr lang="en-US" sz="1200" b="1">
                <a:solidFill>
                  <a:srgbClr val="000000"/>
                </a:solidFill>
              </a:rPr>
              <a:t>3</a:t>
            </a:r>
            <a:r>
              <a:rPr lang="ru-RU" sz="1200" b="1">
                <a:solidFill>
                  <a:srgbClr val="000000"/>
                </a:solidFill>
              </a:rPr>
              <a:t>ж. жоспар</a:t>
            </a:r>
          </a:p>
        </p:txBody>
      </p:sp>
      <p:sp>
        <p:nvSpPr>
          <p:cNvPr id="1069" name="TextBox 19"/>
          <p:cNvSpPr txBox="1">
            <a:spLocks noChangeArrowheads="1"/>
          </p:cNvSpPr>
          <p:nvPr/>
        </p:nvSpPr>
        <p:spPr bwMode="auto">
          <a:xfrm>
            <a:off x="6858000" y="1743075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100%</a:t>
            </a:r>
          </a:p>
        </p:txBody>
      </p:sp>
      <p:sp>
        <p:nvSpPr>
          <p:cNvPr id="62" name="Text Box 11"/>
          <p:cNvSpPr txBox="1"/>
          <p:nvPr/>
        </p:nvSpPr>
        <p:spPr>
          <a:xfrm>
            <a:off x="1428750" y="5500688"/>
            <a:ext cx="1604963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 dirty="0">
                <a:solidFill>
                  <a:srgbClr val="000000"/>
                </a:solidFill>
                <a:latin typeface="Arial"/>
                <a:cs typeface="Arial"/>
              </a:rPr>
              <a:t>Астана </a:t>
            </a:r>
            <a:r>
              <a:rPr lang="ru-RU" sz="1000" kern="0" dirty="0" err="1">
                <a:solidFill>
                  <a:srgbClr val="000000"/>
                </a:solidFill>
                <a:latin typeface="Arial"/>
                <a:cs typeface="Arial"/>
              </a:rPr>
              <a:t>және</a:t>
            </a:r>
            <a:r>
              <a:rPr lang="ru-RU" sz="1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000" kern="0" dirty="0" err="1">
                <a:solidFill>
                  <a:srgbClr val="000000"/>
                </a:solidFill>
                <a:latin typeface="Arial"/>
                <a:cs typeface="Arial"/>
              </a:rPr>
              <a:t>Алматы</a:t>
            </a:r>
            <a:r>
              <a:rPr lang="ru-RU" sz="1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000" kern="0" dirty="0" err="1">
                <a:solidFill>
                  <a:srgbClr val="000000"/>
                </a:solidFill>
                <a:latin typeface="Arial"/>
                <a:cs typeface="Arial"/>
              </a:rPr>
              <a:t>қ</a:t>
            </a:r>
            <a:r>
              <a:rPr lang="ru-RU" sz="1000" kern="0" dirty="0">
                <a:solidFill>
                  <a:srgbClr val="000000"/>
                </a:solidFill>
                <a:latin typeface="Arial"/>
                <a:cs typeface="Arial"/>
              </a:rPr>
              <a:t>., </a:t>
            </a:r>
            <a:r>
              <a:rPr lang="ru-RU" sz="1000" kern="0" dirty="0" err="1">
                <a:solidFill>
                  <a:srgbClr val="000000"/>
                </a:solidFill>
                <a:latin typeface="Arial"/>
                <a:cs typeface="Arial"/>
              </a:rPr>
              <a:t>облыстық</a:t>
            </a:r>
            <a:r>
              <a:rPr lang="ru-RU" sz="1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000" kern="0" dirty="0" err="1">
                <a:solidFill>
                  <a:srgbClr val="000000"/>
                </a:solidFill>
                <a:latin typeface="Arial"/>
                <a:cs typeface="Arial"/>
              </a:rPr>
              <a:t>орталықтар</a:t>
            </a:r>
            <a:endParaRPr lang="ru-RU" sz="10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71" name="Text Box 16"/>
          <p:cNvSpPr txBox="1">
            <a:spLocks noChangeArrowheads="1"/>
          </p:cNvSpPr>
          <p:nvPr/>
        </p:nvSpPr>
        <p:spPr bwMode="auto">
          <a:xfrm>
            <a:off x="1466850" y="4687888"/>
            <a:ext cx="1477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000000"/>
                </a:solidFill>
              </a:rPr>
              <a:t>10 мыңнан астам елді мекен</a:t>
            </a:r>
          </a:p>
        </p:txBody>
      </p:sp>
      <p:sp>
        <p:nvSpPr>
          <p:cNvPr id="1072" name="Text Box 17"/>
          <p:cNvSpPr txBox="1">
            <a:spLocks noChangeArrowheads="1"/>
          </p:cNvSpPr>
          <p:nvPr/>
        </p:nvSpPr>
        <p:spPr bwMode="auto">
          <a:xfrm>
            <a:off x="1073150" y="4868863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pPr algn="ctr"/>
            <a:r>
              <a:rPr lang="ru-RU" sz="1000">
                <a:solidFill>
                  <a:srgbClr val="000000"/>
                </a:solidFill>
              </a:rPr>
              <a:t>201</a:t>
            </a:r>
            <a:r>
              <a:rPr lang="en-US" sz="1000">
                <a:solidFill>
                  <a:srgbClr val="000000"/>
                </a:solidFill>
              </a:rPr>
              <a:t>3</a:t>
            </a: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68" name="Text Box 17"/>
          <p:cNvSpPr txBox="1"/>
          <p:nvPr/>
        </p:nvSpPr>
        <p:spPr>
          <a:xfrm>
            <a:off x="1071563" y="5172075"/>
            <a:ext cx="466725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 dirty="0">
                <a:solidFill>
                  <a:srgbClr val="000000"/>
                </a:solidFill>
                <a:latin typeface="Arial"/>
                <a:cs typeface="Arial"/>
              </a:rPr>
              <a:t>2012</a:t>
            </a:r>
          </a:p>
        </p:txBody>
      </p:sp>
      <p:sp>
        <p:nvSpPr>
          <p:cNvPr id="69" name="Text Box 17"/>
          <p:cNvSpPr txBox="1"/>
          <p:nvPr/>
        </p:nvSpPr>
        <p:spPr>
          <a:xfrm>
            <a:off x="1071563" y="5529263"/>
            <a:ext cx="466725" cy="2460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kern="0" dirty="0">
                <a:solidFill>
                  <a:srgbClr val="000000"/>
                </a:solidFill>
                <a:latin typeface="Arial"/>
                <a:cs typeface="Arial"/>
              </a:rPr>
              <a:t>2011</a:t>
            </a:r>
          </a:p>
        </p:txBody>
      </p:sp>
      <p:cxnSp>
        <p:nvCxnSpPr>
          <p:cNvPr id="1075" name="Прямая соединительная линия 48"/>
          <p:cNvCxnSpPr>
            <a:cxnSpLocks noChangeShapeType="1"/>
          </p:cNvCxnSpPr>
          <p:nvPr/>
        </p:nvCxnSpPr>
        <p:spPr bwMode="auto">
          <a:xfrm>
            <a:off x="1109663" y="5132388"/>
            <a:ext cx="1857375" cy="0"/>
          </a:xfrm>
          <a:prstGeom prst="straightConnector1">
            <a:avLst/>
          </a:prstGeom>
          <a:noFill/>
          <a:ln w="9528">
            <a:solidFill>
              <a:srgbClr val="7F7F7F"/>
            </a:solidFill>
            <a:round/>
            <a:headEnd/>
            <a:tailEnd/>
          </a:ln>
        </p:spPr>
      </p:cxnSp>
      <p:cxnSp>
        <p:nvCxnSpPr>
          <p:cNvPr id="1076" name="Прямая соединительная линия 49"/>
          <p:cNvCxnSpPr>
            <a:cxnSpLocks noChangeShapeType="1"/>
          </p:cNvCxnSpPr>
          <p:nvPr/>
        </p:nvCxnSpPr>
        <p:spPr bwMode="auto">
          <a:xfrm>
            <a:off x="1109663" y="5449888"/>
            <a:ext cx="1857375" cy="0"/>
          </a:xfrm>
          <a:prstGeom prst="straightConnector1">
            <a:avLst/>
          </a:prstGeom>
          <a:noFill/>
          <a:ln w="9528">
            <a:solidFill>
              <a:srgbClr val="7F7F7F"/>
            </a:solidFill>
            <a:round/>
            <a:headEnd/>
            <a:tailEnd/>
          </a:ln>
        </p:spPr>
      </p:cxnSp>
      <p:sp>
        <p:nvSpPr>
          <p:cNvPr id="1077" name="TextBox 22"/>
          <p:cNvSpPr txBox="1">
            <a:spLocks noChangeArrowheads="1"/>
          </p:cNvSpPr>
          <p:nvPr/>
        </p:nvSpPr>
        <p:spPr bwMode="auto">
          <a:xfrm>
            <a:off x="7358063" y="4019550"/>
            <a:ext cx="17446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100</a:t>
            </a:r>
            <a:r>
              <a:rPr lang="ru-RU" sz="1600" b="1">
                <a:solidFill>
                  <a:srgbClr val="000000"/>
                </a:solidFill>
                <a:latin typeface="Calibri" pitchFamily="34" charset="0"/>
              </a:rPr>
              <a:t> Мбит/с дейін</a:t>
            </a:r>
          </a:p>
        </p:txBody>
      </p:sp>
      <p:sp>
        <p:nvSpPr>
          <p:cNvPr id="1078" name="Заголовок 36"/>
          <p:cNvSpPr>
            <a:spLocks noGrp="1"/>
          </p:cNvSpPr>
          <p:nvPr>
            <p:ph type="title" idx="4294967295"/>
          </p:nvPr>
        </p:nvSpPr>
        <p:spPr>
          <a:xfrm>
            <a:off x="0" y="60325"/>
            <a:ext cx="9144000" cy="571500"/>
          </a:xfrm>
        </p:spPr>
        <p:txBody>
          <a:bodyPr/>
          <a:lstStyle/>
          <a:p>
            <a:pPr eaLnBrk="1" hangingPunct="1"/>
            <a:r>
              <a:rPr lang="kk-KZ" sz="1800" b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ИНТЕРНЕТКЕ КЕҢЖОЛАҚТЫ ҚОЛ ЖЕТКІЗУ ҚЫЗМЕТТЕРІМЕН ХАЛЫҚТЫ ҚАМТАМАСЫЗ ЕТУ</a:t>
            </a:r>
            <a:endParaRPr lang="ru-RU" sz="1800" b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9" name="Text Box 16"/>
          <p:cNvSpPr txBox="1">
            <a:spLocks noChangeArrowheads="1"/>
          </p:cNvSpPr>
          <p:nvPr/>
        </p:nvSpPr>
        <p:spPr bwMode="auto">
          <a:xfrm>
            <a:off x="1450975" y="5100638"/>
            <a:ext cx="1477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000000"/>
                </a:solidFill>
              </a:rPr>
              <a:t>50 мың</a:t>
            </a:r>
            <a:r>
              <a:rPr lang="kk-KZ" sz="1000">
                <a:solidFill>
                  <a:srgbClr val="000000"/>
                </a:solidFill>
              </a:rPr>
              <a:t>н</a:t>
            </a:r>
            <a:r>
              <a:rPr lang="ru-RU" sz="1000">
                <a:solidFill>
                  <a:srgbClr val="000000"/>
                </a:solidFill>
              </a:rPr>
              <a:t>ан астам елді мекен</a:t>
            </a:r>
          </a:p>
        </p:txBody>
      </p:sp>
      <p:sp>
        <p:nvSpPr>
          <p:cNvPr id="1080" name="Text Box 16"/>
          <p:cNvSpPr txBox="1">
            <a:spLocks noChangeArrowheads="1"/>
          </p:cNvSpPr>
          <p:nvPr/>
        </p:nvSpPr>
        <p:spPr bwMode="auto">
          <a:xfrm>
            <a:off x="4522788" y="4714875"/>
            <a:ext cx="1477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000000"/>
                </a:solidFill>
              </a:rPr>
              <a:t>50 мыңнан астам елді мекен</a:t>
            </a:r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6392863" y="836613"/>
          <a:ext cx="2500312" cy="2179637"/>
        </p:xfrm>
        <a:graphic>
          <a:graphicData uri="http://schemas.openxmlformats.org/presentationml/2006/ole">
            <p:oleObj spid="_x0000_s1027" name="Лист" r:id="rId5" imgW="2152726" imgH="1866748" progId="Excel.Sheet.8">
              <p:embed/>
            </p:oleObj>
          </a:graphicData>
        </a:graphic>
      </p:graphicFrame>
      <p:sp>
        <p:nvSpPr>
          <p:cNvPr id="1081" name="TextBox 19"/>
          <p:cNvSpPr txBox="1">
            <a:spLocks noChangeArrowheads="1"/>
          </p:cNvSpPr>
          <p:nvPr/>
        </p:nvSpPr>
        <p:spPr bwMode="auto">
          <a:xfrm>
            <a:off x="7164388" y="1844675"/>
            <a:ext cx="75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2000" b="1">
                <a:solidFill>
                  <a:srgbClr val="FFFFFF"/>
                </a:solidFill>
                <a:latin typeface="Calibri" pitchFamily="34" charset="0"/>
              </a:rPr>
              <a:t>100</a:t>
            </a:r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%</a:t>
            </a:r>
          </a:p>
        </p:txBody>
      </p:sp>
      <p:pic>
        <p:nvPicPr>
          <p:cNvPr id="1082" name="Picture 2" descr="C:\Documents and Settings\Admin\Рабочий стол\Рисунок1 copy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88" y="4724400"/>
            <a:ext cx="990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3" name="Text Box 17"/>
          <p:cNvSpPr txBox="1">
            <a:spLocks noChangeArrowheads="1"/>
          </p:cNvSpPr>
          <p:nvPr/>
        </p:nvSpPr>
        <p:spPr bwMode="auto">
          <a:xfrm>
            <a:off x="1085850" y="4624388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pPr algn="ctr"/>
            <a:r>
              <a:rPr lang="ru-RU" sz="1000">
                <a:solidFill>
                  <a:srgbClr val="000000"/>
                </a:solidFill>
              </a:rPr>
              <a:t>201</a:t>
            </a:r>
            <a:r>
              <a:rPr lang="en-US" sz="1000">
                <a:solidFill>
                  <a:srgbClr val="000000"/>
                </a:solidFill>
              </a:rPr>
              <a:t>4</a:t>
            </a:r>
            <a:endParaRPr lang="ru-RU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5"/>
          <p:cNvSpPr>
            <a:spLocks noGrp="1"/>
          </p:cNvSpPr>
          <p:nvPr>
            <p:ph type="title"/>
          </p:nvPr>
        </p:nvSpPr>
        <p:spPr>
          <a:xfrm>
            <a:off x="0" y="60325"/>
            <a:ext cx="9144000" cy="571500"/>
          </a:xfrm>
        </p:spPr>
        <p:txBody>
          <a:bodyPr/>
          <a:lstStyle/>
          <a:p>
            <a:pPr eaLnBrk="1"/>
            <a:r>
              <a:rPr lang="ru-RU" sz="1800" b="0" dirty="0" smtClean="0">
                <a:latin typeface="Arial" pitchFamily="34" charset="0"/>
                <a:cs typeface="Arial" pitchFamily="34" charset="0"/>
              </a:rPr>
              <a:t>БАЙЛАНЫС ҚЫЗМЕТТЕРІНІҢ БАҒАСЫН ТАЛДАУ</a:t>
            </a: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5929313" y="5575300"/>
            <a:ext cx="31432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solidFill>
                  <a:srgbClr val="008000"/>
                </a:solidFill>
              </a:rPr>
              <a:t>Әлемде 19 орын</a:t>
            </a:r>
          </a:p>
          <a:p>
            <a:pPr algn="ctr"/>
            <a:r>
              <a:rPr lang="ru-RU" sz="1200"/>
              <a:t>ДЭФ ҒБИ рейтингінде</a:t>
            </a:r>
          </a:p>
        </p:txBody>
      </p:sp>
      <p:sp>
        <p:nvSpPr>
          <p:cNvPr id="9" name="Номер слайда 5"/>
          <p:cNvSpPr txBox="1"/>
          <p:nvPr/>
        </p:nvSpPr>
        <p:spPr>
          <a:xfrm>
            <a:off x="8501063" y="188913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452882A-67E1-4575-AB85-B228A749F025}" type="slidenum">
              <a:rPr sz="1400" kern="0">
                <a:solidFill>
                  <a:srgbClr val="000000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ru-RU" sz="1400" kern="0" dirty="0">
              <a:solidFill>
                <a:srgbClr val="FFFFFF"/>
              </a:solidFill>
              <a:latin typeface="+mj-lt"/>
              <a:cs typeface="Arial"/>
            </a:endParaRPr>
          </a:p>
        </p:txBody>
      </p:sp>
      <p:grpSp>
        <p:nvGrpSpPr>
          <p:cNvPr id="20485" name="Группа 23"/>
          <p:cNvGrpSpPr>
            <a:grpSpLocks/>
          </p:cNvGrpSpPr>
          <p:nvPr/>
        </p:nvGrpSpPr>
        <p:grpSpPr bwMode="auto">
          <a:xfrm>
            <a:off x="6072188" y="1601788"/>
            <a:ext cx="2967037" cy="3970337"/>
            <a:chOff x="5838822" y="1786093"/>
            <a:chExt cx="2967037" cy="3970318"/>
          </a:xfrm>
        </p:grpSpPr>
        <p:sp>
          <p:nvSpPr>
            <p:cNvPr id="20529" name="TextBox 7"/>
            <p:cNvSpPr txBox="1">
              <a:spLocks noChangeArrowheads="1"/>
            </p:cNvSpPr>
            <p:nvPr/>
          </p:nvSpPr>
          <p:spPr bwMode="auto">
            <a:xfrm>
              <a:off x="5838822" y="1940080"/>
              <a:ext cx="1266825" cy="366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ru-RU" sz="1300"/>
                <a:t>Ресей </a:t>
              </a:r>
            </a:p>
            <a:p>
              <a:pPr algn="r">
                <a:lnSpc>
                  <a:spcPct val="200000"/>
                </a:lnSpc>
              </a:pPr>
              <a:r>
                <a:rPr lang="ru-RU" sz="1300"/>
                <a:t>Украина</a:t>
              </a:r>
            </a:p>
            <a:p>
              <a:pPr algn="r">
                <a:lnSpc>
                  <a:spcPct val="200000"/>
                </a:lnSpc>
              </a:pPr>
              <a:r>
                <a:rPr lang="ru-RU" sz="1300"/>
                <a:t>Белоруссия</a:t>
              </a:r>
            </a:p>
            <a:p>
              <a:pPr algn="r">
                <a:lnSpc>
                  <a:spcPct val="200000"/>
                </a:lnSpc>
              </a:pPr>
              <a:r>
                <a:rPr lang="ru-RU" sz="1300"/>
                <a:t>Қазақстан</a:t>
              </a:r>
            </a:p>
            <a:p>
              <a:pPr algn="r">
                <a:lnSpc>
                  <a:spcPct val="200000"/>
                </a:lnSpc>
              </a:pPr>
              <a:r>
                <a:rPr lang="ru-RU" sz="1300"/>
                <a:t>Германия</a:t>
              </a:r>
            </a:p>
            <a:p>
              <a:pPr algn="r">
                <a:lnSpc>
                  <a:spcPct val="200000"/>
                </a:lnSpc>
              </a:pPr>
              <a:r>
                <a:rPr lang="ru-RU" sz="1300"/>
                <a:t>Түркия</a:t>
              </a:r>
            </a:p>
            <a:p>
              <a:pPr algn="r">
                <a:lnSpc>
                  <a:spcPct val="200000"/>
                </a:lnSpc>
              </a:pPr>
              <a:r>
                <a:rPr lang="ru-RU" sz="1300"/>
                <a:t>Франция</a:t>
              </a:r>
            </a:p>
            <a:p>
              <a:pPr algn="r">
                <a:lnSpc>
                  <a:spcPct val="200000"/>
                </a:lnSpc>
              </a:pPr>
              <a:r>
                <a:rPr lang="ru-RU" sz="1300"/>
                <a:t>Қырғызстан</a:t>
              </a:r>
            </a:p>
            <a:p>
              <a:pPr algn="r">
                <a:lnSpc>
                  <a:spcPct val="200000"/>
                </a:lnSpc>
              </a:pPr>
              <a:r>
                <a:rPr lang="ru-RU" sz="1300"/>
                <a:t>Австралия</a:t>
              </a:r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7134222" y="1786093"/>
              <a:ext cx="1671637" cy="3970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ru-RU" sz="1400" dirty="0">
                  <a:latin typeface="+mj-lt"/>
                </a:rPr>
                <a:t>684</a:t>
              </a:r>
            </a:p>
            <a:p>
              <a:pPr>
                <a:lnSpc>
                  <a:spcPct val="200000"/>
                </a:lnSpc>
                <a:defRPr/>
              </a:pPr>
              <a:r>
                <a:rPr lang="ru-RU" sz="1400" dirty="0">
                  <a:latin typeface="+mj-lt"/>
                </a:rPr>
                <a:t> </a:t>
              </a:r>
              <a:r>
                <a:rPr lang="en-US" sz="1400" dirty="0">
                  <a:latin typeface="+mj-lt"/>
                </a:rPr>
                <a:t> </a:t>
              </a:r>
              <a:r>
                <a:rPr lang="ru-RU" sz="1400" dirty="0">
                  <a:latin typeface="+mj-lt"/>
                </a:rPr>
                <a:t>1275</a:t>
              </a:r>
            </a:p>
            <a:p>
              <a:pPr>
                <a:lnSpc>
                  <a:spcPct val="200000"/>
                </a:lnSpc>
                <a:defRPr/>
              </a:pPr>
              <a:r>
                <a:rPr lang="ru-RU" sz="1400" dirty="0">
                  <a:latin typeface="+mj-lt"/>
                </a:rPr>
                <a:t>  </a:t>
              </a:r>
              <a:r>
                <a:rPr lang="en-US" sz="1400" dirty="0">
                  <a:latin typeface="+mj-lt"/>
                </a:rPr>
                <a:t> </a:t>
              </a:r>
              <a:r>
                <a:rPr lang="ru-RU" sz="1400" dirty="0">
                  <a:latin typeface="+mj-lt"/>
                </a:rPr>
                <a:t>1620</a:t>
              </a:r>
            </a:p>
            <a:p>
              <a:pPr>
                <a:lnSpc>
                  <a:spcPct val="200000"/>
                </a:lnSpc>
                <a:defRPr/>
              </a:pPr>
              <a:r>
                <a:rPr lang="ru-RU" sz="1400" dirty="0">
                  <a:latin typeface="+mj-lt"/>
                </a:rPr>
                <a:t>   </a:t>
              </a:r>
              <a:r>
                <a:rPr lang="en-US" sz="1400" dirty="0">
                  <a:latin typeface="+mj-lt"/>
                </a:rPr>
                <a:t>  </a:t>
              </a:r>
              <a:r>
                <a:rPr lang="ru-RU" sz="1400" dirty="0">
                  <a:latin typeface="+mj-lt"/>
                </a:rPr>
                <a:t>1900</a:t>
              </a:r>
            </a:p>
            <a:p>
              <a:pPr>
                <a:lnSpc>
                  <a:spcPct val="200000"/>
                </a:lnSpc>
                <a:defRPr/>
              </a:pPr>
              <a:r>
                <a:rPr lang="ru-RU" sz="1400" dirty="0">
                  <a:latin typeface="+mj-lt"/>
                </a:rPr>
                <a:t>     </a:t>
              </a:r>
              <a:r>
                <a:rPr lang="en-US" sz="1400" dirty="0">
                  <a:latin typeface="+mj-lt"/>
                </a:rPr>
                <a:t>  </a:t>
              </a:r>
              <a:r>
                <a:rPr lang="ru-RU" sz="1400" dirty="0">
                  <a:latin typeface="+mj-lt"/>
                </a:rPr>
                <a:t> 4800</a:t>
              </a:r>
            </a:p>
            <a:p>
              <a:pPr>
                <a:lnSpc>
                  <a:spcPct val="200000"/>
                </a:lnSpc>
                <a:defRPr/>
              </a:pPr>
              <a:r>
                <a:rPr lang="ru-RU" sz="1400" dirty="0">
                  <a:latin typeface="+mj-lt"/>
                </a:rPr>
                <a:t>       </a:t>
              </a:r>
              <a:r>
                <a:rPr lang="en-US" sz="1400" dirty="0">
                  <a:latin typeface="+mj-lt"/>
                </a:rPr>
                <a:t>  </a:t>
              </a:r>
              <a:r>
                <a:rPr lang="ru-RU" sz="1400" dirty="0">
                  <a:latin typeface="+mj-lt"/>
                </a:rPr>
                <a:t>   5865</a:t>
              </a:r>
            </a:p>
            <a:p>
              <a:pPr>
                <a:lnSpc>
                  <a:spcPct val="200000"/>
                </a:lnSpc>
                <a:defRPr/>
              </a:pPr>
              <a:r>
                <a:rPr lang="ru-RU" sz="1400" dirty="0">
                  <a:latin typeface="+mj-lt"/>
                </a:rPr>
                <a:t>         </a:t>
              </a:r>
              <a:r>
                <a:rPr lang="en-US" sz="1400" dirty="0">
                  <a:latin typeface="+mj-lt"/>
                </a:rPr>
                <a:t>   </a:t>
              </a:r>
              <a:r>
                <a:rPr lang="ru-RU" sz="1400" dirty="0">
                  <a:latin typeface="+mj-lt"/>
                </a:rPr>
                <a:t>  6130</a:t>
              </a:r>
            </a:p>
            <a:p>
              <a:pPr>
                <a:lnSpc>
                  <a:spcPct val="200000"/>
                </a:lnSpc>
                <a:defRPr/>
              </a:pPr>
              <a:r>
                <a:rPr lang="ru-RU" sz="1400" dirty="0">
                  <a:latin typeface="+mj-lt"/>
                </a:rPr>
                <a:t>            </a:t>
              </a:r>
              <a:r>
                <a:rPr lang="en-US" sz="1400" dirty="0">
                  <a:latin typeface="+mj-lt"/>
                </a:rPr>
                <a:t>  </a:t>
              </a:r>
              <a:r>
                <a:rPr lang="ru-RU" sz="1400" dirty="0">
                  <a:latin typeface="+mj-lt"/>
                </a:rPr>
                <a:t>   8200</a:t>
              </a:r>
            </a:p>
            <a:p>
              <a:pPr>
                <a:lnSpc>
                  <a:spcPct val="200000"/>
                </a:lnSpc>
                <a:defRPr/>
              </a:pPr>
              <a:r>
                <a:rPr lang="ru-RU" sz="1400" dirty="0">
                  <a:latin typeface="+mj-lt"/>
                </a:rPr>
                <a:t>              </a:t>
              </a:r>
              <a:r>
                <a:rPr lang="en-US" sz="1400" dirty="0">
                  <a:latin typeface="+mj-lt"/>
                </a:rPr>
                <a:t>   </a:t>
              </a:r>
              <a:r>
                <a:rPr lang="ru-RU" sz="1400" dirty="0">
                  <a:latin typeface="+mj-lt"/>
                </a:rPr>
                <a:t>      10818</a:t>
              </a:r>
            </a:p>
          </p:txBody>
        </p:sp>
        <p:grpSp>
          <p:nvGrpSpPr>
            <p:cNvPr id="3" name="Группа 22"/>
            <p:cNvGrpSpPr/>
            <p:nvPr/>
          </p:nvGrpSpPr>
          <p:grpSpPr>
            <a:xfrm>
              <a:off x="7100313" y="2022584"/>
              <a:ext cx="1005486" cy="3624288"/>
              <a:chOff x="7176488" y="2025301"/>
              <a:chExt cx="1005486" cy="3848628"/>
            </a:xfrm>
            <a:solidFill>
              <a:srgbClr val="00B050"/>
            </a:solidFill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7176491" y="2025301"/>
                <a:ext cx="71438" cy="2143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7176490" y="2470346"/>
                <a:ext cx="133945" cy="2143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7176490" y="2925507"/>
                <a:ext cx="176809" cy="2143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7176490" y="3383419"/>
                <a:ext cx="229196" cy="2143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7176490" y="3839983"/>
                <a:ext cx="376856" cy="2143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7176489" y="4291193"/>
                <a:ext cx="519732" cy="2143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7176489" y="4736031"/>
                <a:ext cx="591170" cy="2143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7176488" y="5189282"/>
                <a:ext cx="757835" cy="2143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7176488" y="5659614"/>
                <a:ext cx="1005486" cy="2143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1"/>
              </a:p>
            </p:txBody>
          </p:sp>
        </p:grpSp>
      </p:grpSp>
      <p:grpSp>
        <p:nvGrpSpPr>
          <p:cNvPr id="20486" name="Группа 34"/>
          <p:cNvGrpSpPr>
            <a:grpSpLocks/>
          </p:cNvGrpSpPr>
          <p:nvPr/>
        </p:nvGrpSpPr>
        <p:grpSpPr bwMode="auto">
          <a:xfrm>
            <a:off x="100013" y="1571625"/>
            <a:ext cx="2543175" cy="2562225"/>
            <a:chOff x="409575" y="1933575"/>
            <a:chExt cx="2543175" cy="2562225"/>
          </a:xfrm>
        </p:grpSpPr>
        <p:pic>
          <p:nvPicPr>
            <p:cNvPr id="20522" name="Picture 4" descr="C:\Documents and Settings\Admin\Рабочий стол\Рисунок2.png"/>
            <p:cNvPicPr>
              <a:picLocks noChangeAspect="1" noChangeArrowheads="1"/>
            </p:cNvPicPr>
            <p:nvPr/>
          </p:nvPicPr>
          <p:blipFill>
            <a:blip r:embed="rId3" cstate="print"/>
            <a:srcRect l="6876" t="2788" r="11557" b="12309"/>
            <a:stretch>
              <a:fillRect/>
            </a:stretch>
          </p:blipFill>
          <p:spPr bwMode="auto">
            <a:xfrm>
              <a:off x="409575" y="1933575"/>
              <a:ext cx="2543175" cy="256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23" name="Группа 32"/>
            <p:cNvGrpSpPr>
              <a:grpSpLocks/>
            </p:cNvGrpSpPr>
            <p:nvPr/>
          </p:nvGrpSpPr>
          <p:grpSpPr bwMode="auto">
            <a:xfrm>
              <a:off x="571472" y="2026142"/>
              <a:ext cx="2143140" cy="2350602"/>
              <a:chOff x="3286116" y="2026142"/>
              <a:chExt cx="2143140" cy="2350602"/>
            </a:xfrm>
          </p:grpSpPr>
          <p:sp>
            <p:nvSpPr>
              <p:cNvPr id="20524" name="TextBox 7"/>
              <p:cNvSpPr txBox="1">
                <a:spLocks noChangeArrowheads="1"/>
              </p:cNvSpPr>
              <p:nvPr/>
            </p:nvSpPr>
            <p:spPr bwMode="auto">
              <a:xfrm>
                <a:off x="3829045" y="2026142"/>
                <a:ext cx="571504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ru-RU" sz="2000" b="1">
                    <a:latin typeface="Calibri" pitchFamily="34" charset="0"/>
                  </a:rPr>
                  <a:t>2,2</a:t>
                </a:r>
              </a:p>
              <a:p>
                <a:pPr algn="ctr"/>
                <a:r>
                  <a:rPr lang="ru-RU" sz="1200">
                    <a:latin typeface="Calibri" pitchFamily="34" charset="0"/>
                  </a:rPr>
                  <a:t>Бел.</a:t>
                </a:r>
              </a:p>
              <a:p>
                <a:pPr algn="ctr"/>
                <a:r>
                  <a:rPr lang="ru-RU" sz="1200">
                    <a:latin typeface="Calibri" pitchFamily="34" charset="0"/>
                  </a:rPr>
                  <a:t>МТС</a:t>
                </a:r>
              </a:p>
            </p:txBody>
          </p:sp>
          <p:sp>
            <p:nvSpPr>
              <p:cNvPr id="20525" name="TextBox 7"/>
              <p:cNvSpPr txBox="1">
                <a:spLocks noChangeArrowheads="1"/>
              </p:cNvSpPr>
              <p:nvPr/>
            </p:nvSpPr>
            <p:spPr bwMode="auto">
              <a:xfrm>
                <a:off x="3286116" y="2497633"/>
                <a:ext cx="571504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ru-RU" sz="2000" b="1">
                    <a:latin typeface="Calibri" pitchFamily="34" charset="0"/>
                  </a:rPr>
                  <a:t>3</a:t>
                </a:r>
              </a:p>
              <a:p>
                <a:pPr algn="ctr"/>
                <a:r>
                  <a:rPr lang="ru-RU" sz="1200">
                    <a:latin typeface="Calibri" pitchFamily="34" charset="0"/>
                  </a:rPr>
                  <a:t>Каз.</a:t>
                </a:r>
                <a:br>
                  <a:rPr lang="ru-RU" sz="1200">
                    <a:latin typeface="Calibri" pitchFamily="34" charset="0"/>
                  </a:rPr>
                </a:br>
                <a:r>
                  <a:rPr lang="ru-RU" sz="1200">
                    <a:latin typeface="Calibri" pitchFamily="34" charset="0"/>
                  </a:rPr>
                  <a:t>Теле2</a:t>
                </a:r>
              </a:p>
            </p:txBody>
          </p:sp>
          <p:sp>
            <p:nvSpPr>
              <p:cNvPr id="20526" name="TextBox 7"/>
              <p:cNvSpPr txBox="1">
                <a:spLocks noChangeArrowheads="1"/>
              </p:cNvSpPr>
              <p:nvPr/>
            </p:nvSpPr>
            <p:spPr bwMode="auto">
              <a:xfrm>
                <a:off x="3428992" y="3373939"/>
                <a:ext cx="714380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ru-RU" sz="2000" b="1">
                    <a:solidFill>
                      <a:srgbClr val="000000"/>
                    </a:solidFill>
                    <a:latin typeface="Calibri" pitchFamily="34" charset="0"/>
                  </a:rPr>
                  <a:t>3,28</a:t>
                </a:r>
              </a:p>
              <a:p>
                <a:pPr algn="ctr"/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Кыр.</a:t>
                </a:r>
                <a:b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Билайн</a:t>
                </a:r>
              </a:p>
            </p:txBody>
          </p:sp>
          <p:sp>
            <p:nvSpPr>
              <p:cNvPr id="20527" name="TextBox 7"/>
              <p:cNvSpPr txBox="1">
                <a:spLocks noChangeArrowheads="1"/>
              </p:cNvSpPr>
              <p:nvPr/>
            </p:nvSpPr>
            <p:spPr bwMode="auto">
              <a:xfrm>
                <a:off x="4162422" y="3607303"/>
                <a:ext cx="857256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ru-RU" sz="2000" b="1">
                    <a:solidFill>
                      <a:srgbClr val="000000"/>
                    </a:solidFill>
                    <a:latin typeface="Calibri" pitchFamily="34" charset="0"/>
                  </a:rPr>
                  <a:t>3,7</a:t>
                </a:r>
              </a:p>
              <a:p>
                <a:pPr algn="ctr"/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Украина</a:t>
                </a:r>
              </a:p>
              <a:p>
                <a:pPr algn="ctr"/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Киевстар</a:t>
                </a:r>
              </a:p>
            </p:txBody>
          </p:sp>
          <p:sp>
            <p:nvSpPr>
              <p:cNvPr id="20528" name="TextBox 7"/>
              <p:cNvSpPr txBox="1">
                <a:spLocks noChangeArrowheads="1"/>
              </p:cNvSpPr>
              <p:nvPr/>
            </p:nvSpPr>
            <p:spPr bwMode="auto">
              <a:xfrm>
                <a:off x="4572000" y="2500306"/>
                <a:ext cx="857256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ru-RU" sz="2000" b="1">
                    <a:solidFill>
                      <a:srgbClr val="000000"/>
                    </a:solidFill>
                    <a:latin typeface="Calibri" pitchFamily="34" charset="0"/>
                  </a:rPr>
                  <a:t>6,8</a:t>
                </a:r>
              </a:p>
              <a:p>
                <a:pPr algn="ctr"/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Россия</a:t>
                </a:r>
              </a:p>
              <a:p>
                <a:pPr algn="ctr"/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МТС</a:t>
                </a:r>
              </a:p>
            </p:txBody>
          </p:sp>
        </p:grpSp>
      </p:grp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2786063" y="2111375"/>
            <a:ext cx="142875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/>
              <a:t>Толайым интернет</a:t>
            </a:r>
          </a:p>
          <a:p>
            <a:endParaRPr lang="en-US" sz="1200"/>
          </a:p>
          <a:p>
            <a:endParaRPr lang="ru-RU" sz="1200"/>
          </a:p>
          <a:p>
            <a:endParaRPr lang="ru-RU" sz="1200"/>
          </a:p>
          <a:p>
            <a:r>
              <a:rPr lang="ru-RU" sz="1200"/>
              <a:t>Қосылу</a:t>
            </a:r>
          </a:p>
          <a:p>
            <a:endParaRPr lang="en-US" sz="1200"/>
          </a:p>
          <a:p>
            <a:endParaRPr lang="ru-RU" sz="1200"/>
          </a:p>
          <a:p>
            <a:endParaRPr lang="ru-RU" sz="1200"/>
          </a:p>
          <a:p>
            <a:r>
              <a:rPr lang="en-US" sz="1200"/>
              <a:t>Megaline </a:t>
            </a:r>
          </a:p>
          <a:p>
            <a:r>
              <a:rPr lang="en-US" sz="1200"/>
              <a:t>Hit/Light/Box</a:t>
            </a:r>
            <a:r>
              <a:rPr lang="kk-KZ" sz="1200"/>
              <a:t> абоненттік төлем</a:t>
            </a:r>
            <a:endParaRPr lang="ru-RU" sz="1200"/>
          </a:p>
          <a:p>
            <a:endParaRPr lang="ru-RU" sz="1200"/>
          </a:p>
          <a:p>
            <a:endParaRPr lang="ru-RU" sz="1200"/>
          </a:p>
          <a:p>
            <a:r>
              <a:rPr lang="ru-RU" sz="1200"/>
              <a:t>Танымал тарифтік жоспарларға жылдамдық</a:t>
            </a:r>
          </a:p>
          <a:p>
            <a:endParaRPr lang="ru-RU" sz="120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>
            <a:off x="392112" y="3678238"/>
            <a:ext cx="4786313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3721101" y="3321050"/>
            <a:ext cx="4786312" cy="15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0" name="Группа 58"/>
          <p:cNvGrpSpPr>
            <a:grpSpLocks/>
          </p:cNvGrpSpPr>
          <p:nvPr/>
        </p:nvGrpSpPr>
        <p:grpSpPr bwMode="auto">
          <a:xfrm>
            <a:off x="1304925" y="5000625"/>
            <a:ext cx="1714500" cy="500063"/>
            <a:chOff x="4286248" y="1785926"/>
            <a:chExt cx="1714512" cy="500066"/>
          </a:xfrm>
        </p:grpSpPr>
        <p:sp>
          <p:nvSpPr>
            <p:cNvPr id="40" name="Стрелка вправо 39"/>
            <p:cNvSpPr/>
            <p:nvPr/>
          </p:nvSpPr>
          <p:spPr>
            <a:xfrm>
              <a:off x="4686301" y="1785926"/>
              <a:ext cx="714380" cy="500066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/>
                <a:t>27%</a:t>
              </a:r>
              <a:endParaRPr lang="ru-RU" sz="1400" b="1" dirty="0"/>
            </a:p>
          </p:txBody>
        </p:sp>
        <p:sp>
          <p:nvSpPr>
            <p:cNvPr id="20520" name="TextBox 7"/>
            <p:cNvSpPr txBox="1">
              <a:spLocks noChangeArrowheads="1"/>
            </p:cNvSpPr>
            <p:nvPr/>
          </p:nvSpPr>
          <p:spPr bwMode="auto">
            <a:xfrm>
              <a:off x="4286248" y="1857364"/>
              <a:ext cx="4286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r>
                <a:rPr lang="en-US" sz="1600" b="1">
                  <a:solidFill>
                    <a:srgbClr val="C00000"/>
                  </a:solidFill>
                  <a:latin typeface="Calibri" pitchFamily="34" charset="0"/>
                </a:rPr>
                <a:t>12</a:t>
              </a:r>
              <a:endParaRPr lang="ru-RU" sz="1600" b="1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20521" name="TextBox 7"/>
            <p:cNvSpPr txBox="1">
              <a:spLocks noChangeArrowheads="1"/>
            </p:cNvSpPr>
            <p:nvPr/>
          </p:nvSpPr>
          <p:spPr bwMode="auto">
            <a:xfrm>
              <a:off x="5357818" y="1857364"/>
              <a:ext cx="6429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600" b="1">
                  <a:solidFill>
                    <a:srgbClr val="009242"/>
                  </a:solidFill>
                  <a:latin typeface="Calibri" pitchFamily="34" charset="0"/>
                </a:rPr>
                <a:t>8,7</a:t>
              </a:r>
              <a:endParaRPr lang="ru-RU" sz="1600" b="1">
                <a:solidFill>
                  <a:srgbClr val="009242"/>
                </a:solidFill>
                <a:latin typeface="Calibri" pitchFamily="34" charset="0"/>
              </a:endParaRPr>
            </a:p>
          </p:txBody>
        </p:sp>
      </p:grpSp>
      <p:grpSp>
        <p:nvGrpSpPr>
          <p:cNvPr id="20491" name="Группа 57"/>
          <p:cNvGrpSpPr>
            <a:grpSpLocks/>
          </p:cNvGrpSpPr>
          <p:nvPr/>
        </p:nvGrpSpPr>
        <p:grpSpPr bwMode="auto">
          <a:xfrm>
            <a:off x="1143000" y="5643563"/>
            <a:ext cx="1876425" cy="500062"/>
            <a:chOff x="4124322" y="2714620"/>
            <a:chExt cx="1876438" cy="500066"/>
          </a:xfrm>
        </p:grpSpPr>
        <p:sp>
          <p:nvSpPr>
            <p:cNvPr id="43" name="Стрелка вправо 42"/>
            <p:cNvSpPr/>
            <p:nvPr/>
          </p:nvSpPr>
          <p:spPr>
            <a:xfrm>
              <a:off x="4686301" y="2714620"/>
              <a:ext cx="714380" cy="500066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/>
                <a:t>10%</a:t>
              </a:r>
              <a:endParaRPr lang="ru-RU" sz="1400" b="1" dirty="0"/>
            </a:p>
          </p:txBody>
        </p:sp>
        <p:sp>
          <p:nvSpPr>
            <p:cNvPr id="20517" name="TextBox 7"/>
            <p:cNvSpPr txBox="1">
              <a:spLocks noChangeArrowheads="1"/>
            </p:cNvSpPr>
            <p:nvPr/>
          </p:nvSpPr>
          <p:spPr bwMode="auto">
            <a:xfrm>
              <a:off x="4124322" y="2786058"/>
              <a:ext cx="59055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r>
                <a:rPr lang="en-US" sz="1600" b="1">
                  <a:solidFill>
                    <a:srgbClr val="C00000"/>
                  </a:solidFill>
                  <a:latin typeface="Calibri" pitchFamily="34" charset="0"/>
                </a:rPr>
                <a:t>22,4</a:t>
              </a:r>
              <a:endParaRPr lang="ru-RU" sz="1600" b="1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20518" name="TextBox 7"/>
            <p:cNvSpPr txBox="1">
              <a:spLocks noChangeArrowheads="1"/>
            </p:cNvSpPr>
            <p:nvPr/>
          </p:nvSpPr>
          <p:spPr bwMode="auto">
            <a:xfrm>
              <a:off x="5357818" y="2786058"/>
              <a:ext cx="6429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600" b="1">
                  <a:solidFill>
                    <a:srgbClr val="009242"/>
                  </a:solidFill>
                  <a:latin typeface="Calibri" pitchFamily="34" charset="0"/>
                </a:rPr>
                <a:t>17,1</a:t>
              </a:r>
              <a:endParaRPr lang="ru-RU" sz="1600" b="1">
                <a:solidFill>
                  <a:srgbClr val="009242"/>
                </a:solidFill>
                <a:latin typeface="Calibri" pitchFamily="34" charset="0"/>
              </a:endParaRPr>
            </a:p>
          </p:txBody>
        </p:sp>
      </p:grpSp>
      <p:grpSp>
        <p:nvGrpSpPr>
          <p:cNvPr id="20492" name="Группа 56"/>
          <p:cNvGrpSpPr>
            <a:grpSpLocks/>
          </p:cNvGrpSpPr>
          <p:nvPr/>
        </p:nvGrpSpPr>
        <p:grpSpPr bwMode="auto">
          <a:xfrm>
            <a:off x="3786188" y="1785938"/>
            <a:ext cx="2357437" cy="500062"/>
            <a:chOff x="3786182" y="3467100"/>
            <a:chExt cx="2357454" cy="500066"/>
          </a:xfrm>
        </p:grpSpPr>
        <p:sp>
          <p:nvSpPr>
            <p:cNvPr id="46" name="Стрелка вправо 45"/>
            <p:cNvSpPr/>
            <p:nvPr/>
          </p:nvSpPr>
          <p:spPr>
            <a:xfrm>
              <a:off x="4686300" y="3467100"/>
              <a:ext cx="714380" cy="500066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/>
                <a:t>75%</a:t>
              </a:r>
              <a:endParaRPr lang="ru-RU" sz="1400" b="1" dirty="0"/>
            </a:p>
          </p:txBody>
        </p:sp>
        <p:sp>
          <p:nvSpPr>
            <p:cNvPr id="20514" name="TextBox 7"/>
            <p:cNvSpPr txBox="1">
              <a:spLocks noChangeArrowheads="1"/>
            </p:cNvSpPr>
            <p:nvPr/>
          </p:nvSpPr>
          <p:spPr bwMode="auto">
            <a:xfrm>
              <a:off x="3786182" y="3538538"/>
              <a:ext cx="92869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r>
                <a:rPr lang="en-US" sz="1600" b="1">
                  <a:solidFill>
                    <a:srgbClr val="C00000"/>
                  </a:solidFill>
                  <a:latin typeface="Calibri" pitchFamily="34" charset="0"/>
                </a:rPr>
                <a:t>147 306</a:t>
              </a:r>
              <a:endParaRPr lang="ru-RU" sz="1600" b="1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20515" name="TextBox 7"/>
            <p:cNvSpPr txBox="1">
              <a:spLocks noChangeArrowheads="1"/>
            </p:cNvSpPr>
            <p:nvPr/>
          </p:nvSpPr>
          <p:spPr bwMode="auto">
            <a:xfrm>
              <a:off x="5357818" y="3538538"/>
              <a:ext cx="78581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600" b="1">
                  <a:solidFill>
                    <a:srgbClr val="009242"/>
                  </a:solidFill>
                  <a:latin typeface="Calibri" pitchFamily="34" charset="0"/>
                </a:rPr>
                <a:t>37 679</a:t>
              </a:r>
              <a:endParaRPr lang="ru-RU" sz="1600" b="1">
                <a:solidFill>
                  <a:srgbClr val="009242"/>
                </a:solidFill>
                <a:latin typeface="Calibri" pitchFamily="34" charset="0"/>
              </a:endParaRPr>
            </a:p>
          </p:txBody>
        </p:sp>
      </p:grpSp>
      <p:grpSp>
        <p:nvGrpSpPr>
          <p:cNvPr id="20493" name="Группа 55"/>
          <p:cNvGrpSpPr>
            <a:grpSpLocks/>
          </p:cNvGrpSpPr>
          <p:nvPr/>
        </p:nvGrpSpPr>
        <p:grpSpPr bwMode="auto">
          <a:xfrm>
            <a:off x="3857625" y="2827338"/>
            <a:ext cx="2143125" cy="500062"/>
            <a:chOff x="3857620" y="4233868"/>
            <a:chExt cx="2143140" cy="500066"/>
          </a:xfrm>
        </p:grpSpPr>
        <p:sp>
          <p:nvSpPr>
            <p:cNvPr id="49" name="Стрелка вправо 48"/>
            <p:cNvSpPr/>
            <p:nvPr/>
          </p:nvSpPr>
          <p:spPr>
            <a:xfrm>
              <a:off x="4686301" y="4233868"/>
              <a:ext cx="714380" cy="500066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/>
                <a:t>6%</a:t>
              </a:r>
              <a:endParaRPr lang="ru-RU" sz="1400" b="1" dirty="0"/>
            </a:p>
          </p:txBody>
        </p:sp>
        <p:sp>
          <p:nvSpPr>
            <p:cNvPr id="20511" name="TextBox 7"/>
            <p:cNvSpPr txBox="1">
              <a:spLocks noChangeArrowheads="1"/>
            </p:cNvSpPr>
            <p:nvPr/>
          </p:nvSpPr>
          <p:spPr bwMode="auto">
            <a:xfrm>
              <a:off x="3857620" y="4305306"/>
              <a:ext cx="8572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r>
                <a:rPr lang="en-US" sz="1600" b="1">
                  <a:solidFill>
                    <a:srgbClr val="C00000"/>
                  </a:solidFill>
                  <a:latin typeface="Calibri" pitchFamily="34" charset="0"/>
                </a:rPr>
                <a:t>7 056</a:t>
              </a:r>
              <a:endParaRPr lang="ru-RU" sz="1600" b="1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20512" name="TextBox 7"/>
            <p:cNvSpPr txBox="1">
              <a:spLocks noChangeArrowheads="1"/>
            </p:cNvSpPr>
            <p:nvPr/>
          </p:nvSpPr>
          <p:spPr bwMode="auto">
            <a:xfrm>
              <a:off x="5357818" y="4305306"/>
              <a:ext cx="6429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600" b="1">
                  <a:solidFill>
                    <a:srgbClr val="009242"/>
                  </a:solidFill>
                  <a:latin typeface="Calibri" pitchFamily="34" charset="0"/>
                </a:rPr>
                <a:t>6 632</a:t>
              </a:r>
              <a:endParaRPr lang="ru-RU" sz="1600" b="1">
                <a:solidFill>
                  <a:srgbClr val="009242"/>
                </a:solidFill>
                <a:latin typeface="Calibri" pitchFamily="34" charset="0"/>
              </a:endParaRPr>
            </a:p>
          </p:txBody>
        </p:sp>
      </p:grpSp>
      <p:grpSp>
        <p:nvGrpSpPr>
          <p:cNvPr id="20494" name="Группа 54"/>
          <p:cNvGrpSpPr>
            <a:grpSpLocks/>
          </p:cNvGrpSpPr>
          <p:nvPr/>
        </p:nvGrpSpPr>
        <p:grpSpPr bwMode="auto">
          <a:xfrm>
            <a:off x="3857625" y="3827463"/>
            <a:ext cx="2143125" cy="500062"/>
            <a:chOff x="3857620" y="5081599"/>
            <a:chExt cx="2143140" cy="500066"/>
          </a:xfrm>
        </p:grpSpPr>
        <p:sp>
          <p:nvSpPr>
            <p:cNvPr id="52" name="Стрелка вправо 51"/>
            <p:cNvSpPr/>
            <p:nvPr/>
          </p:nvSpPr>
          <p:spPr>
            <a:xfrm>
              <a:off x="4686301" y="5081599"/>
              <a:ext cx="714380" cy="500066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/>
                <a:t>10%</a:t>
              </a:r>
              <a:endParaRPr lang="ru-RU" sz="1400" b="1" dirty="0"/>
            </a:p>
          </p:txBody>
        </p:sp>
        <p:sp>
          <p:nvSpPr>
            <p:cNvPr id="20508" name="TextBox 7"/>
            <p:cNvSpPr txBox="1">
              <a:spLocks noChangeArrowheads="1"/>
            </p:cNvSpPr>
            <p:nvPr/>
          </p:nvSpPr>
          <p:spPr bwMode="auto">
            <a:xfrm>
              <a:off x="3857620" y="5153037"/>
              <a:ext cx="8572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r>
                <a:rPr lang="en-US" sz="1600" b="1">
                  <a:solidFill>
                    <a:srgbClr val="C00000"/>
                  </a:solidFill>
                  <a:latin typeface="Calibri" pitchFamily="34" charset="0"/>
                </a:rPr>
                <a:t>4 260</a:t>
              </a:r>
              <a:endParaRPr lang="ru-RU" sz="1600" b="1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20509" name="TextBox 7"/>
            <p:cNvSpPr txBox="1">
              <a:spLocks noChangeArrowheads="1"/>
            </p:cNvSpPr>
            <p:nvPr/>
          </p:nvSpPr>
          <p:spPr bwMode="auto">
            <a:xfrm>
              <a:off x="5357818" y="5153037"/>
              <a:ext cx="6429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600" b="1">
                  <a:solidFill>
                    <a:srgbClr val="009242"/>
                  </a:solidFill>
                  <a:latin typeface="Calibri" pitchFamily="34" charset="0"/>
                </a:rPr>
                <a:t>3 830</a:t>
              </a:r>
              <a:endParaRPr lang="ru-RU" sz="1600" b="1">
                <a:solidFill>
                  <a:srgbClr val="009242"/>
                </a:solidFill>
                <a:latin typeface="Calibri" pitchFamily="34" charset="0"/>
              </a:endParaRPr>
            </a:p>
          </p:txBody>
        </p:sp>
      </p:grpSp>
      <p:sp>
        <p:nvSpPr>
          <p:cNvPr id="61" name="Стрелка вправо 60"/>
          <p:cNvSpPr/>
          <p:nvPr/>
        </p:nvSpPr>
        <p:spPr>
          <a:xfrm>
            <a:off x="1714500" y="4357688"/>
            <a:ext cx="714375" cy="50006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>
                <a:solidFill>
                  <a:srgbClr val="FFFFFF"/>
                </a:solidFill>
                <a:cs typeface="Arial" pitchFamily="34" charset="0"/>
              </a:rPr>
              <a:t>33</a:t>
            </a:r>
            <a:r>
              <a:rPr lang="en-US" sz="1400" b="1">
                <a:solidFill>
                  <a:srgbClr val="FFFFFF"/>
                </a:solidFill>
                <a:cs typeface="Arial" pitchFamily="34" charset="0"/>
              </a:rPr>
              <a:t>%</a:t>
            </a:r>
            <a:endParaRPr lang="ru-RU" sz="1400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496" name="Прямоугольник 57"/>
          <p:cNvSpPr>
            <a:spLocks noChangeArrowheads="1"/>
          </p:cNvSpPr>
          <p:nvPr/>
        </p:nvSpPr>
        <p:spPr bwMode="auto">
          <a:xfrm>
            <a:off x="0" y="4884738"/>
            <a:ext cx="1643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Басқа операторлардың желісіне ұялы байланыс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0497" name="Прямоугольник 58"/>
          <p:cNvSpPr>
            <a:spLocks noChangeArrowheads="1"/>
          </p:cNvSpPr>
          <p:nvPr/>
        </p:nvSpPr>
        <p:spPr bwMode="auto">
          <a:xfrm>
            <a:off x="0" y="5764213"/>
            <a:ext cx="1211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Интерконнект </a:t>
            </a:r>
          </a:p>
        </p:txBody>
      </p:sp>
      <p:sp>
        <p:nvSpPr>
          <p:cNvPr id="20498" name="Стрелка вправо 63"/>
          <p:cNvSpPr>
            <a:spLocks noChangeArrowheads="1"/>
          </p:cNvSpPr>
          <p:nvPr/>
        </p:nvSpPr>
        <p:spPr bwMode="auto">
          <a:xfrm rot="10800000">
            <a:off x="4686300" y="4889500"/>
            <a:ext cx="714375" cy="5000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99" name="TextBox 7"/>
          <p:cNvSpPr txBox="1">
            <a:spLocks noChangeArrowheads="1"/>
          </p:cNvSpPr>
          <p:nvPr/>
        </p:nvSpPr>
        <p:spPr bwMode="auto">
          <a:xfrm>
            <a:off x="3857625" y="4960938"/>
            <a:ext cx="857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1600" b="1">
                <a:solidFill>
                  <a:srgbClr val="009242"/>
                </a:solidFill>
                <a:latin typeface="Calibri" pitchFamily="34" charset="0"/>
              </a:rPr>
              <a:t>2</a:t>
            </a:r>
            <a:r>
              <a:rPr lang="en-US" sz="1600" b="1">
                <a:solidFill>
                  <a:srgbClr val="009242"/>
                </a:solidFill>
                <a:latin typeface="Calibri" pitchFamily="34" charset="0"/>
              </a:rPr>
              <a:t> </a:t>
            </a:r>
            <a:r>
              <a:rPr lang="ru-RU" sz="1600" b="1">
                <a:solidFill>
                  <a:srgbClr val="009242"/>
                </a:solidFill>
                <a:latin typeface="Calibri" pitchFamily="34" charset="0"/>
              </a:rPr>
              <a:t>048</a:t>
            </a:r>
          </a:p>
        </p:txBody>
      </p:sp>
      <p:sp>
        <p:nvSpPr>
          <p:cNvPr id="20500" name="TextBox 7"/>
          <p:cNvSpPr txBox="1">
            <a:spLocks noChangeArrowheads="1"/>
          </p:cNvSpPr>
          <p:nvPr/>
        </p:nvSpPr>
        <p:spPr bwMode="auto">
          <a:xfrm>
            <a:off x="5357813" y="4960938"/>
            <a:ext cx="642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1 024</a:t>
            </a:r>
          </a:p>
        </p:txBody>
      </p:sp>
      <p:sp>
        <p:nvSpPr>
          <p:cNvPr id="20501" name="Прямоугольник 67"/>
          <p:cNvSpPr>
            <a:spLocks noChangeArrowheads="1"/>
          </p:cNvSpPr>
          <p:nvPr/>
        </p:nvSpPr>
        <p:spPr bwMode="auto">
          <a:xfrm>
            <a:off x="857250" y="6215063"/>
            <a:ext cx="77168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 b="1">
                <a:solidFill>
                  <a:srgbClr val="000000"/>
                </a:solidFill>
              </a:rPr>
              <a:t>Саланы одан әрі либерализациялау: </a:t>
            </a:r>
            <a:r>
              <a:rPr lang="ru-RU" sz="1300">
                <a:solidFill>
                  <a:srgbClr val="000000"/>
                </a:solidFill>
              </a:rPr>
              <a:t>-</a:t>
            </a:r>
            <a:r>
              <a:rPr lang="en-US" sz="1300">
                <a:solidFill>
                  <a:srgbClr val="000000"/>
                </a:solidFill>
              </a:rPr>
              <a:t> </a:t>
            </a:r>
            <a:r>
              <a:rPr lang="ru-RU" sz="1300">
                <a:solidFill>
                  <a:srgbClr val="000000"/>
                </a:solidFill>
              </a:rPr>
              <a:t>интерконнектке ставканы төмендету</a:t>
            </a:r>
          </a:p>
          <a:p>
            <a:r>
              <a:rPr lang="en-US" sz="1300">
                <a:solidFill>
                  <a:srgbClr val="000000"/>
                </a:solidFill>
              </a:rPr>
              <a:t>		  	      </a:t>
            </a:r>
            <a:r>
              <a:rPr lang="ru-RU" sz="1300">
                <a:solidFill>
                  <a:srgbClr val="000000"/>
                </a:solidFill>
              </a:rPr>
              <a:t>-</a:t>
            </a:r>
            <a:r>
              <a:rPr lang="en-US" sz="1300">
                <a:solidFill>
                  <a:srgbClr val="000000"/>
                </a:solidFill>
              </a:rPr>
              <a:t> </a:t>
            </a:r>
            <a:r>
              <a:rPr lang="kk-KZ" sz="1300">
                <a:solidFill>
                  <a:srgbClr val="000000"/>
                </a:solidFill>
              </a:rPr>
              <a:t>нөмерді көшіру </a:t>
            </a:r>
            <a:r>
              <a:rPr lang="ru-RU" sz="1300">
                <a:solidFill>
                  <a:srgbClr val="000000"/>
                </a:solidFill>
              </a:rPr>
              <a:t>қызметін енгізу (</a:t>
            </a:r>
            <a:r>
              <a:rPr lang="en-US" sz="1300">
                <a:solidFill>
                  <a:srgbClr val="000000"/>
                </a:solidFill>
              </a:rPr>
              <a:t>Mobile number portatable)</a:t>
            </a:r>
            <a:endParaRPr lang="ru-RU" sz="1300">
              <a:solidFill>
                <a:srgbClr val="000000"/>
              </a:solidFill>
            </a:endParaRPr>
          </a:p>
        </p:txBody>
      </p:sp>
      <p:sp>
        <p:nvSpPr>
          <p:cNvPr id="20502" name="TextBox 7"/>
          <p:cNvSpPr txBox="1">
            <a:spLocks noChangeArrowheads="1"/>
          </p:cNvSpPr>
          <p:nvPr/>
        </p:nvSpPr>
        <p:spPr bwMode="auto">
          <a:xfrm>
            <a:off x="0" y="847725"/>
            <a:ext cx="25717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solidFill>
                  <a:srgbClr val="000000"/>
                </a:solidFill>
              </a:rPr>
              <a:t>ТМД-да ұялы байланыс қызметіне төмен бағалар </a:t>
            </a:r>
            <a:r>
              <a:rPr lang="ru-RU" sz="1200">
                <a:solidFill>
                  <a:srgbClr val="000000"/>
                </a:solidFill>
              </a:rPr>
              <a:t>(тг/мин)</a:t>
            </a:r>
          </a:p>
        </p:txBody>
      </p:sp>
      <p:sp>
        <p:nvSpPr>
          <p:cNvPr id="20503" name="TextBox 7"/>
          <p:cNvSpPr txBox="1">
            <a:spLocks noChangeArrowheads="1"/>
          </p:cNvSpPr>
          <p:nvPr/>
        </p:nvSpPr>
        <p:spPr bwMode="auto">
          <a:xfrm>
            <a:off x="3357563" y="846138"/>
            <a:ext cx="2286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solidFill>
                  <a:srgbClr val="000000"/>
                </a:solidFill>
              </a:rPr>
              <a:t>Интернет қызметтеріне бағанын төмендеу</a:t>
            </a:r>
          </a:p>
        </p:txBody>
      </p:sp>
      <p:sp>
        <p:nvSpPr>
          <p:cNvPr id="20504" name="TextBox 7"/>
          <p:cNvSpPr txBox="1">
            <a:spLocks noChangeArrowheads="1"/>
          </p:cNvSpPr>
          <p:nvPr/>
        </p:nvSpPr>
        <p:spPr bwMode="auto">
          <a:xfrm>
            <a:off x="6429375" y="900113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solidFill>
                  <a:srgbClr val="000000"/>
                </a:solidFill>
              </a:rPr>
              <a:t>КЖҚ қызметіне абоненттік төлеу</a:t>
            </a:r>
          </a:p>
          <a:p>
            <a:pPr algn="ctr"/>
            <a:r>
              <a:rPr lang="ru-RU" sz="1200">
                <a:solidFill>
                  <a:srgbClr val="000000"/>
                </a:solidFill>
              </a:rPr>
              <a:t>(1 Мбит/с., шектеусіз.)</a:t>
            </a:r>
          </a:p>
        </p:txBody>
      </p:sp>
      <p:sp>
        <p:nvSpPr>
          <p:cNvPr id="20505" name="TextBox 8"/>
          <p:cNvSpPr txBox="1">
            <a:spLocks noChangeArrowheads="1"/>
          </p:cNvSpPr>
          <p:nvPr/>
        </p:nvSpPr>
        <p:spPr bwMode="auto">
          <a:xfrm>
            <a:off x="0" y="4292600"/>
            <a:ext cx="1714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Желі ішіндегі қоңырауға баға төмендеді</a:t>
            </a:r>
          </a:p>
        </p:txBody>
      </p:sp>
      <p:sp>
        <p:nvSpPr>
          <p:cNvPr id="20506" name="Text Box 52"/>
          <p:cNvSpPr txBox="1">
            <a:spLocks noChangeArrowheads="1"/>
          </p:cNvSpPr>
          <p:nvPr/>
        </p:nvSpPr>
        <p:spPr bwMode="auto">
          <a:xfrm>
            <a:off x="4789488" y="4995863"/>
            <a:ext cx="719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Calibri" pitchFamily="34" charset="0"/>
              </a:rPr>
              <a:t>100  </a:t>
            </a:r>
            <a:r>
              <a:rPr lang="ru-RU" sz="1400" b="1">
                <a:solidFill>
                  <a:srgbClr val="FFFFFF"/>
                </a:solidFill>
                <a:latin typeface="Calibri" pitchFamily="34" charset="0"/>
              </a:rPr>
              <a:t>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Рабочий стол\humans\196439-yana.jpg"/>
          <p:cNvPicPr>
            <a:picLocks noChangeAspect="1"/>
          </p:cNvPicPr>
          <p:nvPr/>
        </p:nvPicPr>
        <p:blipFill>
          <a:blip r:embed="rId2" cstate="print"/>
          <a:srcRect l="9767"/>
          <a:stretch>
            <a:fillRect/>
          </a:stretch>
        </p:blipFill>
        <p:spPr bwMode="auto">
          <a:xfrm>
            <a:off x="1357313" y="1682750"/>
            <a:ext cx="484663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500063"/>
          </a:xfrm>
        </p:spPr>
        <p:txBody>
          <a:bodyPr/>
          <a:lstStyle/>
          <a:p>
            <a:pPr eaLnBrk="1"/>
            <a:r>
              <a:rPr lang="kk-KZ" sz="1800" b="0" smtClean="0">
                <a:latin typeface="Arial" pitchFamily="34" charset="0"/>
              </a:rPr>
              <a:t>ХАЛЫҚТЫҢ КОМПЬЮТЕРЛІК САУАТТЫЛЫҒЫН АРТТЫРУ</a:t>
            </a:r>
            <a:endParaRPr lang="ru-RU" sz="1800" b="0" smtClean="0">
              <a:latin typeface="Arial" pitchFamily="34" charset="0"/>
            </a:endParaRPr>
          </a:p>
        </p:txBody>
      </p:sp>
      <p:sp>
        <p:nvSpPr>
          <p:cNvPr id="21508" name="Стрелка вверх 9"/>
          <p:cNvSpPr>
            <a:spLocks noChangeArrowheads="1"/>
          </p:cNvSpPr>
          <p:nvPr/>
        </p:nvSpPr>
        <p:spPr bwMode="auto">
          <a:xfrm flipV="1">
            <a:off x="714375" y="1357313"/>
            <a:ext cx="1000125" cy="285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5400 w 21600"/>
              <a:gd name="T19" fmla="*/ 5400 h 21600"/>
              <a:gd name="T20" fmla="*/ 162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5400" y="21600"/>
                </a:moveTo>
                <a:lnTo>
                  <a:pt x="5400" y="10800"/>
                </a:lnTo>
                <a:lnTo>
                  <a:pt x="0" y="10800"/>
                </a:lnTo>
                <a:lnTo>
                  <a:pt x="10800" y="0"/>
                </a:lnTo>
                <a:lnTo>
                  <a:pt x="21600" y="10800"/>
                </a:lnTo>
                <a:lnTo>
                  <a:pt x="16200" y="10800"/>
                </a:lnTo>
                <a:lnTo>
                  <a:pt x="16200" y="216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Стрелка вверх 10"/>
          <p:cNvSpPr>
            <a:spLocks noChangeArrowheads="1"/>
          </p:cNvSpPr>
          <p:nvPr/>
        </p:nvSpPr>
        <p:spPr bwMode="auto">
          <a:xfrm>
            <a:off x="1643063" y="2786063"/>
            <a:ext cx="642937" cy="3429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5400 w 21600"/>
              <a:gd name="T19" fmla="*/ 1012 h 21600"/>
              <a:gd name="T20" fmla="*/ 162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5400" y="21600"/>
                </a:moveTo>
                <a:lnTo>
                  <a:pt x="5400" y="2025"/>
                </a:lnTo>
                <a:lnTo>
                  <a:pt x="0" y="2025"/>
                </a:lnTo>
                <a:lnTo>
                  <a:pt x="10800" y="0"/>
                </a:lnTo>
                <a:lnTo>
                  <a:pt x="21600" y="2025"/>
                </a:lnTo>
                <a:lnTo>
                  <a:pt x="16200" y="2025"/>
                </a:lnTo>
                <a:lnTo>
                  <a:pt x="16200" y="216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Стрелка вверх 13"/>
          <p:cNvSpPr/>
          <p:nvPr/>
        </p:nvSpPr>
        <p:spPr>
          <a:xfrm>
            <a:off x="285750" y="1976438"/>
            <a:ext cx="1285875" cy="3071812"/>
          </a:xfrm>
          <a:custGeom>
            <a:avLst>
              <a:gd name="f0" fmla="val 452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008000"/>
          </a:soli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TextBox 14"/>
          <p:cNvSpPr txBox="1"/>
          <p:nvPr/>
        </p:nvSpPr>
        <p:spPr>
          <a:xfrm>
            <a:off x="357188" y="1357313"/>
            <a:ext cx="1214437" cy="585787"/>
          </a:xfrm>
          <a:prstGeom prst="rect">
            <a:avLst/>
          </a:prstGeom>
          <a:noFill/>
          <a:ln>
            <a:noFill/>
          </a:ln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kern="0" spc="50">
                <a:solidFill>
                  <a:srgbClr val="008000"/>
                </a:solidFill>
                <a:effectLst>
                  <a:outerShdw blurRad="152400" dist="50804" dir="5400000">
                    <a:srgbClr val="000000"/>
                  </a:outerShdw>
                </a:effectLst>
                <a:latin typeface="Arial" pitchFamily="34"/>
                <a:cs typeface="Arial" pitchFamily="34"/>
              </a:rPr>
              <a:t>50%</a:t>
            </a:r>
          </a:p>
        </p:txBody>
      </p:sp>
      <p:sp>
        <p:nvSpPr>
          <p:cNvPr id="8" name="TextBox 15"/>
          <p:cNvSpPr txBox="1"/>
          <p:nvPr/>
        </p:nvSpPr>
        <p:spPr>
          <a:xfrm>
            <a:off x="285750" y="5137150"/>
            <a:ext cx="1357313" cy="523875"/>
          </a:xfrm>
          <a:prstGeom prst="rect">
            <a:avLst/>
          </a:prstGeom>
          <a:noFill/>
          <a:ln>
            <a:noFill/>
          </a:ln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kern="0" spc="50">
                <a:solidFill>
                  <a:srgbClr val="000000"/>
                </a:solidFill>
                <a:effectLst>
                  <a:outerShdw blurRad="152400" dist="50804" dir="5400000">
                    <a:srgbClr val="000000"/>
                  </a:outerShdw>
                </a:effectLst>
                <a:latin typeface="Arial" pitchFamily="34"/>
                <a:cs typeface="Arial" pitchFamily="34"/>
              </a:rPr>
              <a:t>43,7%</a:t>
            </a:r>
          </a:p>
        </p:txBody>
      </p:sp>
      <p:sp>
        <p:nvSpPr>
          <p:cNvPr id="21513" name="Прямоугольник 5"/>
          <p:cNvSpPr>
            <a:spLocks noChangeArrowheads="1"/>
          </p:cNvSpPr>
          <p:nvPr/>
        </p:nvSpPr>
        <p:spPr bwMode="auto">
          <a:xfrm>
            <a:off x="2714625" y="773113"/>
            <a:ext cx="6357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2700" algn="r"/>
            <a:r>
              <a:rPr lang="ru-RU" sz="1400" i="1" dirty="0" err="1">
                <a:solidFill>
                  <a:srgbClr val="404040"/>
                </a:solidFill>
              </a:rPr>
              <a:t>«…</a:t>
            </a:r>
            <a:r>
              <a:rPr lang="ru-RU" altLang="ko-KR" sz="1400" i="1" dirty="0" err="1">
                <a:solidFill>
                  <a:srgbClr val="404040"/>
                </a:solidFill>
              </a:rPr>
              <a:t>тұрғындардың компьютерлiк</a:t>
            </a:r>
            <a:r>
              <a:rPr lang="ru-RU" altLang="ko-KR" sz="1400" i="1" dirty="0">
                <a:solidFill>
                  <a:srgbClr val="404040"/>
                </a:solidFill>
              </a:rPr>
              <a:t> </a:t>
            </a:r>
            <a:r>
              <a:rPr lang="ru-RU" altLang="ko-KR" sz="1400" i="1" dirty="0" err="1">
                <a:solidFill>
                  <a:srgbClr val="404040"/>
                </a:solidFill>
              </a:rPr>
              <a:t>сауаттылығын көтеру </a:t>
            </a:r>
            <a:r>
              <a:rPr lang="ru-RU" altLang="ko-KR" sz="1400" i="1" dirty="0" err="1" smtClean="0">
                <a:solidFill>
                  <a:srgbClr val="404040"/>
                </a:solidFill>
              </a:rPr>
              <a:t>қажет</a:t>
            </a:r>
            <a:r>
              <a:rPr lang="ru-RU" sz="1400" i="1" dirty="0" err="1" smtClean="0">
                <a:solidFill>
                  <a:srgbClr val="404040"/>
                </a:solidFill>
              </a:rPr>
              <a:t>»</a:t>
            </a:r>
            <a:endParaRPr lang="ru-RU" sz="1400" i="1" dirty="0">
              <a:solidFill>
                <a:srgbClr val="404040"/>
              </a:solidFill>
            </a:endParaRPr>
          </a:p>
        </p:txBody>
      </p:sp>
      <p:pic>
        <p:nvPicPr>
          <p:cNvPr id="2151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1428750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2071688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2500313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3143250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3986213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4429125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Номер слайда 5"/>
          <p:cNvSpPr txBox="1"/>
          <p:nvPr/>
        </p:nvSpPr>
        <p:spPr>
          <a:xfrm>
            <a:off x="8501063" y="188913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D2D4CE-1995-4F4D-AB0C-16E4BCB7300A}" type="slidenum">
              <a:rPr sz="1400" kern="0">
                <a:solidFill>
                  <a:srgbClr val="000000"/>
                </a:solidFill>
                <a:latin typeface="Times" pitchFamily="2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ru-RU" sz="1400" kern="0" dirty="0">
              <a:solidFill>
                <a:srgbClr val="FFFFFF"/>
              </a:solidFill>
              <a:latin typeface="Times" pitchFamily="2" charset="0"/>
              <a:cs typeface="Arial"/>
            </a:endParaRPr>
          </a:p>
        </p:txBody>
      </p:sp>
      <p:sp>
        <p:nvSpPr>
          <p:cNvPr id="21521" name="Прямоугольник 12"/>
          <p:cNvSpPr>
            <a:spLocks noChangeArrowheads="1"/>
          </p:cNvSpPr>
          <p:nvPr/>
        </p:nvSpPr>
        <p:spPr bwMode="auto">
          <a:xfrm>
            <a:off x="6286500" y="1357313"/>
            <a:ext cx="2786063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262626"/>
                </a:solidFill>
              </a:rPr>
              <a:t>Халық үшін электрондық оқыту бағдарламалар</a:t>
            </a:r>
          </a:p>
          <a:p>
            <a:endParaRPr lang="ru-RU" sz="1400" b="1">
              <a:solidFill>
                <a:srgbClr val="262626"/>
              </a:solidFill>
            </a:endParaRPr>
          </a:p>
          <a:p>
            <a:r>
              <a:rPr lang="ru-RU" sz="1400" b="1">
                <a:solidFill>
                  <a:srgbClr val="262626"/>
                </a:solidFill>
              </a:rPr>
              <a:t>Кәсіпкерлерді оқыту</a:t>
            </a:r>
          </a:p>
          <a:p>
            <a:endParaRPr lang="kk-KZ" sz="1400" b="1">
              <a:solidFill>
                <a:srgbClr val="262626"/>
              </a:solidFill>
            </a:endParaRPr>
          </a:p>
          <a:p>
            <a:r>
              <a:rPr lang="kk-KZ" sz="1400" b="1">
                <a:solidFill>
                  <a:srgbClr val="262626"/>
                </a:solidFill>
              </a:rPr>
              <a:t>Мектеп және ЖОО оқу бағдарламаларын жетілдіру</a:t>
            </a:r>
            <a:endParaRPr lang="ru-RU" sz="1400" b="1">
              <a:solidFill>
                <a:srgbClr val="262626"/>
              </a:solidFill>
            </a:endParaRPr>
          </a:p>
          <a:p>
            <a:endParaRPr lang="ru-RU" sz="1400" b="1">
              <a:solidFill>
                <a:srgbClr val="262626"/>
              </a:solidFill>
            </a:endParaRPr>
          </a:p>
          <a:p>
            <a:r>
              <a:rPr lang="ru-RU" sz="1400" b="1">
                <a:solidFill>
                  <a:srgbClr val="262626"/>
                </a:solidFill>
              </a:rPr>
              <a:t>Оқыту флеш-роликтері және мультимедиялық бағдарламалар</a:t>
            </a:r>
          </a:p>
          <a:p>
            <a:endParaRPr lang="ru-RU" sz="1400" b="1">
              <a:solidFill>
                <a:srgbClr val="262626"/>
              </a:solidFill>
            </a:endParaRPr>
          </a:p>
          <a:p>
            <a:r>
              <a:rPr lang="ru-RU" sz="1400" b="1">
                <a:solidFill>
                  <a:srgbClr val="262626"/>
                </a:solidFill>
              </a:rPr>
              <a:t>ХҚКО бұрыштар</a:t>
            </a:r>
          </a:p>
          <a:p>
            <a:endParaRPr lang="ru-RU" sz="1400" b="1">
              <a:solidFill>
                <a:srgbClr val="262626"/>
              </a:solidFill>
            </a:endParaRPr>
          </a:p>
          <a:p>
            <a:r>
              <a:rPr lang="ru-RU" sz="1400" b="1">
                <a:solidFill>
                  <a:srgbClr val="262626"/>
                </a:solidFill>
              </a:rPr>
              <a:t>Шоу-румдар</a:t>
            </a:r>
          </a:p>
          <a:p>
            <a:endParaRPr lang="ru-RU" sz="1400" b="1">
              <a:solidFill>
                <a:srgbClr val="262626"/>
              </a:solidFill>
            </a:endParaRPr>
          </a:p>
          <a:p>
            <a:r>
              <a:rPr lang="ru-RU" sz="1400" b="1">
                <a:solidFill>
                  <a:srgbClr val="262626"/>
                </a:solidFill>
              </a:rPr>
              <a:t>е-қызметтерді жария ету (телевидение, журналдар, газеттер, интернет-ресурстар) </a:t>
            </a:r>
          </a:p>
        </p:txBody>
      </p:sp>
      <p:pic>
        <p:nvPicPr>
          <p:cNvPr id="2152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4857750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2"/>
          <p:cNvSpPr txBox="1">
            <a:spLocks noChangeArrowheads="1"/>
          </p:cNvSpPr>
          <p:nvPr/>
        </p:nvSpPr>
        <p:spPr bwMode="auto">
          <a:xfrm>
            <a:off x="214313" y="1143000"/>
            <a:ext cx="22129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2011 ж.</a:t>
            </a:r>
          </a:p>
          <a:p>
            <a:r>
              <a:rPr lang="ru-RU" sz="2000" b="1">
                <a:solidFill>
                  <a:srgbClr val="000000"/>
                </a:solidFill>
              </a:rPr>
              <a:t>2 </a:t>
            </a:r>
            <a:r>
              <a:rPr lang="en-US" sz="2000" b="1">
                <a:solidFill>
                  <a:srgbClr val="000000"/>
                </a:solidFill>
              </a:rPr>
              <a:t>R&amp;D </a:t>
            </a:r>
            <a:r>
              <a:rPr lang="kk-KZ" sz="2000" b="1">
                <a:solidFill>
                  <a:srgbClr val="000000"/>
                </a:solidFill>
              </a:rPr>
              <a:t>зертхана</a:t>
            </a:r>
            <a:r>
              <a:rPr lang="ru-RU" sz="2000" b="1">
                <a:solidFill>
                  <a:srgbClr val="000000"/>
                </a:solidFill>
              </a:rPr>
              <a:t> </a:t>
            </a:r>
          </a:p>
          <a:p>
            <a:r>
              <a:rPr lang="ru-RU" sz="2000" b="1">
                <a:solidFill>
                  <a:srgbClr val="000000"/>
                </a:solidFill>
              </a:rPr>
              <a:t>құрылды</a:t>
            </a:r>
            <a:r>
              <a:rPr lang="en-US" b="1">
                <a:solidFill>
                  <a:srgbClr val="000000"/>
                </a:solidFill>
              </a:rPr>
              <a:t/>
            </a:r>
            <a:br>
              <a:rPr lang="en-US" b="1">
                <a:solidFill>
                  <a:srgbClr val="000000"/>
                </a:solidFill>
              </a:rPr>
            </a:br>
            <a:r>
              <a:rPr lang="ru-RU" sz="1200">
                <a:solidFill>
                  <a:srgbClr val="000000"/>
                </a:solidFill>
              </a:rPr>
              <a:t>(Ашық БҚЕ,</a:t>
            </a:r>
          </a:p>
          <a:p>
            <a:r>
              <a:rPr lang="ru-RU" sz="1200">
                <a:solidFill>
                  <a:srgbClr val="000000"/>
                </a:solidFill>
              </a:rPr>
              <a:t>робототехника)</a:t>
            </a:r>
          </a:p>
        </p:txBody>
      </p:sp>
      <p:sp>
        <p:nvSpPr>
          <p:cNvPr id="22531" name="TextBox 13"/>
          <p:cNvSpPr txBox="1">
            <a:spLocks noChangeArrowheads="1"/>
          </p:cNvSpPr>
          <p:nvPr/>
        </p:nvSpPr>
        <p:spPr bwMode="auto">
          <a:xfrm>
            <a:off x="395288" y="4097338"/>
            <a:ext cx="27797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2011 ж.</a:t>
            </a:r>
          </a:p>
          <a:p>
            <a:r>
              <a:rPr lang="ru-RU" sz="2000" b="1">
                <a:solidFill>
                  <a:srgbClr val="000000"/>
                </a:solidFill>
              </a:rPr>
              <a:t>АКТ ғылыми-зертеу </a:t>
            </a:r>
          </a:p>
          <a:p>
            <a:r>
              <a:rPr lang="ru-RU" sz="2000" b="1">
                <a:solidFill>
                  <a:srgbClr val="000000"/>
                </a:solidFill>
              </a:rPr>
              <a:t>институты ашылды</a:t>
            </a:r>
          </a:p>
        </p:txBody>
      </p:sp>
      <p:sp>
        <p:nvSpPr>
          <p:cNvPr id="22532" name="TextBox 14"/>
          <p:cNvSpPr txBox="1">
            <a:spLocks noChangeArrowheads="1"/>
          </p:cNvSpPr>
          <p:nvPr/>
        </p:nvSpPr>
        <p:spPr bwMode="auto">
          <a:xfrm>
            <a:off x="6616700" y="1428750"/>
            <a:ext cx="26701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2012 ж.</a:t>
            </a:r>
          </a:p>
          <a:p>
            <a:r>
              <a:rPr lang="ru-RU" sz="2000" b="1">
                <a:solidFill>
                  <a:srgbClr val="000000"/>
                </a:solidFill>
              </a:rPr>
              <a:t>АКТ дамытудың жеке қоры құрылды</a:t>
            </a:r>
          </a:p>
          <a:p>
            <a:r>
              <a:rPr lang="ru-RU" sz="1200">
                <a:solidFill>
                  <a:srgbClr val="000000"/>
                </a:solidFill>
              </a:rPr>
              <a:t>(байланыс операторлары және АТ компаниялары)</a:t>
            </a:r>
          </a:p>
        </p:txBody>
      </p:sp>
      <p:sp>
        <p:nvSpPr>
          <p:cNvPr id="22533" name="TextBox 15"/>
          <p:cNvSpPr txBox="1">
            <a:spLocks noChangeArrowheads="1"/>
          </p:cNvSpPr>
          <p:nvPr/>
        </p:nvSpPr>
        <p:spPr bwMode="auto">
          <a:xfrm>
            <a:off x="7143750" y="4071938"/>
            <a:ext cx="203993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2009 ж.</a:t>
            </a:r>
          </a:p>
          <a:p>
            <a:r>
              <a:rPr lang="ru-RU" sz="2000" b="1">
                <a:solidFill>
                  <a:srgbClr val="000000"/>
                </a:solidFill>
              </a:rPr>
              <a:t>АТХУ ашылды</a:t>
            </a:r>
          </a:p>
          <a:p>
            <a:r>
              <a:rPr lang="ru-RU" sz="2000" b="1">
                <a:solidFill>
                  <a:srgbClr val="000000"/>
                </a:solidFill>
              </a:rPr>
              <a:t>2012 ж.</a:t>
            </a:r>
          </a:p>
          <a:p>
            <a:r>
              <a:rPr lang="ru-RU" sz="2000" b="1">
                <a:solidFill>
                  <a:srgbClr val="000000"/>
                </a:solidFill>
              </a:rPr>
              <a:t>АТ-колледж</a:t>
            </a:r>
          </a:p>
          <a:p>
            <a:r>
              <a:rPr lang="ru-RU" sz="1200">
                <a:solidFill>
                  <a:srgbClr val="000000"/>
                </a:solidFill>
              </a:rPr>
              <a:t>(Тараз қ.)</a:t>
            </a:r>
          </a:p>
        </p:txBody>
      </p:sp>
      <p:sp>
        <p:nvSpPr>
          <p:cNvPr id="22534" name="TextBox 16"/>
          <p:cNvSpPr txBox="1">
            <a:spLocks noChangeArrowheads="1"/>
          </p:cNvSpPr>
          <p:nvPr/>
        </p:nvSpPr>
        <p:spPr bwMode="auto">
          <a:xfrm>
            <a:off x="3500438" y="6307138"/>
            <a:ext cx="2995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АКТ-кластер АЭА ИТП</a:t>
            </a:r>
          </a:p>
        </p:txBody>
      </p:sp>
      <p:sp>
        <p:nvSpPr>
          <p:cNvPr id="9" name="Номер слайда 5"/>
          <p:cNvSpPr txBox="1"/>
          <p:nvPr/>
        </p:nvSpPr>
        <p:spPr>
          <a:xfrm>
            <a:off x="8501063" y="188913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C08344D-C716-4220-B702-DFD1E285E1F1}" type="slidenum">
              <a:rPr sz="1400" kern="0">
                <a:solidFill>
                  <a:srgbClr val="000000"/>
                </a:solidFill>
                <a:latin typeface="Times" pitchFamily="2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ru-RU" sz="1400" kern="0" dirty="0">
              <a:solidFill>
                <a:srgbClr val="FFFFFF"/>
              </a:solidFill>
              <a:latin typeface="Times" pitchFamily="2" charset="0"/>
              <a:cs typeface="Arial"/>
            </a:endParaRPr>
          </a:p>
        </p:txBody>
      </p:sp>
      <p:sp>
        <p:nvSpPr>
          <p:cNvPr id="22536" name="Прямоугольник 10"/>
          <p:cNvSpPr>
            <a:spLocks noChangeArrowheads="1"/>
          </p:cNvSpPr>
          <p:nvPr/>
        </p:nvSpPr>
        <p:spPr bwMode="auto">
          <a:xfrm>
            <a:off x="2611438" y="679450"/>
            <a:ext cx="421481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>
                <a:solidFill>
                  <a:srgbClr val="0070C0"/>
                </a:solidFill>
              </a:rPr>
              <a:t>Оқу гранттарының өсуі</a:t>
            </a:r>
          </a:p>
          <a:p>
            <a:pPr algn="ctr"/>
            <a:r>
              <a:rPr lang="ru-RU" sz="1600">
                <a:solidFill>
                  <a:srgbClr val="0070C0"/>
                </a:solidFill>
              </a:rPr>
              <a:t>(300-ден 340)</a:t>
            </a:r>
            <a:endParaRPr lang="en-US" sz="1600">
              <a:solidFill>
                <a:srgbClr val="0070C0"/>
              </a:solidFill>
            </a:endParaRPr>
          </a:p>
        </p:txBody>
      </p:sp>
      <p:pic>
        <p:nvPicPr>
          <p:cNvPr id="22537" name="Picture 1" descr="I:\! WORK\Нит презентация\Правительственный час e-gov\humans\guy_with_arrow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268413"/>
            <a:ext cx="46609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Заголовок 11"/>
          <p:cNvSpPr>
            <a:spLocks noGrp="1"/>
          </p:cNvSpPr>
          <p:nvPr>
            <p:ph type="title"/>
          </p:nvPr>
        </p:nvSpPr>
        <p:spPr>
          <a:xfrm>
            <a:off x="0" y="60325"/>
            <a:ext cx="9144000" cy="571500"/>
          </a:xfrm>
        </p:spPr>
        <p:txBody>
          <a:bodyPr/>
          <a:lstStyle/>
          <a:p>
            <a:pPr eaLnBrk="1"/>
            <a:r>
              <a:rPr lang="kk-KZ" sz="1800" b="0" dirty="0" smtClean="0">
                <a:latin typeface="Arial" pitchFamily="34" charset="0"/>
              </a:rPr>
              <a:t>ЗЕРТТЕУШІ КАДРЛАРДЫ ДАЙЫНДАУ ЖӘНЕ ОТАНДЫҚ </a:t>
            </a:r>
            <a:br>
              <a:rPr lang="kk-KZ" sz="1800" b="0" dirty="0" smtClean="0">
                <a:latin typeface="Arial" pitchFamily="34" charset="0"/>
              </a:rPr>
            </a:br>
            <a:r>
              <a:rPr lang="kk-KZ" sz="1800" b="0" dirty="0" smtClean="0">
                <a:latin typeface="Arial" pitchFamily="34" charset="0"/>
              </a:rPr>
              <a:t>АКТ-ТЕХНОЛОГИЯЛАРЫН ДАМЫТУ</a:t>
            </a:r>
            <a:endParaRPr lang="ru-RU" sz="1800" b="0" dirty="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I:\! WORK\Нит презентация\Правительственный час e-gov\humans\guy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304925"/>
            <a:ext cx="25717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18"/>
          <p:cNvSpPr txBox="1">
            <a:spLocks noChangeArrowheads="1"/>
          </p:cNvSpPr>
          <p:nvPr/>
        </p:nvSpPr>
        <p:spPr bwMode="auto">
          <a:xfrm>
            <a:off x="2938463" y="947738"/>
            <a:ext cx="14382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800">
                <a:solidFill>
                  <a:srgbClr val="008000"/>
                </a:solidFill>
                <a:latin typeface="Calibri" pitchFamily="34" charset="0"/>
              </a:rPr>
              <a:t>48 (+7)</a:t>
            </a:r>
          </a:p>
        </p:txBody>
      </p:sp>
      <p:sp>
        <p:nvSpPr>
          <p:cNvPr id="23556" name="TextBox 19"/>
          <p:cNvSpPr txBox="1">
            <a:spLocks noChangeArrowheads="1"/>
          </p:cNvSpPr>
          <p:nvPr/>
        </p:nvSpPr>
        <p:spPr bwMode="auto">
          <a:xfrm>
            <a:off x="2847975" y="2940050"/>
            <a:ext cx="15541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800">
                <a:solidFill>
                  <a:srgbClr val="008000"/>
                </a:solidFill>
                <a:latin typeface="Calibri" pitchFamily="34" charset="0"/>
              </a:rPr>
              <a:t>30 (+8)</a:t>
            </a:r>
          </a:p>
        </p:txBody>
      </p:sp>
      <p:grpSp>
        <p:nvGrpSpPr>
          <p:cNvPr id="23557" name="Группа 21"/>
          <p:cNvGrpSpPr>
            <a:grpSpLocks/>
          </p:cNvGrpSpPr>
          <p:nvPr/>
        </p:nvGrpSpPr>
        <p:grpSpPr bwMode="auto">
          <a:xfrm>
            <a:off x="3786188" y="1357313"/>
            <a:ext cx="1023937" cy="4900612"/>
            <a:chOff x="759450" y="993736"/>
            <a:chExt cx="1023612" cy="4901270"/>
          </a:xfrm>
        </p:grpSpPr>
        <p:sp>
          <p:nvSpPr>
            <p:cNvPr id="23570" name="Овал 2" descr="media\image39.jpeg"/>
            <p:cNvSpPr>
              <a:spLocks noChangeArrowheads="1"/>
            </p:cNvSpPr>
            <p:nvPr/>
          </p:nvSpPr>
          <p:spPr bwMode="auto">
            <a:xfrm>
              <a:off x="778500" y="993736"/>
              <a:ext cx="1004562" cy="1004562"/>
            </a:xfrm>
            <a:custGeom>
              <a:avLst/>
              <a:gdLst>
                <a:gd name="T0" fmla="*/ 184690 w 1186845"/>
                <a:gd name="T1" fmla="*/ 0 h 1186845"/>
                <a:gd name="T2" fmla="*/ 369379 w 1186845"/>
                <a:gd name="T3" fmla="*/ 184690 h 1186845"/>
                <a:gd name="T4" fmla="*/ 184690 w 1186845"/>
                <a:gd name="T5" fmla="*/ 369379 h 1186845"/>
                <a:gd name="T6" fmla="*/ 0 w 1186845"/>
                <a:gd name="T7" fmla="*/ 184690 h 1186845"/>
                <a:gd name="T8" fmla="*/ 54094 w 1186845"/>
                <a:gd name="T9" fmla="*/ 54094 h 1186845"/>
                <a:gd name="T10" fmla="*/ 54094 w 1186845"/>
                <a:gd name="T11" fmla="*/ 315287 h 1186845"/>
                <a:gd name="T12" fmla="*/ 315286 w 1186845"/>
                <a:gd name="T13" fmla="*/ 315287 h 1186845"/>
                <a:gd name="T14" fmla="*/ 315286 w 1186845"/>
                <a:gd name="T15" fmla="*/ 54094 h 1186845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73810 w 1186845"/>
                <a:gd name="T25" fmla="*/ 173809 h 1186845"/>
                <a:gd name="T26" fmla="*/ 1013035 w 1186845"/>
                <a:gd name="T27" fmla="*/ 1013036 h 11868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6845" h="1186845">
                  <a:moveTo>
                    <a:pt x="0" y="593423"/>
                  </a:moveTo>
                  <a:lnTo>
                    <a:pt x="0" y="593423"/>
                  </a:lnTo>
                  <a:cubicBezTo>
                    <a:pt x="0" y="265684"/>
                    <a:pt x="265684" y="0"/>
                    <a:pt x="593423" y="1"/>
                  </a:cubicBezTo>
                  <a:cubicBezTo>
                    <a:pt x="593423" y="1"/>
                    <a:pt x="593423" y="1"/>
                    <a:pt x="593423" y="1"/>
                  </a:cubicBezTo>
                  <a:cubicBezTo>
                    <a:pt x="921162" y="1"/>
                    <a:pt x="1186846" y="265685"/>
                    <a:pt x="1186846" y="593424"/>
                  </a:cubicBezTo>
                  <a:cubicBezTo>
                    <a:pt x="1186846" y="593424"/>
                    <a:pt x="1186845" y="593424"/>
                    <a:pt x="1186845" y="593424"/>
                  </a:cubicBezTo>
                  <a:lnTo>
                    <a:pt x="1186846" y="593425"/>
                  </a:lnTo>
                  <a:cubicBezTo>
                    <a:pt x="1186846" y="921163"/>
                    <a:pt x="921161" y="1186847"/>
                    <a:pt x="593423" y="1186848"/>
                  </a:cubicBezTo>
                  <a:cubicBezTo>
                    <a:pt x="265684" y="1186848"/>
                    <a:pt x="0" y="921163"/>
                    <a:pt x="0" y="593425"/>
                  </a:cubicBezTo>
                  <a:cubicBezTo>
                    <a:pt x="-1" y="593424"/>
                    <a:pt x="0" y="593424"/>
                    <a:pt x="0" y="593424"/>
                  </a:cubicBezTo>
                  <a:close/>
                </a:path>
              </a:pathLst>
            </a:custGeom>
            <a:blipFill dpi="0" rotWithShape="1">
              <a:blip r:embed="rId3" r:link="rId4" cstate="print"/>
              <a:srcRect/>
              <a:stretch>
                <a:fillRect/>
              </a:stretch>
            </a:blipFill>
            <a:ln w="25402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endParaRPr lang="ru-RU"/>
            </a:p>
          </p:txBody>
        </p:sp>
        <p:sp>
          <p:nvSpPr>
            <p:cNvPr id="23571" name="Овал 31" descr="media\image41.jpeg"/>
            <p:cNvSpPr>
              <a:spLocks noChangeArrowheads="1"/>
            </p:cNvSpPr>
            <p:nvPr/>
          </p:nvSpPr>
          <p:spPr bwMode="auto">
            <a:xfrm>
              <a:off x="778500" y="2976529"/>
              <a:ext cx="955690" cy="955690"/>
            </a:xfrm>
            <a:custGeom>
              <a:avLst/>
              <a:gdLst>
                <a:gd name="T0" fmla="*/ 130265 w 1186845"/>
                <a:gd name="T1" fmla="*/ 0 h 1186845"/>
                <a:gd name="T2" fmla="*/ 260529 w 1186845"/>
                <a:gd name="T3" fmla="*/ 130265 h 1186845"/>
                <a:gd name="T4" fmla="*/ 130265 w 1186845"/>
                <a:gd name="T5" fmla="*/ 260529 h 1186845"/>
                <a:gd name="T6" fmla="*/ 0 w 1186845"/>
                <a:gd name="T7" fmla="*/ 130265 h 1186845"/>
                <a:gd name="T8" fmla="*/ 38154 w 1186845"/>
                <a:gd name="T9" fmla="*/ 38154 h 1186845"/>
                <a:gd name="T10" fmla="*/ 38154 w 1186845"/>
                <a:gd name="T11" fmla="*/ 222375 h 1186845"/>
                <a:gd name="T12" fmla="*/ 222375 w 1186845"/>
                <a:gd name="T13" fmla="*/ 222375 h 1186845"/>
                <a:gd name="T14" fmla="*/ 222375 w 1186845"/>
                <a:gd name="T15" fmla="*/ 38154 h 1186845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73810 w 1186845"/>
                <a:gd name="T25" fmla="*/ 173809 h 1186845"/>
                <a:gd name="T26" fmla="*/ 1013035 w 1186845"/>
                <a:gd name="T27" fmla="*/ 1013036 h 11868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6845" h="1186845">
                  <a:moveTo>
                    <a:pt x="0" y="593423"/>
                  </a:moveTo>
                  <a:lnTo>
                    <a:pt x="0" y="593423"/>
                  </a:lnTo>
                  <a:cubicBezTo>
                    <a:pt x="0" y="265684"/>
                    <a:pt x="265684" y="0"/>
                    <a:pt x="593423" y="1"/>
                  </a:cubicBezTo>
                  <a:cubicBezTo>
                    <a:pt x="593423" y="1"/>
                    <a:pt x="593423" y="1"/>
                    <a:pt x="593423" y="1"/>
                  </a:cubicBezTo>
                  <a:cubicBezTo>
                    <a:pt x="921162" y="1"/>
                    <a:pt x="1186846" y="265685"/>
                    <a:pt x="1186846" y="593424"/>
                  </a:cubicBezTo>
                  <a:cubicBezTo>
                    <a:pt x="1186846" y="593424"/>
                    <a:pt x="1186845" y="593424"/>
                    <a:pt x="1186845" y="593424"/>
                  </a:cubicBezTo>
                  <a:lnTo>
                    <a:pt x="1186846" y="593425"/>
                  </a:lnTo>
                  <a:cubicBezTo>
                    <a:pt x="1186846" y="921163"/>
                    <a:pt x="921161" y="1186847"/>
                    <a:pt x="593423" y="1186848"/>
                  </a:cubicBezTo>
                  <a:cubicBezTo>
                    <a:pt x="265684" y="1186848"/>
                    <a:pt x="0" y="921163"/>
                    <a:pt x="0" y="593425"/>
                  </a:cubicBezTo>
                  <a:cubicBezTo>
                    <a:pt x="-1" y="593424"/>
                    <a:pt x="0" y="593424"/>
                    <a:pt x="0" y="593424"/>
                  </a:cubicBezTo>
                  <a:close/>
                </a:path>
              </a:pathLst>
            </a:custGeom>
            <a:blipFill dpi="0" rotWithShape="1">
              <a:blip r:embed="rId5" r:link="rId6" cstate="print"/>
              <a:srcRect/>
              <a:stretch>
                <a:fillRect/>
              </a:stretch>
            </a:blipFill>
            <a:ln w="25402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endParaRPr lang="ru-RU"/>
            </a:p>
          </p:txBody>
        </p:sp>
        <p:sp>
          <p:nvSpPr>
            <p:cNvPr id="13" name="Овал 32"/>
            <p:cNvSpPr/>
            <p:nvPr/>
          </p:nvSpPr>
          <p:spPr>
            <a:xfrm>
              <a:off x="759450" y="4942378"/>
              <a:ext cx="952198" cy="95262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blipFill>
              <a:blip r:embed="rId7" r:link="rId8" cstate="screen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kern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20" name="Номер слайда 5"/>
          <p:cNvSpPr txBox="1"/>
          <p:nvPr/>
        </p:nvSpPr>
        <p:spPr>
          <a:xfrm>
            <a:off x="8501063" y="188913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F88F28-4804-4C1A-8E3F-51A8D3BD75AD}" type="slidenum">
              <a:rPr sz="1400" kern="0">
                <a:solidFill>
                  <a:srgbClr val="000000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ru-RU" sz="1400" kern="0" dirty="0">
              <a:solidFill>
                <a:srgbClr val="FFFFFF"/>
              </a:solidFill>
              <a:latin typeface="+mj-lt"/>
              <a:cs typeface="Arial"/>
            </a:endParaRPr>
          </a:p>
        </p:txBody>
      </p:sp>
      <p:sp>
        <p:nvSpPr>
          <p:cNvPr id="23559" name="TextBox 20"/>
          <p:cNvSpPr txBox="1">
            <a:spLocks noChangeArrowheads="1"/>
          </p:cNvSpPr>
          <p:nvPr/>
        </p:nvSpPr>
        <p:spPr bwMode="auto">
          <a:xfrm>
            <a:off x="3008313" y="4900613"/>
            <a:ext cx="14827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800">
                <a:solidFill>
                  <a:srgbClr val="008000"/>
                </a:solidFill>
                <a:latin typeface="Calibri" pitchFamily="34" charset="0"/>
              </a:rPr>
              <a:t>50 (+18)</a:t>
            </a:r>
          </a:p>
        </p:txBody>
      </p:sp>
      <p:sp>
        <p:nvSpPr>
          <p:cNvPr id="24" name="Овал 23"/>
          <p:cNvSpPr/>
          <p:nvPr/>
        </p:nvSpPr>
        <p:spPr>
          <a:xfrm>
            <a:off x="3009900" y="1152525"/>
            <a:ext cx="46038" cy="46038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252538" y="3271838"/>
            <a:ext cx="1771650" cy="1747837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3000375" y="3105150"/>
            <a:ext cx="46038" cy="46038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27" name="Овал 26"/>
          <p:cNvSpPr/>
          <p:nvPr/>
        </p:nvSpPr>
        <p:spPr>
          <a:xfrm>
            <a:off x="3000375" y="5000625"/>
            <a:ext cx="46038" cy="46038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1243013" y="3124200"/>
            <a:ext cx="1785937" cy="128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1095375" y="1319213"/>
            <a:ext cx="2090738" cy="1776412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6" name="Заголовок 21"/>
          <p:cNvSpPr>
            <a:spLocks noGrp="1"/>
          </p:cNvSpPr>
          <p:nvPr>
            <p:ph type="title"/>
          </p:nvPr>
        </p:nvSpPr>
        <p:spPr>
          <a:xfrm>
            <a:off x="0" y="60325"/>
            <a:ext cx="9144000" cy="571500"/>
          </a:xfrm>
        </p:spPr>
        <p:txBody>
          <a:bodyPr/>
          <a:lstStyle/>
          <a:p>
            <a:pPr eaLnBrk="1"/>
            <a:r>
              <a:rPr lang="kk-KZ" sz="1800" b="0" smtClean="0">
                <a:latin typeface="Arial" pitchFamily="34" charset="0"/>
                <a:cs typeface="Arial" pitchFamily="34" charset="0"/>
              </a:rPr>
              <a:t>2014 ЖЫЛҒА ҚАРАЙ ХАЛЫҚАРАЛЫҚ РЕЙТИНГТЕРДЕ ЖОСПАРЛАНҒАН ОРЫНДАР</a:t>
            </a:r>
            <a:endParaRPr lang="ru-RU" sz="1800" b="0" smtClean="0">
              <a:latin typeface="Arial" pitchFamily="34" charset="0"/>
            </a:endParaRPr>
          </a:p>
        </p:txBody>
      </p:sp>
      <p:sp>
        <p:nvSpPr>
          <p:cNvPr id="23567" name="Прямоугольник 22"/>
          <p:cNvSpPr>
            <a:spLocks noChangeArrowheads="1"/>
          </p:cNvSpPr>
          <p:nvPr/>
        </p:nvSpPr>
        <p:spPr bwMode="auto">
          <a:xfrm>
            <a:off x="5000625" y="1571625"/>
            <a:ext cx="4572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000000"/>
                </a:solidFill>
              </a:rPr>
              <a:t>Желілік дайындық индексі </a:t>
            </a:r>
          </a:p>
          <a:p>
            <a:r>
              <a:rPr lang="ru-RU" sz="1600">
                <a:solidFill>
                  <a:srgbClr val="000000"/>
                </a:solidFill>
              </a:rPr>
              <a:t>(Дүниежүзілік Экономикалық Форум)</a:t>
            </a: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23568" name="Прямоугольник 7"/>
          <p:cNvSpPr>
            <a:spLocks noChangeArrowheads="1"/>
          </p:cNvSpPr>
          <p:nvPr/>
        </p:nvSpPr>
        <p:spPr bwMode="auto">
          <a:xfrm>
            <a:off x="4929188" y="3500438"/>
            <a:ext cx="4572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000000"/>
                </a:solidFill>
              </a:rPr>
              <a:t>е-үкіметті дамыту индексі </a:t>
            </a:r>
          </a:p>
          <a:p>
            <a:r>
              <a:rPr lang="ru-RU" sz="1600">
                <a:solidFill>
                  <a:srgbClr val="000000"/>
                </a:solidFill>
              </a:rPr>
              <a:t>(Біріккен Ұлттар Ұйымы)</a:t>
            </a: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23569" name="Прямоугольник 8"/>
          <p:cNvSpPr>
            <a:spLocks noChangeArrowheads="1"/>
          </p:cNvSpPr>
          <p:nvPr/>
        </p:nvSpPr>
        <p:spPr bwMode="auto">
          <a:xfrm>
            <a:off x="4857750" y="5527675"/>
            <a:ext cx="4572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000000"/>
                </a:solidFill>
              </a:rPr>
              <a:t>АКТ дамыту индексі </a:t>
            </a:r>
          </a:p>
          <a:p>
            <a:r>
              <a:rPr lang="ru-RU" sz="1600">
                <a:solidFill>
                  <a:srgbClr val="000000"/>
                </a:solidFill>
              </a:rPr>
              <a:t>(Халықаралық Электробайланыс Одағы)</a:t>
            </a:r>
            <a:endParaRPr lang="ru-RU"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1303338" y="2786063"/>
            <a:ext cx="6648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008000"/>
                </a:solidFill>
              </a:rPr>
              <a:t>Назарларыңызға рахмет!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humans\Новая папка\Egov-Jeneva(28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2071688"/>
            <a:ext cx="2714625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2933700" y="2128838"/>
            <a:ext cx="3983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>
                <a:solidFill>
                  <a:srgbClr val="404040"/>
                </a:solidFill>
              </a:rPr>
              <a:t>«Электрондық үкіметті» дамыту</a:t>
            </a:r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2286000" y="928688"/>
            <a:ext cx="6462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404040"/>
                </a:solidFill>
              </a:rPr>
              <a:t>Қазір біз </a:t>
            </a:r>
            <a:r>
              <a:rPr lang="ru-RU" sz="2800">
                <a:solidFill>
                  <a:srgbClr val="008000"/>
                </a:solidFill>
              </a:rPr>
              <a:t>2 орындамыз </a:t>
            </a:r>
            <a:r>
              <a:rPr lang="ru-RU" sz="1600">
                <a:solidFill>
                  <a:srgbClr val="000000"/>
                </a:solidFill>
              </a:rPr>
              <a:t>(192 мемлекеттер ішінде)</a:t>
            </a:r>
          </a:p>
        </p:txBody>
      </p: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2968625" y="1447800"/>
            <a:ext cx="4606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404040"/>
                </a:solidFill>
              </a:rPr>
              <a:t>Е-қатысу индексінде Сингапурмен бір</a:t>
            </a:r>
            <a:r>
              <a:rPr lang="kk-KZ" sz="1600">
                <a:solidFill>
                  <a:srgbClr val="404040"/>
                </a:solidFill>
              </a:rPr>
              <a:t>қ</a:t>
            </a:r>
            <a:r>
              <a:rPr lang="ru-RU" sz="1600">
                <a:solidFill>
                  <a:srgbClr val="404040"/>
                </a:solidFill>
              </a:rPr>
              <a:t>атарлы!</a:t>
            </a:r>
          </a:p>
        </p:txBody>
      </p:sp>
      <p:sp>
        <p:nvSpPr>
          <p:cNvPr id="11270" name="TextBox 8"/>
          <p:cNvSpPr txBox="1">
            <a:spLocks noChangeArrowheads="1"/>
          </p:cNvSpPr>
          <p:nvPr/>
        </p:nvSpPr>
        <p:spPr bwMode="auto">
          <a:xfrm>
            <a:off x="6858000" y="2058988"/>
            <a:ext cx="1543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solidFill>
                  <a:srgbClr val="008000"/>
                </a:solidFill>
              </a:rPr>
              <a:t>38 орын</a:t>
            </a:r>
          </a:p>
        </p:txBody>
      </p:sp>
      <p:pic>
        <p:nvPicPr>
          <p:cNvPr id="11271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2227263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Box 10"/>
          <p:cNvSpPr txBox="1">
            <a:spLocks noChangeArrowheads="1"/>
          </p:cNvSpPr>
          <p:nvPr/>
        </p:nvSpPr>
        <p:spPr bwMode="auto">
          <a:xfrm>
            <a:off x="3565525" y="2868613"/>
            <a:ext cx="223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404040"/>
                </a:solidFill>
              </a:rPr>
              <a:t>Online </a:t>
            </a:r>
            <a:r>
              <a:rPr lang="kk-KZ" sz="2000">
                <a:solidFill>
                  <a:srgbClr val="404040"/>
                </a:solidFill>
              </a:rPr>
              <a:t>қызметтер</a:t>
            </a:r>
            <a:endParaRPr lang="ru-RU" sz="2000">
              <a:solidFill>
                <a:srgbClr val="404040"/>
              </a:solidFill>
            </a:endParaRPr>
          </a:p>
        </p:txBody>
      </p:sp>
      <p:pic>
        <p:nvPicPr>
          <p:cNvPr id="11273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6450" y="2967038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Box 12"/>
          <p:cNvSpPr txBox="1">
            <a:spLocks noChangeArrowheads="1"/>
          </p:cNvSpPr>
          <p:nvPr/>
        </p:nvSpPr>
        <p:spPr bwMode="auto">
          <a:xfrm>
            <a:off x="5684838" y="2833688"/>
            <a:ext cx="1543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solidFill>
                  <a:srgbClr val="008000"/>
                </a:solidFill>
              </a:rPr>
              <a:t>14 орын</a:t>
            </a:r>
          </a:p>
        </p:txBody>
      </p:sp>
      <p:sp>
        <p:nvSpPr>
          <p:cNvPr id="11275" name="TextBox 16"/>
          <p:cNvSpPr txBox="1">
            <a:spLocks noChangeArrowheads="1"/>
          </p:cNvSpPr>
          <p:nvPr/>
        </p:nvSpPr>
        <p:spPr bwMode="auto">
          <a:xfrm>
            <a:off x="3800475" y="3798888"/>
            <a:ext cx="2354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>
                <a:solidFill>
                  <a:srgbClr val="404040"/>
                </a:solidFill>
              </a:rPr>
              <a:t>Желілік дайындық</a:t>
            </a:r>
          </a:p>
        </p:txBody>
      </p:sp>
      <p:pic>
        <p:nvPicPr>
          <p:cNvPr id="11276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897313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TextBox 18"/>
          <p:cNvSpPr txBox="1">
            <a:spLocks noChangeArrowheads="1"/>
          </p:cNvSpPr>
          <p:nvPr/>
        </p:nvSpPr>
        <p:spPr bwMode="auto">
          <a:xfrm>
            <a:off x="6100763" y="3714750"/>
            <a:ext cx="1543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solidFill>
                  <a:srgbClr val="008000"/>
                </a:solidFill>
              </a:rPr>
              <a:t>55 орын</a:t>
            </a:r>
          </a:p>
        </p:txBody>
      </p:sp>
      <p:sp>
        <p:nvSpPr>
          <p:cNvPr id="11278" name="TextBox 19"/>
          <p:cNvSpPr txBox="1">
            <a:spLocks noChangeArrowheads="1"/>
          </p:cNvSpPr>
          <p:nvPr/>
        </p:nvSpPr>
        <p:spPr bwMode="auto">
          <a:xfrm>
            <a:off x="4189413" y="4645025"/>
            <a:ext cx="3490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>
                <a:solidFill>
                  <a:srgbClr val="404040"/>
                </a:solidFill>
              </a:rPr>
              <a:t>Тіркелген телефон желілері</a:t>
            </a:r>
          </a:p>
          <a:p>
            <a:endParaRPr lang="ru-RU" sz="2000">
              <a:solidFill>
                <a:srgbClr val="404040"/>
              </a:solidFill>
            </a:endParaRPr>
          </a:p>
        </p:txBody>
      </p:sp>
      <p:pic>
        <p:nvPicPr>
          <p:cNvPr id="11279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0338" y="4714875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TextBox 21"/>
          <p:cNvSpPr txBox="1">
            <a:spLocks noChangeArrowheads="1"/>
          </p:cNvSpPr>
          <p:nvPr/>
        </p:nvSpPr>
        <p:spPr bwMode="auto">
          <a:xfrm>
            <a:off x="6429375" y="4937125"/>
            <a:ext cx="1543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solidFill>
                  <a:srgbClr val="008000"/>
                </a:solidFill>
              </a:rPr>
              <a:t>46 орын</a:t>
            </a:r>
          </a:p>
        </p:txBody>
      </p:sp>
      <p:sp>
        <p:nvSpPr>
          <p:cNvPr id="11281" name="TextBox 22"/>
          <p:cNvSpPr txBox="1">
            <a:spLocks noChangeArrowheads="1"/>
          </p:cNvSpPr>
          <p:nvPr/>
        </p:nvSpPr>
        <p:spPr bwMode="auto">
          <a:xfrm>
            <a:off x="4572000" y="5459413"/>
            <a:ext cx="3521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>
                <a:solidFill>
                  <a:srgbClr val="404040"/>
                </a:solidFill>
              </a:rPr>
              <a:t>Ұялы байланыс абоненттері</a:t>
            </a:r>
          </a:p>
        </p:txBody>
      </p:sp>
      <p:pic>
        <p:nvPicPr>
          <p:cNvPr id="11282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2925" y="5572125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3" name="TextBox 24"/>
          <p:cNvSpPr txBox="1">
            <a:spLocks noChangeArrowheads="1"/>
          </p:cNvSpPr>
          <p:nvPr/>
        </p:nvSpPr>
        <p:spPr bwMode="auto">
          <a:xfrm>
            <a:off x="7304088" y="5715000"/>
            <a:ext cx="1646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rgbClr val="008000"/>
                </a:solidFill>
              </a:rPr>
              <a:t>38 орын</a:t>
            </a:r>
          </a:p>
        </p:txBody>
      </p:sp>
      <p:sp>
        <p:nvSpPr>
          <p:cNvPr id="11284" name="TextBox 25"/>
          <p:cNvSpPr txBox="1">
            <a:spLocks noChangeArrowheads="1"/>
          </p:cNvSpPr>
          <p:nvPr/>
        </p:nvSpPr>
        <p:spPr bwMode="auto">
          <a:xfrm>
            <a:off x="7446963" y="3878263"/>
            <a:ext cx="17684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b="1">
                <a:solidFill>
                  <a:srgbClr val="404040"/>
                </a:solidFill>
              </a:rPr>
              <a:t>(ДЭФ АТ есебі 2011 )</a:t>
            </a:r>
          </a:p>
        </p:txBody>
      </p:sp>
      <p:sp>
        <p:nvSpPr>
          <p:cNvPr id="11285" name="TextBox 26"/>
          <p:cNvSpPr txBox="1">
            <a:spLocks noChangeArrowheads="1"/>
          </p:cNvSpPr>
          <p:nvPr/>
        </p:nvSpPr>
        <p:spPr bwMode="auto">
          <a:xfrm>
            <a:off x="7786688" y="5102225"/>
            <a:ext cx="1403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b="1">
                <a:solidFill>
                  <a:srgbClr val="404040"/>
                </a:solidFill>
              </a:rPr>
              <a:t>(ДЭФ ҒБИ, </a:t>
            </a:r>
            <a:r>
              <a:rPr lang="en-US" sz="1200" b="1">
                <a:solidFill>
                  <a:srgbClr val="404040"/>
                </a:solidFill>
              </a:rPr>
              <a:t>2011</a:t>
            </a:r>
            <a:r>
              <a:rPr lang="ru-RU" sz="1200" b="1">
                <a:solidFill>
                  <a:srgbClr val="404040"/>
                </a:solidFill>
              </a:rPr>
              <a:t>)</a:t>
            </a:r>
          </a:p>
        </p:txBody>
      </p:sp>
      <p:sp>
        <p:nvSpPr>
          <p:cNvPr id="11286" name="TextBox 27"/>
          <p:cNvSpPr txBox="1">
            <a:spLocks noChangeArrowheads="1"/>
          </p:cNvSpPr>
          <p:nvPr/>
        </p:nvSpPr>
        <p:spPr bwMode="auto">
          <a:xfrm>
            <a:off x="7380288" y="1628775"/>
            <a:ext cx="995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b="1">
                <a:solidFill>
                  <a:srgbClr val="404040"/>
                </a:solidFill>
              </a:rPr>
              <a:t>(БҰҰ есебі)</a:t>
            </a:r>
          </a:p>
        </p:txBody>
      </p:sp>
      <p:sp>
        <p:nvSpPr>
          <p:cNvPr id="11287" name="TextBox 30"/>
          <p:cNvSpPr txBox="1">
            <a:spLocks noChangeArrowheads="1"/>
          </p:cNvSpPr>
          <p:nvPr/>
        </p:nvSpPr>
        <p:spPr bwMode="auto">
          <a:xfrm>
            <a:off x="7786688" y="6153150"/>
            <a:ext cx="1317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b="1">
                <a:solidFill>
                  <a:srgbClr val="404040"/>
                </a:solidFill>
              </a:rPr>
              <a:t>(ДЭФ ҒБИ</a:t>
            </a:r>
            <a:r>
              <a:rPr lang="en-US" sz="1200" b="1">
                <a:solidFill>
                  <a:srgbClr val="404040"/>
                </a:solidFill>
              </a:rPr>
              <a:t>2011</a:t>
            </a:r>
            <a:r>
              <a:rPr lang="ru-RU" sz="1200" b="1">
                <a:solidFill>
                  <a:srgbClr val="404040"/>
                </a:solidFill>
              </a:rPr>
              <a:t>)</a:t>
            </a:r>
          </a:p>
        </p:txBody>
      </p:sp>
      <p:sp>
        <p:nvSpPr>
          <p:cNvPr id="27" name="Номер слайда 5"/>
          <p:cNvSpPr txBox="1"/>
          <p:nvPr/>
        </p:nvSpPr>
        <p:spPr>
          <a:xfrm>
            <a:off x="8501063" y="188913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A2CEA75-7696-462C-B5D5-B0712134095F}" type="slidenum">
              <a:rPr sz="1400" kern="0">
                <a:solidFill>
                  <a:srgbClr val="000000"/>
                </a:solidFill>
                <a:latin typeface="Times" pitchFamily="2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ru-RU" sz="1400" kern="0" dirty="0">
              <a:solidFill>
                <a:srgbClr val="FFFFFF"/>
              </a:solidFill>
              <a:latin typeface="Times" pitchFamily="2" charset="0"/>
              <a:cs typeface="Arial"/>
            </a:endParaRPr>
          </a:p>
        </p:txBody>
      </p:sp>
      <p:sp>
        <p:nvSpPr>
          <p:cNvPr id="11289" name="TextBox 25"/>
          <p:cNvSpPr txBox="1">
            <a:spLocks noChangeArrowheads="1"/>
          </p:cNvSpPr>
          <p:nvPr/>
        </p:nvSpPr>
        <p:spPr bwMode="auto">
          <a:xfrm>
            <a:off x="5219700" y="4149725"/>
            <a:ext cx="36449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 b="1">
                <a:solidFill>
                  <a:srgbClr val="404040"/>
                </a:solidFill>
              </a:rPr>
              <a:t>(2011 ж. </a:t>
            </a:r>
            <a:r>
              <a:rPr lang="ru-RU" sz="1100" b="1">
                <a:solidFill>
                  <a:srgbClr val="0070C0"/>
                </a:solidFill>
              </a:rPr>
              <a:t>фактілері. </a:t>
            </a:r>
            <a:r>
              <a:rPr lang="ru-RU" sz="1100" b="1"/>
              <a:t>ұ</a:t>
            </a:r>
            <a:r>
              <a:rPr lang="ru-RU" sz="1100"/>
              <a:t>ялы байланыс абоненттері </a:t>
            </a:r>
            <a:r>
              <a:rPr lang="en-US" sz="1100" b="1">
                <a:solidFill>
                  <a:srgbClr val="404040"/>
                </a:solidFill>
              </a:rPr>
              <a:t>– </a:t>
            </a:r>
            <a:r>
              <a:rPr lang="ru-RU" sz="1100" b="1">
                <a:solidFill>
                  <a:srgbClr val="404040"/>
                </a:solidFill>
              </a:rPr>
              <a:t>14</a:t>
            </a:r>
            <a:r>
              <a:rPr lang="en-US" sz="1100" b="1">
                <a:solidFill>
                  <a:srgbClr val="404040"/>
                </a:solidFill>
              </a:rPr>
              <a:t>1,</a:t>
            </a:r>
            <a:r>
              <a:rPr lang="ru-RU" sz="1100" b="1">
                <a:solidFill>
                  <a:srgbClr val="404040"/>
                </a:solidFill>
              </a:rPr>
              <a:t>5%, Интернет пайдаланушылары – 53,4%)</a:t>
            </a:r>
          </a:p>
        </p:txBody>
      </p:sp>
      <p:sp>
        <p:nvSpPr>
          <p:cNvPr id="11290" name="TextBox 27"/>
          <p:cNvSpPr txBox="1">
            <a:spLocks noChangeArrowheads="1"/>
          </p:cNvSpPr>
          <p:nvPr/>
        </p:nvSpPr>
        <p:spPr bwMode="auto">
          <a:xfrm>
            <a:off x="7286625" y="2509838"/>
            <a:ext cx="1000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b="1">
                <a:solidFill>
                  <a:srgbClr val="404040"/>
                </a:solidFill>
              </a:rPr>
              <a:t>(БҰҰ есебі)</a:t>
            </a:r>
          </a:p>
        </p:txBody>
      </p:sp>
      <p:sp>
        <p:nvSpPr>
          <p:cNvPr id="11291" name="TextBox 27"/>
          <p:cNvSpPr txBox="1">
            <a:spLocks noChangeArrowheads="1"/>
          </p:cNvSpPr>
          <p:nvPr/>
        </p:nvSpPr>
        <p:spPr bwMode="auto">
          <a:xfrm>
            <a:off x="6215063" y="3295650"/>
            <a:ext cx="1000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b="1">
                <a:solidFill>
                  <a:srgbClr val="404040"/>
                </a:solidFill>
              </a:rPr>
              <a:t>(БҰҰ есебі)</a:t>
            </a:r>
          </a:p>
        </p:txBody>
      </p:sp>
      <p:sp>
        <p:nvSpPr>
          <p:cNvPr id="1129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428625"/>
          </a:xfrm>
        </p:spPr>
        <p:txBody>
          <a:bodyPr/>
          <a:lstStyle/>
          <a:p>
            <a:pPr eaLnBrk="1"/>
            <a:r>
              <a:rPr lang="kk-KZ" sz="1800" b="0" dirty="0" smtClean="0">
                <a:latin typeface="Arial" pitchFamily="34" charset="0"/>
                <a:cs typeface="Arial" pitchFamily="34" charset="0"/>
              </a:rPr>
              <a:t>ХАЛЫҚАРАЛЫҚ </a:t>
            </a:r>
            <a:r>
              <a:rPr lang="ru-RU" sz="1800" b="0" dirty="0" smtClean="0">
                <a:latin typeface="Arial" pitchFamily="34" charset="0"/>
                <a:cs typeface="Arial" pitchFamily="34" charset="0"/>
              </a:rPr>
              <a:t>ИНДЕКСТЕР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I:\! WORK\Нит презентация\Правительственный час e-gov\humans\lestnica3.png"/>
          <p:cNvPicPr>
            <a:picLocks noChangeAspect="1" noChangeArrowheads="1"/>
          </p:cNvPicPr>
          <p:nvPr/>
        </p:nvPicPr>
        <p:blipFill>
          <a:blip r:embed="rId3" cstate="print"/>
          <a:srcRect r="10085" b="8562"/>
          <a:stretch>
            <a:fillRect/>
          </a:stretch>
        </p:blipFill>
        <p:spPr bwMode="auto">
          <a:xfrm>
            <a:off x="3071813" y="2071688"/>
            <a:ext cx="607218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6"/>
          <p:cNvSpPr>
            <a:spLocks noGrp="1"/>
          </p:cNvSpPr>
          <p:nvPr>
            <p:ph type="title"/>
          </p:nvPr>
        </p:nvSpPr>
        <p:spPr>
          <a:xfrm>
            <a:off x="0" y="60325"/>
            <a:ext cx="9144000" cy="571500"/>
          </a:xfrm>
        </p:spPr>
        <p:txBody>
          <a:bodyPr/>
          <a:lstStyle/>
          <a:p>
            <a:pPr eaLnBrk="1"/>
            <a:r>
              <a:rPr lang="ru-RU" sz="1800" b="0" smtClean="0">
                <a:latin typeface="Arial" pitchFamily="34" charset="0"/>
                <a:cs typeface="Arial" pitchFamily="34" charset="0"/>
              </a:rPr>
              <a:t>«ЭЛЕКТРОНДЫҚ ҮКІМЕТТІ» ҚАЛЫПТАСТЫРУ КЕЗЕҢДЕРІ</a:t>
            </a: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71438" y="673100"/>
            <a:ext cx="5357812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hangingPunct="0">
              <a:lnSpc>
                <a:spcPct val="150000"/>
              </a:lnSpc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ru-RU" sz="2400">
                <a:solidFill>
                  <a:srgbClr val="008000"/>
                </a:solidFill>
              </a:rPr>
              <a:t>11</a:t>
            </a:r>
            <a:r>
              <a:rPr lang="en-US" sz="2400">
                <a:solidFill>
                  <a:srgbClr val="008000"/>
                </a:solidFill>
              </a:rPr>
              <a:t> 000 000</a:t>
            </a:r>
            <a:r>
              <a:rPr lang="ru-RU" sz="2400">
                <a:solidFill>
                  <a:srgbClr val="008000"/>
                </a:solidFill>
              </a:rPr>
              <a:t> </a:t>
            </a:r>
            <a:r>
              <a:rPr lang="ru-RU" sz="1800">
                <a:solidFill>
                  <a:srgbClr val="000000"/>
                </a:solidFill>
              </a:rPr>
              <a:t>е-анықтама</a:t>
            </a:r>
          </a:p>
          <a:p>
            <a:pPr marL="266700" indent="-266700" hangingPunct="0">
              <a:lnSpc>
                <a:spcPct val="150000"/>
              </a:lnSpc>
              <a:buClr>
                <a:srgbClr val="00B050"/>
              </a:buClr>
              <a:buSzPct val="140000"/>
              <a:buFont typeface="Wingdings" pitchFamily="2" charset="2"/>
              <a:buChar char="ü"/>
            </a:pPr>
            <a:r>
              <a:rPr lang="en-US" sz="2400">
                <a:solidFill>
                  <a:srgbClr val="008000"/>
                </a:solidFill>
              </a:rPr>
              <a:t>1 000 000</a:t>
            </a:r>
            <a:r>
              <a:rPr lang="ru-RU" sz="1800">
                <a:solidFill>
                  <a:srgbClr val="000000"/>
                </a:solidFill>
              </a:rPr>
              <a:t> астам ЭЦҚ берілді</a:t>
            </a:r>
          </a:p>
          <a:p>
            <a:pPr marL="266700" indent="-266700" hangingPunct="0">
              <a:lnSpc>
                <a:spcPct val="150000"/>
              </a:lnSpc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en-US" sz="2400">
                <a:solidFill>
                  <a:srgbClr val="008000"/>
                </a:solidFill>
              </a:rPr>
              <a:t>20 000</a:t>
            </a:r>
            <a:r>
              <a:rPr lang="ru-RU" sz="1800">
                <a:solidFill>
                  <a:srgbClr val="000000"/>
                </a:solidFill>
              </a:rPr>
              <a:t> ЭҮ порталының күнделікті пайдаланушылары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3" name="Номер слайда 5"/>
          <p:cNvSpPr txBox="1"/>
          <p:nvPr/>
        </p:nvSpPr>
        <p:spPr>
          <a:xfrm>
            <a:off x="8501063" y="179388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C33567-464B-4285-8072-877D7BCD6D8E}" type="slidenum">
              <a:rPr sz="140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ru-RU" sz="1400" kern="0" dirty="0">
              <a:solidFill>
                <a:srgbClr val="FFFFFF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2294" name="Группа 33"/>
          <p:cNvGrpSpPr>
            <a:grpSpLocks/>
          </p:cNvGrpSpPr>
          <p:nvPr/>
        </p:nvGrpSpPr>
        <p:grpSpPr bwMode="auto">
          <a:xfrm>
            <a:off x="-152400" y="2795588"/>
            <a:ext cx="3789363" cy="3675062"/>
            <a:chOff x="-152740" y="2795536"/>
            <a:chExt cx="3789674" cy="3675581"/>
          </a:xfrm>
        </p:grpSpPr>
        <p:pic>
          <p:nvPicPr>
            <p:cNvPr id="12315" name="Picture 4" descr="I:\! WORK\Нит презентация\Правительственный час e-gov\humans\puzzles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781" y="2795536"/>
              <a:ext cx="2747994" cy="3495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316" name="Группа 31"/>
            <p:cNvGrpSpPr>
              <a:grpSpLocks/>
            </p:cNvGrpSpPr>
            <p:nvPr/>
          </p:nvGrpSpPr>
          <p:grpSpPr bwMode="auto">
            <a:xfrm>
              <a:off x="-152740" y="2805722"/>
              <a:ext cx="3789674" cy="3665395"/>
              <a:chOff x="0" y="2857500"/>
              <a:chExt cx="3789674" cy="3665395"/>
            </a:xfrm>
          </p:grpSpPr>
          <p:pic>
            <p:nvPicPr>
              <p:cNvPr id="12317" name="Picture 3" descr="C:\Documents and Settings\Admin\Рабочий стол\humans\Новая папка\Egov-Jeneva(12).png"/>
              <p:cNvPicPr>
                <a:picLocks noChangeAspect="1"/>
              </p:cNvPicPr>
              <p:nvPr/>
            </p:nvPicPr>
            <p:blipFill>
              <a:blip r:embed="rId5" cstate="print">
                <a:lum bright="10000"/>
              </a:blip>
              <a:srcRect/>
              <a:stretch>
                <a:fillRect/>
              </a:stretch>
            </p:blipFill>
            <p:spPr bwMode="auto">
              <a:xfrm>
                <a:off x="0" y="2857500"/>
                <a:ext cx="3070225" cy="3571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18" name="TextBox 13"/>
              <p:cNvSpPr txBox="1">
                <a:spLocks noChangeArrowheads="1"/>
              </p:cNvSpPr>
              <p:nvPr/>
            </p:nvSpPr>
            <p:spPr bwMode="auto">
              <a:xfrm>
                <a:off x="1754188" y="2957513"/>
                <a:ext cx="542136" cy="307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000000"/>
                    </a:solidFill>
                  </a:rPr>
                  <a:t>ЭҮП</a:t>
                </a:r>
              </a:p>
            </p:txBody>
          </p:sp>
          <p:sp>
            <p:nvSpPr>
              <p:cNvPr id="12319" name="TextBox 14"/>
              <p:cNvSpPr txBox="1">
                <a:spLocks noChangeArrowheads="1"/>
              </p:cNvSpPr>
              <p:nvPr/>
            </p:nvSpPr>
            <p:spPr bwMode="auto">
              <a:xfrm>
                <a:off x="2581487" y="4133800"/>
                <a:ext cx="836681" cy="3047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000000"/>
                    </a:solidFill>
                  </a:rPr>
                  <a:t>ЭҚАБЖ</a:t>
                </a:r>
              </a:p>
            </p:txBody>
          </p:sp>
          <p:sp>
            <p:nvSpPr>
              <p:cNvPr id="12320" name="TextBox 15"/>
              <p:cNvSpPr txBox="1">
                <a:spLocks noChangeArrowheads="1"/>
              </p:cNvSpPr>
              <p:nvPr/>
            </p:nvSpPr>
            <p:spPr bwMode="auto">
              <a:xfrm>
                <a:off x="2000250" y="4572000"/>
                <a:ext cx="840295" cy="307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000000"/>
                    </a:solidFill>
                  </a:rPr>
                  <a:t>ШЛЮЗ </a:t>
                </a:r>
              </a:p>
            </p:txBody>
          </p:sp>
          <p:sp>
            <p:nvSpPr>
              <p:cNvPr id="12321" name="TextBox 16"/>
              <p:cNvSpPr txBox="1">
                <a:spLocks noChangeArrowheads="1"/>
              </p:cNvSpPr>
              <p:nvPr/>
            </p:nvSpPr>
            <p:spPr bwMode="auto">
              <a:xfrm>
                <a:off x="2160588" y="5000625"/>
                <a:ext cx="814647" cy="307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000000"/>
                    </a:solidFill>
                  </a:rPr>
                  <a:t>МО АЖ</a:t>
                </a:r>
              </a:p>
            </p:txBody>
          </p:sp>
          <p:sp>
            <p:nvSpPr>
              <p:cNvPr id="12322" name="TextBox 17"/>
              <p:cNvSpPr txBox="1">
                <a:spLocks noChangeArrowheads="1"/>
              </p:cNvSpPr>
              <p:nvPr/>
            </p:nvSpPr>
            <p:spPr bwMode="auto">
              <a:xfrm>
                <a:off x="2214563" y="6215063"/>
                <a:ext cx="1575111" cy="307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000000"/>
                    </a:solidFill>
                  </a:rPr>
                  <a:t>Мем. сатып алу</a:t>
                </a:r>
              </a:p>
            </p:txBody>
          </p:sp>
          <p:sp>
            <p:nvSpPr>
              <p:cNvPr id="12323" name="TextBox 18"/>
              <p:cNvSpPr txBox="1">
                <a:spLocks noChangeArrowheads="1"/>
              </p:cNvSpPr>
              <p:nvPr/>
            </p:nvSpPr>
            <p:spPr bwMode="auto">
              <a:xfrm>
                <a:off x="214313" y="6000750"/>
                <a:ext cx="702436" cy="307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000000"/>
                    </a:solidFill>
                  </a:rPr>
                  <a:t>ЭҮТШ</a:t>
                </a:r>
              </a:p>
            </p:txBody>
          </p:sp>
          <p:sp>
            <p:nvSpPr>
              <p:cNvPr id="12324" name="TextBox 19"/>
              <p:cNvSpPr txBox="1">
                <a:spLocks noChangeArrowheads="1"/>
              </p:cNvSpPr>
              <p:nvPr/>
            </p:nvSpPr>
            <p:spPr bwMode="auto">
              <a:xfrm>
                <a:off x="598488" y="4857750"/>
                <a:ext cx="570990" cy="307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000000"/>
                    </a:solidFill>
                  </a:rPr>
                  <a:t>МДҚ</a:t>
                </a:r>
              </a:p>
            </p:txBody>
          </p:sp>
          <p:sp>
            <p:nvSpPr>
              <p:cNvPr id="12325" name="TextBox 20"/>
              <p:cNvSpPr txBox="1">
                <a:spLocks noChangeArrowheads="1"/>
              </p:cNvSpPr>
              <p:nvPr/>
            </p:nvSpPr>
            <p:spPr bwMode="auto">
              <a:xfrm>
                <a:off x="417513" y="3763963"/>
                <a:ext cx="431528" cy="307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000000"/>
                    </a:solidFill>
                  </a:rPr>
                  <a:t>ЕЛ</a:t>
                </a:r>
              </a:p>
            </p:txBody>
          </p:sp>
          <p:sp>
            <p:nvSpPr>
              <p:cNvPr id="12326" name="TextBox 21"/>
              <p:cNvSpPr txBox="1">
                <a:spLocks noChangeArrowheads="1"/>
              </p:cNvSpPr>
              <p:nvPr/>
            </p:nvSpPr>
            <p:spPr bwMode="auto">
              <a:xfrm>
                <a:off x="846138" y="3521075"/>
                <a:ext cx="532518" cy="307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000000"/>
                    </a:solidFill>
                  </a:rPr>
                  <a:t>ҰКО</a:t>
                </a:r>
              </a:p>
            </p:txBody>
          </p:sp>
        </p:grpSp>
      </p:grpSp>
      <p:grpSp>
        <p:nvGrpSpPr>
          <p:cNvPr id="12295" name="Группа 49"/>
          <p:cNvGrpSpPr>
            <a:grpSpLocks/>
          </p:cNvGrpSpPr>
          <p:nvPr/>
        </p:nvGrpSpPr>
        <p:grpSpPr bwMode="auto">
          <a:xfrm>
            <a:off x="6357938" y="928688"/>
            <a:ext cx="2081212" cy="846137"/>
            <a:chOff x="5422963" y="1470677"/>
            <a:chExt cx="2079659" cy="846687"/>
          </a:xfrm>
        </p:grpSpPr>
        <p:sp>
          <p:nvSpPr>
            <p:cNvPr id="12313" name="TextBox 12"/>
            <p:cNvSpPr txBox="1">
              <a:spLocks noChangeArrowheads="1"/>
            </p:cNvSpPr>
            <p:nvPr/>
          </p:nvSpPr>
          <p:spPr bwMode="auto">
            <a:xfrm>
              <a:off x="5422963" y="2042548"/>
              <a:ext cx="2000343" cy="274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1200" b="1">
                  <a:solidFill>
                    <a:srgbClr val="404040"/>
                  </a:solidFill>
                </a:rPr>
                <a:t>Кешендік  қызметтер (1)</a:t>
              </a:r>
            </a:p>
          </p:txBody>
        </p:sp>
        <p:sp>
          <p:nvSpPr>
            <p:cNvPr id="12314" name="TextBox 25"/>
            <p:cNvSpPr txBox="1">
              <a:spLocks noChangeArrowheads="1"/>
            </p:cNvSpPr>
            <p:nvPr/>
          </p:nvSpPr>
          <p:spPr bwMode="auto">
            <a:xfrm>
              <a:off x="5664183" y="1470677"/>
              <a:ext cx="1838439" cy="707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>
                  <a:solidFill>
                    <a:srgbClr val="008000"/>
                  </a:solidFill>
                </a:rPr>
                <a:t>2012…</a:t>
              </a:r>
              <a:endParaRPr lang="ru-RU" sz="4000">
                <a:solidFill>
                  <a:srgbClr val="008000"/>
                </a:solidFill>
              </a:endParaRPr>
            </a:p>
          </p:txBody>
        </p:sp>
      </p:grpSp>
      <p:grpSp>
        <p:nvGrpSpPr>
          <p:cNvPr id="12296" name="Группа 50"/>
          <p:cNvGrpSpPr>
            <a:grpSpLocks/>
          </p:cNvGrpSpPr>
          <p:nvPr/>
        </p:nvGrpSpPr>
        <p:grpSpPr bwMode="auto">
          <a:xfrm>
            <a:off x="5214938" y="1857375"/>
            <a:ext cx="2535237" cy="590550"/>
            <a:chOff x="4429126" y="2246663"/>
            <a:chExt cx="2535568" cy="591313"/>
          </a:xfrm>
        </p:grpSpPr>
        <p:sp>
          <p:nvSpPr>
            <p:cNvPr id="12311" name="TextBox 11"/>
            <p:cNvSpPr txBox="1">
              <a:spLocks noChangeArrowheads="1"/>
            </p:cNvSpPr>
            <p:nvPr/>
          </p:nvSpPr>
          <p:spPr bwMode="auto">
            <a:xfrm>
              <a:off x="4429126" y="2560687"/>
              <a:ext cx="2535568" cy="277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1200" b="1">
                  <a:solidFill>
                    <a:srgbClr val="404040"/>
                  </a:solidFill>
                </a:rPr>
                <a:t>Транзакциялық қызметтер (62)</a:t>
              </a:r>
            </a:p>
          </p:txBody>
        </p:sp>
        <p:sp>
          <p:nvSpPr>
            <p:cNvPr id="12312" name="TextBox 26"/>
            <p:cNvSpPr txBox="1">
              <a:spLocks noChangeArrowheads="1"/>
            </p:cNvSpPr>
            <p:nvPr/>
          </p:nvSpPr>
          <p:spPr bwMode="auto">
            <a:xfrm>
              <a:off x="4692679" y="2246663"/>
              <a:ext cx="1636769" cy="462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8000"/>
                  </a:solidFill>
                </a:rPr>
                <a:t>2010-2011</a:t>
              </a:r>
              <a:endParaRPr lang="ru-RU" sz="2400">
                <a:solidFill>
                  <a:srgbClr val="008000"/>
                </a:solidFill>
              </a:endParaRPr>
            </a:p>
          </p:txBody>
        </p:sp>
      </p:grpSp>
      <p:grpSp>
        <p:nvGrpSpPr>
          <p:cNvPr id="12297" name="Группа 51"/>
          <p:cNvGrpSpPr>
            <a:grpSpLocks/>
          </p:cNvGrpSpPr>
          <p:nvPr/>
        </p:nvGrpSpPr>
        <p:grpSpPr bwMode="auto">
          <a:xfrm>
            <a:off x="4143372" y="2762250"/>
            <a:ext cx="2500313" cy="593725"/>
            <a:chOff x="3587001" y="2814677"/>
            <a:chExt cx="2498731" cy="592920"/>
          </a:xfrm>
        </p:grpSpPr>
        <p:sp>
          <p:nvSpPr>
            <p:cNvPr id="12309" name="TextBox 10"/>
            <p:cNvSpPr txBox="1">
              <a:spLocks noChangeArrowheads="1"/>
            </p:cNvSpPr>
            <p:nvPr/>
          </p:nvSpPr>
          <p:spPr bwMode="auto">
            <a:xfrm>
              <a:off x="3587001" y="3133332"/>
              <a:ext cx="2498731" cy="274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1200" b="1" dirty="0" err="1">
                  <a:solidFill>
                    <a:srgbClr val="404040"/>
                  </a:solidFill>
                </a:rPr>
                <a:t>Интерактивтік</a:t>
              </a:r>
              <a:r>
                <a:rPr lang="ru-RU" sz="1200" b="1" dirty="0">
                  <a:solidFill>
                    <a:srgbClr val="404040"/>
                  </a:solidFill>
                </a:rPr>
                <a:t> </a:t>
              </a:r>
              <a:r>
                <a:rPr lang="ru-RU" sz="1200" b="1" dirty="0" err="1">
                  <a:solidFill>
                    <a:srgbClr val="404040"/>
                  </a:solidFill>
                </a:rPr>
                <a:t>қызметтер</a:t>
              </a:r>
              <a:r>
                <a:rPr lang="ru-RU" sz="1200" b="1" dirty="0">
                  <a:solidFill>
                    <a:srgbClr val="404040"/>
                  </a:solidFill>
                </a:rPr>
                <a:t> (2</a:t>
              </a:r>
              <a:r>
                <a:rPr lang="en-US" sz="1200" b="1" dirty="0">
                  <a:solidFill>
                    <a:srgbClr val="404040"/>
                  </a:solidFill>
                </a:rPr>
                <a:t>19</a:t>
              </a:r>
              <a:r>
                <a:rPr lang="ru-RU" sz="1200" b="1" dirty="0">
                  <a:solidFill>
                    <a:srgbClr val="404040"/>
                  </a:solidFill>
                </a:rPr>
                <a:t>)</a:t>
              </a:r>
            </a:p>
          </p:txBody>
        </p:sp>
        <p:sp>
          <p:nvSpPr>
            <p:cNvPr id="12310" name="TextBox 27"/>
            <p:cNvSpPr txBox="1">
              <a:spLocks noChangeArrowheads="1"/>
            </p:cNvSpPr>
            <p:nvPr/>
          </p:nvSpPr>
          <p:spPr bwMode="auto">
            <a:xfrm>
              <a:off x="4007501" y="2814677"/>
              <a:ext cx="1658835" cy="461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8000"/>
                  </a:solidFill>
                </a:rPr>
                <a:t>2007-2009</a:t>
              </a:r>
              <a:endParaRPr lang="ru-RU" sz="2400">
                <a:solidFill>
                  <a:srgbClr val="008000"/>
                </a:solidFill>
              </a:endParaRPr>
            </a:p>
          </p:txBody>
        </p:sp>
      </p:grpSp>
      <p:grpSp>
        <p:nvGrpSpPr>
          <p:cNvPr id="12298" name="Группа 52"/>
          <p:cNvGrpSpPr>
            <a:grpSpLocks/>
          </p:cNvGrpSpPr>
          <p:nvPr/>
        </p:nvGrpSpPr>
        <p:grpSpPr bwMode="auto">
          <a:xfrm>
            <a:off x="3286125" y="3643313"/>
            <a:ext cx="2425700" cy="585787"/>
            <a:chOff x="3109178" y="3394935"/>
            <a:chExt cx="2425936" cy="585933"/>
          </a:xfrm>
        </p:grpSpPr>
        <p:sp>
          <p:nvSpPr>
            <p:cNvPr id="12307" name="TextBox 9"/>
            <p:cNvSpPr txBox="1">
              <a:spLocks noChangeArrowheads="1"/>
            </p:cNvSpPr>
            <p:nvPr/>
          </p:nvSpPr>
          <p:spPr bwMode="auto">
            <a:xfrm>
              <a:off x="3109178" y="3703813"/>
              <a:ext cx="2425936" cy="277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1200" b="1">
                  <a:solidFill>
                    <a:srgbClr val="404040"/>
                  </a:solidFill>
                </a:rPr>
                <a:t>Ақпараттық қызметтер (2000)</a:t>
              </a:r>
            </a:p>
          </p:txBody>
        </p:sp>
        <p:sp>
          <p:nvSpPr>
            <p:cNvPr id="12308" name="TextBox 28"/>
            <p:cNvSpPr txBox="1">
              <a:spLocks noChangeArrowheads="1"/>
            </p:cNvSpPr>
            <p:nvPr/>
          </p:nvSpPr>
          <p:spPr bwMode="auto">
            <a:xfrm>
              <a:off x="3447283" y="3394935"/>
              <a:ext cx="1659264" cy="461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8000"/>
                  </a:solidFill>
                </a:rPr>
                <a:t>2004-2006</a:t>
              </a:r>
              <a:endParaRPr lang="ru-RU" sz="2400">
                <a:solidFill>
                  <a:srgbClr val="008000"/>
                </a:solidFill>
              </a:endParaRPr>
            </a:p>
          </p:txBody>
        </p:sp>
      </p:grpSp>
      <p:sp>
        <p:nvSpPr>
          <p:cNvPr id="42" name="Овал 41"/>
          <p:cNvSpPr/>
          <p:nvPr/>
        </p:nvSpPr>
        <p:spPr>
          <a:xfrm>
            <a:off x="6296025" y="2462213"/>
            <a:ext cx="46038" cy="46037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16200000" flipH="1">
            <a:off x="6384132" y="2764631"/>
            <a:ext cx="2286000" cy="242887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7383463" y="1724025"/>
            <a:ext cx="46037" cy="46038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55" name="Овал 54"/>
          <p:cNvSpPr/>
          <p:nvPr/>
        </p:nvSpPr>
        <p:spPr>
          <a:xfrm>
            <a:off x="5500688" y="3371850"/>
            <a:ext cx="46037" cy="46038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56" name="Овал 55"/>
          <p:cNvSpPr/>
          <p:nvPr/>
        </p:nvSpPr>
        <p:spPr>
          <a:xfrm>
            <a:off x="4562475" y="4224338"/>
            <a:ext cx="46038" cy="46037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rot="16200000" flipH="1">
            <a:off x="5781675" y="3028950"/>
            <a:ext cx="2028825" cy="94297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16200000" flipH="1">
            <a:off x="5414169" y="3510756"/>
            <a:ext cx="1600200" cy="137953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4581525" y="4243388"/>
            <a:ext cx="1852613" cy="1252537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I:\! WORK\Нит презентация\Правительственный час e-gov\humans\guy_with_cubes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798513"/>
            <a:ext cx="66675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60325"/>
            <a:ext cx="9144000" cy="571500"/>
          </a:xfrm>
        </p:spPr>
        <p:txBody>
          <a:bodyPr/>
          <a:lstStyle/>
          <a:p>
            <a:r>
              <a:rPr lang="kk-KZ" sz="1800" b="0" dirty="0" smtClean="0">
                <a:solidFill>
                  <a:srgbClr val="008000"/>
                </a:solidFill>
                <a:latin typeface="Arial" pitchFamily="34" charset="0"/>
              </a:rPr>
              <a:t>АҚПАРАТТЫҚ</a:t>
            </a:r>
            <a:r>
              <a:rPr lang="kk-KZ" sz="2000" b="0" dirty="0" smtClean="0">
                <a:solidFill>
                  <a:srgbClr val="008000"/>
                </a:solidFill>
                <a:latin typeface="Arial" pitchFamily="34" charset="0"/>
              </a:rPr>
              <a:t> ҚАУІПСІЗДІК</a:t>
            </a:r>
            <a:endParaRPr lang="ru-RU" sz="2000" b="0" dirty="0" smtClean="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6357938" y="1228725"/>
            <a:ext cx="2582862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>
                <a:solidFill>
                  <a:srgbClr val="404040"/>
                </a:solidFill>
              </a:rPr>
              <a:t>21 мемлекеттік АЖ </a:t>
            </a:r>
          </a:p>
          <a:p>
            <a:r>
              <a:rPr lang="ru-RU" sz="1600">
                <a:solidFill>
                  <a:srgbClr val="404040"/>
                </a:solidFill>
              </a:rPr>
              <a:t>аттестаттау</a:t>
            </a:r>
            <a:endParaRPr lang="en-US" sz="1600">
              <a:solidFill>
                <a:srgbClr val="404040"/>
              </a:solidFill>
            </a:endParaRPr>
          </a:p>
          <a:p>
            <a:endParaRPr lang="en-US" sz="1600">
              <a:solidFill>
                <a:srgbClr val="404040"/>
              </a:solidFill>
            </a:endParaRPr>
          </a:p>
          <a:p>
            <a:endParaRPr lang="en-US" sz="1600">
              <a:solidFill>
                <a:srgbClr val="404040"/>
              </a:solidFill>
            </a:endParaRPr>
          </a:p>
          <a:p>
            <a:r>
              <a:rPr lang="ru-RU" sz="1600">
                <a:solidFill>
                  <a:srgbClr val="404040"/>
                </a:solidFill>
              </a:rPr>
              <a:t>Мониторинг орталығы</a:t>
            </a:r>
            <a:br>
              <a:rPr lang="ru-RU" sz="1600">
                <a:solidFill>
                  <a:srgbClr val="404040"/>
                </a:solidFill>
              </a:rPr>
            </a:br>
            <a:r>
              <a:rPr lang="ru-RU" sz="1600">
                <a:solidFill>
                  <a:srgbClr val="404040"/>
                </a:solidFill>
              </a:rPr>
              <a:t>(1300 күдіктілік)</a:t>
            </a:r>
            <a:endParaRPr lang="en-US" sz="1600">
              <a:solidFill>
                <a:srgbClr val="404040"/>
              </a:solidFill>
            </a:endParaRPr>
          </a:p>
          <a:p>
            <a:endParaRPr lang="en-US" sz="1600">
              <a:solidFill>
                <a:srgbClr val="404040"/>
              </a:solidFill>
            </a:endParaRPr>
          </a:p>
          <a:p>
            <a:endParaRPr lang="en-US" sz="1600">
              <a:solidFill>
                <a:srgbClr val="404040"/>
              </a:solidFill>
            </a:endParaRPr>
          </a:p>
          <a:p>
            <a:r>
              <a:rPr lang="en-US" sz="1600">
                <a:solidFill>
                  <a:srgbClr val="404040"/>
                </a:solidFill>
              </a:rPr>
              <a:t>KZ-Cert</a:t>
            </a:r>
          </a:p>
          <a:p>
            <a:endParaRPr lang="en-US" sz="1600">
              <a:solidFill>
                <a:srgbClr val="404040"/>
              </a:solidFill>
            </a:endParaRPr>
          </a:p>
          <a:p>
            <a:endParaRPr lang="en-US" sz="1600">
              <a:solidFill>
                <a:srgbClr val="404040"/>
              </a:solidFill>
            </a:endParaRPr>
          </a:p>
          <a:p>
            <a:r>
              <a:rPr lang="ru-RU" sz="1600">
                <a:solidFill>
                  <a:srgbClr val="404040"/>
                </a:solidFill>
              </a:rPr>
              <a:t>Интернетке шығуға </a:t>
            </a:r>
          </a:p>
          <a:p>
            <a:r>
              <a:rPr lang="ru-RU" sz="1600">
                <a:solidFill>
                  <a:srgbClr val="404040"/>
                </a:solidFill>
              </a:rPr>
              <a:t>бірыңғай нүкте (ЕТВИ)</a:t>
            </a:r>
            <a:endParaRPr lang="en-US" sz="1600">
              <a:solidFill>
                <a:srgbClr val="404040"/>
              </a:solidFill>
            </a:endParaRPr>
          </a:p>
          <a:p>
            <a:endParaRPr lang="en-US" sz="1600">
              <a:solidFill>
                <a:srgbClr val="404040"/>
              </a:solidFill>
            </a:endParaRPr>
          </a:p>
          <a:p>
            <a:r>
              <a:rPr lang="ru-RU" sz="1600">
                <a:solidFill>
                  <a:srgbClr val="404040"/>
                </a:solidFill>
              </a:rPr>
              <a:t>АҚ және ақпараттандыру</a:t>
            </a:r>
          </a:p>
          <a:p>
            <a:r>
              <a:rPr lang="ru-RU" sz="1600">
                <a:solidFill>
                  <a:srgbClr val="404040"/>
                </a:solidFill>
              </a:rPr>
              <a:t>бойынша ВАК</a:t>
            </a:r>
            <a:endParaRPr lang="en-US" sz="1600">
              <a:solidFill>
                <a:srgbClr val="404040"/>
              </a:solidFill>
            </a:endParaRPr>
          </a:p>
          <a:p>
            <a:endParaRPr lang="en-US" sz="1600">
              <a:solidFill>
                <a:srgbClr val="404040"/>
              </a:solidFill>
            </a:endParaRPr>
          </a:p>
          <a:p>
            <a:endParaRPr lang="ru-RU" sz="1600">
              <a:solidFill>
                <a:srgbClr val="404040"/>
              </a:solidFill>
            </a:endParaRPr>
          </a:p>
          <a:p>
            <a:r>
              <a:rPr lang="ru-RU" sz="1600">
                <a:solidFill>
                  <a:srgbClr val="404040"/>
                </a:solidFill>
              </a:rPr>
              <a:t>МО бірыңғай поштасы</a:t>
            </a:r>
          </a:p>
        </p:txBody>
      </p:sp>
      <p:sp>
        <p:nvSpPr>
          <p:cNvPr id="14" name="Номер слайда 5"/>
          <p:cNvSpPr txBox="1"/>
          <p:nvPr/>
        </p:nvSpPr>
        <p:spPr>
          <a:xfrm>
            <a:off x="8501063" y="179388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B6DAAAC-63FD-45B3-B03A-5130E89992A1}" type="slidenum">
              <a:rPr sz="1400" kern="0">
                <a:solidFill>
                  <a:srgbClr val="000000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ru-RU" sz="1400" kern="0" dirty="0">
              <a:solidFill>
                <a:srgbClr val="FFFFFF"/>
              </a:solidFill>
              <a:latin typeface="+mj-lt"/>
              <a:cs typeface="Arial"/>
            </a:endParaRPr>
          </a:p>
        </p:txBody>
      </p:sp>
      <p:grpSp>
        <p:nvGrpSpPr>
          <p:cNvPr id="13318" name="Группа 42"/>
          <p:cNvGrpSpPr>
            <a:grpSpLocks/>
          </p:cNvGrpSpPr>
          <p:nvPr/>
        </p:nvGrpSpPr>
        <p:grpSpPr bwMode="auto">
          <a:xfrm>
            <a:off x="5157788" y="1522413"/>
            <a:ext cx="1174750" cy="4308475"/>
            <a:chOff x="5157792" y="1523034"/>
            <a:chExt cx="1174440" cy="4307204"/>
          </a:xfrm>
        </p:grpSpPr>
        <p:sp>
          <p:nvSpPr>
            <p:cNvPr id="16" name="Овал 15"/>
            <p:cNvSpPr/>
            <p:nvPr/>
          </p:nvSpPr>
          <p:spPr>
            <a:xfrm>
              <a:off x="5157792" y="3651243"/>
              <a:ext cx="114270" cy="114266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5400000" flipH="1" flipV="1">
              <a:off x="4710268" y="2075303"/>
              <a:ext cx="2120274" cy="106334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Овал 19"/>
            <p:cNvSpPr/>
            <p:nvPr/>
          </p:nvSpPr>
          <p:spPr>
            <a:xfrm>
              <a:off x="6286206" y="1523034"/>
              <a:ext cx="46026" cy="46023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286206" y="2500646"/>
              <a:ext cx="46026" cy="46023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6286206" y="3344946"/>
              <a:ext cx="46026" cy="46023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6286206" y="4087677"/>
              <a:ext cx="46026" cy="4443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6286206" y="4944674"/>
              <a:ext cx="46026" cy="46023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6286206" y="5784214"/>
              <a:ext cx="46026" cy="4602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rot="16200000" flipH="1">
              <a:off x="4720583" y="4217003"/>
              <a:ext cx="2080599" cy="1082389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6200000" flipH="1">
              <a:off x="5136385" y="3802789"/>
              <a:ext cx="1272799" cy="107445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 flipH="1" flipV="1">
              <a:off x="5193519" y="2571252"/>
              <a:ext cx="1164881" cy="1068106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5249843" y="3360817"/>
              <a:ext cx="1060170" cy="334863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5203817" y="3687745"/>
              <a:ext cx="1106196" cy="418976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  <a:prstDash val="solid"/>
          </a:ln>
          <a:effectLst>
            <a:outerShdw dist="17962" dir="2700000" algn="tl">
              <a:srgbClr val="2F4D71"/>
            </a:outerShdw>
          </a:effec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339" name="Прямоугольник 16"/>
          <p:cNvSpPr>
            <a:spLocks noChangeArrowheads="1"/>
          </p:cNvSpPr>
          <p:nvPr/>
        </p:nvSpPr>
        <p:spPr bwMode="auto">
          <a:xfrm>
            <a:off x="714375" y="1571625"/>
            <a:ext cx="6408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/>
              <a:t>60% әлеуметтік маңызы бар қызметтерді электрондық форматқа өткізу</a:t>
            </a:r>
          </a:p>
        </p:txBody>
      </p:sp>
      <p:sp>
        <p:nvSpPr>
          <p:cNvPr id="14340" name="Прямоугольник 33"/>
          <p:cNvSpPr>
            <a:spLocks noChangeArrowheads="1"/>
          </p:cNvSpPr>
          <p:nvPr/>
        </p:nvSpPr>
        <p:spPr bwMode="auto">
          <a:xfrm>
            <a:off x="1116013" y="2506663"/>
            <a:ext cx="5741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8000"/>
              </a:buClr>
              <a:buFont typeface="Wingdings" pitchFamily="2" charset="2"/>
              <a:buChar char="ü"/>
            </a:pP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kk-KZ" sz="2000">
                <a:solidFill>
                  <a:srgbClr val="000000"/>
                </a:solidFill>
              </a:rPr>
              <a:t>лицензияларды электрондық түрде немесе ХҚКО арқылы баламасыз беру</a:t>
            </a: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14341" name="Прямоугольник 34"/>
          <p:cNvSpPr>
            <a:spLocks noChangeArrowheads="1"/>
          </p:cNvSpPr>
          <p:nvPr/>
        </p:nvSpPr>
        <p:spPr bwMode="auto">
          <a:xfrm>
            <a:off x="1500188" y="3435350"/>
            <a:ext cx="65357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8000"/>
              </a:buClr>
              <a:buFont typeface="Wingdings" pitchFamily="2" charset="2"/>
              <a:buChar char="ü"/>
            </a:pP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kk-KZ" sz="2000">
                <a:solidFill>
                  <a:srgbClr val="000000"/>
                </a:solidFill>
              </a:rPr>
              <a:t>талап етілетін </a:t>
            </a:r>
            <a:r>
              <a:rPr lang="ru-RU" altLang="ko-KR" sz="2000">
                <a:solidFill>
                  <a:srgbClr val="000000"/>
                </a:solidFill>
              </a:rPr>
              <a:t>рұқсат ету құжаттарын электрондық форматқа немесе </a:t>
            </a:r>
            <a:r>
              <a:rPr lang="kk-KZ" altLang="ko-KR" sz="2000">
                <a:solidFill>
                  <a:srgbClr val="000000"/>
                </a:solidFill>
              </a:rPr>
              <a:t>Х</a:t>
            </a:r>
            <a:r>
              <a:rPr lang="ru-RU" altLang="ko-KR" sz="2000">
                <a:solidFill>
                  <a:srgbClr val="000000"/>
                </a:solidFill>
              </a:rPr>
              <a:t>ҚКО арқылы өткізу</a:t>
            </a: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14342" name="Прямоугольник 35"/>
          <p:cNvSpPr>
            <a:spLocks noChangeArrowheads="1"/>
          </p:cNvSpPr>
          <p:nvPr/>
        </p:nvSpPr>
        <p:spPr bwMode="auto">
          <a:xfrm>
            <a:off x="2428875" y="5208588"/>
            <a:ext cx="5692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8000"/>
              </a:buClr>
              <a:buFont typeface="Wingdings" pitchFamily="2" charset="2"/>
              <a:buChar char="ü"/>
            </a:pPr>
            <a:r>
              <a:rPr lang="ru-RU" sz="2000">
                <a:solidFill>
                  <a:srgbClr val="000000"/>
                </a:solidFill>
              </a:rPr>
              <a:t>компьютерлік сауаттылықтың деңгейін 50% арттыру</a:t>
            </a:r>
          </a:p>
        </p:txBody>
      </p:sp>
      <p:sp>
        <p:nvSpPr>
          <p:cNvPr id="14343" name="Прямоугольник 36"/>
          <p:cNvSpPr>
            <a:spLocks noChangeArrowheads="1"/>
          </p:cNvSpPr>
          <p:nvPr/>
        </p:nvSpPr>
        <p:spPr bwMode="auto">
          <a:xfrm>
            <a:off x="1928813" y="4286250"/>
            <a:ext cx="7294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8000"/>
              </a:buClr>
              <a:buFont typeface="Wingdings" pitchFamily="2" charset="2"/>
              <a:buChar char="ü"/>
            </a:pP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ru-RU" altLang="ko-KR" sz="2000">
                <a:solidFill>
                  <a:srgbClr val="000000"/>
                </a:solidFill>
              </a:rPr>
              <a:t>автокөлiк құралдарын тiркеу және жүргiзушi куәлiктерiн беру жөніндегі орталықтарды құру</a:t>
            </a: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14344" name="Заголовок 6"/>
          <p:cNvSpPr txBox="1">
            <a:spLocks noChangeArrowheads="1"/>
          </p:cNvSpPr>
          <p:nvPr/>
        </p:nvSpPr>
        <p:spPr bwMode="auto">
          <a:xfrm>
            <a:off x="0" y="60325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hangingPunct="0"/>
            <a:endParaRPr lang="ru-RU" sz="1600" b="1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14345" name="Заголовок 6"/>
          <p:cNvSpPr>
            <a:spLocks noGrp="1"/>
          </p:cNvSpPr>
          <p:nvPr>
            <p:ph type="title"/>
          </p:nvPr>
        </p:nvSpPr>
        <p:spPr>
          <a:xfrm>
            <a:off x="0" y="60325"/>
            <a:ext cx="9144000" cy="571500"/>
          </a:xfrm>
        </p:spPr>
        <p:txBody>
          <a:bodyPr/>
          <a:lstStyle/>
          <a:p>
            <a:pPr eaLnBrk="1"/>
            <a:r>
              <a:rPr lang="kk-KZ" sz="1800" b="0" dirty="0" smtClean="0">
                <a:latin typeface="Arial" pitchFamily="34" charset="0"/>
              </a:rPr>
              <a:t>ЕЛБАСЫНЫҢ 2012 ЖЫЛҒЫ 27 ҚАҢТАРДАҒЫ </a:t>
            </a:r>
            <a:br>
              <a:rPr lang="kk-KZ" sz="1800" b="0" dirty="0" smtClean="0">
                <a:latin typeface="Arial" pitchFamily="34" charset="0"/>
              </a:rPr>
            </a:br>
            <a:r>
              <a:rPr lang="kk-KZ" sz="1800" b="0" dirty="0" smtClean="0">
                <a:latin typeface="Arial" pitchFamily="34" charset="0"/>
              </a:rPr>
              <a:t>ҚАЗАҚСТАН ХАЛҚЫНА ЖОЛДАУЫ</a:t>
            </a:r>
            <a:r>
              <a:rPr lang="ru-RU" sz="1800" b="0" dirty="0" smtClean="0">
                <a:latin typeface="Arial" pitchFamily="34" charset="0"/>
              </a:rPr>
              <a:t> </a:t>
            </a:r>
            <a:endParaRPr lang="ru-RU" sz="1800" b="0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4" name="Номер слайда 5"/>
          <p:cNvSpPr txBox="1"/>
          <p:nvPr/>
        </p:nvSpPr>
        <p:spPr>
          <a:xfrm>
            <a:off x="8501063" y="188913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8AF3D84-A8DF-44CA-8DCE-DA0B7ABBE626}" type="slidenum">
              <a:rPr sz="1400" kern="0">
                <a:solidFill>
                  <a:srgbClr val="000000"/>
                </a:solidFill>
                <a:latin typeface="Times" pitchFamily="2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ru-RU" sz="1400" kern="0" dirty="0">
              <a:solidFill>
                <a:srgbClr val="FFFFFF"/>
              </a:solidFill>
              <a:latin typeface="Times" pitchFamily="2" charset="0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I:\! WORK\Нит презентация\Правительственный час e-gov\humans\guy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49720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3" name="Группа 14"/>
          <p:cNvGrpSpPr>
            <a:grpSpLocks/>
          </p:cNvGrpSpPr>
          <p:nvPr/>
        </p:nvGrpSpPr>
        <p:grpSpPr bwMode="auto">
          <a:xfrm>
            <a:off x="5429250" y="3206750"/>
            <a:ext cx="1285875" cy="1365250"/>
            <a:chOff x="2614599" y="3043235"/>
            <a:chExt cx="968389" cy="1031878"/>
          </a:xfrm>
        </p:grpSpPr>
        <p:pic>
          <p:nvPicPr>
            <p:cNvPr id="15382" name="Picture 6" descr="C:\Documents and Settings\Admin\Мои документы\For prezentations\Build\university_a_256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72160" y="3182144"/>
              <a:ext cx="910828" cy="892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3" name="Picture 40" descr="C:\Documents and Settings\Admin\Рабочий стол\logo_ЦОН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14599" y="3043235"/>
              <a:ext cx="346034" cy="34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8" name="Picture 2" descr="I:\! WORK\Нит презентация\Правительственный час e-gov\humans\guy_with_nout3.png"/>
          <p:cNvPicPr>
            <a:picLocks noChangeAspect="1" noChangeArrowheads="1"/>
          </p:cNvPicPr>
          <p:nvPr/>
        </p:nvPicPr>
        <p:blipFill>
          <a:blip r:embed="rId6" cstate="print"/>
          <a:srcRect t="8612"/>
          <a:stretch>
            <a:fillRect/>
          </a:stretch>
        </p:blipFill>
        <p:spPr bwMode="auto">
          <a:xfrm>
            <a:off x="5643563" y="3357563"/>
            <a:ext cx="3449637" cy="32146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2714625" y="4813300"/>
            <a:ext cx="9667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8000"/>
                </a:solidFill>
                <a:latin typeface="+mj-lt"/>
              </a:rPr>
              <a:t>15%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14700" y="4038600"/>
            <a:ext cx="9667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8000"/>
                </a:solidFill>
                <a:latin typeface="+mj-lt"/>
              </a:rPr>
              <a:t>60%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67163" y="3228975"/>
            <a:ext cx="1143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8000"/>
                </a:solidFill>
                <a:latin typeface="+mj-lt"/>
              </a:rPr>
              <a:t>100%</a:t>
            </a:r>
          </a:p>
        </p:txBody>
      </p:sp>
      <p:sp>
        <p:nvSpPr>
          <p:cNvPr id="38" name="Номер слайда 5"/>
          <p:cNvSpPr txBox="1"/>
          <p:nvPr/>
        </p:nvSpPr>
        <p:spPr>
          <a:xfrm>
            <a:off x="8501063" y="180975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668EAD1-EAA4-4D90-A0EC-CDF86F6E1DE6}" type="slidenum">
              <a:rPr sz="1400" kern="0">
                <a:solidFill>
                  <a:srgbClr val="000000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ru-RU" sz="1400" kern="0" dirty="0">
              <a:solidFill>
                <a:srgbClr val="FFFFFF"/>
              </a:solidFill>
              <a:latin typeface="+mj-lt"/>
              <a:cs typeface="Arial"/>
            </a:endParaRPr>
          </a:p>
        </p:txBody>
      </p:sp>
      <p:pic>
        <p:nvPicPr>
          <p:cNvPr id="15369" name="Picture 2" descr="C:\Documents and Settings\Admin\Мои документы\For prezentations\kz_icons\e-gov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26163" y="4668838"/>
            <a:ext cx="92868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5981700" y="4308475"/>
            <a:ext cx="11223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8000"/>
                </a:solidFill>
                <a:latin typeface="+mj-lt"/>
              </a:rPr>
              <a:t>15 </a:t>
            </a:r>
            <a:r>
              <a:rPr lang="ru-RU" sz="1800" dirty="0">
                <a:solidFill>
                  <a:srgbClr val="008000"/>
                </a:solidFill>
                <a:latin typeface="+mj-lt"/>
              </a:rPr>
              <a:t>минут </a:t>
            </a:r>
          </a:p>
        </p:txBody>
      </p:sp>
      <p:sp>
        <p:nvSpPr>
          <p:cNvPr id="15371" name="TextBox 30"/>
          <p:cNvSpPr txBox="1">
            <a:spLocks noChangeArrowheads="1"/>
          </p:cNvSpPr>
          <p:nvPr/>
        </p:nvSpPr>
        <p:spPr bwMode="auto">
          <a:xfrm>
            <a:off x="2701925" y="1376363"/>
            <a:ext cx="1246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>
                <a:solidFill>
                  <a:srgbClr val="C00000"/>
                </a:solidFill>
              </a:rPr>
              <a:t>5 - </a:t>
            </a:r>
            <a:r>
              <a:rPr lang="en-US" sz="1800">
                <a:solidFill>
                  <a:srgbClr val="C00000"/>
                </a:solidFill>
              </a:rPr>
              <a:t>30 </a:t>
            </a:r>
            <a:r>
              <a:rPr lang="kk-KZ" sz="1800">
                <a:solidFill>
                  <a:srgbClr val="C00000"/>
                </a:solidFill>
              </a:rPr>
              <a:t>күн</a:t>
            </a:r>
            <a:r>
              <a:rPr lang="ru-RU" sz="1800">
                <a:solidFill>
                  <a:srgbClr val="C00000"/>
                </a:solidFill>
              </a:rPr>
              <a:t> </a:t>
            </a:r>
          </a:p>
        </p:txBody>
      </p:sp>
      <p:grpSp>
        <p:nvGrpSpPr>
          <p:cNvPr id="15372" name="Группа 32"/>
          <p:cNvGrpSpPr>
            <a:grpSpLocks/>
          </p:cNvGrpSpPr>
          <p:nvPr/>
        </p:nvGrpSpPr>
        <p:grpSpPr bwMode="auto">
          <a:xfrm>
            <a:off x="3281363" y="3916363"/>
            <a:ext cx="1685925" cy="2357437"/>
            <a:chOff x="5943609" y="2156910"/>
            <a:chExt cx="1685937" cy="3927796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7072330" y="2156910"/>
              <a:ext cx="557216" cy="3714776"/>
            </a:xfrm>
            <a:prstGeom prst="rect">
              <a:avLst/>
            </a:prstGeom>
            <a:solidFill>
              <a:srgbClr val="00B050"/>
            </a:solidFill>
            <a:ln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isometricOffAxis1Right"/>
              <a:lightRig rig="balanced" dir="t"/>
            </a:scene3d>
            <a:sp3d extrusionH="482600" contourW="12700">
              <a:bevelT w="63500" h="25400" prst="coolSlant"/>
              <a:contourClr>
                <a:srgbClr val="008000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50" b="1" dirty="0">
                  <a:solidFill>
                    <a:schemeClr val="bg1"/>
                  </a:solidFill>
                </a:rPr>
                <a:t>31 услуга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515113" y="3473514"/>
              <a:ext cx="500066" cy="2500331"/>
            </a:xfrm>
            <a:prstGeom prst="rect">
              <a:avLst/>
            </a:prstGeom>
            <a:solidFill>
              <a:srgbClr val="00B050"/>
            </a:solidFill>
            <a:ln/>
            <a:effectLst/>
            <a:scene3d>
              <a:camera prst="isometricOffAxis1Right"/>
              <a:lightRig rig="balanced" dir="t"/>
            </a:scene3d>
            <a:sp3d extrusionH="482600" contourW="12700">
              <a:bevelT w="63500" h="25400" prst="coolSlant"/>
              <a:contourClr>
                <a:srgbClr val="008000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b="1" dirty="0"/>
                <a:t>18 услуг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943609" y="4775441"/>
              <a:ext cx="500066" cy="1309265"/>
            </a:xfrm>
            <a:prstGeom prst="rect">
              <a:avLst/>
            </a:prstGeom>
            <a:solidFill>
              <a:srgbClr val="00B050"/>
            </a:solidFill>
            <a:ln/>
            <a:effectLst/>
            <a:scene3d>
              <a:camera prst="isometricOffAxis1Right"/>
              <a:lightRig rig="balanced" dir="t"/>
            </a:scene3d>
            <a:sp3d extrusionH="482600" contourW="12700">
              <a:bevelT w="63500" h="25400" prst="coolSlant"/>
              <a:contourClr>
                <a:srgbClr val="008000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bg1"/>
                  </a:solidFill>
                  <a:cs typeface="Arial" pitchFamily="34" charset="0"/>
                </a:rPr>
                <a:t>5 услуг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571875" y="6164263"/>
            <a:ext cx="9286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800" b="1" dirty="0">
                <a:solidFill>
                  <a:srgbClr val="0070C0"/>
                </a:solidFill>
                <a:latin typeface="+mj-lt"/>
              </a:rPr>
              <a:t>2012ж.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857500" y="6264275"/>
            <a:ext cx="9921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800" b="1" dirty="0">
                <a:solidFill>
                  <a:srgbClr val="0070C0"/>
                </a:solidFill>
                <a:latin typeface="+mj-lt"/>
              </a:rPr>
              <a:t>2011ж.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86250" y="6059488"/>
            <a:ext cx="9286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800" b="1" dirty="0">
                <a:solidFill>
                  <a:srgbClr val="0070C0"/>
                </a:solidFill>
                <a:latin typeface="+mj-lt"/>
              </a:rPr>
              <a:t>2013ж.</a:t>
            </a:r>
          </a:p>
        </p:txBody>
      </p:sp>
      <p:sp>
        <p:nvSpPr>
          <p:cNvPr id="15376" name="Заголовок 23"/>
          <p:cNvSpPr txBox="1">
            <a:spLocks/>
          </p:cNvSpPr>
          <p:nvPr/>
        </p:nvSpPr>
        <p:spPr bwMode="auto">
          <a:xfrm>
            <a:off x="0" y="71438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800" dirty="0">
                <a:solidFill>
                  <a:srgbClr val="008000"/>
                </a:solidFill>
              </a:rPr>
              <a:t>ӘЛЕУМЕТТІК МАҢЫЗЫ БАР ҚЫЗМЕТТЕРДІ ЭЛЕКТРОНДЫҚ ФОРМАТҚА ӨТКІЗУ</a:t>
            </a:r>
          </a:p>
        </p:txBody>
      </p:sp>
      <p:sp>
        <p:nvSpPr>
          <p:cNvPr id="15377" name="Заголовок 1"/>
          <p:cNvSpPr txBox="1">
            <a:spLocks/>
          </p:cNvSpPr>
          <p:nvPr/>
        </p:nvSpPr>
        <p:spPr bwMode="auto">
          <a:xfrm>
            <a:off x="428625" y="620713"/>
            <a:ext cx="87153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1400" i="1">
                <a:solidFill>
                  <a:srgbClr val="7F7F7F"/>
                </a:solidFill>
              </a:rPr>
              <a:t>«…</a:t>
            </a:r>
            <a:r>
              <a:rPr lang="ru-RU" altLang="ko-KR" sz="1400" i="1">
                <a:solidFill>
                  <a:srgbClr val="7F7F7F"/>
                </a:solidFill>
              </a:rPr>
              <a:t>2012 жылдың аяғына дейiн әлеуметтiк маңызы бар қызметтердiң 60 пайызы электронды түрде болуға тиiс</a:t>
            </a:r>
            <a:r>
              <a:rPr lang="ru-RU" sz="1400" i="1">
                <a:solidFill>
                  <a:srgbClr val="7F7F7F"/>
                </a:solidFill>
              </a:rPr>
              <a:t>»</a:t>
            </a:r>
          </a:p>
          <a:p>
            <a:pPr algn="r"/>
            <a:r>
              <a:rPr lang="ru-RU" sz="1400" i="1">
                <a:solidFill>
                  <a:srgbClr val="7F7F7F"/>
                </a:solidFill>
              </a:rPr>
              <a:t>					   ҚР Президентінің  Жолдауынан</a:t>
            </a:r>
            <a:endParaRPr lang="ru-RU" sz="1400">
              <a:solidFill>
                <a:srgbClr val="7F7F7F"/>
              </a:solidFill>
            </a:endParaRPr>
          </a:p>
          <a:p>
            <a:pPr algn="r"/>
            <a:endParaRPr lang="ru-RU" sz="1400" b="1">
              <a:solidFill>
                <a:srgbClr val="7F7F7F"/>
              </a:solidFill>
            </a:endParaRPr>
          </a:p>
        </p:txBody>
      </p:sp>
      <p:sp>
        <p:nvSpPr>
          <p:cNvPr id="15378" name="TextBox 32"/>
          <p:cNvSpPr txBox="1">
            <a:spLocks noChangeArrowheads="1"/>
          </p:cNvSpPr>
          <p:nvPr/>
        </p:nvSpPr>
        <p:spPr bwMode="auto">
          <a:xfrm>
            <a:off x="6143625" y="1743075"/>
            <a:ext cx="28209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8000"/>
                </a:solidFill>
              </a:rPr>
              <a:t>жеке</a:t>
            </a:r>
            <a:r>
              <a:rPr lang="ru-RU" sz="2400" b="1" i="1">
                <a:solidFill>
                  <a:srgbClr val="008000"/>
                </a:solidFill>
                <a:latin typeface="Calibri" pitchFamily="34" charset="0"/>
              </a:rPr>
              <a:t>меншікті б</a:t>
            </a:r>
            <a:r>
              <a:rPr lang="ru-RU" sz="2400" b="1" i="1">
                <a:solidFill>
                  <a:srgbClr val="008000"/>
                </a:solidFill>
              </a:rPr>
              <a:t>и</a:t>
            </a:r>
            <a:r>
              <a:rPr lang="ru-RU" sz="2400" b="1" i="1">
                <a:solidFill>
                  <a:srgbClr val="008000"/>
                </a:solidFill>
                <a:latin typeface="Calibri" pitchFamily="34" charset="0"/>
              </a:rPr>
              <a:t>знесті </a:t>
            </a:r>
            <a:r>
              <a:rPr lang="ru-RU" sz="1400" i="1"/>
              <a:t>қалай тіркеу</a:t>
            </a:r>
            <a:r>
              <a:rPr lang="ru-RU" sz="240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ota_ru_0020701-preview.jp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4943499"/>
            <a:ext cx="2362199" cy="1771649"/>
          </a:xfrm>
          <a:prstGeom prst="rect">
            <a:avLst/>
          </a:prstGeom>
        </p:spPr>
      </p:pic>
      <p:pic>
        <p:nvPicPr>
          <p:cNvPr id="16387" name="Picture 14" descr="C:\Users\ww\Desktop\Report 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3033713"/>
            <a:ext cx="1643062" cy="2324100"/>
          </a:xfrm>
          <a:prstGeom prst="rect">
            <a:avLst/>
          </a:prstGeom>
          <a:noFill/>
          <a:ln w="15875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852988" y="6202363"/>
            <a:ext cx="9286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rgbClr val="0070C0"/>
                </a:solidFill>
                <a:latin typeface="+mj-lt"/>
              </a:rPr>
              <a:t>2008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24488" y="6130925"/>
            <a:ext cx="9286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rgbClr val="0070C0"/>
                </a:solidFill>
                <a:latin typeface="+mj-lt"/>
              </a:rPr>
              <a:t>2009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95988" y="6059488"/>
            <a:ext cx="7143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rgbClr val="0070C0"/>
                </a:solidFill>
                <a:latin typeface="+mj-lt"/>
              </a:rPr>
              <a:t>2010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29125" y="5357813"/>
            <a:ext cx="7143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8000"/>
                </a:solidFill>
                <a:latin typeface="+mj-lt"/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00625" y="4691063"/>
            <a:ext cx="785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8000"/>
                </a:solidFill>
                <a:latin typeface="+mj-lt"/>
              </a:rPr>
              <a:t>41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86375" y="3119438"/>
            <a:ext cx="1000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8000"/>
                </a:solidFill>
                <a:latin typeface="+mj-lt"/>
              </a:rPr>
              <a:t>1245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05563" y="5957888"/>
            <a:ext cx="7762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800" dirty="0">
                <a:solidFill>
                  <a:srgbClr val="0070C0"/>
                </a:solidFill>
                <a:latin typeface="+mj-lt"/>
              </a:rPr>
              <a:t>2011</a:t>
            </a:r>
          </a:p>
        </p:txBody>
      </p:sp>
      <p:sp>
        <p:nvSpPr>
          <p:cNvPr id="16395" name="TextBox 22"/>
          <p:cNvSpPr txBox="1">
            <a:spLocks noChangeArrowheads="1"/>
          </p:cNvSpPr>
          <p:nvPr/>
        </p:nvSpPr>
        <p:spPr bwMode="auto">
          <a:xfrm>
            <a:off x="7138988" y="5857875"/>
            <a:ext cx="2005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solidFill>
                  <a:srgbClr val="0070C0"/>
                </a:solidFill>
              </a:rPr>
              <a:t>2012 </a:t>
            </a:r>
            <a:r>
              <a:rPr lang="ru-RU" sz="1600">
                <a:solidFill>
                  <a:srgbClr val="0070C0"/>
                </a:solidFill>
              </a:rPr>
              <a:t>(</a:t>
            </a:r>
            <a:r>
              <a:rPr lang="ru-RU" sz="1400">
                <a:solidFill>
                  <a:srgbClr val="0070C0"/>
                </a:solidFill>
              </a:rPr>
              <a:t>1-тоқсан</a:t>
            </a:r>
            <a:r>
              <a:rPr lang="ru-RU" sz="160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29250" y="2000250"/>
            <a:ext cx="1143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8000"/>
                </a:solidFill>
                <a:latin typeface="+mj-lt"/>
              </a:rPr>
              <a:t>2360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62788" y="2424113"/>
            <a:ext cx="1000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8000"/>
                </a:solidFill>
                <a:latin typeface="+mj-lt"/>
              </a:rPr>
              <a:t>1838</a:t>
            </a:r>
          </a:p>
        </p:txBody>
      </p:sp>
      <p:sp>
        <p:nvSpPr>
          <p:cNvPr id="16398" name="Заголовок 26"/>
          <p:cNvSpPr>
            <a:spLocks noGrp="1"/>
          </p:cNvSpPr>
          <p:nvPr>
            <p:ph type="title"/>
          </p:nvPr>
        </p:nvSpPr>
        <p:spPr>
          <a:xfrm>
            <a:off x="0" y="60325"/>
            <a:ext cx="9144000" cy="571500"/>
          </a:xfrm>
        </p:spPr>
        <p:txBody>
          <a:bodyPr/>
          <a:lstStyle/>
          <a:p>
            <a:r>
              <a:rPr lang="ru-RU" sz="1800" b="0" dirty="0" smtClean="0">
                <a:latin typeface="Arial" pitchFamily="34" charset="0"/>
                <a:cs typeface="Arial" pitchFamily="34" charset="0"/>
              </a:rPr>
              <a:t>ЛИЦЕНЗИЯЛАУ ҚЫЗМЕТІН ЭЛЕКТРОНДЫҚ ТҮРДЕ ҰСЫНУ</a:t>
            </a:r>
            <a:endParaRPr lang="ru-RU" sz="1800" b="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6399" name="Rectangle 3"/>
          <p:cNvSpPr>
            <a:spLocks noChangeArrowheads="1"/>
          </p:cNvSpPr>
          <p:nvPr/>
        </p:nvSpPr>
        <p:spPr bwMode="auto">
          <a:xfrm>
            <a:off x="7215188" y="6286500"/>
            <a:ext cx="1785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70C0"/>
              </a:buClr>
            </a:pPr>
            <a:r>
              <a:rPr lang="ru-RU" sz="1400" i="1">
                <a:solidFill>
                  <a:srgbClr val="0070C0"/>
                </a:solidFill>
              </a:rPr>
              <a:t>108 лицензия түрі</a:t>
            </a:r>
          </a:p>
        </p:txBody>
      </p:sp>
      <p:sp>
        <p:nvSpPr>
          <p:cNvPr id="32" name="Номер слайда 5"/>
          <p:cNvSpPr txBox="1"/>
          <p:nvPr/>
        </p:nvSpPr>
        <p:spPr>
          <a:xfrm>
            <a:off x="8501063" y="188913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4AEBC7-FB18-4296-B893-B405AA206CDF}" type="slidenum">
              <a:rPr sz="1400" kern="0">
                <a:solidFill>
                  <a:srgbClr val="000000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ru-RU" sz="1400" kern="0">
              <a:solidFill>
                <a:srgbClr val="FFFFFF"/>
              </a:solidFill>
              <a:latin typeface="+mj-lt"/>
              <a:cs typeface="Arial"/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5000628" y="2388622"/>
            <a:ext cx="2714644" cy="3888373"/>
            <a:chOff x="5419731" y="2171691"/>
            <a:chExt cx="2714644" cy="3888373"/>
          </a:xfrm>
          <a:solidFill>
            <a:srgbClr val="00B050"/>
          </a:solidFill>
        </p:grpSpPr>
        <p:sp>
          <p:nvSpPr>
            <p:cNvPr id="21" name="Прямоугольник 20"/>
            <p:cNvSpPr/>
            <p:nvPr/>
          </p:nvSpPr>
          <p:spPr>
            <a:xfrm>
              <a:off x="7634309" y="2786058"/>
              <a:ext cx="500066" cy="3000396"/>
            </a:xfrm>
            <a:prstGeom prst="rect">
              <a:avLst/>
            </a:prstGeom>
            <a:grpFill/>
            <a:ln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isometricOffAxis1Right"/>
              <a:lightRig rig="balanced" dir="t"/>
            </a:scene3d>
            <a:sp3d extrusionH="482600" contourW="12700">
              <a:bevelT w="63500" h="25400" prst="coolSlant"/>
              <a:contourClr>
                <a:srgbClr val="008000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072330" y="2171691"/>
              <a:ext cx="500066" cy="3714776"/>
            </a:xfrm>
            <a:prstGeom prst="rect">
              <a:avLst/>
            </a:prstGeom>
            <a:grpFill/>
            <a:ln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isometricOffAxis1Right"/>
              <a:lightRig rig="balanced" dir="t"/>
            </a:scene3d>
            <a:sp3d extrusionH="482600" contourW="12700">
              <a:bevelT w="63500" h="25400" prst="coolSlant"/>
              <a:contourClr>
                <a:srgbClr val="008000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510351" y="3448050"/>
              <a:ext cx="500066" cy="2500330"/>
            </a:xfrm>
            <a:prstGeom prst="rect">
              <a:avLst/>
            </a:prstGeom>
            <a:grpFill/>
            <a:ln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isometricOffAxis1Right"/>
              <a:lightRig rig="balanced" dir="t"/>
            </a:scene3d>
            <a:sp3d extrusionH="482600" contourW="12700">
              <a:bevelT w="63500" h="25400" prst="coolSlant"/>
              <a:contourClr>
                <a:srgbClr val="008000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957897" y="5072074"/>
              <a:ext cx="500066" cy="916552"/>
            </a:xfrm>
            <a:prstGeom prst="rect">
              <a:avLst/>
            </a:prstGeom>
            <a:grpFill/>
            <a:ln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isometricOffAxis1Right"/>
              <a:lightRig rig="balanced" dir="t"/>
            </a:scene3d>
            <a:sp3d extrusionH="482600" contourW="12700">
              <a:bevelT w="63500" h="25400" prst="coolSlant"/>
              <a:contourClr>
                <a:srgbClr val="008000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419731" y="5715016"/>
              <a:ext cx="500066" cy="345048"/>
            </a:xfrm>
            <a:prstGeom prst="rect">
              <a:avLst/>
            </a:prstGeom>
            <a:grpFill/>
            <a:ln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isometricOffAxis1Right"/>
              <a:lightRig rig="balanced" dir="t"/>
            </a:scene3d>
            <a:sp3d extrusionH="482600" contourW="12700">
              <a:bevelT w="63500" h="25400" prst="coolSlant"/>
              <a:contourClr>
                <a:srgbClr val="008000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/>
            </a:p>
          </p:txBody>
        </p:sp>
      </p:grpSp>
      <p:sp>
        <p:nvSpPr>
          <p:cNvPr id="16402" name="TextBox 6"/>
          <p:cNvSpPr txBox="1">
            <a:spLocks noChangeArrowheads="1"/>
          </p:cNvSpPr>
          <p:nvPr/>
        </p:nvSpPr>
        <p:spPr bwMode="auto">
          <a:xfrm>
            <a:off x="214313" y="1000125"/>
            <a:ext cx="3214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eaLnBrk="0" hangingPunct="0">
              <a:buClr>
                <a:srgbClr val="008000"/>
              </a:buClr>
              <a:buFont typeface="Wingdings" pitchFamily="2" charset="2"/>
              <a:buChar char="ü"/>
            </a:pPr>
            <a:r>
              <a:rPr lang="ru-RU" sz="1600"/>
              <a:t>Е-лицензиялау барлық орталық МО және ЖАО енгізілген</a:t>
            </a:r>
            <a:endParaRPr lang="en-US" sz="1600"/>
          </a:p>
        </p:txBody>
      </p:sp>
      <p:sp>
        <p:nvSpPr>
          <p:cNvPr id="16403" name="Rectangle 3"/>
          <p:cNvSpPr>
            <a:spLocks noChangeArrowheads="1"/>
          </p:cNvSpPr>
          <p:nvPr/>
        </p:nvSpPr>
        <p:spPr bwMode="auto">
          <a:xfrm>
            <a:off x="214313" y="2068513"/>
            <a:ext cx="22145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eaLnBrk="0" hangingPunct="0">
              <a:buClr>
                <a:srgbClr val="008000"/>
              </a:buClr>
              <a:buFont typeface="Wingdings" pitchFamily="2" charset="2"/>
              <a:buChar char="ü"/>
            </a:pPr>
            <a:r>
              <a:rPr lang="ru-RU" sz="1600"/>
              <a:t>МО АЖ өзара іс-қимылы іске асырылған</a:t>
            </a:r>
          </a:p>
        </p:txBody>
      </p:sp>
      <p:sp>
        <p:nvSpPr>
          <p:cNvPr id="16404" name="Rectangle 3"/>
          <p:cNvSpPr>
            <a:spLocks noChangeArrowheads="1"/>
          </p:cNvSpPr>
          <p:nvPr/>
        </p:nvSpPr>
        <p:spPr bwMode="auto">
          <a:xfrm>
            <a:off x="3929063" y="1630363"/>
            <a:ext cx="5143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ctr" eaLnBrk="0" hangingPunct="0">
              <a:buClr>
                <a:srgbClr val="0070C0"/>
              </a:buClr>
            </a:pPr>
            <a:r>
              <a:rPr lang="ru-RU" sz="1800">
                <a:solidFill>
                  <a:srgbClr val="0070C0"/>
                </a:solidFill>
              </a:rPr>
              <a:t>Берілген электрондық лицензиялар саны</a:t>
            </a:r>
          </a:p>
        </p:txBody>
      </p:sp>
      <p:sp>
        <p:nvSpPr>
          <p:cNvPr id="16405" name="Прямоугольник 22"/>
          <p:cNvSpPr>
            <a:spLocks noChangeArrowheads="1"/>
          </p:cNvSpPr>
          <p:nvPr/>
        </p:nvSpPr>
        <p:spPr bwMode="auto">
          <a:xfrm>
            <a:off x="2571750" y="714375"/>
            <a:ext cx="6572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i="1" dirty="0">
                <a:solidFill>
                  <a:srgbClr val="404040"/>
                </a:solidFill>
              </a:rPr>
              <a:t>«… </a:t>
            </a:r>
            <a:r>
              <a:rPr lang="ru-RU" altLang="ko-KR" sz="1200" i="1" dirty="0">
                <a:solidFill>
                  <a:srgbClr val="404040"/>
                </a:solidFill>
              </a:rPr>
              <a:t>2012 </a:t>
            </a:r>
            <a:r>
              <a:rPr lang="ru-RU" altLang="ko-KR" sz="1200" i="1" dirty="0" err="1">
                <a:solidFill>
                  <a:srgbClr val="404040"/>
                </a:solidFill>
              </a:rPr>
              <a:t>жылдың аяғына дейiн</a:t>
            </a:r>
            <a:r>
              <a:rPr lang="ru-RU" altLang="ko-KR" sz="1200" i="1" dirty="0">
                <a:solidFill>
                  <a:srgbClr val="404040"/>
                </a:solidFill>
              </a:rPr>
              <a:t> … </a:t>
            </a:r>
            <a:r>
              <a:rPr lang="ru-RU" altLang="ko-KR" sz="1200" i="1" dirty="0" err="1">
                <a:solidFill>
                  <a:srgbClr val="404040"/>
                </a:solidFill>
              </a:rPr>
              <a:t>лицензиялардың барлық түрлерi</a:t>
            </a:r>
            <a:r>
              <a:rPr lang="ru-RU" altLang="ko-KR" sz="1200" i="1" dirty="0">
                <a:solidFill>
                  <a:srgbClr val="404040"/>
                </a:solidFill>
              </a:rPr>
              <a:t>, тек </a:t>
            </a:r>
            <a:r>
              <a:rPr lang="ru-RU" altLang="ko-KR" sz="1200" i="1" dirty="0" err="1">
                <a:solidFill>
                  <a:srgbClr val="404040"/>
                </a:solidFill>
              </a:rPr>
              <a:t>қана электронды</a:t>
            </a:r>
            <a:r>
              <a:rPr lang="ru-RU" altLang="ko-KR" sz="1200" i="1" dirty="0">
                <a:solidFill>
                  <a:srgbClr val="404040"/>
                </a:solidFill>
              </a:rPr>
              <a:t> </a:t>
            </a:r>
            <a:r>
              <a:rPr lang="ru-RU" altLang="ko-KR" sz="1200" i="1" dirty="0" err="1">
                <a:solidFill>
                  <a:srgbClr val="404040"/>
                </a:solidFill>
              </a:rPr>
              <a:t>түрде болуға </a:t>
            </a:r>
            <a:r>
              <a:rPr lang="ru-RU" altLang="ko-KR" sz="1200" i="1" dirty="0" err="1" smtClean="0">
                <a:solidFill>
                  <a:srgbClr val="404040"/>
                </a:solidFill>
              </a:rPr>
              <a:t>тиiс</a:t>
            </a:r>
            <a:r>
              <a:rPr lang="ru-RU" altLang="ko-KR" sz="1200" i="1" dirty="0" smtClean="0">
                <a:solidFill>
                  <a:srgbClr val="404040"/>
                </a:solidFill>
              </a:rPr>
              <a:t>» </a:t>
            </a:r>
            <a:endParaRPr lang="ru-RU" sz="1200" i="1" dirty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I:\! WORK\Нит презентация\Правительственный час e-gov\humans\guy2.png"/>
          <p:cNvPicPr>
            <a:picLocks noChangeAspect="1" noChangeArrowheads="1"/>
          </p:cNvPicPr>
          <p:nvPr/>
        </p:nvPicPr>
        <p:blipFill>
          <a:blip r:embed="rId2" cstate="print"/>
          <a:srcRect r="3860"/>
          <a:stretch>
            <a:fillRect/>
          </a:stretch>
        </p:blipFill>
        <p:spPr bwMode="auto">
          <a:xfrm>
            <a:off x="260350" y="765175"/>
            <a:ext cx="4625975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I:\! WORK\Нит презентация\Правительственный час e-gov\humans\guy_with_nout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9588" y="1847850"/>
            <a:ext cx="4352925" cy="44386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2693988" y="1785938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5-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86063" y="1836738"/>
            <a:ext cx="1285875" cy="285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201" name="TextBox 11"/>
          <p:cNvSpPr txBox="1">
            <a:spLocks noChangeArrowheads="1"/>
          </p:cNvSpPr>
          <p:nvPr/>
        </p:nvSpPr>
        <p:spPr bwMode="auto">
          <a:xfrm>
            <a:off x="2500313" y="2265363"/>
            <a:ext cx="6429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050" dirty="0" err="1"/>
              <a:t>өтініш</a:t>
            </a:r>
            <a:endParaRPr lang="ru-RU" sz="1050" dirty="0"/>
          </a:p>
        </p:txBody>
      </p:sp>
      <p:sp>
        <p:nvSpPr>
          <p:cNvPr id="17415" name="TextBox 12"/>
          <p:cNvSpPr txBox="1">
            <a:spLocks noChangeArrowheads="1"/>
          </p:cNvSpPr>
          <p:nvPr/>
        </p:nvSpPr>
        <p:spPr bwMode="auto">
          <a:xfrm>
            <a:off x="3257550" y="2476500"/>
            <a:ext cx="64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1200"/>
              <a:t>ӘЖК</a:t>
            </a:r>
            <a:endParaRPr lang="ru-RU" sz="1200"/>
          </a:p>
          <a:p>
            <a:r>
              <a:rPr lang="ru-RU" sz="1200">
                <a:latin typeface="Calibri" pitchFamily="34" charset="0"/>
              </a:rPr>
              <a:t>/</a:t>
            </a:r>
            <a:r>
              <a:rPr lang="ru-RU" sz="1200"/>
              <a:t>СТН</a:t>
            </a:r>
          </a:p>
        </p:txBody>
      </p:sp>
      <p:sp>
        <p:nvSpPr>
          <p:cNvPr id="17416" name="TextBox 13"/>
          <p:cNvSpPr txBox="1">
            <a:spLocks noChangeArrowheads="1"/>
          </p:cNvSpPr>
          <p:nvPr/>
        </p:nvSpPr>
        <p:spPr bwMode="auto">
          <a:xfrm>
            <a:off x="4000500" y="2193925"/>
            <a:ext cx="6429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Білікті талаптар</a:t>
            </a:r>
          </a:p>
        </p:txBody>
      </p:sp>
      <p:sp>
        <p:nvSpPr>
          <p:cNvPr id="8204" name="TextBox 14"/>
          <p:cNvSpPr txBox="1">
            <a:spLocks noChangeArrowheads="1"/>
          </p:cNvSpPr>
          <p:nvPr/>
        </p:nvSpPr>
        <p:spPr bwMode="auto">
          <a:xfrm>
            <a:off x="3205163" y="2079625"/>
            <a:ext cx="6429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050" dirty="0" err="1"/>
              <a:t>Жарғы</a:t>
            </a:r>
            <a:endParaRPr lang="ru-RU" sz="1050" dirty="0"/>
          </a:p>
        </p:txBody>
      </p:sp>
      <p:pic>
        <p:nvPicPr>
          <p:cNvPr id="17418" name="Picture 2" descr="C:\Documents and Settings\Admin\Мои документы\For prezentations\kz_icons\e-licens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0" y="3867150"/>
            <a:ext cx="1519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733675" y="1470025"/>
            <a:ext cx="157162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ru-RU" sz="1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құжат</a:t>
            </a:r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2013" y="3419475"/>
            <a:ext cx="1543050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Бір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е-өтініш</a:t>
            </a:r>
            <a:endParaRPr lang="ru-RU" sz="1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00813" y="5786438"/>
            <a:ext cx="2357437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МДҚ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ақпарат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Номер слайда 5"/>
          <p:cNvSpPr txBox="1"/>
          <p:nvPr/>
        </p:nvSpPr>
        <p:spPr>
          <a:xfrm>
            <a:off x="8501063" y="188913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1822FB-5798-4640-81A3-C5A52948DE35}" type="slidenum">
              <a:rPr sz="1400" kern="0">
                <a:solidFill>
                  <a:srgbClr val="000000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ru-RU" sz="1400" kern="0" dirty="0">
              <a:solidFill>
                <a:srgbClr val="FFFFFF"/>
              </a:solidFill>
              <a:latin typeface="+mj-lt"/>
              <a:cs typeface="Arial"/>
            </a:endParaRPr>
          </a:p>
        </p:txBody>
      </p:sp>
      <p:sp>
        <p:nvSpPr>
          <p:cNvPr id="17423" name="Rectangle 3"/>
          <p:cNvSpPr>
            <a:spLocks noChangeArrowheads="1"/>
          </p:cNvSpPr>
          <p:nvPr/>
        </p:nvSpPr>
        <p:spPr bwMode="auto">
          <a:xfrm>
            <a:off x="3000375" y="5429250"/>
            <a:ext cx="2071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70C0"/>
              </a:buClr>
            </a:pPr>
            <a:r>
              <a:rPr lang="ru-RU" sz="1800" b="1" i="1">
                <a:solidFill>
                  <a:srgbClr val="0070C0"/>
                </a:solidFill>
              </a:rPr>
              <a:t>2012ж. </a:t>
            </a:r>
          </a:p>
          <a:p>
            <a:pPr algn="ctr" eaLnBrk="0" hangingPunct="0">
              <a:buClr>
                <a:srgbClr val="0070C0"/>
              </a:buClr>
            </a:pPr>
            <a:r>
              <a:rPr lang="ru-RU" sz="1800" i="1">
                <a:solidFill>
                  <a:srgbClr val="008000"/>
                </a:solidFill>
              </a:rPr>
              <a:t>8</a:t>
            </a:r>
            <a:r>
              <a:rPr lang="en-US" sz="1800" i="1">
                <a:solidFill>
                  <a:srgbClr val="008000"/>
                </a:solidFill>
              </a:rPr>
              <a:t>0 </a:t>
            </a:r>
            <a:r>
              <a:rPr lang="ru-RU" sz="1800" i="1">
                <a:solidFill>
                  <a:srgbClr val="008000"/>
                </a:solidFill>
              </a:rPr>
              <a:t>рұқсат ету құжаттар</a:t>
            </a:r>
          </a:p>
        </p:txBody>
      </p:sp>
      <p:sp>
        <p:nvSpPr>
          <p:cNvPr id="17424" name="Заголовок 26"/>
          <p:cNvSpPr>
            <a:spLocks noGrp="1"/>
          </p:cNvSpPr>
          <p:nvPr>
            <p:ph type="title"/>
          </p:nvPr>
        </p:nvSpPr>
        <p:spPr>
          <a:xfrm>
            <a:off x="0" y="60325"/>
            <a:ext cx="9144000" cy="571500"/>
          </a:xfrm>
        </p:spPr>
        <p:txBody>
          <a:bodyPr/>
          <a:lstStyle/>
          <a:p>
            <a:r>
              <a:rPr lang="ru-RU" sz="1800" b="0" dirty="0" smtClean="0">
                <a:latin typeface="Arial" pitchFamily="34" charset="0"/>
                <a:cs typeface="Arial" pitchFamily="34" charset="0"/>
              </a:rPr>
              <a:t>РҰҚСАТ ЕТУ ҚҰЖАТТАРЫН АВТОМАТТАНДЫРУ ЖӘНЕ ОҢТАЙЛАНДЫРУ</a:t>
            </a:r>
            <a:endParaRPr lang="ru-RU" sz="1800" b="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7425" name="Прямоугольник 22"/>
          <p:cNvSpPr>
            <a:spLocks noChangeArrowheads="1"/>
          </p:cNvSpPr>
          <p:nvPr/>
        </p:nvSpPr>
        <p:spPr bwMode="auto">
          <a:xfrm>
            <a:off x="2571750" y="642938"/>
            <a:ext cx="6572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i="1" dirty="0">
                <a:solidFill>
                  <a:srgbClr val="404040"/>
                </a:solidFill>
              </a:rPr>
              <a:t>«… </a:t>
            </a:r>
            <a:r>
              <a:rPr lang="ru-RU" altLang="ko-KR" sz="1200" i="1" dirty="0">
                <a:solidFill>
                  <a:srgbClr val="404040"/>
                </a:solidFill>
              </a:rPr>
              <a:t>2013 </a:t>
            </a:r>
            <a:r>
              <a:rPr lang="ru-RU" altLang="ko-KR" sz="1200" i="1" dirty="0" err="1">
                <a:solidFill>
                  <a:srgbClr val="404040"/>
                </a:solidFill>
              </a:rPr>
              <a:t>жылдан</a:t>
            </a:r>
            <a:r>
              <a:rPr lang="ru-RU" altLang="ko-KR" sz="1200" i="1" dirty="0">
                <a:solidFill>
                  <a:srgbClr val="404040"/>
                </a:solidFill>
              </a:rPr>
              <a:t> </a:t>
            </a:r>
            <a:r>
              <a:rPr lang="ru-RU" altLang="ko-KR" sz="1200" i="1" dirty="0" err="1">
                <a:solidFill>
                  <a:srgbClr val="404040"/>
                </a:solidFill>
              </a:rPr>
              <a:t>бастап</a:t>
            </a:r>
            <a:r>
              <a:rPr lang="ru-RU" altLang="ko-KR" sz="1200" i="1" dirty="0">
                <a:solidFill>
                  <a:srgbClr val="404040"/>
                </a:solidFill>
              </a:rPr>
              <a:t> </a:t>
            </a:r>
            <a:r>
              <a:rPr lang="ru-RU" altLang="ko-KR" sz="1200" i="1" dirty="0" err="1">
                <a:solidFill>
                  <a:srgbClr val="404040"/>
                </a:solidFill>
              </a:rPr>
              <a:t>мемлекеттен</a:t>
            </a:r>
            <a:r>
              <a:rPr lang="ru-RU" altLang="ko-KR" sz="1200" i="1" dirty="0">
                <a:solidFill>
                  <a:srgbClr val="404040"/>
                </a:solidFill>
              </a:rPr>
              <a:t> </a:t>
            </a:r>
            <a:r>
              <a:rPr lang="ru-RU" altLang="ko-KR" sz="1200" i="1" dirty="0" err="1">
                <a:solidFill>
                  <a:srgbClr val="404040"/>
                </a:solidFill>
              </a:rPr>
              <a:t>барлық рұқсат етушiлiк</a:t>
            </a:r>
            <a:r>
              <a:rPr lang="ru-RU" altLang="ko-KR" sz="1200" i="1" dirty="0">
                <a:solidFill>
                  <a:srgbClr val="404040"/>
                </a:solidFill>
              </a:rPr>
              <a:t> </a:t>
            </a:r>
            <a:r>
              <a:rPr lang="ru-RU" altLang="ko-KR" sz="1200" i="1" dirty="0" err="1">
                <a:solidFill>
                  <a:srgbClr val="404040"/>
                </a:solidFill>
              </a:rPr>
              <a:t>құжаттарды </a:t>
            </a:r>
            <a:r>
              <a:rPr lang="ru-RU" altLang="ko-KR" sz="1200" i="1" dirty="0">
                <a:solidFill>
                  <a:srgbClr val="404040"/>
                </a:solidFill>
              </a:rPr>
              <a:t>да </a:t>
            </a:r>
            <a:r>
              <a:rPr lang="ru-RU" altLang="ko-KR" sz="1200" i="1" dirty="0" err="1">
                <a:solidFill>
                  <a:srgbClr val="404040"/>
                </a:solidFill>
              </a:rPr>
              <a:t>қазақстандықтар электронды</a:t>
            </a:r>
            <a:r>
              <a:rPr lang="ru-RU" altLang="ko-KR" sz="1200" i="1" dirty="0">
                <a:solidFill>
                  <a:srgbClr val="404040"/>
                </a:solidFill>
              </a:rPr>
              <a:t> </a:t>
            </a:r>
            <a:r>
              <a:rPr lang="ru-RU" altLang="ko-KR" sz="1200" i="1" dirty="0" err="1">
                <a:solidFill>
                  <a:srgbClr val="404040"/>
                </a:solidFill>
              </a:rPr>
              <a:t>түрде немесе</a:t>
            </a:r>
            <a:r>
              <a:rPr lang="ru-RU" altLang="ko-KR" sz="1200" i="1" dirty="0">
                <a:solidFill>
                  <a:srgbClr val="404040"/>
                </a:solidFill>
              </a:rPr>
              <a:t> </a:t>
            </a:r>
            <a:r>
              <a:rPr lang="ru-RU" altLang="ko-KR" sz="1200" i="1" dirty="0" err="1">
                <a:solidFill>
                  <a:srgbClr val="404040"/>
                </a:solidFill>
              </a:rPr>
              <a:t>Халыққа қызмет көрсету орталықтары арқылы алуға </a:t>
            </a:r>
            <a:r>
              <a:rPr lang="ru-RU" altLang="ko-KR" sz="1200" i="1" dirty="0" err="1" smtClean="0">
                <a:solidFill>
                  <a:srgbClr val="404040"/>
                </a:solidFill>
              </a:rPr>
              <a:t>тиiс</a:t>
            </a:r>
            <a:r>
              <a:rPr lang="ru-RU" altLang="ko-KR" sz="1200" i="1" dirty="0" smtClean="0">
                <a:solidFill>
                  <a:srgbClr val="404040"/>
                </a:solidFill>
              </a:rPr>
              <a:t>»</a:t>
            </a:r>
            <a:endParaRPr lang="ru-RU" sz="1200" i="1" dirty="0">
              <a:solidFill>
                <a:srgbClr val="404040"/>
              </a:solidFill>
            </a:endParaRPr>
          </a:p>
        </p:txBody>
      </p:sp>
      <p:sp>
        <p:nvSpPr>
          <p:cNvPr id="17426" name="Прямоугольник 26"/>
          <p:cNvSpPr>
            <a:spLocks noChangeArrowheads="1"/>
          </p:cNvSpPr>
          <p:nvPr/>
        </p:nvSpPr>
        <p:spPr bwMode="auto">
          <a:xfrm>
            <a:off x="4714875" y="1562100"/>
            <a:ext cx="4143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0070C0"/>
                </a:solidFill>
              </a:rPr>
              <a:t>санитарлық-эпидемиологиялық </a:t>
            </a:r>
          </a:p>
          <a:p>
            <a:pPr algn="ctr"/>
            <a:r>
              <a:rPr lang="ru-RU" sz="1600">
                <a:solidFill>
                  <a:srgbClr val="0070C0"/>
                </a:solidFill>
              </a:rPr>
              <a:t>қорытынды беру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I:\! WORK\Нит презентация\Правительственный час e-gov\humans\tson1.png"/>
          <p:cNvPicPr>
            <a:picLocks noChangeAspect="1" noChangeArrowheads="1"/>
          </p:cNvPicPr>
          <p:nvPr/>
        </p:nvPicPr>
        <p:blipFill>
          <a:blip r:embed="rId2" cstate="print"/>
          <a:srcRect r="6310"/>
          <a:stretch>
            <a:fillRect/>
          </a:stretch>
        </p:blipFill>
        <p:spPr bwMode="auto">
          <a:xfrm>
            <a:off x="1785938" y="1143000"/>
            <a:ext cx="507206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5500688" y="3067050"/>
            <a:ext cx="968375" cy="317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36" name="Группа 96"/>
          <p:cNvGrpSpPr>
            <a:grpSpLocks/>
          </p:cNvGrpSpPr>
          <p:nvPr/>
        </p:nvGrpSpPr>
        <p:grpSpPr bwMode="auto">
          <a:xfrm>
            <a:off x="6419850" y="2613025"/>
            <a:ext cx="784225" cy="631825"/>
            <a:chOff x="2788116" y="4597795"/>
            <a:chExt cx="783759" cy="645727"/>
          </a:xfrm>
        </p:grpSpPr>
        <p:pic>
          <p:nvPicPr>
            <p:cNvPr id="18462" name="Picture 3" descr="C:\Users\Бахтияр\Desktop\images (12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500" y="4857760"/>
              <a:ext cx="714375" cy="38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3" name="Picture 9" descr="I:\! WORK\For prezentations\kz_icons\logo_ЦОН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8116" y="4597795"/>
              <a:ext cx="346075" cy="328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6615113" y="4997450"/>
            <a:ext cx="22145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 басшыларымен азаматтарды о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nline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қабылдау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8" name="Заголовок 11"/>
          <p:cNvSpPr>
            <a:spLocks noGrp="1"/>
          </p:cNvSpPr>
          <p:nvPr>
            <p:ph type="title"/>
          </p:nvPr>
        </p:nvSpPr>
        <p:spPr>
          <a:xfrm>
            <a:off x="0" y="60325"/>
            <a:ext cx="9144000" cy="571500"/>
          </a:xfrm>
        </p:spPr>
        <p:txBody>
          <a:bodyPr/>
          <a:lstStyle/>
          <a:p>
            <a:r>
              <a:rPr lang="ru-RU" sz="1800" b="0" smtClean="0">
                <a:latin typeface="Arial" pitchFamily="34" charset="0"/>
                <a:cs typeface="Arial" pitchFamily="34" charset="0"/>
              </a:rPr>
              <a:t>ХҚКО МОДЕРНИЗАЦИЯЛАУ</a:t>
            </a:r>
          </a:p>
        </p:txBody>
      </p:sp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1185863" y="5740400"/>
            <a:ext cx="5429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2011 ж. ХҚКО көрсетілген қызметтер саны: </a:t>
            </a:r>
            <a:r>
              <a:rPr lang="ru-RU" sz="1400">
                <a:solidFill>
                  <a:srgbClr val="008000"/>
                </a:solidFill>
              </a:rPr>
              <a:t>11 млн. астам</a:t>
            </a:r>
          </a:p>
        </p:txBody>
      </p:sp>
      <p:sp>
        <p:nvSpPr>
          <p:cNvPr id="18440" name="Прямоугольник 14"/>
          <p:cNvSpPr>
            <a:spLocks noChangeArrowheads="1"/>
          </p:cNvSpPr>
          <p:nvPr/>
        </p:nvSpPr>
        <p:spPr bwMode="auto">
          <a:xfrm>
            <a:off x="2000250" y="6369050"/>
            <a:ext cx="7143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1400"/>
              <a:t>ХҚКО қызметімен халықтың қанағаттанушылық деңгейі: </a:t>
            </a:r>
            <a:r>
              <a:rPr lang="kk-KZ" sz="1400">
                <a:solidFill>
                  <a:srgbClr val="FF0000"/>
                </a:solidFill>
              </a:rPr>
              <a:t>2010ж. - 65%; </a:t>
            </a:r>
            <a:r>
              <a:rPr lang="kk-KZ" sz="1400">
                <a:solidFill>
                  <a:srgbClr val="008000"/>
                </a:solidFill>
              </a:rPr>
              <a:t>2011ж. </a:t>
            </a:r>
            <a:r>
              <a:rPr lang="kk-KZ" sz="1400">
                <a:solidFill>
                  <a:schemeClr val="tx2"/>
                </a:solidFill>
              </a:rPr>
              <a:t>- </a:t>
            </a:r>
            <a:r>
              <a:rPr lang="kk-KZ" sz="1400">
                <a:solidFill>
                  <a:srgbClr val="008000"/>
                </a:solidFill>
              </a:rPr>
              <a:t>76</a:t>
            </a:r>
            <a:r>
              <a:rPr lang="ru-RU" sz="1400">
                <a:solidFill>
                  <a:srgbClr val="008000"/>
                </a:solidFill>
              </a:rPr>
              <a:t>%.</a:t>
            </a:r>
          </a:p>
        </p:txBody>
      </p:sp>
      <p:sp>
        <p:nvSpPr>
          <p:cNvPr id="18441" name="Прямоугольник 15"/>
          <p:cNvSpPr>
            <a:spLocks noChangeArrowheads="1"/>
          </p:cNvSpPr>
          <p:nvPr/>
        </p:nvSpPr>
        <p:spPr bwMode="auto">
          <a:xfrm>
            <a:off x="1500188" y="60817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Қызмет көрсету уақыты </a:t>
            </a:r>
            <a:r>
              <a:rPr lang="ru-RU" sz="1400">
                <a:solidFill>
                  <a:srgbClr val="FF0000"/>
                </a:solidFill>
              </a:rPr>
              <a:t>60 минуттан </a:t>
            </a:r>
            <a:r>
              <a:rPr lang="ru-RU" sz="1400">
                <a:solidFill>
                  <a:srgbClr val="008000"/>
                </a:solidFill>
              </a:rPr>
              <a:t>15-20 минутқа </a:t>
            </a:r>
            <a:r>
              <a:rPr lang="ru-RU" sz="1400"/>
              <a:t>дейін қысқартылған</a:t>
            </a:r>
          </a:p>
        </p:txBody>
      </p:sp>
      <p:sp>
        <p:nvSpPr>
          <p:cNvPr id="17" name="Номер слайда 5"/>
          <p:cNvSpPr txBox="1"/>
          <p:nvPr/>
        </p:nvSpPr>
        <p:spPr>
          <a:xfrm>
            <a:off x="8501063" y="188913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551436-3A6E-4B41-9C0E-448E11F94854}" type="slidenum">
              <a:rPr sz="1400" kern="0">
                <a:solidFill>
                  <a:srgbClr val="000000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ru-RU" sz="1400" kern="0">
              <a:solidFill>
                <a:srgbClr val="FFFFFF"/>
              </a:solidFill>
              <a:latin typeface="+mj-lt"/>
              <a:cs typeface="Arial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443663" y="3041650"/>
            <a:ext cx="44450" cy="4445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19" name="Прямоугольник 18"/>
          <p:cNvSpPr/>
          <p:nvPr/>
        </p:nvSpPr>
        <p:spPr>
          <a:xfrm>
            <a:off x="581025" y="1357313"/>
            <a:ext cx="157162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Электрондық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кезек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1663" y="5072063"/>
            <a:ext cx="200025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1600">
                <a:solidFill>
                  <a:srgbClr val="404040"/>
                </a:solidFill>
                <a:latin typeface="Arial" charset="0"/>
                <a:cs typeface="Arial" charset="0"/>
              </a:rPr>
              <a:t>Сервистің сапасын бағалау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72250" y="3203575"/>
            <a:ext cx="178593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Мобильдік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ХҚКО</a:t>
            </a:r>
          </a:p>
        </p:txBody>
      </p:sp>
      <p:sp>
        <p:nvSpPr>
          <p:cNvPr id="18447" name="TextBox 23"/>
          <p:cNvSpPr txBox="1">
            <a:spLocks noChangeArrowheads="1"/>
          </p:cNvSpPr>
          <p:nvPr/>
        </p:nvSpPr>
        <p:spPr bwMode="auto">
          <a:xfrm>
            <a:off x="7858125" y="2827338"/>
            <a:ext cx="785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8000"/>
                </a:solidFill>
              </a:rPr>
              <a:t>56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00875" y="1500188"/>
            <a:ext cx="15716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Тосқауылсыз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kk-K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қызмет көрсету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449" name="Picture 3" descr="I:\! WORK\Нит презентация\Правительственный час e-gov\humans\poi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88" y="5705475"/>
            <a:ext cx="357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3" descr="I:\! WORK\Нит презентация\Правительственный час e-gov\humans\poi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7300" y="6072188"/>
            <a:ext cx="357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3" descr="I:\! WORK\Нит презентация\Правительственный час e-gov\humans\poi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0" y="6348413"/>
            <a:ext cx="357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4" descr="I:\! WORK\Нит презентация\Правительственный час e-gov\humans\guy_with_nout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6425" y="4614863"/>
            <a:ext cx="1012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6" descr="I:\! WORK\Нит презентация\Правительственный час e-gov\humans\guy_pen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75" y="4675188"/>
            <a:ext cx="85725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54" name="Группа 32"/>
          <p:cNvGrpSpPr>
            <a:grpSpLocks/>
          </p:cNvGrpSpPr>
          <p:nvPr/>
        </p:nvGrpSpPr>
        <p:grpSpPr bwMode="auto">
          <a:xfrm>
            <a:off x="652463" y="3184525"/>
            <a:ext cx="1493837" cy="928688"/>
            <a:chOff x="396486" y="2530093"/>
            <a:chExt cx="1789442" cy="1113221"/>
          </a:xfrm>
        </p:grpSpPr>
        <p:pic>
          <p:nvPicPr>
            <p:cNvPr id="18460" name="Picture 8" descr="I:\! WORK\For prezentations\kz_icons\MyComputer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6486" y="2530093"/>
              <a:ext cx="1285884" cy="111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1" name="Picture 2" descr="I:\! WORK\For prezentations\kz_icons\e-gov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5786" y="2812317"/>
              <a:ext cx="1400142" cy="426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55" name="Picture 9" descr="I:\! WORK\Нит презентация\Правительственный час e-gov\humans\guy_with_nout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09775" y="1176338"/>
            <a:ext cx="71755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6" name="TextBox 28"/>
          <p:cNvSpPr txBox="1">
            <a:spLocks noChangeArrowheads="1"/>
          </p:cNvSpPr>
          <p:nvPr/>
        </p:nvSpPr>
        <p:spPr bwMode="auto">
          <a:xfrm>
            <a:off x="2571750" y="857250"/>
            <a:ext cx="4857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ХҚКО модернизациялау: 2011ж. </a:t>
            </a:r>
            <a:r>
              <a:rPr lang="en-US" sz="1200" b="1"/>
              <a:t>-</a:t>
            </a:r>
            <a:r>
              <a:rPr lang="en-US" sz="1200" b="1">
                <a:solidFill>
                  <a:srgbClr val="0070C0"/>
                </a:solidFill>
              </a:rPr>
              <a:t> </a:t>
            </a:r>
            <a:r>
              <a:rPr lang="ru-RU" sz="1200" b="1">
                <a:solidFill>
                  <a:srgbClr val="0070C0"/>
                </a:solidFill>
              </a:rPr>
              <a:t>28 ХҚКО</a:t>
            </a:r>
            <a:r>
              <a:rPr lang="ru-RU" sz="1200" b="1"/>
              <a:t>,</a:t>
            </a:r>
            <a:r>
              <a:rPr lang="ru-RU" sz="1200" b="1">
                <a:solidFill>
                  <a:srgbClr val="0070C0"/>
                </a:solidFill>
              </a:rPr>
              <a:t> </a:t>
            </a:r>
            <a:r>
              <a:rPr lang="ru-RU" sz="1200" b="1"/>
              <a:t>2012ж. </a:t>
            </a:r>
            <a:r>
              <a:rPr lang="en-US" sz="1200" b="1"/>
              <a:t>- </a:t>
            </a:r>
            <a:r>
              <a:rPr lang="ru-RU" sz="1200" b="1">
                <a:solidFill>
                  <a:srgbClr val="0070C0"/>
                </a:solidFill>
              </a:rPr>
              <a:t>221 ХҚКО</a:t>
            </a:r>
            <a:endParaRPr lang="ru-RU" sz="1200" b="1">
              <a:solidFill>
                <a:srgbClr val="FF0000"/>
              </a:solidFill>
            </a:endParaRPr>
          </a:p>
        </p:txBody>
      </p:sp>
      <p:pic>
        <p:nvPicPr>
          <p:cNvPr id="18457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72250" y="1562100"/>
            <a:ext cx="4286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Умножение 31"/>
          <p:cNvSpPr/>
          <p:nvPr/>
        </p:nvSpPr>
        <p:spPr>
          <a:xfrm>
            <a:off x="6604000" y="1714500"/>
            <a:ext cx="357188" cy="2857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/>
          </a:p>
        </p:txBody>
      </p:sp>
      <p:pic>
        <p:nvPicPr>
          <p:cNvPr id="18459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47938" y="1285875"/>
            <a:ext cx="2381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111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25531</TotalTime>
  <Words>922</Words>
  <Application>Microsoft Office PowerPoint</Application>
  <PresentationFormat>Экран (4:3)</PresentationFormat>
  <Paragraphs>319</Paragraphs>
  <Slides>16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Лист Microsoft Office Excel 97-2003</vt:lpstr>
      <vt:lpstr>Лист</vt:lpstr>
      <vt:lpstr>Слайд 1</vt:lpstr>
      <vt:lpstr>ХАЛЫҚАРАЛЫҚ ИНДЕКСТЕР</vt:lpstr>
      <vt:lpstr>«ЭЛЕКТРОНДЫҚ ҮКІМЕТТІ» ҚАЛЫПТАСТЫРУ КЕЗЕҢДЕРІ</vt:lpstr>
      <vt:lpstr>АҚПАРАТТЫҚ ҚАУІПСІЗДІК</vt:lpstr>
      <vt:lpstr>ЕЛБАСЫНЫҢ 2012 ЖЫЛҒЫ 27 ҚАҢТАРДАҒЫ  ҚАЗАҚСТАН ХАЛҚЫНА ЖОЛДАУЫ </vt:lpstr>
      <vt:lpstr>Слайд 6</vt:lpstr>
      <vt:lpstr>ЛИЦЕНЗИЯЛАУ ҚЫЗМЕТІН ЭЛЕКТРОНДЫҚ ТҮРДЕ ҰСЫНУ</vt:lpstr>
      <vt:lpstr>РҰҚСАТ ЕТУ ҚҰЖАТТАРЫН АВТОМАТТАНДЫРУ ЖӘНЕ ОҢТАЙЛАНДЫРУ</vt:lpstr>
      <vt:lpstr>ХҚКО МОДЕРНИЗАЦИЯЛАУ</vt:lpstr>
      <vt:lpstr>МАМАНДАНДЫРЫЛҒАН ХҚКО ҚҰРУ</vt:lpstr>
      <vt:lpstr>ИНТЕРНЕТКЕ КЕҢЖОЛАҚТЫ ҚОЛ ЖЕТКІЗУ ҚЫЗМЕТТЕРІМЕН ХАЛЫҚТЫ ҚАМТАМАСЫЗ ЕТУ</vt:lpstr>
      <vt:lpstr>БАЙЛАНЫС ҚЫЗМЕТТЕРІНІҢ БАҒАСЫН ТАЛДАУ</vt:lpstr>
      <vt:lpstr>ХАЛЫҚТЫҢ КОМПЬЮТЕРЛІК САУАТТЫЛЫҒЫН АРТТЫРУ</vt:lpstr>
      <vt:lpstr>ЗЕРТТЕУШІ КАДРЛАРДЫ ДАЙЫНДАУ ЖӘНЕ ОТАНДЫҚ  АКТ-ТЕХНОЛОГИЯЛАРЫН ДАМЫТУ</vt:lpstr>
      <vt:lpstr>2014 ЖЫЛҒА ҚАРАЙ ХАЛЫҚАРАЛЫҚ РЕЙТИНГТЕРДЕ ЖОСПАРЛАНҒАН ОРЫНДАР</vt:lpstr>
      <vt:lpstr>Слайд 16</vt:lpstr>
    </vt:vector>
  </TitlesOfParts>
  <Company>Национальные информационные технологии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MTK</dc:title>
  <dc:creator>Akhmurzin Kairat</dc:creator>
  <cp:lastModifiedBy>medeubaeva_d</cp:lastModifiedBy>
  <cp:revision>2006</cp:revision>
  <dcterms:created xsi:type="dcterms:W3CDTF">2006-04-19T05:53:40Z</dcterms:created>
  <dcterms:modified xsi:type="dcterms:W3CDTF">2012-05-22T03:20:58Z</dcterms:modified>
</cp:coreProperties>
</file>