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64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94" r:id="rId5"/>
    <p:sldId id="258" r:id="rId6"/>
    <p:sldId id="297" r:id="rId7"/>
    <p:sldId id="299" r:id="rId8"/>
    <p:sldId id="295" r:id="rId9"/>
    <p:sldId id="292" r:id="rId10"/>
  </p:sldIdLst>
  <p:sldSz cx="12192000" cy="6858000"/>
  <p:notesSz cx="6797675" cy="9928225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A7A"/>
    <a:srgbClr val="FDF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28" autoAdjust="0"/>
  </p:normalViewPr>
  <p:slideViewPr>
    <p:cSldViewPr>
      <p:cViewPr>
        <p:scale>
          <a:sx n="117" d="100"/>
          <a:sy n="117" d="100"/>
        </p:scale>
        <p:origin x="-126" y="-102"/>
      </p:cViewPr>
      <p:guideLst>
        <p:guide orient="horz" pos="2160"/>
        <p:guide pos="3840"/>
      </p:guideLst>
    </p:cSldViewPr>
  </p:slideViewPr>
  <p:outlineViewPr>
    <p:cViewPr>
      <p:scale>
        <a:sx n="1" d="1"/>
        <a:sy n="1" d="1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/>
          <a:lstStyle/>
          <a:p>
            <a:fld id="{03170175-C3ED-4C72-B085-79CCCD670CC9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/>
          <a:lstStyle/>
          <a:p>
            <a:fld id="{92977F1F-E40B-4E53-8E11-28ED506983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63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/>
          <a:lstStyle/>
          <a:p>
            <a:fld id="{2D9FB51A-E05F-4494-ADA5-A77EAE266FCF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/>
          <a:lstStyle/>
          <a:p>
            <a:fld id="{13CD1B0D-083E-4DA2-81AD-16B7E97118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07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24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9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70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70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70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AB5E-65B2-470F-A90D-8944CCF2250D}" type="datetime2">
              <a:rPr lang="en-US" smtClean="0"/>
              <a:pPr/>
              <a:t>Friday, November 1, 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066D-E18E-46CA-ADDB-DC7D9F287FCD}" type="datetime2">
              <a:rPr lang="en-US" smtClean="0"/>
              <a:pPr/>
              <a:t>Friday, November 1, 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5AB2-AD30-4274-ADEE-77A916493B5C}" type="datetime2">
              <a:rPr lang="en-US" smtClean="0"/>
              <a:pPr/>
              <a:t>Friday, November 1, 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6396-5064-41C5-A285-015EE0047001}" type="datetime2">
              <a:rPr lang="en-US" smtClean="0"/>
              <a:pPr/>
              <a:t>Friday, November 1, 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34B0-3E89-40BA-B086-97296A422E36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34B0-3E89-40BA-B086-97296A422E36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34B0-3E89-40BA-B086-97296A422E36}" type="datetimeFigureOut">
              <a:rPr lang="en-US" smtClean="0"/>
              <a:pPr/>
              <a:t>11/1/2019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/>
            <a:fld id="{4C8A7A92-D244-4C94-97DC-00C50A8E32A7}" type="datetime2">
              <a:rPr lang="en-US" smtClean="0"/>
              <a:pPr algn="l"/>
              <a:t>Friday, November 1, 2019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txStyles>
    <p:titleStyle>
      <a:lvl1pPr algn="l" rtl="0" eaLnBrk="1" latinLnBrk="0" hangingPunct="1">
        <a:spcBef>
          <a:spcPct val="0"/>
        </a:spcBef>
        <a:buNone/>
        <a:defRPr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63352" y="3578300"/>
            <a:ext cx="11233248" cy="2448272"/>
          </a:xfrm>
        </p:spPr>
        <p:txBody>
          <a:bodyPr>
            <a:noAutofit/>
          </a:bodyPr>
          <a:lstStyle/>
          <a:p>
            <a:pPr fontAlgn="base"/>
            <a:r>
              <a:rPr lang="ru-RU" sz="2800" dirty="0">
                <a:effectLst/>
              </a:rPr>
              <a:t>«О внесении изменения и дополнений в некоторые законодательные акты Республики Казахстан по вопросам гражданско-правовой ответственности в сфере использования атомной энергии»</a:t>
            </a:r>
            <a:endParaRPr lang="en-US" sz="2800" dirty="0">
              <a:effectLst/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479376" y="5445224"/>
            <a:ext cx="8458200" cy="43204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Закона Республики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Казахстан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745" y="445347"/>
            <a:ext cx="4238625" cy="3133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479376" y="1"/>
            <a:ext cx="11712624" cy="1133096"/>
          </a:xfrm>
        </p:spPr>
        <p:txBody>
          <a:bodyPr>
            <a:normAutofit/>
          </a:bodyPr>
          <a:lstStyle/>
          <a:p>
            <a:r>
              <a:rPr lang="ru-RU" sz="3200" dirty="0">
                <a:effectLst/>
              </a:rPr>
              <a:t>Венская конвенция о гражданской ответственности 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за </a:t>
            </a:r>
            <a:r>
              <a:rPr lang="ru-RU" sz="3200" dirty="0">
                <a:effectLst/>
              </a:rPr>
              <a:t>ядерный ущерб</a:t>
            </a:r>
            <a:endParaRPr lang="en-US" sz="3200" dirty="0"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0308" y="1124744"/>
            <a:ext cx="1116124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Венская конвенция </a:t>
            </a:r>
            <a:r>
              <a:rPr lang="ru-RU" dirty="0"/>
              <a:t>–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это международное многостороннее соглашение, направленное на обеспечение финансовой защиты от ущерба, причиняемого в результате определенных видов мирного использования ядерной энергии, получаемой с использованием ядерных установок, физическим лицам, товариществам, любым частным или государственным органам, любой международной организации, любому государству или любому из входящих в него государственных образований.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февраля 2011 года Республика Казахстан ратифицировала Венскую конвенцию.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400" b="1" dirty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Венская конвенция предусматривает, что Договаривающееся государство </a:t>
            </a:r>
            <a:r>
              <a:rPr lang="ru-RU" sz="2400" b="1" u="sng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самостоятельно определяет размер, вид и условия финансового обеспечения.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400" b="1" dirty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767408" y="0"/>
            <a:ext cx="9766920" cy="1124744"/>
          </a:xfrm>
        </p:spPr>
        <p:txBody>
          <a:bodyPr>
            <a:normAutofit/>
          </a:bodyPr>
          <a:lstStyle/>
          <a:p>
            <a:r>
              <a:rPr lang="ru-RU" sz="3200" dirty="0">
                <a:effectLst/>
              </a:rPr>
              <a:t>Национальное законодательство</a:t>
            </a:r>
            <a:endParaRPr lang="en-US" sz="3200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9376" y="1052736"/>
            <a:ext cx="1116124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 сегодня на законодательном уровне в РК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регламентированы условия применения положений Венской конвенции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а именно государством не определены ограничения ответственности оператора и не урегулированы вопросы финансового обеспечения и страхования.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kk-KZ" sz="2400" dirty="0">
                <a:latin typeface="Arial" panose="020B0604020202020204" pitchFamily="34" charset="0"/>
                <a:cs typeface="Arial" panose="020B0604020202020204" pitchFamily="34" charset="0"/>
              </a:rPr>
              <a:t>В настоящее время Министерством энергетики РК </a:t>
            </a:r>
            <a:r>
              <a:rPr lang="kk-KZ" sz="2400" b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</a:t>
            </a:r>
            <a:r>
              <a:rPr lang="kk-KZ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kk-KZ" sz="2400" b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согласован</a:t>
            </a:r>
            <a:r>
              <a:rPr lang="kk-KZ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kk-KZ" sz="2400" b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заинтересованными</a:t>
            </a:r>
            <a:r>
              <a:rPr lang="kk-KZ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400" b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госорганами</a:t>
            </a:r>
            <a:r>
              <a:rPr lang="kk-KZ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РК</a:t>
            </a:r>
            <a:r>
              <a:rPr lang="kk-K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400" b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законопроект</a:t>
            </a:r>
            <a:r>
              <a:rPr lang="kk-KZ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«О внесении изменения и дополнений в некоторые законодательные акты Республики Казахстан по вопросам гражданско-правовой ответственности в сфере использования атомной энергии».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914400" algn="l"/>
              </a:tabLst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Предметом регулирования законопроекта являются общественные отношения, возникающие в процессе функционирования ядерных установок в Республике Казахстан, а именно, в области гражданско-правовой ответственности операторов ядерных установок за причинение ядерного ущерба.</a:t>
            </a:r>
          </a:p>
        </p:txBody>
      </p:sp>
    </p:spTree>
    <p:extLst>
      <p:ext uri="{BB962C8B-B14F-4D97-AF65-F5344CB8AC3E}">
        <p14:creationId xmlns:p14="http://schemas.microsoft.com/office/powerpoint/2010/main" val="3932942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67408" y="188640"/>
            <a:ext cx="9748192" cy="838200"/>
          </a:xfrm>
        </p:spPr>
        <p:txBody>
          <a:bodyPr>
            <a:normAutofit/>
          </a:bodyPr>
          <a:lstStyle/>
          <a:p>
            <a:r>
              <a:rPr lang="ru-RU" sz="3200" dirty="0">
                <a:effectLst/>
              </a:rPr>
              <a:t>О законопроекте</a:t>
            </a:r>
            <a:endParaRPr lang="en-US" sz="3200" dirty="0"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91345" y="1041336"/>
            <a:ext cx="1173730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Законопроектом предусмотрено: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абсолютная ответственность оператора ядерной установки (ответственность без вины):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вводится в интересах пострадавших от ядерного ущерба, для которых в качестве ответчика выступает лишь одно лицо – оператор ядерной установки. Любой ущерб должен быть возмещен независимо от наличия или отсутствия вины оператора.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исключительная ответственность: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освобождает всех других лиц, кроме</a:t>
            </a:r>
            <a:b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оператора (изготовителей оборудования, поставщиков оборудования, проектировщиков, посредников и т.д.) от ответственности возместить ущерб, и, следовательно, исключает возможность для них быть разоренными в результате их деятельности на ядерном рынке. Потерпевший адресует требования о возмещении только оператору, вместо того, чтобы предъявлять множество исков посредникам и поставщикам.</a:t>
            </a:r>
          </a:p>
          <a:p>
            <a:pPr marL="342900" indent="-342900" algn="just" fontAlgn="base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ограничения ответственности: по причине форс-мажоров, по суммам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возмещения и по времени. </a:t>
            </a:r>
          </a:p>
          <a:p>
            <a:pPr marL="622300" indent="-266700" algn="just" fontAlgn="base">
              <a:buFontTx/>
              <a:buChar char="-"/>
            </a:pP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Если оператор докажет, что ядерный ущерб причинен непосредственно в результате вооруженного конфликта, военных действий, гражданской войны или восстания, то он освобождается от ответственности. </a:t>
            </a:r>
          </a:p>
          <a:p>
            <a:pPr marL="622300" indent="-266700" algn="just" fontAlgn="base">
              <a:buFontTx/>
              <a:buChar char="-"/>
            </a:pP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Устанавливаются верхний и нижний пределы ответственности (максимальной и минимальной суммы компенсации ущерба).</a:t>
            </a:r>
          </a:p>
          <a:p>
            <a:pPr marL="622300" indent="-266700" algn="just" fontAlgn="base">
              <a:buFontTx/>
              <a:buChar char="-"/>
            </a:pP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Устанавливаются конкретные временные рамки, в течение которых могут быть предъявлены соответствующие иски (сроки исковой данности).</a:t>
            </a:r>
            <a:r>
              <a:rPr lang="ru-RU" sz="1400" dirty="0"/>
              <a:t> </a:t>
            </a:r>
          </a:p>
          <a:p>
            <a:pPr marL="342900" indent="-342900" algn="just" fontAlgn="base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финансовое обеспечение ответственности: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оператор ядерной установки обязан предоставить гарантию возможности возместить ядерный ущерб. В качестве такой гарантии может выступать банковская гарантия или обычные ликвидные активы, но в большинстве случаев оно будет в форме страхового покрыти</a:t>
            </a:r>
            <a:r>
              <a:rPr lang="ru-RU" sz="1400" dirty="0"/>
              <a:t>я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. Сюда также относится институт государственного возмещения.</a:t>
            </a:r>
          </a:p>
          <a:p>
            <a:pPr marL="342900" indent="-342900" algn="just" fontAlgn="base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гарантия вмешательства государства: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применяется для удовлетворения исков, превышающих финансовые возможности оператора. Прописывается в национальных законодательствах.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67408" y="172130"/>
            <a:ext cx="8452048" cy="838200"/>
          </a:xfrm>
        </p:spPr>
        <p:txBody>
          <a:bodyPr>
            <a:normAutofit/>
          </a:bodyPr>
          <a:lstStyle/>
          <a:p>
            <a:r>
              <a:rPr lang="ru-RU" sz="3200" dirty="0">
                <a:effectLst/>
              </a:rPr>
              <a:t>О законопроекте</a:t>
            </a:r>
            <a:endParaRPr lang="en-US" sz="3200" dirty="0"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996337"/>
            <a:ext cx="120006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Законопроектом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предусмотрено: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7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установление пределов ответственности оператора ядерной установки. Венская конвенция регулирует только минимальный размер ответственности оператора ядерной установки (не менее 300 млн. СПЗ, но которая может быть снижена на сумму не менее 5 млн. СПЗ) и не запрещает возложение неограниченной ответственности на него.</a:t>
            </a:r>
            <a:r>
              <a:rPr lang="ru-RU" sz="17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(СПЗ – специальные права заимствования - расчетная единица, определенная Международным валютным фондом и используемая для операций и сделок Международного валютного фонда. 1 СПЗ ~ 1,425 доллара США).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7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операторов ядерных установок </a:t>
            </a:r>
            <a:r>
              <a:rPr lang="en-US" sz="17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17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категории радиационной опасности (АЭС) установлен предел ответственности в размере 150 млн. СПЗ, для операторов ядерных установок 2 и 3</a:t>
            </a:r>
            <a:r>
              <a:rPr lang="en-US" sz="17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категории радиационной опасности (МАЭК, МБНОУ, УМЗ,ТВС) в размере 5 млн. СПЗ, за исключением ядерных установок находящихся в </a:t>
            </a:r>
            <a:r>
              <a:rPr lang="ru-RU" sz="1700" b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7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ведении уполномоченного органа:</a:t>
            </a:r>
            <a:r>
              <a:rPr lang="en-US" sz="17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установление предела ответственности для оператора ядерной установки позволит не обременять предприятия атомной промышленности Республики Казахстан необоснованно высокими расходами на страхование или другое финансовое обеспечение, покрывающее его ответственность за ядерный ущерб.</a:t>
            </a:r>
          </a:p>
          <a:p>
            <a:pPr marL="361950"/>
            <a:r>
              <a:rPr lang="ru-RU" sz="1400" i="1" dirty="0">
                <a:latin typeface="Arial" pitchFamily="34" charset="0"/>
                <a:cs typeface="Arial" pitchFamily="34" charset="0"/>
              </a:rPr>
              <a:t>Справочно: </a:t>
            </a:r>
            <a:endParaRPr lang="en-US" sz="1400" i="1" dirty="0">
              <a:latin typeface="Arial" pitchFamily="34" charset="0"/>
              <a:cs typeface="Arial" pitchFamily="34" charset="0"/>
            </a:endParaRPr>
          </a:p>
          <a:p>
            <a:pPr marL="361950" algn="just"/>
            <a:r>
              <a:rPr lang="ru-RU" sz="1400" b="1" i="1" dirty="0">
                <a:latin typeface="Arial" pitchFamily="34" charset="0"/>
                <a:cs typeface="Arial" pitchFamily="34" charset="0"/>
              </a:rPr>
              <a:t>В ведении Министерства энергетики РК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находятся 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 3 </a:t>
            </a:r>
            <a:r>
              <a:rPr lang="kk-KZ" sz="1400" i="1" dirty="0" err="1">
                <a:latin typeface="Arial" pitchFamily="34" charset="0"/>
                <a:cs typeface="Arial" pitchFamily="34" charset="0"/>
              </a:rPr>
              <a:t>ядерные</a:t>
            </a:r>
            <a:r>
              <a:rPr lang="kk-KZ" sz="1400" i="1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1400" i="1" dirty="0" err="1">
                <a:latin typeface="Arial" pitchFamily="34" charset="0"/>
                <a:cs typeface="Arial" pitchFamily="34" charset="0"/>
              </a:rPr>
              <a:t>установки</a:t>
            </a:r>
            <a:r>
              <a:rPr lang="kk-KZ" sz="1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kk-KZ" sz="1400" i="1" dirty="0" err="1">
                <a:latin typeface="Arial" pitchFamily="34" charset="0"/>
                <a:cs typeface="Arial" pitchFamily="34" charset="0"/>
              </a:rPr>
              <a:t>которые</a:t>
            </a:r>
            <a:r>
              <a:rPr lang="kk-KZ" sz="1400" i="1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1400" i="1" dirty="0" err="1">
                <a:latin typeface="Arial" pitchFamily="34" charset="0"/>
                <a:cs typeface="Arial" pitchFamily="34" charset="0"/>
              </a:rPr>
              <a:t>относятся</a:t>
            </a:r>
            <a:r>
              <a:rPr lang="kk-KZ" sz="1400" i="1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1400" i="1" dirty="0" err="1">
                <a:latin typeface="Arial" pitchFamily="34" charset="0"/>
                <a:cs typeface="Arial" pitchFamily="34" charset="0"/>
              </a:rPr>
              <a:t>ко</a:t>
            </a:r>
            <a:r>
              <a:rPr lang="kk-KZ" sz="1400" i="1" dirty="0">
                <a:latin typeface="Arial" pitchFamily="34" charset="0"/>
                <a:cs typeface="Arial" pitchFamily="34" charset="0"/>
              </a:rPr>
              <a:t> 2 </a:t>
            </a:r>
            <a:r>
              <a:rPr lang="kk-KZ" sz="1400" i="1" dirty="0" err="1">
                <a:latin typeface="Arial" pitchFamily="34" charset="0"/>
                <a:cs typeface="Arial" pitchFamily="34" charset="0"/>
              </a:rPr>
              <a:t>категории</a:t>
            </a:r>
            <a:r>
              <a:rPr lang="kk-KZ" sz="1400" i="1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1400" i="1" dirty="0" err="1">
                <a:latin typeface="Arial" pitchFamily="34" charset="0"/>
                <a:cs typeface="Arial" pitchFamily="34" charset="0"/>
              </a:rPr>
              <a:t>радиационной</a:t>
            </a:r>
            <a:r>
              <a:rPr lang="kk-KZ" sz="1400" i="1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1400" i="1" dirty="0" err="1">
                <a:latin typeface="Arial" pitchFamily="34" charset="0"/>
                <a:cs typeface="Arial" pitchFamily="34" charset="0"/>
              </a:rPr>
              <a:t>опастности</a:t>
            </a:r>
            <a:r>
              <a:rPr lang="kk-KZ" sz="1400" i="1" dirty="0">
                <a:latin typeface="Arial" pitchFamily="34" charset="0"/>
                <a:cs typeface="Arial" pitchFamily="34" charset="0"/>
              </a:rPr>
              <a:t>: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РГП «Институт ядерной физики» в г. Алматы</a:t>
            </a:r>
            <a:r>
              <a:rPr lang="kk-KZ" sz="1400" i="1" dirty="0">
                <a:latin typeface="Arial" pitchFamily="34" charset="0"/>
                <a:cs typeface="Arial" pitchFamily="34" charset="0"/>
              </a:rPr>
              <a:t>, (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эксплуатирует исследовательский реактор ВВР-К</a:t>
            </a:r>
            <a:r>
              <a:rPr lang="kk-KZ" sz="1400" i="1" dirty="0">
                <a:latin typeface="Arial" pitchFamily="34" charset="0"/>
                <a:cs typeface="Arial" pitchFamily="34" charset="0"/>
              </a:rPr>
              <a:t>),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РГП «Национальный ядерный центр Республики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Казахстан в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г. Курчатов</a:t>
            </a:r>
            <a:r>
              <a:rPr lang="kk-KZ" sz="1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ВКО </a:t>
            </a:r>
            <a:r>
              <a:rPr lang="kk-KZ" sz="1400" i="1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эксплуатирует два исследовательских реактора ИГР и ИВГ.1М</a:t>
            </a:r>
            <a:r>
              <a:rPr lang="kk-KZ" sz="1400" i="1" dirty="0">
                <a:latin typeface="Arial" pitchFamily="34" charset="0"/>
                <a:cs typeface="Arial" pitchFamily="34" charset="0"/>
              </a:rPr>
              <a:t>)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;</a:t>
            </a:r>
            <a:endParaRPr lang="en-US" sz="1400" i="1" dirty="0">
              <a:latin typeface="Arial" pitchFamily="34" charset="0"/>
              <a:cs typeface="Arial" pitchFamily="34" charset="0"/>
            </a:endParaRPr>
          </a:p>
          <a:p>
            <a:pPr marL="361950" algn="just"/>
            <a:r>
              <a:rPr lang="ru-RU" sz="1400" b="1" i="1" dirty="0">
                <a:latin typeface="Arial" pitchFamily="34" charset="0"/>
                <a:cs typeface="Arial" pitchFamily="34" charset="0"/>
              </a:rPr>
              <a:t>В ведении АО «НАК «</a:t>
            </a:r>
            <a:r>
              <a:rPr lang="ru-RU" sz="1400" b="1" i="1" dirty="0" err="1">
                <a:latin typeface="Arial" pitchFamily="34" charset="0"/>
                <a:cs typeface="Arial" pitchFamily="34" charset="0"/>
              </a:rPr>
              <a:t>Казатомпром</a:t>
            </a:r>
            <a:r>
              <a:rPr lang="ru-RU" sz="1400" b="1" i="1" dirty="0">
                <a:latin typeface="Arial" pitchFamily="34" charset="0"/>
                <a:cs typeface="Arial" pitchFamily="34" charset="0"/>
              </a:rPr>
              <a:t>»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находятся 3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1400" i="1" dirty="0" err="1">
                <a:latin typeface="Arial" pitchFamily="34" charset="0"/>
                <a:cs typeface="Arial" pitchFamily="34" charset="0"/>
              </a:rPr>
              <a:t>ядерные</a:t>
            </a:r>
            <a:r>
              <a:rPr lang="kk-KZ" sz="1400" i="1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1400" i="1" dirty="0" err="1">
                <a:latin typeface="Arial" pitchFamily="34" charset="0"/>
                <a:cs typeface="Arial" pitchFamily="34" charset="0"/>
              </a:rPr>
              <a:t>установки</a:t>
            </a:r>
            <a:r>
              <a:rPr lang="kk-KZ" sz="1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kk-KZ" sz="1400" i="1" dirty="0" err="1">
                <a:latin typeface="Arial" pitchFamily="34" charset="0"/>
                <a:cs typeface="Arial" pitchFamily="34" charset="0"/>
              </a:rPr>
              <a:t>которые</a:t>
            </a:r>
            <a:r>
              <a:rPr lang="kk-KZ" sz="1400" i="1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1400" i="1" dirty="0" err="1">
                <a:latin typeface="Arial" pitchFamily="34" charset="0"/>
                <a:cs typeface="Arial" pitchFamily="34" charset="0"/>
              </a:rPr>
              <a:t>относятся</a:t>
            </a:r>
            <a:r>
              <a:rPr lang="kk-KZ" sz="1400" i="1" dirty="0">
                <a:latin typeface="Arial" pitchFamily="34" charset="0"/>
                <a:cs typeface="Arial" pitchFamily="34" charset="0"/>
              </a:rPr>
              <a:t> к 3 </a:t>
            </a:r>
            <a:r>
              <a:rPr lang="kk-KZ" sz="1400" i="1" dirty="0" err="1">
                <a:latin typeface="Arial" pitchFamily="34" charset="0"/>
                <a:cs typeface="Arial" pitchFamily="34" charset="0"/>
              </a:rPr>
              <a:t>категории</a:t>
            </a:r>
            <a:r>
              <a:rPr lang="kk-KZ" sz="1400" i="1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1400" i="1" dirty="0" err="1">
                <a:latin typeface="Arial" pitchFamily="34" charset="0"/>
                <a:cs typeface="Arial" pitchFamily="34" charset="0"/>
              </a:rPr>
              <a:t>радиационной</a:t>
            </a:r>
            <a:r>
              <a:rPr lang="kk-KZ" sz="1400" i="1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1400" i="1" dirty="0" err="1">
                <a:latin typeface="Arial" pitchFamily="34" charset="0"/>
                <a:cs typeface="Arial" pitchFamily="34" charset="0"/>
              </a:rPr>
              <a:t>опастности</a:t>
            </a:r>
            <a:r>
              <a:rPr lang="kk-KZ" sz="1400" i="1" dirty="0">
                <a:latin typeface="Arial" pitchFamily="34" charset="0"/>
                <a:cs typeface="Arial" pitchFamily="34" charset="0"/>
              </a:rPr>
              <a:t>: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АО «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Ульбинский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металлургический завод» в г. Усть-Каменогорск</a:t>
            </a:r>
            <a:r>
              <a:rPr lang="kk-KZ" sz="1400" i="1" dirty="0">
                <a:latin typeface="Arial" pitchFamily="34" charset="0"/>
                <a:cs typeface="Arial" pitchFamily="34" charset="0"/>
              </a:rPr>
              <a:t>,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ВКО</a:t>
            </a:r>
            <a:r>
              <a:rPr lang="kk-KZ" sz="1400" i="1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эксплуатирует </a:t>
            </a:r>
            <a:r>
              <a:rPr lang="kk-KZ" sz="1400" i="1" dirty="0" err="1">
                <a:latin typeface="Arial" pitchFamily="34" charset="0"/>
                <a:cs typeface="Arial" pitchFamily="34" charset="0"/>
              </a:rPr>
              <a:t>ядерную</a:t>
            </a:r>
            <a:r>
              <a:rPr lang="kk-KZ" sz="1400" i="1" dirty="0">
                <a:latin typeface="Arial" pitchFamily="34" charset="0"/>
                <a:cs typeface="Arial" pitchFamily="34" charset="0"/>
              </a:rPr>
              <a:t> у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становку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по изготовлению компонентов ядерного топлива и реализует проект по производству ядерного топлива</a:t>
            </a:r>
            <a:r>
              <a:rPr lang="kk-KZ" sz="1400" i="1" dirty="0">
                <a:latin typeface="Arial" pitchFamily="34" charset="0"/>
                <a:cs typeface="Arial" pitchFamily="34" charset="0"/>
              </a:rPr>
              <a:t>). Т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акже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на территории </a:t>
            </a:r>
            <a:r>
              <a:rPr lang="kk-KZ" sz="1400" i="1" dirty="0" err="1">
                <a:latin typeface="Arial" pitchFamily="34" charset="0"/>
                <a:cs typeface="Arial" pitchFamily="34" charset="0"/>
              </a:rPr>
              <a:t>завода</a:t>
            </a:r>
            <a:r>
              <a:rPr lang="kk-KZ" sz="1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размещен Международный Банк низкообогащенного урана МАГАТЭ</a:t>
            </a:r>
            <a:r>
              <a:rPr lang="kk-KZ" sz="1400" i="1" dirty="0">
                <a:latin typeface="Arial" pitchFamily="34" charset="0"/>
                <a:cs typeface="Arial" pitchFamily="34" charset="0"/>
              </a:rPr>
              <a:t>.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361950" algn="just"/>
            <a:r>
              <a:rPr lang="ru-RU" sz="1400" b="1" i="1" dirty="0">
                <a:latin typeface="Arial" pitchFamily="34" charset="0"/>
                <a:cs typeface="Arial" pitchFamily="34" charset="0"/>
              </a:rPr>
              <a:t>В ведении АО «ФНБ «</a:t>
            </a:r>
            <a:r>
              <a:rPr lang="ru-RU" sz="1400" b="1" i="1" dirty="0" err="1">
                <a:latin typeface="Arial" pitchFamily="34" charset="0"/>
                <a:cs typeface="Arial" pitchFamily="34" charset="0"/>
              </a:rPr>
              <a:t>Самрук-Казына</a:t>
            </a:r>
            <a:r>
              <a:rPr lang="ru-RU" sz="1400" b="1" i="1" dirty="0">
                <a:latin typeface="Arial" pitchFamily="34" charset="0"/>
                <a:cs typeface="Arial" pitchFamily="34" charset="0"/>
              </a:rPr>
              <a:t>»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находится 1 ядерная установка 2 категории - ТОО «МАЭК-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Казатомпром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» в г. Актау</a:t>
            </a:r>
            <a:r>
              <a:rPr lang="kk-KZ" sz="1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Мангистауская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области</a:t>
            </a:r>
            <a:r>
              <a:rPr lang="kk-KZ" sz="1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sz="1400" i="1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выполняет работы по выводу из эксплуатации реакторной установки БН-350</a:t>
            </a:r>
            <a:r>
              <a:rPr lang="kk-KZ" sz="1400" i="1" dirty="0">
                <a:latin typeface="Arial" pitchFamily="34" charset="0"/>
                <a:cs typeface="Arial" pitchFamily="34" charset="0"/>
              </a:rPr>
              <a:t>).</a:t>
            </a:r>
            <a:endParaRPr lang="ru-RU" sz="1400" i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08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39416" y="188640"/>
            <a:ext cx="8452048" cy="838200"/>
          </a:xfrm>
        </p:spPr>
        <p:txBody>
          <a:bodyPr>
            <a:normAutofit/>
          </a:bodyPr>
          <a:lstStyle/>
          <a:p>
            <a:r>
              <a:rPr lang="ru-RU" sz="3200" dirty="0">
                <a:effectLst/>
              </a:rPr>
              <a:t>ЦЕЛЬ ПРИНЯТИЯ </a:t>
            </a:r>
            <a:r>
              <a:rPr lang="ru-RU" sz="3200" dirty="0" err="1">
                <a:effectLst/>
              </a:rPr>
              <a:t>законопроектА</a:t>
            </a:r>
            <a:endParaRPr lang="en-US" sz="3200" dirty="0"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7368" y="1196752"/>
            <a:ext cx="114492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b="1" dirty="0">
                <a:latin typeface="Arial" pitchFamily="34" charset="0"/>
                <a:cs typeface="Arial" pitchFamily="34" charset="0"/>
              </a:rPr>
              <a:t>обеспечение реализации международных обязательств Республики Казахстан по приведению внутреннего законодательства в соответствие с Венской конвенцией 1997 года;</a:t>
            </a:r>
          </a:p>
          <a:p>
            <a:pPr lvl="0" algn="just"/>
            <a:endParaRPr lang="ru-RU" b="1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b="1" dirty="0">
                <a:latin typeface="Arial" pitchFamily="34" charset="0"/>
                <a:cs typeface="Arial" pitchFamily="34" charset="0"/>
              </a:rPr>
              <a:t>содействие развитию атомной отрасли, а также социально-экономическому развитию Республики Казахстан в целом, путем получения доступа к ядерным технологиям в области использования мирного атома;</a:t>
            </a:r>
          </a:p>
          <a:p>
            <a:pPr lvl="0"/>
            <a:endParaRPr lang="ru-RU" b="1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b="1" dirty="0">
                <a:latin typeface="Arial" pitchFamily="34" charset="0"/>
                <a:cs typeface="Arial" pitchFamily="34" charset="0"/>
              </a:rPr>
              <a:t>создание стимулов для развития атомной промышленности в Республике Казахстан, не возлагая чрезмерного экономического бремени на субъектов отрасли;</a:t>
            </a:r>
          </a:p>
          <a:p>
            <a:pPr lvl="0"/>
            <a:endParaRPr lang="ru-RU" b="1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b="1" dirty="0">
                <a:latin typeface="Arial" pitchFamily="34" charset="0"/>
                <a:cs typeface="Arial" pitchFamily="34" charset="0"/>
              </a:rPr>
              <a:t>использование дифференцированных материальных пределов ответственности организаций, эксплуатирующих ядерные установки, на основании категории радиационной опасности;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b="1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b="1" dirty="0">
                <a:latin typeface="Arial" pitchFamily="34" charset="0"/>
                <a:cs typeface="Arial" pitchFamily="34" charset="0"/>
              </a:rPr>
              <a:t>обеспечение предоставления денежной компенсации пострадавшим в результате ядерного ущерба посредством финансового обеспечения, имеющегося у организации, эксплуатирующей ядерную установку;</a:t>
            </a:r>
          </a:p>
          <a:p>
            <a:pPr lvl="0"/>
            <a:endParaRPr lang="ru-RU" b="1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b="1" dirty="0">
                <a:latin typeface="Arial" pitchFamily="34" charset="0"/>
                <a:cs typeface="Arial" pitchFamily="34" charset="0"/>
              </a:rPr>
              <a:t>создание условий для развития ядерного страхового рынка в Республике Казахстан.</a:t>
            </a:r>
          </a:p>
        </p:txBody>
      </p:sp>
    </p:spTree>
    <p:extLst>
      <p:ext uri="{BB962C8B-B14F-4D97-AF65-F5344CB8AC3E}">
        <p14:creationId xmlns:p14="http://schemas.microsoft.com/office/powerpoint/2010/main" val="421722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63552" y="476673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Этапы разработки ЗАКОНОПРОЕКТа</a:t>
            </a:r>
            <a:endParaRPr lang="ru-RU" sz="3200" cap="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324297" y="1328082"/>
            <a:ext cx="1715481" cy="1314607"/>
          </a:xfrm>
          <a:prstGeom prst="homePlate">
            <a:avLst>
              <a:gd name="adj" fmla="val 24562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этап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4223792" y="1328082"/>
            <a:ext cx="3528391" cy="1339982"/>
          </a:xfrm>
          <a:prstGeom prst="chevron">
            <a:avLst>
              <a:gd name="adj" fmla="val 17563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Одобрена Концепция на Межведомственной комиссии по вопросам законопроектной деятельности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7680176" y="1317377"/>
            <a:ext cx="4364540" cy="1339983"/>
          </a:xfrm>
          <a:prstGeom prst="chevron">
            <a:avLst>
              <a:gd name="adj" fmla="val 19409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Включен в План законопроектных работ Правительства Республики Казахстан на 2019 год: </a:t>
            </a:r>
          </a:p>
          <a:p>
            <a:pPr algn="ctr"/>
            <a:r>
              <a:rPr lang="ru-RU" sz="14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внесение в МЮ – август, </a:t>
            </a:r>
          </a:p>
          <a:p>
            <a:pPr algn="ctr"/>
            <a:r>
              <a:rPr lang="ru-RU" sz="14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КПМ – сентябрь, </a:t>
            </a:r>
          </a:p>
          <a:p>
            <a:pPr algn="ctr"/>
            <a:r>
              <a:rPr lang="ru-RU" sz="14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Парламент - ноябрь</a:t>
            </a:r>
          </a:p>
        </p:txBody>
      </p:sp>
      <p:sp>
        <p:nvSpPr>
          <p:cNvPr id="8" name="Нашивка 7"/>
          <p:cNvSpPr/>
          <p:nvPr/>
        </p:nvSpPr>
        <p:spPr>
          <a:xfrm>
            <a:off x="1900791" y="1328082"/>
            <a:ext cx="2467017" cy="1339982"/>
          </a:xfrm>
          <a:prstGeom prst="chevron">
            <a:avLst>
              <a:gd name="adj" fmla="val 16688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Разработана Концепция к Законопроекту </a:t>
            </a:r>
          </a:p>
        </p:txBody>
      </p:sp>
      <p:sp>
        <p:nvSpPr>
          <p:cNvPr id="9" name="Пятиугольник 8"/>
          <p:cNvSpPr/>
          <p:nvPr/>
        </p:nvSpPr>
        <p:spPr>
          <a:xfrm>
            <a:off x="324297" y="2852936"/>
            <a:ext cx="1715481" cy="1695076"/>
          </a:xfrm>
          <a:prstGeom prst="homePlate">
            <a:avLst>
              <a:gd name="adj" fmla="val 197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этап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</a:t>
            </a:r>
          </a:p>
        </p:txBody>
      </p:sp>
      <p:sp>
        <p:nvSpPr>
          <p:cNvPr id="10" name="Нашивка 9"/>
          <p:cNvSpPr/>
          <p:nvPr/>
        </p:nvSpPr>
        <p:spPr>
          <a:xfrm>
            <a:off x="1866868" y="2852936"/>
            <a:ext cx="3509052" cy="1728192"/>
          </a:xfrm>
          <a:prstGeom prst="chevron">
            <a:avLst>
              <a:gd name="adj" fmla="val 1657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Разработан Законопроект с участием заинтересованных сторон </a:t>
            </a:r>
          </a:p>
        </p:txBody>
      </p:sp>
      <p:sp>
        <p:nvSpPr>
          <p:cNvPr id="11" name="Пятиугольник 10"/>
          <p:cNvSpPr/>
          <p:nvPr/>
        </p:nvSpPr>
        <p:spPr>
          <a:xfrm>
            <a:off x="324296" y="4725144"/>
            <a:ext cx="1667247" cy="1296144"/>
          </a:xfrm>
          <a:prstGeom prst="homePlate">
            <a:avLst>
              <a:gd name="adj" fmla="val 21355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этап </a:t>
            </a:r>
            <a:r>
              <a:rPr lang="ru-RU" sz="105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исполнении</a:t>
            </a:r>
            <a:r>
              <a:rPr lang="en-US" sz="105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1866868" y="4725144"/>
            <a:ext cx="3466166" cy="1296144"/>
          </a:xfrm>
          <a:prstGeom prst="chevron">
            <a:avLst>
              <a:gd name="adj" fmla="val 21058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Законопроект внесен в Правительство РК</a:t>
            </a:r>
          </a:p>
        </p:txBody>
      </p:sp>
      <p:sp>
        <p:nvSpPr>
          <p:cNvPr id="13" name="Нашивка 12"/>
          <p:cNvSpPr/>
          <p:nvPr/>
        </p:nvSpPr>
        <p:spPr>
          <a:xfrm>
            <a:off x="5246150" y="2867607"/>
            <a:ext cx="3563300" cy="1707166"/>
          </a:xfrm>
          <a:prstGeom prst="chevron">
            <a:avLst>
              <a:gd name="adj" fmla="val 1561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Проведены научно- экономическая, экологическая  и лингвистическая экспертизы, публичные  слушания</a:t>
            </a:r>
            <a:endParaRPr lang="ru-RU" sz="1400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8679680" y="2848668"/>
            <a:ext cx="3365036" cy="1732460"/>
          </a:xfrm>
          <a:prstGeom prst="chevron">
            <a:avLst>
              <a:gd name="adj" fmla="val 1561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закона согласован с заинтересованными государственными органами и МЮ РК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5246150" y="4725144"/>
            <a:ext cx="3563299" cy="1296144"/>
          </a:xfrm>
          <a:prstGeom prst="chevron">
            <a:avLst>
              <a:gd name="adj" fmla="val 21058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Законопроект согласован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Администрацией Президента РК</a:t>
            </a:r>
          </a:p>
        </p:txBody>
      </p:sp>
      <p:sp>
        <p:nvSpPr>
          <p:cNvPr id="17" name="Нашивка 16"/>
          <p:cNvSpPr/>
          <p:nvPr/>
        </p:nvSpPr>
        <p:spPr>
          <a:xfrm>
            <a:off x="8679679" y="4725144"/>
            <a:ext cx="3476415" cy="1296144"/>
          </a:xfrm>
          <a:prstGeom prst="chevron">
            <a:avLst>
              <a:gd name="adj" fmla="val 21058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Законопроект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 в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Мажилис Парламента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РК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83432" y="6101505"/>
            <a:ext cx="9659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Все работы проводятся в соответствии с Правилами организации законопроектной работы в уполномоченных органах Республики Казахстан, утвержденными постановлением Правительства РК от 29.12.2016 г. № 907</a:t>
            </a:r>
          </a:p>
        </p:txBody>
      </p:sp>
    </p:spTree>
    <p:extLst>
      <p:ext uri="{BB962C8B-B14F-4D97-AF65-F5344CB8AC3E}">
        <p14:creationId xmlns:p14="http://schemas.microsoft.com/office/powerpoint/2010/main" val="3604183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31705" y="3068961"/>
            <a:ext cx="5304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42880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F3D43B"/>
      </a:hlink>
      <a:folHlink>
        <a:srgbClr val="969696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perspectiveFront" fov="6000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F5EF949-C7F2-468C-8C07-FCD819F733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общих сведений о проекте</Template>
  <TotalTime>0</TotalTime>
  <Words>862</Words>
  <Application>Microsoft Office PowerPoint</Application>
  <PresentationFormat>Custom</PresentationFormat>
  <Paragraphs>74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Трек</vt:lpstr>
      <vt:lpstr>«О внесении изменения и дополнений в некоторые законодательные акты Республики Казахстан по вопросам гражданско-правовой ответственности в сфере использования атомной энергии»</vt:lpstr>
      <vt:lpstr>Венская конвенция о гражданской ответственности  за ядерный ущерб</vt:lpstr>
      <vt:lpstr>Национальное законодательство</vt:lpstr>
      <vt:lpstr>О законопроекте</vt:lpstr>
      <vt:lpstr>О законопроекте</vt:lpstr>
      <vt:lpstr>ЦЕЛЬ ПРИНЯТИЯ законопроектА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2018-04-18T05:06:26Z</dcterms:created>
  <dcterms:modified xsi:type="dcterms:W3CDTF">2019-11-01T09:19:56Z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TC100851999990</vt:lpwstr>
  </property>
</Properties>
</file>