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836" r:id="rId1"/>
  </p:sldMasterIdLst>
  <p:notesMasterIdLst>
    <p:notesMasterId r:id="rId18"/>
  </p:notesMasterIdLst>
  <p:handoutMasterIdLst>
    <p:handoutMasterId r:id="rId19"/>
  </p:handoutMasterIdLst>
  <p:sldIdLst>
    <p:sldId id="987" r:id="rId2"/>
    <p:sldId id="975" r:id="rId3"/>
    <p:sldId id="989" r:id="rId4"/>
    <p:sldId id="1001" r:id="rId5"/>
    <p:sldId id="998" r:id="rId6"/>
    <p:sldId id="993" r:id="rId7"/>
    <p:sldId id="994" r:id="rId8"/>
    <p:sldId id="995" r:id="rId9"/>
    <p:sldId id="996" r:id="rId10"/>
    <p:sldId id="985" r:id="rId11"/>
    <p:sldId id="1002" r:id="rId12"/>
    <p:sldId id="999" r:id="rId13"/>
    <p:sldId id="984" r:id="rId14"/>
    <p:sldId id="978" r:id="rId15"/>
    <p:sldId id="997" r:id="rId16"/>
    <p:sldId id="619" r:id="rId17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70C0"/>
    <a:srgbClr val="008000"/>
    <a:srgbClr val="E8E8E8"/>
    <a:srgbClr val="009242"/>
    <a:srgbClr val="DEDEDE"/>
    <a:srgbClr val="7EB3EF"/>
    <a:srgbClr val="5088CC"/>
    <a:srgbClr val="F2F2F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180" autoAdjust="0"/>
    <p:restoredTop sz="56545" autoAdjust="0"/>
  </p:normalViewPr>
  <p:slideViewPr>
    <p:cSldViewPr>
      <p:cViewPr varScale="1">
        <p:scale>
          <a:sx n="87" d="100"/>
          <a:sy n="87" d="100"/>
        </p:scale>
        <p:origin x="-1296" y="-84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38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36" y="-102"/>
      </p:cViewPr>
      <p:guideLst>
        <p:guide orient="horz" pos="3108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94" tIns="45897" rIns="91794" bIns="45897" numCol="1" anchor="t" anchorCtr="0" compatLnSpc="1">
            <a:prstTxWarp prst="textNoShape">
              <a:avLst/>
            </a:prstTxWarp>
          </a:bodyPr>
          <a:lstStyle>
            <a:lvl1pPr defTabSz="908050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94" tIns="45897" rIns="91794" bIns="4589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3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94" tIns="45897" rIns="91794" bIns="45897" numCol="1" anchor="b" anchorCtr="0" compatLnSpc="1">
            <a:prstTxWarp prst="textNoShape">
              <a:avLst/>
            </a:prstTxWarp>
          </a:bodyPr>
          <a:lstStyle>
            <a:lvl1pPr defTabSz="908050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3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94" tIns="45897" rIns="91794" bIns="4589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 b="0"/>
            </a:lvl1pPr>
          </a:lstStyle>
          <a:p>
            <a:pPr>
              <a:defRPr/>
            </a:pPr>
            <a:fld id="{CABB49C0-7825-4ACD-AC67-E1167FC85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94" tIns="45897" rIns="91794" bIns="45897" numCol="1" anchor="t" anchorCtr="0" compatLnSpc="1">
            <a:prstTxWarp prst="textNoShape">
              <a:avLst/>
            </a:prstTxWarp>
          </a:bodyPr>
          <a:lstStyle>
            <a:lvl1pPr defTabSz="908050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94" tIns="45897" rIns="91794" bIns="4589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75" y="739775"/>
            <a:ext cx="4929188" cy="3697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4713"/>
            <a:ext cx="538956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94" tIns="45897" rIns="91794" bIns="458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355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94" tIns="45897" rIns="91794" bIns="45897" numCol="1" anchor="b" anchorCtr="0" compatLnSpc="1">
            <a:prstTxWarp prst="textNoShape">
              <a:avLst/>
            </a:prstTxWarp>
          </a:bodyPr>
          <a:lstStyle>
            <a:lvl1pPr defTabSz="908050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1013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94" tIns="45897" rIns="91794" bIns="4589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 b="0"/>
            </a:lvl1pPr>
          </a:lstStyle>
          <a:p>
            <a:pPr>
              <a:defRPr/>
            </a:pPr>
            <a:fld id="{6A8C23BB-361F-4BFE-BCE2-0D93C2E02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16350" y="9371013"/>
            <a:ext cx="2917825" cy="493712"/>
          </a:xfrm>
          <a:prstGeom prst="rect">
            <a:avLst/>
          </a:prstGeom>
          <a:noFill/>
          <a:ln>
            <a:noFill/>
          </a:ln>
        </p:spPr>
        <p:txBody>
          <a:bodyPr lIns="91814" tIns="45912" rIns="91814" bIns="45912" anchor="b"/>
          <a:lstStyle/>
          <a:p>
            <a:pPr algn="r" defTabSz="919164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6F098FE-3694-4C02-998C-21C96BDAE507}" type="slidenum">
              <a:rPr sz="1800" b="0" kern="0">
                <a:solidFill>
                  <a:srgbClr val="000000"/>
                </a:solidFill>
                <a:latin typeface="+mn-lt"/>
              </a:rPr>
              <a:pPr algn="r" defTabSz="919164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ru-RU" sz="1200" b="0" ker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sz="quarter" idx="1"/>
          </p:nvPr>
        </p:nvSpPr>
        <p:spPr>
          <a:noFill/>
          <a:ln/>
        </p:spPr>
        <p:txBody>
          <a:bodyPr tIns="45902" bIns="45902"/>
          <a:lstStyle/>
          <a:p>
            <a:pPr eaLnBrk="1"/>
            <a:endParaRPr lang="ru-RU" smtClean="0">
              <a:latin typeface="Arial" pitchFamily="34" charset="0"/>
            </a:endParaRPr>
          </a:p>
        </p:txBody>
      </p:sp>
      <p:sp>
        <p:nvSpPr>
          <p:cNvPr id="5" name="Номер слайда 3"/>
          <p:cNvSpPr txBox="1"/>
          <p:nvPr/>
        </p:nvSpPr>
        <p:spPr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</p:spPr>
        <p:txBody>
          <a:bodyPr lIns="91796" tIns="45902" rIns="91796" bIns="45902" anchor="b"/>
          <a:lstStyle/>
          <a:p>
            <a:pPr algn="r" defTabSz="84772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523A54F-61C0-4505-8370-E753D8843063}" type="slidenum">
              <a:rPr sz="1800" b="0" kern="0">
                <a:solidFill>
                  <a:srgbClr val="000000"/>
                </a:solidFill>
                <a:latin typeface="+mn-lt"/>
              </a:rPr>
              <a:pPr algn="r" defTabSz="847721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ru-RU" sz="1200" b="0" kern="0">
              <a:solidFill>
                <a:srgbClr val="000000"/>
              </a:solidFill>
              <a:latin typeface="Calibri" pitchFamily="34"/>
              <a:cs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 txBox="1">
            <a:spLocks/>
          </p:cNvSpPr>
          <p:nvPr userDrawn="1"/>
        </p:nvSpPr>
        <p:spPr>
          <a:xfrm>
            <a:off x="8501063" y="26988"/>
            <a:ext cx="642937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695F00FD-94BE-43B6-A4D1-F73544CF46D4}" type="slidenum">
              <a:rPr lang="ru-RU" sz="1200" b="0" smtClean="0">
                <a:latin typeface="+mj-lt"/>
              </a:rPr>
              <a:pPr algn="r">
                <a:defRPr/>
              </a:pPr>
              <a:t>‹#›</a:t>
            </a:fld>
            <a:endParaRPr lang="ru-RU" sz="1200" b="0" dirty="0">
              <a:latin typeface="+mj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-24"/>
            <a:ext cx="91440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ru-RU" dirty="0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A5246-9EAA-4127-90C9-0487A25E74A2}" type="datetimeFigureOut">
              <a:rPr lang="ru-RU"/>
              <a:pPr>
                <a:defRPr/>
              </a:pPr>
              <a:t>22.05.2012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1E88B-A625-4B5F-A7E1-ECFB153202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11413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5"/>
          <p:cNvSpPr txBox="1">
            <a:spLocks/>
          </p:cNvSpPr>
          <p:nvPr userDrawn="1"/>
        </p:nvSpPr>
        <p:spPr>
          <a:xfrm>
            <a:off x="8501063" y="26988"/>
            <a:ext cx="642937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BC41C438-7119-412E-9DBF-67605EA95278}" type="slidenum">
              <a:rPr lang="ru-RU" sz="1200" b="0" smtClean="0">
                <a:latin typeface="+mj-lt"/>
              </a:rPr>
              <a:pPr algn="r">
                <a:defRPr/>
              </a:pPr>
              <a:t>‹#›</a:t>
            </a:fld>
            <a:endParaRPr lang="ru-RU" sz="1200" b="0" dirty="0">
              <a:latin typeface="+mj-lt"/>
            </a:endParaRP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0" y="714375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0" y="6715125"/>
            <a:ext cx="9144000" cy="142875"/>
          </a:xfrm>
          <a:prstGeom prst="rect">
            <a:avLst/>
          </a:prstGeom>
          <a:solidFill>
            <a:srgbClr val="009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60781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000">
                <a:solidFill>
                  <a:srgbClr val="008000"/>
                </a:solidFill>
              </a:defRPr>
            </a:lvl1pPr>
          </a:lstStyle>
          <a:p>
            <a:pPr lvl="0"/>
            <a:endParaRPr lang="ru-RU" dirty="0" smtClean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469C2-101B-480C-87C1-E30D518A5FD4}" type="datetimeFigureOut">
              <a:rPr lang="ru-RU"/>
              <a:pPr>
                <a:defRPr/>
              </a:pPr>
              <a:t>22.05.2012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9F84A-FC72-4198-96C5-98FD4F98B5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 txBox="1">
            <a:spLocks/>
          </p:cNvSpPr>
          <p:nvPr userDrawn="1"/>
        </p:nvSpPr>
        <p:spPr>
          <a:xfrm>
            <a:off x="8501063" y="26988"/>
            <a:ext cx="642937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B846F127-ADAF-466F-A93B-4B727A4C85AE}" type="slidenum">
              <a:rPr lang="ru-RU" sz="1200" b="0" smtClean="0">
                <a:latin typeface="+mj-lt"/>
              </a:rPr>
              <a:pPr algn="r">
                <a:defRPr/>
              </a:pPr>
              <a:t>‹#›</a:t>
            </a:fld>
            <a:endParaRPr lang="ru-RU" sz="1200" b="0" dirty="0">
              <a:latin typeface="+mj-lt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-24"/>
            <a:ext cx="914400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ru-RU" dirty="0" smtClean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F769A-BA80-4097-AD5B-331E462B33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BB01A-9468-4243-BF2C-4225A22A470F}" type="datetime1">
              <a:rPr/>
              <a:pPr>
                <a:defRPr/>
              </a:pPr>
              <a:t>*</a:t>
            </a:fld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FB02D-E57D-4871-9860-B730A838C64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/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11413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5"/>
          <p:cNvSpPr txBox="1">
            <a:spLocks/>
          </p:cNvSpPr>
          <p:nvPr userDrawn="1"/>
        </p:nvSpPr>
        <p:spPr>
          <a:xfrm>
            <a:off x="8501063" y="26988"/>
            <a:ext cx="642937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0A882DC2-BF9E-46A3-96A4-66507E98415B}" type="slidenum">
              <a:rPr lang="ru-RU" sz="1200" b="0" smtClean="0">
                <a:latin typeface="+mj-lt"/>
              </a:rPr>
              <a:pPr algn="r">
                <a:defRPr/>
              </a:pPr>
              <a:t>‹#›</a:t>
            </a:fld>
            <a:endParaRPr lang="ru-RU" sz="1200" b="0" dirty="0">
              <a:latin typeface="+mj-lt"/>
            </a:endParaRP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0" y="714375"/>
            <a:ext cx="9144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0" y="6715125"/>
            <a:ext cx="9144000" cy="142875"/>
          </a:xfrm>
          <a:prstGeom prst="rect">
            <a:avLst/>
          </a:prstGeom>
          <a:solidFill>
            <a:srgbClr val="009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60781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000">
                <a:solidFill>
                  <a:srgbClr val="008000"/>
                </a:solidFill>
              </a:defRPr>
            </a:lvl1pPr>
          </a:lstStyle>
          <a:p>
            <a:pPr lvl="0"/>
            <a:endParaRPr lang="ru-RU" dirty="0" smtClean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974EA-BF1B-43CB-BD00-507761067668}" type="datetimeFigureOut">
              <a:rPr lang="ru-RU"/>
              <a:pPr>
                <a:defRPr/>
              </a:pPr>
              <a:t>22.05.2012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884FD-C372-4050-9C1D-4F65348B8A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11413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5"/>
          <p:cNvSpPr txBox="1">
            <a:spLocks/>
          </p:cNvSpPr>
          <p:nvPr userDrawn="1"/>
        </p:nvSpPr>
        <p:spPr>
          <a:xfrm>
            <a:off x="8501063" y="26988"/>
            <a:ext cx="642937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/>
            </a:pPr>
            <a:fld id="{22437210-37F3-4E6C-8B71-010E40935233}" type="slidenum">
              <a:rPr lang="ru-RU" sz="1200" b="0" smtClean="0">
                <a:latin typeface="+mj-lt"/>
              </a:rPr>
              <a:pPr algn="r">
                <a:defRPr/>
              </a:pPr>
              <a:t>‹#›</a:t>
            </a:fld>
            <a:endParaRPr lang="ru-RU" sz="1200" b="0" dirty="0">
              <a:latin typeface="+mj-lt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715125"/>
            <a:ext cx="9144000" cy="142875"/>
          </a:xfrm>
          <a:prstGeom prst="rect">
            <a:avLst/>
          </a:prstGeom>
          <a:solidFill>
            <a:srgbClr val="009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DD317-1D93-4D9B-B310-9309CFA40202}" type="datetimeFigureOut">
              <a:rPr lang="ru-RU"/>
              <a:pPr>
                <a:defRPr/>
              </a:pPr>
              <a:t>22.05.2012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01063" y="6492875"/>
            <a:ext cx="642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fld id="{D36E4FB4-4C3B-4849-9135-5785E7F2FA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44" r:id="rId1"/>
    <p:sldLayoutId id="2147485845" r:id="rId2"/>
    <p:sldLayoutId id="2147485846" r:id="rId3"/>
    <p:sldLayoutId id="2147485847" r:id="rId4"/>
    <p:sldLayoutId id="2147485848" r:id="rId5"/>
    <p:sldLayoutId id="2147485849" r:id="rId6"/>
    <p:sldLayoutId id="2147485850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Microsoft_Office_Excel_97-20032.xls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media/image40.jpeg" TargetMode="External"/><Relationship Id="rId3" Type="http://schemas.openxmlformats.org/officeDocument/2006/relationships/image" Target="../media/image42.jpeg"/><Relationship Id="rId7" Type="http://schemas.openxmlformats.org/officeDocument/2006/relationships/image" Target="../media/image44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media/image41.jpeg" TargetMode="External"/><Relationship Id="rId5" Type="http://schemas.openxmlformats.org/officeDocument/2006/relationships/image" Target="../media/image43.jpeg"/><Relationship Id="rId4" Type="http://schemas.openxmlformats.org/officeDocument/2006/relationships/image" Target="media/image39.jpe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I:\! WORK\Нит презентация\Правительственный час e-gov\humans\with doc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642938"/>
            <a:ext cx="721042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TextBox 6"/>
          <p:cNvSpPr txBox="1">
            <a:spLocks noChangeArrowheads="1"/>
          </p:cNvSpPr>
          <p:nvPr/>
        </p:nvSpPr>
        <p:spPr bwMode="auto">
          <a:xfrm>
            <a:off x="214313" y="4872038"/>
            <a:ext cx="64293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/>
            <a:r>
              <a:rPr lang="kk-KZ" sz="2400" b="0">
                <a:solidFill>
                  <a:srgbClr val="008000"/>
                </a:solidFill>
                <a:latin typeface="Calibri" pitchFamily="34" charset="0"/>
              </a:rPr>
              <a:t>О РЕЗУЛЬТАТАХ РАЗВИТИЯ ОТРАСЛИ </a:t>
            </a:r>
            <a:endParaRPr lang="en-US" sz="2400" b="0">
              <a:solidFill>
                <a:srgbClr val="008000"/>
              </a:solidFill>
              <a:latin typeface="Calibri" pitchFamily="34" charset="0"/>
            </a:endParaRPr>
          </a:p>
          <a:p>
            <a:pPr algn="ctr"/>
            <a:r>
              <a:rPr lang="kk-KZ" sz="2400" b="0">
                <a:solidFill>
                  <a:srgbClr val="008000"/>
                </a:solidFill>
                <a:latin typeface="Calibri" pitchFamily="34" charset="0"/>
              </a:rPr>
              <a:t>ИНФО</a:t>
            </a:r>
            <a:r>
              <a:rPr lang="en-US" sz="2400" b="0">
                <a:solidFill>
                  <a:srgbClr val="008000"/>
                </a:solidFill>
                <a:latin typeface="Calibri" pitchFamily="34" charset="0"/>
              </a:rPr>
              <a:t>-</a:t>
            </a:r>
            <a:r>
              <a:rPr lang="kk-KZ" sz="2400" b="0">
                <a:solidFill>
                  <a:srgbClr val="008000"/>
                </a:solidFill>
                <a:latin typeface="Calibri" pitchFamily="34" charset="0"/>
              </a:rPr>
              <a:t>КОММУНИКАЦИОННЫХ ТЕХНОЛОГИЙ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http://art-apple.ru/albums/userpics/10001/icons_glos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5572125"/>
            <a:ext cx="5095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325"/>
            <a:ext cx="9144000" cy="571500"/>
          </a:xfrm>
        </p:spPr>
        <p:txBody>
          <a:bodyPr/>
          <a:lstStyle/>
          <a:p>
            <a:r>
              <a:rPr lang="ru-RU" b="0" dirty="0" smtClean="0"/>
              <a:t>СОЗДАНИЕ СПЕЦИАЛИЗИРОВАННЫХ ЦОН</a:t>
            </a: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65976" y="1571612"/>
            <a:ext cx="3906090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8" y="5500688"/>
            <a:ext cx="1457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50" y="4237038"/>
            <a:ext cx="1562100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Прямоугольник 5"/>
          <p:cNvSpPr>
            <a:spLocks noChangeArrowheads="1"/>
          </p:cNvSpPr>
          <p:nvPr/>
        </p:nvSpPr>
        <p:spPr bwMode="auto">
          <a:xfrm>
            <a:off x="3214688" y="773113"/>
            <a:ext cx="5857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2700" algn="r"/>
            <a:r>
              <a:rPr lang="ru-RU" sz="1600" b="0" i="1">
                <a:solidFill>
                  <a:srgbClr val="40404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«…В ведение ЦОНов надо передать и вопросы регистрации </a:t>
            </a:r>
            <a:r>
              <a:rPr lang="en-US" sz="1600" b="0" i="1">
                <a:solidFill>
                  <a:srgbClr val="40404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1600" b="0" i="1">
                <a:solidFill>
                  <a:srgbClr val="40404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1600" b="0" i="1">
                <a:solidFill>
                  <a:srgbClr val="40404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автотранспорта и выдачи водительских удостоверений…»</a:t>
            </a:r>
          </a:p>
        </p:txBody>
      </p:sp>
      <p:sp>
        <p:nvSpPr>
          <p:cNvPr id="12" name="Умножение 11"/>
          <p:cNvSpPr/>
          <p:nvPr/>
        </p:nvSpPr>
        <p:spPr>
          <a:xfrm>
            <a:off x="714348" y="4786322"/>
            <a:ext cx="1000132" cy="785818"/>
          </a:xfrm>
          <a:prstGeom prst="mathMultiply">
            <a:avLst>
              <a:gd name="adj1" fmla="val 24905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103813" y="5214938"/>
            <a:ext cx="72866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0" dirty="0">
                <a:solidFill>
                  <a:srgbClr val="008000"/>
                </a:solidFill>
                <a:latin typeface="+mj-lt"/>
              </a:rPr>
              <a:t> </a:t>
            </a:r>
            <a:r>
              <a:rPr lang="ru-RU" sz="1400" b="0" dirty="0">
                <a:solidFill>
                  <a:srgbClr val="008000"/>
                </a:solidFill>
                <a:latin typeface="+mj-lt"/>
              </a:rPr>
              <a:t>2 часа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17813" y="4951413"/>
            <a:ext cx="20716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latin typeface="+mj-lt"/>
              </a:rPr>
              <a:t>Время обслуживания</a:t>
            </a:r>
            <a:endParaRPr lang="ru-RU" sz="14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59375" y="4857750"/>
            <a:ext cx="7842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0" dirty="0">
                <a:solidFill>
                  <a:srgbClr val="008000"/>
                </a:solidFill>
                <a:latin typeface="+mj-lt"/>
              </a:rPr>
              <a:t> </a:t>
            </a:r>
            <a:r>
              <a:rPr lang="ru-RU" sz="1400" b="0" dirty="0">
                <a:solidFill>
                  <a:srgbClr val="FF0000"/>
                </a:solidFill>
                <a:latin typeface="+mj-lt"/>
              </a:rPr>
              <a:t>6 часов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03813" y="6000750"/>
            <a:ext cx="12700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0" dirty="0">
                <a:solidFill>
                  <a:srgbClr val="008000"/>
                </a:solidFill>
                <a:latin typeface="+mj-lt"/>
              </a:rPr>
              <a:t> </a:t>
            </a:r>
            <a:r>
              <a:rPr lang="ru-RU" sz="1400" b="0" dirty="0">
                <a:solidFill>
                  <a:srgbClr val="008000"/>
                </a:solidFill>
                <a:latin typeface="+mj-lt"/>
              </a:rPr>
              <a:t>0 документов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7813" y="5737225"/>
            <a:ext cx="20716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latin typeface="+mj-lt"/>
              </a:rPr>
              <a:t>Количество документов</a:t>
            </a:r>
            <a:endParaRPr lang="ru-RU" sz="1400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59375" y="5643563"/>
            <a:ext cx="12700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0" dirty="0">
                <a:solidFill>
                  <a:srgbClr val="008000"/>
                </a:solidFill>
                <a:latin typeface="+mj-lt"/>
              </a:rPr>
              <a:t> </a:t>
            </a:r>
            <a:r>
              <a:rPr lang="ru-RU" sz="1400" b="0" dirty="0">
                <a:solidFill>
                  <a:srgbClr val="FF0000"/>
                </a:solidFill>
                <a:latin typeface="+mj-lt"/>
              </a:rPr>
              <a:t>5 документов</a:t>
            </a:r>
          </a:p>
        </p:txBody>
      </p:sp>
      <p:sp>
        <p:nvSpPr>
          <p:cNvPr id="22" name="Умножение 21"/>
          <p:cNvSpPr/>
          <p:nvPr/>
        </p:nvSpPr>
        <p:spPr>
          <a:xfrm>
            <a:off x="785786" y="6072206"/>
            <a:ext cx="857256" cy="714380"/>
          </a:xfrm>
          <a:prstGeom prst="mathMultiply">
            <a:avLst>
              <a:gd name="adj1" fmla="val 24905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99" name="TextBox 6"/>
          <p:cNvSpPr txBox="1">
            <a:spLocks noChangeArrowheads="1"/>
          </p:cNvSpPr>
          <p:nvPr/>
        </p:nvSpPr>
        <p:spPr bwMode="auto">
          <a:xfrm>
            <a:off x="5786438" y="1357313"/>
            <a:ext cx="2214562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008000"/>
              </a:buClr>
            </a:pPr>
            <a:r>
              <a:rPr lang="ru-RU">
                <a:latin typeface="Calibri" pitchFamily="34" charset="0"/>
              </a:rPr>
              <a:t>В 2012 году</a:t>
            </a:r>
          </a:p>
          <a:p>
            <a:pPr>
              <a:lnSpc>
                <a:spcPct val="15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ru-RU" b="0">
                <a:latin typeface="Calibri" pitchFamily="34" charset="0"/>
              </a:rPr>
              <a:t>Актау</a:t>
            </a:r>
          </a:p>
          <a:p>
            <a:pPr>
              <a:lnSpc>
                <a:spcPct val="15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ru-RU" b="0">
                <a:latin typeface="Calibri" pitchFamily="34" charset="0"/>
              </a:rPr>
              <a:t>Алматы</a:t>
            </a:r>
          </a:p>
          <a:p>
            <a:pPr>
              <a:lnSpc>
                <a:spcPct val="15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ru-RU" b="0">
                <a:latin typeface="Calibri" pitchFamily="34" charset="0"/>
              </a:rPr>
              <a:t>Астана</a:t>
            </a:r>
          </a:p>
          <a:p>
            <a:pPr>
              <a:lnSpc>
                <a:spcPct val="15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ru-RU" b="0">
                <a:latin typeface="Calibri" pitchFamily="34" charset="0"/>
              </a:rPr>
              <a:t>Караганда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72063" y="6448425"/>
            <a:ext cx="40005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latin typeface="+mj-lt"/>
                <a:cs typeface="Times New Roman" pitchFamily="18" charset="0"/>
              </a:rPr>
              <a:t>До конца 2013г. во всех областных центрах</a:t>
            </a:r>
            <a:endParaRPr lang="ru-RU" sz="1600" dirty="0">
              <a:latin typeface="+mj-lt"/>
            </a:endParaRPr>
          </a:p>
        </p:txBody>
      </p:sp>
      <p:sp>
        <p:nvSpPr>
          <p:cNvPr id="33" name="Номер слайда 5"/>
          <p:cNvSpPr txBox="1"/>
          <p:nvPr/>
        </p:nvSpPr>
        <p:spPr>
          <a:xfrm>
            <a:off x="8501063" y="188913"/>
            <a:ext cx="642937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0463F40-4520-4DFB-B96F-62612CAE65FB}" type="slidenum">
              <a:rPr sz="1400" b="0" kern="0">
                <a:solidFill>
                  <a:srgbClr val="000000"/>
                </a:solidFill>
                <a:latin typeface="Times" pitchFamily="2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lang="ru-RU" sz="1400" b="0" kern="0" dirty="0">
              <a:solidFill>
                <a:srgbClr val="FFFFFF"/>
              </a:solidFill>
              <a:latin typeface="Times" pitchFamily="2" charset="0"/>
              <a:cs typeface="Arial"/>
            </a:endParaRPr>
          </a:p>
        </p:txBody>
      </p:sp>
      <p:pic>
        <p:nvPicPr>
          <p:cNvPr id="20502" name="Picture 4" descr="http://art-apple.ru/albums/userpics/10001/icons_glos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4857750"/>
            <a:ext cx="5095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03" name="Группа 35"/>
          <p:cNvGrpSpPr>
            <a:grpSpLocks/>
          </p:cNvGrpSpPr>
          <p:nvPr/>
        </p:nvGrpSpPr>
        <p:grpSpPr bwMode="auto">
          <a:xfrm>
            <a:off x="6500813" y="3929063"/>
            <a:ext cx="2500312" cy="2500312"/>
            <a:chOff x="5838834" y="2357430"/>
            <a:chExt cx="3143272" cy="2643206"/>
          </a:xfrm>
        </p:grpSpPr>
        <p:pic>
          <p:nvPicPr>
            <p:cNvPr id="20504" name="Picture 6" descr="I:\! WORK\Нит презентация\Правительственный час e-gov\humans\guy_with_nomer2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72296" y="2357462"/>
              <a:ext cx="2409810" cy="264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5" name="Picture 7" descr="I:\! WORK\Нит презентация\Правительственный час e-gov\humans\guy_with_prava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838834" y="2357430"/>
              <a:ext cx="2286016" cy="2643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Диаграмма 17"/>
          <p:cNvGraphicFramePr>
            <a:graphicFrameLocks noChangeAspect="1"/>
          </p:cNvGraphicFramePr>
          <p:nvPr/>
        </p:nvGraphicFramePr>
        <p:xfrm>
          <a:off x="1143000" y="941388"/>
          <a:ext cx="2295525" cy="1928812"/>
        </p:xfrm>
        <a:graphic>
          <a:graphicData uri="http://schemas.openxmlformats.org/presentationml/2006/ole">
            <p:oleObj spid="_x0000_s36866" r:id="rId3" imgW="2932430" imgH="2462997" progId="Excel.Sheet.8">
              <p:embed/>
            </p:oleObj>
          </a:graphicData>
        </a:graphic>
      </p:graphicFrame>
      <p:sp>
        <p:nvSpPr>
          <p:cNvPr id="36922" name="Заголовок 36"/>
          <p:cNvSpPr>
            <a:spLocks noGrp="1"/>
          </p:cNvSpPr>
          <p:nvPr>
            <p:ph type="title" idx="4294967295"/>
          </p:nvPr>
        </p:nvSpPr>
        <p:spPr>
          <a:xfrm>
            <a:off x="0" y="60325"/>
            <a:ext cx="9144000" cy="571500"/>
          </a:xfrm>
        </p:spPr>
        <p:txBody>
          <a:bodyPr/>
          <a:lstStyle/>
          <a:p>
            <a:pPr eaLnBrk="1" hangingPunct="1"/>
            <a:r>
              <a:rPr lang="ru-RU" sz="2000" b="0" dirty="0" smtClean="0">
                <a:solidFill>
                  <a:srgbClr val="008000"/>
                </a:solidFill>
                <a:cs typeface="Arial" pitchFamily="34" charset="0"/>
              </a:rPr>
              <a:t>ОБЕСПЕЧЕНИЕ НАСЕЛЕНИЯ УСЛУГАМИ ШПД В ИНТЕРНЕТ</a:t>
            </a:r>
          </a:p>
        </p:txBody>
      </p:sp>
      <p:sp>
        <p:nvSpPr>
          <p:cNvPr id="3" name="Rectangle 1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  <a:prstDash val="solid"/>
          </a:ln>
          <a:effectLst>
            <a:outerShdw dist="17962" dir="2700000" algn="tl">
              <a:srgbClr val="2F4D71"/>
            </a:outerShdw>
          </a:effec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ker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Text Box 11"/>
          <p:cNvSpPr txBox="1"/>
          <p:nvPr/>
        </p:nvSpPr>
        <p:spPr>
          <a:xfrm>
            <a:off x="4538663" y="5500688"/>
            <a:ext cx="1428750" cy="2460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b="0" kern="0" dirty="0">
                <a:solidFill>
                  <a:srgbClr val="000000"/>
                </a:solidFill>
                <a:latin typeface="Arial"/>
                <a:cs typeface="Arial"/>
              </a:rPr>
              <a:t>гг. Астана и </a:t>
            </a:r>
            <a:r>
              <a:rPr lang="ru-RU" sz="1000" b="0" kern="0" dirty="0" err="1">
                <a:solidFill>
                  <a:srgbClr val="000000"/>
                </a:solidFill>
                <a:latin typeface="Arial"/>
                <a:cs typeface="Arial"/>
              </a:rPr>
              <a:t>Алматы</a:t>
            </a:r>
            <a:endParaRPr lang="ru-RU" sz="1000" b="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 Box 14"/>
          <p:cNvSpPr txBox="1"/>
          <p:nvPr/>
        </p:nvSpPr>
        <p:spPr>
          <a:xfrm>
            <a:off x="4538663" y="5143500"/>
            <a:ext cx="1428750" cy="2460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b="0" kern="0" dirty="0">
                <a:solidFill>
                  <a:srgbClr val="000000"/>
                </a:solidFill>
                <a:latin typeface="Arial"/>
                <a:cs typeface="Arial"/>
              </a:rPr>
              <a:t>областные центры</a:t>
            </a:r>
          </a:p>
        </p:txBody>
      </p:sp>
      <p:sp>
        <p:nvSpPr>
          <p:cNvPr id="6" name="Text Box 16"/>
          <p:cNvSpPr txBox="1"/>
          <p:nvPr/>
        </p:nvSpPr>
        <p:spPr>
          <a:xfrm>
            <a:off x="4538663" y="4703763"/>
            <a:ext cx="1477962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b="0" kern="0" dirty="0">
                <a:solidFill>
                  <a:srgbClr val="000000"/>
                </a:solidFill>
                <a:latin typeface="Arial"/>
                <a:cs typeface="Arial"/>
              </a:rPr>
              <a:t>населенные пункты </a:t>
            </a:r>
            <a:br>
              <a:rPr lang="ru-RU" sz="1000" b="0" kern="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1000" b="0" kern="0" dirty="0">
                <a:solidFill>
                  <a:srgbClr val="000000"/>
                </a:solidFill>
                <a:latin typeface="Arial"/>
                <a:cs typeface="Arial"/>
              </a:rPr>
              <a:t>свыше 50 тысяч</a:t>
            </a:r>
            <a:r>
              <a:rPr lang="en-US" sz="1000" b="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000" b="0" kern="0" dirty="0">
                <a:solidFill>
                  <a:srgbClr val="000000"/>
                </a:solidFill>
                <a:latin typeface="Arial"/>
                <a:cs typeface="Arial"/>
              </a:rPr>
              <a:t>чел.</a:t>
            </a:r>
          </a:p>
        </p:txBody>
      </p:sp>
      <p:sp>
        <p:nvSpPr>
          <p:cNvPr id="7" name="Text Box 17"/>
          <p:cNvSpPr txBox="1"/>
          <p:nvPr/>
        </p:nvSpPr>
        <p:spPr>
          <a:xfrm>
            <a:off x="4152900" y="4429125"/>
            <a:ext cx="468313" cy="2460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b="0" kern="0" dirty="0">
                <a:solidFill>
                  <a:srgbClr val="000000"/>
                </a:solidFill>
                <a:latin typeface="Arial"/>
                <a:cs typeface="Arial"/>
              </a:rPr>
              <a:t>2018</a:t>
            </a:r>
          </a:p>
        </p:txBody>
      </p:sp>
      <p:sp>
        <p:nvSpPr>
          <p:cNvPr id="8" name="Text Box 18"/>
          <p:cNvSpPr txBox="1"/>
          <p:nvPr/>
        </p:nvSpPr>
        <p:spPr>
          <a:xfrm>
            <a:off x="4548188" y="4429125"/>
            <a:ext cx="1285875" cy="2460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b="0" kern="0" dirty="0">
                <a:solidFill>
                  <a:srgbClr val="000000"/>
                </a:solidFill>
                <a:latin typeface="Arial"/>
                <a:cs typeface="Arial"/>
              </a:rPr>
              <a:t>районные центры</a:t>
            </a:r>
          </a:p>
        </p:txBody>
      </p:sp>
      <p:sp>
        <p:nvSpPr>
          <p:cNvPr id="36929" name="Прямоугольник 80"/>
          <p:cNvSpPr>
            <a:spLocks noChangeArrowheads="1"/>
          </p:cNvSpPr>
          <p:nvPr/>
        </p:nvSpPr>
        <p:spPr bwMode="auto">
          <a:xfrm>
            <a:off x="4437063" y="3649663"/>
            <a:ext cx="1206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>
                <a:latin typeface="Calibri" pitchFamily="34" charset="0"/>
              </a:rPr>
              <a:t>4G</a:t>
            </a:r>
            <a:r>
              <a:rPr lang="ru-RU" sz="2400">
                <a:latin typeface="Calibri" pitchFamily="34" charset="0"/>
              </a:rPr>
              <a:t> (</a:t>
            </a:r>
            <a:r>
              <a:rPr lang="en-US" sz="2400">
                <a:latin typeface="Calibri" pitchFamily="34" charset="0"/>
              </a:rPr>
              <a:t>LTE</a:t>
            </a:r>
            <a:r>
              <a:rPr lang="ru-RU" sz="2400">
                <a:latin typeface="Calibri" pitchFamily="34" charset="0"/>
              </a:rPr>
              <a:t>)</a:t>
            </a:r>
          </a:p>
        </p:txBody>
      </p:sp>
      <p:sp>
        <p:nvSpPr>
          <p:cNvPr id="10" name="Text Box 17"/>
          <p:cNvSpPr txBox="1"/>
          <p:nvPr/>
        </p:nvSpPr>
        <p:spPr>
          <a:xfrm>
            <a:off x="4143375" y="4811713"/>
            <a:ext cx="466725" cy="2460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b="0" kern="0">
                <a:solidFill>
                  <a:srgbClr val="000000"/>
                </a:solidFill>
                <a:latin typeface="Arial"/>
                <a:cs typeface="Arial"/>
              </a:rPr>
              <a:t>2015</a:t>
            </a:r>
          </a:p>
        </p:txBody>
      </p:sp>
      <p:sp>
        <p:nvSpPr>
          <p:cNvPr id="11" name="Text Box 17"/>
          <p:cNvSpPr txBox="1"/>
          <p:nvPr/>
        </p:nvSpPr>
        <p:spPr>
          <a:xfrm>
            <a:off x="4143375" y="5143500"/>
            <a:ext cx="466725" cy="2460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b="0" kern="0">
                <a:solidFill>
                  <a:srgbClr val="000000"/>
                </a:solidFill>
                <a:latin typeface="Arial"/>
                <a:cs typeface="Arial"/>
              </a:rPr>
              <a:t>2014</a:t>
            </a:r>
          </a:p>
        </p:txBody>
      </p:sp>
      <p:sp>
        <p:nvSpPr>
          <p:cNvPr id="12" name="Text Box 17"/>
          <p:cNvSpPr txBox="1"/>
          <p:nvPr/>
        </p:nvSpPr>
        <p:spPr>
          <a:xfrm>
            <a:off x="4143375" y="5500688"/>
            <a:ext cx="466725" cy="2460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b="0" kern="0">
                <a:solidFill>
                  <a:srgbClr val="000000"/>
                </a:solidFill>
                <a:latin typeface="Arial"/>
                <a:cs typeface="Arial"/>
              </a:rPr>
              <a:t>2013</a:t>
            </a:r>
          </a:p>
        </p:txBody>
      </p:sp>
      <p:sp>
        <p:nvSpPr>
          <p:cNvPr id="36933" name="TextBox 18"/>
          <p:cNvSpPr txBox="1">
            <a:spLocks noChangeArrowheads="1"/>
          </p:cNvSpPr>
          <p:nvPr/>
        </p:nvSpPr>
        <p:spPr bwMode="auto">
          <a:xfrm>
            <a:off x="1795463" y="1227138"/>
            <a:ext cx="627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14%</a:t>
            </a:r>
          </a:p>
        </p:txBody>
      </p:sp>
      <p:sp>
        <p:nvSpPr>
          <p:cNvPr id="36934" name="TextBox 19"/>
          <p:cNvSpPr txBox="1">
            <a:spLocks noChangeArrowheads="1"/>
          </p:cNvSpPr>
          <p:nvPr/>
        </p:nvSpPr>
        <p:spPr bwMode="auto">
          <a:xfrm>
            <a:off x="2224088" y="2084388"/>
            <a:ext cx="627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Calibri" pitchFamily="34" charset="0"/>
              </a:rPr>
              <a:t>86</a:t>
            </a:r>
            <a:r>
              <a:rPr lang="ru-RU" sz="2000">
                <a:solidFill>
                  <a:srgbClr val="FFFFFF"/>
                </a:solidFill>
                <a:latin typeface="Calibri" pitchFamily="34" charset="0"/>
              </a:rPr>
              <a:t>%</a:t>
            </a:r>
          </a:p>
        </p:txBody>
      </p:sp>
      <p:sp>
        <p:nvSpPr>
          <p:cNvPr id="36935" name="TextBox 20"/>
          <p:cNvSpPr txBox="1">
            <a:spLocks noChangeArrowheads="1"/>
          </p:cNvSpPr>
          <p:nvPr/>
        </p:nvSpPr>
        <p:spPr bwMode="auto">
          <a:xfrm>
            <a:off x="3786188" y="701675"/>
            <a:ext cx="2003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>
                <a:latin typeface="Calibri" pitchFamily="34" charset="0"/>
              </a:rPr>
              <a:t>CDMA / EVDO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36936" name="TextBox 21"/>
          <p:cNvSpPr txBox="1">
            <a:spLocks noChangeArrowheads="1"/>
          </p:cNvSpPr>
          <p:nvPr/>
        </p:nvSpPr>
        <p:spPr bwMode="auto">
          <a:xfrm>
            <a:off x="3914775" y="987425"/>
            <a:ext cx="1657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>
                <a:solidFill>
                  <a:srgbClr val="000000"/>
                </a:solidFill>
                <a:latin typeface="Calibri" pitchFamily="34" charset="0"/>
              </a:rPr>
              <a:t>До 512 Мбит/с</a:t>
            </a:r>
          </a:p>
        </p:txBody>
      </p:sp>
      <p:sp>
        <p:nvSpPr>
          <p:cNvPr id="36937" name="TextBox 22"/>
          <p:cNvSpPr txBox="1">
            <a:spLocks noChangeArrowheads="1"/>
          </p:cNvSpPr>
          <p:nvPr/>
        </p:nvSpPr>
        <p:spPr bwMode="auto">
          <a:xfrm>
            <a:off x="4219575" y="4029075"/>
            <a:ext cx="14954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>
                <a:solidFill>
                  <a:srgbClr val="000000"/>
                </a:solidFill>
                <a:latin typeface="Calibri" pitchFamily="34" charset="0"/>
              </a:rPr>
              <a:t>До 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100</a:t>
            </a:r>
            <a:r>
              <a:rPr lang="ru-RU" sz="1600">
                <a:solidFill>
                  <a:srgbClr val="000000"/>
                </a:solidFill>
                <a:latin typeface="Calibri" pitchFamily="34" charset="0"/>
              </a:rPr>
              <a:t> Мбит/с</a:t>
            </a:r>
          </a:p>
        </p:txBody>
      </p:sp>
      <p:sp>
        <p:nvSpPr>
          <p:cNvPr id="36938" name="TextBox 23"/>
          <p:cNvSpPr txBox="1">
            <a:spLocks noChangeArrowheads="1"/>
          </p:cNvSpPr>
          <p:nvPr/>
        </p:nvSpPr>
        <p:spPr bwMode="auto">
          <a:xfrm>
            <a:off x="3922713" y="2500313"/>
            <a:ext cx="2006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SzPct val="100000"/>
              <a:buFontTx/>
              <a:buChar char="-"/>
            </a:pPr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200">
                <a:solidFill>
                  <a:srgbClr val="000000"/>
                </a:solidFill>
                <a:latin typeface="Calibri" pitchFamily="34" charset="0"/>
              </a:rPr>
              <a:t>обеспеченные услугами</a:t>
            </a:r>
          </a:p>
          <a:p>
            <a:pPr>
              <a:buSzPct val="100000"/>
              <a:buFontTx/>
              <a:buChar char="-"/>
            </a:pPr>
            <a:r>
              <a:rPr lang="ru-RU" sz="1200">
                <a:solidFill>
                  <a:srgbClr val="000000"/>
                </a:solidFill>
                <a:latin typeface="Calibri" pitchFamily="34" charset="0"/>
              </a:rPr>
              <a:t>необеспеченные услугами</a:t>
            </a:r>
          </a:p>
        </p:txBody>
      </p:sp>
      <p:sp>
        <p:nvSpPr>
          <p:cNvPr id="36939" name="TextBox 27"/>
          <p:cNvSpPr txBox="1">
            <a:spLocks noChangeArrowheads="1"/>
          </p:cNvSpPr>
          <p:nvPr/>
        </p:nvSpPr>
        <p:spPr bwMode="auto">
          <a:xfrm>
            <a:off x="1571625" y="3643313"/>
            <a:ext cx="534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>
                <a:latin typeface="Calibri" pitchFamily="34" charset="0"/>
              </a:rPr>
              <a:t>3G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36940" name="TextBox 28"/>
          <p:cNvSpPr txBox="1">
            <a:spLocks noChangeArrowheads="1"/>
          </p:cNvSpPr>
          <p:nvPr/>
        </p:nvSpPr>
        <p:spPr bwMode="auto">
          <a:xfrm>
            <a:off x="1114425" y="4033838"/>
            <a:ext cx="14430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>
                <a:solidFill>
                  <a:srgbClr val="000000"/>
                </a:solidFill>
                <a:latin typeface="Calibri" pitchFamily="34" charset="0"/>
              </a:rPr>
              <a:t>До 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7,2</a:t>
            </a:r>
            <a:r>
              <a:rPr lang="ru-RU" sz="1600">
                <a:solidFill>
                  <a:srgbClr val="000000"/>
                </a:solidFill>
                <a:latin typeface="Calibri" pitchFamily="34" charset="0"/>
              </a:rPr>
              <a:t> Мбит/с</a:t>
            </a:r>
          </a:p>
        </p:txBody>
      </p:sp>
      <p:sp>
        <p:nvSpPr>
          <p:cNvPr id="36941" name="Прямоугольник 29"/>
          <p:cNvSpPr>
            <a:spLocks noChangeArrowheads="1"/>
          </p:cNvSpPr>
          <p:nvPr/>
        </p:nvSpPr>
        <p:spPr bwMode="auto">
          <a:xfrm>
            <a:off x="3643313" y="2773363"/>
            <a:ext cx="285750" cy="142875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6942" name="Прямоугольник 30"/>
          <p:cNvSpPr>
            <a:spLocks noChangeArrowheads="1"/>
          </p:cNvSpPr>
          <p:nvPr/>
        </p:nvSpPr>
        <p:spPr bwMode="auto">
          <a:xfrm>
            <a:off x="3643313" y="2559050"/>
            <a:ext cx="285750" cy="14287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36943" name="Picture 2" descr="C:\Documents and Settings\Admin\Рабочий стол\Рисунок1 copy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38" y="4675188"/>
            <a:ext cx="12255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944" name="Прямая соединительная линия 33"/>
          <p:cNvCxnSpPr>
            <a:cxnSpLocks noChangeShapeType="1"/>
          </p:cNvCxnSpPr>
          <p:nvPr/>
        </p:nvCxnSpPr>
        <p:spPr bwMode="auto">
          <a:xfrm>
            <a:off x="4244975" y="4686300"/>
            <a:ext cx="1857375" cy="0"/>
          </a:xfrm>
          <a:prstGeom prst="straightConnector1">
            <a:avLst/>
          </a:prstGeom>
          <a:noFill/>
          <a:ln w="9528">
            <a:solidFill>
              <a:srgbClr val="7F7F7F"/>
            </a:solidFill>
            <a:round/>
            <a:headEnd/>
            <a:tailEnd/>
          </a:ln>
        </p:spPr>
      </p:cxnSp>
      <p:cxnSp>
        <p:nvCxnSpPr>
          <p:cNvPr id="36945" name="Прямая соединительная линия 34"/>
          <p:cNvCxnSpPr>
            <a:cxnSpLocks noChangeShapeType="1"/>
          </p:cNvCxnSpPr>
          <p:nvPr/>
        </p:nvCxnSpPr>
        <p:spPr bwMode="auto">
          <a:xfrm>
            <a:off x="4235450" y="5103813"/>
            <a:ext cx="1857375" cy="0"/>
          </a:xfrm>
          <a:prstGeom prst="straightConnector1">
            <a:avLst/>
          </a:prstGeom>
          <a:noFill/>
          <a:ln w="9528">
            <a:solidFill>
              <a:srgbClr val="7F7F7F"/>
            </a:solidFill>
            <a:round/>
            <a:headEnd/>
            <a:tailEnd/>
          </a:ln>
        </p:spPr>
      </p:cxnSp>
      <p:cxnSp>
        <p:nvCxnSpPr>
          <p:cNvPr id="36946" name="Прямая соединительная линия 35"/>
          <p:cNvCxnSpPr>
            <a:cxnSpLocks noChangeShapeType="1"/>
          </p:cNvCxnSpPr>
          <p:nvPr/>
        </p:nvCxnSpPr>
        <p:spPr bwMode="auto">
          <a:xfrm>
            <a:off x="4235450" y="5421313"/>
            <a:ext cx="1857375" cy="0"/>
          </a:xfrm>
          <a:prstGeom prst="straightConnector1">
            <a:avLst/>
          </a:prstGeom>
          <a:noFill/>
          <a:ln w="9528">
            <a:solidFill>
              <a:srgbClr val="7F7F7F"/>
            </a:solidFill>
            <a:round/>
            <a:headEnd/>
            <a:tailEnd/>
          </a:ln>
        </p:spPr>
      </p:cxnSp>
      <p:pic>
        <p:nvPicPr>
          <p:cNvPr id="36947" name="Picture 2" descr="C:\Documents and Settings\Admin\Рабочий стол\Рисунок1 copy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3950" y="4643438"/>
            <a:ext cx="12255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11"/>
          <p:cNvSpPr txBox="1"/>
          <p:nvPr/>
        </p:nvSpPr>
        <p:spPr>
          <a:xfrm>
            <a:off x="7753350" y="5632450"/>
            <a:ext cx="1428750" cy="2460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b="0" kern="0" dirty="0">
                <a:solidFill>
                  <a:srgbClr val="000000"/>
                </a:solidFill>
                <a:latin typeface="Arial"/>
                <a:cs typeface="Arial"/>
              </a:rPr>
              <a:t>300 000 абонентов</a:t>
            </a:r>
          </a:p>
        </p:txBody>
      </p:sp>
      <p:sp>
        <p:nvSpPr>
          <p:cNvPr id="35" name="Text Box 14"/>
          <p:cNvSpPr txBox="1"/>
          <p:nvPr/>
        </p:nvSpPr>
        <p:spPr>
          <a:xfrm>
            <a:off x="7753350" y="5275263"/>
            <a:ext cx="1428750" cy="2460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b="0" kern="0" dirty="0">
                <a:solidFill>
                  <a:srgbClr val="000000"/>
                </a:solidFill>
                <a:latin typeface="Arial"/>
                <a:cs typeface="Arial"/>
              </a:rPr>
              <a:t>500 000 абонентов</a:t>
            </a:r>
          </a:p>
        </p:txBody>
      </p:sp>
      <p:sp>
        <p:nvSpPr>
          <p:cNvPr id="36" name="Text Box 16"/>
          <p:cNvSpPr txBox="1"/>
          <p:nvPr/>
        </p:nvSpPr>
        <p:spPr>
          <a:xfrm>
            <a:off x="7753350" y="4968875"/>
            <a:ext cx="1477963" cy="2460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b="0" kern="0">
                <a:solidFill>
                  <a:srgbClr val="000000"/>
                </a:solidFill>
                <a:latin typeface="Arial"/>
                <a:cs typeface="Arial"/>
              </a:rPr>
              <a:t>700 000 абонентов</a:t>
            </a:r>
          </a:p>
        </p:txBody>
      </p:sp>
      <p:sp>
        <p:nvSpPr>
          <p:cNvPr id="37" name="Text Box 17"/>
          <p:cNvSpPr txBox="1"/>
          <p:nvPr/>
        </p:nvSpPr>
        <p:spPr>
          <a:xfrm>
            <a:off x="7358063" y="4635500"/>
            <a:ext cx="466725" cy="2460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b="0" kern="0">
                <a:solidFill>
                  <a:srgbClr val="000000"/>
                </a:solidFill>
                <a:latin typeface="Arial"/>
                <a:cs typeface="Arial"/>
              </a:rPr>
              <a:t>2015</a:t>
            </a:r>
          </a:p>
        </p:txBody>
      </p:sp>
      <p:sp>
        <p:nvSpPr>
          <p:cNvPr id="38" name="Text Box 18"/>
          <p:cNvSpPr txBox="1"/>
          <p:nvPr/>
        </p:nvSpPr>
        <p:spPr>
          <a:xfrm>
            <a:off x="7753350" y="4635500"/>
            <a:ext cx="1444625" cy="2460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b="0" kern="0" dirty="0">
                <a:solidFill>
                  <a:srgbClr val="000000"/>
                </a:solidFill>
                <a:latin typeface="Arial"/>
                <a:cs typeface="Arial"/>
              </a:rPr>
              <a:t>1 000 000 абонентов</a:t>
            </a:r>
          </a:p>
        </p:txBody>
      </p:sp>
      <p:sp>
        <p:nvSpPr>
          <p:cNvPr id="39" name="Text Box 17"/>
          <p:cNvSpPr txBox="1"/>
          <p:nvPr/>
        </p:nvSpPr>
        <p:spPr>
          <a:xfrm>
            <a:off x="7358063" y="4968875"/>
            <a:ext cx="468312" cy="2460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b="0" kern="0">
                <a:solidFill>
                  <a:srgbClr val="000000"/>
                </a:solidFill>
                <a:latin typeface="Arial"/>
                <a:cs typeface="Arial"/>
              </a:rPr>
              <a:t>2014</a:t>
            </a:r>
          </a:p>
        </p:txBody>
      </p:sp>
      <p:sp>
        <p:nvSpPr>
          <p:cNvPr id="40" name="Text Box 17"/>
          <p:cNvSpPr txBox="1"/>
          <p:nvPr/>
        </p:nvSpPr>
        <p:spPr>
          <a:xfrm>
            <a:off x="7358063" y="5275263"/>
            <a:ext cx="468312" cy="2460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b="0" kern="0" dirty="0">
                <a:solidFill>
                  <a:srgbClr val="000000"/>
                </a:solidFill>
                <a:latin typeface="Arial"/>
                <a:cs typeface="Arial"/>
              </a:rPr>
              <a:t>2013</a:t>
            </a:r>
          </a:p>
        </p:txBody>
      </p:sp>
      <p:sp>
        <p:nvSpPr>
          <p:cNvPr id="41" name="Text Box 17"/>
          <p:cNvSpPr txBox="1"/>
          <p:nvPr/>
        </p:nvSpPr>
        <p:spPr>
          <a:xfrm>
            <a:off x="7358063" y="5632450"/>
            <a:ext cx="468312" cy="2460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b="0" kern="0">
                <a:solidFill>
                  <a:srgbClr val="000000"/>
                </a:solidFill>
                <a:latin typeface="Arial"/>
                <a:cs typeface="Arial"/>
              </a:rPr>
              <a:t>2012</a:t>
            </a:r>
          </a:p>
        </p:txBody>
      </p:sp>
      <p:cxnSp>
        <p:nvCxnSpPr>
          <p:cNvPr id="36956" name="Прямая соединительная линия 47"/>
          <p:cNvCxnSpPr>
            <a:cxnSpLocks noChangeShapeType="1"/>
          </p:cNvCxnSpPr>
          <p:nvPr/>
        </p:nvCxnSpPr>
        <p:spPr bwMode="auto">
          <a:xfrm>
            <a:off x="7396163" y="4929188"/>
            <a:ext cx="1857375" cy="0"/>
          </a:xfrm>
          <a:prstGeom prst="straightConnector1">
            <a:avLst/>
          </a:prstGeom>
          <a:noFill/>
          <a:ln w="9528">
            <a:solidFill>
              <a:srgbClr val="7F7F7F"/>
            </a:solidFill>
            <a:round/>
            <a:headEnd/>
            <a:tailEnd/>
          </a:ln>
        </p:spPr>
      </p:cxnSp>
      <p:cxnSp>
        <p:nvCxnSpPr>
          <p:cNvPr id="36957" name="Прямая соединительная линия 48"/>
          <p:cNvCxnSpPr>
            <a:cxnSpLocks noChangeShapeType="1"/>
          </p:cNvCxnSpPr>
          <p:nvPr/>
        </p:nvCxnSpPr>
        <p:spPr bwMode="auto">
          <a:xfrm>
            <a:off x="7396163" y="5214938"/>
            <a:ext cx="1857375" cy="0"/>
          </a:xfrm>
          <a:prstGeom prst="straightConnector1">
            <a:avLst/>
          </a:prstGeom>
          <a:noFill/>
          <a:ln w="9528">
            <a:solidFill>
              <a:srgbClr val="7F7F7F"/>
            </a:solidFill>
            <a:round/>
            <a:headEnd/>
            <a:tailEnd/>
          </a:ln>
        </p:spPr>
      </p:cxnSp>
      <p:cxnSp>
        <p:nvCxnSpPr>
          <p:cNvPr id="36958" name="Прямая соединительная линия 49"/>
          <p:cNvCxnSpPr>
            <a:cxnSpLocks noChangeShapeType="1"/>
          </p:cNvCxnSpPr>
          <p:nvPr/>
        </p:nvCxnSpPr>
        <p:spPr bwMode="auto">
          <a:xfrm>
            <a:off x="7396163" y="5532438"/>
            <a:ext cx="1857375" cy="0"/>
          </a:xfrm>
          <a:prstGeom prst="straightConnector1">
            <a:avLst/>
          </a:prstGeom>
          <a:noFill/>
          <a:ln w="9528">
            <a:solidFill>
              <a:srgbClr val="7F7F7F"/>
            </a:solidFill>
            <a:round/>
            <a:headEnd/>
            <a:tailEnd/>
          </a:ln>
        </p:spPr>
      </p:cxnSp>
      <p:sp>
        <p:nvSpPr>
          <p:cNvPr id="36959" name="Прямоугольник 50"/>
          <p:cNvSpPr>
            <a:spLocks noChangeArrowheads="1"/>
          </p:cNvSpPr>
          <p:nvPr/>
        </p:nvSpPr>
        <p:spPr bwMode="auto">
          <a:xfrm>
            <a:off x="7815263" y="3654425"/>
            <a:ext cx="8286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>
                <a:latin typeface="Calibri" pitchFamily="34" charset="0"/>
              </a:rPr>
              <a:t>FTTH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46" name="Text Box 17"/>
          <p:cNvSpPr txBox="1"/>
          <p:nvPr/>
        </p:nvSpPr>
        <p:spPr>
          <a:xfrm>
            <a:off x="4143375" y="5829300"/>
            <a:ext cx="466725" cy="2460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b="0" kern="0">
                <a:solidFill>
                  <a:srgbClr val="000000"/>
                </a:solidFill>
                <a:latin typeface="Arial"/>
                <a:cs typeface="Arial"/>
              </a:rPr>
              <a:t>2012</a:t>
            </a:r>
          </a:p>
        </p:txBody>
      </p:sp>
      <p:cxnSp>
        <p:nvCxnSpPr>
          <p:cNvPr id="36961" name="Прямая соединительная линия 52"/>
          <p:cNvCxnSpPr>
            <a:cxnSpLocks noChangeShapeType="1"/>
          </p:cNvCxnSpPr>
          <p:nvPr/>
        </p:nvCxnSpPr>
        <p:spPr bwMode="auto">
          <a:xfrm>
            <a:off x="4254500" y="5756275"/>
            <a:ext cx="1857375" cy="0"/>
          </a:xfrm>
          <a:prstGeom prst="straightConnector1">
            <a:avLst/>
          </a:prstGeom>
          <a:noFill/>
          <a:ln w="9528">
            <a:solidFill>
              <a:srgbClr val="7F7F7F"/>
            </a:solidFill>
            <a:round/>
            <a:headEnd/>
            <a:tailEnd/>
          </a:ln>
        </p:spPr>
      </p:cxnSp>
      <p:sp>
        <p:nvSpPr>
          <p:cNvPr id="48" name="Text Box 16"/>
          <p:cNvSpPr txBox="1"/>
          <p:nvPr/>
        </p:nvSpPr>
        <p:spPr>
          <a:xfrm>
            <a:off x="4579938" y="5756275"/>
            <a:ext cx="1835150" cy="5540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b="0" kern="0">
                <a:solidFill>
                  <a:srgbClr val="000000"/>
                </a:solidFill>
                <a:latin typeface="Calibri"/>
                <a:cs typeface="Arial"/>
              </a:rPr>
              <a:t>построение и тестирование пилотной сети 4G (LTE)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000" b="0" ker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9" name="Номер слайда 5"/>
          <p:cNvSpPr txBox="1"/>
          <p:nvPr/>
        </p:nvSpPr>
        <p:spPr>
          <a:xfrm>
            <a:off x="8501063" y="188913"/>
            <a:ext cx="642937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586B245-A286-412B-A676-D9B693916F4D}" type="slidenum">
              <a:rPr sz="1400" b="0" kern="0">
                <a:solidFill>
                  <a:srgbClr val="000000"/>
                </a:solidFill>
                <a:latin typeface="Times" pitchFamily="2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lang="ru-RU" sz="1400" b="0" kern="0">
              <a:solidFill>
                <a:srgbClr val="FFFFFF"/>
              </a:solidFill>
              <a:latin typeface="Times" pitchFamily="2" charset="0"/>
              <a:cs typeface="Arial"/>
            </a:endParaRPr>
          </a:p>
        </p:txBody>
      </p:sp>
      <p:sp>
        <p:nvSpPr>
          <p:cNvPr id="53" name="TextBox 8"/>
          <p:cNvSpPr txBox="1">
            <a:spLocks noChangeArrowheads="1"/>
          </p:cNvSpPr>
          <p:nvPr/>
        </p:nvSpPr>
        <p:spPr bwMode="auto">
          <a:xfrm>
            <a:off x="1795463" y="2786063"/>
            <a:ext cx="1000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rgbClr val="000000"/>
                </a:solidFill>
                <a:latin typeface="+mj-lt"/>
              </a:rPr>
              <a:t>Факт 2012г.</a:t>
            </a:r>
          </a:p>
        </p:txBody>
      </p:sp>
      <p:sp>
        <p:nvSpPr>
          <p:cNvPr id="56" name="TextBox 8"/>
          <p:cNvSpPr txBox="1">
            <a:spLocks noChangeArrowheads="1"/>
          </p:cNvSpPr>
          <p:nvPr/>
        </p:nvSpPr>
        <p:spPr bwMode="auto">
          <a:xfrm>
            <a:off x="6786563" y="2786063"/>
            <a:ext cx="1000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rgbClr val="000000"/>
                </a:solidFill>
                <a:latin typeface="+mj-lt"/>
              </a:rPr>
              <a:t>План 201</a:t>
            </a:r>
            <a:r>
              <a:rPr lang="en-US" sz="1200" dirty="0">
                <a:solidFill>
                  <a:srgbClr val="000000"/>
                </a:solidFill>
                <a:latin typeface="+mj-lt"/>
              </a:rPr>
              <a:t>3</a:t>
            </a:r>
            <a:r>
              <a:rPr lang="ru-RU" sz="1200" dirty="0">
                <a:solidFill>
                  <a:srgbClr val="000000"/>
                </a:solidFill>
                <a:latin typeface="+mj-lt"/>
              </a:rPr>
              <a:t>г.</a:t>
            </a:r>
          </a:p>
        </p:txBody>
      </p:sp>
      <p:sp>
        <p:nvSpPr>
          <p:cNvPr id="36966" name="TextBox 19"/>
          <p:cNvSpPr txBox="1">
            <a:spLocks noChangeArrowheads="1"/>
          </p:cNvSpPr>
          <p:nvPr/>
        </p:nvSpPr>
        <p:spPr bwMode="auto">
          <a:xfrm>
            <a:off x="6858000" y="1743075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FFFFFF"/>
                </a:solidFill>
                <a:latin typeface="Calibri" pitchFamily="34" charset="0"/>
              </a:rPr>
              <a:t>100%</a:t>
            </a:r>
          </a:p>
        </p:txBody>
      </p:sp>
      <p:sp>
        <p:nvSpPr>
          <p:cNvPr id="62" name="Text Box 11"/>
          <p:cNvSpPr txBox="1"/>
          <p:nvPr/>
        </p:nvSpPr>
        <p:spPr>
          <a:xfrm>
            <a:off x="1466850" y="5529263"/>
            <a:ext cx="154305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b="0" kern="0" dirty="0">
                <a:solidFill>
                  <a:srgbClr val="000000"/>
                </a:solidFill>
                <a:latin typeface="Arial"/>
                <a:cs typeface="Arial"/>
              </a:rPr>
              <a:t>гг. Астана и </a:t>
            </a:r>
            <a:r>
              <a:rPr lang="ru-RU" sz="1000" b="0" kern="0" dirty="0" err="1">
                <a:solidFill>
                  <a:srgbClr val="000000"/>
                </a:solidFill>
                <a:latin typeface="Arial"/>
                <a:cs typeface="Arial"/>
              </a:rPr>
              <a:t>Алматы</a:t>
            </a:r>
            <a:r>
              <a:rPr lang="ru-RU" sz="1000" b="0" kern="0" dirty="0">
                <a:solidFill>
                  <a:srgbClr val="000000"/>
                </a:solidFill>
                <a:latin typeface="Arial"/>
                <a:cs typeface="Arial"/>
              </a:rPr>
              <a:t>, областные центры</a:t>
            </a:r>
          </a:p>
        </p:txBody>
      </p:sp>
      <p:sp>
        <p:nvSpPr>
          <p:cNvPr id="63" name="Text Box 14"/>
          <p:cNvSpPr txBox="1"/>
          <p:nvPr/>
        </p:nvSpPr>
        <p:spPr>
          <a:xfrm>
            <a:off x="1466850" y="5108575"/>
            <a:ext cx="142875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b="0" kern="0" dirty="0">
                <a:solidFill>
                  <a:srgbClr val="000000"/>
                </a:solidFill>
                <a:latin typeface="Arial"/>
                <a:cs typeface="Arial"/>
              </a:rPr>
              <a:t>населенные пункты </a:t>
            </a:r>
            <a:br>
              <a:rPr lang="ru-RU" sz="1000" b="0" kern="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1000" b="0" kern="0" dirty="0">
                <a:solidFill>
                  <a:srgbClr val="000000"/>
                </a:solidFill>
                <a:latin typeface="Arial"/>
                <a:cs typeface="Arial"/>
              </a:rPr>
              <a:t>свыше 50 тысяч</a:t>
            </a:r>
            <a:r>
              <a:rPr lang="en-US" sz="1000" b="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000" b="0" kern="0" dirty="0">
                <a:solidFill>
                  <a:srgbClr val="000000"/>
                </a:solidFill>
                <a:latin typeface="Arial"/>
                <a:cs typeface="Arial"/>
              </a:rPr>
              <a:t>чел.</a:t>
            </a:r>
          </a:p>
        </p:txBody>
      </p:sp>
      <p:sp>
        <p:nvSpPr>
          <p:cNvPr id="64" name="Text Box 16"/>
          <p:cNvSpPr txBox="1"/>
          <p:nvPr/>
        </p:nvSpPr>
        <p:spPr>
          <a:xfrm>
            <a:off x="1466850" y="4652963"/>
            <a:ext cx="1477963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b="0" kern="0" dirty="0">
                <a:solidFill>
                  <a:srgbClr val="000000"/>
                </a:solidFill>
                <a:latin typeface="Arial"/>
                <a:cs typeface="Arial"/>
              </a:rPr>
              <a:t>населенные пункты </a:t>
            </a:r>
            <a:br>
              <a:rPr lang="ru-RU" sz="1000" b="0" kern="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1000" b="0" kern="0" dirty="0">
                <a:solidFill>
                  <a:srgbClr val="000000"/>
                </a:solidFill>
                <a:latin typeface="Arial"/>
                <a:cs typeface="Arial"/>
              </a:rPr>
              <a:t>свыше 10 тысяч</a:t>
            </a:r>
            <a:r>
              <a:rPr lang="en-US" sz="1000" b="0" kern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000" b="0" kern="0" dirty="0">
                <a:solidFill>
                  <a:srgbClr val="000000"/>
                </a:solidFill>
                <a:latin typeface="Arial"/>
                <a:cs typeface="Arial"/>
              </a:rPr>
              <a:t>чел.</a:t>
            </a:r>
          </a:p>
        </p:txBody>
      </p:sp>
      <p:sp>
        <p:nvSpPr>
          <p:cNvPr id="36970" name="Text Box 17"/>
          <p:cNvSpPr txBox="1">
            <a:spLocks noChangeArrowheads="1"/>
          </p:cNvSpPr>
          <p:nvPr/>
        </p:nvSpPr>
        <p:spPr bwMode="auto">
          <a:xfrm>
            <a:off x="1073150" y="4840288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Ctr="1">
            <a:spAutoFit/>
          </a:bodyPr>
          <a:lstStyle/>
          <a:p>
            <a:pPr algn="ctr"/>
            <a:r>
              <a:rPr lang="ru-RU" sz="1000" b="0">
                <a:solidFill>
                  <a:srgbClr val="000000"/>
                </a:solidFill>
              </a:rPr>
              <a:t>201</a:t>
            </a:r>
            <a:r>
              <a:rPr lang="en-US" sz="1000" b="0">
                <a:solidFill>
                  <a:srgbClr val="000000"/>
                </a:solidFill>
              </a:rPr>
              <a:t>3</a:t>
            </a:r>
            <a:endParaRPr lang="ru-RU" sz="1000" b="0">
              <a:solidFill>
                <a:srgbClr val="000000"/>
              </a:solidFill>
            </a:endParaRPr>
          </a:p>
        </p:txBody>
      </p:sp>
      <p:sp>
        <p:nvSpPr>
          <p:cNvPr id="68" name="Text Box 17"/>
          <p:cNvSpPr txBox="1"/>
          <p:nvPr/>
        </p:nvSpPr>
        <p:spPr>
          <a:xfrm>
            <a:off x="1071563" y="5172075"/>
            <a:ext cx="466725" cy="2460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b="0" kern="0" dirty="0">
                <a:solidFill>
                  <a:srgbClr val="000000"/>
                </a:solidFill>
                <a:latin typeface="Arial"/>
                <a:cs typeface="Arial"/>
              </a:rPr>
              <a:t>2012</a:t>
            </a:r>
          </a:p>
        </p:txBody>
      </p:sp>
      <p:sp>
        <p:nvSpPr>
          <p:cNvPr id="69" name="Text Box 17"/>
          <p:cNvSpPr txBox="1"/>
          <p:nvPr/>
        </p:nvSpPr>
        <p:spPr>
          <a:xfrm>
            <a:off x="1071563" y="5529263"/>
            <a:ext cx="466725" cy="2460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000" b="0" kern="0" dirty="0">
                <a:solidFill>
                  <a:srgbClr val="000000"/>
                </a:solidFill>
                <a:latin typeface="Arial"/>
                <a:cs typeface="Arial"/>
              </a:rPr>
              <a:t>2011</a:t>
            </a:r>
          </a:p>
        </p:txBody>
      </p:sp>
      <p:cxnSp>
        <p:nvCxnSpPr>
          <p:cNvPr id="36973" name="Прямая соединительная линия 48"/>
          <p:cNvCxnSpPr>
            <a:cxnSpLocks noChangeShapeType="1"/>
          </p:cNvCxnSpPr>
          <p:nvPr/>
        </p:nvCxnSpPr>
        <p:spPr bwMode="auto">
          <a:xfrm>
            <a:off x="1109663" y="5132388"/>
            <a:ext cx="1857375" cy="0"/>
          </a:xfrm>
          <a:prstGeom prst="straightConnector1">
            <a:avLst/>
          </a:prstGeom>
          <a:noFill/>
          <a:ln w="9528">
            <a:solidFill>
              <a:srgbClr val="7F7F7F"/>
            </a:solidFill>
            <a:round/>
            <a:headEnd/>
            <a:tailEnd/>
          </a:ln>
        </p:spPr>
      </p:cxnSp>
      <p:cxnSp>
        <p:nvCxnSpPr>
          <p:cNvPr id="36974" name="Прямая соединительная линия 49"/>
          <p:cNvCxnSpPr>
            <a:cxnSpLocks noChangeShapeType="1"/>
          </p:cNvCxnSpPr>
          <p:nvPr/>
        </p:nvCxnSpPr>
        <p:spPr bwMode="auto">
          <a:xfrm>
            <a:off x="1109663" y="5449888"/>
            <a:ext cx="1857375" cy="0"/>
          </a:xfrm>
          <a:prstGeom prst="straightConnector1">
            <a:avLst/>
          </a:prstGeom>
          <a:noFill/>
          <a:ln w="9528">
            <a:solidFill>
              <a:srgbClr val="7F7F7F"/>
            </a:solidFill>
            <a:round/>
            <a:headEnd/>
            <a:tailEnd/>
          </a:ln>
        </p:spPr>
      </p:cxnSp>
      <p:sp>
        <p:nvSpPr>
          <p:cNvPr id="36975" name="TextBox 22"/>
          <p:cNvSpPr txBox="1">
            <a:spLocks noChangeArrowheads="1"/>
          </p:cNvSpPr>
          <p:nvPr/>
        </p:nvSpPr>
        <p:spPr bwMode="auto">
          <a:xfrm>
            <a:off x="7505700" y="4019550"/>
            <a:ext cx="1495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>
                <a:solidFill>
                  <a:srgbClr val="000000"/>
                </a:solidFill>
                <a:latin typeface="Calibri" pitchFamily="34" charset="0"/>
              </a:rPr>
              <a:t>До 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>100</a:t>
            </a:r>
            <a:r>
              <a:rPr lang="ru-RU" sz="1600">
                <a:solidFill>
                  <a:srgbClr val="000000"/>
                </a:solidFill>
                <a:latin typeface="Calibri" pitchFamily="34" charset="0"/>
              </a:rPr>
              <a:t> Мбит/с</a:t>
            </a:r>
          </a:p>
        </p:txBody>
      </p:sp>
      <p:graphicFrame>
        <p:nvGraphicFramePr>
          <p:cNvPr id="36921" name="Object 6"/>
          <p:cNvGraphicFramePr>
            <a:graphicFrameLocks noChangeAspect="1"/>
          </p:cNvGraphicFramePr>
          <p:nvPr/>
        </p:nvGraphicFramePr>
        <p:xfrm>
          <a:off x="6000750" y="785813"/>
          <a:ext cx="2500313" cy="2179637"/>
        </p:xfrm>
        <a:graphic>
          <a:graphicData uri="http://schemas.openxmlformats.org/presentationml/2006/ole">
            <p:oleObj spid="_x0000_s36921" name="Лист" r:id="rId5" imgW="2152804" imgH="1866966" progId="Excel.Sheet.8">
              <p:embed/>
            </p:oleObj>
          </a:graphicData>
        </a:graphic>
      </p:graphicFrame>
      <p:pic>
        <p:nvPicPr>
          <p:cNvPr id="36976" name="Picture 2" descr="C:\Documents and Settings\Admin\Рабочий стол\Рисунок1 copy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188" y="4724400"/>
            <a:ext cx="9906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77" name="Text Box 17"/>
          <p:cNvSpPr txBox="1">
            <a:spLocks noChangeArrowheads="1"/>
          </p:cNvSpPr>
          <p:nvPr/>
        </p:nvSpPr>
        <p:spPr bwMode="auto">
          <a:xfrm>
            <a:off x="1084263" y="4581525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Ctr="1">
            <a:spAutoFit/>
          </a:bodyPr>
          <a:lstStyle/>
          <a:p>
            <a:pPr algn="ctr"/>
            <a:r>
              <a:rPr lang="ru-RU" sz="1000" b="0">
                <a:solidFill>
                  <a:srgbClr val="000000"/>
                </a:solidFill>
              </a:rPr>
              <a:t>201</a:t>
            </a:r>
            <a:r>
              <a:rPr lang="en-US" sz="1000" b="0">
                <a:solidFill>
                  <a:srgbClr val="000000"/>
                </a:solidFill>
              </a:rPr>
              <a:t>4</a:t>
            </a:r>
            <a:endParaRPr lang="ru-RU" sz="1000" b="0">
              <a:solidFill>
                <a:srgbClr val="000000"/>
              </a:solidFill>
            </a:endParaRPr>
          </a:p>
        </p:txBody>
      </p:sp>
      <p:sp>
        <p:nvSpPr>
          <p:cNvPr id="36978" name="TextBox 19"/>
          <p:cNvSpPr txBox="1">
            <a:spLocks noChangeArrowheads="1"/>
          </p:cNvSpPr>
          <p:nvPr/>
        </p:nvSpPr>
        <p:spPr bwMode="auto">
          <a:xfrm>
            <a:off x="6877050" y="1700213"/>
            <a:ext cx="755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2000">
                <a:solidFill>
                  <a:srgbClr val="FFFFFF"/>
                </a:solidFill>
                <a:latin typeface="Calibri" pitchFamily="34" charset="0"/>
              </a:rPr>
              <a:t>100</a:t>
            </a:r>
            <a:r>
              <a:rPr lang="ru-RU" sz="2000">
                <a:solidFill>
                  <a:srgbClr val="FFFFFF"/>
                </a:solidFill>
                <a:latin typeface="Calibri" pitchFamily="34" charset="0"/>
              </a:rPr>
              <a:t>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5"/>
          <p:cNvSpPr>
            <a:spLocks noGrp="1"/>
          </p:cNvSpPr>
          <p:nvPr>
            <p:ph type="title"/>
          </p:nvPr>
        </p:nvSpPr>
        <p:spPr>
          <a:xfrm>
            <a:off x="0" y="60325"/>
            <a:ext cx="9144000" cy="571500"/>
          </a:xfrm>
        </p:spPr>
        <p:txBody>
          <a:bodyPr/>
          <a:lstStyle/>
          <a:p>
            <a:pPr eaLnBrk="1"/>
            <a:r>
              <a:rPr lang="ru-RU" b="0" dirty="0" smtClean="0"/>
              <a:t>АНАЛИЗ ЦЕН НА УСЛУГИ СВЯЗИ</a:t>
            </a:r>
          </a:p>
        </p:txBody>
      </p:sp>
      <p:sp>
        <p:nvSpPr>
          <p:cNvPr id="37890" name="TextBox 6"/>
          <p:cNvSpPr txBox="1">
            <a:spLocks noChangeArrowheads="1"/>
          </p:cNvSpPr>
          <p:nvPr/>
        </p:nvSpPr>
        <p:spPr bwMode="auto">
          <a:xfrm>
            <a:off x="5929313" y="5572125"/>
            <a:ext cx="3143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0">
                <a:solidFill>
                  <a:srgbClr val="008000"/>
                </a:solidFill>
                <a:latin typeface="Calibri" pitchFamily="34" charset="0"/>
              </a:rPr>
              <a:t>19 место в мире</a:t>
            </a:r>
          </a:p>
          <a:p>
            <a:pPr algn="ctr"/>
            <a:r>
              <a:rPr lang="ru-RU" sz="1200" b="0">
                <a:latin typeface="Calibri" pitchFamily="34" charset="0"/>
              </a:rPr>
              <a:t>В рейтинге ГИК ВЭФ</a:t>
            </a:r>
          </a:p>
        </p:txBody>
      </p:sp>
      <p:sp>
        <p:nvSpPr>
          <p:cNvPr id="37891" name="TextBox 7"/>
          <p:cNvSpPr txBox="1">
            <a:spLocks noChangeArrowheads="1"/>
          </p:cNvSpPr>
          <p:nvPr/>
        </p:nvSpPr>
        <p:spPr bwMode="auto">
          <a:xfrm>
            <a:off x="171450" y="785813"/>
            <a:ext cx="2428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>
                <a:solidFill>
                  <a:srgbClr val="000000"/>
                </a:solidFill>
                <a:latin typeface="Calibri" pitchFamily="34" charset="0"/>
              </a:rPr>
              <a:t>Минимальные цены </a:t>
            </a:r>
            <a:br>
              <a:rPr lang="ru-RU" sz="1600">
                <a:solidFill>
                  <a:srgbClr val="000000"/>
                </a:solidFill>
                <a:latin typeface="Calibri" pitchFamily="34" charset="0"/>
              </a:rPr>
            </a:br>
            <a:r>
              <a:rPr lang="ru-RU" sz="1600">
                <a:solidFill>
                  <a:srgbClr val="000000"/>
                </a:solidFill>
                <a:latin typeface="Calibri" pitchFamily="34" charset="0"/>
              </a:rPr>
              <a:t>на сотовую связь в СНГ </a:t>
            </a:r>
            <a:r>
              <a:rPr lang="en-US" sz="160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1600">
                <a:solidFill>
                  <a:srgbClr val="000000"/>
                </a:solidFill>
                <a:latin typeface="Calibri" pitchFamily="34" charset="0"/>
              </a:rPr>
            </a:br>
            <a:r>
              <a:rPr lang="ru-RU" sz="1600" b="0">
                <a:solidFill>
                  <a:srgbClr val="000000"/>
                </a:solidFill>
                <a:latin typeface="Calibri" pitchFamily="34" charset="0"/>
              </a:rPr>
              <a:t>(тг/мин)</a:t>
            </a:r>
          </a:p>
        </p:txBody>
      </p:sp>
      <p:sp>
        <p:nvSpPr>
          <p:cNvPr id="9" name="Номер слайда 5"/>
          <p:cNvSpPr txBox="1"/>
          <p:nvPr/>
        </p:nvSpPr>
        <p:spPr>
          <a:xfrm>
            <a:off x="8501063" y="188913"/>
            <a:ext cx="642937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C21D215-DC30-4A4E-85FA-789364BFB7A5}" type="slidenum">
              <a:rPr sz="1400" b="0" kern="0">
                <a:solidFill>
                  <a:srgbClr val="000000"/>
                </a:solidFill>
                <a:latin typeface="+mj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ru-RU" sz="1400" b="0" kern="0" dirty="0">
              <a:solidFill>
                <a:srgbClr val="FFFFFF"/>
              </a:solidFill>
              <a:latin typeface="+mj-lt"/>
              <a:cs typeface="Arial"/>
            </a:endParaRPr>
          </a:p>
        </p:txBody>
      </p:sp>
      <p:sp>
        <p:nvSpPr>
          <p:cNvPr id="37893" name="TextBox 7"/>
          <p:cNvSpPr txBox="1">
            <a:spLocks noChangeArrowheads="1"/>
          </p:cNvSpPr>
          <p:nvPr/>
        </p:nvSpPr>
        <p:spPr bwMode="auto">
          <a:xfrm>
            <a:off x="3081338" y="811213"/>
            <a:ext cx="2643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>
                <a:solidFill>
                  <a:srgbClr val="000000"/>
                </a:solidFill>
                <a:latin typeface="Calibri" pitchFamily="34" charset="0"/>
              </a:rPr>
              <a:t>Снижение стоимости </a:t>
            </a:r>
            <a:br>
              <a:rPr lang="ru-RU" sz="1600">
                <a:solidFill>
                  <a:srgbClr val="000000"/>
                </a:solidFill>
                <a:latin typeface="Calibri" pitchFamily="34" charset="0"/>
              </a:rPr>
            </a:br>
            <a:r>
              <a:rPr lang="ru-RU" sz="1600">
                <a:solidFill>
                  <a:srgbClr val="000000"/>
                </a:solidFill>
                <a:latin typeface="Calibri" pitchFamily="34" charset="0"/>
              </a:rPr>
              <a:t>услуг интернет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6419850" y="811213"/>
            <a:ext cx="2286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600" dirty="0">
                <a:latin typeface="+mj-lt"/>
              </a:rPr>
              <a:t>Абонентская плата </a:t>
            </a:r>
            <a:r>
              <a:rPr lang="en-US" sz="1600" dirty="0">
                <a:latin typeface="+mj-lt"/>
              </a:rPr>
              <a:t/>
            </a:r>
            <a:br>
              <a:rPr lang="en-US" sz="1600" dirty="0">
                <a:latin typeface="+mj-lt"/>
              </a:rPr>
            </a:br>
            <a:r>
              <a:rPr lang="ru-RU" sz="1600" dirty="0">
                <a:latin typeface="+mj-lt"/>
              </a:rPr>
              <a:t>за</a:t>
            </a:r>
            <a:r>
              <a:rPr lang="en-US" sz="1600" dirty="0">
                <a:latin typeface="+mj-lt"/>
              </a:rPr>
              <a:t> </a:t>
            </a:r>
            <a:r>
              <a:rPr lang="ru-RU" sz="1600" dirty="0">
                <a:latin typeface="+mj-lt"/>
              </a:rPr>
              <a:t>услуги ШПД </a:t>
            </a:r>
            <a:r>
              <a:rPr lang="en-US" sz="1600" dirty="0">
                <a:latin typeface="+mj-lt"/>
              </a:rPr>
              <a:t/>
            </a:r>
            <a:br>
              <a:rPr lang="en-US" sz="1600" dirty="0">
                <a:latin typeface="+mj-lt"/>
              </a:rPr>
            </a:br>
            <a:r>
              <a:rPr lang="ru-RU" sz="1600" b="0" dirty="0">
                <a:latin typeface="+mj-lt"/>
              </a:rPr>
              <a:t>(1 Мбит/с, безлим.)</a:t>
            </a:r>
          </a:p>
        </p:txBody>
      </p:sp>
      <p:grpSp>
        <p:nvGrpSpPr>
          <p:cNvPr id="37895" name="Группа 23"/>
          <p:cNvGrpSpPr>
            <a:grpSpLocks/>
          </p:cNvGrpSpPr>
          <p:nvPr/>
        </p:nvGrpSpPr>
        <p:grpSpPr bwMode="auto">
          <a:xfrm>
            <a:off x="6072188" y="1601788"/>
            <a:ext cx="2967037" cy="3970337"/>
            <a:chOff x="5838822" y="1786093"/>
            <a:chExt cx="2967037" cy="3970318"/>
          </a:xfrm>
        </p:grpSpPr>
        <p:sp>
          <p:nvSpPr>
            <p:cNvPr id="12" name="TextBox 7"/>
            <p:cNvSpPr txBox="1">
              <a:spLocks noChangeArrowheads="1"/>
            </p:cNvSpPr>
            <p:nvPr/>
          </p:nvSpPr>
          <p:spPr bwMode="auto">
            <a:xfrm>
              <a:off x="5838822" y="1817843"/>
              <a:ext cx="1266825" cy="3909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>
                <a:lnSpc>
                  <a:spcPct val="200000"/>
                </a:lnSpc>
                <a:defRPr/>
              </a:pPr>
              <a:r>
                <a:rPr lang="ru-RU" sz="1400" b="0" dirty="0">
                  <a:latin typeface="+mj-lt"/>
                </a:rPr>
                <a:t>Россия </a:t>
              </a:r>
            </a:p>
            <a:p>
              <a:pPr algn="r">
                <a:lnSpc>
                  <a:spcPct val="200000"/>
                </a:lnSpc>
                <a:defRPr/>
              </a:pPr>
              <a:r>
                <a:rPr lang="ru-RU" sz="1400" b="0" dirty="0">
                  <a:latin typeface="+mj-lt"/>
                </a:rPr>
                <a:t>Украина</a:t>
              </a:r>
            </a:p>
            <a:p>
              <a:pPr algn="r">
                <a:lnSpc>
                  <a:spcPct val="200000"/>
                </a:lnSpc>
                <a:defRPr/>
              </a:pPr>
              <a:r>
                <a:rPr lang="ru-RU" sz="1400" b="0" dirty="0">
                  <a:latin typeface="+mj-lt"/>
                </a:rPr>
                <a:t>Белоруссия</a:t>
              </a:r>
            </a:p>
            <a:p>
              <a:pPr algn="r">
                <a:lnSpc>
                  <a:spcPct val="200000"/>
                </a:lnSpc>
                <a:defRPr/>
              </a:pPr>
              <a:r>
                <a:rPr lang="ru-RU" sz="1400" b="0" dirty="0">
                  <a:latin typeface="+mj-lt"/>
                </a:rPr>
                <a:t>Казахстан</a:t>
              </a:r>
            </a:p>
            <a:p>
              <a:pPr algn="r">
                <a:lnSpc>
                  <a:spcPct val="200000"/>
                </a:lnSpc>
                <a:defRPr/>
              </a:pPr>
              <a:r>
                <a:rPr lang="ru-RU" sz="1400" b="0" dirty="0">
                  <a:latin typeface="+mj-lt"/>
                </a:rPr>
                <a:t>Германия</a:t>
              </a:r>
            </a:p>
            <a:p>
              <a:pPr algn="r">
                <a:lnSpc>
                  <a:spcPct val="200000"/>
                </a:lnSpc>
                <a:defRPr/>
              </a:pPr>
              <a:r>
                <a:rPr lang="ru-RU" sz="1400" b="0" dirty="0">
                  <a:latin typeface="+mj-lt"/>
                </a:rPr>
                <a:t>Турция</a:t>
              </a:r>
            </a:p>
            <a:p>
              <a:pPr algn="r">
                <a:lnSpc>
                  <a:spcPct val="200000"/>
                </a:lnSpc>
                <a:defRPr/>
              </a:pPr>
              <a:r>
                <a:rPr lang="ru-RU" sz="1400" b="0" dirty="0">
                  <a:latin typeface="+mj-lt"/>
                </a:rPr>
                <a:t>Франция</a:t>
              </a:r>
            </a:p>
            <a:p>
              <a:pPr algn="r">
                <a:lnSpc>
                  <a:spcPct val="200000"/>
                </a:lnSpc>
                <a:defRPr/>
              </a:pPr>
              <a:r>
                <a:rPr lang="ru-RU" sz="1400" b="0" dirty="0">
                  <a:latin typeface="+mj-lt"/>
                </a:rPr>
                <a:t>Кыргызстан</a:t>
              </a:r>
            </a:p>
            <a:p>
              <a:pPr algn="r">
                <a:lnSpc>
                  <a:spcPct val="200000"/>
                </a:lnSpc>
                <a:defRPr/>
              </a:pPr>
              <a:r>
                <a:rPr lang="ru-RU" sz="1400" b="0" dirty="0">
                  <a:latin typeface="+mj-lt"/>
                </a:rPr>
                <a:t>Австралия</a:t>
              </a:r>
            </a:p>
          </p:txBody>
        </p:sp>
        <p:sp>
          <p:nvSpPr>
            <p:cNvPr id="13" name="TextBox 7"/>
            <p:cNvSpPr txBox="1">
              <a:spLocks noChangeArrowheads="1"/>
            </p:cNvSpPr>
            <p:nvPr/>
          </p:nvSpPr>
          <p:spPr bwMode="auto">
            <a:xfrm>
              <a:off x="7134222" y="1786093"/>
              <a:ext cx="1671637" cy="3970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lnSpc>
                  <a:spcPct val="200000"/>
                </a:lnSpc>
                <a:defRPr/>
              </a:pPr>
              <a:r>
                <a:rPr lang="ru-RU" sz="1400" b="0" dirty="0">
                  <a:latin typeface="+mj-lt"/>
                </a:rPr>
                <a:t>684</a:t>
              </a:r>
            </a:p>
            <a:p>
              <a:pPr>
                <a:lnSpc>
                  <a:spcPct val="200000"/>
                </a:lnSpc>
                <a:defRPr/>
              </a:pPr>
              <a:r>
                <a:rPr lang="ru-RU" sz="1400" b="0" dirty="0">
                  <a:latin typeface="+mj-lt"/>
                </a:rPr>
                <a:t> </a:t>
              </a:r>
              <a:r>
                <a:rPr lang="en-US" sz="1400" b="0" dirty="0">
                  <a:latin typeface="+mj-lt"/>
                </a:rPr>
                <a:t> </a:t>
              </a:r>
              <a:r>
                <a:rPr lang="ru-RU" sz="1400" b="0" dirty="0">
                  <a:latin typeface="+mj-lt"/>
                </a:rPr>
                <a:t>1275</a:t>
              </a:r>
            </a:p>
            <a:p>
              <a:pPr>
                <a:lnSpc>
                  <a:spcPct val="200000"/>
                </a:lnSpc>
                <a:defRPr/>
              </a:pPr>
              <a:r>
                <a:rPr lang="ru-RU" sz="1400" b="0" dirty="0">
                  <a:latin typeface="+mj-lt"/>
                </a:rPr>
                <a:t>  </a:t>
              </a:r>
              <a:r>
                <a:rPr lang="en-US" sz="1400" b="0" dirty="0">
                  <a:latin typeface="+mj-lt"/>
                </a:rPr>
                <a:t> </a:t>
              </a:r>
              <a:r>
                <a:rPr lang="ru-RU" sz="1400" b="0" dirty="0">
                  <a:latin typeface="+mj-lt"/>
                </a:rPr>
                <a:t>1620</a:t>
              </a:r>
            </a:p>
            <a:p>
              <a:pPr>
                <a:lnSpc>
                  <a:spcPct val="200000"/>
                </a:lnSpc>
                <a:defRPr/>
              </a:pPr>
              <a:r>
                <a:rPr lang="ru-RU" sz="1400" b="0" dirty="0">
                  <a:latin typeface="+mj-lt"/>
                </a:rPr>
                <a:t>   </a:t>
              </a:r>
              <a:r>
                <a:rPr lang="en-US" sz="1400" b="0" dirty="0">
                  <a:latin typeface="+mj-lt"/>
                </a:rPr>
                <a:t>  </a:t>
              </a:r>
              <a:r>
                <a:rPr lang="ru-RU" sz="1400" b="0" dirty="0">
                  <a:latin typeface="+mj-lt"/>
                </a:rPr>
                <a:t>1900</a:t>
              </a:r>
            </a:p>
            <a:p>
              <a:pPr>
                <a:lnSpc>
                  <a:spcPct val="200000"/>
                </a:lnSpc>
                <a:defRPr/>
              </a:pPr>
              <a:r>
                <a:rPr lang="ru-RU" sz="1400" b="0" dirty="0">
                  <a:latin typeface="+mj-lt"/>
                </a:rPr>
                <a:t>     </a:t>
              </a:r>
              <a:r>
                <a:rPr lang="en-US" sz="1400" b="0" dirty="0">
                  <a:latin typeface="+mj-lt"/>
                </a:rPr>
                <a:t>  </a:t>
              </a:r>
              <a:r>
                <a:rPr lang="ru-RU" sz="1400" b="0" dirty="0">
                  <a:latin typeface="+mj-lt"/>
                </a:rPr>
                <a:t> 4800</a:t>
              </a:r>
            </a:p>
            <a:p>
              <a:pPr>
                <a:lnSpc>
                  <a:spcPct val="200000"/>
                </a:lnSpc>
                <a:defRPr/>
              </a:pPr>
              <a:r>
                <a:rPr lang="ru-RU" sz="1400" b="0" dirty="0">
                  <a:latin typeface="+mj-lt"/>
                </a:rPr>
                <a:t>       </a:t>
              </a:r>
              <a:r>
                <a:rPr lang="en-US" sz="1400" b="0" dirty="0">
                  <a:latin typeface="+mj-lt"/>
                </a:rPr>
                <a:t>  </a:t>
              </a:r>
              <a:r>
                <a:rPr lang="ru-RU" sz="1400" b="0" dirty="0">
                  <a:latin typeface="+mj-lt"/>
                </a:rPr>
                <a:t>   5865</a:t>
              </a:r>
            </a:p>
            <a:p>
              <a:pPr>
                <a:lnSpc>
                  <a:spcPct val="200000"/>
                </a:lnSpc>
                <a:defRPr/>
              </a:pPr>
              <a:r>
                <a:rPr lang="ru-RU" sz="1400" b="0" dirty="0">
                  <a:latin typeface="+mj-lt"/>
                </a:rPr>
                <a:t>         </a:t>
              </a:r>
              <a:r>
                <a:rPr lang="en-US" sz="1400" b="0" dirty="0">
                  <a:latin typeface="+mj-lt"/>
                </a:rPr>
                <a:t>   </a:t>
              </a:r>
              <a:r>
                <a:rPr lang="ru-RU" sz="1400" b="0" dirty="0">
                  <a:latin typeface="+mj-lt"/>
                </a:rPr>
                <a:t>  6130</a:t>
              </a:r>
            </a:p>
            <a:p>
              <a:pPr>
                <a:lnSpc>
                  <a:spcPct val="200000"/>
                </a:lnSpc>
                <a:defRPr/>
              </a:pPr>
              <a:r>
                <a:rPr lang="ru-RU" sz="1400" b="0" dirty="0">
                  <a:latin typeface="+mj-lt"/>
                </a:rPr>
                <a:t>            </a:t>
              </a:r>
              <a:r>
                <a:rPr lang="en-US" sz="1400" b="0" dirty="0">
                  <a:latin typeface="+mj-lt"/>
                </a:rPr>
                <a:t>  </a:t>
              </a:r>
              <a:r>
                <a:rPr lang="ru-RU" sz="1400" b="0" dirty="0">
                  <a:latin typeface="+mj-lt"/>
                </a:rPr>
                <a:t>   8200</a:t>
              </a:r>
            </a:p>
            <a:p>
              <a:pPr>
                <a:lnSpc>
                  <a:spcPct val="200000"/>
                </a:lnSpc>
                <a:defRPr/>
              </a:pPr>
              <a:r>
                <a:rPr lang="ru-RU" sz="1400" b="0" dirty="0">
                  <a:latin typeface="+mj-lt"/>
                </a:rPr>
                <a:t>              </a:t>
              </a:r>
              <a:r>
                <a:rPr lang="en-US" sz="1400" b="0" dirty="0">
                  <a:latin typeface="+mj-lt"/>
                </a:rPr>
                <a:t>   </a:t>
              </a:r>
              <a:r>
                <a:rPr lang="ru-RU" sz="1400" b="0" dirty="0">
                  <a:latin typeface="+mj-lt"/>
                </a:rPr>
                <a:t>      10818</a:t>
              </a:r>
            </a:p>
          </p:txBody>
        </p:sp>
        <p:grpSp>
          <p:nvGrpSpPr>
            <p:cNvPr id="3" name="Группа 22"/>
            <p:cNvGrpSpPr/>
            <p:nvPr/>
          </p:nvGrpSpPr>
          <p:grpSpPr>
            <a:xfrm>
              <a:off x="7100313" y="2022584"/>
              <a:ext cx="1005486" cy="3624288"/>
              <a:chOff x="7176488" y="2025301"/>
              <a:chExt cx="1005486" cy="3848628"/>
            </a:xfrm>
            <a:solidFill>
              <a:srgbClr val="00B050"/>
            </a:solidFill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7176491" y="2025301"/>
                <a:ext cx="71438" cy="2143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7176490" y="2470346"/>
                <a:ext cx="133945" cy="2143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7176490" y="2925507"/>
                <a:ext cx="176809" cy="2143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7176490" y="3383419"/>
                <a:ext cx="229196" cy="2143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7176490" y="3839983"/>
                <a:ext cx="376856" cy="2143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7176489" y="4291193"/>
                <a:ext cx="519732" cy="2143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7176489" y="4736031"/>
                <a:ext cx="591170" cy="2143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7176488" y="5189282"/>
                <a:ext cx="757835" cy="2143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7176488" y="5659614"/>
                <a:ext cx="1005486" cy="2143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grpSp>
        <p:nvGrpSpPr>
          <p:cNvPr id="37896" name="Группа 34"/>
          <p:cNvGrpSpPr>
            <a:grpSpLocks/>
          </p:cNvGrpSpPr>
          <p:nvPr/>
        </p:nvGrpSpPr>
        <p:grpSpPr bwMode="auto">
          <a:xfrm>
            <a:off x="100013" y="1571625"/>
            <a:ext cx="2543175" cy="2562225"/>
            <a:chOff x="409575" y="1933575"/>
            <a:chExt cx="2543175" cy="2562225"/>
          </a:xfrm>
        </p:grpSpPr>
        <p:pic>
          <p:nvPicPr>
            <p:cNvPr id="37929" name="Picture 4" descr="C:\Documents and Settings\Admin\Рабочий стол\Рисунок2.png"/>
            <p:cNvPicPr>
              <a:picLocks noChangeAspect="1" noChangeArrowheads="1"/>
            </p:cNvPicPr>
            <p:nvPr/>
          </p:nvPicPr>
          <p:blipFill>
            <a:blip r:embed="rId3" cstate="print"/>
            <a:srcRect l="6876" t="2788" r="11557" b="12309"/>
            <a:stretch>
              <a:fillRect/>
            </a:stretch>
          </p:blipFill>
          <p:spPr bwMode="auto">
            <a:xfrm>
              <a:off x="409575" y="1933575"/>
              <a:ext cx="2543175" cy="256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7930" name="Группа 32"/>
            <p:cNvGrpSpPr>
              <a:grpSpLocks/>
            </p:cNvGrpSpPr>
            <p:nvPr/>
          </p:nvGrpSpPr>
          <p:grpSpPr bwMode="auto">
            <a:xfrm>
              <a:off x="571472" y="2026142"/>
              <a:ext cx="2143140" cy="2350602"/>
              <a:chOff x="3286116" y="2026142"/>
              <a:chExt cx="2143140" cy="2350602"/>
            </a:xfrm>
          </p:grpSpPr>
          <p:sp>
            <p:nvSpPr>
              <p:cNvPr id="37931" name="TextBox 7"/>
              <p:cNvSpPr txBox="1">
                <a:spLocks noChangeArrowheads="1"/>
              </p:cNvSpPr>
              <p:nvPr/>
            </p:nvSpPr>
            <p:spPr bwMode="auto">
              <a:xfrm>
                <a:off x="3829045" y="2026142"/>
                <a:ext cx="571504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lang="ru-RU" sz="2000">
                    <a:latin typeface="Calibri" pitchFamily="34" charset="0"/>
                  </a:rPr>
                  <a:t>2,2</a:t>
                </a:r>
              </a:p>
              <a:p>
                <a:pPr algn="ctr"/>
                <a:r>
                  <a:rPr lang="ru-RU" sz="1200" b="0">
                    <a:latin typeface="Calibri" pitchFamily="34" charset="0"/>
                  </a:rPr>
                  <a:t>Бел.</a:t>
                </a:r>
              </a:p>
              <a:p>
                <a:pPr algn="ctr"/>
                <a:r>
                  <a:rPr lang="ru-RU" sz="1200" b="0">
                    <a:latin typeface="Calibri" pitchFamily="34" charset="0"/>
                  </a:rPr>
                  <a:t>МТС</a:t>
                </a:r>
              </a:p>
            </p:txBody>
          </p:sp>
          <p:sp>
            <p:nvSpPr>
              <p:cNvPr id="37932" name="TextBox 7"/>
              <p:cNvSpPr txBox="1">
                <a:spLocks noChangeArrowheads="1"/>
              </p:cNvSpPr>
              <p:nvPr/>
            </p:nvSpPr>
            <p:spPr bwMode="auto">
              <a:xfrm>
                <a:off x="3286116" y="2497633"/>
                <a:ext cx="571504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lang="ru-RU" sz="2000">
                    <a:latin typeface="Calibri" pitchFamily="34" charset="0"/>
                  </a:rPr>
                  <a:t>3</a:t>
                </a:r>
              </a:p>
              <a:p>
                <a:pPr algn="ctr"/>
                <a:r>
                  <a:rPr lang="ru-RU" sz="1200" b="0">
                    <a:latin typeface="Calibri" pitchFamily="34" charset="0"/>
                  </a:rPr>
                  <a:t>Каз.</a:t>
                </a:r>
                <a:br>
                  <a:rPr lang="ru-RU" sz="1200" b="0">
                    <a:latin typeface="Calibri" pitchFamily="34" charset="0"/>
                  </a:rPr>
                </a:br>
                <a:r>
                  <a:rPr lang="ru-RU" sz="1200" b="0">
                    <a:latin typeface="Calibri" pitchFamily="34" charset="0"/>
                  </a:rPr>
                  <a:t>Теле2</a:t>
                </a:r>
              </a:p>
            </p:txBody>
          </p:sp>
          <p:sp>
            <p:nvSpPr>
              <p:cNvPr id="37933" name="TextBox 7"/>
              <p:cNvSpPr txBox="1">
                <a:spLocks noChangeArrowheads="1"/>
              </p:cNvSpPr>
              <p:nvPr/>
            </p:nvSpPr>
            <p:spPr bwMode="auto">
              <a:xfrm>
                <a:off x="3428992" y="3373939"/>
                <a:ext cx="714380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lang="ru-RU" sz="2000">
                    <a:solidFill>
                      <a:srgbClr val="000000"/>
                    </a:solidFill>
                    <a:latin typeface="Calibri" pitchFamily="34" charset="0"/>
                  </a:rPr>
                  <a:t>3,28</a:t>
                </a:r>
              </a:p>
              <a:p>
                <a:pPr algn="ctr"/>
                <a:r>
                  <a:rPr lang="ru-RU" sz="1200" b="0">
                    <a:solidFill>
                      <a:srgbClr val="000000"/>
                    </a:solidFill>
                    <a:latin typeface="Calibri" pitchFamily="34" charset="0"/>
                  </a:rPr>
                  <a:t>Кыр.</a:t>
                </a:r>
                <a:br>
                  <a:rPr lang="ru-RU" sz="1200" b="0">
                    <a:solidFill>
                      <a:srgbClr val="000000"/>
                    </a:solidFill>
                    <a:latin typeface="Calibri" pitchFamily="34" charset="0"/>
                  </a:rPr>
                </a:br>
                <a:r>
                  <a:rPr lang="ru-RU" sz="1200" b="0">
                    <a:solidFill>
                      <a:srgbClr val="000000"/>
                    </a:solidFill>
                    <a:latin typeface="Calibri" pitchFamily="34" charset="0"/>
                  </a:rPr>
                  <a:t>Билайн</a:t>
                </a:r>
              </a:p>
            </p:txBody>
          </p:sp>
          <p:sp>
            <p:nvSpPr>
              <p:cNvPr id="37934" name="TextBox 7"/>
              <p:cNvSpPr txBox="1">
                <a:spLocks noChangeArrowheads="1"/>
              </p:cNvSpPr>
              <p:nvPr/>
            </p:nvSpPr>
            <p:spPr bwMode="auto">
              <a:xfrm>
                <a:off x="4162422" y="3607303"/>
                <a:ext cx="857256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lang="ru-RU" sz="2000">
                    <a:solidFill>
                      <a:srgbClr val="000000"/>
                    </a:solidFill>
                    <a:latin typeface="Calibri" pitchFamily="34" charset="0"/>
                  </a:rPr>
                  <a:t>3,7</a:t>
                </a:r>
              </a:p>
              <a:p>
                <a:pPr algn="ctr"/>
                <a:r>
                  <a:rPr lang="ru-RU" sz="1200" b="0">
                    <a:solidFill>
                      <a:srgbClr val="000000"/>
                    </a:solidFill>
                    <a:latin typeface="Calibri" pitchFamily="34" charset="0"/>
                  </a:rPr>
                  <a:t>Украина</a:t>
                </a:r>
              </a:p>
              <a:p>
                <a:pPr algn="ctr"/>
                <a:r>
                  <a:rPr lang="ru-RU" sz="1200" b="0">
                    <a:solidFill>
                      <a:srgbClr val="000000"/>
                    </a:solidFill>
                    <a:latin typeface="Calibri" pitchFamily="34" charset="0"/>
                  </a:rPr>
                  <a:t>Киевстар</a:t>
                </a:r>
              </a:p>
            </p:txBody>
          </p:sp>
          <p:sp>
            <p:nvSpPr>
              <p:cNvPr id="37935" name="TextBox 7"/>
              <p:cNvSpPr txBox="1">
                <a:spLocks noChangeArrowheads="1"/>
              </p:cNvSpPr>
              <p:nvPr/>
            </p:nvSpPr>
            <p:spPr bwMode="auto">
              <a:xfrm>
                <a:off x="4572000" y="2500306"/>
                <a:ext cx="857256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lang="ru-RU" sz="2000">
                    <a:solidFill>
                      <a:srgbClr val="000000"/>
                    </a:solidFill>
                    <a:latin typeface="Calibri" pitchFamily="34" charset="0"/>
                  </a:rPr>
                  <a:t>6,8</a:t>
                </a:r>
              </a:p>
              <a:p>
                <a:pPr algn="ctr"/>
                <a:r>
                  <a:rPr lang="ru-RU" sz="1200" b="0">
                    <a:solidFill>
                      <a:srgbClr val="000000"/>
                    </a:solidFill>
                    <a:latin typeface="Calibri" pitchFamily="34" charset="0"/>
                  </a:rPr>
                  <a:t>Россия</a:t>
                </a:r>
              </a:p>
              <a:p>
                <a:pPr algn="ctr"/>
                <a:r>
                  <a:rPr lang="ru-RU" sz="1200" b="0">
                    <a:solidFill>
                      <a:srgbClr val="000000"/>
                    </a:solidFill>
                    <a:latin typeface="Calibri" pitchFamily="34" charset="0"/>
                  </a:rPr>
                  <a:t>МТС</a:t>
                </a:r>
              </a:p>
            </p:txBody>
          </p:sp>
        </p:grpSp>
      </p:grpSp>
      <p:sp>
        <p:nvSpPr>
          <p:cNvPr id="36" name="TextBox 7"/>
          <p:cNvSpPr txBox="1">
            <a:spLocks noChangeArrowheads="1"/>
          </p:cNvSpPr>
          <p:nvPr/>
        </p:nvSpPr>
        <p:spPr bwMode="auto">
          <a:xfrm>
            <a:off x="2786063" y="1798638"/>
            <a:ext cx="1428750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400" b="0" dirty="0">
                <a:latin typeface="+mj-lt"/>
              </a:rPr>
              <a:t>Оптовый интернет</a:t>
            </a:r>
          </a:p>
          <a:p>
            <a:pPr>
              <a:defRPr/>
            </a:pPr>
            <a:endParaRPr lang="en-US" sz="1400" b="0" dirty="0">
              <a:latin typeface="+mj-lt"/>
            </a:endParaRPr>
          </a:p>
          <a:p>
            <a:pPr>
              <a:defRPr/>
            </a:pPr>
            <a:endParaRPr lang="ru-RU" sz="1400" b="0" dirty="0">
              <a:latin typeface="+mj-lt"/>
            </a:endParaRPr>
          </a:p>
          <a:p>
            <a:pPr>
              <a:defRPr/>
            </a:pPr>
            <a:endParaRPr lang="ru-RU" sz="1400" b="0" dirty="0">
              <a:latin typeface="+mj-lt"/>
            </a:endParaRPr>
          </a:p>
          <a:p>
            <a:pPr>
              <a:defRPr/>
            </a:pPr>
            <a:r>
              <a:rPr lang="ru-RU" sz="1400" b="0" dirty="0">
                <a:latin typeface="+mj-lt"/>
              </a:rPr>
              <a:t>Подключение</a:t>
            </a:r>
          </a:p>
          <a:p>
            <a:pPr>
              <a:defRPr/>
            </a:pPr>
            <a:endParaRPr lang="en-US" sz="1400" b="0" dirty="0">
              <a:latin typeface="+mj-lt"/>
            </a:endParaRPr>
          </a:p>
          <a:p>
            <a:pPr>
              <a:defRPr/>
            </a:pPr>
            <a:endParaRPr lang="ru-RU" sz="1400" b="0" dirty="0">
              <a:latin typeface="+mj-lt"/>
            </a:endParaRPr>
          </a:p>
          <a:p>
            <a:pPr>
              <a:defRPr/>
            </a:pPr>
            <a:endParaRPr lang="ru-RU" sz="1400" b="0" dirty="0">
              <a:latin typeface="+mj-lt"/>
            </a:endParaRPr>
          </a:p>
          <a:p>
            <a:pPr>
              <a:defRPr/>
            </a:pPr>
            <a:r>
              <a:rPr lang="ru-RU" sz="1400" b="0" dirty="0">
                <a:latin typeface="+mj-lt"/>
              </a:rPr>
              <a:t>Абонплата за</a:t>
            </a:r>
          </a:p>
          <a:p>
            <a:pPr>
              <a:defRPr/>
            </a:pPr>
            <a:r>
              <a:rPr lang="en-US" sz="1400" b="0" dirty="0">
                <a:latin typeface="+mj-lt"/>
              </a:rPr>
              <a:t>Megaline </a:t>
            </a:r>
          </a:p>
          <a:p>
            <a:pPr>
              <a:defRPr/>
            </a:pPr>
            <a:r>
              <a:rPr lang="en-US" sz="1400" b="0" dirty="0">
                <a:latin typeface="+mj-lt"/>
              </a:rPr>
              <a:t>Hit/Light/Box</a:t>
            </a:r>
            <a:endParaRPr lang="ru-RU" sz="1400" b="0" dirty="0">
              <a:latin typeface="+mj-lt"/>
            </a:endParaRPr>
          </a:p>
          <a:p>
            <a:pPr>
              <a:defRPr/>
            </a:pPr>
            <a:endParaRPr lang="ru-RU" sz="1400" b="0" dirty="0">
              <a:latin typeface="+mj-lt"/>
            </a:endParaRPr>
          </a:p>
          <a:p>
            <a:pPr>
              <a:defRPr/>
            </a:pPr>
            <a:endParaRPr lang="ru-RU" sz="1400" b="0" dirty="0">
              <a:latin typeface="+mj-lt"/>
            </a:endParaRPr>
          </a:p>
          <a:p>
            <a:pPr>
              <a:defRPr/>
            </a:pPr>
            <a:r>
              <a:rPr lang="ru-RU" sz="1400" b="0" dirty="0">
                <a:latin typeface="+mj-lt"/>
              </a:rPr>
              <a:t>Скорость на популярные тарифные планы</a:t>
            </a:r>
          </a:p>
          <a:p>
            <a:pPr>
              <a:defRPr/>
            </a:pPr>
            <a:endParaRPr lang="ru-RU" sz="1400" b="0" dirty="0">
              <a:latin typeface="+mj-lt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5400000">
            <a:off x="392112" y="3678238"/>
            <a:ext cx="4786313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3721101" y="3321050"/>
            <a:ext cx="4786312" cy="158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900" name="Группа 58"/>
          <p:cNvGrpSpPr>
            <a:grpSpLocks/>
          </p:cNvGrpSpPr>
          <p:nvPr/>
        </p:nvGrpSpPr>
        <p:grpSpPr bwMode="auto">
          <a:xfrm>
            <a:off x="1304925" y="5000625"/>
            <a:ext cx="1714500" cy="500063"/>
            <a:chOff x="4286248" y="1785926"/>
            <a:chExt cx="1714512" cy="500066"/>
          </a:xfrm>
        </p:grpSpPr>
        <p:sp>
          <p:nvSpPr>
            <p:cNvPr id="40" name="Стрелка вправо 39"/>
            <p:cNvSpPr/>
            <p:nvPr/>
          </p:nvSpPr>
          <p:spPr>
            <a:xfrm>
              <a:off x="4686301" y="1785926"/>
              <a:ext cx="714380" cy="500066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27%</a:t>
              </a:r>
              <a:endParaRPr lang="ru-RU" sz="1400" dirty="0"/>
            </a:p>
          </p:txBody>
        </p:sp>
        <p:sp>
          <p:nvSpPr>
            <p:cNvPr id="37927" name="TextBox 7"/>
            <p:cNvSpPr txBox="1">
              <a:spLocks noChangeArrowheads="1"/>
            </p:cNvSpPr>
            <p:nvPr/>
          </p:nvSpPr>
          <p:spPr bwMode="auto">
            <a:xfrm>
              <a:off x="4286248" y="1857364"/>
              <a:ext cx="4286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/>
              <a:r>
                <a:rPr lang="en-US" sz="1600">
                  <a:solidFill>
                    <a:srgbClr val="C00000"/>
                  </a:solidFill>
                  <a:latin typeface="Calibri" pitchFamily="34" charset="0"/>
                </a:rPr>
                <a:t>12</a:t>
              </a:r>
              <a:endParaRPr lang="ru-RU" sz="160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7928" name="TextBox 7"/>
            <p:cNvSpPr txBox="1">
              <a:spLocks noChangeArrowheads="1"/>
            </p:cNvSpPr>
            <p:nvPr/>
          </p:nvSpPr>
          <p:spPr bwMode="auto">
            <a:xfrm>
              <a:off x="5357818" y="1857364"/>
              <a:ext cx="64294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1600">
                  <a:solidFill>
                    <a:srgbClr val="009242"/>
                  </a:solidFill>
                  <a:latin typeface="Calibri" pitchFamily="34" charset="0"/>
                </a:rPr>
                <a:t>8,7</a:t>
              </a:r>
              <a:endParaRPr lang="ru-RU" sz="1600">
                <a:solidFill>
                  <a:srgbClr val="009242"/>
                </a:solidFill>
                <a:latin typeface="Calibri" pitchFamily="34" charset="0"/>
              </a:endParaRPr>
            </a:p>
          </p:txBody>
        </p:sp>
      </p:grpSp>
      <p:grpSp>
        <p:nvGrpSpPr>
          <p:cNvPr id="37901" name="Группа 57"/>
          <p:cNvGrpSpPr>
            <a:grpSpLocks/>
          </p:cNvGrpSpPr>
          <p:nvPr/>
        </p:nvGrpSpPr>
        <p:grpSpPr bwMode="auto">
          <a:xfrm>
            <a:off x="1143000" y="5643563"/>
            <a:ext cx="1876425" cy="500062"/>
            <a:chOff x="4124322" y="2714620"/>
            <a:chExt cx="1876438" cy="500066"/>
          </a:xfrm>
        </p:grpSpPr>
        <p:sp>
          <p:nvSpPr>
            <p:cNvPr id="43" name="Стрелка вправо 42"/>
            <p:cNvSpPr/>
            <p:nvPr/>
          </p:nvSpPr>
          <p:spPr>
            <a:xfrm>
              <a:off x="4686301" y="2714620"/>
              <a:ext cx="714380" cy="500066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10%</a:t>
              </a:r>
              <a:endParaRPr lang="ru-RU" sz="1400" dirty="0"/>
            </a:p>
          </p:txBody>
        </p:sp>
        <p:sp>
          <p:nvSpPr>
            <p:cNvPr id="37924" name="TextBox 7"/>
            <p:cNvSpPr txBox="1">
              <a:spLocks noChangeArrowheads="1"/>
            </p:cNvSpPr>
            <p:nvPr/>
          </p:nvSpPr>
          <p:spPr bwMode="auto">
            <a:xfrm>
              <a:off x="4124322" y="2786058"/>
              <a:ext cx="59055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/>
              <a:r>
                <a:rPr lang="en-US" sz="1600">
                  <a:solidFill>
                    <a:srgbClr val="C00000"/>
                  </a:solidFill>
                  <a:latin typeface="Calibri" pitchFamily="34" charset="0"/>
                </a:rPr>
                <a:t>22,4</a:t>
              </a:r>
              <a:endParaRPr lang="ru-RU" sz="160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7925" name="TextBox 7"/>
            <p:cNvSpPr txBox="1">
              <a:spLocks noChangeArrowheads="1"/>
            </p:cNvSpPr>
            <p:nvPr/>
          </p:nvSpPr>
          <p:spPr bwMode="auto">
            <a:xfrm>
              <a:off x="5357818" y="2786058"/>
              <a:ext cx="64294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1600">
                  <a:solidFill>
                    <a:srgbClr val="009242"/>
                  </a:solidFill>
                  <a:latin typeface="Calibri" pitchFamily="34" charset="0"/>
                </a:rPr>
                <a:t>17,1</a:t>
              </a:r>
              <a:endParaRPr lang="ru-RU" sz="1600">
                <a:solidFill>
                  <a:srgbClr val="009242"/>
                </a:solidFill>
                <a:latin typeface="Calibri" pitchFamily="34" charset="0"/>
              </a:endParaRPr>
            </a:p>
          </p:txBody>
        </p:sp>
      </p:grpSp>
      <p:grpSp>
        <p:nvGrpSpPr>
          <p:cNvPr id="37902" name="Группа 56"/>
          <p:cNvGrpSpPr>
            <a:grpSpLocks/>
          </p:cNvGrpSpPr>
          <p:nvPr/>
        </p:nvGrpSpPr>
        <p:grpSpPr bwMode="auto">
          <a:xfrm>
            <a:off x="3786188" y="1785938"/>
            <a:ext cx="2357437" cy="500062"/>
            <a:chOff x="3786182" y="3467100"/>
            <a:chExt cx="2357454" cy="500066"/>
          </a:xfrm>
        </p:grpSpPr>
        <p:sp>
          <p:nvSpPr>
            <p:cNvPr id="46" name="Стрелка вправо 45"/>
            <p:cNvSpPr/>
            <p:nvPr/>
          </p:nvSpPr>
          <p:spPr>
            <a:xfrm>
              <a:off x="4686300" y="3467100"/>
              <a:ext cx="714380" cy="500066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75%</a:t>
              </a:r>
              <a:endParaRPr lang="ru-RU" sz="1400" dirty="0"/>
            </a:p>
          </p:txBody>
        </p:sp>
        <p:sp>
          <p:nvSpPr>
            <p:cNvPr id="37921" name="TextBox 7"/>
            <p:cNvSpPr txBox="1">
              <a:spLocks noChangeArrowheads="1"/>
            </p:cNvSpPr>
            <p:nvPr/>
          </p:nvSpPr>
          <p:spPr bwMode="auto">
            <a:xfrm>
              <a:off x="3786182" y="3538538"/>
              <a:ext cx="92869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/>
              <a:r>
                <a:rPr lang="en-US" sz="1600">
                  <a:solidFill>
                    <a:srgbClr val="C00000"/>
                  </a:solidFill>
                  <a:latin typeface="Calibri" pitchFamily="34" charset="0"/>
                </a:rPr>
                <a:t>147 306</a:t>
              </a:r>
              <a:endParaRPr lang="ru-RU" sz="160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7922" name="TextBox 7"/>
            <p:cNvSpPr txBox="1">
              <a:spLocks noChangeArrowheads="1"/>
            </p:cNvSpPr>
            <p:nvPr/>
          </p:nvSpPr>
          <p:spPr bwMode="auto">
            <a:xfrm>
              <a:off x="5357818" y="3538538"/>
              <a:ext cx="78581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1600">
                  <a:solidFill>
                    <a:srgbClr val="009242"/>
                  </a:solidFill>
                  <a:latin typeface="Calibri" pitchFamily="34" charset="0"/>
                </a:rPr>
                <a:t>37 679</a:t>
              </a:r>
              <a:endParaRPr lang="ru-RU" sz="1600">
                <a:solidFill>
                  <a:srgbClr val="009242"/>
                </a:solidFill>
                <a:latin typeface="Calibri" pitchFamily="34" charset="0"/>
              </a:endParaRPr>
            </a:p>
          </p:txBody>
        </p:sp>
      </p:grpSp>
      <p:grpSp>
        <p:nvGrpSpPr>
          <p:cNvPr id="37903" name="Группа 55"/>
          <p:cNvGrpSpPr>
            <a:grpSpLocks/>
          </p:cNvGrpSpPr>
          <p:nvPr/>
        </p:nvGrpSpPr>
        <p:grpSpPr bwMode="auto">
          <a:xfrm>
            <a:off x="3857625" y="2827338"/>
            <a:ext cx="2143125" cy="500062"/>
            <a:chOff x="3857620" y="4233868"/>
            <a:chExt cx="2143140" cy="500066"/>
          </a:xfrm>
        </p:grpSpPr>
        <p:sp>
          <p:nvSpPr>
            <p:cNvPr id="49" name="Стрелка вправо 48"/>
            <p:cNvSpPr/>
            <p:nvPr/>
          </p:nvSpPr>
          <p:spPr>
            <a:xfrm>
              <a:off x="4686301" y="4233868"/>
              <a:ext cx="714380" cy="500066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6%</a:t>
              </a:r>
              <a:endParaRPr lang="ru-RU" sz="1400" dirty="0"/>
            </a:p>
          </p:txBody>
        </p:sp>
        <p:sp>
          <p:nvSpPr>
            <p:cNvPr id="37918" name="TextBox 7"/>
            <p:cNvSpPr txBox="1">
              <a:spLocks noChangeArrowheads="1"/>
            </p:cNvSpPr>
            <p:nvPr/>
          </p:nvSpPr>
          <p:spPr bwMode="auto">
            <a:xfrm>
              <a:off x="3857620" y="4305306"/>
              <a:ext cx="8572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/>
              <a:r>
                <a:rPr lang="en-US" sz="1600">
                  <a:solidFill>
                    <a:srgbClr val="C00000"/>
                  </a:solidFill>
                  <a:latin typeface="Calibri" pitchFamily="34" charset="0"/>
                </a:rPr>
                <a:t>7 056</a:t>
              </a:r>
              <a:endParaRPr lang="ru-RU" sz="160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7919" name="TextBox 7"/>
            <p:cNvSpPr txBox="1">
              <a:spLocks noChangeArrowheads="1"/>
            </p:cNvSpPr>
            <p:nvPr/>
          </p:nvSpPr>
          <p:spPr bwMode="auto">
            <a:xfrm>
              <a:off x="5357818" y="4305306"/>
              <a:ext cx="64294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1600">
                  <a:solidFill>
                    <a:srgbClr val="009242"/>
                  </a:solidFill>
                  <a:latin typeface="Calibri" pitchFamily="34" charset="0"/>
                </a:rPr>
                <a:t>6 632</a:t>
              </a:r>
              <a:endParaRPr lang="ru-RU" sz="1600">
                <a:solidFill>
                  <a:srgbClr val="009242"/>
                </a:solidFill>
                <a:latin typeface="Calibri" pitchFamily="34" charset="0"/>
              </a:endParaRPr>
            </a:p>
          </p:txBody>
        </p:sp>
      </p:grpSp>
      <p:grpSp>
        <p:nvGrpSpPr>
          <p:cNvPr id="37904" name="Группа 54"/>
          <p:cNvGrpSpPr>
            <a:grpSpLocks/>
          </p:cNvGrpSpPr>
          <p:nvPr/>
        </p:nvGrpSpPr>
        <p:grpSpPr bwMode="auto">
          <a:xfrm>
            <a:off x="3857625" y="3827463"/>
            <a:ext cx="2143125" cy="500062"/>
            <a:chOff x="3857620" y="5081599"/>
            <a:chExt cx="2143140" cy="500066"/>
          </a:xfrm>
        </p:grpSpPr>
        <p:sp>
          <p:nvSpPr>
            <p:cNvPr id="52" name="Стрелка вправо 51"/>
            <p:cNvSpPr/>
            <p:nvPr/>
          </p:nvSpPr>
          <p:spPr>
            <a:xfrm>
              <a:off x="4686301" y="5081599"/>
              <a:ext cx="714380" cy="500066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10%</a:t>
              </a:r>
              <a:endParaRPr lang="ru-RU" sz="1400" dirty="0"/>
            </a:p>
          </p:txBody>
        </p:sp>
        <p:sp>
          <p:nvSpPr>
            <p:cNvPr id="37915" name="TextBox 7"/>
            <p:cNvSpPr txBox="1">
              <a:spLocks noChangeArrowheads="1"/>
            </p:cNvSpPr>
            <p:nvPr/>
          </p:nvSpPr>
          <p:spPr bwMode="auto">
            <a:xfrm>
              <a:off x="3857620" y="5153037"/>
              <a:ext cx="8572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/>
              <a:r>
                <a:rPr lang="en-US" sz="1600">
                  <a:solidFill>
                    <a:srgbClr val="C00000"/>
                  </a:solidFill>
                  <a:latin typeface="Calibri" pitchFamily="34" charset="0"/>
                </a:rPr>
                <a:t>4 260</a:t>
              </a:r>
              <a:endParaRPr lang="ru-RU" sz="160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7916" name="TextBox 7"/>
            <p:cNvSpPr txBox="1">
              <a:spLocks noChangeArrowheads="1"/>
            </p:cNvSpPr>
            <p:nvPr/>
          </p:nvSpPr>
          <p:spPr bwMode="auto">
            <a:xfrm>
              <a:off x="5357818" y="5153037"/>
              <a:ext cx="64294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1600">
                  <a:solidFill>
                    <a:srgbClr val="009242"/>
                  </a:solidFill>
                  <a:latin typeface="Calibri" pitchFamily="34" charset="0"/>
                </a:rPr>
                <a:t>3 830</a:t>
              </a:r>
              <a:endParaRPr lang="ru-RU" sz="1600">
                <a:solidFill>
                  <a:srgbClr val="009242"/>
                </a:solidFill>
                <a:latin typeface="Calibri" pitchFamily="34" charset="0"/>
              </a:endParaRPr>
            </a:p>
          </p:txBody>
        </p:sp>
      </p:grpSp>
      <p:sp>
        <p:nvSpPr>
          <p:cNvPr id="61" name="Стрелка вправо 60"/>
          <p:cNvSpPr/>
          <p:nvPr/>
        </p:nvSpPr>
        <p:spPr>
          <a:xfrm>
            <a:off x="1714500" y="4357688"/>
            <a:ext cx="714375" cy="50006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>
                <a:solidFill>
                  <a:srgbClr val="FFFFFF"/>
                </a:solidFill>
                <a:cs typeface="Arial" pitchFamily="34" charset="0"/>
              </a:rPr>
              <a:t>33</a:t>
            </a:r>
            <a:r>
              <a:rPr lang="en-US" sz="1400">
                <a:solidFill>
                  <a:srgbClr val="FFFFFF"/>
                </a:solidFill>
                <a:cs typeface="Arial" pitchFamily="34" charset="0"/>
              </a:rPr>
              <a:t>%</a:t>
            </a:r>
            <a:endParaRPr lang="ru-RU" sz="14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7906" name="Прямоугольник 57"/>
          <p:cNvSpPr>
            <a:spLocks noChangeArrowheads="1"/>
          </p:cNvSpPr>
          <p:nvPr/>
        </p:nvSpPr>
        <p:spPr bwMode="auto">
          <a:xfrm>
            <a:off x="0" y="5011738"/>
            <a:ext cx="16430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0">
                <a:solidFill>
                  <a:srgbClr val="000000"/>
                </a:solidFill>
                <a:latin typeface="Calibri" pitchFamily="34" charset="0"/>
              </a:rPr>
              <a:t>Сотовая связь на сети других операторов</a:t>
            </a:r>
            <a:endParaRPr lang="en-US" sz="1400" b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7907" name="Прямоугольник 58"/>
          <p:cNvSpPr>
            <a:spLocks noChangeArrowheads="1"/>
          </p:cNvSpPr>
          <p:nvPr/>
        </p:nvSpPr>
        <p:spPr bwMode="auto">
          <a:xfrm>
            <a:off x="0" y="5692775"/>
            <a:ext cx="1296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0">
                <a:solidFill>
                  <a:srgbClr val="000000"/>
                </a:solidFill>
                <a:latin typeface="Calibri" pitchFamily="34" charset="0"/>
              </a:rPr>
              <a:t>Интерконнект </a:t>
            </a:r>
          </a:p>
        </p:txBody>
      </p:sp>
      <p:sp>
        <p:nvSpPr>
          <p:cNvPr id="37908" name="Стрелка вправо 63"/>
          <p:cNvSpPr>
            <a:spLocks noChangeArrowheads="1"/>
          </p:cNvSpPr>
          <p:nvPr/>
        </p:nvSpPr>
        <p:spPr bwMode="auto">
          <a:xfrm rot="10800000">
            <a:off x="4686300" y="4889500"/>
            <a:ext cx="714375" cy="5000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 algn="ctr">
            <a:noFill/>
            <a:miter lim="800000"/>
            <a:headEnd/>
            <a:tailEnd/>
          </a:ln>
        </p:spPr>
        <p:txBody>
          <a:bodyPr vert="eaVert" anchor="ctr"/>
          <a:lstStyle/>
          <a:p>
            <a:pPr algn="ctr"/>
            <a:endParaRPr lang="ru-RU" sz="14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7909" name="TextBox 7"/>
          <p:cNvSpPr txBox="1">
            <a:spLocks noChangeArrowheads="1"/>
          </p:cNvSpPr>
          <p:nvPr/>
        </p:nvSpPr>
        <p:spPr bwMode="auto">
          <a:xfrm>
            <a:off x="3857625" y="4960938"/>
            <a:ext cx="857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 sz="1600">
                <a:solidFill>
                  <a:srgbClr val="009242"/>
                </a:solidFill>
                <a:latin typeface="Calibri" pitchFamily="34" charset="0"/>
              </a:rPr>
              <a:t>2</a:t>
            </a:r>
            <a:r>
              <a:rPr lang="en-US" sz="1600">
                <a:solidFill>
                  <a:srgbClr val="009242"/>
                </a:solidFill>
                <a:latin typeface="Calibri" pitchFamily="34" charset="0"/>
              </a:rPr>
              <a:t> </a:t>
            </a:r>
            <a:r>
              <a:rPr lang="ru-RU" sz="1600">
                <a:solidFill>
                  <a:srgbClr val="009242"/>
                </a:solidFill>
                <a:latin typeface="Calibri" pitchFamily="34" charset="0"/>
              </a:rPr>
              <a:t>048</a:t>
            </a:r>
          </a:p>
        </p:txBody>
      </p:sp>
      <p:sp>
        <p:nvSpPr>
          <p:cNvPr id="37910" name="TextBox 7"/>
          <p:cNvSpPr txBox="1">
            <a:spLocks noChangeArrowheads="1"/>
          </p:cNvSpPr>
          <p:nvPr/>
        </p:nvSpPr>
        <p:spPr bwMode="auto">
          <a:xfrm>
            <a:off x="5357813" y="4960938"/>
            <a:ext cx="6429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solidFill>
                  <a:srgbClr val="C00000"/>
                </a:solidFill>
                <a:latin typeface="Calibri" pitchFamily="34" charset="0"/>
              </a:rPr>
              <a:t>1 024</a:t>
            </a:r>
          </a:p>
        </p:txBody>
      </p:sp>
      <p:sp>
        <p:nvSpPr>
          <p:cNvPr id="37911" name="Прямоугольник 66"/>
          <p:cNvSpPr>
            <a:spLocks noChangeArrowheads="1"/>
          </p:cNvSpPr>
          <p:nvPr/>
        </p:nvSpPr>
        <p:spPr bwMode="auto">
          <a:xfrm>
            <a:off x="0" y="4286250"/>
            <a:ext cx="17859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0">
                <a:solidFill>
                  <a:srgbClr val="000000"/>
                </a:solidFill>
                <a:latin typeface="Calibri" pitchFamily="34" charset="0"/>
              </a:rPr>
              <a:t>Снижена стоимость </a:t>
            </a:r>
          </a:p>
          <a:p>
            <a:r>
              <a:rPr lang="ru-RU" sz="1400" b="0">
                <a:solidFill>
                  <a:srgbClr val="000000"/>
                </a:solidFill>
                <a:latin typeface="Calibri" pitchFamily="34" charset="0"/>
              </a:rPr>
              <a:t> на звонки внутри сети</a:t>
            </a:r>
          </a:p>
        </p:txBody>
      </p:sp>
      <p:sp>
        <p:nvSpPr>
          <p:cNvPr id="37912" name="Прямоугольник 67"/>
          <p:cNvSpPr>
            <a:spLocks noChangeArrowheads="1"/>
          </p:cNvSpPr>
          <p:nvPr/>
        </p:nvSpPr>
        <p:spPr bwMode="auto">
          <a:xfrm>
            <a:off x="857250" y="6215063"/>
            <a:ext cx="82692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Дальнейшая либерализация отрасли: </a:t>
            </a:r>
            <a:r>
              <a:rPr lang="ru-RU" sz="1400" b="0">
                <a:solidFill>
                  <a:srgbClr val="000000"/>
                </a:solidFill>
                <a:latin typeface="Calibri" pitchFamily="34" charset="0"/>
              </a:rPr>
              <a:t>-</a:t>
            </a:r>
            <a:r>
              <a:rPr lang="en-US" sz="1400" b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400" b="0">
                <a:solidFill>
                  <a:srgbClr val="000000"/>
                </a:solidFill>
                <a:latin typeface="Calibri" pitchFamily="34" charset="0"/>
              </a:rPr>
              <a:t>снижение ставок на интерконнект</a:t>
            </a:r>
          </a:p>
          <a:p>
            <a:r>
              <a:rPr lang="en-US" sz="1400" b="0">
                <a:solidFill>
                  <a:srgbClr val="000000"/>
                </a:solidFill>
                <a:latin typeface="Calibri" pitchFamily="34" charset="0"/>
              </a:rPr>
              <a:t>		  	      </a:t>
            </a:r>
            <a:r>
              <a:rPr lang="ru-RU" sz="1400" b="0">
                <a:solidFill>
                  <a:srgbClr val="000000"/>
                </a:solidFill>
                <a:latin typeface="Calibri" pitchFamily="34" charset="0"/>
              </a:rPr>
              <a:t>-</a:t>
            </a:r>
            <a:r>
              <a:rPr lang="en-US" sz="1400" b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400" b="0">
                <a:solidFill>
                  <a:srgbClr val="000000"/>
                </a:solidFill>
                <a:latin typeface="Calibri" pitchFamily="34" charset="0"/>
              </a:rPr>
              <a:t>внедрение услуги переноса номера (</a:t>
            </a:r>
            <a:r>
              <a:rPr lang="en-US" sz="1400" b="0">
                <a:solidFill>
                  <a:srgbClr val="000000"/>
                </a:solidFill>
                <a:latin typeface="Calibri" pitchFamily="34" charset="0"/>
              </a:rPr>
              <a:t>Mobile number portatable)</a:t>
            </a:r>
            <a:endParaRPr lang="ru-RU" sz="1400" b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7913" name="Text Box 52"/>
          <p:cNvSpPr txBox="1">
            <a:spLocks noChangeArrowheads="1"/>
          </p:cNvSpPr>
          <p:nvPr/>
        </p:nvSpPr>
        <p:spPr bwMode="auto">
          <a:xfrm>
            <a:off x="4789488" y="4995863"/>
            <a:ext cx="719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FFFF"/>
                </a:solidFill>
                <a:latin typeface="Calibri" pitchFamily="34" charset="0"/>
              </a:rPr>
              <a:t>100  </a:t>
            </a:r>
            <a:r>
              <a:rPr lang="ru-RU" sz="1400">
                <a:solidFill>
                  <a:srgbClr val="FFFFFF"/>
                </a:solidFill>
                <a:latin typeface="Calibri" pitchFamily="34" charset="0"/>
              </a:rPr>
              <a:t>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C:\Documents and Settings\Admin\Рабочий стол\humans\196439-yana.jpg"/>
          <p:cNvPicPr>
            <a:picLocks noChangeAspect="1"/>
          </p:cNvPicPr>
          <p:nvPr/>
        </p:nvPicPr>
        <p:blipFill>
          <a:blip r:embed="rId2" cstate="print"/>
          <a:srcRect l="9767"/>
          <a:stretch>
            <a:fillRect/>
          </a:stretch>
        </p:blipFill>
        <p:spPr bwMode="auto">
          <a:xfrm>
            <a:off x="1357313" y="1682750"/>
            <a:ext cx="484663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500063"/>
          </a:xfrm>
        </p:spPr>
        <p:txBody>
          <a:bodyPr/>
          <a:lstStyle/>
          <a:p>
            <a:pPr eaLnBrk="1"/>
            <a:r>
              <a:rPr lang="ru-RU" b="0" dirty="0" smtClean="0"/>
              <a:t>ПОВЫШЕНИЕ КОМПЬЮТЕРНОЙ ГРАМОТНОСТИ НАСЕЛЕНИЯ</a:t>
            </a:r>
          </a:p>
        </p:txBody>
      </p:sp>
      <p:sp>
        <p:nvSpPr>
          <p:cNvPr id="39939" name="Стрелка вверх 9"/>
          <p:cNvSpPr>
            <a:spLocks noChangeArrowheads="1"/>
          </p:cNvSpPr>
          <p:nvPr/>
        </p:nvSpPr>
        <p:spPr bwMode="auto">
          <a:xfrm flipV="1">
            <a:off x="714375" y="1357313"/>
            <a:ext cx="1000125" cy="2857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0 60000 65536"/>
              <a:gd name="T18" fmla="*/ 5400 w 21600"/>
              <a:gd name="T19" fmla="*/ 5400 h 21600"/>
              <a:gd name="T20" fmla="*/ 162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5400" y="21600"/>
                </a:moveTo>
                <a:lnTo>
                  <a:pt x="5400" y="10800"/>
                </a:lnTo>
                <a:lnTo>
                  <a:pt x="0" y="10800"/>
                </a:lnTo>
                <a:lnTo>
                  <a:pt x="10800" y="0"/>
                </a:lnTo>
                <a:lnTo>
                  <a:pt x="21600" y="10800"/>
                </a:lnTo>
                <a:lnTo>
                  <a:pt x="16200" y="10800"/>
                </a:lnTo>
                <a:lnTo>
                  <a:pt x="16200" y="2160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 hangingPunct="0"/>
            <a:endParaRPr lang="ru-RU" sz="1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9940" name="Стрелка вверх 10"/>
          <p:cNvSpPr>
            <a:spLocks noChangeArrowheads="1"/>
          </p:cNvSpPr>
          <p:nvPr/>
        </p:nvSpPr>
        <p:spPr bwMode="auto">
          <a:xfrm>
            <a:off x="1643063" y="2786063"/>
            <a:ext cx="642937" cy="3429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0 60000 65536"/>
              <a:gd name="T18" fmla="*/ 5400 w 21600"/>
              <a:gd name="T19" fmla="*/ 1012 h 21600"/>
              <a:gd name="T20" fmla="*/ 162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5400" y="21600"/>
                </a:moveTo>
                <a:lnTo>
                  <a:pt x="5400" y="2025"/>
                </a:lnTo>
                <a:lnTo>
                  <a:pt x="0" y="2025"/>
                </a:lnTo>
                <a:lnTo>
                  <a:pt x="10800" y="0"/>
                </a:lnTo>
                <a:lnTo>
                  <a:pt x="21600" y="2025"/>
                </a:lnTo>
                <a:lnTo>
                  <a:pt x="16200" y="2025"/>
                </a:lnTo>
                <a:lnTo>
                  <a:pt x="16200" y="2160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 hangingPunct="0"/>
            <a:endParaRPr lang="ru-RU" sz="1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Стрелка вверх 13"/>
          <p:cNvSpPr/>
          <p:nvPr/>
        </p:nvSpPr>
        <p:spPr>
          <a:xfrm>
            <a:off x="285750" y="1976438"/>
            <a:ext cx="1285875" cy="3071812"/>
          </a:xfrm>
          <a:custGeom>
            <a:avLst>
              <a:gd name="f0" fmla="val 452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21600 f13 1"/>
              <a:gd name="f24" fmla="*/ 0 f12 1"/>
              <a:gd name="f25" fmla="*/ f16 1 f4"/>
              <a:gd name="f26" fmla="*/ 21600 f12 1"/>
              <a:gd name="f27" fmla="*/ f17 1 f4"/>
              <a:gd name="f28" fmla="*/ f19 f18 1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1 10800"/>
              <a:gd name="f35" fmla="+- f19 0 f34"/>
              <a:gd name="f36" fmla="*/ f35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36" r="f30" b="f23"/>
            <a:pathLst>
              <a:path w="21600" h="21600">
                <a:moveTo>
                  <a:pt x="f18" y="f8"/>
                </a:moveTo>
                <a:lnTo>
                  <a:pt x="f18" y="f19"/>
                </a:lnTo>
                <a:lnTo>
                  <a:pt x="f7" y="f19"/>
                </a:lnTo>
                <a:lnTo>
                  <a:pt x="f9" y="f7"/>
                </a:lnTo>
                <a:lnTo>
                  <a:pt x="f8" y="f19"/>
                </a:lnTo>
                <a:lnTo>
                  <a:pt x="f20" y="f19"/>
                </a:lnTo>
                <a:lnTo>
                  <a:pt x="f20" y="f8"/>
                </a:lnTo>
                <a:close/>
              </a:path>
            </a:pathLst>
          </a:custGeom>
          <a:solidFill>
            <a:srgbClr val="008000"/>
          </a:soli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algn="just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600" b="0" ker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TextBox 14"/>
          <p:cNvSpPr txBox="1"/>
          <p:nvPr/>
        </p:nvSpPr>
        <p:spPr>
          <a:xfrm>
            <a:off x="357188" y="1357313"/>
            <a:ext cx="1214437" cy="585787"/>
          </a:xfrm>
          <a:prstGeom prst="rect">
            <a:avLst/>
          </a:prstGeom>
          <a:noFill/>
          <a:ln>
            <a:noFill/>
          </a:ln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0" kern="0" spc="50">
                <a:solidFill>
                  <a:srgbClr val="008000"/>
                </a:solidFill>
                <a:effectLst>
                  <a:outerShdw blurRad="152400" dist="50804" dir="5400000">
                    <a:srgbClr val="000000"/>
                  </a:outerShdw>
                </a:effectLst>
                <a:latin typeface="Arial" pitchFamily="34"/>
                <a:cs typeface="Arial" pitchFamily="34"/>
              </a:rPr>
              <a:t>50%</a:t>
            </a:r>
          </a:p>
        </p:txBody>
      </p:sp>
      <p:sp>
        <p:nvSpPr>
          <p:cNvPr id="8" name="TextBox 15"/>
          <p:cNvSpPr txBox="1"/>
          <p:nvPr/>
        </p:nvSpPr>
        <p:spPr>
          <a:xfrm>
            <a:off x="285750" y="5137150"/>
            <a:ext cx="1357313" cy="523875"/>
          </a:xfrm>
          <a:prstGeom prst="rect">
            <a:avLst/>
          </a:prstGeom>
          <a:noFill/>
          <a:ln>
            <a:noFill/>
          </a:ln>
        </p:spPr>
        <p:txBody>
          <a:bodyPr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kern="0" spc="50">
                <a:solidFill>
                  <a:srgbClr val="000000"/>
                </a:solidFill>
                <a:effectLst>
                  <a:outerShdw blurRad="152400" dist="50804" dir="5400000">
                    <a:srgbClr val="000000"/>
                  </a:outerShdw>
                </a:effectLst>
                <a:latin typeface="Arial" pitchFamily="34"/>
                <a:cs typeface="Arial" pitchFamily="34"/>
              </a:rPr>
              <a:t>43,7%</a:t>
            </a:r>
          </a:p>
        </p:txBody>
      </p:sp>
      <p:sp>
        <p:nvSpPr>
          <p:cNvPr id="39944" name="Прямоугольник 14"/>
          <p:cNvSpPr>
            <a:spLocks noChangeArrowheads="1"/>
          </p:cNvSpPr>
          <p:nvPr/>
        </p:nvSpPr>
        <p:spPr bwMode="auto">
          <a:xfrm>
            <a:off x="4857750" y="1214438"/>
            <a:ext cx="785813" cy="428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9945" name="Прямоугольник 5"/>
          <p:cNvSpPr>
            <a:spLocks noChangeArrowheads="1"/>
          </p:cNvSpPr>
          <p:nvPr/>
        </p:nvSpPr>
        <p:spPr bwMode="auto">
          <a:xfrm>
            <a:off x="2714625" y="773113"/>
            <a:ext cx="6357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2700" algn="r"/>
            <a:r>
              <a:rPr lang="ru-RU" sz="1600" i="1" dirty="0">
                <a:solidFill>
                  <a:srgbClr val="40404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«…нужно повышать компьютерную грамотность </a:t>
            </a:r>
            <a:r>
              <a:rPr lang="ru-RU" sz="1600" i="1" dirty="0" smtClean="0">
                <a:solidFill>
                  <a:srgbClr val="40404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населения»</a:t>
            </a:r>
            <a:endParaRPr lang="ru-RU" sz="1600" i="1" dirty="0">
              <a:solidFill>
                <a:srgbClr val="40404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9946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1714500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2357438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2857500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3557588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4214813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1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4700588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Номер слайда 5"/>
          <p:cNvSpPr txBox="1"/>
          <p:nvPr/>
        </p:nvSpPr>
        <p:spPr>
          <a:xfrm>
            <a:off x="8501063" y="188913"/>
            <a:ext cx="642937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ED2170-81F1-43D2-A306-0D8CF6C234F3}" type="slidenum">
              <a:rPr sz="1400" b="0" kern="0">
                <a:solidFill>
                  <a:srgbClr val="000000"/>
                </a:solidFill>
                <a:latin typeface="Times" pitchFamily="2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lang="ru-RU" sz="1400" b="0" kern="0" dirty="0">
              <a:solidFill>
                <a:srgbClr val="FFFFFF"/>
              </a:solidFill>
              <a:latin typeface="Times" pitchFamily="2" charset="0"/>
              <a:cs typeface="Arial"/>
            </a:endParaRPr>
          </a:p>
        </p:txBody>
      </p:sp>
      <p:sp>
        <p:nvSpPr>
          <p:cNvPr id="39953" name="Прямоугольник 12"/>
          <p:cNvSpPr>
            <a:spLocks noChangeArrowheads="1"/>
          </p:cNvSpPr>
          <p:nvPr/>
        </p:nvSpPr>
        <p:spPr bwMode="auto">
          <a:xfrm>
            <a:off x="6072188" y="1643063"/>
            <a:ext cx="3000375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solidFill>
                  <a:srgbClr val="262626"/>
                </a:solidFill>
                <a:latin typeface="Calibri" pitchFamily="34" charset="0"/>
              </a:rPr>
              <a:t>Электронные обучающие программы</a:t>
            </a:r>
            <a:r>
              <a:rPr lang="kk-KZ" sz="1500">
                <a:solidFill>
                  <a:srgbClr val="262626"/>
                </a:solidFill>
                <a:latin typeface="Calibri" pitchFamily="34" charset="0"/>
              </a:rPr>
              <a:t> </a:t>
            </a:r>
            <a:r>
              <a:rPr lang="ru-RU" sz="1500">
                <a:solidFill>
                  <a:srgbClr val="262626"/>
                </a:solidFill>
                <a:latin typeface="Calibri" pitchFamily="34" charset="0"/>
              </a:rPr>
              <a:t>для населения</a:t>
            </a:r>
          </a:p>
          <a:p>
            <a:endParaRPr lang="ru-RU" sz="1500">
              <a:solidFill>
                <a:srgbClr val="262626"/>
              </a:solidFill>
              <a:latin typeface="Calibri" pitchFamily="34" charset="0"/>
            </a:endParaRPr>
          </a:p>
          <a:p>
            <a:r>
              <a:rPr lang="ru-RU" sz="1500">
                <a:solidFill>
                  <a:srgbClr val="262626"/>
                </a:solidFill>
                <a:latin typeface="Calibri" pitchFamily="34" charset="0"/>
              </a:rPr>
              <a:t>Обучение предпринимателей</a:t>
            </a:r>
          </a:p>
          <a:p>
            <a:endParaRPr lang="ru-RU" sz="1500">
              <a:solidFill>
                <a:srgbClr val="262626"/>
              </a:solidFill>
              <a:latin typeface="Calibri" pitchFamily="34" charset="0"/>
            </a:endParaRPr>
          </a:p>
          <a:p>
            <a:r>
              <a:rPr lang="ru-RU" sz="1500">
                <a:solidFill>
                  <a:srgbClr val="262626"/>
                </a:solidFill>
                <a:latin typeface="Calibri" pitchFamily="34" charset="0"/>
              </a:rPr>
              <a:t>Совершенствование </a:t>
            </a:r>
            <a:br>
              <a:rPr lang="ru-RU" sz="1500">
                <a:solidFill>
                  <a:srgbClr val="262626"/>
                </a:solidFill>
                <a:latin typeface="Calibri" pitchFamily="34" charset="0"/>
              </a:rPr>
            </a:br>
            <a:r>
              <a:rPr lang="ru-RU" sz="1500">
                <a:solidFill>
                  <a:srgbClr val="262626"/>
                </a:solidFill>
                <a:latin typeface="Calibri" pitchFamily="34" charset="0"/>
              </a:rPr>
              <a:t>учебных программ школ и ВУЗов</a:t>
            </a:r>
          </a:p>
          <a:p>
            <a:endParaRPr lang="ru-RU" sz="1500">
              <a:solidFill>
                <a:srgbClr val="262626"/>
              </a:solidFill>
              <a:latin typeface="Calibri" pitchFamily="34" charset="0"/>
            </a:endParaRPr>
          </a:p>
          <a:p>
            <a:r>
              <a:rPr lang="ru-RU" sz="1500">
                <a:solidFill>
                  <a:srgbClr val="262626"/>
                </a:solidFill>
                <a:latin typeface="Calibri" pitchFamily="34" charset="0"/>
              </a:rPr>
              <a:t>Обучающие флеш-ролики и мультимедийные программы</a:t>
            </a:r>
          </a:p>
          <a:p>
            <a:endParaRPr lang="ru-RU" sz="1500">
              <a:solidFill>
                <a:srgbClr val="262626"/>
              </a:solidFill>
              <a:latin typeface="Calibri" pitchFamily="34" charset="0"/>
            </a:endParaRPr>
          </a:p>
          <a:p>
            <a:r>
              <a:rPr lang="ru-RU" sz="1500">
                <a:solidFill>
                  <a:srgbClr val="262626"/>
                </a:solidFill>
                <a:latin typeface="Calibri" pitchFamily="34" charset="0"/>
              </a:rPr>
              <a:t>Уголки в ЦОНах</a:t>
            </a:r>
          </a:p>
          <a:p>
            <a:endParaRPr lang="ru-RU" sz="1500">
              <a:solidFill>
                <a:srgbClr val="262626"/>
              </a:solidFill>
              <a:latin typeface="Calibri" pitchFamily="34" charset="0"/>
            </a:endParaRPr>
          </a:p>
          <a:p>
            <a:r>
              <a:rPr lang="ru-RU" sz="1500">
                <a:solidFill>
                  <a:srgbClr val="262626"/>
                </a:solidFill>
                <a:latin typeface="Calibri" pitchFamily="34" charset="0"/>
              </a:rPr>
              <a:t>Шоу-румы</a:t>
            </a:r>
          </a:p>
          <a:p>
            <a:endParaRPr lang="ru-RU" sz="1500">
              <a:solidFill>
                <a:srgbClr val="262626"/>
              </a:solidFill>
              <a:latin typeface="Calibri" pitchFamily="34" charset="0"/>
            </a:endParaRPr>
          </a:p>
          <a:p>
            <a:r>
              <a:rPr lang="ru-RU" sz="1500">
                <a:solidFill>
                  <a:srgbClr val="262626"/>
                </a:solidFill>
                <a:latin typeface="Calibri" pitchFamily="34" charset="0"/>
              </a:rPr>
              <a:t>Популяризация е-услуг (телевидение, журналы, газеты, интернет-ресурсы) </a:t>
            </a:r>
          </a:p>
        </p:txBody>
      </p:sp>
      <p:pic>
        <p:nvPicPr>
          <p:cNvPr id="3995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5129213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1"/>
          <p:cNvSpPr>
            <a:spLocks noGrp="1"/>
          </p:cNvSpPr>
          <p:nvPr>
            <p:ph type="title"/>
          </p:nvPr>
        </p:nvSpPr>
        <p:spPr>
          <a:xfrm>
            <a:off x="0" y="60325"/>
            <a:ext cx="9144000" cy="571500"/>
          </a:xfrm>
        </p:spPr>
        <p:txBody>
          <a:bodyPr/>
          <a:lstStyle/>
          <a:p>
            <a:pPr eaLnBrk="1"/>
            <a:r>
              <a:rPr lang="ru-RU" b="0" dirty="0" smtClean="0"/>
              <a:t>ПОДГОТОВКА ИССЛЕДОВАТЕЛЬСКИХ КАДРОВ </a:t>
            </a:r>
            <a:br>
              <a:rPr lang="ru-RU" b="0" dirty="0" smtClean="0"/>
            </a:br>
            <a:r>
              <a:rPr lang="ru-RU" b="0" dirty="0" smtClean="0"/>
              <a:t>И РАЗВИТИЕ ОТЕЧЕСТВЕННЫХ ИКТ-ТЕХНОЛОГИЙ</a:t>
            </a:r>
          </a:p>
        </p:txBody>
      </p:sp>
      <p:sp>
        <p:nvSpPr>
          <p:cNvPr id="40962" name="TextBox 12"/>
          <p:cNvSpPr txBox="1">
            <a:spLocks noChangeArrowheads="1"/>
          </p:cNvSpPr>
          <p:nvPr/>
        </p:nvSpPr>
        <p:spPr bwMode="auto">
          <a:xfrm>
            <a:off x="214313" y="1143000"/>
            <a:ext cx="2809875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Calibri" pitchFamily="34" charset="0"/>
              </a:rPr>
              <a:t>2011</a:t>
            </a:r>
          </a:p>
          <a:p>
            <a:r>
              <a:rPr lang="ru-RU">
                <a:solidFill>
                  <a:srgbClr val="000000"/>
                </a:solidFill>
                <a:latin typeface="Calibri" pitchFamily="34" charset="0"/>
              </a:rPr>
              <a:t>Созданы </a:t>
            </a:r>
          </a:p>
          <a:p>
            <a:r>
              <a:rPr lang="ru-RU">
                <a:solidFill>
                  <a:srgbClr val="000000"/>
                </a:solidFill>
                <a:latin typeface="Calibri" pitchFamily="34" charset="0"/>
              </a:rPr>
              <a:t>2 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>R&amp;D </a:t>
            </a:r>
            <a:r>
              <a:rPr lang="ru-RU">
                <a:solidFill>
                  <a:srgbClr val="000000"/>
                </a:solidFill>
                <a:latin typeface="Calibri" pitchFamily="34" charset="0"/>
              </a:rPr>
              <a:t>лаборатории</a:t>
            </a:r>
            <a:r>
              <a:rPr lang="en-US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>
                <a:solidFill>
                  <a:srgbClr val="000000"/>
                </a:solidFill>
                <a:latin typeface="Calibri" pitchFamily="34" charset="0"/>
              </a:rPr>
            </a:br>
            <a:r>
              <a:rPr lang="ru-RU" sz="1200">
                <a:solidFill>
                  <a:srgbClr val="000000"/>
                </a:solidFill>
                <a:latin typeface="Calibri" pitchFamily="34" charset="0"/>
              </a:rPr>
              <a:t>(Открытые ПО,</a:t>
            </a:r>
          </a:p>
          <a:p>
            <a:r>
              <a:rPr lang="ru-RU" sz="1200">
                <a:solidFill>
                  <a:srgbClr val="000000"/>
                </a:solidFill>
                <a:latin typeface="Calibri" pitchFamily="34" charset="0"/>
              </a:rPr>
              <a:t>робототехника)</a:t>
            </a:r>
          </a:p>
        </p:txBody>
      </p:sp>
      <p:sp>
        <p:nvSpPr>
          <p:cNvPr id="40963" name="TextBox 13"/>
          <p:cNvSpPr txBox="1">
            <a:spLocks noChangeArrowheads="1"/>
          </p:cNvSpPr>
          <p:nvPr/>
        </p:nvSpPr>
        <p:spPr bwMode="auto">
          <a:xfrm>
            <a:off x="395288" y="4097338"/>
            <a:ext cx="302441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2011</a:t>
            </a:r>
          </a:p>
          <a:p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Открыт </a:t>
            </a:r>
            <a:r>
              <a:rPr lang="kk-KZ" dirty="0" err="1">
                <a:solidFill>
                  <a:srgbClr val="000000"/>
                </a:solidFill>
                <a:latin typeface="Calibri" pitchFamily="34" charset="0"/>
              </a:rPr>
              <a:t>научно-исслед</a:t>
            </a:r>
            <a:r>
              <a:rPr lang="kk-KZ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ИКТ </a:t>
            </a:r>
            <a:r>
              <a:rPr lang="ru-RU" dirty="0" smtClean="0">
                <a:solidFill>
                  <a:srgbClr val="000000"/>
                </a:solidFill>
                <a:latin typeface="Calibri" pitchFamily="34" charset="0"/>
              </a:rPr>
              <a:t>-институт</a:t>
            </a:r>
            <a:endParaRPr lang="ru-RU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0964" name="TextBox 14"/>
          <p:cNvSpPr txBox="1">
            <a:spLocks noChangeArrowheads="1"/>
          </p:cNvSpPr>
          <p:nvPr/>
        </p:nvSpPr>
        <p:spPr bwMode="auto">
          <a:xfrm>
            <a:off x="6616700" y="1428750"/>
            <a:ext cx="267017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Calibri" pitchFamily="34" charset="0"/>
              </a:rPr>
              <a:t>2012</a:t>
            </a:r>
          </a:p>
          <a:p>
            <a:r>
              <a:rPr lang="ru-RU">
                <a:solidFill>
                  <a:srgbClr val="000000"/>
                </a:solidFill>
                <a:latin typeface="Calibri" pitchFamily="34" charset="0"/>
              </a:rPr>
              <a:t>Создан частный Фонд развития ИКТ</a:t>
            </a:r>
          </a:p>
          <a:p>
            <a:r>
              <a:rPr lang="ru-RU" sz="1200">
                <a:solidFill>
                  <a:srgbClr val="000000"/>
                </a:solidFill>
                <a:latin typeface="Calibri" pitchFamily="34" charset="0"/>
              </a:rPr>
              <a:t>(операторы связи и ИТ компании)</a:t>
            </a:r>
          </a:p>
        </p:txBody>
      </p:sp>
      <p:sp>
        <p:nvSpPr>
          <p:cNvPr id="40965" name="TextBox 15"/>
          <p:cNvSpPr txBox="1">
            <a:spLocks noChangeArrowheads="1"/>
          </p:cNvSpPr>
          <p:nvPr/>
        </p:nvSpPr>
        <p:spPr bwMode="auto">
          <a:xfrm>
            <a:off x="7143750" y="4071938"/>
            <a:ext cx="17462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2009</a:t>
            </a:r>
          </a:p>
          <a:p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Открыт МУИТ</a:t>
            </a:r>
          </a:p>
          <a:p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2012</a:t>
            </a:r>
          </a:p>
          <a:p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ИТ-колледжи </a:t>
            </a:r>
          </a:p>
          <a:p>
            <a:r>
              <a:rPr lang="ru-RU" sz="1200">
                <a:solidFill>
                  <a:srgbClr val="000000"/>
                </a:solidFill>
                <a:latin typeface="Calibri" pitchFamily="34" charset="0"/>
              </a:rPr>
              <a:t>(г. Тараз)</a:t>
            </a:r>
          </a:p>
        </p:txBody>
      </p:sp>
      <p:sp>
        <p:nvSpPr>
          <p:cNvPr id="40966" name="TextBox 16"/>
          <p:cNvSpPr txBox="1">
            <a:spLocks noChangeArrowheads="1"/>
          </p:cNvSpPr>
          <p:nvPr/>
        </p:nvSpPr>
        <p:spPr bwMode="auto">
          <a:xfrm>
            <a:off x="3500438" y="6307138"/>
            <a:ext cx="29686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Calibri" pitchFamily="34" charset="0"/>
              </a:rPr>
              <a:t>ИКТ-кластер в СЭЗ ПИТ</a:t>
            </a:r>
          </a:p>
        </p:txBody>
      </p:sp>
      <p:sp>
        <p:nvSpPr>
          <p:cNvPr id="9" name="Номер слайда 5"/>
          <p:cNvSpPr txBox="1"/>
          <p:nvPr/>
        </p:nvSpPr>
        <p:spPr>
          <a:xfrm>
            <a:off x="8501063" y="188913"/>
            <a:ext cx="642937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75AD7D6-EB25-4396-AF60-FC16BE46A93B}" type="slidenum">
              <a:rPr sz="1400" b="0" kern="0">
                <a:solidFill>
                  <a:srgbClr val="000000"/>
                </a:solidFill>
                <a:latin typeface="Times" pitchFamily="2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14</a:t>
            </a:fld>
            <a:endParaRPr lang="ru-RU" sz="1400" b="0" kern="0" dirty="0">
              <a:solidFill>
                <a:srgbClr val="FFFFFF"/>
              </a:solidFill>
              <a:latin typeface="Times" pitchFamily="2" charset="0"/>
              <a:cs typeface="Arial"/>
            </a:endParaRPr>
          </a:p>
        </p:txBody>
      </p:sp>
      <p:pic>
        <p:nvPicPr>
          <p:cNvPr id="409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857250"/>
            <a:ext cx="11620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9" name="Прямоугольник 10"/>
          <p:cNvSpPr>
            <a:spLocks noChangeArrowheads="1"/>
          </p:cNvSpPr>
          <p:nvPr/>
        </p:nvSpPr>
        <p:spPr bwMode="auto">
          <a:xfrm>
            <a:off x="2611438" y="679450"/>
            <a:ext cx="4214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>
                <a:solidFill>
                  <a:srgbClr val="0070C0"/>
                </a:solidFill>
                <a:latin typeface="Calibri" pitchFamily="34" charset="0"/>
              </a:rPr>
              <a:t>Увеличение образовательных грантов</a:t>
            </a:r>
          </a:p>
          <a:p>
            <a:pPr algn="ctr"/>
            <a:r>
              <a:rPr lang="ru-RU" sz="1800">
                <a:solidFill>
                  <a:srgbClr val="0070C0"/>
                </a:solidFill>
                <a:latin typeface="Calibri" pitchFamily="34" charset="0"/>
              </a:rPr>
              <a:t>(с 300 до 340)</a:t>
            </a:r>
            <a:endParaRPr lang="en-US" sz="180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40970" name="Picture 1" descr="I:\! WORK\Нит презентация\Правительственный час e-gov\humans\guy_with_arrow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143000"/>
            <a:ext cx="466090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 descr="I:\! WORK\Нит презентация\Правительственный час e-gov\humans\guy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304925"/>
            <a:ext cx="257175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Заголовок 21"/>
          <p:cNvSpPr>
            <a:spLocks noGrp="1"/>
          </p:cNvSpPr>
          <p:nvPr>
            <p:ph type="title"/>
          </p:nvPr>
        </p:nvSpPr>
        <p:spPr>
          <a:xfrm>
            <a:off x="0" y="60325"/>
            <a:ext cx="9144000" cy="571500"/>
          </a:xfrm>
        </p:spPr>
        <p:txBody>
          <a:bodyPr/>
          <a:lstStyle/>
          <a:p>
            <a:pPr eaLnBrk="1"/>
            <a:r>
              <a:rPr lang="ru-RU" b="0" dirty="0" smtClean="0"/>
              <a:t>ПЛАНИРУЕМЫЕ ПОЗИЦИИ В МЕЖДУНАРОДНЫХ РЕЙТИНГАХ К 2014 ГОДУ</a:t>
            </a:r>
          </a:p>
        </p:txBody>
      </p:sp>
      <p:sp>
        <p:nvSpPr>
          <p:cNvPr id="41987" name="TextBox 18"/>
          <p:cNvSpPr txBox="1">
            <a:spLocks noChangeArrowheads="1"/>
          </p:cNvSpPr>
          <p:nvPr/>
        </p:nvSpPr>
        <p:spPr bwMode="auto">
          <a:xfrm>
            <a:off x="2938463" y="947738"/>
            <a:ext cx="14382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2800" b="0">
                <a:solidFill>
                  <a:srgbClr val="008000"/>
                </a:solidFill>
                <a:latin typeface="Calibri" pitchFamily="34" charset="0"/>
              </a:rPr>
              <a:t>48 (+7)</a:t>
            </a:r>
          </a:p>
        </p:txBody>
      </p:sp>
      <p:sp>
        <p:nvSpPr>
          <p:cNvPr id="41988" name="TextBox 19"/>
          <p:cNvSpPr txBox="1">
            <a:spLocks noChangeArrowheads="1"/>
          </p:cNvSpPr>
          <p:nvPr/>
        </p:nvSpPr>
        <p:spPr bwMode="auto">
          <a:xfrm>
            <a:off x="2847975" y="2940050"/>
            <a:ext cx="155416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2800" b="0">
                <a:solidFill>
                  <a:srgbClr val="008000"/>
                </a:solidFill>
                <a:latin typeface="Calibri" pitchFamily="34" charset="0"/>
              </a:rPr>
              <a:t>30 (+8)</a:t>
            </a:r>
          </a:p>
        </p:txBody>
      </p:sp>
      <p:grpSp>
        <p:nvGrpSpPr>
          <p:cNvPr id="41989" name="Группа 21"/>
          <p:cNvGrpSpPr>
            <a:grpSpLocks/>
          </p:cNvGrpSpPr>
          <p:nvPr/>
        </p:nvGrpSpPr>
        <p:grpSpPr bwMode="auto">
          <a:xfrm>
            <a:off x="3786188" y="1357313"/>
            <a:ext cx="5091112" cy="4900612"/>
            <a:chOff x="759450" y="993736"/>
            <a:chExt cx="5091148" cy="4901270"/>
          </a:xfrm>
        </p:grpSpPr>
        <p:sp>
          <p:nvSpPr>
            <p:cNvPr id="41998" name="Овал 2" descr="media\image39.jpeg"/>
            <p:cNvSpPr>
              <a:spLocks noChangeArrowheads="1"/>
            </p:cNvSpPr>
            <p:nvPr/>
          </p:nvSpPr>
          <p:spPr bwMode="auto">
            <a:xfrm>
              <a:off x="778500" y="993736"/>
              <a:ext cx="1004562" cy="1004562"/>
            </a:xfrm>
            <a:custGeom>
              <a:avLst/>
              <a:gdLst>
                <a:gd name="T0" fmla="*/ 218203 w 1186845"/>
                <a:gd name="T1" fmla="*/ 0 h 1186845"/>
                <a:gd name="T2" fmla="*/ 436405 w 1186845"/>
                <a:gd name="T3" fmla="*/ 218203 h 1186845"/>
                <a:gd name="T4" fmla="*/ 218203 w 1186845"/>
                <a:gd name="T5" fmla="*/ 436405 h 1186845"/>
                <a:gd name="T6" fmla="*/ 0 w 1186845"/>
                <a:gd name="T7" fmla="*/ 218203 h 1186845"/>
                <a:gd name="T8" fmla="*/ 63910 w 1186845"/>
                <a:gd name="T9" fmla="*/ 63910 h 1186845"/>
                <a:gd name="T10" fmla="*/ 63910 w 1186845"/>
                <a:gd name="T11" fmla="*/ 372497 h 1186845"/>
                <a:gd name="T12" fmla="*/ 372496 w 1186845"/>
                <a:gd name="T13" fmla="*/ 372497 h 1186845"/>
                <a:gd name="T14" fmla="*/ 372496 w 1186845"/>
                <a:gd name="T15" fmla="*/ 63910 h 1186845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73810 w 1186845"/>
                <a:gd name="T25" fmla="*/ 173809 h 1186845"/>
                <a:gd name="T26" fmla="*/ 1013035 w 1186845"/>
                <a:gd name="T27" fmla="*/ 1013036 h 11868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6845" h="1186845">
                  <a:moveTo>
                    <a:pt x="0" y="593423"/>
                  </a:moveTo>
                  <a:lnTo>
                    <a:pt x="0" y="593423"/>
                  </a:lnTo>
                  <a:cubicBezTo>
                    <a:pt x="0" y="265684"/>
                    <a:pt x="265684" y="0"/>
                    <a:pt x="593423" y="1"/>
                  </a:cubicBezTo>
                  <a:cubicBezTo>
                    <a:pt x="593423" y="1"/>
                    <a:pt x="593423" y="1"/>
                    <a:pt x="593423" y="1"/>
                  </a:cubicBezTo>
                  <a:cubicBezTo>
                    <a:pt x="921162" y="1"/>
                    <a:pt x="1186846" y="265685"/>
                    <a:pt x="1186846" y="593424"/>
                  </a:cubicBezTo>
                  <a:cubicBezTo>
                    <a:pt x="1186846" y="593424"/>
                    <a:pt x="1186845" y="593424"/>
                    <a:pt x="1186845" y="593424"/>
                  </a:cubicBezTo>
                  <a:lnTo>
                    <a:pt x="1186846" y="593425"/>
                  </a:lnTo>
                  <a:cubicBezTo>
                    <a:pt x="1186846" y="921163"/>
                    <a:pt x="921161" y="1186847"/>
                    <a:pt x="593423" y="1186848"/>
                  </a:cubicBezTo>
                  <a:cubicBezTo>
                    <a:pt x="265684" y="1186848"/>
                    <a:pt x="0" y="921163"/>
                    <a:pt x="0" y="593425"/>
                  </a:cubicBezTo>
                  <a:cubicBezTo>
                    <a:pt x="-1" y="593424"/>
                    <a:pt x="0" y="593424"/>
                    <a:pt x="0" y="593424"/>
                  </a:cubicBezTo>
                  <a:close/>
                </a:path>
              </a:pathLst>
            </a:custGeom>
            <a:blipFill dpi="0" rotWithShape="1">
              <a:blip r:embed="rId3" r:link="rId4" cstate="print"/>
              <a:srcRect/>
              <a:stretch>
                <a:fillRect/>
              </a:stretch>
            </a:blipFill>
            <a:ln w="25402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1999" name="Овал 31" descr="media\image41.jpeg"/>
            <p:cNvSpPr>
              <a:spLocks noChangeArrowheads="1"/>
            </p:cNvSpPr>
            <p:nvPr/>
          </p:nvSpPr>
          <p:spPr bwMode="auto">
            <a:xfrm>
              <a:off x="778500" y="2976529"/>
              <a:ext cx="955690" cy="955690"/>
            </a:xfrm>
            <a:custGeom>
              <a:avLst/>
              <a:gdLst>
                <a:gd name="T0" fmla="*/ 161772 w 1186845"/>
                <a:gd name="T1" fmla="*/ 0 h 1186845"/>
                <a:gd name="T2" fmla="*/ 323544 w 1186845"/>
                <a:gd name="T3" fmla="*/ 161772 h 1186845"/>
                <a:gd name="T4" fmla="*/ 161772 w 1186845"/>
                <a:gd name="T5" fmla="*/ 323544 h 1186845"/>
                <a:gd name="T6" fmla="*/ 0 w 1186845"/>
                <a:gd name="T7" fmla="*/ 161772 h 1186845"/>
                <a:gd name="T8" fmla="*/ 47382 w 1186845"/>
                <a:gd name="T9" fmla="*/ 47382 h 1186845"/>
                <a:gd name="T10" fmla="*/ 47382 w 1186845"/>
                <a:gd name="T11" fmla="*/ 276161 h 1186845"/>
                <a:gd name="T12" fmla="*/ 276161 w 1186845"/>
                <a:gd name="T13" fmla="*/ 276161 h 1186845"/>
                <a:gd name="T14" fmla="*/ 276161 w 1186845"/>
                <a:gd name="T15" fmla="*/ 47382 h 1186845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173810 w 1186845"/>
                <a:gd name="T25" fmla="*/ 173809 h 1186845"/>
                <a:gd name="T26" fmla="*/ 1013035 w 1186845"/>
                <a:gd name="T27" fmla="*/ 1013036 h 11868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86845" h="1186845">
                  <a:moveTo>
                    <a:pt x="0" y="593423"/>
                  </a:moveTo>
                  <a:lnTo>
                    <a:pt x="0" y="593423"/>
                  </a:lnTo>
                  <a:cubicBezTo>
                    <a:pt x="0" y="265684"/>
                    <a:pt x="265684" y="0"/>
                    <a:pt x="593423" y="1"/>
                  </a:cubicBezTo>
                  <a:cubicBezTo>
                    <a:pt x="593423" y="1"/>
                    <a:pt x="593423" y="1"/>
                    <a:pt x="593423" y="1"/>
                  </a:cubicBezTo>
                  <a:cubicBezTo>
                    <a:pt x="921162" y="1"/>
                    <a:pt x="1186846" y="265685"/>
                    <a:pt x="1186846" y="593424"/>
                  </a:cubicBezTo>
                  <a:cubicBezTo>
                    <a:pt x="1186846" y="593424"/>
                    <a:pt x="1186845" y="593424"/>
                    <a:pt x="1186845" y="593424"/>
                  </a:cubicBezTo>
                  <a:lnTo>
                    <a:pt x="1186846" y="593425"/>
                  </a:lnTo>
                  <a:cubicBezTo>
                    <a:pt x="1186846" y="921163"/>
                    <a:pt x="921161" y="1186847"/>
                    <a:pt x="593423" y="1186848"/>
                  </a:cubicBezTo>
                  <a:cubicBezTo>
                    <a:pt x="265684" y="1186848"/>
                    <a:pt x="0" y="921163"/>
                    <a:pt x="0" y="593425"/>
                  </a:cubicBezTo>
                  <a:cubicBezTo>
                    <a:pt x="-1" y="593424"/>
                    <a:pt x="0" y="593424"/>
                    <a:pt x="0" y="593424"/>
                  </a:cubicBezTo>
                  <a:close/>
                </a:path>
              </a:pathLst>
            </a:custGeom>
            <a:blipFill dpi="0" rotWithShape="1">
              <a:blip r:embed="rId5" r:link="rId6" cstate="print"/>
              <a:srcRect/>
              <a:stretch>
                <a:fillRect/>
              </a:stretch>
            </a:blipFill>
            <a:ln w="25402">
              <a:noFill/>
              <a:miter lim="800000"/>
              <a:headEnd/>
              <a:tailEnd/>
            </a:ln>
          </p:spPr>
          <p:txBody>
            <a:bodyPr anchor="ctr" anchorCtr="1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3" name="Овал 32"/>
            <p:cNvSpPr/>
            <p:nvPr/>
          </p:nvSpPr>
          <p:spPr>
            <a:xfrm>
              <a:off x="759450" y="4942378"/>
              <a:ext cx="952507" cy="95262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blipFill>
              <a:blip r:embed="rId7" r:link="rId8" cstate="screen">
                <a:alphaModFix/>
              </a:blip>
              <a:stretch>
                <a:fillRect/>
              </a:stretch>
            </a:blipFill>
            <a:ln>
              <a:noFill/>
              <a:prstDash val="solid"/>
            </a:ln>
            <a:effectLst>
              <a:outerShdw dist="27944" dir="5400000" algn="tl">
                <a:srgbClr val="000000">
                  <a:alpha val="32000"/>
                </a:srgbClr>
              </a:outerShdw>
            </a:effectLst>
          </p:spPr>
          <p:txBody>
            <a:bodyPr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6637" name="Прямоугольник 3"/>
            <p:cNvSpPr>
              <a:spLocks noChangeArrowheads="1"/>
            </p:cNvSpPr>
            <p:nvPr/>
          </p:nvSpPr>
          <p:spPr bwMode="auto">
            <a:xfrm>
              <a:off x="1845308" y="1144568"/>
              <a:ext cx="3862414" cy="676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Индекс сетевой готовности </a:t>
              </a:r>
              <a:r>
                <a:rPr 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/>
              </a:r>
              <a:br>
                <a:rPr 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</a:br>
              <a:r>
                <a:rPr lang="ru-RU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(Всемирный Экономический Форум)</a:t>
              </a:r>
              <a:endPara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638" name="Прямоугольник 7"/>
            <p:cNvSpPr>
              <a:spLocks noChangeArrowheads="1"/>
            </p:cNvSpPr>
            <p:nvPr/>
          </p:nvSpPr>
          <p:spPr bwMode="auto">
            <a:xfrm>
              <a:off x="1845308" y="3127622"/>
              <a:ext cx="4005290" cy="676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Индекс развития е-правительства </a:t>
              </a:r>
              <a:r>
                <a:rPr lang="ru-RU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(Организация Объединенных Наций)</a:t>
              </a:r>
              <a:endPara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639" name="Прямоугольник 8"/>
            <p:cNvSpPr>
              <a:spLocks noChangeArrowheads="1"/>
            </p:cNvSpPr>
            <p:nvPr/>
          </p:nvSpPr>
          <p:spPr bwMode="auto">
            <a:xfrm>
              <a:off x="1845308" y="5129728"/>
              <a:ext cx="4005290" cy="677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Индекс развития ИКТ </a:t>
              </a:r>
              <a:r>
                <a:rPr 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/>
              </a:r>
              <a:br>
                <a:rPr 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</a:br>
              <a:r>
                <a:rPr lang="ru-RU" sz="18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</a:rPr>
                <a:t>(Международный Союз Электросвязи)</a:t>
              </a:r>
              <a:endParaRPr lang="ru-RU" sz="1800" b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0" name="Номер слайда 5"/>
          <p:cNvSpPr txBox="1"/>
          <p:nvPr/>
        </p:nvSpPr>
        <p:spPr>
          <a:xfrm>
            <a:off x="8501063" y="188913"/>
            <a:ext cx="642937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914C9ED-2BF3-4B98-A5D3-8AE185C80E01}" type="slidenum">
              <a:rPr sz="1400" b="0" kern="0">
                <a:solidFill>
                  <a:srgbClr val="000000"/>
                </a:solidFill>
                <a:latin typeface="+mj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15</a:t>
            </a:fld>
            <a:endParaRPr lang="ru-RU" sz="1400" b="0" kern="0" dirty="0">
              <a:solidFill>
                <a:srgbClr val="FFFFFF"/>
              </a:solidFill>
              <a:latin typeface="+mj-lt"/>
              <a:cs typeface="Arial"/>
            </a:endParaRPr>
          </a:p>
        </p:txBody>
      </p:sp>
      <p:sp>
        <p:nvSpPr>
          <p:cNvPr id="41991" name="TextBox 20"/>
          <p:cNvSpPr txBox="1">
            <a:spLocks noChangeArrowheads="1"/>
          </p:cNvSpPr>
          <p:nvPr/>
        </p:nvSpPr>
        <p:spPr bwMode="auto">
          <a:xfrm>
            <a:off x="3008313" y="4900613"/>
            <a:ext cx="14827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2800" b="0">
                <a:solidFill>
                  <a:srgbClr val="008000"/>
                </a:solidFill>
                <a:latin typeface="Calibri" pitchFamily="34" charset="0"/>
              </a:rPr>
              <a:t>50 (+18)</a:t>
            </a:r>
          </a:p>
        </p:txBody>
      </p:sp>
      <p:sp>
        <p:nvSpPr>
          <p:cNvPr id="24" name="Овал 23"/>
          <p:cNvSpPr/>
          <p:nvPr/>
        </p:nvSpPr>
        <p:spPr>
          <a:xfrm>
            <a:off x="3009900" y="1152525"/>
            <a:ext cx="46038" cy="46038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252538" y="3271838"/>
            <a:ext cx="1771650" cy="1747837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3000375" y="3105150"/>
            <a:ext cx="46038" cy="46038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000375" y="5000625"/>
            <a:ext cx="46038" cy="46038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1243013" y="3124200"/>
            <a:ext cx="1785937" cy="128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1095375" y="1319213"/>
            <a:ext cx="2090738" cy="1776412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3"/>
          <p:cNvSpPr txBox="1">
            <a:spLocks noChangeArrowheads="1"/>
          </p:cNvSpPr>
          <p:nvPr/>
        </p:nvSpPr>
        <p:spPr bwMode="auto">
          <a:xfrm>
            <a:off x="1541463" y="2786063"/>
            <a:ext cx="61626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>
                <a:solidFill>
                  <a:srgbClr val="008000"/>
                </a:solidFill>
                <a:latin typeface="Calibri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428625"/>
          </a:xfrm>
        </p:spPr>
        <p:txBody>
          <a:bodyPr/>
          <a:lstStyle/>
          <a:p>
            <a:pPr eaLnBrk="1"/>
            <a:r>
              <a:rPr lang="ru-RU" b="0" dirty="0" smtClean="0"/>
              <a:t>МЕЖДУНАРОДНЫЕ ИНДЕКСЫ</a:t>
            </a:r>
          </a:p>
        </p:txBody>
      </p:sp>
      <p:pic>
        <p:nvPicPr>
          <p:cNvPr id="12290" name="Picture 2" descr="C:\Documents and Settings\Admin\Рабочий стол\humans\Новая папка\Egov-Jeneva(28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2071688"/>
            <a:ext cx="2714625" cy="45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2933700" y="2128838"/>
            <a:ext cx="462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0">
                <a:solidFill>
                  <a:srgbClr val="404040"/>
                </a:solidFill>
                <a:latin typeface="Calibri" pitchFamily="34" charset="0"/>
              </a:rPr>
              <a:t>Развитие «электронного правительства»</a:t>
            </a:r>
          </a:p>
        </p:txBody>
      </p:sp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2286000" y="928688"/>
            <a:ext cx="57959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0" dirty="0">
                <a:solidFill>
                  <a:srgbClr val="404040"/>
                </a:solidFill>
              </a:rPr>
              <a:t>Сейчас мы занимаем </a:t>
            </a:r>
            <a:r>
              <a:rPr lang="ru-RU" sz="2800" b="0" dirty="0">
                <a:solidFill>
                  <a:srgbClr val="008000"/>
                </a:solidFill>
                <a:latin typeface="Calibri" pitchFamily="34" charset="0"/>
              </a:rPr>
              <a:t>2 место </a:t>
            </a:r>
            <a:r>
              <a:rPr lang="ru-RU" sz="1600" b="0" dirty="0">
                <a:solidFill>
                  <a:srgbClr val="000000"/>
                </a:solidFill>
                <a:latin typeface="Calibri" pitchFamily="34" charset="0"/>
              </a:rPr>
              <a:t>(из 192 стран)</a:t>
            </a:r>
          </a:p>
        </p:txBody>
      </p:sp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2844800" y="1370013"/>
            <a:ext cx="60579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0" dirty="0">
                <a:solidFill>
                  <a:srgbClr val="404040"/>
                </a:solidFill>
              </a:rPr>
              <a:t>В индексе е-участия, наравне с Сингапуром!</a:t>
            </a:r>
          </a:p>
        </p:txBody>
      </p:sp>
      <p:sp>
        <p:nvSpPr>
          <p:cNvPr id="12294" name="TextBox 8"/>
          <p:cNvSpPr txBox="1">
            <a:spLocks noChangeArrowheads="1"/>
          </p:cNvSpPr>
          <p:nvPr/>
        </p:nvSpPr>
        <p:spPr bwMode="auto">
          <a:xfrm>
            <a:off x="7407275" y="2058988"/>
            <a:ext cx="1528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b="0">
                <a:solidFill>
                  <a:srgbClr val="008000"/>
                </a:solidFill>
                <a:latin typeface="Calibri" pitchFamily="34" charset="0"/>
              </a:rPr>
              <a:t>38 место</a:t>
            </a:r>
          </a:p>
        </p:txBody>
      </p:sp>
      <p:pic>
        <p:nvPicPr>
          <p:cNvPr id="12295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2227263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Box 10"/>
          <p:cNvSpPr txBox="1">
            <a:spLocks noChangeArrowheads="1"/>
          </p:cNvSpPr>
          <p:nvPr/>
        </p:nvSpPr>
        <p:spPr bwMode="auto">
          <a:xfrm>
            <a:off x="3565525" y="2868613"/>
            <a:ext cx="1682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0" dirty="0">
                <a:solidFill>
                  <a:srgbClr val="404040"/>
                </a:solidFill>
                <a:latin typeface="Calibri" pitchFamily="34" charset="0"/>
              </a:rPr>
              <a:t>Online </a:t>
            </a:r>
            <a:r>
              <a:rPr lang="ru-RU" sz="2000" b="0" dirty="0">
                <a:solidFill>
                  <a:srgbClr val="404040"/>
                </a:solidFill>
                <a:latin typeface="Calibri" pitchFamily="34" charset="0"/>
              </a:rPr>
              <a:t>услуги </a:t>
            </a:r>
          </a:p>
        </p:txBody>
      </p:sp>
      <p:pic>
        <p:nvPicPr>
          <p:cNvPr id="12297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6450" y="2967038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TextBox 12"/>
          <p:cNvSpPr txBox="1">
            <a:spLocks noChangeArrowheads="1"/>
          </p:cNvSpPr>
          <p:nvPr/>
        </p:nvSpPr>
        <p:spPr bwMode="auto">
          <a:xfrm>
            <a:off x="5026025" y="2786063"/>
            <a:ext cx="15287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b="0">
                <a:solidFill>
                  <a:srgbClr val="008000"/>
                </a:solidFill>
                <a:latin typeface="Calibri" pitchFamily="34" charset="0"/>
              </a:rPr>
              <a:t>14 место</a:t>
            </a:r>
          </a:p>
        </p:txBody>
      </p:sp>
      <p:sp>
        <p:nvSpPr>
          <p:cNvPr id="12299" name="TextBox 16"/>
          <p:cNvSpPr txBox="1">
            <a:spLocks noChangeArrowheads="1"/>
          </p:cNvSpPr>
          <p:nvPr/>
        </p:nvSpPr>
        <p:spPr bwMode="auto">
          <a:xfrm>
            <a:off x="3800475" y="3798888"/>
            <a:ext cx="2273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0">
                <a:solidFill>
                  <a:srgbClr val="404040"/>
                </a:solidFill>
                <a:latin typeface="Calibri" pitchFamily="34" charset="0"/>
              </a:rPr>
              <a:t>Сетевая готовность</a:t>
            </a:r>
          </a:p>
        </p:txBody>
      </p:sp>
      <p:pic>
        <p:nvPicPr>
          <p:cNvPr id="12300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897313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1" name="TextBox 18"/>
          <p:cNvSpPr txBox="1">
            <a:spLocks noChangeArrowheads="1"/>
          </p:cNvSpPr>
          <p:nvPr/>
        </p:nvSpPr>
        <p:spPr bwMode="auto">
          <a:xfrm>
            <a:off x="5983288" y="3714750"/>
            <a:ext cx="1528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b="0">
                <a:solidFill>
                  <a:srgbClr val="008000"/>
                </a:solidFill>
                <a:latin typeface="Calibri" pitchFamily="34" charset="0"/>
              </a:rPr>
              <a:t>55 место</a:t>
            </a:r>
          </a:p>
        </p:txBody>
      </p:sp>
      <p:sp>
        <p:nvSpPr>
          <p:cNvPr id="12302" name="TextBox 19"/>
          <p:cNvSpPr txBox="1">
            <a:spLocks noChangeArrowheads="1"/>
          </p:cNvSpPr>
          <p:nvPr/>
        </p:nvSpPr>
        <p:spPr bwMode="auto">
          <a:xfrm>
            <a:off x="4189413" y="4643438"/>
            <a:ext cx="4106862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0">
                <a:solidFill>
                  <a:srgbClr val="404040"/>
                </a:solidFill>
                <a:latin typeface="Calibri" pitchFamily="34" charset="0"/>
              </a:rPr>
              <a:t>Фиксированные телефонные линии</a:t>
            </a:r>
          </a:p>
          <a:p>
            <a:endParaRPr lang="ru-RU" sz="2000" b="0">
              <a:solidFill>
                <a:srgbClr val="404040"/>
              </a:solidFill>
              <a:latin typeface="Calibri" pitchFamily="34" charset="0"/>
            </a:endParaRPr>
          </a:p>
        </p:txBody>
      </p:sp>
      <p:pic>
        <p:nvPicPr>
          <p:cNvPr id="1230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0338" y="4895850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4" name="TextBox 21"/>
          <p:cNvSpPr txBox="1">
            <a:spLocks noChangeArrowheads="1"/>
          </p:cNvSpPr>
          <p:nvPr/>
        </p:nvSpPr>
        <p:spPr bwMode="auto">
          <a:xfrm>
            <a:off x="6500813" y="4905375"/>
            <a:ext cx="1528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b="0">
                <a:solidFill>
                  <a:srgbClr val="008000"/>
                </a:solidFill>
                <a:latin typeface="Calibri" pitchFamily="34" charset="0"/>
              </a:rPr>
              <a:t>46 место</a:t>
            </a:r>
          </a:p>
        </p:txBody>
      </p:sp>
      <p:sp>
        <p:nvSpPr>
          <p:cNvPr id="12305" name="TextBox 22"/>
          <p:cNvSpPr txBox="1">
            <a:spLocks noChangeArrowheads="1"/>
          </p:cNvSpPr>
          <p:nvPr/>
        </p:nvSpPr>
        <p:spPr bwMode="auto">
          <a:xfrm>
            <a:off x="4572000" y="5726113"/>
            <a:ext cx="2860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0">
                <a:solidFill>
                  <a:srgbClr val="404040"/>
                </a:solidFill>
                <a:latin typeface="Calibri" pitchFamily="34" charset="0"/>
              </a:rPr>
              <a:t>Абоненты сотовой связи</a:t>
            </a:r>
          </a:p>
        </p:txBody>
      </p:sp>
      <p:pic>
        <p:nvPicPr>
          <p:cNvPr id="12306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2925" y="5826125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7" name="TextBox 24"/>
          <p:cNvSpPr txBox="1">
            <a:spLocks noChangeArrowheads="1"/>
          </p:cNvSpPr>
          <p:nvPr/>
        </p:nvSpPr>
        <p:spPr bwMode="auto">
          <a:xfrm>
            <a:off x="7304088" y="5643563"/>
            <a:ext cx="1528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>
                <a:solidFill>
                  <a:srgbClr val="008000"/>
                </a:solidFill>
                <a:latin typeface="Calibri" pitchFamily="34" charset="0"/>
              </a:rPr>
              <a:t>38 место</a:t>
            </a:r>
          </a:p>
        </p:txBody>
      </p:sp>
      <p:sp>
        <p:nvSpPr>
          <p:cNvPr id="12308" name="TextBox 25"/>
          <p:cNvSpPr txBox="1">
            <a:spLocks noChangeArrowheads="1"/>
          </p:cNvSpPr>
          <p:nvPr/>
        </p:nvSpPr>
        <p:spPr bwMode="auto">
          <a:xfrm>
            <a:off x="7329488" y="3878263"/>
            <a:ext cx="14525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404040"/>
                </a:solidFill>
                <a:latin typeface="Calibri" pitchFamily="34" charset="0"/>
              </a:rPr>
              <a:t>(отчёт </a:t>
            </a:r>
            <a:r>
              <a:rPr lang="en-US" sz="1200">
                <a:solidFill>
                  <a:srgbClr val="404040"/>
                </a:solidFill>
                <a:latin typeface="Calibri" pitchFamily="34" charset="0"/>
              </a:rPr>
              <a:t>IT </a:t>
            </a:r>
            <a:r>
              <a:rPr lang="ru-RU" sz="1200">
                <a:solidFill>
                  <a:srgbClr val="404040"/>
                </a:solidFill>
                <a:latin typeface="Calibri" pitchFamily="34" charset="0"/>
              </a:rPr>
              <a:t>ВЭФ</a:t>
            </a:r>
            <a:r>
              <a:rPr lang="en-US" sz="1200">
                <a:solidFill>
                  <a:srgbClr val="404040"/>
                </a:solidFill>
                <a:latin typeface="Calibri" pitchFamily="34" charset="0"/>
              </a:rPr>
              <a:t> 2011</a:t>
            </a:r>
            <a:r>
              <a:rPr lang="ru-RU" sz="1200">
                <a:solidFill>
                  <a:srgbClr val="40404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2309" name="TextBox 26"/>
          <p:cNvSpPr txBox="1">
            <a:spLocks noChangeArrowheads="1"/>
          </p:cNvSpPr>
          <p:nvPr/>
        </p:nvSpPr>
        <p:spPr bwMode="auto">
          <a:xfrm>
            <a:off x="7929563" y="5102225"/>
            <a:ext cx="1200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404040"/>
                </a:solidFill>
                <a:latin typeface="Calibri" pitchFamily="34" charset="0"/>
              </a:rPr>
              <a:t>(ГИК</a:t>
            </a:r>
            <a:r>
              <a:rPr lang="en-US" sz="1200">
                <a:solidFill>
                  <a:srgbClr val="404040"/>
                </a:solidFill>
                <a:latin typeface="Calibri" pitchFamily="34" charset="0"/>
              </a:rPr>
              <a:t> </a:t>
            </a:r>
            <a:r>
              <a:rPr lang="ru-RU" sz="1200">
                <a:solidFill>
                  <a:srgbClr val="404040"/>
                </a:solidFill>
                <a:latin typeface="Calibri" pitchFamily="34" charset="0"/>
              </a:rPr>
              <a:t>ВЭФ</a:t>
            </a:r>
            <a:r>
              <a:rPr lang="en-US" sz="1200">
                <a:solidFill>
                  <a:srgbClr val="404040"/>
                </a:solidFill>
                <a:latin typeface="Calibri" pitchFamily="34" charset="0"/>
              </a:rPr>
              <a:t> 2011</a:t>
            </a:r>
            <a:r>
              <a:rPr lang="ru-RU" sz="1200">
                <a:solidFill>
                  <a:srgbClr val="40404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2310" name="TextBox 27"/>
          <p:cNvSpPr txBox="1">
            <a:spLocks noChangeArrowheads="1"/>
          </p:cNvSpPr>
          <p:nvPr/>
        </p:nvSpPr>
        <p:spPr bwMode="auto">
          <a:xfrm>
            <a:off x="7643813" y="1724025"/>
            <a:ext cx="962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404040"/>
                </a:solidFill>
                <a:latin typeface="Calibri" pitchFamily="34" charset="0"/>
              </a:rPr>
              <a:t>(отчёт </a:t>
            </a:r>
            <a:r>
              <a:rPr lang="kk-KZ" sz="1200">
                <a:solidFill>
                  <a:srgbClr val="404040"/>
                </a:solidFill>
                <a:latin typeface="Calibri" pitchFamily="34" charset="0"/>
              </a:rPr>
              <a:t>ООН</a:t>
            </a:r>
            <a:r>
              <a:rPr lang="ru-RU" sz="1200">
                <a:solidFill>
                  <a:srgbClr val="40404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12311" name="TextBox 28"/>
          <p:cNvSpPr txBox="1">
            <a:spLocks noChangeArrowheads="1"/>
          </p:cNvSpPr>
          <p:nvPr/>
        </p:nvSpPr>
        <p:spPr bwMode="auto">
          <a:xfrm>
            <a:off x="7681913" y="2428875"/>
            <a:ext cx="962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404040"/>
                </a:solidFill>
                <a:latin typeface="Calibri" pitchFamily="34" charset="0"/>
              </a:rPr>
              <a:t>(отчёт ООН)</a:t>
            </a:r>
          </a:p>
        </p:txBody>
      </p:sp>
      <p:sp>
        <p:nvSpPr>
          <p:cNvPr id="12312" name="TextBox 29"/>
          <p:cNvSpPr txBox="1">
            <a:spLocks noChangeArrowheads="1"/>
          </p:cNvSpPr>
          <p:nvPr/>
        </p:nvSpPr>
        <p:spPr bwMode="auto">
          <a:xfrm>
            <a:off x="6370638" y="2968625"/>
            <a:ext cx="962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404040"/>
                </a:solidFill>
                <a:latin typeface="Calibri" pitchFamily="34" charset="0"/>
              </a:rPr>
              <a:t>(отчёт ООН)</a:t>
            </a:r>
          </a:p>
        </p:txBody>
      </p:sp>
      <p:sp>
        <p:nvSpPr>
          <p:cNvPr id="12313" name="TextBox 30"/>
          <p:cNvSpPr txBox="1">
            <a:spLocks noChangeArrowheads="1"/>
          </p:cNvSpPr>
          <p:nvPr/>
        </p:nvSpPr>
        <p:spPr bwMode="auto">
          <a:xfrm>
            <a:off x="7929563" y="6072188"/>
            <a:ext cx="1198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404040"/>
                </a:solidFill>
                <a:latin typeface="Calibri" pitchFamily="34" charset="0"/>
              </a:rPr>
              <a:t>(ГИК</a:t>
            </a:r>
            <a:r>
              <a:rPr lang="en-US" sz="1200">
                <a:solidFill>
                  <a:srgbClr val="404040"/>
                </a:solidFill>
                <a:latin typeface="Calibri" pitchFamily="34" charset="0"/>
              </a:rPr>
              <a:t> </a:t>
            </a:r>
            <a:r>
              <a:rPr lang="ru-RU" sz="1200">
                <a:solidFill>
                  <a:srgbClr val="404040"/>
                </a:solidFill>
                <a:latin typeface="Calibri" pitchFamily="34" charset="0"/>
              </a:rPr>
              <a:t>ВЭФ</a:t>
            </a:r>
            <a:r>
              <a:rPr lang="en-US" sz="1200">
                <a:solidFill>
                  <a:srgbClr val="404040"/>
                </a:solidFill>
                <a:latin typeface="Calibri" pitchFamily="34" charset="0"/>
              </a:rPr>
              <a:t> 2011</a:t>
            </a:r>
            <a:r>
              <a:rPr lang="ru-RU" sz="1200">
                <a:solidFill>
                  <a:srgbClr val="40404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27" name="Номер слайда 5"/>
          <p:cNvSpPr txBox="1"/>
          <p:nvPr/>
        </p:nvSpPr>
        <p:spPr>
          <a:xfrm>
            <a:off x="8501063" y="188913"/>
            <a:ext cx="642937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3FB41BF-EE28-463E-B6F0-8B3C0C1B5F20}" type="slidenum">
              <a:rPr sz="1400" b="0" kern="0">
                <a:solidFill>
                  <a:srgbClr val="000000"/>
                </a:solidFill>
                <a:latin typeface="Times" pitchFamily="2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ru-RU" sz="1400" b="0" kern="0" dirty="0">
              <a:solidFill>
                <a:srgbClr val="FFFFFF"/>
              </a:solidFill>
              <a:latin typeface="Times" pitchFamily="2" charset="0"/>
              <a:cs typeface="Arial"/>
            </a:endParaRPr>
          </a:p>
        </p:txBody>
      </p:sp>
      <p:sp>
        <p:nvSpPr>
          <p:cNvPr id="12315" name="TextBox 25"/>
          <p:cNvSpPr txBox="1">
            <a:spLocks noChangeArrowheads="1"/>
          </p:cNvSpPr>
          <p:nvPr/>
        </p:nvSpPr>
        <p:spPr bwMode="auto">
          <a:xfrm>
            <a:off x="5715000" y="4110038"/>
            <a:ext cx="31432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>
                <a:solidFill>
                  <a:srgbClr val="404040"/>
                </a:solidFill>
                <a:latin typeface="Calibri" pitchFamily="34" charset="0"/>
              </a:rPr>
              <a:t>(</a:t>
            </a:r>
            <a:r>
              <a:rPr lang="ru-RU" sz="1100">
                <a:solidFill>
                  <a:srgbClr val="0070C0"/>
                </a:solidFill>
                <a:latin typeface="Calibri" pitchFamily="34" charset="0"/>
              </a:rPr>
              <a:t>факты 2011г. </a:t>
            </a:r>
            <a:r>
              <a:rPr lang="ru-RU" sz="1100">
                <a:solidFill>
                  <a:srgbClr val="404040"/>
                </a:solidFill>
                <a:latin typeface="Calibri" pitchFamily="34" charset="0"/>
              </a:rPr>
              <a:t>абоненты сотовой связи </a:t>
            </a:r>
            <a:r>
              <a:rPr lang="en-US" sz="1100">
                <a:solidFill>
                  <a:srgbClr val="404040"/>
                </a:solidFill>
                <a:latin typeface="Calibri" pitchFamily="34" charset="0"/>
              </a:rPr>
              <a:t>– </a:t>
            </a:r>
            <a:r>
              <a:rPr lang="ru-RU" sz="1100">
                <a:solidFill>
                  <a:srgbClr val="404040"/>
                </a:solidFill>
                <a:latin typeface="Calibri" pitchFamily="34" charset="0"/>
              </a:rPr>
              <a:t>14</a:t>
            </a:r>
            <a:r>
              <a:rPr lang="en-US" sz="1100">
                <a:solidFill>
                  <a:srgbClr val="404040"/>
                </a:solidFill>
                <a:latin typeface="Calibri" pitchFamily="34" charset="0"/>
              </a:rPr>
              <a:t>1,</a:t>
            </a:r>
            <a:r>
              <a:rPr lang="ru-RU" sz="1100">
                <a:solidFill>
                  <a:srgbClr val="404040"/>
                </a:solidFill>
                <a:latin typeface="Calibri" pitchFamily="34" charset="0"/>
              </a:rPr>
              <a:t>5%,  пользователи Интернет – 53,4%)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 descr="I:\! WORK\Нит презентация\Правительственный час e-gov\humans\lestnica3.png"/>
          <p:cNvPicPr>
            <a:picLocks noChangeAspect="1" noChangeArrowheads="1"/>
          </p:cNvPicPr>
          <p:nvPr/>
        </p:nvPicPr>
        <p:blipFill>
          <a:blip r:embed="rId2" cstate="print"/>
          <a:srcRect r="10085" b="8562"/>
          <a:stretch>
            <a:fillRect/>
          </a:stretch>
        </p:blipFill>
        <p:spPr bwMode="auto">
          <a:xfrm>
            <a:off x="3071813" y="2071688"/>
            <a:ext cx="6072187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6"/>
          <p:cNvSpPr>
            <a:spLocks noGrp="1"/>
          </p:cNvSpPr>
          <p:nvPr>
            <p:ph type="title"/>
          </p:nvPr>
        </p:nvSpPr>
        <p:spPr>
          <a:xfrm>
            <a:off x="0" y="60325"/>
            <a:ext cx="9144000" cy="571500"/>
          </a:xfrm>
        </p:spPr>
        <p:txBody>
          <a:bodyPr/>
          <a:lstStyle/>
          <a:p>
            <a:pPr eaLnBrk="1"/>
            <a:r>
              <a:rPr lang="ru-RU" b="0" dirty="0" smtClean="0"/>
              <a:t>ЭТАПЫ ФОРМИРОВАНИЯ «ЭЛЕКТРОННОГО ПРАВИТЕЛЬСТВА»</a:t>
            </a:r>
          </a:p>
        </p:txBody>
      </p:sp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71438" y="673100"/>
            <a:ext cx="535781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hangingPunct="0">
              <a:lnSpc>
                <a:spcPct val="150000"/>
              </a:lnSpc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ru-RU" sz="2400" b="0">
                <a:solidFill>
                  <a:srgbClr val="008000"/>
                </a:solidFill>
                <a:latin typeface="Calibri" pitchFamily="34" charset="0"/>
              </a:rPr>
              <a:t>11</a:t>
            </a:r>
            <a:r>
              <a:rPr lang="en-US" sz="2400" b="0">
                <a:solidFill>
                  <a:srgbClr val="008000"/>
                </a:solidFill>
                <a:latin typeface="Calibri" pitchFamily="34" charset="0"/>
              </a:rPr>
              <a:t> 000 000</a:t>
            </a:r>
            <a:r>
              <a:rPr lang="ru-RU" sz="2400" b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ru-RU" sz="1800" b="0">
                <a:solidFill>
                  <a:srgbClr val="000000"/>
                </a:solidFill>
                <a:latin typeface="Calibri" pitchFamily="34" charset="0"/>
              </a:rPr>
              <a:t>е-справок</a:t>
            </a:r>
          </a:p>
          <a:p>
            <a:pPr marL="266700" indent="-266700" hangingPunct="0">
              <a:lnSpc>
                <a:spcPct val="150000"/>
              </a:lnSpc>
              <a:buClr>
                <a:srgbClr val="00B050"/>
              </a:buClr>
              <a:buSzPct val="140000"/>
              <a:buFont typeface="Wingdings" pitchFamily="2" charset="2"/>
              <a:buChar char="ü"/>
            </a:pPr>
            <a:r>
              <a:rPr lang="ru-RU" sz="1800" b="0">
                <a:solidFill>
                  <a:srgbClr val="000000"/>
                </a:solidFill>
                <a:latin typeface="Calibri" pitchFamily="34" charset="0"/>
              </a:rPr>
              <a:t>Выдано более </a:t>
            </a:r>
            <a:r>
              <a:rPr lang="en-US" sz="2400" b="0">
                <a:solidFill>
                  <a:srgbClr val="008000"/>
                </a:solidFill>
                <a:latin typeface="Calibri" pitchFamily="34" charset="0"/>
              </a:rPr>
              <a:t>1 000 000</a:t>
            </a:r>
            <a:r>
              <a:rPr lang="ru-RU" sz="1800" b="0">
                <a:solidFill>
                  <a:srgbClr val="000000"/>
                </a:solidFill>
                <a:latin typeface="Calibri" pitchFamily="34" charset="0"/>
              </a:rPr>
              <a:t> ЭЦП</a:t>
            </a:r>
          </a:p>
          <a:p>
            <a:pPr marL="266700" indent="-266700" hangingPunct="0">
              <a:lnSpc>
                <a:spcPct val="150000"/>
              </a:lnSpc>
              <a:buClr>
                <a:srgbClr val="00B050"/>
              </a:buClr>
              <a:buSzPct val="100000"/>
              <a:buFont typeface="Wingdings" pitchFamily="2" charset="2"/>
              <a:buChar char="ü"/>
            </a:pPr>
            <a:r>
              <a:rPr lang="en-US" sz="2400" b="0">
                <a:solidFill>
                  <a:srgbClr val="008000"/>
                </a:solidFill>
                <a:latin typeface="Calibri" pitchFamily="34" charset="0"/>
              </a:rPr>
              <a:t>20 000</a:t>
            </a:r>
            <a:r>
              <a:rPr lang="ru-RU" sz="1800" b="0">
                <a:solidFill>
                  <a:srgbClr val="000000"/>
                </a:solidFill>
                <a:latin typeface="Calibri" pitchFamily="34" charset="0"/>
              </a:rPr>
              <a:t> ежедневных пользователей</a:t>
            </a:r>
            <a:r>
              <a:rPr lang="en-US" sz="1800" b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800" b="0">
                <a:solidFill>
                  <a:srgbClr val="000000"/>
                </a:solidFill>
                <a:latin typeface="Calibri" pitchFamily="34" charset="0"/>
              </a:rPr>
              <a:t>портала ЭП</a:t>
            </a:r>
            <a:endParaRPr lang="en-US" sz="1800" b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" name="Номер слайда 5"/>
          <p:cNvSpPr txBox="1"/>
          <p:nvPr/>
        </p:nvSpPr>
        <p:spPr>
          <a:xfrm>
            <a:off x="8501063" y="179388"/>
            <a:ext cx="642937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43DE530-FF0B-412E-AE49-3D6E2CC67D29}" type="slidenum">
              <a:rPr sz="1400" b="0" kern="0">
                <a:solidFill>
                  <a:srgbClr val="000000"/>
                </a:solidFill>
                <a:latin typeface="+mj-lt"/>
                <a:cs typeface="Times New Roman" pitchFamily="18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lang="ru-RU" sz="1400" b="0" kern="0" dirty="0">
              <a:solidFill>
                <a:srgbClr val="FFFFFF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13317" name="Группа 33"/>
          <p:cNvGrpSpPr>
            <a:grpSpLocks/>
          </p:cNvGrpSpPr>
          <p:nvPr/>
        </p:nvGrpSpPr>
        <p:grpSpPr bwMode="auto">
          <a:xfrm>
            <a:off x="-152400" y="2795588"/>
            <a:ext cx="3313113" cy="3675062"/>
            <a:chOff x="-152740" y="2795536"/>
            <a:chExt cx="3313113" cy="3675724"/>
          </a:xfrm>
        </p:grpSpPr>
        <p:grpSp>
          <p:nvGrpSpPr>
            <p:cNvPr id="13338" name="Группа 31"/>
            <p:cNvGrpSpPr>
              <a:grpSpLocks/>
            </p:cNvGrpSpPr>
            <p:nvPr/>
          </p:nvGrpSpPr>
          <p:grpSpPr bwMode="auto">
            <a:xfrm>
              <a:off x="-152740" y="2805722"/>
              <a:ext cx="3313113" cy="3665538"/>
              <a:chOff x="0" y="2857500"/>
              <a:chExt cx="3313113" cy="3665538"/>
            </a:xfrm>
          </p:grpSpPr>
          <p:pic>
            <p:nvPicPr>
              <p:cNvPr id="13340" name="Picture 3" descr="C:\Documents and Settings\Admin\Рабочий стол\humans\Новая папка\Egov-Jeneva(12).png"/>
              <p:cNvPicPr>
                <a:picLocks noChangeAspect="1"/>
              </p:cNvPicPr>
              <p:nvPr/>
            </p:nvPicPr>
            <p:blipFill>
              <a:blip r:embed="rId3" cstate="print">
                <a:lum bright="10000"/>
              </a:blip>
              <a:srcRect/>
              <a:stretch>
                <a:fillRect/>
              </a:stretch>
            </p:blipFill>
            <p:spPr bwMode="auto">
              <a:xfrm>
                <a:off x="0" y="2857500"/>
                <a:ext cx="3070225" cy="3571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41" name="TextBox 13"/>
              <p:cNvSpPr txBox="1">
                <a:spLocks noChangeArrowheads="1"/>
              </p:cNvSpPr>
              <p:nvPr/>
            </p:nvSpPr>
            <p:spPr bwMode="auto">
              <a:xfrm>
                <a:off x="1754188" y="2957513"/>
                <a:ext cx="506412" cy="306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solidFill>
                      <a:srgbClr val="000000"/>
                    </a:solidFill>
                    <a:latin typeface="Calibri" pitchFamily="34" charset="0"/>
                  </a:rPr>
                  <a:t>ПЭП</a:t>
                </a:r>
              </a:p>
            </p:txBody>
          </p:sp>
          <p:sp>
            <p:nvSpPr>
              <p:cNvPr id="13342" name="TextBox 14"/>
              <p:cNvSpPr txBox="1">
                <a:spLocks noChangeArrowheads="1"/>
              </p:cNvSpPr>
              <p:nvPr/>
            </p:nvSpPr>
            <p:spPr bwMode="auto">
              <a:xfrm>
                <a:off x="2581600" y="4133245"/>
                <a:ext cx="690562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solidFill>
                      <a:srgbClr val="000000"/>
                    </a:solidFill>
                    <a:latin typeface="Calibri" pitchFamily="34" charset="0"/>
                  </a:rPr>
                  <a:t>ЕСЭДО</a:t>
                </a:r>
              </a:p>
            </p:txBody>
          </p:sp>
          <p:sp>
            <p:nvSpPr>
              <p:cNvPr id="13343" name="TextBox 15"/>
              <p:cNvSpPr txBox="1">
                <a:spLocks noChangeArrowheads="1"/>
              </p:cNvSpPr>
              <p:nvPr/>
            </p:nvSpPr>
            <p:spPr bwMode="auto">
              <a:xfrm>
                <a:off x="2000250" y="4572000"/>
                <a:ext cx="730250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solidFill>
                      <a:srgbClr val="000000"/>
                    </a:solidFill>
                    <a:latin typeface="Calibri" pitchFamily="34" charset="0"/>
                  </a:rPr>
                  <a:t>ШЛЮЗ </a:t>
                </a:r>
              </a:p>
            </p:txBody>
          </p:sp>
          <p:sp>
            <p:nvSpPr>
              <p:cNvPr id="13344" name="TextBox 16"/>
              <p:cNvSpPr txBox="1">
                <a:spLocks noChangeArrowheads="1"/>
              </p:cNvSpPr>
              <p:nvPr/>
            </p:nvSpPr>
            <p:spPr bwMode="auto">
              <a:xfrm>
                <a:off x="2160588" y="5000625"/>
                <a:ext cx="625475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solidFill>
                      <a:srgbClr val="000000"/>
                    </a:solidFill>
                    <a:latin typeface="Calibri" pitchFamily="34" charset="0"/>
                  </a:rPr>
                  <a:t>ИС ГО</a:t>
                </a:r>
              </a:p>
            </p:txBody>
          </p:sp>
          <p:sp>
            <p:nvSpPr>
              <p:cNvPr id="13345" name="TextBox 17"/>
              <p:cNvSpPr txBox="1">
                <a:spLocks noChangeArrowheads="1"/>
              </p:cNvSpPr>
              <p:nvPr/>
            </p:nvSpPr>
            <p:spPr bwMode="auto">
              <a:xfrm>
                <a:off x="2214563" y="6215063"/>
                <a:ext cx="1098550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solidFill>
                      <a:srgbClr val="000000"/>
                    </a:solidFill>
                    <a:latin typeface="Calibri" pitchFamily="34" charset="0"/>
                  </a:rPr>
                  <a:t>Гос. закупки</a:t>
                </a:r>
              </a:p>
            </p:txBody>
          </p:sp>
          <p:sp>
            <p:nvSpPr>
              <p:cNvPr id="13346" name="TextBox 18"/>
              <p:cNvSpPr txBox="1">
                <a:spLocks noChangeArrowheads="1"/>
              </p:cNvSpPr>
              <p:nvPr/>
            </p:nvSpPr>
            <p:spPr bwMode="auto">
              <a:xfrm>
                <a:off x="214313" y="6000750"/>
                <a:ext cx="661987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solidFill>
                      <a:srgbClr val="000000"/>
                    </a:solidFill>
                    <a:latin typeface="Calibri" pitchFamily="34" charset="0"/>
                  </a:rPr>
                  <a:t>ПШЭП</a:t>
                </a:r>
              </a:p>
            </p:txBody>
          </p:sp>
          <p:sp>
            <p:nvSpPr>
              <p:cNvPr id="13347" name="TextBox 19"/>
              <p:cNvSpPr txBox="1">
                <a:spLocks noChangeArrowheads="1"/>
              </p:cNvSpPr>
              <p:nvPr/>
            </p:nvSpPr>
            <p:spPr bwMode="auto">
              <a:xfrm>
                <a:off x="598488" y="4857750"/>
                <a:ext cx="473075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solidFill>
                      <a:srgbClr val="000000"/>
                    </a:solidFill>
                    <a:latin typeface="Calibri" pitchFamily="34" charset="0"/>
                  </a:rPr>
                  <a:t>ГБД</a:t>
                </a:r>
              </a:p>
            </p:txBody>
          </p:sp>
          <p:sp>
            <p:nvSpPr>
              <p:cNvPr id="13348" name="TextBox 20"/>
              <p:cNvSpPr txBox="1">
                <a:spLocks noChangeArrowheads="1"/>
              </p:cNvSpPr>
              <p:nvPr/>
            </p:nvSpPr>
            <p:spPr bwMode="auto">
              <a:xfrm>
                <a:off x="417513" y="3763963"/>
                <a:ext cx="379412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solidFill>
                      <a:srgbClr val="000000"/>
                    </a:solidFill>
                    <a:latin typeface="Calibri" pitchFamily="34" charset="0"/>
                  </a:rPr>
                  <a:t>ЕЛ</a:t>
                </a:r>
              </a:p>
            </p:txBody>
          </p:sp>
          <p:sp>
            <p:nvSpPr>
              <p:cNvPr id="13349" name="TextBox 21"/>
              <p:cNvSpPr txBox="1">
                <a:spLocks noChangeArrowheads="1"/>
              </p:cNvSpPr>
              <p:nvPr/>
            </p:nvSpPr>
            <p:spPr bwMode="auto">
              <a:xfrm>
                <a:off x="846138" y="3521075"/>
                <a:ext cx="506412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solidFill>
                      <a:srgbClr val="000000"/>
                    </a:solidFill>
                    <a:latin typeface="Calibri" pitchFamily="34" charset="0"/>
                  </a:rPr>
                  <a:t>НУЦ</a:t>
                </a:r>
              </a:p>
            </p:txBody>
          </p:sp>
        </p:grpSp>
        <p:pic>
          <p:nvPicPr>
            <p:cNvPr id="13339" name="Picture 4" descr="I:\! WORK\Нит презентация\Правительственный час e-gov\humans\puzzles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781" y="2795536"/>
              <a:ext cx="2747994" cy="3495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18" name="Группа 49"/>
          <p:cNvGrpSpPr>
            <a:grpSpLocks/>
          </p:cNvGrpSpPr>
          <p:nvPr/>
        </p:nvGrpSpPr>
        <p:grpSpPr bwMode="auto">
          <a:xfrm>
            <a:off x="6507163" y="928688"/>
            <a:ext cx="1779587" cy="796925"/>
            <a:chOff x="5572132" y="1470678"/>
            <a:chExt cx="1779077" cy="796729"/>
          </a:xfrm>
        </p:grpSpPr>
        <p:sp>
          <p:nvSpPr>
            <p:cNvPr id="13336" name="TextBox 12"/>
            <p:cNvSpPr txBox="1">
              <a:spLocks noChangeArrowheads="1"/>
            </p:cNvSpPr>
            <p:nvPr/>
          </p:nvSpPr>
          <p:spPr bwMode="auto">
            <a:xfrm>
              <a:off x="5572132" y="1990408"/>
              <a:ext cx="177907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1200">
                  <a:solidFill>
                    <a:srgbClr val="404040"/>
                  </a:solidFill>
                  <a:latin typeface="Calibri" pitchFamily="34" charset="0"/>
                </a:rPr>
                <a:t>Комплексные услуги</a:t>
              </a:r>
              <a:r>
                <a:rPr lang="en-US" sz="1200">
                  <a:solidFill>
                    <a:srgbClr val="404040"/>
                  </a:solidFill>
                  <a:latin typeface="Calibri" pitchFamily="34" charset="0"/>
                </a:rPr>
                <a:t> </a:t>
              </a:r>
              <a:r>
                <a:rPr lang="ru-RU" sz="1200">
                  <a:solidFill>
                    <a:srgbClr val="404040"/>
                  </a:solidFill>
                  <a:latin typeface="Calibri" pitchFamily="34" charset="0"/>
                </a:rPr>
                <a:t>(1)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664181" y="1470678"/>
              <a:ext cx="1612438" cy="70785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000" b="0" dirty="0">
                  <a:solidFill>
                    <a:srgbClr val="008000"/>
                  </a:solidFill>
                  <a:latin typeface="+mj-lt"/>
                </a:rPr>
                <a:t>2012…</a:t>
              </a:r>
              <a:endParaRPr lang="ru-RU" sz="4000" b="0" dirty="0">
                <a:solidFill>
                  <a:srgbClr val="008000"/>
                </a:solidFill>
                <a:latin typeface="+mj-lt"/>
              </a:endParaRPr>
            </a:p>
          </p:txBody>
        </p:sp>
      </p:grpSp>
      <p:grpSp>
        <p:nvGrpSpPr>
          <p:cNvPr id="13319" name="Группа 50"/>
          <p:cNvGrpSpPr>
            <a:grpSpLocks/>
          </p:cNvGrpSpPr>
          <p:nvPr/>
        </p:nvGrpSpPr>
        <p:grpSpPr bwMode="auto">
          <a:xfrm>
            <a:off x="5214938" y="1857375"/>
            <a:ext cx="2070100" cy="590550"/>
            <a:chOff x="4429124" y="2246664"/>
            <a:chExt cx="2070310" cy="591168"/>
          </a:xfrm>
        </p:grpSpPr>
        <p:sp>
          <p:nvSpPr>
            <p:cNvPr id="13334" name="TextBox 11"/>
            <p:cNvSpPr txBox="1">
              <a:spLocks noChangeArrowheads="1"/>
            </p:cNvSpPr>
            <p:nvPr/>
          </p:nvSpPr>
          <p:spPr bwMode="auto">
            <a:xfrm>
              <a:off x="4429124" y="2560833"/>
              <a:ext cx="207031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1200">
                  <a:solidFill>
                    <a:srgbClr val="404040"/>
                  </a:solidFill>
                  <a:latin typeface="Calibri" pitchFamily="34" charset="0"/>
                </a:rPr>
                <a:t>Транзакционные услуги</a:t>
              </a:r>
              <a:r>
                <a:rPr lang="en-US" sz="1200">
                  <a:solidFill>
                    <a:srgbClr val="404040"/>
                  </a:solidFill>
                  <a:latin typeface="Calibri" pitchFamily="34" charset="0"/>
                </a:rPr>
                <a:t> </a:t>
              </a:r>
              <a:r>
                <a:rPr lang="ru-RU" sz="1200">
                  <a:solidFill>
                    <a:srgbClr val="404040"/>
                  </a:solidFill>
                  <a:latin typeface="Calibri" pitchFamily="34" charset="0"/>
                </a:rPr>
                <a:t>(62)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92676" y="2246664"/>
              <a:ext cx="1522566" cy="46244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0" dirty="0">
                  <a:solidFill>
                    <a:srgbClr val="008000"/>
                  </a:solidFill>
                  <a:latin typeface="+mj-lt"/>
                </a:rPr>
                <a:t>2010-2011</a:t>
              </a:r>
              <a:endParaRPr lang="ru-RU" sz="2400" b="0" dirty="0">
                <a:solidFill>
                  <a:srgbClr val="008000"/>
                </a:solidFill>
                <a:latin typeface="+mj-lt"/>
              </a:endParaRPr>
            </a:p>
          </p:txBody>
        </p:sp>
      </p:grpSp>
      <p:grpSp>
        <p:nvGrpSpPr>
          <p:cNvPr id="13320" name="Группа 51"/>
          <p:cNvGrpSpPr>
            <a:grpSpLocks/>
          </p:cNvGrpSpPr>
          <p:nvPr/>
        </p:nvGrpSpPr>
        <p:grpSpPr bwMode="auto">
          <a:xfrm>
            <a:off x="4286250" y="2762250"/>
            <a:ext cx="2271713" cy="593725"/>
            <a:chOff x="3729793" y="2814678"/>
            <a:chExt cx="2270902" cy="593072"/>
          </a:xfrm>
        </p:grpSpPr>
        <p:sp>
          <p:nvSpPr>
            <p:cNvPr id="13332" name="TextBox 10"/>
            <p:cNvSpPr txBox="1">
              <a:spLocks noChangeArrowheads="1"/>
            </p:cNvSpPr>
            <p:nvPr/>
          </p:nvSpPr>
          <p:spPr bwMode="auto">
            <a:xfrm>
              <a:off x="3729793" y="3133415"/>
              <a:ext cx="2270902" cy="274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1200">
                  <a:solidFill>
                    <a:srgbClr val="404040"/>
                  </a:solidFill>
                  <a:latin typeface="Calibri" pitchFamily="34" charset="0"/>
                </a:rPr>
                <a:t>Интерактивные услуги</a:t>
              </a:r>
              <a:r>
                <a:rPr lang="en-US" sz="1200">
                  <a:solidFill>
                    <a:srgbClr val="404040"/>
                  </a:solidFill>
                  <a:latin typeface="Calibri" pitchFamily="34" charset="0"/>
                </a:rPr>
                <a:t> </a:t>
              </a:r>
              <a:r>
                <a:rPr lang="ru-RU" sz="1200">
                  <a:solidFill>
                    <a:srgbClr val="404040"/>
                  </a:solidFill>
                  <a:latin typeface="Calibri" pitchFamily="34" charset="0"/>
                </a:rPr>
                <a:t>(219)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07507" y="2814678"/>
              <a:ext cx="1523456" cy="4614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0" dirty="0">
                  <a:solidFill>
                    <a:srgbClr val="008000"/>
                  </a:solidFill>
                  <a:latin typeface="+mj-lt"/>
                </a:rPr>
                <a:t>2007-2009</a:t>
              </a:r>
              <a:endParaRPr lang="ru-RU" sz="2400" b="0" dirty="0">
                <a:solidFill>
                  <a:srgbClr val="008000"/>
                </a:solidFill>
                <a:latin typeface="+mj-lt"/>
              </a:endParaRPr>
            </a:p>
          </p:txBody>
        </p:sp>
      </p:grpSp>
      <p:grpSp>
        <p:nvGrpSpPr>
          <p:cNvPr id="13321" name="Группа 52"/>
          <p:cNvGrpSpPr>
            <a:grpSpLocks/>
          </p:cNvGrpSpPr>
          <p:nvPr/>
        </p:nvGrpSpPr>
        <p:grpSpPr bwMode="auto">
          <a:xfrm>
            <a:off x="3286125" y="3643313"/>
            <a:ext cx="2339975" cy="585787"/>
            <a:chOff x="3109177" y="3394935"/>
            <a:chExt cx="2339743" cy="585905"/>
          </a:xfrm>
        </p:grpSpPr>
        <p:sp>
          <p:nvSpPr>
            <p:cNvPr id="13330" name="TextBox 9"/>
            <p:cNvSpPr txBox="1">
              <a:spLocks noChangeArrowheads="1"/>
            </p:cNvSpPr>
            <p:nvPr/>
          </p:nvSpPr>
          <p:spPr bwMode="auto">
            <a:xfrm>
              <a:off x="3109177" y="3703841"/>
              <a:ext cx="233974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1200">
                  <a:solidFill>
                    <a:srgbClr val="404040"/>
                  </a:solidFill>
                  <a:latin typeface="Calibri" pitchFamily="34" charset="0"/>
                </a:rPr>
                <a:t>Информационные услуги</a:t>
              </a:r>
              <a:r>
                <a:rPr lang="en-US" sz="1200">
                  <a:solidFill>
                    <a:srgbClr val="404040"/>
                  </a:solidFill>
                  <a:latin typeface="Calibri" pitchFamily="34" charset="0"/>
                </a:rPr>
                <a:t> </a:t>
              </a:r>
              <a:r>
                <a:rPr lang="ru-RU" sz="1200">
                  <a:solidFill>
                    <a:srgbClr val="404040"/>
                  </a:solidFill>
                  <a:latin typeface="Calibri" pitchFamily="34" charset="0"/>
                </a:rPr>
                <a:t>(2000)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47281" y="3394935"/>
              <a:ext cx="1523849" cy="4620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0" dirty="0">
                  <a:solidFill>
                    <a:srgbClr val="008000"/>
                  </a:solidFill>
                  <a:latin typeface="+mj-lt"/>
                </a:rPr>
                <a:t>2004-2006</a:t>
              </a:r>
              <a:endParaRPr lang="ru-RU" sz="2400" b="0" dirty="0">
                <a:solidFill>
                  <a:srgbClr val="008000"/>
                </a:solidFill>
                <a:latin typeface="+mj-lt"/>
              </a:endParaRPr>
            </a:p>
          </p:txBody>
        </p:sp>
      </p:grpSp>
      <p:sp>
        <p:nvSpPr>
          <p:cNvPr id="42" name="Овал 41"/>
          <p:cNvSpPr/>
          <p:nvPr/>
        </p:nvSpPr>
        <p:spPr>
          <a:xfrm>
            <a:off x="6296025" y="2462213"/>
            <a:ext cx="46038" cy="46037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16200000" flipH="1">
            <a:off x="6384132" y="2764631"/>
            <a:ext cx="2286000" cy="242887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>
            <a:off x="7383463" y="1724025"/>
            <a:ext cx="46037" cy="46038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5500688" y="3371850"/>
            <a:ext cx="46037" cy="46038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4562475" y="4224338"/>
            <a:ext cx="46038" cy="46037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rot="16200000" flipH="1">
            <a:off x="5781675" y="3028950"/>
            <a:ext cx="2028825" cy="94297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16200000" flipH="1">
            <a:off x="5414169" y="3510756"/>
            <a:ext cx="1600200" cy="137953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4581525" y="4243388"/>
            <a:ext cx="1852613" cy="1252537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I:\! WORK\Нит презентация\Правительственный час e-gov\humans\guy_with_cubes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798513"/>
            <a:ext cx="666750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60325"/>
            <a:ext cx="9144000" cy="571500"/>
          </a:xfrm>
        </p:spPr>
        <p:txBody>
          <a:bodyPr/>
          <a:lstStyle/>
          <a:p>
            <a:r>
              <a:rPr lang="ru-RU" sz="2000" b="0" dirty="0" smtClean="0">
                <a:solidFill>
                  <a:srgbClr val="008000"/>
                </a:solidFill>
              </a:rPr>
              <a:t>ИНФОРМАЦИОННАЯ БЕЗОПАСНОСТЬ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7938" y="1230313"/>
            <a:ext cx="2447925" cy="477043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Аттестация </a:t>
            </a:r>
            <a:br>
              <a:rPr lang="ru-RU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ru-RU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21 государственных ИС</a:t>
            </a:r>
            <a:endParaRPr lang="en-US" sz="1600" b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defRPr/>
            </a:pPr>
            <a:endParaRPr lang="en-US" sz="1600" b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defRPr/>
            </a:pPr>
            <a:endParaRPr lang="en-US" sz="1600" b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ru-RU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Центр мониторинга </a:t>
            </a:r>
            <a:br>
              <a:rPr lang="ru-RU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ru-RU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(1300 уязвимостей)</a:t>
            </a:r>
            <a:endParaRPr lang="en-US" sz="1600" b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defRPr/>
            </a:pPr>
            <a:endParaRPr lang="en-US" sz="1600" b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defRPr/>
            </a:pPr>
            <a:endParaRPr lang="en-US" sz="1600" b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KZ-Cert</a:t>
            </a:r>
          </a:p>
          <a:p>
            <a:pPr>
              <a:defRPr/>
            </a:pPr>
            <a:endParaRPr lang="en-US" sz="1600" b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defRPr/>
            </a:pPr>
            <a:endParaRPr lang="en-US" sz="1600" b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ru-RU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ЕТВИ</a:t>
            </a:r>
            <a:endParaRPr lang="en-US" sz="1600" b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defRPr/>
            </a:pPr>
            <a:endParaRPr lang="en-US" sz="1600" b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defRPr/>
            </a:pPr>
            <a:endParaRPr lang="en-US" sz="1600" b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ru-RU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МВК по информатизации </a:t>
            </a:r>
            <a:r>
              <a:rPr 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/>
            </a:r>
            <a:br>
              <a:rPr 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ru-RU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и ИБ</a:t>
            </a:r>
            <a:endParaRPr lang="en-US" sz="1600" b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defRPr/>
            </a:pPr>
            <a:endParaRPr lang="en-US" sz="1600" b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defRPr/>
            </a:pPr>
            <a:endParaRPr lang="en-US" sz="1600" b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ru-RU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Единая почта ГО</a:t>
            </a:r>
          </a:p>
        </p:txBody>
      </p:sp>
      <p:sp>
        <p:nvSpPr>
          <p:cNvPr id="14" name="Номер слайда 5"/>
          <p:cNvSpPr txBox="1"/>
          <p:nvPr/>
        </p:nvSpPr>
        <p:spPr>
          <a:xfrm>
            <a:off x="8501063" y="179388"/>
            <a:ext cx="642937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B7AE45E-9E8D-41EA-A642-EBC282CD02E7}" type="slidenum">
              <a:rPr sz="1400" b="0" kern="0">
                <a:solidFill>
                  <a:srgbClr val="000000"/>
                </a:solidFill>
                <a:latin typeface="+mj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ru-RU" sz="1400" b="0" kern="0" dirty="0">
              <a:solidFill>
                <a:srgbClr val="FFFFFF"/>
              </a:solidFill>
              <a:latin typeface="+mj-lt"/>
              <a:cs typeface="Arial"/>
            </a:endParaRPr>
          </a:p>
        </p:txBody>
      </p:sp>
      <p:grpSp>
        <p:nvGrpSpPr>
          <p:cNvPr id="14341" name="Группа 42"/>
          <p:cNvGrpSpPr>
            <a:grpSpLocks/>
          </p:cNvGrpSpPr>
          <p:nvPr/>
        </p:nvGrpSpPr>
        <p:grpSpPr bwMode="auto">
          <a:xfrm>
            <a:off x="5157788" y="1522413"/>
            <a:ext cx="1174750" cy="4308475"/>
            <a:chOff x="5157792" y="1523034"/>
            <a:chExt cx="1174440" cy="4307204"/>
          </a:xfrm>
        </p:grpSpPr>
        <p:sp>
          <p:nvSpPr>
            <p:cNvPr id="16" name="Овал 15"/>
            <p:cNvSpPr/>
            <p:nvPr/>
          </p:nvSpPr>
          <p:spPr>
            <a:xfrm>
              <a:off x="5157792" y="3651243"/>
              <a:ext cx="114270" cy="114266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rot="5400000" flipH="1" flipV="1">
              <a:off x="4710268" y="2075303"/>
              <a:ext cx="2120274" cy="106334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Овал 19"/>
            <p:cNvSpPr/>
            <p:nvPr/>
          </p:nvSpPr>
          <p:spPr>
            <a:xfrm>
              <a:off x="6286206" y="1523034"/>
              <a:ext cx="46026" cy="46023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286206" y="2500646"/>
              <a:ext cx="46026" cy="46023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6286206" y="3344946"/>
              <a:ext cx="46026" cy="46023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6286206" y="4087677"/>
              <a:ext cx="46026" cy="44437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6286206" y="4944674"/>
              <a:ext cx="46026" cy="46023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6286206" y="5784214"/>
              <a:ext cx="46026" cy="46024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 rot="16200000" flipH="1">
              <a:off x="4720583" y="4217003"/>
              <a:ext cx="2080599" cy="1082389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6200000" flipH="1">
              <a:off x="5136385" y="3802789"/>
              <a:ext cx="1272799" cy="1074454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5400000" flipH="1" flipV="1">
              <a:off x="5193519" y="2571252"/>
              <a:ext cx="1164881" cy="1068106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5249843" y="3360817"/>
              <a:ext cx="1060170" cy="334863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5203817" y="3687745"/>
              <a:ext cx="1106196" cy="418976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  <a:prstDash val="solid"/>
          </a:ln>
          <a:effectLst>
            <a:outerShdw dist="17962" dir="2700000" algn="tl">
              <a:srgbClr val="2F4D71"/>
            </a:outerShdw>
          </a:effec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ker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362" name="Прямоугольник 16"/>
          <p:cNvSpPr>
            <a:spLocks noChangeArrowheads="1"/>
          </p:cNvSpPr>
          <p:nvPr/>
        </p:nvSpPr>
        <p:spPr bwMode="auto">
          <a:xfrm>
            <a:off x="714375" y="1571625"/>
            <a:ext cx="6408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b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ru-RU" sz="2000" b="0">
                <a:latin typeface="Calibri" pitchFamily="34" charset="0"/>
              </a:rPr>
              <a:t>Перевод 60% социально</a:t>
            </a:r>
            <a:r>
              <a:rPr lang="en-US" sz="2000" b="0">
                <a:latin typeface="Calibri" pitchFamily="34" charset="0"/>
              </a:rPr>
              <a:t> </a:t>
            </a:r>
            <a:r>
              <a:rPr lang="ru-RU" sz="2000" b="0">
                <a:latin typeface="Calibri" pitchFamily="34" charset="0"/>
              </a:rPr>
              <a:t>значимых услуг </a:t>
            </a:r>
            <a:r>
              <a:rPr lang="en-US" sz="2000" b="0">
                <a:latin typeface="Calibri" pitchFamily="34" charset="0"/>
              </a:rPr>
              <a:t/>
            </a:r>
            <a:br>
              <a:rPr lang="en-US" sz="2000" b="0">
                <a:latin typeface="Calibri" pitchFamily="34" charset="0"/>
              </a:rPr>
            </a:br>
            <a:r>
              <a:rPr lang="ru-RU" sz="2000" b="0">
                <a:latin typeface="Calibri" pitchFamily="34" charset="0"/>
              </a:rPr>
              <a:t>в</a:t>
            </a:r>
            <a:r>
              <a:rPr lang="en-US" sz="2000" b="0">
                <a:latin typeface="Calibri" pitchFamily="34" charset="0"/>
              </a:rPr>
              <a:t> </a:t>
            </a:r>
            <a:r>
              <a:rPr lang="ru-RU" sz="2000" b="0">
                <a:latin typeface="Calibri" pitchFamily="34" charset="0"/>
              </a:rPr>
              <a:t>электронный формат</a:t>
            </a:r>
          </a:p>
        </p:txBody>
      </p:sp>
      <p:sp>
        <p:nvSpPr>
          <p:cNvPr id="15363" name="Прямоугольник 33"/>
          <p:cNvSpPr>
            <a:spLocks noChangeArrowheads="1"/>
          </p:cNvSpPr>
          <p:nvPr/>
        </p:nvSpPr>
        <p:spPr bwMode="auto">
          <a:xfrm>
            <a:off x="1116013" y="2506663"/>
            <a:ext cx="57419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8000"/>
              </a:buClr>
              <a:buFont typeface="Wingdings" pitchFamily="2" charset="2"/>
              <a:buChar char="ü"/>
            </a:pPr>
            <a:r>
              <a:rPr lang="en-US" sz="2000" b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000" b="0">
                <a:solidFill>
                  <a:srgbClr val="000000"/>
                </a:solidFill>
                <a:latin typeface="Calibri" pitchFamily="34" charset="0"/>
              </a:rPr>
              <a:t>Безальтернативная выдача лицензий </a:t>
            </a:r>
            <a:r>
              <a:rPr lang="en-US" sz="2000" b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en-US" sz="2000" b="0">
                <a:solidFill>
                  <a:srgbClr val="000000"/>
                </a:solidFill>
                <a:latin typeface="Calibri" pitchFamily="34" charset="0"/>
              </a:rPr>
            </a:br>
            <a:r>
              <a:rPr lang="ru-RU" sz="2000" b="0">
                <a:solidFill>
                  <a:srgbClr val="000000"/>
                </a:solidFill>
                <a:latin typeface="Calibri" pitchFamily="34" charset="0"/>
              </a:rPr>
              <a:t>в электронном виде или через ЦОНы</a:t>
            </a:r>
          </a:p>
        </p:txBody>
      </p:sp>
      <p:sp>
        <p:nvSpPr>
          <p:cNvPr id="15364" name="Прямоугольник 34"/>
          <p:cNvSpPr>
            <a:spLocks noChangeArrowheads="1"/>
          </p:cNvSpPr>
          <p:nvPr/>
        </p:nvSpPr>
        <p:spPr bwMode="auto">
          <a:xfrm>
            <a:off x="1500188" y="3435350"/>
            <a:ext cx="65357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8000"/>
              </a:buClr>
              <a:buFont typeface="Wingdings" pitchFamily="2" charset="2"/>
              <a:buChar char="ü"/>
            </a:pPr>
            <a:r>
              <a:rPr lang="en-US" sz="2000" b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000" b="0">
                <a:solidFill>
                  <a:srgbClr val="000000"/>
                </a:solidFill>
                <a:latin typeface="Calibri" pitchFamily="34" charset="0"/>
              </a:rPr>
              <a:t>Перевод востребованных разрешительных документов в электронный формат или в ЦОН</a:t>
            </a:r>
          </a:p>
        </p:txBody>
      </p:sp>
      <p:sp>
        <p:nvSpPr>
          <p:cNvPr id="15365" name="Прямоугольник 35"/>
          <p:cNvSpPr>
            <a:spLocks noChangeArrowheads="1"/>
          </p:cNvSpPr>
          <p:nvPr/>
        </p:nvSpPr>
        <p:spPr bwMode="auto">
          <a:xfrm>
            <a:off x="2428875" y="5208588"/>
            <a:ext cx="6500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8000"/>
              </a:buClr>
              <a:buFont typeface="Wingdings" pitchFamily="2" charset="2"/>
              <a:buChar char="ü"/>
            </a:pPr>
            <a:r>
              <a:rPr lang="en-US" sz="2000" b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000" b="0">
                <a:solidFill>
                  <a:srgbClr val="000000"/>
                </a:solidFill>
                <a:latin typeface="Calibri" pitchFamily="34" charset="0"/>
              </a:rPr>
              <a:t>Повышение уровня компьютерной грамотности до 50%</a:t>
            </a:r>
          </a:p>
        </p:txBody>
      </p:sp>
      <p:sp>
        <p:nvSpPr>
          <p:cNvPr id="15366" name="Прямоугольник 36"/>
          <p:cNvSpPr>
            <a:spLocks noChangeArrowheads="1"/>
          </p:cNvSpPr>
          <p:nvPr/>
        </p:nvSpPr>
        <p:spPr bwMode="auto">
          <a:xfrm>
            <a:off x="1928813" y="4286250"/>
            <a:ext cx="7294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8000"/>
              </a:buClr>
              <a:buFont typeface="Wingdings" pitchFamily="2" charset="2"/>
              <a:buChar char="ü"/>
            </a:pPr>
            <a:r>
              <a:rPr lang="en-US" sz="2000" b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000" b="0">
                <a:solidFill>
                  <a:srgbClr val="000000"/>
                </a:solidFill>
                <a:latin typeface="Calibri" pitchFamily="34" charset="0"/>
              </a:rPr>
              <a:t>Создание Центров по регистрации автотранспортных средств и выдачи водительских удостоверений</a:t>
            </a:r>
          </a:p>
        </p:txBody>
      </p:sp>
      <p:sp>
        <p:nvSpPr>
          <p:cNvPr id="15367" name="Заголовок 6"/>
          <p:cNvSpPr txBox="1">
            <a:spLocks noChangeArrowheads="1"/>
          </p:cNvSpPr>
          <p:nvPr/>
        </p:nvSpPr>
        <p:spPr bwMode="auto">
          <a:xfrm>
            <a:off x="0" y="60325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hangingPunct="0"/>
            <a:endParaRPr lang="ru-RU" sz="160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15368" name="Заголовок 6"/>
          <p:cNvSpPr>
            <a:spLocks noGrp="1"/>
          </p:cNvSpPr>
          <p:nvPr>
            <p:ph type="title"/>
          </p:nvPr>
        </p:nvSpPr>
        <p:spPr>
          <a:xfrm>
            <a:off x="0" y="60325"/>
            <a:ext cx="9144000" cy="571500"/>
          </a:xfrm>
        </p:spPr>
        <p:txBody>
          <a:bodyPr/>
          <a:lstStyle/>
          <a:p>
            <a:pPr eaLnBrk="1"/>
            <a:r>
              <a:rPr lang="ru-RU" sz="1800" dirty="0" smtClean="0"/>
              <a:t>ПОСЛАНИЕ ГЛАВЫ ГОСУДАРСТВА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НАРОДУ КАЗАХСТАНА ОТ 27.01.2012 Г.</a:t>
            </a:r>
          </a:p>
        </p:txBody>
      </p:sp>
      <p:sp>
        <p:nvSpPr>
          <p:cNvPr id="24" name="Номер слайда 5"/>
          <p:cNvSpPr txBox="1"/>
          <p:nvPr/>
        </p:nvSpPr>
        <p:spPr>
          <a:xfrm>
            <a:off x="8501063" y="188913"/>
            <a:ext cx="642937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A61EEF1-EC17-4E3A-9F22-4FC91A13325F}" type="slidenum">
              <a:rPr sz="1400" b="0" kern="0">
                <a:solidFill>
                  <a:srgbClr val="000000"/>
                </a:solidFill>
                <a:latin typeface="Times" pitchFamily="2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ru-RU" sz="1400" b="0" kern="0" dirty="0">
              <a:solidFill>
                <a:srgbClr val="FFFFFF"/>
              </a:solidFill>
              <a:latin typeface="Times" pitchFamily="2" charset="0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I:\! WORK\Нит презентация\Правительственный час e-gov\humans\guy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38" y="652463"/>
            <a:ext cx="4972051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6" name="Группа 14"/>
          <p:cNvGrpSpPr>
            <a:grpSpLocks/>
          </p:cNvGrpSpPr>
          <p:nvPr/>
        </p:nvGrpSpPr>
        <p:grpSpPr bwMode="auto">
          <a:xfrm>
            <a:off x="5429250" y="3206750"/>
            <a:ext cx="1285875" cy="1365250"/>
            <a:chOff x="2614599" y="3043235"/>
            <a:chExt cx="968389" cy="1031878"/>
          </a:xfrm>
        </p:grpSpPr>
        <p:pic>
          <p:nvPicPr>
            <p:cNvPr id="16405" name="Picture 6" descr="C:\Documents and Settings\Admin\Мои документы\For prezentations\Build\university_a_256.pn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72160" y="3182144"/>
              <a:ext cx="910828" cy="892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6" name="Picture 40" descr="C:\Documents and Settings\Admin\Рабочий стол\logo_ЦОН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14599" y="3043235"/>
              <a:ext cx="346034" cy="34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18" name="Picture 2" descr="I:\! WORK\Нит презентация\Правительственный час e-gov\humans\guy_with_nout3.png"/>
          <p:cNvPicPr>
            <a:picLocks noChangeAspect="1" noChangeArrowheads="1"/>
          </p:cNvPicPr>
          <p:nvPr/>
        </p:nvPicPr>
        <p:blipFill>
          <a:blip r:embed="rId6" cstate="print"/>
          <a:srcRect t="8612"/>
          <a:stretch>
            <a:fillRect/>
          </a:stretch>
        </p:blipFill>
        <p:spPr bwMode="auto">
          <a:xfrm>
            <a:off x="5643563" y="3357563"/>
            <a:ext cx="3449637" cy="32146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2714625" y="4813300"/>
            <a:ext cx="9667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0" dirty="0">
                <a:solidFill>
                  <a:srgbClr val="008000"/>
                </a:solidFill>
                <a:latin typeface="+mj-lt"/>
              </a:rPr>
              <a:t>15%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14700" y="4038600"/>
            <a:ext cx="9667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0" dirty="0">
                <a:solidFill>
                  <a:srgbClr val="008000"/>
                </a:solidFill>
                <a:latin typeface="+mj-lt"/>
              </a:rPr>
              <a:t>60%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67163" y="3228975"/>
            <a:ext cx="1143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0" dirty="0">
                <a:solidFill>
                  <a:srgbClr val="008000"/>
                </a:solidFill>
                <a:latin typeface="+mj-lt"/>
              </a:rPr>
              <a:t>100%</a:t>
            </a:r>
          </a:p>
        </p:txBody>
      </p:sp>
      <p:sp>
        <p:nvSpPr>
          <p:cNvPr id="16391" name="Заголовок 23"/>
          <p:cNvSpPr>
            <a:spLocks noGrp="1"/>
          </p:cNvSpPr>
          <p:nvPr>
            <p:ph type="title"/>
          </p:nvPr>
        </p:nvSpPr>
        <p:spPr>
          <a:xfrm>
            <a:off x="0" y="60325"/>
            <a:ext cx="9144000" cy="571500"/>
          </a:xfrm>
        </p:spPr>
        <p:txBody>
          <a:bodyPr/>
          <a:lstStyle/>
          <a:p>
            <a:r>
              <a:rPr lang="ru-RU" b="0" dirty="0" smtClean="0"/>
              <a:t>ПЕРЕВОД В ЭЛЕКТРОННЫЙ ФОРМАТ СОЦИАЛЬНО ЗНАЧИМЫХ УСЛУГ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285750" y="733425"/>
            <a:ext cx="87153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ru-RU" sz="1600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«…перевести до конца 2012 года в электронный формат 60% социально-значимых услуг»</a:t>
            </a:r>
          </a:p>
          <a:p>
            <a:pPr algn="r">
              <a:defRPr/>
            </a:pPr>
            <a:r>
              <a:rPr lang="ru-RU" sz="1600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					    Из  послания Президента РК</a:t>
            </a:r>
            <a:endParaRPr lang="ru-RU" sz="1600" b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algn="r">
              <a:defRPr/>
            </a:pPr>
            <a:endParaRPr lang="ru-RU" sz="1600" b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38" name="Номер слайда 5"/>
          <p:cNvSpPr txBox="1"/>
          <p:nvPr/>
        </p:nvSpPr>
        <p:spPr>
          <a:xfrm>
            <a:off x="8501063" y="180975"/>
            <a:ext cx="642937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759CD73-235D-4EAE-A39C-27A994449103}" type="slidenum">
              <a:rPr sz="1400" b="0" kern="0">
                <a:solidFill>
                  <a:srgbClr val="000000"/>
                </a:solidFill>
                <a:latin typeface="+mj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ru-RU" sz="1400" b="0" kern="0" dirty="0">
              <a:solidFill>
                <a:srgbClr val="FFFFFF"/>
              </a:solidFill>
              <a:latin typeface="+mj-lt"/>
              <a:cs typeface="Arial"/>
            </a:endParaRPr>
          </a:p>
        </p:txBody>
      </p:sp>
      <p:pic>
        <p:nvPicPr>
          <p:cNvPr id="16394" name="Picture 2" descr="C:\Documents and Settings\Admin\Мои документы\For prezentations\kz_icons\e-gov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26163" y="4668838"/>
            <a:ext cx="92868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5981700" y="4308475"/>
            <a:ext cx="11223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b="0" dirty="0">
                <a:solidFill>
                  <a:srgbClr val="008000"/>
                </a:solidFill>
                <a:latin typeface="+mj-lt"/>
              </a:rPr>
              <a:t>15 </a:t>
            </a:r>
            <a:r>
              <a:rPr lang="ru-RU" sz="1800" b="0" dirty="0">
                <a:solidFill>
                  <a:srgbClr val="008000"/>
                </a:solidFill>
                <a:latin typeface="+mj-lt"/>
              </a:rPr>
              <a:t>минут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09850" y="1376363"/>
            <a:ext cx="14303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0" dirty="0">
                <a:solidFill>
                  <a:srgbClr val="C00000"/>
                </a:solidFill>
                <a:latin typeface="+mj-lt"/>
              </a:rPr>
              <a:t>5 - </a:t>
            </a:r>
            <a:r>
              <a:rPr lang="en-US" sz="2000" b="0" dirty="0">
                <a:solidFill>
                  <a:srgbClr val="C00000"/>
                </a:solidFill>
                <a:latin typeface="+mj-lt"/>
              </a:rPr>
              <a:t>30 </a:t>
            </a:r>
            <a:r>
              <a:rPr lang="ru-RU" sz="2000" b="0" dirty="0">
                <a:solidFill>
                  <a:srgbClr val="C00000"/>
                </a:solidFill>
                <a:latin typeface="+mj-lt"/>
              </a:rPr>
              <a:t>дней </a:t>
            </a:r>
          </a:p>
        </p:txBody>
      </p:sp>
      <p:grpSp>
        <p:nvGrpSpPr>
          <p:cNvPr id="16397" name="Группа 32"/>
          <p:cNvGrpSpPr>
            <a:grpSpLocks/>
          </p:cNvGrpSpPr>
          <p:nvPr/>
        </p:nvGrpSpPr>
        <p:grpSpPr bwMode="auto">
          <a:xfrm>
            <a:off x="3281363" y="3916363"/>
            <a:ext cx="1685925" cy="2357437"/>
            <a:chOff x="5943609" y="2156910"/>
            <a:chExt cx="1685937" cy="3927796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7072330" y="2156910"/>
              <a:ext cx="557216" cy="3714776"/>
            </a:xfrm>
            <a:prstGeom prst="rect">
              <a:avLst/>
            </a:prstGeom>
            <a:solidFill>
              <a:srgbClr val="00B050"/>
            </a:solidFill>
            <a:ln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isometricOffAxis1Right"/>
              <a:lightRig rig="balanced" dir="t"/>
            </a:scene3d>
            <a:sp3d extrusionH="482600" contourW="12700">
              <a:bevelT w="63500" h="25400" prst="coolSlant"/>
              <a:contourClr>
                <a:srgbClr val="008000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050" dirty="0">
                  <a:solidFill>
                    <a:schemeClr val="bg1"/>
                  </a:solidFill>
                </a:rPr>
                <a:t>31 услуга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6515113" y="3473514"/>
              <a:ext cx="500066" cy="2500331"/>
            </a:xfrm>
            <a:prstGeom prst="rect">
              <a:avLst/>
            </a:prstGeom>
            <a:solidFill>
              <a:srgbClr val="00B050"/>
            </a:solidFill>
            <a:ln/>
            <a:effectLst/>
            <a:scene3d>
              <a:camera prst="isometricOffAxis1Right"/>
              <a:lightRig rig="balanced" dir="t"/>
            </a:scene3d>
            <a:sp3d extrusionH="482600" contourW="12700">
              <a:bevelT w="63500" h="25400" prst="coolSlant"/>
              <a:contourClr>
                <a:srgbClr val="008000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100" dirty="0"/>
                <a:t>18 услуг</a:t>
              </a: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943609" y="4775441"/>
              <a:ext cx="500066" cy="1309265"/>
            </a:xfrm>
            <a:prstGeom prst="rect">
              <a:avLst/>
            </a:prstGeom>
            <a:solidFill>
              <a:srgbClr val="00B050"/>
            </a:solidFill>
            <a:ln/>
            <a:effectLst/>
            <a:scene3d>
              <a:camera prst="isometricOffAxis1Right"/>
              <a:lightRig rig="balanced" dir="t"/>
            </a:scene3d>
            <a:sp3d extrusionH="482600" contourW="12700">
              <a:bevelT w="63500" h="25400" prst="coolSlant"/>
              <a:contourClr>
                <a:srgbClr val="008000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100" dirty="0">
                  <a:solidFill>
                    <a:schemeClr val="bg1"/>
                  </a:solidFill>
                  <a:cs typeface="Arial" pitchFamily="34" charset="0"/>
                </a:rPr>
                <a:t>5 услуг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714750" y="6164263"/>
            <a:ext cx="7858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800" dirty="0">
                <a:solidFill>
                  <a:srgbClr val="0070C0"/>
                </a:solidFill>
                <a:latin typeface="+mj-lt"/>
              </a:rPr>
              <a:t>2012г.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000375" y="6264275"/>
            <a:ext cx="8493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800" dirty="0">
                <a:solidFill>
                  <a:srgbClr val="0070C0"/>
                </a:solidFill>
                <a:latin typeface="+mj-lt"/>
              </a:rPr>
              <a:t>2011г.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86250" y="6059488"/>
            <a:ext cx="8572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800" dirty="0">
                <a:solidFill>
                  <a:srgbClr val="0070C0"/>
                </a:solidFill>
                <a:latin typeface="+mj-lt"/>
              </a:rPr>
              <a:t>2013г.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43625" y="1500188"/>
            <a:ext cx="2643188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i="1" dirty="0">
                <a:latin typeface="+mj-lt"/>
              </a:rPr>
              <a:t>Как зарегистрировать </a:t>
            </a:r>
          </a:p>
          <a:p>
            <a:pPr>
              <a:defRPr/>
            </a:pPr>
            <a:r>
              <a:rPr lang="ru-RU" sz="2400" i="1" dirty="0">
                <a:solidFill>
                  <a:srgbClr val="008000"/>
                </a:solidFill>
                <a:latin typeface="+mj-lt"/>
              </a:rPr>
              <a:t>собственный бизнес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ota_ru_0020701-preview.jp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bg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4943499"/>
            <a:ext cx="2362199" cy="1771649"/>
          </a:xfrm>
          <a:prstGeom prst="rect">
            <a:avLst/>
          </a:prstGeom>
        </p:spPr>
      </p:pic>
      <p:pic>
        <p:nvPicPr>
          <p:cNvPr id="17410" name="Picture 14" descr="C:\Users\ww\Desktop\Report (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3033713"/>
            <a:ext cx="1643062" cy="2324100"/>
          </a:xfrm>
          <a:prstGeom prst="rect">
            <a:avLst/>
          </a:prstGeom>
          <a:noFill/>
          <a:ln w="15875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0" y="936625"/>
            <a:ext cx="32146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eaLnBrk="0" hangingPunct="0">
              <a:buClr>
                <a:srgbClr val="008000"/>
              </a:buClr>
              <a:buFont typeface="Wingdings" pitchFamily="2" charset="2"/>
              <a:buChar char="ü"/>
            </a:pPr>
            <a:r>
              <a:rPr lang="ru-RU" sz="1800" b="0">
                <a:latin typeface="Calibri" pitchFamily="34" charset="0"/>
              </a:rPr>
              <a:t>Е-лицензирование внедрено</a:t>
            </a:r>
            <a:r>
              <a:rPr lang="en-US" sz="1800" b="0">
                <a:latin typeface="Calibri" pitchFamily="34" charset="0"/>
              </a:rPr>
              <a:t> </a:t>
            </a:r>
            <a:r>
              <a:rPr lang="kk-KZ" sz="1800" b="0">
                <a:latin typeface="Calibri" pitchFamily="34" charset="0"/>
              </a:rPr>
              <a:t>во всех центральных ГО и МИО</a:t>
            </a:r>
            <a:endParaRPr lang="en-US" sz="1800" b="0">
              <a:latin typeface="Calibri" pitchFamily="34" charset="0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0" y="2005013"/>
            <a:ext cx="2857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eaLnBrk="0" hangingPunct="0">
              <a:buClr>
                <a:srgbClr val="008000"/>
              </a:buClr>
              <a:buFont typeface="Wingdings" pitchFamily="2" charset="2"/>
              <a:buChar char="ü"/>
            </a:pPr>
            <a:r>
              <a:rPr lang="ru-RU" sz="1800" b="0">
                <a:latin typeface="Calibri" pitchFamily="34" charset="0"/>
              </a:rPr>
              <a:t>Реализовано взаимодействие с ИС ГО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52988" y="6202363"/>
            <a:ext cx="9286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0" dirty="0">
                <a:solidFill>
                  <a:srgbClr val="0070C0"/>
                </a:solidFill>
                <a:latin typeface="+mj-lt"/>
              </a:rPr>
              <a:t>2008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24488" y="6130925"/>
            <a:ext cx="9286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0" dirty="0">
                <a:solidFill>
                  <a:srgbClr val="0070C0"/>
                </a:solidFill>
                <a:latin typeface="+mj-lt"/>
              </a:rPr>
              <a:t>2009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95988" y="6059488"/>
            <a:ext cx="7143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0" dirty="0">
                <a:solidFill>
                  <a:srgbClr val="0070C0"/>
                </a:solidFill>
                <a:latin typeface="+mj-lt"/>
              </a:rPr>
              <a:t>2010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29125" y="5357813"/>
            <a:ext cx="7143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0" dirty="0">
                <a:solidFill>
                  <a:srgbClr val="008000"/>
                </a:solidFill>
                <a:latin typeface="+mj-lt"/>
              </a:rPr>
              <a:t>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00625" y="4691063"/>
            <a:ext cx="7858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0" dirty="0">
                <a:solidFill>
                  <a:srgbClr val="008000"/>
                </a:solidFill>
                <a:latin typeface="+mj-lt"/>
              </a:rPr>
              <a:t>41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86375" y="3119438"/>
            <a:ext cx="10001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0" dirty="0">
                <a:solidFill>
                  <a:srgbClr val="008000"/>
                </a:solidFill>
                <a:latin typeface="+mj-lt"/>
              </a:rPr>
              <a:t>1245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05563" y="5957888"/>
            <a:ext cx="77628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800" b="0" dirty="0">
                <a:solidFill>
                  <a:srgbClr val="0070C0"/>
                </a:solidFill>
                <a:latin typeface="+mj-lt"/>
              </a:rPr>
              <a:t>2011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38988" y="5857875"/>
            <a:ext cx="15716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0" dirty="0">
                <a:solidFill>
                  <a:srgbClr val="0070C0"/>
                </a:solidFill>
                <a:latin typeface="+mj-lt"/>
              </a:rPr>
              <a:t>2012 </a:t>
            </a:r>
            <a:r>
              <a:rPr lang="ru-RU" sz="1600" b="0" dirty="0">
                <a:solidFill>
                  <a:srgbClr val="0070C0"/>
                </a:solidFill>
                <a:latin typeface="+mj-lt"/>
              </a:rPr>
              <a:t>(1 </a:t>
            </a:r>
            <a:r>
              <a:rPr lang="ru-RU" sz="1600" b="0" dirty="0" err="1">
                <a:solidFill>
                  <a:srgbClr val="0070C0"/>
                </a:solidFill>
                <a:latin typeface="+mj-lt"/>
              </a:rPr>
              <a:t>кв</a:t>
            </a:r>
            <a:r>
              <a:rPr lang="en-US" sz="1600" b="0" dirty="0">
                <a:solidFill>
                  <a:srgbClr val="0070C0"/>
                </a:solidFill>
                <a:latin typeface="+mj-lt"/>
              </a:rPr>
              <a:t>-</a:t>
            </a:r>
            <a:r>
              <a:rPr lang="ru-RU" sz="1600" b="0" dirty="0">
                <a:solidFill>
                  <a:srgbClr val="0070C0"/>
                </a:solidFill>
                <a:latin typeface="+mj-lt"/>
              </a:rPr>
              <a:t>л)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29250" y="2000250"/>
            <a:ext cx="1143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0" dirty="0">
                <a:solidFill>
                  <a:srgbClr val="008000"/>
                </a:solidFill>
                <a:latin typeface="+mj-lt"/>
              </a:rPr>
              <a:t>2360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62788" y="2424113"/>
            <a:ext cx="10001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0" dirty="0">
                <a:solidFill>
                  <a:srgbClr val="008000"/>
                </a:solidFill>
                <a:latin typeface="+mj-lt"/>
              </a:rPr>
              <a:t>1838</a:t>
            </a:r>
          </a:p>
        </p:txBody>
      </p:sp>
      <p:sp>
        <p:nvSpPr>
          <p:cNvPr id="15376" name="Заголовок 26"/>
          <p:cNvSpPr>
            <a:spLocks noGrp="1"/>
          </p:cNvSpPr>
          <p:nvPr>
            <p:ph type="title"/>
          </p:nvPr>
        </p:nvSpPr>
        <p:spPr>
          <a:xfrm>
            <a:off x="0" y="60325"/>
            <a:ext cx="9144000" cy="571500"/>
          </a:xfrm>
        </p:spPr>
        <p:txBody>
          <a:bodyPr/>
          <a:lstStyle/>
          <a:p>
            <a:pPr>
              <a:defRPr/>
            </a:pPr>
            <a:r>
              <a:rPr lang="ru-RU" b="0" cap="all" dirty="0" smtClean="0"/>
              <a:t>предоставление услуг лицензирования в электронном виде</a:t>
            </a:r>
            <a:endParaRPr lang="ru-RU" b="0" dirty="0" smtClean="0">
              <a:sym typeface="Wingdings" pitchFamily="2" charset="2"/>
            </a:endParaRPr>
          </a:p>
        </p:txBody>
      </p:sp>
      <p:sp>
        <p:nvSpPr>
          <p:cNvPr id="17424" name="Rectangle 3"/>
          <p:cNvSpPr>
            <a:spLocks noChangeArrowheads="1"/>
          </p:cNvSpPr>
          <p:nvPr/>
        </p:nvSpPr>
        <p:spPr bwMode="auto">
          <a:xfrm>
            <a:off x="7286625" y="6143625"/>
            <a:ext cx="1785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70C0"/>
              </a:buClr>
            </a:pPr>
            <a:r>
              <a:rPr lang="ru-RU" sz="1400" b="0" i="1">
                <a:solidFill>
                  <a:srgbClr val="0070C0"/>
                </a:solidFill>
                <a:latin typeface="Calibri" pitchFamily="34" charset="0"/>
              </a:rPr>
              <a:t>108 видов лицензий</a:t>
            </a:r>
          </a:p>
        </p:txBody>
      </p:sp>
      <p:sp>
        <p:nvSpPr>
          <p:cNvPr id="17425" name="Rectangle 3"/>
          <p:cNvSpPr>
            <a:spLocks noChangeArrowheads="1"/>
          </p:cNvSpPr>
          <p:nvPr/>
        </p:nvSpPr>
        <p:spPr bwMode="auto">
          <a:xfrm>
            <a:off x="3143250" y="1498600"/>
            <a:ext cx="58578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66700" indent="-266700" algn="ctr" eaLnBrk="0" hangingPunct="0">
              <a:buClr>
                <a:srgbClr val="0070C0"/>
              </a:buClr>
            </a:pPr>
            <a:r>
              <a:rPr lang="ru-RU" b="0">
                <a:solidFill>
                  <a:srgbClr val="0070C0"/>
                </a:solidFill>
                <a:latin typeface="Calibri" pitchFamily="34" charset="0"/>
              </a:rPr>
              <a:t>Количество выданных электронных лицензий</a:t>
            </a:r>
          </a:p>
        </p:txBody>
      </p:sp>
      <p:sp>
        <p:nvSpPr>
          <p:cNvPr id="26" name="Прямоугольник 22"/>
          <p:cNvSpPr>
            <a:spLocks noChangeArrowheads="1"/>
          </p:cNvSpPr>
          <p:nvPr/>
        </p:nvSpPr>
        <p:spPr bwMode="auto">
          <a:xfrm>
            <a:off x="2571750" y="711200"/>
            <a:ext cx="657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200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«… До конца 2012 года  …. все виды лицензий должны предоставляться </a:t>
            </a:r>
          </a:p>
          <a:p>
            <a:pPr algn="r">
              <a:defRPr/>
            </a:pPr>
            <a:r>
              <a:rPr lang="ru-RU" sz="1200" b="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только в электронной </a:t>
            </a:r>
            <a:r>
              <a:rPr lang="ru-RU" sz="1200" b="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форме»</a:t>
            </a:r>
            <a:endParaRPr lang="ru-RU" sz="1200" b="0" i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2" name="Номер слайда 5"/>
          <p:cNvSpPr txBox="1"/>
          <p:nvPr/>
        </p:nvSpPr>
        <p:spPr>
          <a:xfrm>
            <a:off x="8501063" y="188913"/>
            <a:ext cx="642937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E313D41-F9B0-4109-8277-7CFE445734D7}" type="slidenum">
              <a:rPr sz="1400" b="0" kern="0">
                <a:solidFill>
                  <a:srgbClr val="000000"/>
                </a:solidFill>
                <a:latin typeface="+mj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ru-RU" sz="1400" b="0" kern="0">
              <a:solidFill>
                <a:srgbClr val="FFFFFF"/>
              </a:solidFill>
              <a:latin typeface="+mj-lt"/>
              <a:cs typeface="Arial"/>
            </a:endParaRPr>
          </a:p>
        </p:txBody>
      </p:sp>
      <p:grpSp>
        <p:nvGrpSpPr>
          <p:cNvPr id="2" name="Группа 32"/>
          <p:cNvGrpSpPr/>
          <p:nvPr/>
        </p:nvGrpSpPr>
        <p:grpSpPr>
          <a:xfrm>
            <a:off x="4929190" y="2398147"/>
            <a:ext cx="2714644" cy="3888373"/>
            <a:chOff x="5419731" y="2171691"/>
            <a:chExt cx="2714644" cy="3888373"/>
          </a:xfrm>
          <a:solidFill>
            <a:srgbClr val="00B050"/>
          </a:solidFill>
        </p:grpSpPr>
        <p:sp>
          <p:nvSpPr>
            <p:cNvPr id="21" name="Прямоугольник 20"/>
            <p:cNvSpPr/>
            <p:nvPr/>
          </p:nvSpPr>
          <p:spPr>
            <a:xfrm>
              <a:off x="7634309" y="2786058"/>
              <a:ext cx="500066" cy="3000396"/>
            </a:xfrm>
            <a:prstGeom prst="rect">
              <a:avLst/>
            </a:prstGeom>
            <a:grpFill/>
            <a:ln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isometricOffAxis1Right"/>
              <a:lightRig rig="balanced" dir="t"/>
            </a:scene3d>
            <a:sp3d extrusionH="482600" contourW="12700">
              <a:bevelT w="63500" h="25400" prst="coolSlant"/>
              <a:contourClr>
                <a:srgbClr val="008000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072330" y="2171691"/>
              <a:ext cx="500066" cy="3714776"/>
            </a:xfrm>
            <a:prstGeom prst="rect">
              <a:avLst/>
            </a:prstGeom>
            <a:grpFill/>
            <a:ln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isometricOffAxis1Right"/>
              <a:lightRig rig="balanced" dir="t"/>
            </a:scene3d>
            <a:sp3d extrusionH="482600" contourW="12700">
              <a:bevelT w="63500" h="25400" prst="coolSlant"/>
              <a:contourClr>
                <a:srgbClr val="008000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510351" y="3448050"/>
              <a:ext cx="500066" cy="2500330"/>
            </a:xfrm>
            <a:prstGeom prst="rect">
              <a:avLst/>
            </a:prstGeom>
            <a:grpFill/>
            <a:ln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isometricOffAxis1Right"/>
              <a:lightRig rig="balanced" dir="t"/>
            </a:scene3d>
            <a:sp3d extrusionH="482600" contourW="12700">
              <a:bevelT w="63500" h="25400" prst="coolSlant"/>
              <a:contourClr>
                <a:srgbClr val="008000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957897" y="5072074"/>
              <a:ext cx="500066" cy="916552"/>
            </a:xfrm>
            <a:prstGeom prst="rect">
              <a:avLst/>
            </a:prstGeom>
            <a:grpFill/>
            <a:ln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isometricOffAxis1Right"/>
              <a:lightRig rig="balanced" dir="t"/>
            </a:scene3d>
            <a:sp3d extrusionH="482600" contourW="12700">
              <a:bevelT w="63500" h="25400" prst="coolSlant"/>
              <a:contourClr>
                <a:srgbClr val="008000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419731" y="5715016"/>
              <a:ext cx="500066" cy="345048"/>
            </a:xfrm>
            <a:prstGeom prst="rect">
              <a:avLst/>
            </a:prstGeom>
            <a:grpFill/>
            <a:ln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isometricOffAxis1Right"/>
              <a:lightRig rig="balanced" dir="t"/>
            </a:scene3d>
            <a:sp3d extrusionH="482600" contourW="12700">
              <a:bevelT w="63500" h="25400" prst="coolSlant"/>
              <a:contourClr>
                <a:srgbClr val="008000"/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I:\! WORK\Нит презентация\Правительственный час e-gov\humans\guy2.png"/>
          <p:cNvPicPr>
            <a:picLocks noChangeAspect="1" noChangeArrowheads="1"/>
          </p:cNvPicPr>
          <p:nvPr/>
        </p:nvPicPr>
        <p:blipFill>
          <a:blip r:embed="rId2" cstate="print"/>
          <a:srcRect r="3860"/>
          <a:stretch>
            <a:fillRect/>
          </a:stretch>
        </p:blipFill>
        <p:spPr bwMode="auto">
          <a:xfrm>
            <a:off x="260350" y="765175"/>
            <a:ext cx="4625975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I:\! WORK\Нит презентация\Правительственный час e-gov\humans\guy_with_nout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9588" y="1847850"/>
            <a:ext cx="4352925" cy="44386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435" name="TextBox 7"/>
          <p:cNvSpPr txBox="1">
            <a:spLocks noChangeArrowheads="1"/>
          </p:cNvSpPr>
          <p:nvPr/>
        </p:nvSpPr>
        <p:spPr bwMode="auto">
          <a:xfrm>
            <a:off x="2693988" y="1785938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5-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86063" y="1836738"/>
            <a:ext cx="1285875" cy="2857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201" name="TextBox 11"/>
          <p:cNvSpPr txBox="1">
            <a:spLocks noChangeArrowheads="1"/>
          </p:cNvSpPr>
          <p:nvPr/>
        </p:nvSpPr>
        <p:spPr bwMode="auto">
          <a:xfrm>
            <a:off x="2500313" y="2265363"/>
            <a:ext cx="642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0" dirty="0">
                <a:latin typeface="+mj-lt"/>
              </a:rPr>
              <a:t>Заявление</a:t>
            </a:r>
          </a:p>
        </p:txBody>
      </p:sp>
      <p:sp>
        <p:nvSpPr>
          <p:cNvPr id="8202" name="TextBox 12"/>
          <p:cNvSpPr txBox="1">
            <a:spLocks noChangeArrowheads="1"/>
          </p:cNvSpPr>
          <p:nvPr/>
        </p:nvSpPr>
        <p:spPr bwMode="auto">
          <a:xfrm>
            <a:off x="3257550" y="2476500"/>
            <a:ext cx="6429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0" dirty="0">
                <a:latin typeface="+mj-lt"/>
              </a:rPr>
              <a:t>СИК</a:t>
            </a:r>
          </a:p>
          <a:p>
            <a:pPr>
              <a:defRPr/>
            </a:pPr>
            <a:r>
              <a:rPr lang="ru-RU" sz="1200" b="0" dirty="0">
                <a:latin typeface="+mj-lt"/>
              </a:rPr>
              <a:t>/РНН</a:t>
            </a:r>
          </a:p>
        </p:txBody>
      </p:sp>
      <p:sp>
        <p:nvSpPr>
          <p:cNvPr id="8203" name="TextBox 13"/>
          <p:cNvSpPr txBox="1">
            <a:spLocks noChangeArrowheads="1"/>
          </p:cNvSpPr>
          <p:nvPr/>
        </p:nvSpPr>
        <p:spPr bwMode="auto">
          <a:xfrm>
            <a:off x="4000500" y="2193925"/>
            <a:ext cx="6429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0" dirty="0" err="1">
                <a:latin typeface="+mj-lt"/>
              </a:rPr>
              <a:t>Квал</a:t>
            </a:r>
            <a:r>
              <a:rPr lang="ru-RU" sz="1200" b="0" dirty="0">
                <a:latin typeface="+mj-lt"/>
              </a:rPr>
              <a:t> требование</a:t>
            </a:r>
          </a:p>
        </p:txBody>
      </p:sp>
      <p:sp>
        <p:nvSpPr>
          <p:cNvPr id="8204" name="TextBox 14"/>
          <p:cNvSpPr txBox="1">
            <a:spLocks noChangeArrowheads="1"/>
          </p:cNvSpPr>
          <p:nvPr/>
        </p:nvSpPr>
        <p:spPr bwMode="auto">
          <a:xfrm>
            <a:off x="3205163" y="2079625"/>
            <a:ext cx="64293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0" dirty="0">
                <a:latin typeface="+mj-lt"/>
              </a:rPr>
              <a:t>Устав</a:t>
            </a:r>
          </a:p>
        </p:txBody>
      </p:sp>
      <p:pic>
        <p:nvPicPr>
          <p:cNvPr id="18441" name="Picture 2" descr="C:\Documents and Settings\Admin\Мои документы\For prezentations\kz_icons\e-licens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0" y="3867150"/>
            <a:ext cx="1519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733675" y="1470025"/>
            <a:ext cx="1571625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0" dirty="0">
                <a:solidFill>
                  <a:srgbClr val="C00000"/>
                </a:solidFill>
              </a:rPr>
              <a:t>14 документов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672013" y="3419475"/>
            <a:ext cx="1543050" cy="357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Одна е-заявка</a:t>
            </a:r>
            <a:endParaRPr lang="ru-RU" sz="1600" b="0" dirty="0">
              <a:solidFill>
                <a:srgbClr val="008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00813" y="5786438"/>
            <a:ext cx="2357437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Информация из ГБД</a:t>
            </a:r>
          </a:p>
        </p:txBody>
      </p:sp>
      <p:sp>
        <p:nvSpPr>
          <p:cNvPr id="16398" name="Заголовок 23"/>
          <p:cNvSpPr>
            <a:spLocks noGrp="1"/>
          </p:cNvSpPr>
          <p:nvPr>
            <p:ph type="title"/>
          </p:nvPr>
        </p:nvSpPr>
        <p:spPr>
          <a:xfrm>
            <a:off x="0" y="60325"/>
            <a:ext cx="9144000" cy="571500"/>
          </a:xfrm>
        </p:spPr>
        <p:txBody>
          <a:bodyPr/>
          <a:lstStyle/>
          <a:p>
            <a:pPr>
              <a:defRPr/>
            </a:pPr>
            <a:r>
              <a:rPr lang="ru-RU" b="0" cap="all" dirty="0" smtClean="0"/>
              <a:t>Автоматизация и оптимизация разрешительных документов </a:t>
            </a:r>
            <a:endParaRPr lang="ru-RU" b="0" dirty="0" smtClean="0"/>
          </a:p>
        </p:txBody>
      </p:sp>
      <p:sp>
        <p:nvSpPr>
          <p:cNvPr id="20" name="Номер слайда 5"/>
          <p:cNvSpPr txBox="1"/>
          <p:nvPr/>
        </p:nvSpPr>
        <p:spPr>
          <a:xfrm>
            <a:off x="8501063" y="188913"/>
            <a:ext cx="642937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5BFA297-E164-4D70-9D26-D0A47AD08B76}" type="slidenum">
              <a:rPr sz="1400" b="0" kern="0">
                <a:solidFill>
                  <a:srgbClr val="000000"/>
                </a:solidFill>
                <a:latin typeface="+mj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lang="ru-RU" sz="1400" b="0" kern="0" dirty="0">
              <a:solidFill>
                <a:srgbClr val="FFFFFF"/>
              </a:solidFill>
              <a:latin typeface="+mj-lt"/>
              <a:cs typeface="Arial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14875" y="1357313"/>
            <a:ext cx="42862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0070C0"/>
                </a:solidFill>
                <a:latin typeface="+mj-lt"/>
              </a:rPr>
              <a:t>Выдача санитарно-эпидемиологического заключения 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000375" y="5429250"/>
            <a:ext cx="2071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0070C0"/>
              </a:buClr>
              <a:defRPr/>
            </a:pPr>
            <a:r>
              <a:rPr lang="ru-RU" sz="2000" i="1" dirty="0">
                <a:solidFill>
                  <a:srgbClr val="0070C0"/>
                </a:solidFill>
                <a:latin typeface="+mj-lt"/>
              </a:rPr>
              <a:t>2012г. </a:t>
            </a:r>
          </a:p>
          <a:p>
            <a:pPr algn="ctr" eaLnBrk="0" hangingPunct="0">
              <a:buClr>
                <a:srgbClr val="0070C0"/>
              </a:buClr>
              <a:defRPr/>
            </a:pPr>
            <a:r>
              <a:rPr lang="ru-RU" sz="2000" b="0" i="1" dirty="0">
                <a:solidFill>
                  <a:srgbClr val="008000"/>
                </a:solidFill>
                <a:latin typeface="+mj-lt"/>
              </a:rPr>
              <a:t>8</a:t>
            </a:r>
            <a:r>
              <a:rPr lang="en-US" sz="2000" b="0" i="1" dirty="0">
                <a:solidFill>
                  <a:srgbClr val="008000"/>
                </a:solidFill>
                <a:latin typeface="+mj-lt"/>
              </a:rPr>
              <a:t>0 </a:t>
            </a:r>
            <a:r>
              <a:rPr lang="ru-RU" sz="2000" b="0" i="1" dirty="0">
                <a:solidFill>
                  <a:srgbClr val="008000"/>
                </a:solidFill>
                <a:latin typeface="+mj-lt"/>
              </a:rPr>
              <a:t>разрешений</a:t>
            </a:r>
          </a:p>
        </p:txBody>
      </p:sp>
      <p:sp>
        <p:nvSpPr>
          <p:cNvPr id="18449" name="Прямоугольник 24"/>
          <p:cNvSpPr>
            <a:spLocks noChangeArrowheads="1"/>
          </p:cNvSpPr>
          <p:nvPr/>
        </p:nvSpPr>
        <p:spPr bwMode="auto">
          <a:xfrm>
            <a:off x="1571625" y="714375"/>
            <a:ext cx="757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0" i="1" dirty="0">
                <a:solidFill>
                  <a:srgbClr val="40404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«Начиная с 2013 года, все разрешительные документы от государства </a:t>
            </a:r>
            <a:r>
              <a:rPr lang="ru-RU" sz="1200" b="0" i="1" dirty="0" err="1">
                <a:solidFill>
                  <a:srgbClr val="40404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казахста</a:t>
            </a:r>
            <a:r>
              <a:rPr lang="kk-KZ" sz="1200" b="0" i="1" dirty="0" err="1">
                <a:solidFill>
                  <a:srgbClr val="40404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нцы</a:t>
            </a:r>
            <a:r>
              <a:rPr lang="ru-RU" sz="1200" b="0" i="1" dirty="0">
                <a:solidFill>
                  <a:srgbClr val="40404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1200" b="0" i="1" dirty="0">
                <a:solidFill>
                  <a:srgbClr val="40404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должны получать также в электронной форме или через Центры обслуживания </a:t>
            </a:r>
            <a:r>
              <a:rPr lang="ru-RU" sz="1200" b="0" i="1" dirty="0" smtClean="0">
                <a:solidFill>
                  <a:srgbClr val="40404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населения»</a:t>
            </a: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I:\! WORK\Нит презентация\Правительственный час e-gov\humans\tson1.png"/>
          <p:cNvPicPr>
            <a:picLocks noChangeAspect="1" noChangeArrowheads="1"/>
          </p:cNvPicPr>
          <p:nvPr/>
        </p:nvPicPr>
        <p:blipFill>
          <a:blip r:embed="rId2" cstate="print"/>
          <a:srcRect r="6310"/>
          <a:stretch>
            <a:fillRect/>
          </a:stretch>
        </p:blipFill>
        <p:spPr bwMode="auto">
          <a:xfrm>
            <a:off x="1785938" y="1143000"/>
            <a:ext cx="5072062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5500688" y="3067050"/>
            <a:ext cx="968375" cy="3175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59" name="Группа 96"/>
          <p:cNvGrpSpPr>
            <a:grpSpLocks/>
          </p:cNvGrpSpPr>
          <p:nvPr/>
        </p:nvGrpSpPr>
        <p:grpSpPr bwMode="auto">
          <a:xfrm>
            <a:off x="6419850" y="2613025"/>
            <a:ext cx="784225" cy="631825"/>
            <a:chOff x="2788116" y="4597795"/>
            <a:chExt cx="783759" cy="645727"/>
          </a:xfrm>
        </p:grpSpPr>
        <p:pic>
          <p:nvPicPr>
            <p:cNvPr id="19485" name="Picture 3" descr="C:\Users\Бахтияр\Desktop\images (12)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500" y="4857760"/>
              <a:ext cx="714375" cy="38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6" name="Picture 9" descr="I:\! WORK\For prezentations\kz_icons\logo_ЦОН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88116" y="4597795"/>
              <a:ext cx="346075" cy="328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6615113" y="4997450"/>
            <a:ext cx="22145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Online</a:t>
            </a:r>
            <a:r>
              <a:rPr lang="ru-RU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-прием граждан руководителями ГО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60325"/>
            <a:ext cx="9144000" cy="571500"/>
          </a:xfrm>
        </p:spPr>
        <p:txBody>
          <a:bodyPr/>
          <a:lstStyle/>
          <a:p>
            <a:pPr>
              <a:defRPr/>
            </a:pPr>
            <a:r>
              <a:rPr lang="ru-RU" b="0" cap="all" dirty="0" smtClean="0"/>
              <a:t>Модернизация ЦОН</a:t>
            </a:r>
            <a:endParaRPr lang="ru-RU" b="0" dirty="0"/>
          </a:p>
        </p:txBody>
      </p:sp>
      <p:sp>
        <p:nvSpPr>
          <p:cNvPr id="19462" name="TextBox 13"/>
          <p:cNvSpPr txBox="1">
            <a:spLocks noChangeArrowheads="1"/>
          </p:cNvSpPr>
          <p:nvPr/>
        </p:nvSpPr>
        <p:spPr bwMode="auto">
          <a:xfrm>
            <a:off x="1185863" y="5740400"/>
            <a:ext cx="5429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0">
                <a:latin typeface="Calibri" pitchFamily="34" charset="0"/>
                <a:cs typeface="Times New Roman" pitchFamily="18" charset="0"/>
              </a:rPr>
              <a:t>Количество оказанных услуг в ЦОН в 2011г.: </a:t>
            </a:r>
            <a:r>
              <a:rPr lang="ru-RU" sz="1400" b="0">
                <a:solidFill>
                  <a:srgbClr val="008000"/>
                </a:solidFill>
                <a:latin typeface="Calibri" pitchFamily="34" charset="0"/>
              </a:rPr>
              <a:t>более 11 млн.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000250" y="6369050"/>
            <a:ext cx="64674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kk-KZ" sz="1400" b="0" dirty="0">
                <a:latin typeface="+mj-lt"/>
                <a:cs typeface="Times New Roman" pitchFamily="18" charset="0"/>
              </a:rPr>
              <a:t>Уровень удовлетворенности населения услугами ЦОН: </a:t>
            </a:r>
            <a:r>
              <a:rPr lang="kk-KZ" sz="1400" b="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2010г. - 65%; </a:t>
            </a:r>
            <a:r>
              <a:rPr lang="kk-KZ" sz="1400" b="0" dirty="0">
                <a:solidFill>
                  <a:srgbClr val="008000"/>
                </a:solidFill>
                <a:latin typeface="+mj-lt"/>
                <a:cs typeface="Times New Roman" pitchFamily="18" charset="0"/>
              </a:rPr>
              <a:t>2011г. </a:t>
            </a:r>
            <a:r>
              <a:rPr lang="kk-KZ" sz="1400" b="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- </a:t>
            </a:r>
            <a:r>
              <a:rPr lang="kk-KZ" sz="1400" b="0" dirty="0">
                <a:solidFill>
                  <a:srgbClr val="008000"/>
                </a:solidFill>
                <a:latin typeface="+mj-lt"/>
                <a:cs typeface="Times New Roman" pitchFamily="18" charset="0"/>
              </a:rPr>
              <a:t>76</a:t>
            </a:r>
            <a:r>
              <a:rPr lang="ru-RU" sz="1400" b="0" dirty="0">
                <a:solidFill>
                  <a:srgbClr val="008000"/>
                </a:solidFill>
                <a:latin typeface="+mj-lt"/>
                <a:cs typeface="Times New Roman" pitchFamily="18" charset="0"/>
              </a:rPr>
              <a:t>%.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500188" y="6081713"/>
            <a:ext cx="64293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0" dirty="0">
                <a:latin typeface="+mj-lt"/>
              </a:rPr>
              <a:t>Время оказания услуги сокращено с </a:t>
            </a:r>
            <a:r>
              <a:rPr lang="ru-RU" sz="1400" b="0" dirty="0">
                <a:solidFill>
                  <a:srgbClr val="FF0000"/>
                </a:solidFill>
                <a:latin typeface="+mj-lt"/>
              </a:rPr>
              <a:t>60 минут </a:t>
            </a:r>
            <a:r>
              <a:rPr lang="ru-RU" sz="1400" b="0" dirty="0">
                <a:latin typeface="+mj-lt"/>
              </a:rPr>
              <a:t>до </a:t>
            </a:r>
            <a:r>
              <a:rPr lang="ru-RU" sz="1400" b="0" dirty="0">
                <a:solidFill>
                  <a:srgbClr val="008000"/>
                </a:solidFill>
                <a:latin typeface="+mj-lt"/>
              </a:rPr>
              <a:t>15-20 минут</a:t>
            </a:r>
          </a:p>
        </p:txBody>
      </p:sp>
      <p:sp>
        <p:nvSpPr>
          <p:cNvPr id="17" name="Номер слайда 5"/>
          <p:cNvSpPr txBox="1"/>
          <p:nvPr/>
        </p:nvSpPr>
        <p:spPr>
          <a:xfrm>
            <a:off x="8501063" y="188913"/>
            <a:ext cx="642937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78BD4D1-911E-4F37-95DC-0A57666CA449}" type="slidenum">
              <a:rPr sz="1400" b="0" kern="0">
                <a:solidFill>
                  <a:srgbClr val="000000"/>
                </a:solidFill>
                <a:latin typeface="+mj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ru-RU" sz="1400" b="0" kern="0">
              <a:solidFill>
                <a:srgbClr val="FFFFFF"/>
              </a:solidFill>
              <a:latin typeface="+mj-lt"/>
              <a:cs typeface="Arial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443663" y="3041650"/>
            <a:ext cx="44450" cy="4445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81025" y="1357313"/>
            <a:ext cx="1571625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Электронная </a:t>
            </a:r>
            <a:endParaRPr lang="en-US" sz="16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defRPr/>
            </a:pPr>
            <a:r>
              <a:rPr lang="ru-RU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очередь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01663" y="5072063"/>
            <a:ext cx="200025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Оценка</a:t>
            </a:r>
          </a:p>
          <a:p>
            <a:pPr algn="r">
              <a:defRPr/>
            </a:pPr>
            <a:r>
              <a:rPr lang="ru-RU" sz="16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качества сервиса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72250" y="3203575"/>
            <a:ext cx="178593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Мобильные ЦОН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58125" y="2827338"/>
            <a:ext cx="571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0" dirty="0">
                <a:solidFill>
                  <a:srgbClr val="008000"/>
                </a:solidFill>
                <a:latin typeface="+mj-lt"/>
              </a:rPr>
              <a:t>56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00875" y="1500188"/>
            <a:ext cx="1571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Безбарьерное </a:t>
            </a:r>
            <a:r>
              <a:rPr 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/>
            </a:r>
            <a:br>
              <a:rPr 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ru-RU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обслуживание </a:t>
            </a:r>
          </a:p>
        </p:txBody>
      </p:sp>
      <p:pic>
        <p:nvPicPr>
          <p:cNvPr id="19472" name="Picture 3" descr="I:\! WORK\Нит презентация\Правительственный час e-gov\humans\poi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88" y="5705475"/>
            <a:ext cx="357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3" descr="I:\! WORK\Нит презентация\Правительственный час e-gov\humans\poi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7300" y="6072188"/>
            <a:ext cx="357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4" name="Picture 3" descr="I:\! WORK\Нит презентация\Правительственный час e-gov\humans\poi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500" y="6348413"/>
            <a:ext cx="357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Picture 4" descr="I:\! WORK\Нит презентация\Правительственный час e-gov\humans\guy_with_nout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86425" y="4614863"/>
            <a:ext cx="1012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6" name="Picture 6" descr="I:\! WORK\Нит презентация\Правительственный час e-gov\humans\guy_pen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75" y="4675188"/>
            <a:ext cx="857250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77" name="Группа 32"/>
          <p:cNvGrpSpPr>
            <a:grpSpLocks/>
          </p:cNvGrpSpPr>
          <p:nvPr/>
        </p:nvGrpSpPr>
        <p:grpSpPr bwMode="auto">
          <a:xfrm>
            <a:off x="652463" y="3184525"/>
            <a:ext cx="1493837" cy="928688"/>
            <a:chOff x="396486" y="2530093"/>
            <a:chExt cx="1789442" cy="1113221"/>
          </a:xfrm>
        </p:grpSpPr>
        <p:pic>
          <p:nvPicPr>
            <p:cNvPr id="19483" name="Picture 8" descr="I:\! WORK\For prezentations\kz_icons\MyComputer2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6486" y="2530093"/>
              <a:ext cx="1285884" cy="111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4" name="Picture 2" descr="I:\! WORK\For prezentations\kz_icons\e-gov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85786" y="2812317"/>
              <a:ext cx="1400142" cy="426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478" name="Picture 9" descr="I:\! WORK\Нит презентация\Правительственный час e-gov\humans\guy_with_nout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09775" y="1176338"/>
            <a:ext cx="71755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2571750" y="857250"/>
            <a:ext cx="4857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latin typeface="+mj-lt"/>
                <a:cs typeface="Times New Roman" pitchFamily="18" charset="0"/>
              </a:rPr>
              <a:t>Модернизация ЦОН: 2011г. </a:t>
            </a:r>
            <a:r>
              <a:rPr lang="en-US" sz="1200" dirty="0">
                <a:latin typeface="+mj-lt"/>
                <a:cs typeface="Times New Roman" pitchFamily="18" charset="0"/>
              </a:rPr>
              <a:t>-</a:t>
            </a:r>
            <a:r>
              <a:rPr lang="en-US" sz="12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28 ЦОН</a:t>
            </a:r>
            <a:r>
              <a:rPr lang="ru-RU" sz="1200" dirty="0">
                <a:latin typeface="+mj-lt"/>
                <a:cs typeface="Times New Roman" pitchFamily="18" charset="0"/>
              </a:rPr>
              <a:t>,</a:t>
            </a:r>
            <a:r>
              <a:rPr lang="ru-RU" sz="12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1200" dirty="0">
                <a:latin typeface="+mj-lt"/>
                <a:cs typeface="Times New Roman" pitchFamily="18" charset="0"/>
              </a:rPr>
              <a:t>2012г. </a:t>
            </a:r>
            <a:r>
              <a:rPr lang="en-US" sz="1200" dirty="0">
                <a:latin typeface="+mj-lt"/>
                <a:cs typeface="Times New Roman" pitchFamily="18" charset="0"/>
              </a:rPr>
              <a:t>- </a:t>
            </a:r>
            <a:r>
              <a:rPr lang="ru-RU" sz="12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221 ЦОН</a:t>
            </a:r>
            <a:endParaRPr lang="ru-RU" sz="1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9480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72250" y="1562100"/>
            <a:ext cx="4286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Умножение 31"/>
          <p:cNvSpPr/>
          <p:nvPr/>
        </p:nvSpPr>
        <p:spPr>
          <a:xfrm>
            <a:off x="6604000" y="1714500"/>
            <a:ext cx="357188" cy="28575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482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47938" y="1285875"/>
            <a:ext cx="2381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111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26491</TotalTime>
  <Words>842</Words>
  <Application>Microsoft Office PowerPoint</Application>
  <PresentationFormat>Экран (4:3)</PresentationFormat>
  <Paragraphs>319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Тема Office</vt:lpstr>
      <vt:lpstr>Лист Microsoft Office Excel 97-2003</vt:lpstr>
      <vt:lpstr>Лист</vt:lpstr>
      <vt:lpstr>Слайд 1</vt:lpstr>
      <vt:lpstr>МЕЖДУНАРОДНЫЕ ИНДЕКСЫ</vt:lpstr>
      <vt:lpstr>ЭТАПЫ ФОРМИРОВАНИЯ «ЭЛЕКТРОННОГО ПРАВИТЕЛЬСТВА»</vt:lpstr>
      <vt:lpstr>ИНФОРМАЦИОННАЯ БЕЗОПАСНОСТЬ</vt:lpstr>
      <vt:lpstr>ПОСЛАНИЕ ГЛАВЫ ГОСУДАРСТВА НАРОДУ КАЗАХСТАНА ОТ 27.01.2012 Г.</vt:lpstr>
      <vt:lpstr>ПЕРЕВОД В ЭЛЕКТРОННЫЙ ФОРМАТ СОЦИАЛЬНО ЗНАЧИМЫХ УСЛУГ</vt:lpstr>
      <vt:lpstr>предоставление услуг лицензирования в электронном виде</vt:lpstr>
      <vt:lpstr>Автоматизация и оптимизация разрешительных документов </vt:lpstr>
      <vt:lpstr>Модернизация ЦОН</vt:lpstr>
      <vt:lpstr>СОЗДАНИЕ СПЕЦИАЛИЗИРОВАННЫХ ЦОН</vt:lpstr>
      <vt:lpstr>ОБЕСПЕЧЕНИЕ НАСЕЛЕНИЯ УСЛУГАМИ ШПД В ИНТЕРНЕТ</vt:lpstr>
      <vt:lpstr>АНАЛИЗ ЦЕН НА УСЛУГИ СВЯЗИ</vt:lpstr>
      <vt:lpstr>ПОВЫШЕНИЕ КОМПЬЮТЕРНОЙ ГРАМОТНОСТИ НАСЕЛЕНИЯ</vt:lpstr>
      <vt:lpstr>ПОДГОТОВКА ИССЛЕДОВАТЕЛЬСКИХ КАДРОВ  И РАЗВИТИЕ ОТЕЧЕСТВЕННЫХ ИКТ-ТЕХНОЛОГИЙ</vt:lpstr>
      <vt:lpstr>ПЛАНИРУЕМЫЕ ПОЗИЦИИ В МЕЖДУНАРОДНЫХ РЕЙТИНГАХ К 2014 ГОДУ</vt:lpstr>
      <vt:lpstr>Слайд 16</vt:lpstr>
    </vt:vector>
  </TitlesOfParts>
  <Company>Национальные информационные технологии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MTK</dc:title>
  <dc:creator>Akhmurzin Kairat</dc:creator>
  <cp:lastModifiedBy>medeubaeva_d</cp:lastModifiedBy>
  <cp:revision>1992</cp:revision>
  <dcterms:created xsi:type="dcterms:W3CDTF">2006-04-19T05:53:40Z</dcterms:created>
  <dcterms:modified xsi:type="dcterms:W3CDTF">2012-05-22T03:17:27Z</dcterms:modified>
</cp:coreProperties>
</file>