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63" r:id="rId4"/>
    <p:sldId id="257" r:id="rId5"/>
    <p:sldId id="258" r:id="rId6"/>
    <p:sldId id="267" r:id="rId7"/>
    <p:sldId id="259" r:id="rId8"/>
    <p:sldId id="266" r:id="rId9"/>
    <p:sldId id="260" r:id="rId10"/>
    <p:sldId id="268" r:id="rId11"/>
    <p:sldId id="261" r:id="rId12"/>
    <p:sldId id="262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288" y="-10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C8399-061E-43E3-9A40-042E4B092CBA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6FF0A-C356-46E1-9697-9F5AB574FB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211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3990" indent="-286150"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44600" indent="-228920"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602440" indent="-228920"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60280" indent="-228920"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8120" indent="-228920" defTabSz="68676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5961" indent="-228920" defTabSz="68676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33801" indent="-228920" defTabSz="68676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91641" indent="-228920" defTabSz="68676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C4AFD-0AC6-4D1E-9310-A60595D303E6}" type="slidenum">
              <a:rPr lang="ru-RU" sz="12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0042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7191-27E9-4FFD-A66F-884BD5770C8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6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89575" cy="3087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7191-27E9-4FFD-A66F-884BD5770C8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9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89575" cy="3087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7191-27E9-4FFD-A66F-884BD5770C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9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89575" cy="3087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7191-27E9-4FFD-A66F-884BD5770C8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7CAD05-8879-414B-B854-FF1A35707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802B460-5509-4229-8A8A-A10380E1E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3F36F3-21CE-4182-8B55-96096001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AD9E76-0DE6-4DB8-B948-4019C1B9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AB68A1B-4F5B-48BE-A0BF-8E9D3856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715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8FA1B-D839-4C2B-AA65-D0D8CAA4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996133-7C2F-4051-AC68-72E5EE09F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87CC90-61C4-46A8-B89D-1A469D6F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13C0EA-8732-405D-9FA5-38760F12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C6E462-200A-4578-AEAD-A55F42BC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267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B315D4B-A3CD-4589-94F7-CD11C7A66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3F654D-AFE9-4017-8B52-6B65C5276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264D0E-9DCB-4B23-9E3E-59ED177D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77C95C-67ED-42AC-AB88-42010C0C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3114EB9-D434-42CF-96F3-4FF6CCC5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721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6BF683-3554-4191-8235-3A21A7C3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373CC2-B4C4-4A7E-B00E-55E62692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C4D77E-1402-4DB5-94FB-E5B68E14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D9990A-53A8-4574-82CD-87717574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9F0ABC-C8C8-423D-A4CD-5794F51D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6249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56336-B397-41D9-8F01-3707A7C0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0D7DB5-690D-444C-B94E-0AF29D7DF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1A2799-D243-416B-A0AA-69B6A1ECA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D14C3E-FE68-4624-BB84-F6C3CDC7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015613-37E9-4421-8A19-6C39B702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750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6C1003-954F-4060-9055-027FDE54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7A44CE-DB9E-421C-BF5C-7450296E4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C8283BB-1573-4AAC-8B70-87EC31F2F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851516-E8EA-4C38-AE4D-E1A6B8011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1DACCE-6AE1-4432-9ADA-3E06F6A3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EEB8EA-D69D-4EF2-B9B8-9594E5DE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4846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E84B9D-6CDF-4D57-9F72-AFE67B77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6E6A29-0561-47DE-A256-78A1063F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960FA6-3B54-44FD-8B28-FE9C6B68C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68F4DB-269D-4BC2-8C69-844EB9B41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BA90C98-316C-4651-8090-E828E9093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91C870D-5E73-4B65-BDB2-0304A985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BFA1576-1AB9-4C70-BCAB-EF460296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90CC925-34C4-4CE9-A6BD-BDA68814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99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5452A3-41B6-4B61-9691-5EB70E80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48630CB-4410-4BAE-9EB2-C0A932E83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DF34C9-FD85-46DC-ADD2-A3C23317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DED6F7F-F211-4982-A662-274A305D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477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9146427-F54E-4DD9-9DD9-E4E64F09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2133A2B-6E5C-41CC-913D-62F869B9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AB7DC4-4625-4CB4-A2DC-96F85F34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071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B9CE07-79A8-4E65-8FEF-DF62789DF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BC5A22-7869-4224-9E41-A6D1FC21D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2C385C-060B-4FCC-81FA-EB9FEDF8B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7C0923-24F5-4DC2-A0F8-A88491EBC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9EB06C-CEEA-441C-B034-0DECDFDD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B9F48E-6208-4CDB-BFFD-AA759D676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060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F81FC-6D2C-4F1B-AF89-62835BFC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520509C-FE2E-48EF-BA45-F6DF9194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AB567E-EA54-46BC-8FAF-52E32200F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17D62C9-614C-4911-91D1-C3F7F1DF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2AC4B1-AFB7-4996-AEEF-8A3BC0DB2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52CFDC-DE6D-4A2A-BBF5-34981C27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436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FF2129-DCD9-4443-AB57-26AB142D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B4F683-34CC-480B-89ED-DE289E1B6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B68DA5-8B7E-45D2-9062-52AD03E3B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AFFC-C649-4A41-9020-413F58ADAC88}" type="datetimeFigureOut">
              <a:rPr lang="x-none" smtClean="0"/>
              <a:t>25.02.2021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5756F5-4FB4-44B0-AE0E-F12D754E6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75DEA4-691C-43ED-91D9-45DAA23C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64F1A-6966-4D55-8ECC-1D0F1617347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886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emf"/><Relationship Id="rId1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3.png"/><Relationship Id="rId10" Type="http://schemas.openxmlformats.org/officeDocument/2006/relationships/image" Target="../media/image36.png"/><Relationship Id="rId19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12.svg"/><Relationship Id="rId2" Type="http://schemas.openxmlformats.org/officeDocument/2006/relationships/image" Target="../media/image1.jpe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44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emf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emf"/><Relationship Id="rId1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3.png"/><Relationship Id="rId10" Type="http://schemas.openxmlformats.org/officeDocument/2006/relationships/image" Target="../media/image36.png"/><Relationship Id="rId19" Type="http://schemas.openxmlformats.org/officeDocument/2006/relationships/image" Target="../media/image39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1CF7BBA4-8D63-43A2-A8A5-3852F724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481" r="14154" b="970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334356-8B37-4381-919C-46B06A22B5D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5986EB-56CF-490C-9E32-846F087EC12E}"/>
              </a:ext>
            </a:extLst>
          </p:cNvPr>
          <p:cNvSpPr/>
          <p:nvPr/>
        </p:nvSpPr>
        <p:spPr>
          <a:xfrm>
            <a:off x="444500" y="2551837"/>
            <a:ext cx="5651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ЦИФРОВИЗАЦИЯ</a:t>
            </a:r>
          </a:p>
          <a:p>
            <a:r>
              <a:rPr lang="x-none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СФЕРЫ ЗЕМЕЛЬНЫХ ОТНОШЕНИЙ </a:t>
            </a:r>
          </a:p>
        </p:txBody>
      </p:sp>
    </p:spTree>
    <p:extLst>
      <p:ext uri="{BB962C8B-B14F-4D97-AF65-F5344CB8AC3E}">
        <p14:creationId xmlns:p14="http://schemas.microsoft.com/office/powerpoint/2010/main" val="415875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Скругленный прямоугольник 692"/>
          <p:cNvSpPr/>
          <p:nvPr/>
        </p:nvSpPr>
        <p:spPr>
          <a:xfrm>
            <a:off x="1341565" y="4932816"/>
            <a:ext cx="1615052" cy="1642669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694" name="Скругленный прямоугольник 693"/>
          <p:cNvSpPr/>
          <p:nvPr/>
        </p:nvSpPr>
        <p:spPr>
          <a:xfrm>
            <a:off x="3071929" y="4932956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81" name="Скругленный прямоугольник 480"/>
          <p:cNvSpPr/>
          <p:nvPr/>
        </p:nvSpPr>
        <p:spPr>
          <a:xfrm>
            <a:off x="1355775" y="891636"/>
            <a:ext cx="3201683" cy="1684565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0" name="Скругленный прямоугольник 229"/>
          <p:cNvSpPr/>
          <p:nvPr/>
        </p:nvSpPr>
        <p:spPr>
          <a:xfrm>
            <a:off x="3077191" y="894177"/>
            <a:ext cx="786712" cy="1682025"/>
          </a:xfrm>
          <a:prstGeom prst="roundRect">
            <a:avLst>
              <a:gd name="adj" fmla="val 6008"/>
            </a:avLst>
          </a:prstGeom>
          <a:pattFill prst="dkVert">
            <a:fgClr>
              <a:schemeClr val="accent4">
                <a:lumMod val="20000"/>
                <a:lumOff val="8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k-KZ" sz="8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5" name="Скругленный прямоугольник 714"/>
          <p:cNvSpPr/>
          <p:nvPr/>
        </p:nvSpPr>
        <p:spPr>
          <a:xfrm>
            <a:off x="4714552" y="2916776"/>
            <a:ext cx="1948125" cy="1668776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7" name="Скругленный прямоугольник 566"/>
          <p:cNvSpPr/>
          <p:nvPr/>
        </p:nvSpPr>
        <p:spPr>
          <a:xfrm>
            <a:off x="6775991" y="875161"/>
            <a:ext cx="2803268" cy="1680169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2" name="Скругленный прямоугольник 561"/>
          <p:cNvSpPr/>
          <p:nvPr/>
        </p:nvSpPr>
        <p:spPr>
          <a:xfrm>
            <a:off x="3731276" y="2909432"/>
            <a:ext cx="1064243" cy="1662261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4" name="Скругленный прямоугольник 563"/>
          <p:cNvSpPr/>
          <p:nvPr/>
        </p:nvSpPr>
        <p:spPr>
          <a:xfrm>
            <a:off x="2398267" y="2909431"/>
            <a:ext cx="1369575" cy="1662260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5" name="Скругленный прямоугольник 564"/>
          <p:cNvSpPr/>
          <p:nvPr/>
        </p:nvSpPr>
        <p:spPr>
          <a:xfrm>
            <a:off x="1342703" y="291019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6" name="Скругленный прямоугольник 565"/>
          <p:cNvSpPr/>
          <p:nvPr/>
        </p:nvSpPr>
        <p:spPr>
          <a:xfrm>
            <a:off x="9707069" y="882568"/>
            <a:ext cx="1064243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8" name="Скругленный прямоугольник 567"/>
          <p:cNvSpPr/>
          <p:nvPr/>
        </p:nvSpPr>
        <p:spPr>
          <a:xfrm>
            <a:off x="8762923" y="887090"/>
            <a:ext cx="797704" cy="1661815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9" name="Скругленный прямоугольник 568"/>
          <p:cNvSpPr/>
          <p:nvPr/>
        </p:nvSpPr>
        <p:spPr>
          <a:xfrm>
            <a:off x="7734721" y="882568"/>
            <a:ext cx="925355" cy="1658251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70" name="Скругленный прямоугольник 569"/>
          <p:cNvSpPr/>
          <p:nvPr/>
        </p:nvSpPr>
        <p:spPr>
          <a:xfrm>
            <a:off x="6793617" y="894175"/>
            <a:ext cx="850105" cy="1646644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02" name="Скругленный прямоугольник 501"/>
          <p:cNvSpPr/>
          <p:nvPr/>
        </p:nvSpPr>
        <p:spPr>
          <a:xfrm>
            <a:off x="2287768" y="891634"/>
            <a:ext cx="797704" cy="1684567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53" name="Скругленный прямоугольник 552"/>
          <p:cNvSpPr/>
          <p:nvPr/>
        </p:nvSpPr>
        <p:spPr>
          <a:xfrm>
            <a:off x="4619261" y="89537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1" name="Дуга 210"/>
          <p:cNvSpPr/>
          <p:nvPr/>
        </p:nvSpPr>
        <p:spPr>
          <a:xfrm>
            <a:off x="11489290" y="34808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9351" y="0"/>
            <a:ext cx="3470755" cy="50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1298552" y="636289"/>
            <a:ext cx="2840227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МЕРОПРИЯТИЯ</a:t>
            </a: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3461406" y="506043"/>
            <a:ext cx="8176415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0" y="506043"/>
            <a:ext cx="3461405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-9351" y="73475"/>
            <a:ext cx="11819769" cy="5078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СЕЛЬХОЗ ЗЕМЕЛЬ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ru-RU" sz="2700" dirty="0" smtClean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КОНКУРСАХ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" name="Прямоугольник 1361"/>
          <p:cNvSpPr/>
          <p:nvPr/>
        </p:nvSpPr>
        <p:spPr>
          <a:xfrm>
            <a:off x="1847467" y="2760385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 flipV="1">
            <a:off x="1342703" y="1529635"/>
            <a:ext cx="10554695" cy="17372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9999">
                  <a:srgbClr val="85C2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Прямоугольник 521"/>
          <p:cNvSpPr/>
          <p:nvPr/>
        </p:nvSpPr>
        <p:spPr>
          <a:xfrm>
            <a:off x="1295260" y="4705195"/>
            <a:ext cx="5090005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ЭТАП: ПОСТАНОВКА НА УЧЕТ И РЕГИСТРАЦИЯ ПРАВ</a:t>
            </a:r>
          </a:p>
        </p:txBody>
      </p:sp>
      <p:cxnSp>
        <p:nvCxnSpPr>
          <p:cNvPr id="543" name="Прямая соединительная линия 542"/>
          <p:cNvCxnSpPr/>
          <p:nvPr/>
        </p:nvCxnSpPr>
        <p:spPr>
          <a:xfrm flipV="1">
            <a:off x="528340" y="26844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уга 3"/>
          <p:cNvSpPr/>
          <p:nvPr/>
        </p:nvSpPr>
        <p:spPr>
          <a:xfrm rot="16200000">
            <a:off x="280691" y="2693606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8" name="Дуга 547"/>
          <p:cNvSpPr/>
          <p:nvPr/>
        </p:nvSpPr>
        <p:spPr>
          <a:xfrm rot="5400000">
            <a:off x="11636249" y="2190854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9" name="Дуга 548"/>
          <p:cNvSpPr/>
          <p:nvPr/>
        </p:nvSpPr>
        <p:spPr>
          <a:xfrm>
            <a:off x="11489292" y="15334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550" name="Прямая соединительная линия 549"/>
          <p:cNvCxnSpPr>
            <a:stCxn id="548" idx="0"/>
            <a:endCxn id="549" idx="2"/>
          </p:cNvCxnSpPr>
          <p:nvPr/>
        </p:nvCxnSpPr>
        <p:spPr>
          <a:xfrm flipH="1" flipV="1">
            <a:off x="12131549" y="1784267"/>
            <a:ext cx="1" cy="654236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Дуга 550"/>
          <p:cNvSpPr/>
          <p:nvPr/>
        </p:nvSpPr>
        <p:spPr>
          <a:xfrm rot="10800000">
            <a:off x="280691" y="2977953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1183" name="Прямая соединительная линия 1182"/>
          <p:cNvCxnSpPr/>
          <p:nvPr/>
        </p:nvCxnSpPr>
        <p:spPr>
          <a:xfrm>
            <a:off x="528341" y="3472127"/>
            <a:ext cx="11369057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Прямоугольник 551"/>
          <p:cNvSpPr/>
          <p:nvPr/>
        </p:nvSpPr>
        <p:spPr>
          <a:xfrm>
            <a:off x="2" y="6759260"/>
            <a:ext cx="12192132" cy="10104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3100"/>
          </a:p>
        </p:txBody>
      </p:sp>
      <p:cxnSp>
        <p:nvCxnSpPr>
          <p:cNvPr id="749" name="Прямая соединительная линия 748"/>
          <p:cNvCxnSpPr>
            <a:stCxn id="551" idx="2"/>
            <a:endCxn id="4" idx="0"/>
          </p:cNvCxnSpPr>
          <p:nvPr/>
        </p:nvCxnSpPr>
        <p:spPr>
          <a:xfrm flipV="1">
            <a:off x="280691" y="2941256"/>
            <a:ext cx="0" cy="284347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>
            <a:stCxn id="215" idx="0"/>
            <a:endCxn id="211" idx="2"/>
          </p:cNvCxnSpPr>
          <p:nvPr/>
        </p:nvCxnSpPr>
        <p:spPr>
          <a:xfrm flipV="1">
            <a:off x="12127125" y="3731667"/>
            <a:ext cx="4423" cy="704887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541840" y="46888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Дуга 214"/>
          <p:cNvSpPr/>
          <p:nvPr/>
        </p:nvSpPr>
        <p:spPr>
          <a:xfrm rot="5400000">
            <a:off x="11631823" y="4188903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7" name="Дуга 216"/>
          <p:cNvSpPr/>
          <p:nvPr/>
        </p:nvSpPr>
        <p:spPr>
          <a:xfrm rot="16200000">
            <a:off x="294190" y="4691655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8" name="Дуга 217"/>
          <p:cNvSpPr/>
          <p:nvPr/>
        </p:nvSpPr>
        <p:spPr>
          <a:xfrm rot="10800000">
            <a:off x="294190" y="5050678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219" name="Прямая соединительная линия 218"/>
          <p:cNvCxnSpPr>
            <a:stCxn id="218" idx="2"/>
            <a:endCxn id="217" idx="0"/>
          </p:cNvCxnSpPr>
          <p:nvPr/>
        </p:nvCxnSpPr>
        <p:spPr>
          <a:xfrm flipV="1">
            <a:off x="294191" y="4939306"/>
            <a:ext cx="0" cy="359023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Прямая соединительная линия 371"/>
          <p:cNvCxnSpPr/>
          <p:nvPr/>
        </p:nvCxnSpPr>
        <p:spPr>
          <a:xfrm>
            <a:off x="489815" y="5548513"/>
            <a:ext cx="4169204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Box 481"/>
          <p:cNvSpPr txBox="1"/>
          <p:nvPr/>
        </p:nvSpPr>
        <p:spPr>
          <a:xfrm>
            <a:off x="1381076" y="981113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РГИС</a:t>
            </a:r>
          </a:p>
        </p:txBody>
      </p:sp>
      <p:sp>
        <p:nvSpPr>
          <p:cNvPr id="483" name="Прямоугольник 482"/>
          <p:cNvSpPr/>
          <p:nvPr/>
        </p:nvSpPr>
        <p:spPr>
          <a:xfrm>
            <a:off x="1329887" y="1699787"/>
            <a:ext cx="91401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сведений о свободных ЗУ </a:t>
            </a:r>
          </a:p>
        </p:txBody>
      </p:sp>
      <p:cxnSp>
        <p:nvCxnSpPr>
          <p:cNvPr id="484" name="Прямая соединительная линия 483"/>
          <p:cNvCxnSpPr/>
          <p:nvPr/>
        </p:nvCxnSpPr>
        <p:spPr>
          <a:xfrm flipV="1">
            <a:off x="1427973" y="2358039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Овал 484"/>
          <p:cNvSpPr/>
          <p:nvPr/>
        </p:nvSpPr>
        <p:spPr>
          <a:xfrm>
            <a:off x="1505876" y="126957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486" name="Group 117"/>
          <p:cNvGrpSpPr>
            <a:grpSpLocks noChangeAspect="1"/>
          </p:cNvGrpSpPr>
          <p:nvPr/>
        </p:nvGrpSpPr>
        <p:grpSpPr>
          <a:xfrm>
            <a:off x="1512899" y="1289877"/>
            <a:ext cx="455335" cy="433443"/>
            <a:chOff x="140193" y="724362"/>
            <a:chExt cx="1035848" cy="894306"/>
          </a:xfrm>
        </p:grpSpPr>
        <p:sp>
          <p:nvSpPr>
            <p:cNvPr id="487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48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493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49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9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2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503" name="TextBox 502"/>
          <p:cNvSpPr txBox="1"/>
          <p:nvPr/>
        </p:nvSpPr>
        <p:spPr>
          <a:xfrm>
            <a:off x="2133951" y="981111"/>
            <a:ext cx="1075509" cy="21543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РГИС/МИО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4" name="Прямоугольник 503"/>
          <p:cNvSpPr/>
          <p:nvPr/>
        </p:nvSpPr>
        <p:spPr>
          <a:xfrm>
            <a:off x="2242050" y="1766039"/>
            <a:ext cx="91401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конкурсной комиссии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5" name="Прямая соединительная линия 504"/>
          <p:cNvCxnSpPr/>
          <p:nvPr/>
        </p:nvCxnSpPr>
        <p:spPr>
          <a:xfrm flipV="1">
            <a:off x="2313069" y="2352177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Овал 505"/>
          <p:cNvSpPr/>
          <p:nvPr/>
        </p:nvSpPr>
        <p:spPr>
          <a:xfrm>
            <a:off x="2437869" y="126957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507" name="Group 117"/>
          <p:cNvGrpSpPr>
            <a:grpSpLocks noChangeAspect="1"/>
          </p:cNvGrpSpPr>
          <p:nvPr/>
        </p:nvGrpSpPr>
        <p:grpSpPr>
          <a:xfrm>
            <a:off x="2444893" y="1289876"/>
            <a:ext cx="455335" cy="433443"/>
            <a:chOff x="140193" y="724362"/>
            <a:chExt cx="1035848" cy="894306"/>
          </a:xfrm>
        </p:grpSpPr>
        <p:sp>
          <p:nvSpPr>
            <p:cNvPr id="508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9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510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515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516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1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3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4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pic>
        <p:nvPicPr>
          <p:cNvPr id="525" name="Picture 3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3035" y="1383307"/>
            <a:ext cx="307171" cy="291815"/>
          </a:xfrm>
          <a:prstGeom prst="rect">
            <a:avLst/>
          </a:prstGeom>
        </p:spPr>
      </p:pic>
      <p:sp>
        <p:nvSpPr>
          <p:cNvPr id="554" name="Овал 553"/>
          <p:cNvSpPr/>
          <p:nvPr/>
        </p:nvSpPr>
        <p:spPr>
          <a:xfrm>
            <a:off x="4819528" y="129147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55" name="TextBox 554"/>
          <p:cNvSpPr txBox="1"/>
          <p:nvPr/>
        </p:nvSpPr>
        <p:spPr>
          <a:xfrm>
            <a:off x="4827752" y="980945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556" name="Прямая соединительная линия 555"/>
          <p:cNvCxnSpPr/>
          <p:nvPr/>
        </p:nvCxnSpPr>
        <p:spPr>
          <a:xfrm flipV="1">
            <a:off x="4650765" y="233468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Прямоугольник 556"/>
          <p:cNvSpPr/>
          <p:nvPr/>
        </p:nvSpPr>
        <p:spPr>
          <a:xfrm>
            <a:off x="4557457" y="1761692"/>
            <a:ext cx="106423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Загрузка слоя свободных ЗУ от РГИС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8" name="Прямоугольник 557"/>
          <p:cNvSpPr/>
          <p:nvPr/>
        </p:nvSpPr>
        <p:spPr>
          <a:xfrm>
            <a:off x="4606445" y="2343432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pic>
        <p:nvPicPr>
          <p:cNvPr id="559" name="Picture 2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4" y="1220643"/>
            <a:ext cx="520387" cy="560680"/>
          </a:xfrm>
          <a:prstGeom prst="rect">
            <a:avLst/>
          </a:prstGeom>
        </p:spPr>
      </p:pic>
      <p:pic>
        <p:nvPicPr>
          <p:cNvPr id="560" name="Рисунок 5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02" y="1325934"/>
            <a:ext cx="428127" cy="428127"/>
          </a:xfrm>
          <a:prstGeom prst="rect">
            <a:avLst/>
          </a:prstGeom>
        </p:spPr>
      </p:pic>
      <p:sp>
        <p:nvSpPr>
          <p:cNvPr id="571" name="Прямоугольник 570"/>
          <p:cNvSpPr/>
          <p:nvPr/>
        </p:nvSpPr>
        <p:spPr>
          <a:xfrm>
            <a:off x="6717352" y="624149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ЭТАП: ПОДАЧА ЗАЯВЛЕНИЯ</a:t>
            </a:r>
          </a:p>
        </p:txBody>
      </p:sp>
      <p:sp>
        <p:nvSpPr>
          <p:cNvPr id="572" name="Овал 571"/>
          <p:cNvSpPr/>
          <p:nvPr/>
        </p:nvSpPr>
        <p:spPr>
          <a:xfrm>
            <a:off x="7934989" y="127867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73" name="TextBox 572"/>
          <p:cNvSpPr txBox="1"/>
          <p:nvPr/>
        </p:nvSpPr>
        <p:spPr>
          <a:xfrm>
            <a:off x="7943212" y="968138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sp>
        <p:nvSpPr>
          <p:cNvPr id="574" name="TextBox 573"/>
          <p:cNvSpPr txBox="1"/>
          <p:nvPr/>
        </p:nvSpPr>
        <p:spPr>
          <a:xfrm flipH="1">
            <a:off x="6699857" y="97489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8788225" y="976565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госреестр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6" name="TextBox 575"/>
          <p:cNvSpPr txBox="1"/>
          <p:nvPr/>
        </p:nvSpPr>
        <p:spPr>
          <a:xfrm>
            <a:off x="2384837" y="2922750"/>
            <a:ext cx="4295820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ГОСРЕЕСТР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7" name="Прямоугольник 576"/>
          <p:cNvSpPr/>
          <p:nvPr/>
        </p:nvSpPr>
        <p:spPr>
          <a:xfrm>
            <a:off x="6751041" y="1761492"/>
            <a:ext cx="1183948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«Выбор услуги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земельного участка /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Конкурс»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8" name="Прямоугольник 577"/>
          <p:cNvSpPr/>
          <p:nvPr/>
        </p:nvSpPr>
        <p:spPr>
          <a:xfrm>
            <a:off x="7698689" y="1761493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Выбор свободного земельного участка</a:t>
            </a:r>
          </a:p>
        </p:txBody>
      </p:sp>
      <p:sp>
        <p:nvSpPr>
          <p:cNvPr id="580" name="Прямоугольник 579"/>
          <p:cNvSpPr/>
          <p:nvPr/>
        </p:nvSpPr>
        <p:spPr>
          <a:xfrm>
            <a:off x="2364481" y="3726467"/>
            <a:ext cx="786831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</a:p>
          <a:p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1" name="Прямоугольник 580"/>
          <p:cNvSpPr/>
          <p:nvPr/>
        </p:nvSpPr>
        <p:spPr>
          <a:xfrm>
            <a:off x="3055234" y="3728108"/>
            <a:ext cx="808669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протокола итогов</a:t>
            </a:r>
          </a:p>
        </p:txBody>
      </p:sp>
      <p:sp>
        <p:nvSpPr>
          <p:cNvPr id="582" name="Прямоугольник 581"/>
          <p:cNvSpPr/>
          <p:nvPr/>
        </p:nvSpPr>
        <p:spPr>
          <a:xfrm>
            <a:off x="6775991" y="2343235"/>
            <a:ext cx="3995320" cy="219905"/>
          </a:xfrm>
          <a:prstGeom prst="rect">
            <a:avLst/>
          </a:prstGeom>
          <a:pattFill prst="pct60">
            <a:fgClr>
              <a:schemeClr val="accent1">
                <a:lumMod val="40000"/>
                <a:lumOff val="6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accent3">
                <a:lumMod val="60000"/>
                <a:lumOff val="40000"/>
              </a:schemeClr>
            </a:solidFill>
            <a:prstDash val="dashDot"/>
            <a:round/>
          </a:ln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 рабочих дней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3" name="Прямая соединительная линия 582"/>
          <p:cNvCxnSpPr/>
          <p:nvPr/>
        </p:nvCxnSpPr>
        <p:spPr>
          <a:xfrm>
            <a:off x="6843875" y="2324183"/>
            <a:ext cx="268031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Прямая соединительная линия 583"/>
          <p:cNvCxnSpPr/>
          <p:nvPr/>
        </p:nvCxnSpPr>
        <p:spPr>
          <a:xfrm flipV="1">
            <a:off x="2432721" y="4350659"/>
            <a:ext cx="1305939" cy="152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Овал 584"/>
          <p:cNvSpPr/>
          <p:nvPr/>
        </p:nvSpPr>
        <p:spPr>
          <a:xfrm>
            <a:off x="6978089" y="127867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86" name="Рисунок 58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62" y="1313127"/>
            <a:ext cx="428127" cy="428127"/>
          </a:xfrm>
          <a:prstGeom prst="rect">
            <a:avLst/>
          </a:prstGeom>
        </p:spPr>
      </p:pic>
      <p:sp>
        <p:nvSpPr>
          <p:cNvPr id="587" name="Овал 586"/>
          <p:cNvSpPr/>
          <p:nvPr/>
        </p:nvSpPr>
        <p:spPr>
          <a:xfrm>
            <a:off x="3133715" y="323272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88" name="Рисунок 58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50185" y="3268643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89" name="Рисунок 58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48220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0" name="Рисунок 58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7169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591" name="Овал 590"/>
          <p:cNvSpPr/>
          <p:nvPr/>
        </p:nvSpPr>
        <p:spPr>
          <a:xfrm>
            <a:off x="2518259" y="323272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92" name="Рисунок 59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34731" y="3268643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3" name="Рисунок 59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32765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4" name="Рисунок 59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41715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598" name="TextBox 597"/>
          <p:cNvSpPr txBox="1"/>
          <p:nvPr/>
        </p:nvSpPr>
        <p:spPr>
          <a:xfrm flipH="1">
            <a:off x="9710071" y="970282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9" name="Прямоугольник 598"/>
          <p:cNvSpPr/>
          <p:nvPr/>
        </p:nvSpPr>
        <p:spPr>
          <a:xfrm>
            <a:off x="9662101" y="1756876"/>
            <a:ext cx="1219252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принятии заявления на участие в </a:t>
            </a:r>
            <a:r>
              <a:rPr lang="ru-RU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торгах</a:t>
            </a: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0" name="Прямая соединительная линия 599"/>
          <p:cNvCxnSpPr/>
          <p:nvPr/>
        </p:nvCxnSpPr>
        <p:spPr>
          <a:xfrm>
            <a:off x="9761095" y="2319568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1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94" y="12604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" name="Овал 601"/>
          <p:cNvSpPr/>
          <p:nvPr/>
        </p:nvSpPr>
        <p:spPr>
          <a:xfrm>
            <a:off x="1542971" y="330629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03" name="TextBox 602"/>
          <p:cNvSpPr txBox="1"/>
          <p:nvPr/>
        </p:nvSpPr>
        <p:spPr>
          <a:xfrm>
            <a:off x="1551194" y="2995765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604" name="Прямая соединительная линия 603"/>
          <p:cNvCxnSpPr/>
          <p:nvPr/>
        </p:nvCxnSpPr>
        <p:spPr>
          <a:xfrm flipV="1">
            <a:off x="1374206" y="434950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Прямоугольник 604"/>
          <p:cNvSpPr/>
          <p:nvPr/>
        </p:nvSpPr>
        <p:spPr>
          <a:xfrm>
            <a:off x="1306300" y="3776512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статуса объекта на ПКК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</a:t>
            </a:r>
          </a:p>
        </p:txBody>
      </p:sp>
      <p:sp>
        <p:nvSpPr>
          <p:cNvPr id="606" name="Прямоугольник 605"/>
          <p:cNvSpPr/>
          <p:nvPr/>
        </p:nvSpPr>
        <p:spPr>
          <a:xfrm>
            <a:off x="1329888" y="4358252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pic>
        <p:nvPicPr>
          <p:cNvPr id="607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71" y="12589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" name="Рисунок 60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81243" y="1494283"/>
            <a:ext cx="257948" cy="275712"/>
          </a:xfrm>
          <a:prstGeom prst="rect">
            <a:avLst/>
          </a:prstGeom>
        </p:spPr>
      </p:pic>
      <p:cxnSp>
        <p:nvCxnSpPr>
          <p:cNvPr id="611" name="Прямая соединительная линия 610"/>
          <p:cNvCxnSpPr/>
          <p:nvPr/>
        </p:nvCxnSpPr>
        <p:spPr>
          <a:xfrm flipV="1">
            <a:off x="3800541" y="4350659"/>
            <a:ext cx="878491" cy="155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2" name="Рисунок 6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0359" y="1481692"/>
            <a:ext cx="257948" cy="275712"/>
          </a:xfrm>
          <a:prstGeom prst="rect">
            <a:avLst/>
          </a:prstGeom>
        </p:spPr>
      </p:pic>
      <p:sp>
        <p:nvSpPr>
          <p:cNvPr id="613" name="Прямоугольник 612"/>
          <p:cNvSpPr/>
          <p:nvPr/>
        </p:nvSpPr>
        <p:spPr>
          <a:xfrm>
            <a:off x="3849404" y="3739428"/>
            <a:ext cx="918112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Подписание </a:t>
            </a:r>
            <a:r>
              <a:rPr lang="ru-RU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протокола итогов</a:t>
            </a:r>
          </a:p>
        </p:txBody>
      </p:sp>
      <p:sp>
        <p:nvSpPr>
          <p:cNvPr id="614" name="Овал 613"/>
          <p:cNvSpPr/>
          <p:nvPr/>
        </p:nvSpPr>
        <p:spPr>
          <a:xfrm>
            <a:off x="8913024" y="1265028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15" name="Рисунок 6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29496" y="1300951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16" name="Рисунок 6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927529" y="1398879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17" name="Рисунок 6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36480" y="1398879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622" name="Овал 621"/>
          <p:cNvSpPr/>
          <p:nvPr/>
        </p:nvSpPr>
        <p:spPr>
          <a:xfrm>
            <a:off x="4020107" y="324308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23" name="Рисунок 62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36577" y="3279004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4" name="Рисунок 6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34612" y="3376934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5" name="Рисунок 6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43561" y="3376934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6" name="Рисунок 6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27370" y="3413896"/>
            <a:ext cx="257948" cy="275712"/>
          </a:xfrm>
          <a:prstGeom prst="rect">
            <a:avLst/>
          </a:prstGeom>
        </p:spPr>
      </p:pic>
      <p:sp>
        <p:nvSpPr>
          <p:cNvPr id="634" name="Прямоугольник 633"/>
          <p:cNvSpPr/>
          <p:nvPr/>
        </p:nvSpPr>
        <p:spPr>
          <a:xfrm>
            <a:off x="1293133" y="2682129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ЭТАП: ПРОВЕДЕНИЕ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5" name="Picture 2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5" y="3235463"/>
            <a:ext cx="520387" cy="560680"/>
          </a:xfrm>
          <a:prstGeom prst="rect">
            <a:avLst/>
          </a:prstGeom>
        </p:spPr>
      </p:pic>
      <p:pic>
        <p:nvPicPr>
          <p:cNvPr id="636" name="Рисунок 6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3" y="3340754"/>
            <a:ext cx="428127" cy="428127"/>
          </a:xfrm>
          <a:prstGeom prst="rect">
            <a:avLst/>
          </a:prstGeom>
        </p:spPr>
      </p:pic>
      <p:sp>
        <p:nvSpPr>
          <p:cNvPr id="691" name="Скругленный прямоугольник 690"/>
          <p:cNvSpPr/>
          <p:nvPr/>
        </p:nvSpPr>
        <p:spPr>
          <a:xfrm>
            <a:off x="5304090" y="4933578"/>
            <a:ext cx="1049751" cy="1672141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692" name="Прямая соединительная линия 691"/>
          <p:cNvCxnSpPr/>
          <p:nvPr/>
        </p:nvCxnSpPr>
        <p:spPr>
          <a:xfrm flipV="1">
            <a:off x="5247497" y="5540893"/>
            <a:ext cx="1103347" cy="1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Прямоугольник 695"/>
          <p:cNvSpPr/>
          <p:nvPr/>
        </p:nvSpPr>
        <p:spPr>
          <a:xfrm>
            <a:off x="1697886" y="6362824"/>
            <a:ext cx="91410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день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7" name="TextBox 696"/>
          <p:cNvSpPr txBox="1"/>
          <p:nvPr/>
        </p:nvSpPr>
        <p:spPr>
          <a:xfrm flipH="1">
            <a:off x="1745653" y="501353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9" name="Прямая соединительная линия 698"/>
          <p:cNvCxnSpPr/>
          <p:nvPr/>
        </p:nvCxnSpPr>
        <p:spPr>
          <a:xfrm>
            <a:off x="1411464" y="6342277"/>
            <a:ext cx="1545152" cy="1819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Овал 699"/>
          <p:cNvSpPr/>
          <p:nvPr/>
        </p:nvSpPr>
        <p:spPr>
          <a:xfrm>
            <a:off x="3272197" y="532906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01" name="TextBox 700"/>
          <p:cNvSpPr txBox="1"/>
          <p:nvPr/>
        </p:nvSpPr>
        <p:spPr>
          <a:xfrm>
            <a:off x="3280420" y="5018526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702" name="Прямая соединительная линия 701"/>
          <p:cNvCxnSpPr/>
          <p:nvPr/>
        </p:nvCxnSpPr>
        <p:spPr>
          <a:xfrm flipV="1">
            <a:off x="3103433" y="6372271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3" name="Рисунок 7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70" y="5363515"/>
            <a:ext cx="428127" cy="428127"/>
          </a:xfrm>
          <a:prstGeom prst="rect">
            <a:avLst/>
          </a:prstGeom>
        </p:spPr>
      </p:pic>
      <p:sp>
        <p:nvSpPr>
          <p:cNvPr id="704" name="Прямоугольник 703"/>
          <p:cNvSpPr/>
          <p:nvPr/>
        </p:nvSpPr>
        <p:spPr>
          <a:xfrm>
            <a:off x="3102201" y="5799273"/>
            <a:ext cx="1064235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на кадастровый учет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регистрация прав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*3</a:t>
            </a:r>
          </a:p>
        </p:txBody>
      </p:sp>
      <p:sp>
        <p:nvSpPr>
          <p:cNvPr id="705" name="Прямоугольник 704"/>
          <p:cNvSpPr/>
          <p:nvPr/>
        </p:nvSpPr>
        <p:spPr>
          <a:xfrm>
            <a:off x="3059114" y="6381015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  <a:endParaRPr lang="kk-KZ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53670" y="5279186"/>
            <a:ext cx="506167" cy="511057"/>
            <a:chOff x="1521109" y="5279185"/>
            <a:chExt cx="506167" cy="511057"/>
          </a:xfrm>
        </p:grpSpPr>
        <p:pic>
          <p:nvPicPr>
            <p:cNvPr id="706" name="Picture 2" descr="C:\Users\k.oraltay\Desktop\Бизнес процесс услуги ргис\55c468030dfc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838" y="5279185"/>
              <a:ext cx="496438" cy="49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" name="Рисунок 70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21109" y="5514530"/>
              <a:ext cx="257948" cy="275712"/>
            </a:xfrm>
            <a:prstGeom prst="rect">
              <a:avLst/>
            </a:prstGeom>
          </p:spPr>
        </p:pic>
      </p:grpSp>
      <p:pic>
        <p:nvPicPr>
          <p:cNvPr id="708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18" y="52594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9" name="TextBox 708"/>
          <p:cNvSpPr txBox="1"/>
          <p:nvPr/>
        </p:nvSpPr>
        <p:spPr>
          <a:xfrm flipH="1">
            <a:off x="5382453" y="4987142"/>
            <a:ext cx="88513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Овал 709"/>
          <p:cNvSpPr/>
          <p:nvPr/>
        </p:nvSpPr>
        <p:spPr>
          <a:xfrm>
            <a:off x="4659961" y="5250934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711" name="Рисунок 7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47073" y="5301557"/>
            <a:ext cx="405695" cy="433632"/>
          </a:xfrm>
          <a:prstGeom prst="rect">
            <a:avLst/>
          </a:prstGeom>
        </p:spPr>
      </p:pic>
      <p:sp>
        <p:nvSpPr>
          <p:cNvPr id="712" name="Прямоугольник 711"/>
          <p:cNvSpPr/>
          <p:nvPr/>
        </p:nvSpPr>
        <p:spPr>
          <a:xfrm>
            <a:off x="5214132" y="5724664"/>
            <a:ext cx="1312451" cy="973931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92072" indent="-92072">
              <a:buAutoNum type="arabicPeriod"/>
            </a:pP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постановке на кадастровый учет и регистрацию прав</a:t>
            </a:r>
          </a:p>
          <a:p>
            <a:pPr marL="92072" indent="-92072">
              <a:buAutoNum type="arabicPeriod"/>
            </a:pP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Кадастровый паспорт (при необходимости)</a:t>
            </a:r>
          </a:p>
        </p:txBody>
      </p:sp>
      <p:sp>
        <p:nvSpPr>
          <p:cNvPr id="716" name="Прямоугольник 715"/>
          <p:cNvSpPr/>
          <p:nvPr/>
        </p:nvSpPr>
        <p:spPr>
          <a:xfrm>
            <a:off x="4800117" y="3743217"/>
            <a:ext cx="888496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договора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" name="Прямоугольник 716"/>
          <p:cNvSpPr/>
          <p:nvPr/>
        </p:nvSpPr>
        <p:spPr>
          <a:xfrm>
            <a:off x="2398267" y="4368712"/>
            <a:ext cx="426440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дня</a:t>
            </a:r>
          </a:p>
        </p:txBody>
      </p:sp>
      <p:cxnSp>
        <p:nvCxnSpPr>
          <p:cNvPr id="718" name="Прямая соединительная линия 717"/>
          <p:cNvCxnSpPr/>
          <p:nvPr/>
        </p:nvCxnSpPr>
        <p:spPr>
          <a:xfrm>
            <a:off x="4756149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" name="Овал 718"/>
          <p:cNvSpPr/>
          <p:nvPr/>
        </p:nvSpPr>
        <p:spPr>
          <a:xfrm>
            <a:off x="4936388" y="3242896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20" name="Рисунок 7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52860" y="3278819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1" name="Рисунок 7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50893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2" name="Рисунок 72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59844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723" name="Прямоугольник 722"/>
          <p:cNvSpPr/>
          <p:nvPr/>
        </p:nvSpPr>
        <p:spPr>
          <a:xfrm>
            <a:off x="5477165" y="3749478"/>
            <a:ext cx="1198984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Подписание  </a:t>
            </a:r>
            <a:r>
              <a:rPr lang="ru-RU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</a:t>
            </a:r>
            <a:r>
              <a:rPr lang="ru-RU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МИО </a:t>
            </a:r>
            <a:r>
              <a:rPr lang="ru-RU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заявителем</a:t>
            </a:r>
          </a:p>
        </p:txBody>
      </p:sp>
      <p:cxnSp>
        <p:nvCxnSpPr>
          <p:cNvPr id="725" name="Прямая соединительная линия 724"/>
          <p:cNvCxnSpPr/>
          <p:nvPr/>
        </p:nvCxnSpPr>
        <p:spPr>
          <a:xfrm>
            <a:off x="5739129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Овал 725"/>
          <p:cNvSpPr/>
          <p:nvPr/>
        </p:nvSpPr>
        <p:spPr>
          <a:xfrm>
            <a:off x="5919368" y="3242896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27" name="Рисунок 7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35840" y="3278819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8" name="Рисунок 7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33873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9" name="Рисунок 7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42824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30" name="Рисунок 7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37227" y="3421331"/>
            <a:ext cx="257948" cy="275712"/>
          </a:xfrm>
          <a:prstGeom prst="rect">
            <a:avLst/>
          </a:prstGeom>
        </p:spPr>
      </p:pic>
      <p:sp>
        <p:nvSpPr>
          <p:cNvPr id="764" name="Прямоугольник 763"/>
          <p:cNvSpPr/>
          <p:nvPr/>
        </p:nvSpPr>
        <p:spPr>
          <a:xfrm>
            <a:off x="8711540" y="1649548"/>
            <a:ext cx="981549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веб-портал реестра государственного имущества Министерства финансов РК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1329887" y="5712353"/>
            <a:ext cx="1667644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171450" indent="-171450" defTabSz="35999">
              <a:buFontTx/>
              <a:buChar char="-"/>
            </a:pP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Подача 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заявки на постановку на кадастровый учет и регистрацию прав с приложением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эл.договора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3089717" y="877155"/>
            <a:ext cx="791183" cy="33854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Акимат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32" name="Прямая соединительная линия 231"/>
          <p:cNvCxnSpPr/>
          <p:nvPr/>
        </p:nvCxnSpPr>
        <p:spPr>
          <a:xfrm>
            <a:off x="3150840" y="2356691"/>
            <a:ext cx="68097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273464" y="1237229"/>
            <a:ext cx="479272" cy="479272"/>
            <a:chOff x="3910452" y="1237229"/>
            <a:chExt cx="479272" cy="479272"/>
          </a:xfrm>
        </p:grpSpPr>
        <p:sp>
          <p:nvSpPr>
            <p:cNvPr id="235" name="Овал 234"/>
            <p:cNvSpPr/>
            <p:nvPr/>
          </p:nvSpPr>
          <p:spPr>
            <a:xfrm>
              <a:off x="3910452" y="1237229"/>
              <a:ext cx="479272" cy="479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9" name="Picture 9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978" y="1293415"/>
              <a:ext cx="389601" cy="366899"/>
            </a:xfrm>
            <a:prstGeom prst="rect">
              <a:avLst/>
            </a:prstGeom>
          </p:spPr>
        </p:pic>
      </p:grpSp>
      <p:sp>
        <p:nvSpPr>
          <p:cNvPr id="244" name="Прямоугольник 243"/>
          <p:cNvSpPr/>
          <p:nvPr/>
        </p:nvSpPr>
        <p:spPr>
          <a:xfrm>
            <a:off x="3077191" y="1703409"/>
            <a:ext cx="873387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</a:t>
            </a:r>
            <a:r>
              <a:rPr lang="ru-RU" sz="7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земельно-кадастровых работ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3849405" y="938447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РГИС</a:t>
            </a:r>
          </a:p>
        </p:txBody>
      </p:sp>
      <p:sp>
        <p:nvSpPr>
          <p:cNvPr id="242" name="Прямоугольник 241"/>
          <p:cNvSpPr/>
          <p:nvPr/>
        </p:nvSpPr>
        <p:spPr>
          <a:xfrm>
            <a:off x="3798215" y="1744353"/>
            <a:ext cx="914015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Передача данных о свободных ЗУ в ЕГКН</a:t>
            </a:r>
          </a:p>
        </p:txBody>
      </p:sp>
      <p:cxnSp>
        <p:nvCxnSpPr>
          <p:cNvPr id="245" name="Прямая соединительная линия 244"/>
          <p:cNvCxnSpPr/>
          <p:nvPr/>
        </p:nvCxnSpPr>
        <p:spPr>
          <a:xfrm flipV="1">
            <a:off x="3849405" y="2360882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117"/>
          <p:cNvGrpSpPr>
            <a:grpSpLocks noChangeAspect="1"/>
          </p:cNvGrpSpPr>
          <p:nvPr/>
        </p:nvGrpSpPr>
        <p:grpSpPr>
          <a:xfrm>
            <a:off x="3981227" y="1298581"/>
            <a:ext cx="455335" cy="433443"/>
            <a:chOff x="140193" y="724362"/>
            <a:chExt cx="1035848" cy="894306"/>
          </a:xfrm>
        </p:grpSpPr>
        <p:sp>
          <p:nvSpPr>
            <p:cNvPr id="247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24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253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25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2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303" name="Овал 302"/>
          <p:cNvSpPr/>
          <p:nvPr/>
        </p:nvSpPr>
        <p:spPr>
          <a:xfrm>
            <a:off x="5901974" y="1241289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304" name="Рисунок 30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9087" y="1314431"/>
            <a:ext cx="405695" cy="433632"/>
          </a:xfrm>
          <a:prstGeom prst="rect">
            <a:avLst/>
          </a:prstGeom>
        </p:spPr>
      </p:pic>
      <p:sp>
        <p:nvSpPr>
          <p:cNvPr id="305" name="TextBox 304"/>
          <p:cNvSpPr txBox="1"/>
          <p:nvPr/>
        </p:nvSpPr>
        <p:spPr>
          <a:xfrm>
            <a:off x="5594043" y="998389"/>
            <a:ext cx="1195780" cy="2000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ru-RU"/>
            </a:defPPr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00" dirty="0"/>
              <a:t>УСЛУГОПОЛУЧАТЕЛЬ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5643945" y="1819307"/>
            <a:ext cx="1111571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Авторизация </a:t>
            </a:r>
          </a:p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на портале</a:t>
            </a: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301770" y="0"/>
            <a:ext cx="914400" cy="8232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x-non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Прямоугольник 308"/>
          <p:cNvSpPr/>
          <p:nvPr/>
        </p:nvSpPr>
        <p:spPr>
          <a:xfrm>
            <a:off x="2819969" y="2365556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рабочих дней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212028" y="164812"/>
            <a:ext cx="8787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ПРЕДЛАГАЕМЫЕ НОВЕЛЛЫ ЗАКОНОПРОЕКТА</a:t>
            </a:r>
            <a:endParaRPr lang="x-none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kk-K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6C6083F-C3FC-43CE-AFEA-EAF707AAE573}"/>
              </a:ext>
            </a:extLst>
          </p:cNvPr>
          <p:cNvSpPr/>
          <p:nvPr/>
        </p:nvSpPr>
        <p:spPr>
          <a:xfrm>
            <a:off x="1582057" y="1394882"/>
            <a:ext cx="4151085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0"/>
              </a:spcAft>
            </a:pPr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УНИФИКАЦИЯ ПРОЦЕДУРЫ ПРЕДОСТАВЛЕНИЯ ЗЕМЕЛЬНЫХ УЧАСТКОВ</a:t>
            </a:r>
          </a:p>
          <a:p>
            <a:pPr>
              <a:spcAft>
                <a:spcPts val="4000"/>
              </a:spcAft>
            </a:pPr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СРОКОВ И ХОДА РАССМОТРЕНИЯ ЗАЯВОК В  ИНФОРМАЦИОННОЙ СИСТЕМЕ</a:t>
            </a:r>
          </a:p>
          <a:p>
            <a:pPr>
              <a:spcAft>
                <a:spcPts val="4000"/>
              </a:spcAft>
            </a:pPr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БЕЗБУМАЖНОЕ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ОКАЗАНИЕ УСЛУГИ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F917E751-9831-4378-AFBF-DC75D34AA39B}"/>
              </a:ext>
            </a:extLst>
          </p:cNvPr>
          <p:cNvSpPr/>
          <p:nvPr/>
        </p:nvSpPr>
        <p:spPr>
          <a:xfrm>
            <a:off x="7068458" y="1394882"/>
            <a:ext cx="5123542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0"/>
              </a:spcAft>
            </a:pPr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ИСКЛЮЧЕНИЕ ИНСТИТУТА ЗЕМЕЛЬНОЙ </a:t>
            </a:r>
            <a:r>
              <a:rPr lang="x-non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КОМИССИИ</a:t>
            </a:r>
            <a:endParaRPr lang="x-non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4000"/>
              </a:spcAft>
            </a:pPr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СОГЛАСОВАНИЕ ВЫДЕЛЕНИЯ ЗЕМЕЛЬНОГО УЧАСТКА С ГОС. ОРГАНАМИ И ОРГАНИЗАЦИЯМИ -МОНОПОЛИСТАМИ В ЭЛЕКТРОННОМ </a:t>
            </a:r>
            <a:r>
              <a:rPr lang="x-non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ФОРМАТЕ</a:t>
            </a:r>
            <a:endParaRPr lang="x-non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4000"/>
              </a:spcAft>
            </a:pPr>
            <a:r>
              <a:rPr lang="x-non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АВТОМАТИЗАЦИЯ ПРОЦЕДУРЫ ПРЕДОСТАВЛЕНИЯ ЗЕМЕЛЬНЫХ </a:t>
            </a:r>
            <a:r>
              <a:rPr lang="x-none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УЧАСТКОВ</a:t>
            </a:r>
            <a:endParaRPr lang="x-non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947D15B-C777-411F-8DFB-3B6A06159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52460" y="1350819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850842E-0190-40CE-AB5B-26C1C80F1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08003" y="5292056"/>
            <a:ext cx="852758" cy="8527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70248CB-13F5-46D2-9FF1-BA4D0A38E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8003" y="3102430"/>
            <a:ext cx="914400" cy="914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FA5D90D-532F-4770-8259-B5C1505544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24505" y="1450908"/>
            <a:ext cx="1064727" cy="10647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233A8A0-CB3A-4FFD-B0B7-074C940F67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183089" y="5071232"/>
            <a:ext cx="783771" cy="7837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FB9A825-8843-4B02-9658-564A0EA2B4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183089" y="2721430"/>
            <a:ext cx="783771" cy="78377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FC5A25A-698D-4A38-8D5A-4E3F91EF7F2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6233655" y="1498962"/>
            <a:ext cx="536985" cy="5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1CF7BBA4-8D63-43A2-A8A5-3852F724D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481" r="14154" b="9703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8334356-8B37-4381-919C-46B06A22B5D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F5986EB-56CF-490C-9E32-846F087EC12E}"/>
              </a:ext>
            </a:extLst>
          </p:cNvPr>
          <p:cNvSpPr/>
          <p:nvPr/>
        </p:nvSpPr>
        <p:spPr>
          <a:xfrm>
            <a:off x="444500" y="2767280"/>
            <a:ext cx="5651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</a:t>
            </a:r>
            <a:b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ВНИМАНИЕ!</a:t>
            </a:r>
            <a:endParaRPr lang="x-none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8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Прямая соединительная линия 80"/>
          <p:cNvCxnSpPr/>
          <p:nvPr/>
        </p:nvCxnSpPr>
        <p:spPr>
          <a:xfrm>
            <a:off x="0" y="4905419"/>
            <a:ext cx="12308541" cy="0"/>
          </a:xfrm>
          <a:prstGeom prst="line">
            <a:avLst/>
          </a:prstGeom>
          <a:ln>
            <a:solidFill>
              <a:schemeClr val="accent6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 bwMode="auto">
          <a:xfrm>
            <a:off x="10211179" y="3754868"/>
            <a:ext cx="931333" cy="0"/>
          </a:xfrm>
          <a:prstGeom prst="straightConnector1">
            <a:avLst/>
          </a:prstGeom>
          <a:ln w="88900">
            <a:solidFill>
              <a:schemeClr val="accent1">
                <a:lumMod val="60000"/>
                <a:lumOff val="4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 bwMode="auto">
          <a:xfrm flipV="1">
            <a:off x="1075624" y="2427352"/>
            <a:ext cx="1257893" cy="301"/>
          </a:xfrm>
          <a:prstGeom prst="straightConnector1">
            <a:avLst/>
          </a:prstGeom>
          <a:ln w="88900">
            <a:solidFill>
              <a:srgbClr val="7DA426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 bwMode="auto">
          <a:xfrm>
            <a:off x="-211289" y="1161287"/>
            <a:ext cx="1752600" cy="248338"/>
          </a:xfrm>
          <a:prstGeom prst="rect">
            <a:avLst/>
          </a:prstGeom>
          <a:noFill/>
        </p:spPr>
        <p:txBody>
          <a:bodyPr lIns="83312" tIns="41656" rIns="83312" bIns="41656">
            <a:spAutoFit/>
          </a:bodyPr>
          <a:lstStyle/>
          <a:p>
            <a:pPr algn="ctr">
              <a:defRPr/>
            </a:pPr>
            <a:r>
              <a:rPr lang="ru-RU" sz="1067" b="1" kern="0" dirty="0">
                <a:latin typeface="Arial" panose="020B0604020202020204" pitchFamily="34" charset="0"/>
                <a:cs typeface="Arial" panose="020B0604020202020204" pitchFamily="34" charset="0"/>
              </a:rPr>
              <a:t>Услугополучатель</a:t>
            </a:r>
          </a:p>
        </p:txBody>
      </p:sp>
      <p:grpSp>
        <p:nvGrpSpPr>
          <p:cNvPr id="91" name="Группа 61"/>
          <p:cNvGrpSpPr>
            <a:grpSpLocks/>
          </p:cNvGrpSpPr>
          <p:nvPr/>
        </p:nvGrpSpPr>
        <p:grpSpPr bwMode="auto">
          <a:xfrm>
            <a:off x="1570973" y="2860008"/>
            <a:ext cx="795756" cy="354017"/>
            <a:chOff x="1751212" y="3052059"/>
            <a:chExt cx="1119781" cy="457535"/>
          </a:xfrm>
          <a:solidFill>
            <a:schemeClr val="bg1"/>
          </a:solidFill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1752493" y="3052467"/>
              <a:ext cx="1119937" cy="456846"/>
            </a:xfrm>
            <a:prstGeom prst="roundRect">
              <a:avLst/>
            </a:prstGeom>
            <a:grpFill/>
            <a:ln w="31750" cap="rnd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93" name="Picture 40" descr="Картинки по запросу иконка пнг е-го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11" b="22511"/>
            <a:stretch>
              <a:fillRect/>
            </a:stretch>
          </p:blipFill>
          <p:spPr bwMode="auto">
            <a:xfrm>
              <a:off x="1832254" y="3109790"/>
              <a:ext cx="974812" cy="394907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</p:pic>
      </p:grpSp>
      <p:sp>
        <p:nvSpPr>
          <p:cNvPr id="94" name="Прямоугольник 103"/>
          <p:cNvSpPr>
            <a:spLocks noChangeArrowheads="1"/>
          </p:cNvSpPr>
          <p:nvPr/>
        </p:nvSpPr>
        <p:spPr bwMode="auto">
          <a:xfrm>
            <a:off x="1574690" y="2653991"/>
            <a:ext cx="915229" cy="21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r>
              <a:rPr lang="ru-RU" sz="933" dirty="0">
                <a:latin typeface="Tahoma" pitchFamily="34" charset="0"/>
                <a:cs typeface="Tahoma" pitchFamily="34" charset="0"/>
              </a:rPr>
              <a:t>Авторизация</a:t>
            </a:r>
          </a:p>
        </p:txBody>
      </p:sp>
      <p:grpSp>
        <p:nvGrpSpPr>
          <p:cNvPr id="95" name="Группа 106"/>
          <p:cNvGrpSpPr>
            <a:grpSpLocks/>
          </p:cNvGrpSpPr>
          <p:nvPr/>
        </p:nvGrpSpPr>
        <p:grpSpPr bwMode="auto">
          <a:xfrm>
            <a:off x="11142403" y="3369685"/>
            <a:ext cx="758415" cy="758327"/>
            <a:chOff x="3360171" y="2303357"/>
            <a:chExt cx="626776" cy="626776"/>
          </a:xfrm>
        </p:grpSpPr>
        <p:sp>
          <p:nvSpPr>
            <p:cNvPr id="96" name="Овал 95"/>
            <p:cNvSpPr/>
            <p:nvPr/>
          </p:nvSpPr>
          <p:spPr>
            <a:xfrm>
              <a:off x="3360261" y="2303316"/>
              <a:ext cx="626240" cy="626313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97" name="Рисунок 10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198" y="2340604"/>
              <a:ext cx="558817" cy="558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Прямоугольник 109"/>
          <p:cNvSpPr>
            <a:spLocks noChangeArrowheads="1"/>
          </p:cNvSpPr>
          <p:nvPr/>
        </p:nvSpPr>
        <p:spPr bwMode="auto">
          <a:xfrm>
            <a:off x="10936331" y="4159319"/>
            <a:ext cx="1170557" cy="4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200" dirty="0">
                <a:latin typeface="Arial" charset="0"/>
                <a:cs typeface="Tahoma" pitchFamily="34" charset="0"/>
              </a:rPr>
              <a:t>Регистрация права</a:t>
            </a:r>
            <a:endParaRPr lang="en-US" sz="1200" dirty="0">
              <a:latin typeface="Arial" charset="0"/>
              <a:cs typeface="Tahoma" pitchFamily="34" charset="0"/>
            </a:endParaRPr>
          </a:p>
        </p:txBody>
      </p:sp>
      <p:sp>
        <p:nvSpPr>
          <p:cNvPr id="100" name="Прямоугольник 110"/>
          <p:cNvSpPr>
            <a:spLocks noChangeArrowheads="1"/>
          </p:cNvSpPr>
          <p:nvPr/>
        </p:nvSpPr>
        <p:spPr bwMode="auto">
          <a:xfrm>
            <a:off x="147242" y="3491559"/>
            <a:ext cx="2006601" cy="91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>
              <a:buClr>
                <a:srgbClr val="70AD47"/>
              </a:buClr>
            </a:pPr>
            <a:r>
              <a:rPr lang="ru-RU" sz="1067" dirty="0">
                <a:latin typeface="Arial Nova Cond Light" pitchFamily="34" charset="0"/>
                <a:cs typeface="Tahoma" pitchFamily="34" charset="0"/>
              </a:rPr>
              <a:t>Электронная оплата, 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электронные</a:t>
            </a:r>
            <a:r>
              <a:rPr lang="ru-RU" sz="1067" dirty="0">
                <a:latin typeface="Arial Nova Cond Light" pitchFamily="34" charset="0"/>
                <a:cs typeface="Tahoma" pitchFamily="34" charset="0"/>
              </a:rPr>
              <a:t> протокол итогов, договор купли-продажи (аренды), уведомление о регистрации</a:t>
            </a:r>
            <a:endParaRPr lang="en-US" sz="1067" dirty="0">
              <a:latin typeface="Arial Nova Cond Light" pitchFamily="34" charset="0"/>
              <a:cs typeface="Tahoma" pitchFamily="34" charset="0"/>
            </a:endParaRPr>
          </a:p>
        </p:txBody>
      </p:sp>
      <p:cxnSp>
        <p:nvCxnSpPr>
          <p:cNvPr id="102" name="Прямая со стрелкой 101"/>
          <p:cNvCxnSpPr/>
          <p:nvPr/>
        </p:nvCxnSpPr>
        <p:spPr bwMode="auto">
          <a:xfrm>
            <a:off x="6898593" y="3683389"/>
            <a:ext cx="958851" cy="0"/>
          </a:xfrm>
          <a:prstGeom prst="straightConnector1">
            <a:avLst/>
          </a:prstGeom>
          <a:ln w="88900">
            <a:solidFill>
              <a:schemeClr val="accent6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73"/>
          <p:cNvSpPr>
            <a:spLocks noChangeArrowheads="1"/>
          </p:cNvSpPr>
          <p:nvPr/>
        </p:nvSpPr>
        <p:spPr bwMode="auto">
          <a:xfrm>
            <a:off x="2242227" y="4193945"/>
            <a:ext cx="5467183" cy="807915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68580" tIns="34291" rIns="68580" bIns="34291">
            <a:spAutoFit/>
          </a:bodyPr>
          <a:lstStyle/>
          <a:p>
            <a:pPr marL="171442" indent="-171442">
              <a:buFont typeface="Arial" charset="0"/>
              <a:buChar char="•"/>
            </a:pPr>
            <a:r>
              <a:rPr lang="ru-RU" sz="1200" dirty="0">
                <a:latin typeface="Arial Nova Cond Light" pitchFamily="34" charset="0"/>
                <a:cs typeface="Tahoma" pitchFamily="34" charset="0"/>
              </a:rPr>
              <a:t>Оформленные и свободные земельные участки</a:t>
            </a:r>
          </a:p>
          <a:p>
            <a:pPr marL="171442" indent="-171442">
              <a:buFont typeface="Arial" charset="0"/>
              <a:buChar char="•"/>
            </a:pPr>
            <a:r>
              <a:rPr lang="ru-RU" sz="1200" dirty="0">
                <a:latin typeface="Arial Nova Cond Light" pitchFamily="34" charset="0"/>
                <a:cs typeface="Tahoma" pitchFamily="34" charset="0"/>
              </a:rPr>
              <a:t>Выбор свободного земельного участка с </a:t>
            </a:r>
            <a:r>
              <a:rPr lang="ru-RU" sz="1200" dirty="0" smtClean="0">
                <a:latin typeface="Arial Nova Cond Light" pitchFamily="34" charset="0"/>
                <a:cs typeface="Tahoma" pitchFamily="34" charset="0"/>
              </a:rPr>
              <a:t>техническими условиями</a:t>
            </a:r>
            <a:endParaRPr lang="ru-RU" sz="1200" dirty="0">
              <a:latin typeface="Arial Nova Cond Light" pitchFamily="34" charset="0"/>
              <a:cs typeface="Tahoma" pitchFamily="34" charset="0"/>
            </a:endParaRPr>
          </a:p>
          <a:p>
            <a:pPr marL="171442" indent="-171442">
              <a:buFont typeface="Arial" charset="0"/>
              <a:buChar char="•"/>
            </a:pPr>
            <a:r>
              <a:rPr lang="ru-RU" sz="1200" dirty="0">
                <a:latin typeface="Arial Nova Cond Light" pitchFamily="34" charset="0"/>
                <a:cs typeface="Tahoma" pitchFamily="34" charset="0"/>
              </a:rPr>
              <a:t>Определение зон обеспеченности </a:t>
            </a:r>
            <a:r>
              <a:rPr lang="ru-RU" sz="1200" dirty="0" err="1">
                <a:latin typeface="Arial Nova Cond Light" pitchFamily="34" charset="0"/>
                <a:cs typeface="Tahoma" pitchFamily="34" charset="0"/>
              </a:rPr>
              <a:t>тех.условиями</a:t>
            </a:r>
            <a:r>
              <a:rPr lang="ru-RU" sz="1200" dirty="0">
                <a:latin typeface="Arial Nova Cond Light" pitchFamily="34" charset="0"/>
                <a:cs typeface="Tahoma" pitchFamily="34" charset="0"/>
              </a:rPr>
              <a:t> и свободных мощностей</a:t>
            </a:r>
            <a:endParaRPr lang="en-US" sz="1200" dirty="0">
              <a:latin typeface="Arial Nova Cond Light" pitchFamily="34" charset="0"/>
              <a:cs typeface="Tahoma" pitchFamily="34" charset="0"/>
            </a:endParaRPr>
          </a:p>
        </p:txBody>
      </p:sp>
      <p:grpSp>
        <p:nvGrpSpPr>
          <p:cNvPr id="104" name="Группа 17"/>
          <p:cNvGrpSpPr>
            <a:grpSpLocks/>
          </p:cNvGrpSpPr>
          <p:nvPr/>
        </p:nvGrpSpPr>
        <p:grpSpPr bwMode="auto">
          <a:xfrm>
            <a:off x="7600197" y="2925133"/>
            <a:ext cx="3851152" cy="1523202"/>
            <a:chOff x="7543464" y="2600216"/>
            <a:chExt cx="3851067" cy="1523347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817642" y="2879643"/>
              <a:ext cx="2789706" cy="1210847"/>
            </a:xfrm>
            <a:prstGeom prst="roundRect">
              <a:avLst>
                <a:gd name="adj" fmla="val 1043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Прямоугольник 78"/>
            <p:cNvSpPr>
              <a:spLocks noChangeArrowheads="1"/>
            </p:cNvSpPr>
            <p:nvPr/>
          </p:nvSpPr>
          <p:spPr bwMode="auto">
            <a:xfrm>
              <a:off x="8226991" y="2600216"/>
              <a:ext cx="3167540" cy="27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Arial" charset="0"/>
                  <a:cs typeface="Tahoma" pitchFamily="34" charset="0"/>
                </a:rPr>
                <a:t>Электронная торговая площадка</a:t>
              </a:r>
            </a:p>
          </p:txBody>
        </p:sp>
        <p:grpSp>
          <p:nvGrpSpPr>
            <p:cNvPr id="107" name="Группа 80"/>
            <p:cNvGrpSpPr>
              <a:grpSpLocks/>
            </p:cNvGrpSpPr>
            <p:nvPr/>
          </p:nvGrpSpPr>
          <p:grpSpPr bwMode="auto">
            <a:xfrm>
              <a:off x="8109024" y="2979459"/>
              <a:ext cx="626520" cy="626593"/>
              <a:chOff x="6287824" y="2465944"/>
              <a:chExt cx="626520" cy="626593"/>
            </a:xfrm>
          </p:grpSpPr>
          <p:sp>
            <p:nvSpPr>
              <p:cNvPr id="123" name="Овал 122"/>
              <p:cNvSpPr/>
              <p:nvPr/>
            </p:nvSpPr>
            <p:spPr>
              <a:xfrm>
                <a:off x="6287824" y="2465944"/>
                <a:ext cx="626520" cy="62659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4" name="Picture 2" descr="ÐÐ°ÑÑÐ¸Ð½ÐºÐ¸ Ð¿Ð¾ Ð·Ð°Ð¿ÑÐ¾ÑÑ Ð°ÑÐºÑÐ¸Ð¾Ð½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5791" y="2576361"/>
                <a:ext cx="430949" cy="4186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9" name="Группа 5"/>
            <p:cNvGrpSpPr>
              <a:grpSpLocks/>
            </p:cNvGrpSpPr>
            <p:nvPr/>
          </p:nvGrpSpPr>
          <p:grpSpPr bwMode="auto">
            <a:xfrm>
              <a:off x="9574745" y="3010713"/>
              <a:ext cx="626520" cy="630827"/>
              <a:chOff x="9041013" y="3231843"/>
              <a:chExt cx="626520" cy="630827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9041013" y="3231843"/>
                <a:ext cx="626520" cy="6308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8" name="Группа 96"/>
              <p:cNvGrpSpPr>
                <a:grpSpLocks/>
              </p:cNvGrpSpPr>
              <p:nvPr/>
            </p:nvGrpSpPr>
            <p:grpSpPr bwMode="auto">
              <a:xfrm>
                <a:off x="9159912" y="3311006"/>
                <a:ext cx="433293" cy="419584"/>
                <a:chOff x="6022658" y="4207946"/>
                <a:chExt cx="1458924" cy="1412765"/>
              </a:xfrm>
            </p:grpSpPr>
            <p:grpSp>
              <p:nvGrpSpPr>
                <p:cNvPr id="119" name="Группа 97"/>
                <p:cNvGrpSpPr>
                  <a:grpSpLocks/>
                </p:cNvGrpSpPr>
                <p:nvPr/>
              </p:nvGrpSpPr>
              <p:grpSpPr bwMode="auto">
                <a:xfrm>
                  <a:off x="6022658" y="4207946"/>
                  <a:ext cx="1458924" cy="1412765"/>
                  <a:chOff x="5742885" y="2560126"/>
                  <a:chExt cx="1458924" cy="1412765"/>
                </a:xfrm>
              </p:grpSpPr>
              <p:pic>
                <p:nvPicPr>
                  <p:cNvPr id="121" name="Рисунок 99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42885" y="2560126"/>
                    <a:ext cx="1458924" cy="1412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22" name="Прямоугольник 121"/>
                  <p:cNvSpPr/>
                  <p:nvPr/>
                </p:nvSpPr>
                <p:spPr>
                  <a:xfrm>
                    <a:off x="6210981" y="3162595"/>
                    <a:ext cx="527382" cy="6129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>
                        <a:alpha val="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2400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120" name="Рисунок 11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63275" y="4575758"/>
                  <a:ext cx="448985" cy="449038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sp>
          <p:nvSpPr>
            <p:cNvPr id="110" name="Прямоугольник 101"/>
            <p:cNvSpPr>
              <a:spLocks noChangeArrowheads="1"/>
            </p:cNvSpPr>
            <p:nvPr/>
          </p:nvSpPr>
          <p:spPr bwMode="auto">
            <a:xfrm>
              <a:off x="7914058" y="3606907"/>
              <a:ext cx="1124227" cy="420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067" dirty="0">
                  <a:latin typeface="Arial" charset="0"/>
                  <a:cs typeface="Tahoma" pitchFamily="34" charset="0"/>
                </a:rPr>
                <a:t>Участие на торгах</a:t>
              </a:r>
              <a:endParaRPr lang="en-US" sz="1067" dirty="0">
                <a:latin typeface="Arial" charset="0"/>
                <a:cs typeface="Tahoma" pitchFamily="34" charset="0"/>
              </a:endParaRPr>
            </a:p>
          </p:txBody>
        </p:sp>
        <p:sp>
          <p:nvSpPr>
            <p:cNvPr id="111" name="Прямоугольник 102"/>
            <p:cNvSpPr>
              <a:spLocks noChangeArrowheads="1"/>
            </p:cNvSpPr>
            <p:nvPr/>
          </p:nvSpPr>
          <p:spPr bwMode="auto">
            <a:xfrm>
              <a:off x="9149867" y="3538539"/>
              <a:ext cx="1511924" cy="58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067" dirty="0">
                  <a:latin typeface="Arial" charset="0"/>
                  <a:cs typeface="Tahoma" pitchFamily="34" charset="0"/>
                </a:rPr>
                <a:t>Электронное подписание договора и оплата</a:t>
              </a:r>
              <a:endParaRPr lang="en-US" sz="1067" dirty="0">
                <a:latin typeface="Arial" charset="0"/>
                <a:cs typeface="Tahoma" pitchFamily="34" charset="0"/>
              </a:endParaRPr>
            </a:p>
          </p:txBody>
        </p:sp>
        <p:grpSp>
          <p:nvGrpSpPr>
            <p:cNvPr id="112" name="Группа 55"/>
            <p:cNvGrpSpPr>
              <a:grpSpLocks/>
            </p:cNvGrpSpPr>
            <p:nvPr/>
          </p:nvGrpSpPr>
          <p:grpSpPr bwMode="auto">
            <a:xfrm>
              <a:off x="7543464" y="2601227"/>
              <a:ext cx="569796" cy="569796"/>
              <a:chOff x="6794632" y="1681329"/>
              <a:chExt cx="569796" cy="569796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6793649" y="1680318"/>
                <a:ext cx="567255" cy="56732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40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6" name="Рисунок 18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849" r="87143" b="15849"/>
              <a:stretch>
                <a:fillRect/>
              </a:stretch>
            </p:blipFill>
            <p:spPr bwMode="auto">
              <a:xfrm>
                <a:off x="6875790" y="1791805"/>
                <a:ext cx="400794" cy="354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13" name="Прямая со стрелкой 112"/>
            <p:cNvCxnSpPr/>
            <p:nvPr/>
          </p:nvCxnSpPr>
          <p:spPr>
            <a:xfrm>
              <a:off x="8795521" y="3434262"/>
              <a:ext cx="761984" cy="0"/>
            </a:xfrm>
            <a:prstGeom prst="straightConnector1">
              <a:avLst/>
            </a:prstGeom>
            <a:ln w="88900">
              <a:solidFill>
                <a:schemeClr val="accent1">
                  <a:lumMod val="60000"/>
                  <a:lumOff val="40000"/>
                </a:schemeClr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Прямая соединительная линия 124"/>
          <p:cNvCxnSpPr>
            <a:endCxn id="127" idx="4"/>
          </p:cNvCxnSpPr>
          <p:nvPr/>
        </p:nvCxnSpPr>
        <p:spPr bwMode="auto">
          <a:xfrm>
            <a:off x="575109" y="2895005"/>
            <a:ext cx="1060" cy="412283"/>
          </a:xfrm>
          <a:prstGeom prst="line">
            <a:avLst/>
          </a:prstGeom>
          <a:ln w="88900">
            <a:solidFill>
              <a:srgbClr val="7DA426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Группа 57"/>
          <p:cNvGrpSpPr>
            <a:grpSpLocks/>
          </p:cNvGrpSpPr>
          <p:nvPr/>
        </p:nvGrpSpPr>
        <p:grpSpPr bwMode="auto">
          <a:xfrm>
            <a:off x="117069" y="1545831"/>
            <a:ext cx="917359" cy="1762855"/>
            <a:chOff x="3569334" y="1108497"/>
            <a:chExt cx="778035" cy="778035"/>
          </a:xfrm>
        </p:grpSpPr>
        <p:sp>
          <p:nvSpPr>
            <p:cNvPr id="127" name="Овал 126"/>
            <p:cNvSpPr/>
            <p:nvPr/>
          </p:nvSpPr>
          <p:spPr>
            <a:xfrm>
              <a:off x="3570048" y="1109197"/>
              <a:ext cx="777321" cy="77671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7DA426"/>
              </a:solidFill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128" name="Рисунок 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1139" y="1209467"/>
              <a:ext cx="539977" cy="57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" name="Скругленный прямоугольник 128"/>
          <p:cNvSpPr/>
          <p:nvPr/>
        </p:nvSpPr>
        <p:spPr bwMode="auto">
          <a:xfrm>
            <a:off x="6743575" y="907771"/>
            <a:ext cx="4926121" cy="1952553"/>
          </a:xfrm>
          <a:prstGeom prst="roundRect">
            <a:avLst>
              <a:gd name="adj" fmla="val 10433"/>
            </a:avLst>
          </a:prstGeom>
          <a:solidFill>
            <a:schemeClr val="bg1"/>
          </a:solidFill>
          <a:ln w="25400" cap="rnd">
            <a:solidFill>
              <a:schemeClr val="bg1">
                <a:lumMod val="65000"/>
              </a:schemeClr>
            </a:solidFill>
            <a:prstDash val="solid"/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>
              <a:defRPr/>
            </a:pPr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 bwMode="auto">
          <a:xfrm>
            <a:off x="8424913" y="586616"/>
            <a:ext cx="1924051" cy="284695"/>
          </a:xfrm>
          <a:prstGeom prst="rect">
            <a:avLst/>
          </a:prstGeom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400" b="1" dirty="0">
                <a:latin typeface="Arial" charset="0"/>
                <a:cs typeface="Tahoma" pitchFamily="34" charset="0"/>
              </a:rPr>
              <a:t>Геопорталы МИО</a:t>
            </a:r>
          </a:p>
        </p:txBody>
      </p:sp>
      <p:sp>
        <p:nvSpPr>
          <p:cNvPr id="131" name="Прямоугольник 325"/>
          <p:cNvSpPr>
            <a:spLocks noChangeArrowheads="1"/>
          </p:cNvSpPr>
          <p:nvPr/>
        </p:nvSpPr>
        <p:spPr bwMode="auto">
          <a:xfrm>
            <a:off x="6863397" y="1965510"/>
            <a:ext cx="1863352" cy="72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067" dirty="0">
                <a:latin typeface="Arial" charset="0"/>
                <a:cs typeface="Tahoma" pitchFamily="34" charset="0"/>
              </a:rPr>
              <a:t>Определение точек подключения</a:t>
            </a:r>
            <a:r>
              <a:rPr lang="kk-KZ" sz="1067" dirty="0">
                <a:latin typeface="Arial" charset="0"/>
                <a:cs typeface="Tahoma" pitchFamily="34" charset="0"/>
              </a:rPr>
              <a:t>,</a:t>
            </a:r>
            <a:r>
              <a:rPr lang="ru-RU" sz="1067" dirty="0">
                <a:latin typeface="Arial" charset="0"/>
                <a:cs typeface="Tahoma" pitchFamily="34" charset="0"/>
              </a:rPr>
              <a:t> </a:t>
            </a:r>
          </a:p>
          <a:p>
            <a:pPr algn="ctr"/>
            <a:r>
              <a:rPr lang="ru-RU" sz="1067" dirty="0">
                <a:latin typeface="Arial" charset="0"/>
                <a:cs typeface="Tahoma" pitchFamily="34" charset="0"/>
              </a:rPr>
              <a:t>зон обеспеченности и свободных ЗУ</a:t>
            </a:r>
          </a:p>
        </p:txBody>
      </p:sp>
      <p:sp>
        <p:nvSpPr>
          <p:cNvPr id="132" name="Прямоугольник 326"/>
          <p:cNvSpPr>
            <a:spLocks noChangeArrowheads="1"/>
          </p:cNvSpPr>
          <p:nvPr/>
        </p:nvSpPr>
        <p:spPr bwMode="auto">
          <a:xfrm>
            <a:off x="8716854" y="2073792"/>
            <a:ext cx="1420988" cy="3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067" dirty="0">
                <a:latin typeface="Arial" charset="0"/>
                <a:cs typeface="Tahoma" pitchFamily="34" charset="0"/>
              </a:rPr>
              <a:t>Формирование </a:t>
            </a:r>
          </a:p>
          <a:p>
            <a:pPr algn="ctr"/>
            <a:r>
              <a:rPr lang="ru-RU" sz="1067" dirty="0">
                <a:latin typeface="Arial" charset="0"/>
                <a:cs typeface="Tahoma" pitchFamily="34" charset="0"/>
              </a:rPr>
              <a:t>мощностей </a:t>
            </a:r>
          </a:p>
        </p:txBody>
      </p:sp>
      <p:sp>
        <p:nvSpPr>
          <p:cNvPr id="133" name="Овал 132"/>
          <p:cNvSpPr/>
          <p:nvPr/>
        </p:nvSpPr>
        <p:spPr bwMode="auto">
          <a:xfrm>
            <a:off x="8840817" y="915131"/>
            <a:ext cx="510116" cy="49318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>
                <a:lumMod val="65000"/>
              </a:schemeClr>
            </a:solidFill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34" name="Прямоугольник 340"/>
          <p:cNvSpPr>
            <a:spLocks noChangeArrowheads="1"/>
          </p:cNvSpPr>
          <p:nvPr/>
        </p:nvSpPr>
        <p:spPr bwMode="auto">
          <a:xfrm>
            <a:off x="10464786" y="1994157"/>
            <a:ext cx="1056609" cy="72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1" rIns="68580" bIns="34291">
            <a:spAutoFit/>
          </a:bodyPr>
          <a:lstStyle/>
          <a:p>
            <a:pPr algn="ctr"/>
            <a:r>
              <a:rPr lang="ru-RU" sz="1067" dirty="0">
                <a:latin typeface="Arial" charset="0"/>
                <a:cs typeface="Tahoma" pitchFamily="34" charset="0"/>
              </a:rPr>
              <a:t>Инвентаризация инженерных сетей</a:t>
            </a:r>
          </a:p>
        </p:txBody>
      </p:sp>
      <p:cxnSp>
        <p:nvCxnSpPr>
          <p:cNvPr id="135" name="Прямая со стрелкой 134"/>
          <p:cNvCxnSpPr>
            <a:stCxn id="140" idx="2"/>
            <a:endCxn id="144" idx="6"/>
          </p:cNvCxnSpPr>
          <p:nvPr/>
        </p:nvCxnSpPr>
        <p:spPr bwMode="auto">
          <a:xfrm flipH="1" flipV="1">
            <a:off x="7497939" y="1640524"/>
            <a:ext cx="1679691" cy="58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137" idx="2"/>
            <a:endCxn id="140" idx="6"/>
          </p:cNvCxnSpPr>
          <p:nvPr/>
        </p:nvCxnSpPr>
        <p:spPr bwMode="auto">
          <a:xfrm flipH="1" flipV="1">
            <a:off x="9706795" y="1641108"/>
            <a:ext cx="1215388" cy="2995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Овал 136"/>
          <p:cNvSpPr/>
          <p:nvPr/>
        </p:nvSpPr>
        <p:spPr bwMode="auto">
          <a:xfrm>
            <a:off x="10922183" y="1432940"/>
            <a:ext cx="529167" cy="4762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38" name="Рисунок 3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75" y="1519973"/>
            <a:ext cx="307063" cy="29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" name="Группа 29"/>
          <p:cNvGrpSpPr>
            <a:grpSpLocks/>
          </p:cNvGrpSpPr>
          <p:nvPr/>
        </p:nvGrpSpPr>
        <p:grpSpPr bwMode="auto">
          <a:xfrm>
            <a:off x="9177908" y="1390401"/>
            <a:ext cx="529211" cy="500169"/>
            <a:chOff x="9507411" y="1435215"/>
            <a:chExt cx="626776" cy="626776"/>
          </a:xfrm>
        </p:grpSpPr>
        <p:sp>
          <p:nvSpPr>
            <p:cNvPr id="140" name="Овал 139"/>
            <p:cNvSpPr/>
            <p:nvPr/>
          </p:nvSpPr>
          <p:spPr>
            <a:xfrm>
              <a:off x="9507081" y="1436393"/>
              <a:ext cx="626722" cy="6259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141" name="Рисунок 3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4577" y="1506054"/>
              <a:ext cx="454526" cy="45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2" name="Рисунок 141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6252" y="989757"/>
            <a:ext cx="317595" cy="306691"/>
          </a:xfrm>
          <a:prstGeom prst="rect">
            <a:avLst/>
          </a:prstGeom>
        </p:spPr>
      </p:pic>
      <p:grpSp>
        <p:nvGrpSpPr>
          <p:cNvPr id="143" name="Группа 32"/>
          <p:cNvGrpSpPr>
            <a:grpSpLocks/>
          </p:cNvGrpSpPr>
          <p:nvPr/>
        </p:nvGrpSpPr>
        <p:grpSpPr bwMode="auto">
          <a:xfrm>
            <a:off x="6950039" y="1387053"/>
            <a:ext cx="548075" cy="506108"/>
            <a:chOff x="8395011" y="1395374"/>
            <a:chExt cx="626775" cy="626776"/>
          </a:xfrm>
        </p:grpSpPr>
        <p:sp>
          <p:nvSpPr>
            <p:cNvPr id="144" name="Овал 143"/>
            <p:cNvSpPr/>
            <p:nvPr/>
          </p:nvSpPr>
          <p:spPr>
            <a:xfrm>
              <a:off x="8394648" y="1396031"/>
              <a:ext cx="626938" cy="6264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145" name="Рисунок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" t="12283" r="3256" b="15984"/>
            <a:stretch>
              <a:fillRect/>
            </a:stretch>
          </p:blipFill>
          <p:spPr bwMode="auto">
            <a:xfrm>
              <a:off x="8492795" y="1515415"/>
              <a:ext cx="452595" cy="37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6" name="Скругленный прямоугольник 145"/>
          <p:cNvSpPr/>
          <p:nvPr/>
        </p:nvSpPr>
        <p:spPr bwMode="auto">
          <a:xfrm>
            <a:off x="2548307" y="1387584"/>
            <a:ext cx="3416300" cy="2605181"/>
          </a:xfrm>
          <a:prstGeom prst="roundRect">
            <a:avLst>
              <a:gd name="adj" fmla="val 10433"/>
            </a:avLst>
          </a:prstGeom>
          <a:solidFill>
            <a:schemeClr val="accent6"/>
          </a:solidFill>
          <a:ln w="25400" cap="rnd">
            <a:solidFill>
              <a:srgbClr val="18716C"/>
            </a:solidFill>
            <a:prstDash val="solid"/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Прямоугольник 66"/>
          <p:cNvSpPr>
            <a:spLocks noChangeArrowheads="1"/>
          </p:cNvSpPr>
          <p:nvPr/>
        </p:nvSpPr>
        <p:spPr bwMode="auto">
          <a:xfrm>
            <a:off x="2538803" y="915131"/>
            <a:ext cx="36383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charset="0"/>
                <a:cs typeface="Tahoma" pitchFamily="34" charset="0"/>
              </a:rPr>
              <a:t>Публичная кадастровая карта</a:t>
            </a:r>
            <a:endParaRPr lang="en-US" sz="1600" b="1" dirty="0">
              <a:latin typeface="Arial" charset="0"/>
              <a:cs typeface="Tahoma" pitchFamily="34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 bwMode="auto">
          <a:xfrm>
            <a:off x="2761816" y="1434205"/>
            <a:ext cx="3083927" cy="2448799"/>
          </a:xfrm>
          <a:prstGeom prst="roundRect">
            <a:avLst>
              <a:gd name="adj" fmla="val 5213"/>
            </a:avLst>
          </a:prstGeom>
          <a:blipFill dpi="0" rotWithShape="1">
            <a:blip r:embed="rId14"/>
            <a:srcRect/>
            <a:stretch>
              <a:fillRect t="-3000"/>
            </a:stretch>
          </a:blipFill>
          <a:ln>
            <a:solidFill>
              <a:schemeClr val="bg1"/>
            </a:solidFill>
          </a:ln>
          <a:scene3d>
            <a:camera prst="orthographicFront">
              <a:rot lat="600000" lon="0" rev="0"/>
            </a:camera>
            <a:lightRig rig="threePt" dir="t"/>
          </a:scene3d>
          <a:sp3d prstMaterial="plastic">
            <a:bevelT w="139700" h="5715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49" name="Рисунок 7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35" y="3491560"/>
            <a:ext cx="361891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" name="Группа 1"/>
          <p:cNvGrpSpPr>
            <a:grpSpLocks/>
          </p:cNvGrpSpPr>
          <p:nvPr/>
        </p:nvGrpSpPr>
        <p:grpSpPr bwMode="auto">
          <a:xfrm>
            <a:off x="1632603" y="1496244"/>
            <a:ext cx="694439" cy="709217"/>
            <a:chOff x="3414560" y="2333956"/>
            <a:chExt cx="517997" cy="517997"/>
          </a:xfrm>
        </p:grpSpPr>
        <p:sp>
          <p:nvSpPr>
            <p:cNvPr id="151" name="Овал 150"/>
            <p:cNvSpPr/>
            <p:nvPr/>
          </p:nvSpPr>
          <p:spPr>
            <a:xfrm>
              <a:off x="3415321" y="2334145"/>
              <a:ext cx="517869" cy="5179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18716C"/>
              </a:solidFill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schemeClr val="tx1"/>
                </a:solidFill>
              </a:endParaRPr>
            </a:p>
          </p:txBody>
        </p:sp>
        <p:pic>
          <p:nvPicPr>
            <p:cNvPr id="152" name="Рисунок 7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766" y="2403715"/>
              <a:ext cx="381680" cy="38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3" name="Прямая со стрелкой 152"/>
          <p:cNvCxnSpPr/>
          <p:nvPr/>
        </p:nvCxnSpPr>
        <p:spPr bwMode="auto">
          <a:xfrm flipH="1" flipV="1">
            <a:off x="6034846" y="2205586"/>
            <a:ext cx="717060" cy="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249525" y="36745"/>
            <a:ext cx="11942475" cy="461665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4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ОНЛАЙН ПРЕДОСТАВЛЕНИЕ ЗЕМЕЛЬНЫХ УЧАСТКОВ</a:t>
            </a:r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>
            <a:off x="1479284" y="506160"/>
            <a:ext cx="10712717" cy="6213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7"/>
          <p:cNvCxnSpPr/>
          <p:nvPr/>
        </p:nvCxnSpPr>
        <p:spPr>
          <a:xfrm>
            <a:off x="87429" y="497690"/>
            <a:ext cx="3635457" cy="72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2878881" y="5222682"/>
            <a:ext cx="5070191" cy="3770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lIns="68580" tIns="34291" rIns="68580" bIns="3429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latin typeface="Arial Nova Cond Light" pitchFamily="34" charset="0"/>
                <a:cs typeface="Tahoma" pitchFamily="34" charset="0"/>
              </a:rPr>
              <a:t>Ожидаемый эффект</a:t>
            </a:r>
          </a:p>
        </p:txBody>
      </p:sp>
      <p:sp>
        <p:nvSpPr>
          <p:cNvPr id="162" name="TextBox 202"/>
          <p:cNvSpPr txBox="1">
            <a:spLocks noChangeArrowheads="1"/>
          </p:cNvSpPr>
          <p:nvPr/>
        </p:nvSpPr>
        <p:spPr bwMode="auto">
          <a:xfrm>
            <a:off x="505823" y="5599710"/>
            <a:ext cx="5057031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 marL="128588" indent="-128588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>
                <a:latin typeface="Arial Nova Cond Light" pitchFamily="34" charset="0"/>
                <a:cs typeface="Tahoma" pitchFamily="34" charset="0"/>
              </a:rPr>
              <a:t>Уменьшение срока оказания услуги предоставления земельного </a:t>
            </a:r>
            <a:r>
              <a:rPr lang="ru-RU" dirty="0" smtClean="0">
                <a:latin typeface="Arial Nova Cond Light" pitchFamily="34" charset="0"/>
                <a:cs typeface="Tahoma" pitchFamily="34" charset="0"/>
              </a:rPr>
              <a:t>участка </a:t>
            </a:r>
            <a:endParaRPr lang="en-US" dirty="0" smtClean="0">
              <a:latin typeface="Arial Nova Cond Light" pitchFamily="34" charset="0"/>
              <a:cs typeface="Tahoma" pitchFamily="34" charset="0"/>
            </a:endParaRP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 smtClean="0">
                <a:latin typeface="Arial Nova Cond Light" pitchFamily="34" charset="0"/>
                <a:cs typeface="Tahoma" pitchFamily="34" charset="0"/>
              </a:rPr>
              <a:t>Уменьшение 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количества шагов </a:t>
            </a:r>
            <a:endParaRPr lang="en-US" dirty="0" smtClean="0">
              <a:latin typeface="Arial Nova Cond Light" pitchFamily="34" charset="0"/>
              <a:cs typeface="Tahoma" pitchFamily="34" charset="0"/>
            </a:endParaRP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 smtClean="0">
                <a:latin typeface="Arial Nova Cond Light" pitchFamily="34" charset="0"/>
                <a:cs typeface="Tahoma" pitchFamily="34" charset="0"/>
              </a:rPr>
              <a:t>Исключение </a:t>
            </a:r>
            <a:r>
              <a:rPr lang="ru-RU" b="1" dirty="0">
                <a:latin typeface="Arial Nova Cond Light" pitchFamily="34" charset="0"/>
                <a:cs typeface="Tahoma" pitchFamily="34" charset="0"/>
              </a:rPr>
              <a:t>земельной комиссии </a:t>
            </a:r>
          </a:p>
        </p:txBody>
      </p:sp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16" y="2848974"/>
            <a:ext cx="608960" cy="10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59" y="2944030"/>
            <a:ext cx="219191" cy="39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5010"/>
            <a:ext cx="914400" cy="67824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x-non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202"/>
          <p:cNvSpPr txBox="1">
            <a:spLocks noChangeArrowheads="1"/>
          </p:cNvSpPr>
          <p:nvPr/>
        </p:nvSpPr>
        <p:spPr bwMode="auto">
          <a:xfrm>
            <a:off x="6005217" y="5622260"/>
            <a:ext cx="5574174" cy="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1" rIns="68580" bIns="34291">
            <a:spAutoFit/>
          </a:bodyPr>
          <a:lstStyle>
            <a:lvl1pPr marL="128588" indent="-128588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>
                <a:latin typeface="Arial Nova Cond Light" pitchFamily="34" charset="0"/>
                <a:cs typeface="Tahoma" pitchFamily="34" charset="0"/>
              </a:rPr>
              <a:t>Исключение </a:t>
            </a:r>
            <a:r>
              <a:rPr lang="ru-RU" b="1" dirty="0">
                <a:latin typeface="Arial Nova Cond Light" pitchFamily="34" charset="0"/>
                <a:cs typeface="Tahoma" pitchFamily="34" charset="0"/>
              </a:rPr>
              <a:t>землеустроительного проекта</a:t>
            </a: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>
                <a:latin typeface="Arial Nova Cond Light" pitchFamily="34" charset="0"/>
                <a:cs typeface="Tahoma" pitchFamily="34" charset="0"/>
              </a:rPr>
              <a:t>Исключение утверждения </a:t>
            </a:r>
            <a:r>
              <a:rPr lang="ru-RU" b="1" dirty="0">
                <a:latin typeface="Arial Nova Cond Light" pitchFamily="34" charset="0"/>
                <a:cs typeface="Tahoma" pitchFamily="34" charset="0"/>
              </a:rPr>
              <a:t>кадастровой оценочной стоимости </a:t>
            </a: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>
                <a:latin typeface="Arial Nova Cond Light" pitchFamily="34" charset="0"/>
                <a:cs typeface="Tahoma" pitchFamily="34" charset="0"/>
              </a:rPr>
              <a:t>Выдача </a:t>
            </a:r>
            <a:r>
              <a:rPr lang="ru-RU" b="1" dirty="0">
                <a:latin typeface="Arial Nova Cond Light" pitchFamily="34" charset="0"/>
                <a:cs typeface="Tahoma" pitchFamily="34" charset="0"/>
              </a:rPr>
              <a:t>решения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Акимата</a:t>
            </a:r>
            <a:r>
              <a:rPr lang="ru-RU" dirty="0">
                <a:latin typeface="Arial Nova Cond Light" pitchFamily="34" charset="0"/>
                <a:cs typeface="Tahoma" pitchFamily="34" charset="0"/>
              </a:rPr>
              <a:t> с </a:t>
            </a:r>
            <a:r>
              <a:rPr lang="ru-RU" dirty="0" err="1">
                <a:latin typeface="Arial Nova Cond Light" pitchFamily="34" charset="0"/>
                <a:cs typeface="Tahoma" pitchFamily="34" charset="0"/>
              </a:rPr>
              <a:t>тех.условиями</a:t>
            </a:r>
            <a:endParaRPr lang="ru-RU" dirty="0">
              <a:latin typeface="Arial Nova Cond Light" pitchFamily="34" charset="0"/>
              <a:cs typeface="Tahoma" pitchFamily="34" charset="0"/>
            </a:endParaRPr>
          </a:p>
          <a:p>
            <a:pPr eaLnBrk="1" hangingPunct="1">
              <a:buClr>
                <a:schemeClr val="bg1">
                  <a:lumMod val="95000"/>
                </a:schemeClr>
              </a:buClr>
              <a:buSzPct val="130000"/>
              <a:buFont typeface="Arial" charset="0"/>
              <a:buChar char="•"/>
            </a:pPr>
            <a:r>
              <a:rPr lang="ru-RU" dirty="0">
                <a:latin typeface="Arial Nova Cond Light" pitchFamily="34" charset="0"/>
                <a:cs typeface="Tahoma" pitchFamily="34" charset="0"/>
              </a:rPr>
              <a:t>Автоматизация услуги</a:t>
            </a:r>
          </a:p>
        </p:txBody>
      </p:sp>
    </p:spTree>
    <p:extLst>
      <p:ext uri="{BB962C8B-B14F-4D97-AF65-F5344CB8AC3E}">
        <p14:creationId xmlns:p14="http://schemas.microsoft.com/office/powerpoint/2010/main" val="290087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3847" y="848430"/>
            <a:ext cx="6562263" cy="5518660"/>
            <a:chOff x="-1" y="884988"/>
            <a:chExt cx="5870669" cy="4927272"/>
          </a:xfrm>
        </p:grpSpPr>
        <p:sp>
          <p:nvSpPr>
            <p:cNvPr id="313" name="Скругленный прямоугольник 312"/>
            <p:cNvSpPr/>
            <p:nvPr/>
          </p:nvSpPr>
          <p:spPr>
            <a:xfrm>
              <a:off x="-1" y="884988"/>
              <a:ext cx="5357065" cy="492110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  <p:sp>
          <p:nvSpPr>
            <p:cNvPr id="314" name="Скругленный прямоугольник 313"/>
            <p:cNvSpPr/>
            <p:nvPr/>
          </p:nvSpPr>
          <p:spPr>
            <a:xfrm>
              <a:off x="310561" y="891156"/>
              <a:ext cx="5560107" cy="4921104"/>
            </a:xfrm>
            <a:prstGeom prst="roundRect">
              <a:avLst>
                <a:gd name="adj" fmla="val 983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651419" y="1143883"/>
            <a:ext cx="5478812" cy="4903472"/>
            <a:chOff x="676248" y="1722234"/>
            <a:chExt cx="5387200" cy="4887183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1200073" y="2388534"/>
              <a:ext cx="4630137" cy="3308950"/>
              <a:chOff x="1277075" y="1945772"/>
              <a:chExt cx="4630137" cy="3308950"/>
            </a:xfrm>
          </p:grpSpPr>
          <p:cxnSp>
            <p:nvCxnSpPr>
              <p:cNvPr id="303" name="Прямая соединительная линия 302"/>
              <p:cNvCxnSpPr/>
              <p:nvPr/>
            </p:nvCxnSpPr>
            <p:spPr>
              <a:xfrm>
                <a:off x="1364452" y="1955077"/>
                <a:ext cx="3972187" cy="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Дуга 303"/>
              <p:cNvSpPr/>
              <p:nvPr/>
            </p:nvSpPr>
            <p:spPr>
              <a:xfrm>
                <a:off x="4747458" y="1955077"/>
                <a:ext cx="1159754" cy="109889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Дуга 304"/>
              <p:cNvSpPr/>
              <p:nvPr/>
            </p:nvSpPr>
            <p:spPr>
              <a:xfrm rot="5400000">
                <a:off x="4777888" y="1915342"/>
                <a:ext cx="1098894" cy="115975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6" name="Прямая соединительная линия 305"/>
              <p:cNvCxnSpPr>
                <a:stCxn id="308" idx="2"/>
                <a:endCxn id="305" idx="2"/>
              </p:cNvCxnSpPr>
              <p:nvPr/>
            </p:nvCxnSpPr>
            <p:spPr>
              <a:xfrm flipV="1">
                <a:off x="1856952" y="3044666"/>
                <a:ext cx="3470383" cy="8413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" name="Дуга 306"/>
              <p:cNvSpPr/>
              <p:nvPr/>
            </p:nvSpPr>
            <p:spPr>
              <a:xfrm rot="10800000">
                <a:off x="1277075" y="3043774"/>
                <a:ext cx="1159754" cy="109889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Дуга 307"/>
              <p:cNvSpPr/>
              <p:nvPr/>
            </p:nvSpPr>
            <p:spPr>
              <a:xfrm rot="16200000">
                <a:off x="1307505" y="3022649"/>
                <a:ext cx="1098894" cy="115975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9" name="Прямая соединительная линия 308"/>
              <p:cNvCxnSpPr>
                <a:stCxn id="307" idx="0"/>
                <a:endCxn id="310" idx="0"/>
              </p:cNvCxnSpPr>
              <p:nvPr/>
            </p:nvCxnSpPr>
            <p:spPr>
              <a:xfrm>
                <a:off x="1856952" y="4142668"/>
                <a:ext cx="3470383" cy="13161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0" name="Дуга 309"/>
              <p:cNvSpPr/>
              <p:nvPr/>
            </p:nvSpPr>
            <p:spPr>
              <a:xfrm>
                <a:off x="4747458" y="4155828"/>
                <a:ext cx="1159754" cy="109889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Дуга 310"/>
              <p:cNvSpPr/>
              <p:nvPr/>
            </p:nvSpPr>
            <p:spPr>
              <a:xfrm rot="5400000">
                <a:off x="4777888" y="4125398"/>
                <a:ext cx="1098894" cy="1159754"/>
              </a:xfrm>
              <a:prstGeom prst="arc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 dirty="0">
                  <a:latin typeface="Arial Nova Cond Light" panose="020B0306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2" name="Прямая соединительная линия 311"/>
              <p:cNvCxnSpPr/>
              <p:nvPr/>
            </p:nvCxnSpPr>
            <p:spPr>
              <a:xfrm>
                <a:off x="1364452" y="5254722"/>
                <a:ext cx="3972187" cy="0"/>
              </a:xfrm>
              <a:prstGeom prst="line">
                <a:avLst/>
              </a:prstGeom>
              <a:ln w="889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Овал 70"/>
            <p:cNvSpPr/>
            <p:nvPr/>
          </p:nvSpPr>
          <p:spPr>
            <a:xfrm>
              <a:off x="935507" y="2102827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pic>
          <p:nvPicPr>
            <p:cNvPr id="72" name="Picture 2" descr="Картинки по запросу man walking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093" y="2170660"/>
              <a:ext cx="459274" cy="435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Овал 72"/>
            <p:cNvSpPr/>
            <p:nvPr/>
          </p:nvSpPr>
          <p:spPr>
            <a:xfrm>
              <a:off x="4134694" y="2102827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670285" y="3196783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935507" y="5405257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>
              <a:off x="2534099" y="5405257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1670285" y="4293406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dirty="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926105" y="2652311"/>
              <a:ext cx="1768932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k-KZ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Услугополучатель подает заявление </a:t>
              </a:r>
              <a:endParaRPr lang="en-US" sz="667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k-KZ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на предоставление земельного участка в МИО </a:t>
              </a:r>
              <a:endParaRPr lang="ru-RU" sz="667" kern="0" dirty="0">
                <a:latin typeface="Arial Nova Cond Light" panose="020B0306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" name="Группа 80"/>
            <p:cNvGrpSpPr/>
            <p:nvPr/>
          </p:nvGrpSpPr>
          <p:grpSpPr>
            <a:xfrm>
              <a:off x="4186824" y="2151455"/>
              <a:ext cx="480282" cy="378802"/>
              <a:chOff x="3455250" y="2787449"/>
              <a:chExt cx="1132481" cy="893192"/>
            </a:xfrm>
          </p:grpSpPr>
          <p:pic>
            <p:nvPicPr>
              <p:cNvPr id="300" name="Рисунок 299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12998" y="2787449"/>
                <a:ext cx="604295" cy="652182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  <p:pic>
            <p:nvPicPr>
              <p:cNvPr id="301" name="Рисунок 30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55250" y="3028457"/>
                <a:ext cx="604295" cy="652183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  <p:pic>
            <p:nvPicPr>
              <p:cNvPr id="302" name="Рисунок 30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83435" y="3028457"/>
                <a:ext cx="604296" cy="652184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</p:grpSp>
        <p:pic>
          <p:nvPicPr>
            <p:cNvPr id="82" name="Picture 3" descr="C:\Users\n.alimbaev\Desktop\depositphotos_90650716-stock-illustration-skyscraper-business-center-building-offic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7322" y="4317097"/>
              <a:ext cx="500295" cy="54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3" name="Группа 82"/>
            <p:cNvGrpSpPr/>
            <p:nvPr/>
          </p:nvGrpSpPr>
          <p:grpSpPr>
            <a:xfrm>
              <a:off x="1727332" y="3248007"/>
              <a:ext cx="480282" cy="378802"/>
              <a:chOff x="3455250" y="2787449"/>
              <a:chExt cx="1132481" cy="893192"/>
            </a:xfrm>
          </p:grpSpPr>
          <p:pic>
            <p:nvPicPr>
              <p:cNvPr id="297" name="Рисунок 296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12998" y="2787449"/>
                <a:ext cx="604295" cy="652182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  <p:pic>
            <p:nvPicPr>
              <p:cNvPr id="298" name="Рисунок 29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455250" y="3028457"/>
                <a:ext cx="604295" cy="652183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  <p:pic>
            <p:nvPicPr>
              <p:cNvPr id="299" name="Рисунок 298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983435" y="3028457"/>
                <a:ext cx="604296" cy="652184"/>
              </a:xfrm>
              <a:prstGeom prst="rect">
                <a:avLst/>
              </a:prstGeom>
              <a:effectLst>
                <a:outerShdw dist="50800" dir="5400000" sx="99000" sy="99000" algn="ctr" rotWithShape="0">
                  <a:srgbClr val="000000">
                    <a:alpha val="10000"/>
                  </a:srgbClr>
                </a:outerShdw>
              </a:effectLst>
            </p:spPr>
          </p:pic>
        </p:grpSp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5403" y="5501989"/>
              <a:ext cx="389207" cy="389207"/>
            </a:xfrm>
            <a:prstGeom prst="rect">
              <a:avLst/>
            </a:prstGeom>
          </p:spPr>
        </p:pic>
        <p:grpSp>
          <p:nvGrpSpPr>
            <p:cNvPr id="85" name="Группа 84"/>
            <p:cNvGrpSpPr>
              <a:grpSpLocks/>
            </p:cNvGrpSpPr>
            <p:nvPr/>
          </p:nvGrpSpPr>
          <p:grpSpPr bwMode="auto">
            <a:xfrm>
              <a:off x="1015366" y="5526206"/>
              <a:ext cx="440343" cy="328406"/>
              <a:chOff x="3204909" y="2396408"/>
              <a:chExt cx="565102" cy="483366"/>
            </a:xfrm>
          </p:grpSpPr>
          <p:pic>
            <p:nvPicPr>
              <p:cNvPr id="295" name="Рисунок 29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4909" y="2414779"/>
                <a:ext cx="396452" cy="46499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r="8100000" algn="tr" rotWithShape="0">
                  <a:prstClr val="black">
                    <a:alpha val="73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6" descr="http://gck.kz/sites/default/files/img/akt.jp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23313" y="2396408"/>
                <a:ext cx="346698" cy="476019"/>
              </a:xfrm>
              <a:prstGeom prst="rect">
                <a:avLst/>
              </a:prstGeom>
              <a:noFill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86" name="Прямоугольник 85"/>
            <p:cNvSpPr/>
            <p:nvPr/>
          </p:nvSpPr>
          <p:spPr>
            <a:xfrm>
              <a:off x="3722764" y="2652311"/>
              <a:ext cx="1415088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Услугополучатель согласовывает акт выбора земельного участка 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4283148" y="3747208"/>
              <a:ext cx="1780300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Услугополучатель возвращает в МИО согласованный акт выбора земельного участка </a:t>
              </a:r>
            </a:p>
          </p:txBody>
        </p:sp>
        <p:sp>
          <p:nvSpPr>
            <p:cNvPr id="92" name="TextBox 144"/>
            <p:cNvSpPr txBox="1"/>
            <p:nvPr/>
          </p:nvSpPr>
          <p:spPr>
            <a:xfrm>
              <a:off x="676248" y="1722234"/>
              <a:ext cx="1307364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УСЛУГОПОЛУЧАТЕЛЬ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2837868" y="3747375"/>
              <a:ext cx="1415119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МИО направляет акт выбора </a:t>
              </a:r>
            </a:p>
            <a:p>
              <a:pPr algn="ctr"/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на земельную комиссию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678289" y="4853832"/>
              <a:ext cx="1775706" cy="45600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Отдел (управление) земельных отношений утверждает землеустроительный проект</a:t>
              </a: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218409" y="4853832"/>
              <a:ext cx="1488298" cy="558321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Разработчик (рынок) разрабатывает землеустроительный проект</a:t>
              </a: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1414573" y="3749476"/>
              <a:ext cx="1095971" cy="558321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b="1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Земельная комиссия принимает решение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683857" y="4854974"/>
              <a:ext cx="986066" cy="353690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667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МИО выносит решение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2109853" y="5969551"/>
              <a:ext cx="1433785" cy="639866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Госкорпорация изготавливает акт </a:t>
              </a:r>
            </a:p>
            <a:p>
              <a:pPr algn="ctr"/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на землю (отдельная </a:t>
              </a:r>
              <a:r>
                <a:rPr lang="ru-RU" sz="800" kern="0" dirty="0" err="1">
                  <a:latin typeface="Arial Nova Cond Light" panose="020B0306020202020204" pitchFamily="34" charset="0"/>
                  <a:cs typeface="Arial" panose="020B0604020202020204" pitchFamily="34" charset="0"/>
                </a:rPr>
                <a:t>госуслуга</a:t>
              </a:r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940302" y="5122557"/>
              <a:ext cx="580856" cy="271761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АКТ</a:t>
              </a:r>
            </a:p>
          </p:txBody>
        </p:sp>
        <p:sp>
          <p:nvSpPr>
            <p:cNvPr id="102" name="TextBox 152"/>
            <p:cNvSpPr txBox="1"/>
            <p:nvPr/>
          </p:nvSpPr>
          <p:spPr>
            <a:xfrm>
              <a:off x="2534099" y="1826544"/>
              <a:ext cx="582546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МИО</a:t>
              </a:r>
            </a:p>
          </p:txBody>
        </p:sp>
        <p:sp>
          <p:nvSpPr>
            <p:cNvPr id="103" name="TextBox 153"/>
            <p:cNvSpPr txBox="1"/>
            <p:nvPr/>
          </p:nvSpPr>
          <p:spPr>
            <a:xfrm>
              <a:off x="3587165" y="1722234"/>
              <a:ext cx="1455597" cy="33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ЗАИНТЕРЕСОВАННЫЕ ГО</a:t>
              </a:r>
            </a:p>
          </p:txBody>
        </p:sp>
        <p:sp>
          <p:nvSpPr>
            <p:cNvPr id="104" name="TextBox 154"/>
            <p:cNvSpPr txBox="1"/>
            <p:nvPr/>
          </p:nvSpPr>
          <p:spPr>
            <a:xfrm>
              <a:off x="3297575" y="2949327"/>
              <a:ext cx="594955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МИО</a:t>
              </a:r>
            </a:p>
          </p:txBody>
        </p:sp>
        <p:sp>
          <p:nvSpPr>
            <p:cNvPr id="105" name="TextBox 155"/>
            <p:cNvSpPr txBox="1"/>
            <p:nvPr/>
          </p:nvSpPr>
          <p:spPr>
            <a:xfrm>
              <a:off x="4865378" y="2937980"/>
              <a:ext cx="594953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МИО</a:t>
              </a:r>
            </a:p>
          </p:txBody>
        </p:sp>
        <p:sp>
          <p:nvSpPr>
            <p:cNvPr id="106" name="TextBox 156"/>
            <p:cNvSpPr txBox="1"/>
            <p:nvPr/>
          </p:nvSpPr>
          <p:spPr>
            <a:xfrm>
              <a:off x="1252226" y="2839921"/>
              <a:ext cx="1310325" cy="33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b="1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ЗЕМЕЛЬНАЯ КОМИССИЯ</a:t>
              </a:r>
            </a:p>
          </p:txBody>
        </p:sp>
        <p:sp>
          <p:nvSpPr>
            <p:cNvPr id="107" name="TextBox 157"/>
            <p:cNvSpPr txBox="1"/>
            <p:nvPr/>
          </p:nvSpPr>
          <p:spPr>
            <a:xfrm>
              <a:off x="3293228" y="4029033"/>
              <a:ext cx="594955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МИО</a:t>
              </a:r>
            </a:p>
          </p:txBody>
        </p:sp>
        <p:sp>
          <p:nvSpPr>
            <p:cNvPr id="108" name="TextBox 158"/>
            <p:cNvSpPr txBox="1"/>
            <p:nvPr/>
          </p:nvSpPr>
          <p:spPr>
            <a:xfrm>
              <a:off x="1493288" y="3894141"/>
              <a:ext cx="928363" cy="33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b="1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СУБЪЕКТ РЫНКА</a:t>
              </a:r>
            </a:p>
          </p:txBody>
        </p:sp>
        <p:sp>
          <p:nvSpPr>
            <p:cNvPr id="109" name="TextBox 159"/>
            <p:cNvSpPr txBox="1"/>
            <p:nvPr/>
          </p:nvSpPr>
          <p:spPr>
            <a:xfrm>
              <a:off x="4910415" y="4029033"/>
              <a:ext cx="594955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МИО</a:t>
              </a:r>
            </a:p>
          </p:txBody>
        </p:sp>
        <p:sp>
          <p:nvSpPr>
            <p:cNvPr id="110" name="TextBox 160"/>
            <p:cNvSpPr txBox="1"/>
            <p:nvPr/>
          </p:nvSpPr>
          <p:spPr>
            <a:xfrm>
              <a:off x="2274181" y="5323959"/>
              <a:ext cx="1127371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ГОСКОРПОРАЦИЯ</a:t>
              </a:r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4134693" y="5402700"/>
              <a:ext cx="584549" cy="5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>
                <a:solidFill>
                  <a:schemeClr val="tx1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3646231" y="5967101"/>
              <a:ext cx="1502332" cy="517164"/>
            </a:xfrm>
            <a:prstGeom prst="rect">
              <a:avLst/>
            </a:prstGeom>
          </p:spPr>
          <p:txBody>
            <a:bodyPr wrap="square" lIns="148111" tIns="74055" rIns="148111" bIns="74055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kern="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Разработчик (рынок) устанавливает границы на местности</a:t>
              </a:r>
            </a:p>
          </p:txBody>
        </p:sp>
        <p:sp>
          <p:nvSpPr>
            <p:cNvPr id="113" name="TextBox 163"/>
            <p:cNvSpPr txBox="1"/>
            <p:nvPr/>
          </p:nvSpPr>
          <p:spPr>
            <a:xfrm>
              <a:off x="3826000" y="5273775"/>
              <a:ext cx="1142793" cy="21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СУБЪЕКТ РЫНКА</a:t>
              </a:r>
            </a:p>
          </p:txBody>
        </p:sp>
        <p:pic>
          <p:nvPicPr>
            <p:cNvPr id="114" name="Picture 3" descr="C:\Users\n.alimbaev\Desktop\depositphotos_90650716-stock-illustration-skyscraper-business-center-building-offic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810" y="5426491"/>
              <a:ext cx="500295" cy="541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5" name="Группа 114"/>
            <p:cNvGrpSpPr/>
            <p:nvPr/>
          </p:nvGrpSpPr>
          <p:grpSpPr>
            <a:xfrm>
              <a:off x="2517546" y="2092388"/>
              <a:ext cx="594953" cy="594953"/>
              <a:chOff x="1826667" y="2401323"/>
              <a:chExt cx="866140" cy="866140"/>
            </a:xfrm>
          </p:grpSpPr>
          <p:sp>
            <p:nvSpPr>
              <p:cNvPr id="260" name="Овал 259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61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262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6" name="Группа 115"/>
            <p:cNvGrpSpPr/>
            <p:nvPr/>
          </p:nvGrpSpPr>
          <p:grpSpPr>
            <a:xfrm>
              <a:off x="3268235" y="3191035"/>
              <a:ext cx="594953" cy="594953"/>
              <a:chOff x="1826667" y="2401323"/>
              <a:chExt cx="866140" cy="866140"/>
            </a:xfrm>
          </p:grpSpPr>
          <p:sp>
            <p:nvSpPr>
              <p:cNvPr id="225" name="Овал 224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26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227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4863765" y="3191035"/>
              <a:ext cx="594953" cy="594953"/>
              <a:chOff x="1826667" y="2401323"/>
              <a:chExt cx="866140" cy="866140"/>
            </a:xfrm>
          </p:grpSpPr>
          <p:sp>
            <p:nvSpPr>
              <p:cNvPr id="190" name="Овал 189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1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192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8" name="Группа 117"/>
            <p:cNvGrpSpPr/>
            <p:nvPr/>
          </p:nvGrpSpPr>
          <p:grpSpPr>
            <a:xfrm>
              <a:off x="3268235" y="4288604"/>
              <a:ext cx="594953" cy="594953"/>
              <a:chOff x="1826667" y="2401323"/>
              <a:chExt cx="866140" cy="866140"/>
            </a:xfrm>
          </p:grpSpPr>
          <p:sp>
            <p:nvSpPr>
              <p:cNvPr id="155" name="Овал 154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157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9" name="Группа 118"/>
            <p:cNvGrpSpPr/>
            <p:nvPr/>
          </p:nvGrpSpPr>
          <p:grpSpPr>
            <a:xfrm>
              <a:off x="4863765" y="4288604"/>
              <a:ext cx="594953" cy="594953"/>
              <a:chOff x="1826667" y="2401323"/>
              <a:chExt cx="866140" cy="866140"/>
            </a:xfrm>
          </p:grpSpPr>
          <p:sp>
            <p:nvSpPr>
              <p:cNvPr id="120" name="Овал 119"/>
              <p:cNvSpPr/>
              <p:nvPr/>
            </p:nvSpPr>
            <p:spPr>
              <a:xfrm>
                <a:off x="1826667" y="2401323"/>
                <a:ext cx="866140" cy="866140"/>
              </a:xfrm>
              <a:prstGeom prst="ellipse">
                <a:avLst/>
              </a:prstGeom>
              <a:solidFill>
                <a:schemeClr val="bg1"/>
              </a:solidFill>
              <a:ln w="889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24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1" name="Group 79"/>
              <p:cNvGrpSpPr>
                <a:grpSpLocks noChangeAspect="1"/>
              </p:cNvGrpSpPr>
              <p:nvPr/>
            </p:nvGrpSpPr>
            <p:grpSpPr bwMode="auto">
              <a:xfrm>
                <a:off x="2002903" y="2457451"/>
                <a:ext cx="513667" cy="709408"/>
                <a:chOff x="6983" y="684"/>
                <a:chExt cx="487" cy="626"/>
              </a:xfrm>
              <a:effectLst>
                <a:outerShdw dist="76200" dir="5400000" sx="99000" sy="99000" algn="ctr" rotWithShape="0">
                  <a:srgbClr val="000000">
                    <a:alpha val="5000"/>
                  </a:srgbClr>
                </a:outerShdw>
              </a:effectLst>
            </p:grpSpPr>
            <p:sp>
              <p:nvSpPr>
                <p:cNvPr id="122" name="AutoShape 7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983" y="684"/>
                  <a:ext cx="487" cy="6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80"/>
                <p:cNvSpPr>
                  <a:spLocks noEditPoints="1"/>
                </p:cNvSpPr>
                <p:nvPr/>
              </p:nvSpPr>
              <p:spPr bwMode="auto">
                <a:xfrm>
                  <a:off x="7023" y="1110"/>
                  <a:ext cx="404" cy="179"/>
                </a:xfrm>
                <a:custGeom>
                  <a:avLst/>
                  <a:gdLst>
                    <a:gd name="T0" fmla="*/ 1224 w 1224"/>
                    <a:gd name="T1" fmla="*/ 32 h 544"/>
                    <a:gd name="T2" fmla="*/ 1224 w 1224"/>
                    <a:gd name="T3" fmla="*/ 544 h 544"/>
                    <a:gd name="T4" fmla="*/ 0 w 1224"/>
                    <a:gd name="T5" fmla="*/ 544 h 544"/>
                    <a:gd name="T6" fmla="*/ 0 w 1224"/>
                    <a:gd name="T7" fmla="*/ 32 h 544"/>
                    <a:gd name="T8" fmla="*/ 27 w 1224"/>
                    <a:gd name="T9" fmla="*/ 0 h 544"/>
                    <a:gd name="T10" fmla="*/ 1197 w 1224"/>
                    <a:gd name="T11" fmla="*/ 0 h 544"/>
                    <a:gd name="T12" fmla="*/ 1224 w 1224"/>
                    <a:gd name="T13" fmla="*/ 32 h 544"/>
                    <a:gd name="T14" fmla="*/ 1224 w 1224"/>
                    <a:gd name="T15" fmla="*/ 32 h 544"/>
                    <a:gd name="T16" fmla="*/ 1224 w 1224"/>
                    <a:gd name="T17" fmla="*/ 32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24" h="544">
                      <a:moveTo>
                        <a:pt x="1224" y="32"/>
                      </a:moveTo>
                      <a:cubicBezTo>
                        <a:pt x="1224" y="544"/>
                        <a:pt x="1224" y="544"/>
                        <a:pt x="1224" y="544"/>
                      </a:cubicBezTo>
                      <a:cubicBezTo>
                        <a:pt x="0" y="544"/>
                        <a:pt x="0" y="544"/>
                        <a:pt x="0" y="54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2" y="0"/>
                        <a:pt x="27" y="0"/>
                      </a:cubicBezTo>
                      <a:cubicBezTo>
                        <a:pt x="1197" y="0"/>
                        <a:pt x="1197" y="0"/>
                        <a:pt x="1197" y="0"/>
                      </a:cubicBezTo>
                      <a:cubicBezTo>
                        <a:pt x="1212" y="0"/>
                        <a:pt x="1224" y="14"/>
                        <a:pt x="1224" y="32"/>
                      </a:cubicBezTo>
                      <a:close/>
                      <a:moveTo>
                        <a:pt x="1224" y="32"/>
                      </a:moveTo>
                      <a:cubicBezTo>
                        <a:pt x="1224" y="32"/>
                        <a:pt x="1224" y="32"/>
                        <a:pt x="1224" y="32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reeform 81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close/>
                      <a:moveTo>
                        <a:pt x="360" y="0"/>
                      </a:move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reeform 82"/>
                <p:cNvSpPr>
                  <a:spLocks noEditPoints="1"/>
                </p:cNvSpPr>
                <p:nvPr/>
              </p:nvSpPr>
              <p:spPr bwMode="auto">
                <a:xfrm>
                  <a:off x="7045" y="1110"/>
                  <a:ext cx="360" cy="200"/>
                </a:xfrm>
                <a:custGeom>
                  <a:avLst/>
                  <a:gdLst>
                    <a:gd name="T0" fmla="*/ 360 w 360"/>
                    <a:gd name="T1" fmla="*/ 0 h 200"/>
                    <a:gd name="T2" fmla="*/ 328 w 360"/>
                    <a:gd name="T3" fmla="*/ 179 h 200"/>
                    <a:gd name="T4" fmla="*/ 328 w 360"/>
                    <a:gd name="T5" fmla="*/ 200 h 200"/>
                    <a:gd name="T6" fmla="*/ 32 w 360"/>
                    <a:gd name="T7" fmla="*/ 200 h 200"/>
                    <a:gd name="T8" fmla="*/ 32 w 360"/>
                    <a:gd name="T9" fmla="*/ 179 h 200"/>
                    <a:gd name="T10" fmla="*/ 0 w 360"/>
                    <a:gd name="T11" fmla="*/ 0 h 200"/>
                    <a:gd name="T12" fmla="*/ 360 w 360"/>
                    <a:gd name="T13" fmla="*/ 0 h 200"/>
                    <a:gd name="T14" fmla="*/ 360 w 360"/>
                    <a:gd name="T15" fmla="*/ 0 h 200"/>
                    <a:gd name="T16" fmla="*/ 360 w 360"/>
                    <a:gd name="T17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0" h="200">
                      <a:moveTo>
                        <a:pt x="360" y="0"/>
                      </a:moveTo>
                      <a:lnTo>
                        <a:pt x="328" y="179"/>
                      </a:lnTo>
                      <a:lnTo>
                        <a:pt x="328" y="200"/>
                      </a:lnTo>
                      <a:lnTo>
                        <a:pt x="32" y="200"/>
                      </a:lnTo>
                      <a:lnTo>
                        <a:pt x="32" y="179"/>
                      </a:lnTo>
                      <a:lnTo>
                        <a:pt x="0" y="0"/>
                      </a:lnTo>
                      <a:lnTo>
                        <a:pt x="360" y="0"/>
                      </a:lnTo>
                      <a:moveTo>
                        <a:pt x="360" y="0"/>
                      </a:moveTo>
                      <a:lnTo>
                        <a:pt x="36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reeform 83"/>
                <p:cNvSpPr>
                  <a:spLocks noEditPoints="1"/>
                </p:cNvSpPr>
                <p:nvPr/>
              </p:nvSpPr>
              <p:spPr bwMode="auto">
                <a:xfrm>
                  <a:off x="7077" y="741"/>
                  <a:ext cx="296" cy="569"/>
                </a:xfrm>
                <a:custGeom>
                  <a:avLst/>
                  <a:gdLst>
                    <a:gd name="T0" fmla="*/ 896 w 896"/>
                    <a:gd name="T1" fmla="*/ 47 h 1724"/>
                    <a:gd name="T2" fmla="*/ 896 w 896"/>
                    <a:gd name="T3" fmla="*/ 1724 h 1724"/>
                    <a:gd name="T4" fmla="*/ 0 w 896"/>
                    <a:gd name="T5" fmla="*/ 1724 h 1724"/>
                    <a:gd name="T6" fmla="*/ 0 w 896"/>
                    <a:gd name="T7" fmla="*/ 47 h 1724"/>
                    <a:gd name="T8" fmla="*/ 32 w 896"/>
                    <a:gd name="T9" fmla="*/ 0 h 1724"/>
                    <a:gd name="T10" fmla="*/ 864 w 896"/>
                    <a:gd name="T11" fmla="*/ 0 h 1724"/>
                    <a:gd name="T12" fmla="*/ 896 w 896"/>
                    <a:gd name="T13" fmla="*/ 47 h 1724"/>
                    <a:gd name="T14" fmla="*/ 896 w 896"/>
                    <a:gd name="T15" fmla="*/ 47 h 1724"/>
                    <a:gd name="T16" fmla="*/ 896 w 896"/>
                    <a:gd name="T17" fmla="*/ 47 h 1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6" h="1724">
                      <a:moveTo>
                        <a:pt x="896" y="47"/>
                      </a:moveTo>
                      <a:cubicBezTo>
                        <a:pt x="896" y="1724"/>
                        <a:pt x="896" y="1724"/>
                        <a:pt x="896" y="1724"/>
                      </a:cubicBezTo>
                      <a:cubicBezTo>
                        <a:pt x="0" y="1724"/>
                        <a:pt x="0" y="1724"/>
                        <a:pt x="0" y="17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21"/>
                        <a:pt x="14" y="0"/>
                        <a:pt x="32" y="0"/>
                      </a:cubicBezTo>
                      <a:cubicBezTo>
                        <a:pt x="864" y="0"/>
                        <a:pt x="864" y="0"/>
                        <a:pt x="864" y="0"/>
                      </a:cubicBezTo>
                      <a:cubicBezTo>
                        <a:pt x="882" y="0"/>
                        <a:pt x="896" y="21"/>
                        <a:pt x="896" y="47"/>
                      </a:cubicBezTo>
                      <a:close/>
                      <a:moveTo>
                        <a:pt x="896" y="47"/>
                      </a:moveTo>
                      <a:cubicBezTo>
                        <a:pt x="896" y="47"/>
                        <a:pt x="896" y="47"/>
                        <a:pt x="896" y="47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Rectangle 84"/>
                <p:cNvSpPr>
                  <a:spLocks noChangeArrowheads="1"/>
                </p:cNvSpPr>
                <p:nvPr/>
              </p:nvSpPr>
              <p:spPr bwMode="auto">
                <a:xfrm>
                  <a:off x="7151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Rectangle 85"/>
                <p:cNvSpPr>
                  <a:spLocks noChangeArrowheads="1"/>
                </p:cNvSpPr>
                <p:nvPr/>
              </p:nvSpPr>
              <p:spPr bwMode="auto">
                <a:xfrm>
                  <a:off x="7209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Rectangle 86"/>
                <p:cNvSpPr>
                  <a:spLocks noChangeArrowheads="1"/>
                </p:cNvSpPr>
                <p:nvPr/>
              </p:nvSpPr>
              <p:spPr bwMode="auto">
                <a:xfrm>
                  <a:off x="7267" y="1036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Rectangle 87"/>
                <p:cNvSpPr>
                  <a:spLocks noChangeArrowheads="1"/>
                </p:cNvSpPr>
                <p:nvPr/>
              </p:nvSpPr>
              <p:spPr bwMode="auto">
                <a:xfrm>
                  <a:off x="7151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Rectangle 88"/>
                <p:cNvSpPr>
                  <a:spLocks noChangeArrowheads="1"/>
                </p:cNvSpPr>
                <p:nvPr/>
              </p:nvSpPr>
              <p:spPr bwMode="auto">
                <a:xfrm>
                  <a:off x="7209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Rectangle 89"/>
                <p:cNvSpPr>
                  <a:spLocks noChangeArrowheads="1"/>
                </p:cNvSpPr>
                <p:nvPr/>
              </p:nvSpPr>
              <p:spPr bwMode="auto">
                <a:xfrm>
                  <a:off x="7267" y="1099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Rectangle 90"/>
                <p:cNvSpPr>
                  <a:spLocks noChangeArrowheads="1"/>
                </p:cNvSpPr>
                <p:nvPr/>
              </p:nvSpPr>
              <p:spPr bwMode="auto">
                <a:xfrm>
                  <a:off x="7151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Rectangle 91"/>
                <p:cNvSpPr>
                  <a:spLocks noChangeArrowheads="1"/>
                </p:cNvSpPr>
                <p:nvPr/>
              </p:nvSpPr>
              <p:spPr bwMode="auto">
                <a:xfrm>
                  <a:off x="7209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Rectangle 92"/>
                <p:cNvSpPr>
                  <a:spLocks noChangeArrowheads="1"/>
                </p:cNvSpPr>
                <p:nvPr/>
              </p:nvSpPr>
              <p:spPr bwMode="auto">
                <a:xfrm>
                  <a:off x="7267" y="923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Rectangle 93"/>
                <p:cNvSpPr>
                  <a:spLocks noChangeArrowheads="1"/>
                </p:cNvSpPr>
                <p:nvPr/>
              </p:nvSpPr>
              <p:spPr bwMode="auto">
                <a:xfrm>
                  <a:off x="7151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Rectangle 94"/>
                <p:cNvSpPr>
                  <a:spLocks noChangeArrowheads="1"/>
                </p:cNvSpPr>
                <p:nvPr/>
              </p:nvSpPr>
              <p:spPr bwMode="auto">
                <a:xfrm>
                  <a:off x="7209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Rectangle 95"/>
                <p:cNvSpPr>
                  <a:spLocks noChangeArrowheads="1"/>
                </p:cNvSpPr>
                <p:nvPr/>
              </p:nvSpPr>
              <p:spPr bwMode="auto">
                <a:xfrm>
                  <a:off x="7267" y="98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Rectangle 96"/>
                <p:cNvSpPr>
                  <a:spLocks noChangeArrowheads="1"/>
                </p:cNvSpPr>
                <p:nvPr/>
              </p:nvSpPr>
              <p:spPr bwMode="auto">
                <a:xfrm>
                  <a:off x="7151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Rectangle 97"/>
                <p:cNvSpPr>
                  <a:spLocks noChangeArrowheads="1"/>
                </p:cNvSpPr>
                <p:nvPr/>
              </p:nvSpPr>
              <p:spPr bwMode="auto">
                <a:xfrm>
                  <a:off x="7209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Rectangle 98"/>
                <p:cNvSpPr>
                  <a:spLocks noChangeArrowheads="1"/>
                </p:cNvSpPr>
                <p:nvPr/>
              </p:nvSpPr>
              <p:spPr bwMode="auto">
                <a:xfrm>
                  <a:off x="7267" y="80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Rectangle 99"/>
                <p:cNvSpPr>
                  <a:spLocks noChangeArrowheads="1"/>
                </p:cNvSpPr>
                <p:nvPr/>
              </p:nvSpPr>
              <p:spPr bwMode="auto">
                <a:xfrm>
                  <a:off x="7151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9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4" name="Rectangle 101"/>
                <p:cNvSpPr>
                  <a:spLocks noChangeArrowheads="1"/>
                </p:cNvSpPr>
                <p:nvPr/>
              </p:nvSpPr>
              <p:spPr bwMode="auto">
                <a:xfrm>
                  <a:off x="7267" y="766"/>
                  <a:ext cx="32" cy="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Rectangle 102"/>
                <p:cNvSpPr>
                  <a:spLocks noChangeArrowheads="1"/>
                </p:cNvSpPr>
                <p:nvPr/>
              </p:nvSpPr>
              <p:spPr bwMode="auto">
                <a:xfrm>
                  <a:off x="7151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Rectangle 103"/>
                <p:cNvSpPr>
                  <a:spLocks noChangeArrowheads="1"/>
                </p:cNvSpPr>
                <p:nvPr/>
              </p:nvSpPr>
              <p:spPr bwMode="auto">
                <a:xfrm>
                  <a:off x="7209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Rectangle 104"/>
                <p:cNvSpPr>
                  <a:spLocks noChangeArrowheads="1"/>
                </p:cNvSpPr>
                <p:nvPr/>
              </p:nvSpPr>
              <p:spPr bwMode="auto">
                <a:xfrm>
                  <a:off x="7267" y="867"/>
                  <a:ext cx="32" cy="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Rectangle 105"/>
                <p:cNvSpPr>
                  <a:spLocks noChangeArrowheads="1"/>
                </p:cNvSpPr>
                <p:nvPr/>
              </p:nvSpPr>
              <p:spPr bwMode="auto">
                <a:xfrm>
                  <a:off x="7151" y="1162"/>
                  <a:ext cx="148" cy="148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106"/>
                <p:cNvSpPr>
                  <a:spLocks noChangeArrowheads="1"/>
                </p:cNvSpPr>
                <p:nvPr/>
              </p:nvSpPr>
              <p:spPr bwMode="auto">
                <a:xfrm>
                  <a:off x="7225" y="1162"/>
                  <a:ext cx="74" cy="14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107"/>
                <p:cNvSpPr>
                  <a:spLocks noEditPoints="1"/>
                </p:cNvSpPr>
                <p:nvPr/>
              </p:nvSpPr>
              <p:spPr bwMode="auto">
                <a:xfrm>
                  <a:off x="6983" y="1279"/>
                  <a:ext cx="487" cy="31"/>
                </a:xfrm>
                <a:custGeom>
                  <a:avLst/>
                  <a:gdLst>
                    <a:gd name="T0" fmla="*/ 1472 w 1472"/>
                    <a:gd name="T1" fmla="*/ 64 h 96"/>
                    <a:gd name="T2" fmla="*/ 1440 w 1472"/>
                    <a:gd name="T3" fmla="*/ 96 h 96"/>
                    <a:gd name="T4" fmla="*/ 32 w 1472"/>
                    <a:gd name="T5" fmla="*/ 96 h 96"/>
                    <a:gd name="T6" fmla="*/ 0 w 1472"/>
                    <a:gd name="T7" fmla="*/ 64 h 96"/>
                    <a:gd name="T8" fmla="*/ 0 w 1472"/>
                    <a:gd name="T9" fmla="*/ 0 h 96"/>
                    <a:gd name="T10" fmla="*/ 1472 w 1472"/>
                    <a:gd name="T11" fmla="*/ 0 h 96"/>
                    <a:gd name="T12" fmla="*/ 1472 w 1472"/>
                    <a:gd name="T13" fmla="*/ 64 h 96"/>
                    <a:gd name="T14" fmla="*/ 1472 w 1472"/>
                    <a:gd name="T15" fmla="*/ 64 h 96"/>
                    <a:gd name="T16" fmla="*/ 1472 w 1472"/>
                    <a:gd name="T17" fmla="*/ 6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72" h="96">
                      <a:moveTo>
                        <a:pt x="1472" y="64"/>
                      </a:moveTo>
                      <a:cubicBezTo>
                        <a:pt x="1472" y="82"/>
                        <a:pt x="1457" y="96"/>
                        <a:pt x="1440" y="96"/>
                      </a:cubicBez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4" y="96"/>
                        <a:pt x="0" y="82"/>
                        <a:pt x="0" y="6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472" y="0"/>
                        <a:pt x="1472" y="0"/>
                        <a:pt x="1472" y="0"/>
                      </a:cubicBezTo>
                      <a:lnTo>
                        <a:pt x="1472" y="64"/>
                      </a:lnTo>
                      <a:close/>
                      <a:moveTo>
                        <a:pt x="1472" y="64"/>
                      </a:moveTo>
                      <a:cubicBezTo>
                        <a:pt x="1472" y="64"/>
                        <a:pt x="1472" y="64"/>
                        <a:pt x="1472" y="6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108"/>
                <p:cNvSpPr>
                  <a:spLocks noEditPoints="1"/>
                </p:cNvSpPr>
                <p:nvPr/>
              </p:nvSpPr>
              <p:spPr bwMode="auto">
                <a:xfrm>
                  <a:off x="7109" y="727"/>
                  <a:ext cx="232" cy="15"/>
                </a:xfrm>
                <a:custGeom>
                  <a:avLst/>
                  <a:gdLst>
                    <a:gd name="T0" fmla="*/ 704 w 704"/>
                    <a:gd name="T1" fmla="*/ 46 h 46"/>
                    <a:gd name="T2" fmla="*/ 0 w 704"/>
                    <a:gd name="T3" fmla="*/ 46 h 46"/>
                    <a:gd name="T4" fmla="*/ 0 w 704"/>
                    <a:gd name="T5" fmla="*/ 15 h 46"/>
                    <a:gd name="T6" fmla="*/ 15 w 704"/>
                    <a:gd name="T7" fmla="*/ 0 h 46"/>
                    <a:gd name="T8" fmla="*/ 689 w 704"/>
                    <a:gd name="T9" fmla="*/ 0 h 46"/>
                    <a:gd name="T10" fmla="*/ 704 w 704"/>
                    <a:gd name="T11" fmla="*/ 15 h 46"/>
                    <a:gd name="T12" fmla="*/ 704 w 704"/>
                    <a:gd name="T13" fmla="*/ 46 h 46"/>
                    <a:gd name="T14" fmla="*/ 704 w 704"/>
                    <a:gd name="T15" fmla="*/ 15 h 46"/>
                    <a:gd name="T16" fmla="*/ 704 w 704"/>
                    <a:gd name="T17" fmla="*/ 1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4" h="46">
                      <a:moveTo>
                        <a:pt x="704" y="46"/>
                      </a:move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7"/>
                        <a:pt x="7" y="0"/>
                        <a:pt x="15" y="0"/>
                      </a:cubicBezTo>
                      <a:cubicBezTo>
                        <a:pt x="689" y="0"/>
                        <a:pt x="689" y="0"/>
                        <a:pt x="689" y="0"/>
                      </a:cubicBezTo>
                      <a:cubicBezTo>
                        <a:pt x="697" y="0"/>
                        <a:pt x="704" y="7"/>
                        <a:pt x="704" y="15"/>
                      </a:cubicBezTo>
                      <a:lnTo>
                        <a:pt x="704" y="46"/>
                      </a:lnTo>
                      <a:close/>
                      <a:moveTo>
                        <a:pt x="704" y="15"/>
                      </a:moveTo>
                      <a:cubicBezTo>
                        <a:pt x="704" y="15"/>
                        <a:pt x="704" y="15"/>
                        <a:pt x="704" y="15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109"/>
                <p:cNvSpPr>
                  <a:spLocks noEditPoints="1"/>
                </p:cNvSpPr>
                <p:nvPr/>
              </p:nvSpPr>
              <p:spPr bwMode="auto">
                <a:xfrm>
                  <a:off x="7146" y="719"/>
                  <a:ext cx="158" cy="13"/>
                </a:xfrm>
                <a:custGeom>
                  <a:avLst/>
                  <a:gdLst>
                    <a:gd name="T0" fmla="*/ 480 w 480"/>
                    <a:gd name="T1" fmla="*/ 38 h 38"/>
                    <a:gd name="T2" fmla="*/ 0 w 480"/>
                    <a:gd name="T3" fmla="*/ 38 h 38"/>
                    <a:gd name="T4" fmla="*/ 0 w 480"/>
                    <a:gd name="T5" fmla="*/ 13 h 38"/>
                    <a:gd name="T6" fmla="*/ 10 w 480"/>
                    <a:gd name="T7" fmla="*/ 0 h 38"/>
                    <a:gd name="T8" fmla="*/ 470 w 480"/>
                    <a:gd name="T9" fmla="*/ 0 h 38"/>
                    <a:gd name="T10" fmla="*/ 480 w 480"/>
                    <a:gd name="T11" fmla="*/ 13 h 38"/>
                    <a:gd name="T12" fmla="*/ 480 w 480"/>
                    <a:gd name="T13" fmla="*/ 38 h 38"/>
                    <a:gd name="T14" fmla="*/ 480 w 480"/>
                    <a:gd name="T15" fmla="*/ 13 h 38"/>
                    <a:gd name="T16" fmla="*/ 480 w 480"/>
                    <a:gd name="T17" fmla="*/ 13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0" h="38">
                      <a:moveTo>
                        <a:pt x="48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5" y="0"/>
                        <a:pt x="10" y="0"/>
                      </a:cubicBezTo>
                      <a:cubicBezTo>
                        <a:pt x="470" y="0"/>
                        <a:pt x="470" y="0"/>
                        <a:pt x="470" y="0"/>
                      </a:cubicBezTo>
                      <a:cubicBezTo>
                        <a:pt x="475" y="0"/>
                        <a:pt x="480" y="6"/>
                        <a:pt x="480" y="13"/>
                      </a:cubicBezTo>
                      <a:lnTo>
                        <a:pt x="480" y="38"/>
                      </a:lnTo>
                      <a:close/>
                      <a:moveTo>
                        <a:pt x="480" y="13"/>
                      </a:moveTo>
                      <a:cubicBezTo>
                        <a:pt x="480" y="13"/>
                        <a:pt x="480" y="13"/>
                        <a:pt x="480" y="13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110"/>
                <p:cNvSpPr>
                  <a:spLocks noEditPoints="1"/>
                </p:cNvSpPr>
                <p:nvPr/>
              </p:nvSpPr>
              <p:spPr bwMode="auto">
                <a:xfrm>
                  <a:off x="7175" y="708"/>
                  <a:ext cx="100" cy="14"/>
                </a:xfrm>
                <a:custGeom>
                  <a:avLst/>
                  <a:gdLst>
                    <a:gd name="T0" fmla="*/ 304 w 304"/>
                    <a:gd name="T1" fmla="*/ 41 h 41"/>
                    <a:gd name="T2" fmla="*/ 0 w 304"/>
                    <a:gd name="T3" fmla="*/ 41 h 41"/>
                    <a:gd name="T4" fmla="*/ 0 w 304"/>
                    <a:gd name="T5" fmla="*/ 14 h 41"/>
                    <a:gd name="T6" fmla="*/ 7 w 304"/>
                    <a:gd name="T7" fmla="*/ 0 h 41"/>
                    <a:gd name="T8" fmla="*/ 297 w 304"/>
                    <a:gd name="T9" fmla="*/ 0 h 41"/>
                    <a:gd name="T10" fmla="*/ 304 w 304"/>
                    <a:gd name="T11" fmla="*/ 14 h 41"/>
                    <a:gd name="T12" fmla="*/ 304 w 304"/>
                    <a:gd name="T13" fmla="*/ 41 h 41"/>
                    <a:gd name="T14" fmla="*/ 304 w 304"/>
                    <a:gd name="T15" fmla="*/ 14 h 41"/>
                    <a:gd name="T16" fmla="*/ 304 w 304"/>
                    <a:gd name="T17" fmla="*/ 14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4" h="41">
                      <a:moveTo>
                        <a:pt x="304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6"/>
                        <a:pt x="3" y="0"/>
                        <a:pt x="7" y="0"/>
                      </a:cubicBezTo>
                      <a:cubicBezTo>
                        <a:pt x="297" y="0"/>
                        <a:pt x="297" y="0"/>
                        <a:pt x="297" y="0"/>
                      </a:cubicBezTo>
                      <a:cubicBezTo>
                        <a:pt x="301" y="0"/>
                        <a:pt x="304" y="6"/>
                        <a:pt x="304" y="14"/>
                      </a:cubicBezTo>
                      <a:lnTo>
                        <a:pt x="304" y="41"/>
                      </a:lnTo>
                      <a:close/>
                      <a:moveTo>
                        <a:pt x="304" y="14"/>
                      </a:moveTo>
                      <a:cubicBezTo>
                        <a:pt x="304" y="14"/>
                        <a:pt x="304" y="14"/>
                        <a:pt x="304" y="14"/>
                      </a:cubicBezTo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Oval 111"/>
                <p:cNvSpPr>
                  <a:spLocks noChangeArrowheads="1"/>
                </p:cNvSpPr>
                <p:nvPr/>
              </p:nvSpPr>
              <p:spPr bwMode="auto">
                <a:xfrm>
                  <a:off x="7189" y="684"/>
                  <a:ext cx="72" cy="72"/>
                </a:xfrm>
                <a:prstGeom prst="ellips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sz="1333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17" name="TextBox 596"/>
          <p:cNvSpPr txBox="1"/>
          <p:nvPr/>
        </p:nvSpPr>
        <p:spPr>
          <a:xfrm>
            <a:off x="495302" y="848430"/>
            <a:ext cx="544041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2000" b="1" dirty="0" smtClean="0">
                <a:latin typeface="Arial Nova Cond Light" panose="020B0306020202020204" pitchFamily="34" charset="0"/>
              </a:rPr>
              <a:t>Сложность и длительность процедур</a:t>
            </a:r>
            <a:endParaRPr lang="ru-RU" sz="2000" i="1" dirty="0">
              <a:latin typeface="Arial Nova Cond Light" panose="020B0306020202020204" pitchFamily="34" charset="0"/>
            </a:endParaRPr>
          </a:p>
        </p:txBody>
      </p:sp>
      <p:sp>
        <p:nvSpPr>
          <p:cNvPr id="330" name="Прямоугольник 329"/>
          <p:cNvSpPr/>
          <p:nvPr/>
        </p:nvSpPr>
        <p:spPr>
          <a:xfrm>
            <a:off x="295277" y="4"/>
            <a:ext cx="200025" cy="598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108700" y="904040"/>
            <a:ext cx="0" cy="5124649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Прямоугольник 352"/>
          <p:cNvSpPr/>
          <p:nvPr/>
        </p:nvSpPr>
        <p:spPr>
          <a:xfrm>
            <a:off x="295277" y="598861"/>
            <a:ext cx="195851" cy="62591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19894" y="1233317"/>
            <a:ext cx="5898755" cy="4985980"/>
            <a:chOff x="454376" y="1271058"/>
            <a:chExt cx="5898755" cy="2836872"/>
          </a:xfrm>
        </p:grpSpPr>
        <p:cxnSp>
          <p:nvCxnSpPr>
            <p:cNvPr id="349" name="Прямая соединительная линия 348"/>
            <p:cNvCxnSpPr>
              <a:stCxn id="327" idx="6"/>
            </p:cNvCxnSpPr>
            <p:nvPr/>
          </p:nvCxnSpPr>
          <p:spPr>
            <a:xfrm>
              <a:off x="1236076" y="3388350"/>
              <a:ext cx="476073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9" name="Группа 318"/>
            <p:cNvGrpSpPr/>
            <p:nvPr/>
          </p:nvGrpSpPr>
          <p:grpSpPr>
            <a:xfrm>
              <a:off x="454378" y="1762501"/>
              <a:ext cx="781701" cy="781700"/>
              <a:chOff x="794294" y="3293201"/>
              <a:chExt cx="753581" cy="778035"/>
            </a:xfrm>
          </p:grpSpPr>
          <p:sp>
            <p:nvSpPr>
              <p:cNvPr id="320" name="Овал 319"/>
              <p:cNvSpPr/>
              <p:nvPr/>
            </p:nvSpPr>
            <p:spPr>
              <a:xfrm>
                <a:off x="794294" y="3293201"/>
                <a:ext cx="753581" cy="7780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1" name="Рисунок 3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5395" y="3417800"/>
                <a:ext cx="462267" cy="524695"/>
              </a:xfrm>
              <a:prstGeom prst="rect">
                <a:avLst/>
              </a:prstGeom>
            </p:spPr>
          </p:pic>
        </p:grpSp>
        <p:sp>
          <p:nvSpPr>
            <p:cNvPr id="322" name="TextBox 321"/>
            <p:cNvSpPr txBox="1"/>
            <p:nvPr/>
          </p:nvSpPr>
          <p:spPr>
            <a:xfrm>
              <a:off x="454377" y="3807735"/>
              <a:ext cx="781700" cy="14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 kern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067" dirty="0">
                  <a:latin typeface="Arial Nova Cond Light" panose="020B0306020202020204" pitchFamily="34" charset="0"/>
                </a:rPr>
                <a:t>МИО</a:t>
              </a:r>
            </a:p>
          </p:txBody>
        </p:sp>
        <p:cxnSp>
          <p:nvCxnSpPr>
            <p:cNvPr id="323" name="Прямая соединительная линия 322"/>
            <p:cNvCxnSpPr>
              <a:stCxn id="320" idx="4"/>
              <a:endCxn id="327" idx="0"/>
            </p:cNvCxnSpPr>
            <p:nvPr/>
          </p:nvCxnSpPr>
          <p:spPr>
            <a:xfrm flipH="1">
              <a:off x="845226" y="2544201"/>
              <a:ext cx="3" cy="453299"/>
            </a:xfrm>
            <a:prstGeom prst="line">
              <a:avLst/>
            </a:prstGeom>
            <a:ln w="38100"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Box 324"/>
            <p:cNvSpPr txBox="1"/>
            <p:nvPr/>
          </p:nvSpPr>
          <p:spPr>
            <a:xfrm>
              <a:off x="893876" y="1561813"/>
              <a:ext cx="425116" cy="321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k-KZ" sz="3067" b="1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?</a:t>
              </a:r>
              <a:endParaRPr lang="ru-RU" sz="3067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6" name="Группа 325"/>
            <p:cNvGrpSpPr/>
            <p:nvPr/>
          </p:nvGrpSpPr>
          <p:grpSpPr>
            <a:xfrm>
              <a:off x="454376" y="2997500"/>
              <a:ext cx="781700" cy="781700"/>
              <a:chOff x="2440213" y="3293201"/>
              <a:chExt cx="778035" cy="778035"/>
            </a:xfrm>
          </p:grpSpPr>
          <p:sp>
            <p:nvSpPr>
              <p:cNvPr id="327" name="Овал 326"/>
              <p:cNvSpPr/>
              <p:nvPr/>
            </p:nvSpPr>
            <p:spPr>
              <a:xfrm>
                <a:off x="2440213" y="3293201"/>
                <a:ext cx="778035" cy="7780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28" name="Рисунок 327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620674" y="3383726"/>
                <a:ext cx="417112" cy="592845"/>
              </a:xfrm>
              <a:prstGeom prst="rect">
                <a:avLst/>
              </a:prstGeom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1692946" y="3085220"/>
              <a:ext cx="593732" cy="583414"/>
              <a:chOff x="1692946" y="3085220"/>
              <a:chExt cx="593732" cy="583414"/>
            </a:xfrm>
          </p:grpSpPr>
          <p:sp>
            <p:nvSpPr>
              <p:cNvPr id="333" name="Овал 332"/>
              <p:cNvSpPr/>
              <p:nvPr/>
            </p:nvSpPr>
            <p:spPr>
              <a:xfrm>
                <a:off x="1703262" y="3085220"/>
                <a:ext cx="583416" cy="5834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337" name="Рисунок 336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3" t="20612" r="5143" b="20612"/>
              <a:stretch/>
            </p:blipFill>
            <p:spPr>
              <a:xfrm flipH="1">
                <a:off x="1692946" y="3211975"/>
                <a:ext cx="579869" cy="360279"/>
              </a:xfrm>
              <a:prstGeom prst="rect">
                <a:avLst/>
              </a:prstGeom>
            </p:spPr>
          </p:pic>
        </p:grpSp>
        <p:sp>
          <p:nvSpPr>
            <p:cNvPr id="345" name="Прямоугольник 344"/>
            <p:cNvSpPr/>
            <p:nvPr/>
          </p:nvSpPr>
          <p:spPr>
            <a:xfrm>
              <a:off x="2286678" y="1271058"/>
              <a:ext cx="4066453" cy="2836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sz="1333" b="1" dirty="0">
                  <a:latin typeface="Arial Nova Cond Light" panose="020B0306020202020204" pitchFamily="34" charset="0"/>
                  <a:cs typeface="Arial" panose="020B0604020202020204" pitchFamily="34" charset="0"/>
                </a:rPr>
                <a:t>Общий порядок предоставления земельных </a:t>
              </a:r>
              <a:r>
                <a:rPr lang="kk-KZ" sz="1333" b="1" dirty="0" smtClean="0">
                  <a:latin typeface="Arial Nova Cond Light" panose="020B0306020202020204" pitchFamily="34" charset="0"/>
                  <a:cs typeface="Arial" panose="020B0604020202020204" pitchFamily="34" charset="0"/>
                </a:rPr>
                <a:t>участков </a:t>
              </a:r>
              <a:r>
                <a:rPr lang="kk-KZ" sz="1400" b="1" dirty="0" smtClean="0"/>
                <a:t>регламентируются 8 </a:t>
              </a:r>
              <a:r>
                <a:rPr lang="kk-KZ" sz="1400" b="1" dirty="0" smtClean="0"/>
                <a:t>статьями </a:t>
              </a:r>
              <a:r>
                <a:rPr lang="kk-KZ" sz="1400" b="1" dirty="0"/>
                <a:t>Земельного кодекса РК </a:t>
              </a:r>
              <a:r>
                <a:rPr lang="kk-KZ" sz="1400" b="1" dirty="0" smtClean="0"/>
                <a:t>(ст</a:t>
              </a:r>
              <a:r>
                <a:rPr lang="kk-KZ" sz="1400" b="1" dirty="0"/>
                <a:t>. 43, 43-1, 44, 44-1, 45, 46, 47, 48)  в зависимости от запрашиваемого целевого назначения</a:t>
              </a:r>
              <a:endParaRPr lang="ru-RU" sz="1400" b="1" dirty="0"/>
            </a:p>
            <a:p>
              <a:endParaRPr lang="ru-RU" sz="1067" b="1" dirty="0">
                <a:latin typeface="Arial Nova Cond Light" panose="020B0306020202020204" pitchFamily="34" charset="0"/>
              </a:endParaRPr>
            </a:p>
            <a:p>
              <a:r>
                <a:rPr lang="ru-RU" sz="1400" b="1" dirty="0">
                  <a:latin typeface="Arial Nova Cond Light" panose="020B0306020202020204" pitchFamily="34" charset="0"/>
                </a:rPr>
                <a:t>Срок оказания: до 1 года;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ru-RU" sz="1400" dirty="0" smtClean="0">
                  <a:latin typeface="Arial Nova Cond Light" panose="020B0306020202020204" pitchFamily="34" charset="0"/>
                </a:rPr>
                <a:t>Согласование </a:t>
              </a:r>
              <a:r>
                <a:rPr lang="ru-RU" sz="1400" dirty="0">
                  <a:latin typeface="Arial Nova Cond Light" panose="020B0306020202020204" pitchFamily="34" charset="0"/>
                </a:rPr>
                <a:t>с заинтересованными государственными органами и организациями;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ova Cond Light" panose="020B0306020202020204" pitchFamily="34" charset="0"/>
                </a:rPr>
                <a:t>Наличие земельной комиссии и землеустроительного проекта;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ova Cond Light" panose="020B0306020202020204" pitchFamily="34" charset="0"/>
                </a:rPr>
                <a:t>Утверждение землеустроительного проекта;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ova Cond Light" panose="020B0306020202020204" pitchFamily="34" charset="0"/>
                </a:rPr>
                <a:t>Подготовка и принятие решения о предоставлении земельного участка в бумажной форме;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ova Cond Light" panose="020B0306020202020204" pitchFamily="34" charset="0"/>
                </a:rPr>
                <a:t>Подготовка договора временного землепользования по месту нахождения земельного участка в бумажной форме;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ova Cond Light" panose="020B0306020202020204" pitchFamily="34" charset="0"/>
                </a:rPr>
                <a:t>Установление границ земельного участка на местности;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 Nova Cond Light" panose="020B0306020202020204" pitchFamily="34" charset="0"/>
                </a:rPr>
                <a:t>Изготовление акта на землю </a:t>
              </a:r>
            </a:p>
            <a:p>
              <a:pPr marL="88898" indent="-88898">
                <a:buFont typeface="Arial" panose="020B0604020202020204" pitchFamily="34" charset="0"/>
                <a:buChar char="•"/>
              </a:pPr>
              <a:r>
                <a:rPr lang="kk-KZ" sz="1400" dirty="0">
                  <a:latin typeface="Arial Nova Cond Light" panose="020B0306020202020204" pitchFamily="34" charset="0"/>
                </a:rPr>
                <a:t>Бумажное </a:t>
              </a:r>
              <a:r>
                <a:rPr lang="kk-KZ" sz="1400" dirty="0" smtClean="0">
                  <a:latin typeface="Arial Nova Cond Light" panose="020B0306020202020204" pitchFamily="34" charset="0"/>
                </a:rPr>
                <a:t>оказание</a:t>
              </a:r>
              <a:r>
                <a:rPr lang="kk-KZ" sz="1400" dirty="0">
                  <a:latin typeface="Arial Nova Cond Light" panose="020B0306020202020204" pitchFamily="34" charset="0"/>
                </a:rPr>
                <a:t>.</a:t>
              </a:r>
              <a:endParaRPr lang="ru-RU" sz="1400" dirty="0">
                <a:latin typeface="Arial Nova Cond Light" panose="020B0306020202020204" pitchFamily="34" charset="0"/>
              </a:endParaRPr>
            </a:p>
          </p:txBody>
        </p:sp>
        <p:sp>
          <p:nvSpPr>
            <p:cNvPr id="324" name="TextBox 323"/>
            <p:cNvSpPr txBox="1"/>
            <p:nvPr/>
          </p:nvSpPr>
          <p:spPr>
            <a:xfrm>
              <a:off x="514875" y="1500575"/>
              <a:ext cx="1499485" cy="145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067" b="1" dirty="0">
                  <a:latin typeface="Arial Nova Cond Light" panose="020B0306020202020204" pitchFamily="34" charset="0"/>
                </a:rPr>
                <a:t>Услугополучатель</a:t>
              </a:r>
            </a:p>
          </p:txBody>
        </p:sp>
      </p:grpSp>
      <p:sp>
        <p:nvSpPr>
          <p:cNvPr id="315" name="TextBox 314"/>
          <p:cNvSpPr txBox="1"/>
          <p:nvPr/>
        </p:nvSpPr>
        <p:spPr>
          <a:xfrm>
            <a:off x="0" y="4"/>
            <a:ext cx="12587933" cy="430887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22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НЕПРОЗРАЧНОСТЬ ПРОЦЕССОВ И РАЗЛИЧНЫЕ СПОСОБЫ ПРЕДОСТАВЛЕНИЯ ЗУ</a:t>
            </a:r>
          </a:p>
        </p:txBody>
      </p:sp>
      <p:sp>
        <p:nvSpPr>
          <p:cNvPr id="316" name="Прямоугольник 315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66102" y="534744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x-none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212028" y="164812"/>
            <a:ext cx="831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ЗЕМЕЛЬНОГО УЧАСТКА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kk-K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A00351A-C1FA-4674-8C3B-AC3CEA43F5A7}"/>
              </a:ext>
            </a:extLst>
          </p:cNvPr>
          <p:cNvSpPr/>
          <p:nvPr/>
        </p:nvSpPr>
        <p:spPr>
          <a:xfrm>
            <a:off x="0" y="1189037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ПРЕДЛАГАЕТСЯ 2</a:t>
            </a:r>
            <a:r>
              <a:rPr lang="x-none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x-non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СПОСОБА ПРЕДОСТАВЛЕНИЯ ЗЕМЕЛЬНЫХ УЧАСТКОВ (ЗУ):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115B2E-E4DF-455A-B1FC-919F01A8158C}"/>
              </a:ext>
            </a:extLst>
          </p:cNvPr>
          <p:cNvSpPr/>
          <p:nvPr/>
        </p:nvSpPr>
        <p:spPr>
          <a:xfrm>
            <a:off x="1205255" y="1917699"/>
            <a:ext cx="5298021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0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ПРЯМОЕ ПРЕДОСТАВЛЕНИЕ ЗУ </a:t>
            </a:r>
            <a:endParaRPr lang="x-non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CEAE64E-963B-4118-BAB7-DDF9878F2CAD}"/>
              </a:ext>
            </a:extLst>
          </p:cNvPr>
          <p:cNvSpPr/>
          <p:nvPr/>
        </p:nvSpPr>
        <p:spPr>
          <a:xfrm>
            <a:off x="6970753" y="1917700"/>
            <a:ext cx="441195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/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ЗУ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ТОРГАХ </a:t>
            </a:r>
            <a:b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АУКЦИОН, КОНКУРСАХ) </a:t>
            </a:r>
            <a:endParaRPr lang="x-none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836EEF5-06C5-43C9-8098-2271231E74A7}"/>
              </a:ext>
            </a:extLst>
          </p:cNvPr>
          <p:cNvSpPr/>
          <p:nvPr/>
        </p:nvSpPr>
        <p:spPr>
          <a:xfrm>
            <a:off x="1205255" y="2755899"/>
            <a:ext cx="5298021" cy="3937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F81BF1C-5EA5-415D-8939-4D7D9665A20F}"/>
              </a:ext>
            </a:extLst>
          </p:cNvPr>
          <p:cNvSpPr/>
          <p:nvPr/>
        </p:nvSpPr>
        <p:spPr>
          <a:xfrm>
            <a:off x="6970755" y="2755900"/>
            <a:ext cx="4411948" cy="3937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DCFDF9E-7375-43DE-A53A-49886BE4DF4A}"/>
              </a:ext>
            </a:extLst>
          </p:cNvPr>
          <p:cNvSpPr/>
          <p:nvPr/>
        </p:nvSpPr>
        <p:spPr>
          <a:xfrm>
            <a:off x="1151020" y="1683885"/>
            <a:ext cx="96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x-none" sz="7200" b="1" dirty="0">
              <a:solidFill>
                <a:schemeClr val="accent5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1A6436E-2873-49D0-970F-662D7243E2CA}"/>
              </a:ext>
            </a:extLst>
          </p:cNvPr>
          <p:cNvSpPr/>
          <p:nvPr/>
        </p:nvSpPr>
        <p:spPr>
          <a:xfrm>
            <a:off x="6905951" y="1736635"/>
            <a:ext cx="96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x-none" sz="7200" b="1" dirty="0">
              <a:solidFill>
                <a:schemeClr val="accent5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2407B8E-D659-4B5C-BA1D-5E26B597F8AD}"/>
              </a:ext>
            </a:extLst>
          </p:cNvPr>
          <p:cNvSpPr/>
          <p:nvPr/>
        </p:nvSpPr>
        <p:spPr>
          <a:xfrm>
            <a:off x="1308791" y="2877195"/>
            <a:ext cx="459079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ФИЗ. ЛИЦАМ</a:t>
            </a:r>
          </a:p>
          <a:p>
            <a:r>
              <a:rPr lang="x-none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ИЖС, ЛПХ, садоводства, огородничества, под объекты общего пользования, для нужд населения, кондоминиума, для содержания зданий принадлежащих на праве собственности, переселенцам и т.д.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DEDDA5D-27FC-4AC2-9252-5194A9CC527D}"/>
              </a:ext>
            </a:extLst>
          </p:cNvPr>
          <p:cNvSpPr/>
          <p:nvPr/>
        </p:nvSpPr>
        <p:spPr>
          <a:xfrm>
            <a:off x="1308791" y="4245651"/>
            <a:ext cx="41275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ГОС. ЮР. ЛИЦАМ 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нужд обороны и национальной безопасности, особо охраняемых природных территорий</a:t>
            </a:r>
            <a:endParaRPr lang="x-none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A21A89A-6956-48EE-8041-AB3CBBB5B37A}"/>
              </a:ext>
            </a:extLst>
          </p:cNvPr>
          <p:cNvSpPr/>
          <p:nvPr/>
        </p:nvSpPr>
        <p:spPr>
          <a:xfrm>
            <a:off x="1246152" y="5233254"/>
            <a:ext cx="45907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ФИЗ. ЛИЦАМ И </a:t>
            </a:r>
            <a:b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НЕГОСУДАРСТВЕННЫМ ЮР. ЛИЦАМ </a:t>
            </a:r>
          </a:p>
          <a:p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целей недропользования, СЭЗ и ИЗ, СПК, натурные гранты, лесоразведения,  международным договорам, для нужд транспорта, связи и энергетики, для реализации проектов ГЧП, концессии, </a:t>
            </a:r>
            <a:r>
              <a:rPr lang="ru-RU" sz="13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кандасам</a:t>
            </a:r>
            <a:r>
              <a:rPr lang="ru-RU" sz="1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т.д.</a:t>
            </a:r>
            <a:endParaRPr lang="x-none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15A37AC-67F0-43A1-886A-51EA7AC759F2}"/>
              </a:ext>
            </a:extLst>
          </p:cNvPr>
          <p:cNvCxnSpPr/>
          <p:nvPr/>
        </p:nvCxnSpPr>
        <p:spPr>
          <a:xfrm>
            <a:off x="1308791" y="4087648"/>
            <a:ext cx="43434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DAFFD3FB-F44F-4675-906C-FC46F3CC460F}"/>
              </a:ext>
            </a:extLst>
          </p:cNvPr>
          <p:cNvCxnSpPr/>
          <p:nvPr/>
        </p:nvCxnSpPr>
        <p:spPr>
          <a:xfrm>
            <a:off x="1369849" y="5080000"/>
            <a:ext cx="43434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BA00F37A-093C-4528-82C7-9D6303EB044A}"/>
              </a:ext>
            </a:extLst>
          </p:cNvPr>
          <p:cNvSpPr/>
          <p:nvPr/>
        </p:nvSpPr>
        <p:spPr>
          <a:xfrm>
            <a:off x="8053423" y="3288012"/>
            <a:ext cx="2246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ФИЗ. ЛИЦАМ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ведения бизнеса</a:t>
            </a:r>
            <a:endParaRPr lang="x-non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5F69B2F-1F50-4D72-8D06-0693326B2B82}"/>
              </a:ext>
            </a:extLst>
          </p:cNvPr>
          <p:cNvSpPr/>
          <p:nvPr/>
        </p:nvSpPr>
        <p:spPr>
          <a:xfrm>
            <a:off x="7955569" y="4260773"/>
            <a:ext cx="2484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НЕГОСУДАРСТВЕННЫМ ЮР. ЛИЦАМ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ведения бизнеса</a:t>
            </a:r>
            <a:endParaRPr lang="x-non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A049CFF9-A3BD-4CA1-AFE6-C3207EC66EFC}"/>
              </a:ext>
            </a:extLst>
          </p:cNvPr>
          <p:cNvCxnSpPr>
            <a:cxnSpLocks/>
          </p:cNvCxnSpPr>
          <p:nvPr/>
        </p:nvCxnSpPr>
        <p:spPr>
          <a:xfrm>
            <a:off x="7999375" y="4069566"/>
            <a:ext cx="23972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212028" y="164812"/>
            <a:ext cx="1016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ПРЯМОЕ ПРЕДОСТАВЛЕНИЕ ЗЕМЕЛЬНОГО УЧАСТКА </a:t>
            </a:r>
            <a:endParaRPr lang="x-none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kk-KZ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033BEE-5BEE-4729-9A4C-CE4C6464E913}"/>
              </a:ext>
            </a:extLst>
          </p:cNvPr>
          <p:cNvSpPr/>
          <p:nvPr/>
        </p:nvSpPr>
        <p:spPr>
          <a:xfrm>
            <a:off x="139700" y="1041400"/>
            <a:ext cx="6320094" cy="4432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ЕСТЬ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9A81AD5-BBA1-434A-A93E-E9FCA3FC96BF}"/>
              </a:ext>
            </a:extLst>
          </p:cNvPr>
          <p:cNvSpPr/>
          <p:nvPr/>
        </p:nvSpPr>
        <p:spPr>
          <a:xfrm>
            <a:off x="6725264" y="1041400"/>
            <a:ext cx="5327037" cy="443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БУДЕТ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9F857EA-9A85-424F-B6AB-5D4B11536C4B}"/>
              </a:ext>
            </a:extLst>
          </p:cNvPr>
          <p:cNvSpPr/>
          <p:nvPr/>
        </p:nvSpPr>
        <p:spPr>
          <a:xfrm>
            <a:off x="139700" y="1586271"/>
            <a:ext cx="6320094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ЭТАП </a:t>
            </a:r>
            <a:r>
              <a:rPr lang="en-US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ПОЛУЧЕНИЕ ЗАКЛЮЧЕНИЯ КОМИССИИ </a:t>
            </a:r>
            <a:r>
              <a:rPr lang="en-US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25 РАБОЧИХ ДНЕЙ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531AE2E-4D27-4CF7-8A8B-CC13730F0F6B}"/>
              </a:ext>
            </a:extLst>
          </p:cNvPr>
          <p:cNvSpPr/>
          <p:nvPr/>
        </p:nvSpPr>
        <p:spPr>
          <a:xfrm>
            <a:off x="6725264" y="1586271"/>
            <a:ext cx="5327037" cy="5407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МИО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ПЕРЕЧЕНЬ СВОБОДНЫХ УЧАСТКОВ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DB4B49E-8953-4C2F-90DF-F235805513DE}"/>
              </a:ext>
            </a:extLst>
          </p:cNvPr>
          <p:cNvSpPr/>
          <p:nvPr/>
        </p:nvSpPr>
        <p:spPr>
          <a:xfrm>
            <a:off x="970784" y="2164480"/>
            <a:ext cx="2135237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x-none" sz="800" dirty="0"/>
              <a:t>Подача заявления 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x-none" sz="800" dirty="0"/>
              <a:t>Прием </a:t>
            </a:r>
            <a:r>
              <a:rPr lang="x-none" sz="800" dirty="0" smtClean="0"/>
              <a:t>заявлени</a:t>
            </a:r>
            <a:r>
              <a:rPr lang="kk-KZ" sz="800" dirty="0"/>
              <a:t>я</a:t>
            </a:r>
            <a:endParaRPr lang="x-none" sz="800" dirty="0"/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x-none" sz="800" dirty="0"/>
              <a:t>Принятие к рассмотрению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x-none" sz="800" dirty="0"/>
              <a:t>Подготовка проекта акта выбора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x-none" sz="800" dirty="0"/>
              <a:t>Самостоятельное </a:t>
            </a:r>
            <a:r>
              <a:rPr lang="x-none" sz="800" dirty="0" smtClean="0"/>
              <a:t>согласовани</a:t>
            </a:r>
            <a:r>
              <a:rPr lang="kk-KZ" sz="800" dirty="0" smtClean="0"/>
              <a:t>е</a:t>
            </a:r>
            <a:endParaRPr lang="x-none" sz="800" dirty="0"/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x-none" sz="800" dirty="0"/>
              <a:t>ГОСОРГАНЫ и ОРГАНИЗАЦИИ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439DF42-F425-4543-B535-69BF53036BC1}"/>
              </a:ext>
            </a:extLst>
          </p:cNvPr>
          <p:cNvSpPr/>
          <p:nvPr/>
        </p:nvSpPr>
        <p:spPr>
          <a:xfrm>
            <a:off x="3386034" y="2164480"/>
            <a:ext cx="30630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x-none" sz="800" dirty="0"/>
              <a:t>Передача согласованного акта выбора земельного участка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x-none" sz="800" dirty="0"/>
              <a:t>Направление материалов на  комиссию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x-none" sz="800" dirty="0"/>
              <a:t>Рассмотрение материалов </a:t>
            </a:r>
            <a:r>
              <a:rPr lang="x-none" sz="800" dirty="0" smtClean="0"/>
              <a:t>(</a:t>
            </a:r>
            <a:r>
              <a:rPr lang="kk-KZ" sz="800" dirty="0" smtClean="0"/>
              <a:t>з</a:t>
            </a:r>
            <a:r>
              <a:rPr lang="x-none" sz="800" dirty="0" smtClean="0"/>
              <a:t>аседания </a:t>
            </a:r>
            <a:r>
              <a:rPr lang="x-none" sz="800" dirty="0"/>
              <a:t>проводятся от 1 до 4 раз в месяц)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x-none" sz="800" dirty="0"/>
              <a:t>Передача заключения комиссии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 startAt="7"/>
            </a:pPr>
            <a:r>
              <a:rPr lang="x-none" sz="800" dirty="0"/>
              <a:t>Получение заключения комиссии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794532-EAA7-40DA-BBBF-CF77C77AA7BD}"/>
              </a:ext>
            </a:extLst>
          </p:cNvPr>
          <p:cNvSpPr/>
          <p:nvPr/>
        </p:nvSpPr>
        <p:spPr>
          <a:xfrm>
            <a:off x="139701" y="2127290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62B24BA-FB71-405F-AAC8-2CD7EBDBDEC8}"/>
              </a:ext>
            </a:extLst>
          </p:cNvPr>
          <p:cNvSpPr/>
          <p:nvPr/>
        </p:nvSpPr>
        <p:spPr>
          <a:xfrm>
            <a:off x="139700" y="3225027"/>
            <a:ext cx="6320094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ПОЛУЧЕНИЕ ЗЕМЕЛЬНОГО УЧАСТКА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60 РАБОЧИХ ДНЕЙ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BC9664D-7C0E-4684-B13D-AF25486E8339}"/>
              </a:ext>
            </a:extLst>
          </p:cNvPr>
          <p:cNvSpPr/>
          <p:nvPr/>
        </p:nvSpPr>
        <p:spPr>
          <a:xfrm>
            <a:off x="970784" y="3839368"/>
            <a:ext cx="2394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/>
              <a:t>Заказ землеустроительного проекта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/>
              <a:t>Разработка землеустроительного проекта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/>
              <a:t>Согласование землеустроительного проекта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/>
              <a:t>Подача разработанного землеустроительного проекта в УЗО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/>
              <a:t>Утверждение землеустроительного проекта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/>
              <a:t>Подготовка и принятие решения о предоставлении земельного участка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3220262-A884-46FC-A497-47D9FF376EB4}"/>
              </a:ext>
            </a:extLst>
          </p:cNvPr>
          <p:cNvSpPr/>
          <p:nvPr/>
        </p:nvSpPr>
        <p:spPr>
          <a:xfrm>
            <a:off x="3386034" y="3839368"/>
            <a:ext cx="3063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ru-RU" sz="800" dirty="0"/>
              <a:t>Получение решения о предоставлении земельного участка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/>
              <a:t>Подготовка договора временного землепользования по месту нахождения земельного участка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/>
              <a:t>Подписание договора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/>
              <a:t>Установление границ земельного участка на местности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/>
              <a:t>Подача заявления на изготовление акта на земельный участок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ru-RU" sz="800" dirty="0"/>
              <a:t>Изготовление акта на землю </a:t>
            </a:r>
            <a:endParaRPr lang="x-none" sz="8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B116FE8-EA1B-445F-A2B4-A112B0BC1A74}"/>
              </a:ext>
            </a:extLst>
          </p:cNvPr>
          <p:cNvSpPr/>
          <p:nvPr/>
        </p:nvSpPr>
        <p:spPr>
          <a:xfrm>
            <a:off x="139701" y="3839368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F599050-5805-4155-82A1-3504F560CC23}"/>
              </a:ext>
            </a:extLst>
          </p:cNvPr>
          <p:cNvSpPr/>
          <p:nvPr/>
        </p:nvSpPr>
        <p:spPr>
          <a:xfrm>
            <a:off x="139700" y="4957553"/>
            <a:ext cx="6320094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ЭТАП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РЕГИСТРАЦИЯ ПРАВА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РАБОЧИХ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699D783-8347-4A65-A2BE-D913EA7B7E29}"/>
              </a:ext>
            </a:extLst>
          </p:cNvPr>
          <p:cNvSpPr/>
          <p:nvPr/>
        </p:nvSpPr>
        <p:spPr>
          <a:xfrm>
            <a:off x="139701" y="5498341"/>
            <a:ext cx="863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77262975-EA46-4E95-8569-8CFF87B7114B}"/>
              </a:ext>
            </a:extLst>
          </p:cNvPr>
          <p:cNvSpPr/>
          <p:nvPr/>
        </p:nvSpPr>
        <p:spPr>
          <a:xfrm>
            <a:off x="970784" y="5604903"/>
            <a:ext cx="23943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800" dirty="0"/>
              <a:t>Подача документов на регистрацию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919E76E-43C8-4D21-BE36-3A0ABA2EFE1C}"/>
              </a:ext>
            </a:extLst>
          </p:cNvPr>
          <p:cNvSpPr/>
          <p:nvPr/>
        </p:nvSpPr>
        <p:spPr>
          <a:xfrm>
            <a:off x="3124713" y="5604903"/>
            <a:ext cx="13096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 startAt="2"/>
            </a:pPr>
            <a:r>
              <a:rPr lang="ru-RU" sz="800" dirty="0"/>
              <a:t>Регистрация права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E451BEE-9DC6-4A74-8C4C-76FCD43E6E86}"/>
              </a:ext>
            </a:extLst>
          </p:cNvPr>
          <p:cNvSpPr/>
          <p:nvPr/>
        </p:nvSpPr>
        <p:spPr>
          <a:xfrm>
            <a:off x="4434348" y="5604903"/>
            <a:ext cx="201474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ru-RU" sz="800" dirty="0"/>
              <a:t>Получение готового документа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C2FA1D7-96B7-4870-A49D-FF645151B905}"/>
              </a:ext>
            </a:extLst>
          </p:cNvPr>
          <p:cNvSpPr/>
          <p:nvPr/>
        </p:nvSpPr>
        <p:spPr>
          <a:xfrm>
            <a:off x="139700" y="6005014"/>
            <a:ext cx="6320094" cy="76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A0133C8-6057-4AC7-9C5C-A4C23F266CDB}"/>
              </a:ext>
            </a:extLst>
          </p:cNvPr>
          <p:cNvCxnSpPr/>
          <p:nvPr/>
        </p:nvCxnSpPr>
        <p:spPr>
          <a:xfrm>
            <a:off x="6587613" y="1041400"/>
            <a:ext cx="0" cy="57289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1C4FF39-494B-4F08-8D55-9D164278A833}"/>
              </a:ext>
            </a:extLst>
          </p:cNvPr>
          <p:cNvSpPr/>
          <p:nvPr/>
        </p:nvSpPr>
        <p:spPr>
          <a:xfrm>
            <a:off x="577437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СРОК ОКАЗАНИЯ: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6827B5E-579B-4B9E-9B8D-F68E64C4C461}"/>
              </a:ext>
            </a:extLst>
          </p:cNvPr>
          <p:cNvSpPr/>
          <p:nvPr/>
        </p:nvSpPr>
        <p:spPr>
          <a:xfrm>
            <a:off x="11881" y="6234704"/>
            <a:ext cx="2959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НОРМАМ ЗАКОНА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 ДНЕЙ,</a:t>
            </a:r>
          </a:p>
          <a:p>
            <a:pPr algn="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ПРАКТИКЕ 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ГОД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69596710-187F-485C-946E-DB0A8E8F9DA2}"/>
              </a:ext>
            </a:extLst>
          </p:cNvPr>
          <p:cNvCxnSpPr>
            <a:cxnSpLocks/>
          </p:cNvCxnSpPr>
          <p:nvPr/>
        </p:nvCxnSpPr>
        <p:spPr>
          <a:xfrm>
            <a:off x="3076525" y="6089274"/>
            <a:ext cx="0" cy="61156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D8A3FD7C-55D7-4920-AEB4-58B43263192A}"/>
              </a:ext>
            </a:extLst>
          </p:cNvPr>
          <p:cNvSpPr/>
          <p:nvPr/>
        </p:nvSpPr>
        <p:spPr>
          <a:xfrm>
            <a:off x="3204345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ШАГОВ: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C5C0E501-A84A-4ADD-B3D7-B7263C4726C1}"/>
              </a:ext>
            </a:extLst>
          </p:cNvPr>
          <p:cNvSpPr/>
          <p:nvPr/>
        </p:nvSpPr>
        <p:spPr>
          <a:xfrm>
            <a:off x="3204345" y="6234704"/>
            <a:ext cx="3393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38 И 11 СЛУЧАЕВ КОНТАКТА </a:t>
            </a:r>
            <a:b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УСЛУГОДАТЕЛЯМИ </a:t>
            </a:r>
            <a:endParaRPr lang="ru-RU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9CD279F-2E04-4617-8738-C2A6FA84D95A}"/>
              </a:ext>
            </a:extLst>
          </p:cNvPr>
          <p:cNvSpPr/>
          <p:nvPr/>
        </p:nvSpPr>
        <p:spPr>
          <a:xfrm>
            <a:off x="7386795" y="2140435"/>
            <a:ext cx="84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ЕГКН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CBCCCE9-FBC6-4408-AB8B-335ED95A2814}"/>
              </a:ext>
            </a:extLst>
          </p:cNvPr>
          <p:cNvSpPr/>
          <p:nvPr/>
        </p:nvSpPr>
        <p:spPr>
          <a:xfrm>
            <a:off x="8234877" y="2140435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000" dirty="0"/>
              <a:t>Формирование перечня свободных  земельных участков согласно </a:t>
            </a:r>
            <a:r>
              <a:rPr lang="kk-KZ" sz="1000" dirty="0" smtClean="0"/>
              <a:t>г</a:t>
            </a:r>
            <a:r>
              <a:rPr lang="x-none" sz="1000" dirty="0" smtClean="0"/>
              <a:t>ен.плана</a:t>
            </a:r>
            <a:endParaRPr lang="x-none" sz="1000"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95E4B278-95B6-404F-A231-AE3360BB97FA}"/>
              </a:ext>
            </a:extLst>
          </p:cNvPr>
          <p:cNvCxnSpPr/>
          <p:nvPr/>
        </p:nvCxnSpPr>
        <p:spPr>
          <a:xfrm>
            <a:off x="6762084" y="2584053"/>
            <a:ext cx="5290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95CEC5F-8304-4D04-B046-B5E4E6E86F8E}"/>
              </a:ext>
            </a:extLst>
          </p:cNvPr>
          <p:cNvSpPr/>
          <p:nvPr/>
        </p:nvSpPr>
        <p:spPr>
          <a:xfrm>
            <a:off x="7062329" y="2594435"/>
            <a:ext cx="117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РГИС/НАО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06BF62D-0C5D-4E40-B331-690761E76102}"/>
              </a:ext>
            </a:extLst>
          </p:cNvPr>
          <p:cNvSpPr/>
          <p:nvPr/>
        </p:nvSpPr>
        <p:spPr>
          <a:xfrm>
            <a:off x="8234877" y="2594435"/>
            <a:ext cx="38174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Согласование акта выбора с ГУ, организациями и НАО «Правительство для граждан», предоставление информации о тех. условиях </a:t>
            </a:r>
            <a:r>
              <a:rPr lang="ru-RU" sz="1000" dirty="0" err="1"/>
              <a:t>инж</a:t>
            </a:r>
            <a:r>
              <a:rPr lang="ru-RU" sz="1000" dirty="0"/>
              <a:t>. систем</a:t>
            </a:r>
            <a:endParaRPr lang="x-none" sz="1000" dirty="0"/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C1FCD076-2F5E-433D-BD4D-7D2CEBE41875}"/>
              </a:ext>
            </a:extLst>
          </p:cNvPr>
          <p:cNvCxnSpPr/>
          <p:nvPr/>
        </p:nvCxnSpPr>
        <p:spPr>
          <a:xfrm>
            <a:off x="6762084" y="3158265"/>
            <a:ext cx="52902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A3DA2BD8-1397-46A0-ACBA-99AF9E07FDD5}"/>
              </a:ext>
            </a:extLst>
          </p:cNvPr>
          <p:cNvSpPr/>
          <p:nvPr/>
        </p:nvSpPr>
        <p:spPr>
          <a:xfrm>
            <a:off x="7062329" y="3163271"/>
            <a:ext cx="117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203EE093-64CB-4853-A1ED-FC5217290B5A}"/>
              </a:ext>
            </a:extLst>
          </p:cNvPr>
          <p:cNvSpPr/>
          <p:nvPr/>
        </p:nvSpPr>
        <p:spPr>
          <a:xfrm>
            <a:off x="8234877" y="3192767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Землеустроительные работы (договорные отношения)</a:t>
            </a:r>
            <a:endParaRPr lang="x-none" sz="10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ED5F22DB-A2C6-4249-9BB2-42B332A63721}"/>
              </a:ext>
            </a:extLst>
          </p:cNvPr>
          <p:cNvSpPr/>
          <p:nvPr/>
        </p:nvSpPr>
        <p:spPr>
          <a:xfrm>
            <a:off x="6725264" y="3540581"/>
            <a:ext cx="5327037" cy="307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DEF3BDA8-E2A5-4E28-8D14-E0799B012331}"/>
              </a:ext>
            </a:extLst>
          </p:cNvPr>
          <p:cNvSpPr/>
          <p:nvPr/>
        </p:nvSpPr>
        <p:spPr>
          <a:xfrm>
            <a:off x="8234877" y="3928946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Выбор заявителя ЗУ из перечня сформированных  готовых участков </a:t>
            </a:r>
            <a:endParaRPr lang="x-none" sz="1000" dirty="0"/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xmlns="" id="{4F72968C-09E2-495B-9375-84EE73BA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3927563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A6E0202-8873-4D2A-B385-FB0D3C866BF8}"/>
              </a:ext>
            </a:extLst>
          </p:cNvPr>
          <p:cNvSpPr/>
          <p:nvPr/>
        </p:nvSpPr>
        <p:spPr>
          <a:xfrm>
            <a:off x="6725264" y="4406828"/>
            <a:ext cx="5327037" cy="307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9D12BFB-8B2D-4A46-9CA1-8ABB23BEAE6A}"/>
              </a:ext>
            </a:extLst>
          </p:cNvPr>
          <p:cNvSpPr/>
          <p:nvPr/>
        </p:nvSpPr>
        <p:spPr>
          <a:xfrm>
            <a:off x="6725261" y="6005014"/>
            <a:ext cx="5327038" cy="765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F9497B43-C13F-412D-9C38-28F76D19FB75}"/>
              </a:ext>
            </a:extLst>
          </p:cNvPr>
          <p:cNvSpPr/>
          <p:nvPr/>
        </p:nvSpPr>
        <p:spPr>
          <a:xfrm>
            <a:off x="7386795" y="4720692"/>
            <a:ext cx="84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ЕГКН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EE45A36E-12E2-4A1A-A1DA-C59985BF1B30}"/>
              </a:ext>
            </a:extLst>
          </p:cNvPr>
          <p:cNvSpPr/>
          <p:nvPr/>
        </p:nvSpPr>
        <p:spPr>
          <a:xfrm>
            <a:off x="8234877" y="4765719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Решение МИО о предоставлении прав</a:t>
            </a:r>
            <a:endParaRPr lang="x-none" sz="1000" dirty="0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C382C53F-9330-4015-BAD6-384D66C3C184}"/>
              </a:ext>
            </a:extLst>
          </p:cNvPr>
          <p:cNvSpPr/>
          <p:nvPr/>
        </p:nvSpPr>
        <p:spPr>
          <a:xfrm>
            <a:off x="6725264" y="5056967"/>
            <a:ext cx="5327037" cy="3077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</a:t>
            </a:r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xmlns="" id="{EBC4B9DD-3A54-400A-949A-3285AF9C9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5479929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9B81191D-B28F-4E0E-964E-7E01B1716614}"/>
              </a:ext>
            </a:extLst>
          </p:cNvPr>
          <p:cNvSpPr/>
          <p:nvPr/>
        </p:nvSpPr>
        <p:spPr>
          <a:xfrm>
            <a:off x="8234877" y="5440091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Уведомление о постановке на кадастровый учет и регистрацию прав. Кадастровый паспорт (при необходимости)</a:t>
            </a:r>
            <a:endParaRPr lang="x-none" sz="1000" dirty="0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722311E0-E6AD-4C04-92E9-CFBF265ED2C7}"/>
              </a:ext>
            </a:extLst>
          </p:cNvPr>
          <p:cNvSpPr/>
          <p:nvPr/>
        </p:nvSpPr>
        <p:spPr>
          <a:xfrm>
            <a:off x="6735954" y="6056138"/>
            <a:ext cx="5305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СРОК ОКАЗАНИЯ: 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711A735-52F3-41AC-993F-098E5CB2501F}"/>
              </a:ext>
            </a:extLst>
          </p:cNvPr>
          <p:cNvSpPr/>
          <p:nvPr/>
        </p:nvSpPr>
        <p:spPr>
          <a:xfrm>
            <a:off x="6725261" y="6261239"/>
            <a:ext cx="531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РАБОЧИХ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Скругленный прямоугольник 749"/>
          <p:cNvSpPr/>
          <p:nvPr/>
        </p:nvSpPr>
        <p:spPr>
          <a:xfrm>
            <a:off x="2123429" y="4924400"/>
            <a:ext cx="1067169" cy="1642669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73" name="Скругленный прямоугольник 272"/>
          <p:cNvSpPr/>
          <p:nvPr/>
        </p:nvSpPr>
        <p:spPr>
          <a:xfrm>
            <a:off x="3252184" y="4933788"/>
            <a:ext cx="1167701" cy="1642669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72" name="Скругленный прямоугольник 271"/>
          <p:cNvSpPr/>
          <p:nvPr/>
        </p:nvSpPr>
        <p:spPr>
          <a:xfrm>
            <a:off x="5689632" y="4925162"/>
            <a:ext cx="1168177" cy="1672281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1036268" y="4926566"/>
            <a:ext cx="947032" cy="1642669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850" name="Скругленный прямоугольник 849"/>
          <p:cNvSpPr/>
          <p:nvPr/>
        </p:nvSpPr>
        <p:spPr>
          <a:xfrm>
            <a:off x="4474937" y="4924541"/>
            <a:ext cx="1186439" cy="1642529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03" name="Скругленный прямоугольник 202"/>
          <p:cNvSpPr/>
          <p:nvPr/>
        </p:nvSpPr>
        <p:spPr>
          <a:xfrm>
            <a:off x="7997563" y="2907556"/>
            <a:ext cx="3098973" cy="1672763"/>
          </a:xfrm>
          <a:prstGeom prst="roundRect">
            <a:avLst>
              <a:gd name="adj" fmla="val 8673"/>
            </a:avLst>
          </a:prstGeom>
          <a:gradFill>
            <a:gsLst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 w="12700" cap="rnd" cmpd="dbl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1" name="Дуга 210"/>
          <p:cNvSpPr/>
          <p:nvPr/>
        </p:nvSpPr>
        <p:spPr>
          <a:xfrm>
            <a:off x="11489290" y="34808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186" name="Скругленный прямоугольник 185"/>
          <p:cNvSpPr/>
          <p:nvPr/>
        </p:nvSpPr>
        <p:spPr>
          <a:xfrm>
            <a:off x="5894700" y="2905137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82" name="Скругленный прямоугольник 281"/>
          <p:cNvSpPr/>
          <p:nvPr/>
        </p:nvSpPr>
        <p:spPr>
          <a:xfrm>
            <a:off x="6938845" y="2895741"/>
            <a:ext cx="919659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923" name="Скругленный прямоугольник 922"/>
          <p:cNvSpPr/>
          <p:nvPr/>
        </p:nvSpPr>
        <p:spPr>
          <a:xfrm>
            <a:off x="1048776" y="895718"/>
            <a:ext cx="3699037" cy="1680169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220" name="Прямая соединительная линия 219"/>
          <p:cNvCxnSpPr>
            <a:stCxn id="218" idx="0"/>
          </p:cNvCxnSpPr>
          <p:nvPr/>
        </p:nvCxnSpPr>
        <p:spPr>
          <a:xfrm flipV="1">
            <a:off x="541840" y="5532478"/>
            <a:ext cx="4527045" cy="1350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Скругленный прямоугольник 176"/>
          <p:cNvSpPr/>
          <p:nvPr/>
        </p:nvSpPr>
        <p:spPr>
          <a:xfrm>
            <a:off x="4728361" y="2907556"/>
            <a:ext cx="1064243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1052835" y="2907556"/>
            <a:ext cx="1064243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4329739" y="895717"/>
            <a:ext cx="1373767" cy="1672763"/>
          </a:xfrm>
          <a:prstGeom prst="roundRect">
            <a:avLst>
              <a:gd name="adj" fmla="val 8673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857" name="Скругленный прямоугольник 856"/>
          <p:cNvSpPr/>
          <p:nvPr/>
        </p:nvSpPr>
        <p:spPr>
          <a:xfrm>
            <a:off x="6920080" y="4925162"/>
            <a:ext cx="4953870" cy="1649151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1024" name="Прямая соединительная линия 1023"/>
          <p:cNvCxnSpPr/>
          <p:nvPr/>
        </p:nvCxnSpPr>
        <p:spPr>
          <a:xfrm flipV="1">
            <a:off x="5281317" y="5538824"/>
            <a:ext cx="1609923" cy="1029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3275403" y="2907097"/>
            <a:ext cx="1369575" cy="1662260"/>
          </a:xfrm>
          <a:prstGeom prst="roundRect">
            <a:avLst>
              <a:gd name="adj" fmla="val 6008"/>
            </a:avLst>
          </a:prstGeom>
          <a:pattFill prst="dkVert">
            <a:fgClr>
              <a:schemeClr val="accent4">
                <a:lumMod val="20000"/>
                <a:lumOff val="8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967" name="Скругленный прямоугольник 966"/>
          <p:cNvSpPr/>
          <p:nvPr/>
        </p:nvSpPr>
        <p:spPr>
          <a:xfrm>
            <a:off x="2244753" y="2907858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924" name="Скругленный прямоугольник 923"/>
          <p:cNvSpPr/>
          <p:nvPr/>
        </p:nvSpPr>
        <p:spPr>
          <a:xfrm>
            <a:off x="6595811" y="903126"/>
            <a:ext cx="953803" cy="1658252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606" name="Скругленный прямоугольник 605"/>
          <p:cNvSpPr/>
          <p:nvPr/>
        </p:nvSpPr>
        <p:spPr>
          <a:xfrm>
            <a:off x="3397659" y="907646"/>
            <a:ext cx="797704" cy="1661815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605" name="Скругленный прямоугольник 604"/>
          <p:cNvSpPr/>
          <p:nvPr/>
        </p:nvSpPr>
        <p:spPr>
          <a:xfrm>
            <a:off x="2488983" y="903125"/>
            <a:ext cx="818955" cy="1658251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6" name="Скругленный прямоугольник 565"/>
          <p:cNvSpPr/>
          <p:nvPr/>
        </p:nvSpPr>
        <p:spPr>
          <a:xfrm>
            <a:off x="1066400" y="914733"/>
            <a:ext cx="1323123" cy="1646644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9351" y="0"/>
            <a:ext cx="3470755" cy="50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990137" y="670105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ЭТАП: ПОДАЧА И РАССМОТРЕНИЕ ЗАЯВЛЕНИЯ</a:t>
            </a: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3461406" y="506043"/>
            <a:ext cx="8176415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0" y="506043"/>
            <a:ext cx="3461405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-9350" y="73475"/>
            <a:ext cx="9734201" cy="5078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ЗУ</a:t>
            </a:r>
            <a:r>
              <a:rPr lang="ru-RU" sz="2700" dirty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ПРЯМОЕ ПРЕДОСТАВЛЕНИЕ</a:t>
            </a:r>
          </a:p>
        </p:txBody>
      </p:sp>
      <p:sp>
        <p:nvSpPr>
          <p:cNvPr id="1362" name="Прямоугольник 1361"/>
          <p:cNvSpPr/>
          <p:nvPr/>
        </p:nvSpPr>
        <p:spPr>
          <a:xfrm>
            <a:off x="2700673" y="2760385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>
            <a:stCxn id="6" idx="6"/>
          </p:cNvCxnSpPr>
          <p:nvPr/>
        </p:nvCxnSpPr>
        <p:spPr>
          <a:xfrm flipV="1">
            <a:off x="816693" y="1529635"/>
            <a:ext cx="11057257" cy="9232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9999">
                  <a:srgbClr val="85C2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36774" y="1248909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233" name="Рисунок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87" y="1322051"/>
            <a:ext cx="405695" cy="433632"/>
          </a:xfrm>
          <a:prstGeom prst="rect">
            <a:avLst/>
          </a:prstGeom>
        </p:spPr>
      </p:pic>
      <p:sp>
        <p:nvSpPr>
          <p:cNvPr id="237" name="Овал 236"/>
          <p:cNvSpPr/>
          <p:nvPr/>
        </p:nvSpPr>
        <p:spPr>
          <a:xfrm>
            <a:off x="2668155" y="129923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12" name="TextBox 511"/>
          <p:cNvSpPr txBox="1"/>
          <p:nvPr/>
        </p:nvSpPr>
        <p:spPr>
          <a:xfrm>
            <a:off x="-71158" y="1006009"/>
            <a:ext cx="1195780" cy="2000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ru-RU"/>
            </a:defPPr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00" dirty="0"/>
              <a:t>УСЛУГОПОЛУЧАТЕЛЬ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2647800" y="988695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sp>
        <p:nvSpPr>
          <p:cNvPr id="516" name="TextBox 515"/>
          <p:cNvSpPr txBox="1"/>
          <p:nvPr/>
        </p:nvSpPr>
        <p:spPr>
          <a:xfrm flipH="1">
            <a:off x="1258393" y="995454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3422960" y="997122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РГИС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3261972" y="2920415"/>
            <a:ext cx="1361680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</a:p>
        </p:txBody>
      </p:sp>
      <p:sp>
        <p:nvSpPr>
          <p:cNvPr id="531" name="Прямоугольник 530"/>
          <p:cNvSpPr/>
          <p:nvPr/>
        </p:nvSpPr>
        <p:spPr>
          <a:xfrm>
            <a:off x="987545" y="1698564"/>
            <a:ext cx="1536113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«Выбор услуги / Недвижимость / Предоставление земельного участка / Прямое предоставление»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Указание потребности в тех. условиях (по желанию)</a:t>
            </a:r>
          </a:p>
          <a:p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" name="Прямоугольник 531"/>
          <p:cNvSpPr/>
          <p:nvPr/>
        </p:nvSpPr>
        <p:spPr>
          <a:xfrm>
            <a:off x="2436711" y="1746189"/>
            <a:ext cx="927757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Выбор земельного участка путем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отрисовки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на ПКК</a:t>
            </a:r>
          </a:p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согласно ПДП</a:t>
            </a:r>
          </a:p>
        </p:txBody>
      </p:sp>
      <p:sp>
        <p:nvSpPr>
          <p:cNvPr id="533" name="Прямоугольник 532"/>
          <p:cNvSpPr/>
          <p:nvPr/>
        </p:nvSpPr>
        <p:spPr>
          <a:xfrm>
            <a:off x="3351939" y="1737223"/>
            <a:ext cx="914015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Прием заявления в работу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Подготовка акта выбора</a:t>
            </a:r>
          </a:p>
        </p:txBody>
      </p:sp>
      <p:sp>
        <p:nvSpPr>
          <p:cNvPr id="537" name="Прямоугольник 536"/>
          <p:cNvSpPr/>
          <p:nvPr/>
        </p:nvSpPr>
        <p:spPr>
          <a:xfrm>
            <a:off x="3241617" y="3724131"/>
            <a:ext cx="786831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и подписание документов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Оплата по договору</a:t>
            </a:r>
          </a:p>
        </p:txBody>
      </p:sp>
      <p:sp>
        <p:nvSpPr>
          <p:cNvPr id="538" name="Прямоугольник 537"/>
          <p:cNvSpPr/>
          <p:nvPr/>
        </p:nvSpPr>
        <p:spPr>
          <a:xfrm>
            <a:off x="3792389" y="3743359"/>
            <a:ext cx="980011" cy="266045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500" kern="0" dirty="0">
                <a:latin typeface="Arial" panose="020B0604020202020204" pitchFamily="34" charset="0"/>
                <a:cs typeface="Arial" panose="020B0604020202020204" pitchFamily="34" charset="0"/>
              </a:rPr>
              <a:t>Землеустроительные работы</a:t>
            </a:r>
          </a:p>
        </p:txBody>
      </p:sp>
      <p:sp>
        <p:nvSpPr>
          <p:cNvPr id="540" name="Прямоугольник 539"/>
          <p:cNvSpPr/>
          <p:nvPr/>
        </p:nvSpPr>
        <p:spPr>
          <a:xfrm>
            <a:off x="1048776" y="2363791"/>
            <a:ext cx="2221667" cy="220355"/>
          </a:xfrm>
          <a:prstGeom prst="rect">
            <a:avLst/>
          </a:prstGeom>
          <a:pattFill prst="pct60">
            <a:fgClr>
              <a:schemeClr val="accent1">
                <a:lumMod val="40000"/>
                <a:lumOff val="6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accent3">
                <a:lumMod val="60000"/>
                <a:lumOff val="40000"/>
              </a:schemeClr>
            </a:solidFill>
            <a:prstDash val="dashDot"/>
            <a:round/>
          </a:ln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день</a:t>
            </a:r>
          </a:p>
        </p:txBody>
      </p:sp>
      <p:cxnSp>
        <p:nvCxnSpPr>
          <p:cNvPr id="697" name="Прямая соединительная линия 696"/>
          <p:cNvCxnSpPr/>
          <p:nvPr/>
        </p:nvCxnSpPr>
        <p:spPr>
          <a:xfrm flipV="1">
            <a:off x="3422960" y="2344739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Прямая соединительная линия 704"/>
          <p:cNvCxnSpPr/>
          <p:nvPr/>
        </p:nvCxnSpPr>
        <p:spPr>
          <a:xfrm flipV="1">
            <a:off x="3309857" y="4348323"/>
            <a:ext cx="1305939" cy="152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Прямоугольник 521"/>
          <p:cNvSpPr/>
          <p:nvPr/>
        </p:nvSpPr>
        <p:spPr>
          <a:xfrm>
            <a:off x="995679" y="4695670"/>
            <a:ext cx="5090005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ЭТАП: ПОСТАНОВКА НА УЧЕТ И РЕГИСТРАЦИЯ ПРАВ</a:t>
            </a:r>
          </a:p>
        </p:txBody>
      </p:sp>
      <p:cxnSp>
        <p:nvCxnSpPr>
          <p:cNvPr id="543" name="Прямая соединительная линия 542"/>
          <p:cNvCxnSpPr>
            <a:endCxn id="548" idx="2"/>
          </p:cNvCxnSpPr>
          <p:nvPr/>
        </p:nvCxnSpPr>
        <p:spPr>
          <a:xfrm flipV="1">
            <a:off x="511037" y="2686154"/>
            <a:ext cx="11372863" cy="4767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уга 3"/>
          <p:cNvSpPr/>
          <p:nvPr/>
        </p:nvSpPr>
        <p:spPr>
          <a:xfrm rot="16200000">
            <a:off x="280691" y="2693606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8" name="Дуга 547"/>
          <p:cNvSpPr/>
          <p:nvPr/>
        </p:nvSpPr>
        <p:spPr>
          <a:xfrm rot="5400000">
            <a:off x="11636249" y="2190854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9" name="Дуга 548"/>
          <p:cNvSpPr/>
          <p:nvPr/>
        </p:nvSpPr>
        <p:spPr>
          <a:xfrm>
            <a:off x="11489292" y="15334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550" name="Прямая соединительная линия 549"/>
          <p:cNvCxnSpPr>
            <a:stCxn id="548" idx="0"/>
            <a:endCxn id="549" idx="2"/>
          </p:cNvCxnSpPr>
          <p:nvPr/>
        </p:nvCxnSpPr>
        <p:spPr>
          <a:xfrm flipH="1" flipV="1">
            <a:off x="12131549" y="1784267"/>
            <a:ext cx="1" cy="654236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Дуга 550"/>
          <p:cNvSpPr/>
          <p:nvPr/>
        </p:nvSpPr>
        <p:spPr>
          <a:xfrm rot="10800000">
            <a:off x="280691" y="2971603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1183" name="Прямая соединительная линия 1182"/>
          <p:cNvCxnSpPr>
            <a:stCxn id="551" idx="0"/>
          </p:cNvCxnSpPr>
          <p:nvPr/>
        </p:nvCxnSpPr>
        <p:spPr>
          <a:xfrm>
            <a:off x="528340" y="3466903"/>
            <a:ext cx="11447760" cy="14596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Прямоугольник 551"/>
          <p:cNvSpPr/>
          <p:nvPr/>
        </p:nvSpPr>
        <p:spPr>
          <a:xfrm>
            <a:off x="2" y="6759260"/>
            <a:ext cx="12192132" cy="10104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3100"/>
          </a:p>
        </p:txBody>
      </p:sp>
      <p:pic>
        <p:nvPicPr>
          <p:cNvPr id="604" name="Рисунок 6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27" y="1333685"/>
            <a:ext cx="428127" cy="428127"/>
          </a:xfrm>
          <a:prstGeom prst="rect">
            <a:avLst/>
          </a:prstGeom>
        </p:spPr>
      </p:pic>
      <p:sp>
        <p:nvSpPr>
          <p:cNvPr id="646" name="Овал 645"/>
          <p:cNvSpPr/>
          <p:nvPr/>
        </p:nvSpPr>
        <p:spPr>
          <a:xfrm>
            <a:off x="4010851" y="323038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51" name="Овал 650"/>
          <p:cNvSpPr/>
          <p:nvPr/>
        </p:nvSpPr>
        <p:spPr>
          <a:xfrm>
            <a:off x="3395395" y="323038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cxnSp>
        <p:nvCxnSpPr>
          <p:cNvPr id="749" name="Прямая соединительная линия 748"/>
          <p:cNvCxnSpPr>
            <a:stCxn id="551" idx="2"/>
            <a:endCxn id="4" idx="0"/>
          </p:cNvCxnSpPr>
          <p:nvPr/>
        </p:nvCxnSpPr>
        <p:spPr>
          <a:xfrm flipV="1">
            <a:off x="280691" y="2941256"/>
            <a:ext cx="0" cy="277997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1" name="Прямоугольник 750"/>
          <p:cNvSpPr/>
          <p:nvPr/>
        </p:nvSpPr>
        <p:spPr>
          <a:xfrm>
            <a:off x="2079061" y="6354408"/>
            <a:ext cx="1212067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по договору</a:t>
            </a:r>
          </a:p>
        </p:txBody>
      </p:sp>
      <p:sp>
        <p:nvSpPr>
          <p:cNvPr id="752" name="TextBox 751"/>
          <p:cNvSpPr txBox="1"/>
          <p:nvPr/>
        </p:nvSpPr>
        <p:spPr>
          <a:xfrm flipH="1">
            <a:off x="2192200" y="5005122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3" name="Прямоугольник 752"/>
          <p:cNvSpPr/>
          <p:nvPr/>
        </p:nvSpPr>
        <p:spPr>
          <a:xfrm>
            <a:off x="2097013" y="5693378"/>
            <a:ext cx="1145980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Решение МИО о предоставлении прав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Подписание договора купли-продажи/аренды, оплата по договору</a:t>
            </a:r>
            <a:r>
              <a:rPr lang="ru-RU" sz="7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4" name="Прямая соединительная линия 753"/>
          <p:cNvCxnSpPr/>
          <p:nvPr/>
        </p:nvCxnSpPr>
        <p:spPr>
          <a:xfrm>
            <a:off x="2193329" y="6354407"/>
            <a:ext cx="103111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1" name="Овал 850"/>
          <p:cNvSpPr/>
          <p:nvPr/>
        </p:nvSpPr>
        <p:spPr>
          <a:xfrm>
            <a:off x="4827619" y="529133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52" name="TextBox 851"/>
          <p:cNvSpPr txBox="1"/>
          <p:nvPr/>
        </p:nvSpPr>
        <p:spPr>
          <a:xfrm>
            <a:off x="4835843" y="5010110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853" name="Прямая соединительная линия 852"/>
          <p:cNvCxnSpPr/>
          <p:nvPr/>
        </p:nvCxnSpPr>
        <p:spPr>
          <a:xfrm flipV="1">
            <a:off x="4506439" y="6363855"/>
            <a:ext cx="1122343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4" name="Рисунок 8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93" y="5325790"/>
            <a:ext cx="428127" cy="428127"/>
          </a:xfrm>
          <a:prstGeom prst="rect">
            <a:avLst/>
          </a:prstGeom>
        </p:spPr>
      </p:pic>
      <p:sp>
        <p:nvSpPr>
          <p:cNvPr id="855" name="Прямоугольник 854"/>
          <p:cNvSpPr/>
          <p:nvPr/>
        </p:nvSpPr>
        <p:spPr>
          <a:xfrm>
            <a:off x="4549192" y="5711568"/>
            <a:ext cx="1352849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Изменение статуса объекта на ПКК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*5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Постановка на кадастровый учет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*6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Государственная регистрация прав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*7</a:t>
            </a:r>
          </a:p>
        </p:txBody>
      </p:sp>
      <p:sp>
        <p:nvSpPr>
          <p:cNvPr id="856" name="Прямоугольник 855"/>
          <p:cNvSpPr/>
          <p:nvPr/>
        </p:nvSpPr>
        <p:spPr>
          <a:xfrm>
            <a:off x="4462120" y="6372599"/>
            <a:ext cx="1166661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дня</a:t>
            </a:r>
          </a:p>
        </p:txBody>
      </p:sp>
      <p:sp>
        <p:nvSpPr>
          <p:cNvPr id="859" name="Прямоугольник 858"/>
          <p:cNvSpPr/>
          <p:nvPr/>
        </p:nvSpPr>
        <p:spPr>
          <a:xfrm>
            <a:off x="7021854" y="5045491"/>
            <a:ext cx="4954246" cy="1189375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Акт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выбора</a:t>
            </a:r>
          </a:p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Решение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приложением тех. условий (при необходимости) </a:t>
            </a:r>
          </a:p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Договор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купли-продажи/аренды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Уведомление о постановке на кадастровый учет</a:t>
            </a:r>
          </a:p>
          <a:p>
            <a:pPr marL="90486" indent="-90486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Уведомление о регистрации</a:t>
            </a:r>
          </a:p>
        </p:txBody>
      </p:sp>
      <p:sp>
        <p:nvSpPr>
          <p:cNvPr id="926" name="TextBox 925"/>
          <p:cNvSpPr txBox="1"/>
          <p:nvPr/>
        </p:nvSpPr>
        <p:spPr>
          <a:xfrm flipH="1">
            <a:off x="6609557" y="99083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7" name="Прямоугольник 926"/>
          <p:cNvSpPr/>
          <p:nvPr/>
        </p:nvSpPr>
        <p:spPr>
          <a:xfrm>
            <a:off x="6569261" y="1741572"/>
            <a:ext cx="1044107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</a:t>
            </a: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 акта выбора 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Заявителем</a:t>
            </a:r>
          </a:p>
        </p:txBody>
      </p:sp>
      <p:cxnSp>
        <p:nvCxnSpPr>
          <p:cNvPr id="928" name="Прямая соединительная линия 927"/>
          <p:cNvCxnSpPr/>
          <p:nvPr/>
        </p:nvCxnSpPr>
        <p:spPr>
          <a:xfrm>
            <a:off x="6687727" y="2340124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30" y="1280995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8" name="Овал 967"/>
          <p:cNvSpPr/>
          <p:nvPr/>
        </p:nvSpPr>
        <p:spPr>
          <a:xfrm>
            <a:off x="2447671" y="3241207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69" name="TextBox 968"/>
          <p:cNvSpPr txBox="1"/>
          <p:nvPr/>
        </p:nvSpPr>
        <p:spPr>
          <a:xfrm>
            <a:off x="2453244" y="2993430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970" name="Прямая соединительная линия 969"/>
          <p:cNvCxnSpPr/>
          <p:nvPr/>
        </p:nvCxnSpPr>
        <p:spPr>
          <a:xfrm flipV="1">
            <a:off x="2276257" y="4347174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" name="Прямоугольник 971"/>
          <p:cNvSpPr/>
          <p:nvPr/>
        </p:nvSpPr>
        <p:spPr>
          <a:xfrm>
            <a:off x="2208349" y="3738315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статуса объекта на ПКК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*3</a:t>
            </a:r>
          </a:p>
        </p:txBody>
      </p:sp>
      <p:sp>
        <p:nvSpPr>
          <p:cNvPr id="973" name="Прямоугольник 972"/>
          <p:cNvSpPr/>
          <p:nvPr/>
        </p:nvSpPr>
        <p:spPr>
          <a:xfrm>
            <a:off x="2231937" y="4355917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pic>
        <p:nvPicPr>
          <p:cNvPr id="975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09" y="1243633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7" name="Рисунок 9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105" y="1478977"/>
            <a:ext cx="257948" cy="275712"/>
          </a:xfrm>
          <a:prstGeom prst="rect">
            <a:avLst/>
          </a:prstGeom>
        </p:spPr>
      </p:pic>
      <p:sp>
        <p:nvSpPr>
          <p:cNvPr id="978" name="Прямоугольник 977"/>
          <p:cNvSpPr/>
          <p:nvPr/>
        </p:nvSpPr>
        <p:spPr>
          <a:xfrm>
            <a:off x="3997769" y="4356877"/>
            <a:ext cx="679907" cy="21990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15 дней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6" name="Рисунок 9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95" y="1502249"/>
            <a:ext cx="257948" cy="275712"/>
          </a:xfrm>
          <a:prstGeom prst="rect">
            <a:avLst/>
          </a:prstGeom>
        </p:spPr>
      </p:pic>
      <p:sp>
        <p:nvSpPr>
          <p:cNvPr id="990" name="Овал 989"/>
          <p:cNvSpPr/>
          <p:nvPr/>
        </p:nvSpPr>
        <p:spPr>
          <a:xfrm>
            <a:off x="3547759" y="128558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011" name="Прямоугольник 1010"/>
          <p:cNvSpPr/>
          <p:nvPr/>
        </p:nvSpPr>
        <p:spPr>
          <a:xfrm>
            <a:off x="1025960" y="2679793"/>
            <a:ext cx="8328547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ЭТАП: УСТАНОВЛЕНИЕ ГРАНИЦ ЗЕМЕЛЬНОГО УЧАСТКА НА МЕСТНОСТИ</a:t>
            </a:r>
          </a:p>
        </p:txBody>
      </p:sp>
      <p:pic>
        <p:nvPicPr>
          <p:cNvPr id="1012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42" y="5223145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" name="Рисунок 10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513" y="5458489"/>
            <a:ext cx="257948" cy="275712"/>
          </a:xfrm>
          <a:prstGeom prst="rect">
            <a:avLst/>
          </a:prstGeom>
        </p:spPr>
      </p:pic>
      <p:pic>
        <p:nvPicPr>
          <p:cNvPr id="1016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73" y="5268545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TextBox 1024"/>
          <p:cNvSpPr txBox="1"/>
          <p:nvPr/>
        </p:nvSpPr>
        <p:spPr>
          <a:xfrm flipH="1">
            <a:off x="5846445" y="4990678"/>
            <a:ext cx="88513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Прямоугольник 1036"/>
          <p:cNvSpPr/>
          <p:nvPr/>
        </p:nvSpPr>
        <p:spPr>
          <a:xfrm>
            <a:off x="5662227" y="5738175"/>
            <a:ext cx="1369751" cy="83543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92072" indent="-92072">
              <a:buAutoNum type="arabicPeriod"/>
            </a:pP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постановке на кадастровый учет и регистрацию прав</a:t>
            </a:r>
          </a:p>
          <a:p>
            <a:pPr marL="92072" indent="-92072">
              <a:buAutoNum type="arabicPeriod"/>
            </a:pPr>
            <a:endParaRPr lang="ru-RU" sz="5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2" indent="-92072">
              <a:buAutoNum type="arabicPeriod"/>
            </a:pPr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Кадастровый паспорт (при необходимости)</a:t>
            </a:r>
          </a:p>
        </p:txBody>
      </p:sp>
      <p:pic>
        <p:nvPicPr>
          <p:cNvPr id="1038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556" y="3170371"/>
            <a:ext cx="520387" cy="560680"/>
          </a:xfrm>
          <a:prstGeom prst="rect">
            <a:avLst/>
          </a:prstGeom>
        </p:spPr>
      </p:pic>
      <p:pic>
        <p:nvPicPr>
          <p:cNvPr id="971" name="Рисунок 9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94" y="3275660"/>
            <a:ext cx="428127" cy="428127"/>
          </a:xfrm>
          <a:prstGeom prst="rect">
            <a:avLst/>
          </a:prstGeom>
        </p:spPr>
      </p:pic>
      <p:grpSp>
        <p:nvGrpSpPr>
          <p:cNvPr id="138" name="Group 117"/>
          <p:cNvGrpSpPr>
            <a:grpSpLocks noChangeAspect="1"/>
          </p:cNvGrpSpPr>
          <p:nvPr/>
        </p:nvGrpSpPr>
        <p:grpSpPr>
          <a:xfrm>
            <a:off x="3554782" y="1305887"/>
            <a:ext cx="455335" cy="433443"/>
            <a:chOff x="140193" y="724362"/>
            <a:chExt cx="1035848" cy="894306"/>
          </a:xfrm>
        </p:grpSpPr>
        <p:sp>
          <p:nvSpPr>
            <p:cNvPr id="139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0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141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145" name="Рисунок 14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146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2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43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4" name="Рисунок 14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153" name="Прямоугольник 152"/>
          <p:cNvSpPr/>
          <p:nvPr/>
        </p:nvSpPr>
        <p:spPr>
          <a:xfrm>
            <a:off x="6740673" y="2345993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3 дня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3377805" y="2359303"/>
            <a:ext cx="808033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дня</a:t>
            </a:r>
          </a:p>
        </p:txBody>
      </p:sp>
      <p:sp>
        <p:nvSpPr>
          <p:cNvPr id="166" name="TextBox 165"/>
          <p:cNvSpPr txBox="1"/>
          <p:nvPr/>
        </p:nvSpPr>
        <p:spPr>
          <a:xfrm flipH="1">
            <a:off x="1055837" y="2995270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947041" y="3729472"/>
            <a:ext cx="1253340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Выбор поставщика для установления границ</a:t>
            </a:r>
          </a:p>
        </p:txBody>
      </p:sp>
      <p:cxnSp>
        <p:nvCxnSpPr>
          <p:cNvPr id="168" name="Прямая соединительная линия 167"/>
          <p:cNvCxnSpPr/>
          <p:nvPr/>
        </p:nvCxnSpPr>
        <p:spPr>
          <a:xfrm>
            <a:off x="1106860" y="4344556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9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38" y="3226770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Прямоугольник 170"/>
          <p:cNvSpPr/>
          <p:nvPr/>
        </p:nvSpPr>
        <p:spPr>
          <a:xfrm>
            <a:off x="1064279" y="4350424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 1 день</a:t>
            </a:r>
          </a:p>
        </p:txBody>
      </p:sp>
      <p:pic>
        <p:nvPicPr>
          <p:cNvPr id="175" name="Picture 9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82" y="3286572"/>
            <a:ext cx="389601" cy="366899"/>
          </a:xfrm>
          <a:prstGeom prst="rect">
            <a:avLst/>
          </a:prstGeom>
        </p:spPr>
      </p:pic>
      <p:pic>
        <p:nvPicPr>
          <p:cNvPr id="176" name="Picture 9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77" y="3286572"/>
            <a:ext cx="389601" cy="366899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 flipH="1">
            <a:off x="4731364" y="2995270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4641618" y="3729471"/>
            <a:ext cx="1253340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Переход на внесение акта установления границ в ЕГКН</a:t>
            </a:r>
          </a:p>
        </p:txBody>
      </p:sp>
      <p:cxnSp>
        <p:nvCxnSpPr>
          <p:cNvPr id="180" name="Прямая соединительная линия 179"/>
          <p:cNvCxnSpPr/>
          <p:nvPr/>
        </p:nvCxnSpPr>
        <p:spPr>
          <a:xfrm>
            <a:off x="4782387" y="4344556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5" y="3226770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Рисунок 1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535" y="3462115"/>
            <a:ext cx="257948" cy="275712"/>
          </a:xfrm>
          <a:prstGeom prst="rect">
            <a:avLst/>
          </a:prstGeom>
        </p:spPr>
      </p:pic>
      <p:sp>
        <p:nvSpPr>
          <p:cNvPr id="183" name="Прямоугольник 182"/>
          <p:cNvSpPr/>
          <p:nvPr/>
        </p:nvSpPr>
        <p:spPr>
          <a:xfrm>
            <a:off x="4739806" y="4350424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день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Picture 9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97" y="3343013"/>
            <a:ext cx="389601" cy="366899"/>
          </a:xfrm>
          <a:prstGeom prst="rect">
            <a:avLst/>
          </a:prstGeom>
        </p:spPr>
      </p:pic>
      <p:sp>
        <p:nvSpPr>
          <p:cNvPr id="187" name="Овал 186"/>
          <p:cNvSpPr/>
          <p:nvPr/>
        </p:nvSpPr>
        <p:spPr>
          <a:xfrm>
            <a:off x="6094967" y="321551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88" name="TextBox 187"/>
          <p:cNvSpPr txBox="1"/>
          <p:nvPr/>
        </p:nvSpPr>
        <p:spPr>
          <a:xfrm>
            <a:off x="6103191" y="2990709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 flipV="1">
            <a:off x="5926204" y="4344453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1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03" y="3144677"/>
            <a:ext cx="520387" cy="560680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41" y="3249967"/>
            <a:ext cx="428127" cy="428127"/>
          </a:xfrm>
          <a:prstGeom prst="rect">
            <a:avLst/>
          </a:prstGeom>
        </p:spPr>
      </p:pic>
      <p:sp>
        <p:nvSpPr>
          <p:cNvPr id="193" name="Прямоугольник 192"/>
          <p:cNvSpPr/>
          <p:nvPr/>
        </p:nvSpPr>
        <p:spPr>
          <a:xfrm>
            <a:off x="5718637" y="3608645"/>
            <a:ext cx="1333687" cy="1081653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171446" indent="-171446">
              <a:buFontTx/>
              <a:buChar char="-"/>
            </a:pP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Внесение в ПКК подписанного услугополучателем акта установления границ </a:t>
            </a:r>
          </a:p>
          <a:p>
            <a:pPr marL="171446" indent="-171446">
              <a:buFontTx/>
              <a:buChar char="-"/>
            </a:pP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статуса объекта на ПКК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*4</a:t>
            </a:r>
          </a:p>
          <a:p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46" indent="-171446">
              <a:buFontTx/>
              <a:buChar char="-"/>
            </a:pP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5894700" y="4355317"/>
            <a:ext cx="92535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дня</a:t>
            </a:r>
          </a:p>
        </p:txBody>
      </p:sp>
      <p:sp>
        <p:nvSpPr>
          <p:cNvPr id="196" name="TextBox 195"/>
          <p:cNvSpPr txBox="1"/>
          <p:nvPr/>
        </p:nvSpPr>
        <p:spPr>
          <a:xfrm flipH="1">
            <a:off x="7997561" y="2959851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8048586" y="3685088"/>
            <a:ext cx="902687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Заявка на услугу расчета </a:t>
            </a:r>
          </a:p>
          <a:p>
            <a:pPr algn="ctr"/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. стоимости ЗУ/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с.х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. потери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8" name="Прямая соединительная линия 197"/>
          <p:cNvCxnSpPr/>
          <p:nvPr/>
        </p:nvCxnSpPr>
        <p:spPr>
          <a:xfrm flipV="1">
            <a:off x="8048585" y="4341059"/>
            <a:ext cx="2999011" cy="393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9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462" y="3191351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Рисунок 1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734" y="3426696"/>
            <a:ext cx="257948" cy="275712"/>
          </a:xfrm>
          <a:prstGeom prst="rect">
            <a:avLst/>
          </a:prstGeom>
        </p:spPr>
      </p:pic>
      <p:sp>
        <p:nvSpPr>
          <p:cNvPr id="204" name="TextBox 203"/>
          <p:cNvSpPr txBox="1"/>
          <p:nvPr/>
        </p:nvSpPr>
        <p:spPr>
          <a:xfrm flipH="1">
            <a:off x="10029617" y="2959409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9926537" y="3702576"/>
            <a:ext cx="1253340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Акт определения кадастровой оценочной стоимости ЗУ/ Акт определения с/х потерь</a:t>
            </a:r>
          </a:p>
        </p:txBody>
      </p:sp>
      <p:pic>
        <p:nvPicPr>
          <p:cNvPr id="207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518" y="319090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306" y="3426253"/>
            <a:ext cx="257948" cy="275712"/>
          </a:xfrm>
          <a:prstGeom prst="rect">
            <a:avLst/>
          </a:prstGeom>
        </p:spPr>
      </p:pic>
      <p:cxnSp>
        <p:nvCxnSpPr>
          <p:cNvPr id="212" name="Прямая соединительная линия 211"/>
          <p:cNvCxnSpPr>
            <a:stCxn id="215" idx="0"/>
            <a:endCxn id="211" idx="2"/>
          </p:cNvCxnSpPr>
          <p:nvPr/>
        </p:nvCxnSpPr>
        <p:spPr>
          <a:xfrm flipV="1">
            <a:off x="12127125" y="3731669"/>
            <a:ext cx="4423" cy="709649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541840" y="46888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Дуга 214"/>
          <p:cNvSpPr/>
          <p:nvPr/>
        </p:nvSpPr>
        <p:spPr>
          <a:xfrm rot="5400000">
            <a:off x="11631823" y="4193667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7" name="Дуга 216"/>
          <p:cNvSpPr/>
          <p:nvPr/>
        </p:nvSpPr>
        <p:spPr>
          <a:xfrm rot="16200000">
            <a:off x="294190" y="4696419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8" name="Дуга 217"/>
          <p:cNvSpPr/>
          <p:nvPr/>
        </p:nvSpPr>
        <p:spPr>
          <a:xfrm rot="10800000">
            <a:off x="294190" y="5050678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219" name="Прямая соединительная линия 218"/>
          <p:cNvCxnSpPr>
            <a:stCxn id="218" idx="2"/>
            <a:endCxn id="217" idx="0"/>
          </p:cNvCxnSpPr>
          <p:nvPr/>
        </p:nvCxnSpPr>
        <p:spPr>
          <a:xfrm flipV="1">
            <a:off x="294191" y="4944069"/>
            <a:ext cx="0" cy="354259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Прямоугольник 222"/>
          <p:cNvSpPr/>
          <p:nvPr/>
        </p:nvSpPr>
        <p:spPr>
          <a:xfrm>
            <a:off x="991904" y="6356575"/>
            <a:ext cx="991397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rgbClr val="035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дня</a:t>
            </a:r>
          </a:p>
        </p:txBody>
      </p:sp>
      <p:sp>
        <p:nvSpPr>
          <p:cNvPr id="224" name="TextBox 223"/>
          <p:cNvSpPr txBox="1"/>
          <p:nvPr/>
        </p:nvSpPr>
        <p:spPr>
          <a:xfrm flipH="1">
            <a:off x="962151" y="5007289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РГИС</a:t>
            </a:r>
          </a:p>
        </p:txBody>
      </p:sp>
      <p:sp>
        <p:nvSpPr>
          <p:cNvPr id="225" name="Прямоугольник 224"/>
          <p:cNvSpPr/>
          <p:nvPr/>
        </p:nvSpPr>
        <p:spPr>
          <a:xfrm>
            <a:off x="1013333" y="5695264"/>
            <a:ext cx="1048507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условий выкупа / аренды</a:t>
            </a:r>
            <a:r>
              <a:rPr lang="ru-RU" sz="7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 подписание постановления МИО</a:t>
            </a:r>
          </a:p>
        </p:txBody>
      </p:sp>
      <p:cxnSp>
        <p:nvCxnSpPr>
          <p:cNvPr id="226" name="Прямая соединительная линия 225"/>
          <p:cNvCxnSpPr/>
          <p:nvPr/>
        </p:nvCxnSpPr>
        <p:spPr>
          <a:xfrm>
            <a:off x="1106169" y="6356574"/>
            <a:ext cx="799844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2" name="Group 117"/>
          <p:cNvGrpSpPr>
            <a:grpSpLocks noChangeAspect="1"/>
          </p:cNvGrpSpPr>
          <p:nvPr/>
        </p:nvGrpSpPr>
        <p:grpSpPr>
          <a:xfrm>
            <a:off x="1239525" y="5329751"/>
            <a:ext cx="455335" cy="433443"/>
            <a:chOff x="140193" y="724362"/>
            <a:chExt cx="1035848" cy="894306"/>
          </a:xfrm>
        </p:grpSpPr>
        <p:sp>
          <p:nvSpPr>
            <p:cNvPr id="236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23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243" name="Рисунок 14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24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41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2" name="Рисунок 14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pic>
        <p:nvPicPr>
          <p:cNvPr id="231" name="Рисунок 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463" y="5508280"/>
            <a:ext cx="257948" cy="275712"/>
          </a:xfrm>
          <a:prstGeom prst="rect">
            <a:avLst/>
          </a:prstGeom>
        </p:spPr>
      </p:pic>
      <p:sp>
        <p:nvSpPr>
          <p:cNvPr id="253" name="TextBox 252"/>
          <p:cNvSpPr txBox="1"/>
          <p:nvPr/>
        </p:nvSpPr>
        <p:spPr>
          <a:xfrm>
            <a:off x="4394292" y="980102"/>
            <a:ext cx="10955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РГИС/СЕМ/НАО</a:t>
            </a:r>
          </a:p>
        </p:txBody>
      </p:sp>
      <p:sp>
        <p:nvSpPr>
          <p:cNvPr id="254" name="Прямоугольник 253"/>
          <p:cNvSpPr/>
          <p:nvPr/>
        </p:nvSpPr>
        <p:spPr>
          <a:xfrm>
            <a:off x="4332628" y="1698004"/>
            <a:ext cx="1323251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акта выбора с ГУ, организациями и НАО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 предоставлением информации о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тех.условиях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5" name="Group 117"/>
          <p:cNvGrpSpPr>
            <a:grpSpLocks noChangeAspect="1"/>
          </p:cNvGrpSpPr>
          <p:nvPr/>
        </p:nvGrpSpPr>
        <p:grpSpPr>
          <a:xfrm>
            <a:off x="4766362" y="1305887"/>
            <a:ext cx="455335" cy="433443"/>
            <a:chOff x="140193" y="724362"/>
            <a:chExt cx="1035847" cy="894306"/>
          </a:xfrm>
        </p:grpSpPr>
        <p:sp>
          <p:nvSpPr>
            <p:cNvPr id="256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7" name="Группа 140"/>
            <p:cNvGrpSpPr/>
            <p:nvPr/>
          </p:nvGrpSpPr>
          <p:grpSpPr>
            <a:xfrm>
              <a:off x="311238" y="773691"/>
              <a:ext cx="864802" cy="743697"/>
              <a:chOff x="4111674" y="1486426"/>
              <a:chExt cx="2460690" cy="2181862"/>
            </a:xfrm>
          </p:grpSpPr>
          <p:grpSp>
            <p:nvGrpSpPr>
              <p:cNvPr id="258" name="Группа 141"/>
              <p:cNvGrpSpPr/>
              <p:nvPr/>
            </p:nvGrpSpPr>
            <p:grpSpPr>
              <a:xfrm>
                <a:off x="4111674" y="1486426"/>
                <a:ext cx="2460690" cy="2181862"/>
                <a:chOff x="2996882" y="1722718"/>
                <a:chExt cx="2780714" cy="2465619"/>
              </a:xfrm>
            </p:grpSpPr>
            <p:pic>
              <p:nvPicPr>
                <p:cNvPr id="262" name="Рисунок 14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82" y="1722718"/>
                  <a:ext cx="2780714" cy="2413502"/>
                </a:xfrm>
                <a:prstGeom prst="rect">
                  <a:avLst/>
                </a:prstGeom>
              </p:spPr>
            </p:pic>
            <p:sp>
              <p:nvSpPr>
                <p:cNvPr id="263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2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3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9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60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1" name="Рисунок 14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270" name="Прямоугольник 269"/>
          <p:cNvSpPr/>
          <p:nvPr/>
        </p:nvSpPr>
        <p:spPr>
          <a:xfrm>
            <a:off x="4198859" y="2363791"/>
            <a:ext cx="1409396" cy="22035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дня</a:t>
            </a:r>
          </a:p>
        </p:txBody>
      </p:sp>
      <p:cxnSp>
        <p:nvCxnSpPr>
          <p:cNvPr id="271" name="Прямая соединительная линия 270"/>
          <p:cNvCxnSpPr/>
          <p:nvPr/>
        </p:nvCxnSpPr>
        <p:spPr>
          <a:xfrm>
            <a:off x="4394292" y="2344740"/>
            <a:ext cx="1104360" cy="14563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0" name="Picture 34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831687" y="1383307"/>
            <a:ext cx="307171" cy="291815"/>
          </a:xfrm>
          <a:prstGeom prst="rect">
            <a:avLst/>
          </a:prstGeom>
        </p:spPr>
      </p:pic>
      <p:sp>
        <p:nvSpPr>
          <p:cNvPr id="281" name="Прямоугольник 280"/>
          <p:cNvSpPr/>
          <p:nvPr/>
        </p:nvSpPr>
        <p:spPr>
          <a:xfrm>
            <a:off x="3311476" y="4356877"/>
            <a:ext cx="679907" cy="21990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3 дня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 flipH="1">
            <a:off x="6871867" y="2972269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4" name="Прямая соединительная линия 283"/>
          <p:cNvCxnSpPr/>
          <p:nvPr/>
        </p:nvCxnSpPr>
        <p:spPr>
          <a:xfrm flipV="1">
            <a:off x="6989566" y="4341061"/>
            <a:ext cx="824623" cy="182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5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67" y="320376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" name="Рисунок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089" y="3439113"/>
            <a:ext cx="257948" cy="275712"/>
          </a:xfrm>
          <a:prstGeom prst="rect">
            <a:avLst/>
          </a:prstGeom>
        </p:spPr>
      </p:pic>
      <p:sp>
        <p:nvSpPr>
          <p:cNvPr id="287" name="Прямоугольник 286"/>
          <p:cNvSpPr/>
          <p:nvPr/>
        </p:nvSpPr>
        <p:spPr>
          <a:xfrm>
            <a:off x="9128837" y="4341059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5 дней</a:t>
            </a:r>
          </a:p>
        </p:txBody>
      </p:sp>
      <p:sp>
        <p:nvSpPr>
          <p:cNvPr id="288" name="Прямоугольник 287"/>
          <p:cNvSpPr/>
          <p:nvPr/>
        </p:nvSpPr>
        <p:spPr>
          <a:xfrm>
            <a:off x="6779907" y="3708948"/>
            <a:ext cx="1253340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об установлении границ</a:t>
            </a:r>
          </a:p>
        </p:txBody>
      </p:sp>
      <p:sp>
        <p:nvSpPr>
          <p:cNvPr id="305" name="Овал 304"/>
          <p:cNvSpPr/>
          <p:nvPr/>
        </p:nvSpPr>
        <p:spPr>
          <a:xfrm>
            <a:off x="9293424" y="3196657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06" name="TextBox 305"/>
          <p:cNvSpPr txBox="1"/>
          <p:nvPr/>
        </p:nvSpPr>
        <p:spPr>
          <a:xfrm>
            <a:off x="9301648" y="2957569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pic>
        <p:nvPicPr>
          <p:cNvPr id="310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60" y="3130585"/>
            <a:ext cx="520387" cy="560680"/>
          </a:xfrm>
          <a:prstGeom prst="rect">
            <a:avLst/>
          </a:prstGeom>
        </p:spPr>
      </p:pic>
      <p:pic>
        <p:nvPicPr>
          <p:cNvPr id="311" name="Рисунок 3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998" y="3235875"/>
            <a:ext cx="428127" cy="428127"/>
          </a:xfrm>
          <a:prstGeom prst="rect">
            <a:avLst/>
          </a:prstGeom>
        </p:spPr>
      </p:pic>
      <p:sp>
        <p:nvSpPr>
          <p:cNvPr id="317" name="Прямоугольник 316"/>
          <p:cNvSpPr/>
          <p:nvPr/>
        </p:nvSpPr>
        <p:spPr>
          <a:xfrm>
            <a:off x="9081717" y="3684563"/>
            <a:ext cx="902687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</a:p>
          <a:p>
            <a:pPr algn="ctr"/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кад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. стоимости ЗУ ЗУ/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с.х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. потери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6870785" y="4350584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pic>
        <p:nvPicPr>
          <p:cNvPr id="252" name="Рисунок 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393" y="5487307"/>
            <a:ext cx="257948" cy="275712"/>
          </a:xfrm>
          <a:prstGeom prst="rect">
            <a:avLst/>
          </a:prstGeom>
        </p:spPr>
      </p:pic>
      <p:sp>
        <p:nvSpPr>
          <p:cNvPr id="274" name="Прямоугольник 273"/>
          <p:cNvSpPr/>
          <p:nvPr/>
        </p:nvSpPr>
        <p:spPr>
          <a:xfrm>
            <a:off x="3207818" y="6363797"/>
            <a:ext cx="1212067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день</a:t>
            </a:r>
          </a:p>
        </p:txBody>
      </p:sp>
      <p:sp>
        <p:nvSpPr>
          <p:cNvPr id="275" name="TextBox 274"/>
          <p:cNvSpPr txBox="1"/>
          <p:nvPr/>
        </p:nvSpPr>
        <p:spPr>
          <a:xfrm flipH="1">
            <a:off x="3320957" y="5014511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Прямоугольник 275"/>
          <p:cNvSpPr/>
          <p:nvPr/>
        </p:nvSpPr>
        <p:spPr>
          <a:xfrm>
            <a:off x="3291473" y="5693800"/>
            <a:ext cx="1109464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Заявка на постановку на кадастровый учет и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гос.регистрацию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прав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Оплата за  кадастровые услуги</a:t>
            </a:r>
          </a:p>
        </p:txBody>
      </p:sp>
      <p:cxnSp>
        <p:nvCxnSpPr>
          <p:cNvPr id="277" name="Прямая соединительная линия 276"/>
          <p:cNvCxnSpPr/>
          <p:nvPr/>
        </p:nvCxnSpPr>
        <p:spPr>
          <a:xfrm>
            <a:off x="3322086" y="6363796"/>
            <a:ext cx="103111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8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998" y="5232534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9" name="Рисунок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270" y="5467879"/>
            <a:ext cx="257948" cy="2757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32097" y="4347199"/>
            <a:ext cx="264816" cy="21544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8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lang="ru-RU" dirty="0"/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5541165" y="896595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5997087" y="749121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Овал 220"/>
          <p:cNvSpPr/>
          <p:nvPr/>
        </p:nvSpPr>
        <p:spPr>
          <a:xfrm>
            <a:off x="5744083" y="129270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35" name="TextBox 234"/>
          <p:cNvSpPr txBox="1"/>
          <p:nvPr/>
        </p:nvSpPr>
        <p:spPr>
          <a:xfrm>
            <a:off x="5749656" y="982166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289" name="Прямая соединительная линия 288"/>
          <p:cNvCxnSpPr/>
          <p:nvPr/>
        </p:nvCxnSpPr>
        <p:spPr>
          <a:xfrm flipV="1">
            <a:off x="5572669" y="2335910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Прямоугольник 289"/>
          <p:cNvSpPr/>
          <p:nvPr/>
        </p:nvSpPr>
        <p:spPr>
          <a:xfrm>
            <a:off x="5515915" y="1734813"/>
            <a:ext cx="100197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статуса объекта на ПКК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</a:t>
            </a:r>
          </a:p>
        </p:txBody>
      </p:sp>
      <p:sp>
        <p:nvSpPr>
          <p:cNvPr id="291" name="Прямоугольник 290"/>
          <p:cNvSpPr/>
          <p:nvPr/>
        </p:nvSpPr>
        <p:spPr>
          <a:xfrm>
            <a:off x="5528351" y="2344653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pic>
        <p:nvPicPr>
          <p:cNvPr id="292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69" y="1221864"/>
            <a:ext cx="520387" cy="560680"/>
          </a:xfrm>
          <a:prstGeom prst="rect">
            <a:avLst/>
          </a:prstGeom>
        </p:spPr>
      </p:pic>
      <p:pic>
        <p:nvPicPr>
          <p:cNvPr id="293" name="Рисунок 2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06" y="1327154"/>
            <a:ext cx="428127" cy="428127"/>
          </a:xfrm>
          <a:prstGeom prst="rect">
            <a:avLst/>
          </a:prstGeom>
        </p:spPr>
      </p:pic>
      <p:sp>
        <p:nvSpPr>
          <p:cNvPr id="302" name="Скругленный прямоугольник 301"/>
          <p:cNvSpPr/>
          <p:nvPr/>
        </p:nvSpPr>
        <p:spPr>
          <a:xfrm>
            <a:off x="7678481" y="89197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03" name="Прямоугольник 302"/>
          <p:cNvSpPr/>
          <p:nvPr/>
        </p:nvSpPr>
        <p:spPr>
          <a:xfrm>
            <a:off x="8134401" y="744501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Овал 303"/>
          <p:cNvSpPr/>
          <p:nvPr/>
        </p:nvSpPr>
        <p:spPr>
          <a:xfrm>
            <a:off x="7881399" y="128807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07" name="TextBox 306"/>
          <p:cNvSpPr txBox="1"/>
          <p:nvPr/>
        </p:nvSpPr>
        <p:spPr>
          <a:xfrm>
            <a:off x="7886972" y="977545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308" name="Прямая соединительная линия 307"/>
          <p:cNvCxnSpPr/>
          <p:nvPr/>
        </p:nvCxnSpPr>
        <p:spPr>
          <a:xfrm flipV="1">
            <a:off x="7709985" y="233128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Прямоугольник 308"/>
          <p:cNvSpPr/>
          <p:nvPr/>
        </p:nvSpPr>
        <p:spPr>
          <a:xfrm>
            <a:off x="7665665" y="2340032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pic>
        <p:nvPicPr>
          <p:cNvPr id="312" name="Picture 27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284" y="1217243"/>
            <a:ext cx="520387" cy="560680"/>
          </a:xfrm>
          <a:prstGeom prst="rect">
            <a:avLst/>
          </a:prstGeom>
        </p:spPr>
      </p:pic>
      <p:pic>
        <p:nvPicPr>
          <p:cNvPr id="313" name="Рисунок 3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22" y="1322534"/>
            <a:ext cx="428127" cy="428127"/>
          </a:xfrm>
          <a:prstGeom prst="rect">
            <a:avLst/>
          </a:prstGeom>
        </p:spPr>
      </p:pic>
      <p:sp>
        <p:nvSpPr>
          <p:cNvPr id="314" name="Прямоугольник 313"/>
          <p:cNvSpPr/>
          <p:nvPr/>
        </p:nvSpPr>
        <p:spPr>
          <a:xfrm>
            <a:off x="7674408" y="1737205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статуса объекта на ПКК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-20082" y="1782049"/>
            <a:ext cx="1111571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Авторизация </a:t>
            </a:r>
          </a:p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на портале</a:t>
            </a: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Прямоугольник 294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301770" y="0"/>
            <a:ext cx="914400" cy="7488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x-non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212028" y="164812"/>
            <a:ext cx="6700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ЗУ НА ТОРГАХ </a:t>
            </a:r>
            <a:endParaRPr lang="x-none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kk-K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033BEE-5BEE-4729-9A4C-CE4C6464E913}"/>
              </a:ext>
            </a:extLst>
          </p:cNvPr>
          <p:cNvSpPr/>
          <p:nvPr/>
        </p:nvSpPr>
        <p:spPr>
          <a:xfrm>
            <a:off x="139699" y="1041400"/>
            <a:ext cx="6674573" cy="4432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ЕСТЬ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9A81AD5-BBA1-434A-A93E-E9FCA3FC96BF}"/>
              </a:ext>
            </a:extLst>
          </p:cNvPr>
          <p:cNvSpPr/>
          <p:nvPr/>
        </p:nvSpPr>
        <p:spPr>
          <a:xfrm>
            <a:off x="7062329" y="1041400"/>
            <a:ext cx="4989972" cy="443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БУДЕТ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9F857EA-9A85-424F-B6AB-5D4B11536C4B}"/>
              </a:ext>
            </a:extLst>
          </p:cNvPr>
          <p:cNvSpPr/>
          <p:nvPr/>
        </p:nvSpPr>
        <p:spPr>
          <a:xfrm>
            <a:off x="139699" y="1586271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ЭТАП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16 РАБОЧИХ ДНЕЙ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531AE2E-4D27-4CF7-8A8B-CC13730F0F6B}"/>
              </a:ext>
            </a:extLst>
          </p:cNvPr>
          <p:cNvSpPr/>
          <p:nvPr/>
        </p:nvSpPr>
        <p:spPr>
          <a:xfrm>
            <a:off x="7062329" y="1586272"/>
            <a:ext cx="4989972" cy="3439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DB4B49E-8953-4C2F-90DF-F235805513DE}"/>
              </a:ext>
            </a:extLst>
          </p:cNvPr>
          <p:cNvSpPr/>
          <p:nvPr/>
        </p:nvSpPr>
        <p:spPr>
          <a:xfrm>
            <a:off x="833909" y="2176774"/>
            <a:ext cx="2735460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/>
              <a:t>Подача заявления на получение земельного участка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800" dirty="0"/>
              <a:t>Прием заявления от </a:t>
            </a:r>
            <a:r>
              <a:rPr lang="ru-RU" sz="800" dirty="0" err="1"/>
              <a:t>услугополучателя</a:t>
            </a:r>
            <a:r>
              <a:rPr lang="ru-RU" sz="800" dirty="0"/>
              <a:t> и направление в структурные подразделения МИО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439DF42-F425-4543-B535-69BF53036BC1}"/>
              </a:ext>
            </a:extLst>
          </p:cNvPr>
          <p:cNvSpPr/>
          <p:nvPr/>
        </p:nvSpPr>
        <p:spPr>
          <a:xfrm>
            <a:off x="3760156" y="2164480"/>
            <a:ext cx="259857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spcAft>
                <a:spcPts val="300"/>
              </a:spcAft>
              <a:buFont typeface="+mj-lt"/>
              <a:buAutoNum type="arabicPeriod" startAt="3"/>
            </a:pPr>
            <a:r>
              <a:rPr lang="ru-RU" sz="800" dirty="0"/>
              <a:t>Рассматривает заявление и формирует отказ в связи с необходимостью проведения торгов</a:t>
            </a:r>
          </a:p>
          <a:p>
            <a:pPr marL="176213" indent="-176213">
              <a:spcAft>
                <a:spcPts val="300"/>
              </a:spcAft>
              <a:buFont typeface="+mj-lt"/>
              <a:buAutoNum type="arabicPeriod" startAt="3"/>
            </a:pPr>
            <a:r>
              <a:rPr lang="ru-RU" sz="800" dirty="0"/>
              <a:t>Получение отказа в связи с необходимостью проведения торгов</a:t>
            </a:r>
            <a:endParaRPr lang="x-none" sz="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794532-EAA7-40DA-BBBF-CF77C77AA7BD}"/>
              </a:ext>
            </a:extLst>
          </p:cNvPr>
          <p:cNvSpPr/>
          <p:nvPr/>
        </p:nvSpPr>
        <p:spPr>
          <a:xfrm>
            <a:off x="139701" y="2127290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ШАГОВ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62B24BA-FB71-405F-AAC8-2CD7EBDBDEC8}"/>
              </a:ext>
            </a:extLst>
          </p:cNvPr>
          <p:cNvSpPr/>
          <p:nvPr/>
        </p:nvSpPr>
        <p:spPr>
          <a:xfrm>
            <a:off x="139699" y="2848570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68 РАБОЧИХ ДНЕЙ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BC9664D-7C0E-4684-B13D-AF25486E8339}"/>
              </a:ext>
            </a:extLst>
          </p:cNvPr>
          <p:cNvSpPr/>
          <p:nvPr/>
        </p:nvSpPr>
        <p:spPr>
          <a:xfrm>
            <a:off x="833899" y="3462911"/>
            <a:ext cx="2705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800" dirty="0"/>
              <a:t>Формирование перечня земельных участков для проведения торгов (конкурсов, аукционов)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800" dirty="0"/>
              <a:t>Предоставление заключения с мотивированным обоснованием своей позиции (согласование)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800" dirty="0"/>
              <a:t>Утверждение согласованного перечня земельных участков для проведения торгов (конкурсов, аукционов)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3220262-A884-46FC-A497-47D9FF376EB4}"/>
              </a:ext>
            </a:extLst>
          </p:cNvPr>
          <p:cNvSpPr/>
          <p:nvPr/>
        </p:nvSpPr>
        <p:spPr>
          <a:xfrm>
            <a:off x="3760156" y="3462911"/>
            <a:ext cx="2874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 startAt="4"/>
            </a:pPr>
            <a:r>
              <a:rPr lang="ru-RU" sz="800" dirty="0"/>
              <a:t>Проведение землеустроительных работ</a:t>
            </a:r>
          </a:p>
          <a:p>
            <a:pPr marL="176213" indent="-176213">
              <a:buFont typeface="+mj-lt"/>
              <a:buAutoNum type="arabicPeriod" startAt="4"/>
            </a:pPr>
            <a:r>
              <a:rPr lang="ru-RU" sz="800" dirty="0"/>
              <a:t>Выставление на торги (конкурсы, аукционы)</a:t>
            </a:r>
          </a:p>
          <a:p>
            <a:pPr marL="176213" indent="-176213">
              <a:buFont typeface="+mj-lt"/>
              <a:buAutoNum type="arabicPeriod" startAt="4"/>
            </a:pPr>
            <a:r>
              <a:rPr lang="ru-RU" sz="800" dirty="0"/>
              <a:t>Прием заявок на торги (конкурсы, аукционы) по истечению 30 дней после публикации</a:t>
            </a:r>
          </a:p>
          <a:p>
            <a:pPr marL="176213" indent="-176213">
              <a:buFont typeface="+mj-lt"/>
              <a:buAutoNum type="arabicPeriod" startAt="4"/>
            </a:pPr>
            <a:r>
              <a:rPr lang="ru-RU" sz="800" dirty="0"/>
              <a:t>Организация торгов (конкурсов, аукционов):</a:t>
            </a:r>
            <a:br>
              <a:rPr lang="ru-RU" sz="800" dirty="0"/>
            </a:br>
            <a:r>
              <a:rPr lang="ru-RU" sz="800" dirty="0"/>
              <a:t>- Публикация извещения;</a:t>
            </a:r>
            <a:br>
              <a:rPr lang="ru-RU" sz="800" dirty="0"/>
            </a:br>
            <a:r>
              <a:rPr lang="ru-RU" sz="800" dirty="0"/>
              <a:t>- Размещение на интернет-ресурсах;</a:t>
            </a:r>
            <a:br>
              <a:rPr lang="ru-RU" sz="800" dirty="0"/>
            </a:br>
            <a:r>
              <a:rPr lang="ru-RU" sz="800" dirty="0"/>
              <a:t>- Размещение на информационных стендах.</a:t>
            </a:r>
            <a:endParaRPr lang="x-none" sz="8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B116FE8-EA1B-445F-A2B4-A112B0BC1A74}"/>
              </a:ext>
            </a:extLst>
          </p:cNvPr>
          <p:cNvSpPr/>
          <p:nvPr/>
        </p:nvSpPr>
        <p:spPr>
          <a:xfrm>
            <a:off x="139701" y="3462911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F599050-5805-4155-82A1-3504F560CC23}"/>
              </a:ext>
            </a:extLst>
          </p:cNvPr>
          <p:cNvSpPr/>
          <p:nvPr/>
        </p:nvSpPr>
        <p:spPr>
          <a:xfrm>
            <a:off x="139699" y="4564719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ЭТАП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ПРОВЕДЕНИЕ ТОРГОВ 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РАБОЧИХ </a:t>
            </a:r>
            <a:r>
              <a:rPr lang="ru-RU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</a:t>
            </a:r>
            <a:endParaRPr lang="ru-RU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699D783-8347-4A65-A2BE-D913EA7B7E29}"/>
              </a:ext>
            </a:extLst>
          </p:cNvPr>
          <p:cNvSpPr/>
          <p:nvPr/>
        </p:nvSpPr>
        <p:spPr>
          <a:xfrm>
            <a:off x="139701" y="5128540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ШАГОВ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C2FA1D7-96B7-4870-A49D-FF645151B905}"/>
              </a:ext>
            </a:extLst>
          </p:cNvPr>
          <p:cNvSpPr/>
          <p:nvPr/>
        </p:nvSpPr>
        <p:spPr>
          <a:xfrm>
            <a:off x="139699" y="6005014"/>
            <a:ext cx="6674573" cy="76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A0133C8-6057-4AC7-9C5C-A4C23F266CDB}"/>
              </a:ext>
            </a:extLst>
          </p:cNvPr>
          <p:cNvCxnSpPr/>
          <p:nvPr/>
        </p:nvCxnSpPr>
        <p:spPr>
          <a:xfrm>
            <a:off x="6938301" y="1041400"/>
            <a:ext cx="0" cy="57289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1C4FF39-494B-4F08-8D55-9D164278A833}"/>
              </a:ext>
            </a:extLst>
          </p:cNvPr>
          <p:cNvSpPr/>
          <p:nvPr/>
        </p:nvSpPr>
        <p:spPr>
          <a:xfrm>
            <a:off x="577437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СРОК ОКАЗАНИЯ: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6827B5E-579B-4B9E-9B8D-F68E64C4C461}"/>
              </a:ext>
            </a:extLst>
          </p:cNvPr>
          <p:cNvSpPr/>
          <p:nvPr/>
        </p:nvSpPr>
        <p:spPr>
          <a:xfrm>
            <a:off x="11881" y="6234704"/>
            <a:ext cx="295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 ДО 3 МЕС.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69596710-187F-485C-946E-DB0A8E8F9DA2}"/>
              </a:ext>
            </a:extLst>
          </p:cNvPr>
          <p:cNvCxnSpPr>
            <a:cxnSpLocks/>
          </p:cNvCxnSpPr>
          <p:nvPr/>
        </p:nvCxnSpPr>
        <p:spPr>
          <a:xfrm>
            <a:off x="3076525" y="6089274"/>
            <a:ext cx="0" cy="61156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D8A3FD7C-55D7-4920-AEB4-58B43263192A}"/>
              </a:ext>
            </a:extLst>
          </p:cNvPr>
          <p:cNvSpPr/>
          <p:nvPr/>
        </p:nvSpPr>
        <p:spPr>
          <a:xfrm>
            <a:off x="3204345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ШАГОВ: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C5C0E501-A84A-4ADD-B3D7-B7263C4726C1}"/>
              </a:ext>
            </a:extLst>
          </p:cNvPr>
          <p:cNvSpPr/>
          <p:nvPr/>
        </p:nvSpPr>
        <p:spPr>
          <a:xfrm>
            <a:off x="3204345" y="6234704"/>
            <a:ext cx="339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 И 4 ОБРАЩЕНИЯ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9CD279F-2E04-4617-8738-C2A6FA84D95A}"/>
              </a:ext>
            </a:extLst>
          </p:cNvPr>
          <p:cNvSpPr/>
          <p:nvPr/>
        </p:nvSpPr>
        <p:spPr>
          <a:xfrm>
            <a:off x="7386795" y="1989170"/>
            <a:ext cx="848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ЕГКН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CBCCCE9-FBC6-4408-AB8B-335ED95A2814}"/>
              </a:ext>
            </a:extLst>
          </p:cNvPr>
          <p:cNvSpPr/>
          <p:nvPr/>
        </p:nvSpPr>
        <p:spPr>
          <a:xfrm>
            <a:off x="8234877" y="2019948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Подача и рассмотрение заявления</a:t>
            </a:r>
            <a:endParaRPr lang="x-none" sz="10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95CEC5F-8304-4D04-B046-B5E4E6E86F8E}"/>
              </a:ext>
            </a:extLst>
          </p:cNvPr>
          <p:cNvSpPr/>
          <p:nvPr/>
        </p:nvSpPr>
        <p:spPr>
          <a:xfrm>
            <a:off x="7062329" y="2427911"/>
            <a:ext cx="117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РГИС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06BF62D-0C5D-4E40-B331-690761E76102}"/>
              </a:ext>
            </a:extLst>
          </p:cNvPr>
          <p:cNvSpPr/>
          <p:nvPr/>
        </p:nvSpPr>
        <p:spPr>
          <a:xfrm>
            <a:off x="8234877" y="2442175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Принятие решения и информирование  </a:t>
            </a:r>
            <a:r>
              <a:rPr lang="ru-RU" sz="1000" dirty="0" err="1"/>
              <a:t>услугополучателя</a:t>
            </a:r>
            <a:r>
              <a:rPr lang="ru-RU" sz="1000" dirty="0"/>
              <a:t> о выставлении на торги</a:t>
            </a:r>
            <a:endParaRPr lang="x-none" sz="1000"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95E4B278-95B6-404F-A231-AE3360BB97FA}"/>
              </a:ext>
            </a:extLst>
          </p:cNvPr>
          <p:cNvCxnSpPr/>
          <p:nvPr/>
        </p:nvCxnSpPr>
        <p:spPr>
          <a:xfrm>
            <a:off x="7062325" y="2355124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9D12BFB-8B2D-4A46-9CA1-8ABB23BEAE6A}"/>
              </a:ext>
            </a:extLst>
          </p:cNvPr>
          <p:cNvSpPr/>
          <p:nvPr/>
        </p:nvSpPr>
        <p:spPr>
          <a:xfrm>
            <a:off x="7062325" y="6005014"/>
            <a:ext cx="4989973" cy="765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722311E0-E6AD-4C04-92E9-CFBF265ED2C7}"/>
              </a:ext>
            </a:extLst>
          </p:cNvPr>
          <p:cNvSpPr/>
          <p:nvPr/>
        </p:nvSpPr>
        <p:spPr>
          <a:xfrm>
            <a:off x="6735954" y="6056138"/>
            <a:ext cx="5305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СРОК ОКАЗАНИЯ: 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711A735-52F3-41AC-993F-098E5CB2501F}"/>
              </a:ext>
            </a:extLst>
          </p:cNvPr>
          <p:cNvSpPr/>
          <p:nvPr/>
        </p:nvSpPr>
        <p:spPr>
          <a:xfrm>
            <a:off x="6725261" y="6261239"/>
            <a:ext cx="531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РАБОЧИХ ДНЕЙ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AD7E4ED-C0DA-48BD-84BE-A45853041680}"/>
              </a:ext>
            </a:extLst>
          </p:cNvPr>
          <p:cNvSpPr/>
          <p:nvPr/>
        </p:nvSpPr>
        <p:spPr>
          <a:xfrm>
            <a:off x="833899" y="5131322"/>
            <a:ext cx="29599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800" dirty="0"/>
              <a:t>Подача заявки на торги (конкурсы, аукционы)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800" dirty="0"/>
              <a:t>Проведение торгов (конкурсов, аукционов)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800" dirty="0"/>
              <a:t>Определение победителя (подписание протокола торгов)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800" dirty="0"/>
              <a:t>Размещение результатов проведения торгов (конкурсов, аукционов) на официальном интернет-ресурсе МИО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625C80E7-4B30-4DB2-9132-B6B88A4C5DF2}"/>
              </a:ext>
            </a:extLst>
          </p:cNvPr>
          <p:cNvSpPr/>
          <p:nvPr/>
        </p:nvSpPr>
        <p:spPr>
          <a:xfrm>
            <a:off x="3760156" y="5131322"/>
            <a:ext cx="3211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800" dirty="0"/>
              <a:t>Подготовка проекта договора и направление победителю торгов (конкурса, аукциона)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/>
              <a:t>Подписание договора либо письменный отказ от подписания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/>
              <a:t>Выдача победителю полного пакета документов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800" dirty="0"/>
              <a:t>Прием документов фронт-офисом и передача в бэк-офис для регистрации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FE0D2DC9-8F1F-47FA-9E09-F395465D5548}"/>
              </a:ext>
            </a:extLst>
          </p:cNvPr>
          <p:cNvSpPr/>
          <p:nvPr/>
        </p:nvSpPr>
        <p:spPr>
          <a:xfrm>
            <a:off x="7062329" y="2984407"/>
            <a:ext cx="4989972" cy="3439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AEB62135-FE9E-4765-855F-B15A25F8E96C}"/>
              </a:ext>
            </a:extLst>
          </p:cNvPr>
          <p:cNvSpPr/>
          <p:nvPr/>
        </p:nvSpPr>
        <p:spPr>
          <a:xfrm>
            <a:off x="7062325" y="3398222"/>
            <a:ext cx="1172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ЕГКН/ЭТП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6689E89D-1390-4E21-940A-D8BEE6A238C5}"/>
              </a:ext>
            </a:extLst>
          </p:cNvPr>
          <p:cNvSpPr/>
          <p:nvPr/>
        </p:nvSpPr>
        <p:spPr>
          <a:xfrm>
            <a:off x="8234877" y="3429000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ПРОВЕДЕНИЕ ТОРГОВ</a:t>
            </a:r>
            <a:endParaRPr lang="x-none" sz="1000" dirty="0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931D477D-6D41-4CD3-9FFC-CDE4190A4EA6}"/>
              </a:ext>
            </a:extLst>
          </p:cNvPr>
          <p:cNvSpPr/>
          <p:nvPr/>
        </p:nvSpPr>
        <p:spPr>
          <a:xfrm>
            <a:off x="8234877" y="3912862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Уведомление о подписании договора эл. </a:t>
            </a:r>
            <a:r>
              <a:rPr lang="ru-RU" sz="1000" dirty="0" smtClean="0"/>
              <a:t>договора </a:t>
            </a:r>
            <a:r>
              <a:rPr lang="ru-RU" sz="1000" dirty="0"/>
              <a:t>купли-продажи</a:t>
            </a:r>
            <a:endParaRPr lang="x-none" sz="1000" dirty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CBE80AE1-8156-4148-BFFD-B105F950C76A}"/>
              </a:ext>
            </a:extLst>
          </p:cNvPr>
          <p:cNvCxnSpPr/>
          <p:nvPr/>
        </p:nvCxnSpPr>
        <p:spPr>
          <a:xfrm>
            <a:off x="7062325" y="3764176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2">
            <a:extLst>
              <a:ext uri="{FF2B5EF4-FFF2-40B4-BE49-F238E27FC236}">
                <a16:creationId xmlns:a16="http://schemas.microsoft.com/office/drawing/2014/main" xmlns="" id="{AC26BD18-EACF-4A34-8A21-5DBAFEA87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3876247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D037EBE1-9ED5-469E-812D-69ED9B066D3B}"/>
              </a:ext>
            </a:extLst>
          </p:cNvPr>
          <p:cNvSpPr/>
          <p:nvPr/>
        </p:nvSpPr>
        <p:spPr>
          <a:xfrm>
            <a:off x="7062329" y="4361354"/>
            <a:ext cx="4989972" cy="3439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4EE25D9D-3560-4BF5-9067-BCCBE371B5B1}"/>
              </a:ext>
            </a:extLst>
          </p:cNvPr>
          <p:cNvSpPr/>
          <p:nvPr/>
        </p:nvSpPr>
        <p:spPr>
          <a:xfrm>
            <a:off x="8234877" y="4848926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Оплата по договору купли-продажи объекта торгов</a:t>
            </a:r>
            <a:endParaRPr lang="x-none" sz="1000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CF4B3552-319A-4363-BA04-68EFA223386F}"/>
              </a:ext>
            </a:extLst>
          </p:cNvPr>
          <p:cNvSpPr/>
          <p:nvPr/>
        </p:nvSpPr>
        <p:spPr>
          <a:xfrm>
            <a:off x="8234877" y="5348466"/>
            <a:ext cx="38174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Постановка на кадастровый учет</a:t>
            </a:r>
          </a:p>
          <a:p>
            <a:r>
              <a:rPr lang="ru-RU" sz="1000" dirty="0"/>
              <a:t>Государственная регистрация </a:t>
            </a:r>
            <a:r>
              <a:rPr lang="ru-RU" sz="1000" dirty="0" smtClean="0"/>
              <a:t>постановка </a:t>
            </a:r>
            <a:r>
              <a:rPr lang="ru-RU" sz="1000" dirty="0"/>
              <a:t>на кадастровый учет</a:t>
            </a:r>
          </a:p>
          <a:p>
            <a:r>
              <a:rPr lang="ru-RU" sz="1000" dirty="0"/>
              <a:t>Государственная регистрация</a:t>
            </a:r>
            <a:endParaRPr lang="x-none" sz="1000" dirty="0"/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id="{0204E98D-6F8A-4EB7-BDE8-CE619C57CAF3}"/>
              </a:ext>
            </a:extLst>
          </p:cNvPr>
          <p:cNvCxnSpPr/>
          <p:nvPr/>
        </p:nvCxnSpPr>
        <p:spPr>
          <a:xfrm>
            <a:off x="7062325" y="5274748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>
            <a:extLst>
              <a:ext uri="{FF2B5EF4-FFF2-40B4-BE49-F238E27FC236}">
                <a16:creationId xmlns:a16="http://schemas.microsoft.com/office/drawing/2014/main" xmlns="" id="{E88818B4-C45A-49E4-ABCC-9DC8E3CA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5386819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xmlns="" id="{1AA78C95-B001-4EF5-AD1F-D9A8EEB2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007" y="4815470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Скругленный прямоугольник 692"/>
          <p:cNvSpPr/>
          <p:nvPr/>
        </p:nvSpPr>
        <p:spPr>
          <a:xfrm>
            <a:off x="1341565" y="4932816"/>
            <a:ext cx="1615052" cy="1642669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694" name="Скругленный прямоугольник 693"/>
          <p:cNvSpPr/>
          <p:nvPr/>
        </p:nvSpPr>
        <p:spPr>
          <a:xfrm>
            <a:off x="3071929" y="4932956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866044" y="2909432"/>
            <a:ext cx="811845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63" name="Скругленный прямоугольник 262"/>
          <p:cNvSpPr/>
          <p:nvPr/>
        </p:nvSpPr>
        <p:spPr>
          <a:xfrm>
            <a:off x="9993155" y="2924607"/>
            <a:ext cx="1206511" cy="1672141"/>
          </a:xfrm>
          <a:prstGeom prst="roundRect">
            <a:avLst>
              <a:gd name="adj" fmla="val 8673"/>
            </a:avLst>
          </a:prstGeom>
          <a:solidFill>
            <a:schemeClr val="accent6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64" name="Скругленный прямоугольник 263"/>
          <p:cNvSpPr/>
          <p:nvPr/>
        </p:nvSpPr>
        <p:spPr>
          <a:xfrm>
            <a:off x="8855421" y="2907145"/>
            <a:ext cx="869745" cy="1672141"/>
          </a:xfrm>
          <a:prstGeom prst="roundRect">
            <a:avLst>
              <a:gd name="adj" fmla="val 8673"/>
            </a:avLst>
          </a:prstGeom>
          <a:solidFill>
            <a:schemeClr val="accent6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6807419" y="2924780"/>
            <a:ext cx="957143" cy="1668776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81" name="Скругленный прямоугольник 480"/>
          <p:cNvSpPr/>
          <p:nvPr/>
        </p:nvSpPr>
        <p:spPr>
          <a:xfrm>
            <a:off x="1355775" y="891636"/>
            <a:ext cx="3201683" cy="1684565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0" name="Скругленный прямоугольник 229"/>
          <p:cNvSpPr/>
          <p:nvPr/>
        </p:nvSpPr>
        <p:spPr>
          <a:xfrm>
            <a:off x="3077191" y="894177"/>
            <a:ext cx="786712" cy="1682025"/>
          </a:xfrm>
          <a:prstGeom prst="roundRect">
            <a:avLst>
              <a:gd name="adj" fmla="val 6008"/>
            </a:avLst>
          </a:prstGeom>
          <a:pattFill prst="dkVert">
            <a:fgClr>
              <a:schemeClr val="accent4">
                <a:lumMod val="20000"/>
                <a:lumOff val="8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kk-KZ" sz="8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5" name="Скругленный прямоугольник 714"/>
          <p:cNvSpPr/>
          <p:nvPr/>
        </p:nvSpPr>
        <p:spPr>
          <a:xfrm>
            <a:off x="4714552" y="2916776"/>
            <a:ext cx="1948125" cy="1668776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7" name="Скругленный прямоугольник 566"/>
          <p:cNvSpPr/>
          <p:nvPr/>
        </p:nvSpPr>
        <p:spPr>
          <a:xfrm>
            <a:off x="6775991" y="875161"/>
            <a:ext cx="2803268" cy="1680169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2" name="Скругленный прямоугольник 561"/>
          <p:cNvSpPr/>
          <p:nvPr/>
        </p:nvSpPr>
        <p:spPr>
          <a:xfrm>
            <a:off x="3731276" y="2909432"/>
            <a:ext cx="1064243" cy="1662261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4" name="Скругленный прямоугольник 563"/>
          <p:cNvSpPr/>
          <p:nvPr/>
        </p:nvSpPr>
        <p:spPr>
          <a:xfrm>
            <a:off x="2398267" y="2909431"/>
            <a:ext cx="1369575" cy="1662260"/>
          </a:xfrm>
          <a:prstGeom prst="roundRect">
            <a:avLst>
              <a:gd name="adj" fmla="val 6008"/>
            </a:avLst>
          </a:prstGeom>
          <a:solidFill>
            <a:schemeClr val="accent2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5" name="Скругленный прямоугольник 564"/>
          <p:cNvSpPr/>
          <p:nvPr/>
        </p:nvSpPr>
        <p:spPr>
          <a:xfrm>
            <a:off x="1342703" y="291019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6" name="Скругленный прямоугольник 565"/>
          <p:cNvSpPr/>
          <p:nvPr/>
        </p:nvSpPr>
        <p:spPr>
          <a:xfrm>
            <a:off x="9707069" y="882568"/>
            <a:ext cx="1064243" cy="1672763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8" name="Скругленный прямоугольник 567"/>
          <p:cNvSpPr/>
          <p:nvPr/>
        </p:nvSpPr>
        <p:spPr>
          <a:xfrm>
            <a:off x="8762923" y="887090"/>
            <a:ext cx="797704" cy="1661815"/>
          </a:xfrm>
          <a:prstGeom prst="roundRect">
            <a:avLst>
              <a:gd name="adj" fmla="val 8673"/>
            </a:avLst>
          </a:prstGeom>
          <a:solidFill>
            <a:schemeClr val="accent2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9" name="Скругленный прямоугольник 568"/>
          <p:cNvSpPr/>
          <p:nvPr/>
        </p:nvSpPr>
        <p:spPr>
          <a:xfrm>
            <a:off x="7734721" y="882568"/>
            <a:ext cx="925355" cy="1658251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70" name="Скругленный прямоугольник 569"/>
          <p:cNvSpPr/>
          <p:nvPr/>
        </p:nvSpPr>
        <p:spPr>
          <a:xfrm>
            <a:off x="6793617" y="894175"/>
            <a:ext cx="850105" cy="1646644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02" name="Скругленный прямоугольник 501"/>
          <p:cNvSpPr/>
          <p:nvPr/>
        </p:nvSpPr>
        <p:spPr>
          <a:xfrm>
            <a:off x="2287768" y="891634"/>
            <a:ext cx="797704" cy="1684567"/>
          </a:xfrm>
          <a:prstGeom prst="roundRect">
            <a:avLst>
              <a:gd name="adj" fmla="val 8673"/>
            </a:avLst>
          </a:prstGeom>
          <a:solidFill>
            <a:schemeClr val="accent4">
              <a:lumMod val="20000"/>
              <a:lumOff val="80000"/>
            </a:schemeClr>
          </a:solidFill>
          <a:ln w="28575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53" name="Скругленный прямоугольник 552"/>
          <p:cNvSpPr/>
          <p:nvPr/>
        </p:nvSpPr>
        <p:spPr>
          <a:xfrm>
            <a:off x="4619261" y="895373"/>
            <a:ext cx="925355" cy="1672763"/>
          </a:xfrm>
          <a:prstGeom prst="roundRect">
            <a:avLst>
              <a:gd name="adj" fmla="val 8673"/>
            </a:avLst>
          </a:prstGeom>
          <a:solidFill>
            <a:schemeClr val="accent1">
              <a:lumMod val="20000"/>
              <a:lumOff val="80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1" name="Дуга 210"/>
          <p:cNvSpPr/>
          <p:nvPr/>
        </p:nvSpPr>
        <p:spPr>
          <a:xfrm>
            <a:off x="11489290" y="34808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-9351" y="0"/>
            <a:ext cx="3470755" cy="506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1298552" y="636289"/>
            <a:ext cx="2840227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ПРЕДВАРИТЕЛЬНЫЕ МЕРОПРИЯТИЯ</a:t>
            </a:r>
          </a:p>
        </p:txBody>
      </p:sp>
      <p:cxnSp>
        <p:nvCxnSpPr>
          <p:cNvPr id="227" name="Прямая соединительная линия 226"/>
          <p:cNvCxnSpPr/>
          <p:nvPr/>
        </p:nvCxnSpPr>
        <p:spPr>
          <a:xfrm>
            <a:off x="3461406" y="506043"/>
            <a:ext cx="8176415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Прямая соединительная линия 227"/>
          <p:cNvCxnSpPr/>
          <p:nvPr/>
        </p:nvCxnSpPr>
        <p:spPr>
          <a:xfrm>
            <a:off x="0" y="506043"/>
            <a:ext cx="3461405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-9351" y="73475"/>
            <a:ext cx="11819769" cy="50782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 НА</a:t>
            </a:r>
            <a:r>
              <a:rPr lang="ru-RU" sz="2700" dirty="0">
                <a:solidFill>
                  <a:srgbClr val="0064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ТОРГАХ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2" name="Прямоугольник 1361"/>
          <p:cNvSpPr/>
          <p:nvPr/>
        </p:nvSpPr>
        <p:spPr>
          <a:xfrm>
            <a:off x="1847467" y="2760385"/>
            <a:ext cx="449984" cy="34214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 flipV="1">
            <a:off x="1342703" y="1529635"/>
            <a:ext cx="10554695" cy="17372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39999">
                  <a:srgbClr val="85C2FF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Прямоугольник 521"/>
          <p:cNvSpPr/>
          <p:nvPr/>
        </p:nvSpPr>
        <p:spPr>
          <a:xfrm>
            <a:off x="1295260" y="4705195"/>
            <a:ext cx="5090005" cy="261604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ЭТАП: ПОСТАНОВКА НА УЧЕТ И РЕГИСТРАЦИЯ ПРАВ</a:t>
            </a:r>
          </a:p>
        </p:txBody>
      </p:sp>
      <p:cxnSp>
        <p:nvCxnSpPr>
          <p:cNvPr id="543" name="Прямая соединительная линия 542"/>
          <p:cNvCxnSpPr/>
          <p:nvPr/>
        </p:nvCxnSpPr>
        <p:spPr>
          <a:xfrm flipV="1">
            <a:off x="528340" y="26844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уга 3"/>
          <p:cNvSpPr/>
          <p:nvPr/>
        </p:nvSpPr>
        <p:spPr>
          <a:xfrm rot="16200000">
            <a:off x="280691" y="2693606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8" name="Дуга 547"/>
          <p:cNvSpPr/>
          <p:nvPr/>
        </p:nvSpPr>
        <p:spPr>
          <a:xfrm rot="5400000">
            <a:off x="11636249" y="2190854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9" name="Дуга 548"/>
          <p:cNvSpPr/>
          <p:nvPr/>
        </p:nvSpPr>
        <p:spPr>
          <a:xfrm>
            <a:off x="11489292" y="1533441"/>
            <a:ext cx="642257" cy="501651"/>
          </a:xfrm>
          <a:prstGeom prst="arc">
            <a:avLst/>
          </a:prstGeom>
          <a:noFill/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550" name="Прямая соединительная линия 549"/>
          <p:cNvCxnSpPr>
            <a:stCxn id="548" idx="0"/>
            <a:endCxn id="549" idx="2"/>
          </p:cNvCxnSpPr>
          <p:nvPr/>
        </p:nvCxnSpPr>
        <p:spPr>
          <a:xfrm flipH="1" flipV="1">
            <a:off x="12131549" y="1784267"/>
            <a:ext cx="1" cy="654236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Дуга 550"/>
          <p:cNvSpPr/>
          <p:nvPr/>
        </p:nvSpPr>
        <p:spPr>
          <a:xfrm rot="10800000">
            <a:off x="280691" y="2977953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1183" name="Прямая соединительная линия 1182"/>
          <p:cNvCxnSpPr/>
          <p:nvPr/>
        </p:nvCxnSpPr>
        <p:spPr>
          <a:xfrm>
            <a:off x="528341" y="3472127"/>
            <a:ext cx="11369057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Прямоугольник 551"/>
          <p:cNvSpPr/>
          <p:nvPr/>
        </p:nvSpPr>
        <p:spPr>
          <a:xfrm>
            <a:off x="2" y="6759260"/>
            <a:ext cx="12192132" cy="10104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2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 sz="3100"/>
          </a:p>
        </p:txBody>
      </p:sp>
      <p:cxnSp>
        <p:nvCxnSpPr>
          <p:cNvPr id="749" name="Прямая соединительная линия 748"/>
          <p:cNvCxnSpPr>
            <a:stCxn id="551" idx="2"/>
            <a:endCxn id="4" idx="0"/>
          </p:cNvCxnSpPr>
          <p:nvPr/>
        </p:nvCxnSpPr>
        <p:spPr>
          <a:xfrm flipV="1">
            <a:off x="280691" y="2941256"/>
            <a:ext cx="0" cy="284347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>
            <a:stCxn id="215" idx="0"/>
            <a:endCxn id="211" idx="2"/>
          </p:cNvCxnSpPr>
          <p:nvPr/>
        </p:nvCxnSpPr>
        <p:spPr>
          <a:xfrm flipV="1">
            <a:off x="12127125" y="3731667"/>
            <a:ext cx="4423" cy="704887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541840" y="4688869"/>
            <a:ext cx="11355557" cy="6451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Дуга 214"/>
          <p:cNvSpPr/>
          <p:nvPr/>
        </p:nvSpPr>
        <p:spPr>
          <a:xfrm rot="5400000">
            <a:off x="11631823" y="4188903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7" name="Дуга 216"/>
          <p:cNvSpPr/>
          <p:nvPr/>
        </p:nvSpPr>
        <p:spPr>
          <a:xfrm rot="16200000">
            <a:off x="294190" y="4691655"/>
            <a:ext cx="495300" cy="495300"/>
          </a:xfrm>
          <a:prstGeom prst="arc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18" name="Дуга 217"/>
          <p:cNvSpPr/>
          <p:nvPr/>
        </p:nvSpPr>
        <p:spPr>
          <a:xfrm rot="10800000">
            <a:off x="294190" y="5050678"/>
            <a:ext cx="495300" cy="495300"/>
          </a:xfrm>
          <a:prstGeom prst="arc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219" name="Прямая соединительная линия 218"/>
          <p:cNvCxnSpPr>
            <a:stCxn id="218" idx="2"/>
            <a:endCxn id="217" idx="0"/>
          </p:cNvCxnSpPr>
          <p:nvPr/>
        </p:nvCxnSpPr>
        <p:spPr>
          <a:xfrm flipV="1">
            <a:off x="294191" y="4939306"/>
            <a:ext cx="0" cy="359023"/>
          </a:xfrm>
          <a:prstGeom prst="line">
            <a:avLst/>
          </a:prstGeom>
          <a:ln w="63500">
            <a:gradFill>
              <a:gsLst>
                <a:gs pos="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Прямая соединительная линия 371"/>
          <p:cNvCxnSpPr/>
          <p:nvPr/>
        </p:nvCxnSpPr>
        <p:spPr>
          <a:xfrm>
            <a:off x="489815" y="5548513"/>
            <a:ext cx="4169204" cy="0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Box 481"/>
          <p:cNvSpPr txBox="1"/>
          <p:nvPr/>
        </p:nvSpPr>
        <p:spPr>
          <a:xfrm>
            <a:off x="1381076" y="981113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РГИС</a:t>
            </a:r>
          </a:p>
        </p:txBody>
      </p:sp>
      <p:sp>
        <p:nvSpPr>
          <p:cNvPr id="483" name="Прямоугольник 482"/>
          <p:cNvSpPr/>
          <p:nvPr/>
        </p:nvSpPr>
        <p:spPr>
          <a:xfrm>
            <a:off x="1329887" y="1699787"/>
            <a:ext cx="914015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сведений о свободных ЗУ согласно ПДП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акта выбора по ЗУ</a:t>
            </a:r>
          </a:p>
        </p:txBody>
      </p:sp>
      <p:cxnSp>
        <p:nvCxnSpPr>
          <p:cNvPr id="484" name="Прямая соединительная линия 483"/>
          <p:cNvCxnSpPr/>
          <p:nvPr/>
        </p:nvCxnSpPr>
        <p:spPr>
          <a:xfrm flipV="1">
            <a:off x="1427973" y="2358039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Овал 484"/>
          <p:cNvSpPr/>
          <p:nvPr/>
        </p:nvSpPr>
        <p:spPr>
          <a:xfrm>
            <a:off x="1505876" y="126957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486" name="Group 117"/>
          <p:cNvGrpSpPr>
            <a:grpSpLocks noChangeAspect="1"/>
          </p:cNvGrpSpPr>
          <p:nvPr/>
        </p:nvGrpSpPr>
        <p:grpSpPr>
          <a:xfrm>
            <a:off x="1512899" y="1289877"/>
            <a:ext cx="455335" cy="433443"/>
            <a:chOff x="140193" y="724362"/>
            <a:chExt cx="1035848" cy="894306"/>
          </a:xfrm>
        </p:grpSpPr>
        <p:sp>
          <p:nvSpPr>
            <p:cNvPr id="487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48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493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49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9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9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92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503" name="TextBox 502"/>
          <p:cNvSpPr txBox="1"/>
          <p:nvPr/>
        </p:nvSpPr>
        <p:spPr>
          <a:xfrm>
            <a:off x="2133951" y="981111"/>
            <a:ext cx="1075509" cy="21543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  РГИС/СЕМ/НАО</a:t>
            </a:r>
          </a:p>
        </p:txBody>
      </p:sp>
      <p:sp>
        <p:nvSpPr>
          <p:cNvPr id="504" name="Прямоугольник 503"/>
          <p:cNvSpPr/>
          <p:nvPr/>
        </p:nvSpPr>
        <p:spPr>
          <a:xfrm>
            <a:off x="2242050" y="1766039"/>
            <a:ext cx="91401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Согласование акта выбора</a:t>
            </a:r>
            <a:r>
              <a:rPr lang="ru-RU" sz="7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5" name="Прямая соединительная линия 504"/>
          <p:cNvCxnSpPr/>
          <p:nvPr/>
        </p:nvCxnSpPr>
        <p:spPr>
          <a:xfrm flipV="1">
            <a:off x="2313069" y="2352177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6" name="Овал 505"/>
          <p:cNvSpPr/>
          <p:nvPr/>
        </p:nvSpPr>
        <p:spPr>
          <a:xfrm>
            <a:off x="2437869" y="1269575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grpSp>
        <p:nvGrpSpPr>
          <p:cNvPr id="507" name="Group 117"/>
          <p:cNvGrpSpPr>
            <a:grpSpLocks noChangeAspect="1"/>
          </p:cNvGrpSpPr>
          <p:nvPr/>
        </p:nvGrpSpPr>
        <p:grpSpPr>
          <a:xfrm>
            <a:off x="2444893" y="1289876"/>
            <a:ext cx="455335" cy="433443"/>
            <a:chOff x="140193" y="724362"/>
            <a:chExt cx="1035848" cy="894306"/>
          </a:xfrm>
        </p:grpSpPr>
        <p:sp>
          <p:nvSpPr>
            <p:cNvPr id="508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09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510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515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516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7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8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9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0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1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3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11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13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4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pic>
        <p:nvPicPr>
          <p:cNvPr id="525" name="Picture 3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33035" y="1383307"/>
            <a:ext cx="307171" cy="291815"/>
          </a:xfrm>
          <a:prstGeom prst="rect">
            <a:avLst/>
          </a:prstGeom>
        </p:spPr>
      </p:pic>
      <p:sp>
        <p:nvSpPr>
          <p:cNvPr id="554" name="Овал 553"/>
          <p:cNvSpPr/>
          <p:nvPr/>
        </p:nvSpPr>
        <p:spPr>
          <a:xfrm>
            <a:off x="4819528" y="129147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55" name="TextBox 554"/>
          <p:cNvSpPr txBox="1"/>
          <p:nvPr/>
        </p:nvSpPr>
        <p:spPr>
          <a:xfrm>
            <a:off x="4827752" y="980945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556" name="Прямая соединительная линия 555"/>
          <p:cNvCxnSpPr/>
          <p:nvPr/>
        </p:nvCxnSpPr>
        <p:spPr>
          <a:xfrm flipV="1">
            <a:off x="4650765" y="233468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Прямоугольник 556"/>
          <p:cNvSpPr/>
          <p:nvPr/>
        </p:nvSpPr>
        <p:spPr>
          <a:xfrm>
            <a:off x="4557457" y="1761692"/>
            <a:ext cx="1064235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Загрузка слоя свободных ЗУ от РГИС</a:t>
            </a:r>
            <a:endParaRPr lang="ru-RU" sz="700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8" name="Прямоугольник 557"/>
          <p:cNvSpPr/>
          <p:nvPr/>
        </p:nvSpPr>
        <p:spPr>
          <a:xfrm>
            <a:off x="4606445" y="2343432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pic>
        <p:nvPicPr>
          <p:cNvPr id="559" name="Picture 2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64" y="1220643"/>
            <a:ext cx="520387" cy="560680"/>
          </a:xfrm>
          <a:prstGeom prst="rect">
            <a:avLst/>
          </a:prstGeom>
        </p:spPr>
      </p:pic>
      <p:pic>
        <p:nvPicPr>
          <p:cNvPr id="560" name="Рисунок 55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102" y="1325934"/>
            <a:ext cx="428127" cy="428127"/>
          </a:xfrm>
          <a:prstGeom prst="rect">
            <a:avLst/>
          </a:prstGeom>
        </p:spPr>
      </p:pic>
      <p:sp>
        <p:nvSpPr>
          <p:cNvPr id="571" name="Прямоугольник 570"/>
          <p:cNvSpPr/>
          <p:nvPr/>
        </p:nvSpPr>
        <p:spPr>
          <a:xfrm>
            <a:off x="6717352" y="624149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ЭТАП: ПОДАЧА ЗАЯВЛЕНИЯ</a:t>
            </a:r>
          </a:p>
        </p:txBody>
      </p:sp>
      <p:sp>
        <p:nvSpPr>
          <p:cNvPr id="572" name="Овал 571"/>
          <p:cNvSpPr/>
          <p:nvPr/>
        </p:nvSpPr>
        <p:spPr>
          <a:xfrm>
            <a:off x="7934989" y="127867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73" name="TextBox 572"/>
          <p:cNvSpPr txBox="1"/>
          <p:nvPr/>
        </p:nvSpPr>
        <p:spPr>
          <a:xfrm>
            <a:off x="7943212" y="968138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sp>
        <p:nvSpPr>
          <p:cNvPr id="574" name="TextBox 573"/>
          <p:cNvSpPr txBox="1"/>
          <p:nvPr/>
        </p:nvSpPr>
        <p:spPr>
          <a:xfrm flipH="1">
            <a:off x="6699857" y="97489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5" name="TextBox 574"/>
          <p:cNvSpPr txBox="1"/>
          <p:nvPr/>
        </p:nvSpPr>
        <p:spPr>
          <a:xfrm>
            <a:off x="8788225" y="976565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ЭТП</a:t>
            </a:r>
          </a:p>
        </p:txBody>
      </p:sp>
      <p:sp>
        <p:nvSpPr>
          <p:cNvPr id="576" name="TextBox 575"/>
          <p:cNvSpPr txBox="1"/>
          <p:nvPr/>
        </p:nvSpPr>
        <p:spPr>
          <a:xfrm>
            <a:off x="2384837" y="2922750"/>
            <a:ext cx="4295820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ЭТП</a:t>
            </a:r>
          </a:p>
        </p:txBody>
      </p:sp>
      <p:sp>
        <p:nvSpPr>
          <p:cNvPr id="577" name="Прямоугольник 576"/>
          <p:cNvSpPr/>
          <p:nvPr/>
        </p:nvSpPr>
        <p:spPr>
          <a:xfrm>
            <a:off x="6751041" y="1761492"/>
            <a:ext cx="966795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«Выбор услуги / Недвижимость / Предоставление земельного участка / Торги»</a:t>
            </a:r>
          </a:p>
        </p:txBody>
      </p:sp>
      <p:sp>
        <p:nvSpPr>
          <p:cNvPr id="578" name="Прямоугольник 577"/>
          <p:cNvSpPr/>
          <p:nvPr/>
        </p:nvSpPr>
        <p:spPr>
          <a:xfrm>
            <a:off x="7698689" y="1761493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Выбор свободного земельного участка</a:t>
            </a:r>
          </a:p>
        </p:txBody>
      </p:sp>
      <p:sp>
        <p:nvSpPr>
          <p:cNvPr id="580" name="Прямоугольник 579"/>
          <p:cNvSpPr/>
          <p:nvPr/>
        </p:nvSpPr>
        <p:spPr>
          <a:xfrm>
            <a:off x="2364481" y="3726467"/>
            <a:ext cx="786831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онлайн -торгов</a:t>
            </a:r>
          </a:p>
        </p:txBody>
      </p:sp>
      <p:sp>
        <p:nvSpPr>
          <p:cNvPr id="581" name="Прямоугольник 580"/>
          <p:cNvSpPr/>
          <p:nvPr/>
        </p:nvSpPr>
        <p:spPr>
          <a:xfrm>
            <a:off x="3055234" y="3728108"/>
            <a:ext cx="808669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протокола итогов</a:t>
            </a:r>
          </a:p>
        </p:txBody>
      </p:sp>
      <p:sp>
        <p:nvSpPr>
          <p:cNvPr id="582" name="Прямоугольник 581"/>
          <p:cNvSpPr/>
          <p:nvPr/>
        </p:nvSpPr>
        <p:spPr>
          <a:xfrm>
            <a:off x="6775991" y="2343235"/>
            <a:ext cx="3995320" cy="219905"/>
          </a:xfrm>
          <a:prstGeom prst="rect">
            <a:avLst/>
          </a:prstGeom>
          <a:pattFill prst="pct60">
            <a:fgClr>
              <a:schemeClr val="accent1">
                <a:lumMod val="40000"/>
                <a:lumOff val="60000"/>
              </a:schemeClr>
            </a:fgClr>
            <a:bgClr>
              <a:schemeClr val="accent3">
                <a:lumMod val="20000"/>
                <a:lumOff val="80000"/>
              </a:schemeClr>
            </a:bgClr>
          </a:pattFill>
          <a:ln w="31750" cap="rnd">
            <a:solidFill>
              <a:schemeClr val="accent3">
                <a:lumMod val="60000"/>
                <a:lumOff val="40000"/>
              </a:schemeClr>
            </a:solidFill>
            <a:prstDash val="dashDot"/>
            <a:round/>
          </a:ln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день</a:t>
            </a:r>
          </a:p>
        </p:txBody>
      </p:sp>
      <p:cxnSp>
        <p:nvCxnSpPr>
          <p:cNvPr id="583" name="Прямая соединительная линия 582"/>
          <p:cNvCxnSpPr/>
          <p:nvPr/>
        </p:nvCxnSpPr>
        <p:spPr>
          <a:xfrm>
            <a:off x="6843875" y="2324183"/>
            <a:ext cx="2680312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Прямая соединительная линия 583"/>
          <p:cNvCxnSpPr/>
          <p:nvPr/>
        </p:nvCxnSpPr>
        <p:spPr>
          <a:xfrm flipV="1">
            <a:off x="2432721" y="4350659"/>
            <a:ext cx="1305939" cy="152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Овал 584"/>
          <p:cNvSpPr/>
          <p:nvPr/>
        </p:nvSpPr>
        <p:spPr>
          <a:xfrm>
            <a:off x="6978089" y="1278673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86" name="Рисунок 58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62" y="1313127"/>
            <a:ext cx="428127" cy="428127"/>
          </a:xfrm>
          <a:prstGeom prst="rect">
            <a:avLst/>
          </a:prstGeom>
        </p:spPr>
      </p:pic>
      <p:sp>
        <p:nvSpPr>
          <p:cNvPr id="587" name="Овал 586"/>
          <p:cNvSpPr/>
          <p:nvPr/>
        </p:nvSpPr>
        <p:spPr>
          <a:xfrm>
            <a:off x="3133715" y="323272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88" name="Рисунок 58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50185" y="3268643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89" name="Рисунок 58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48220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0" name="Рисунок 58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7169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591" name="Овал 590"/>
          <p:cNvSpPr/>
          <p:nvPr/>
        </p:nvSpPr>
        <p:spPr>
          <a:xfrm>
            <a:off x="2518259" y="3232720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592" name="Рисунок 59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34731" y="3268643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3" name="Рисунок 59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32765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594" name="Рисунок 59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41715" y="3366571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598" name="TextBox 597"/>
          <p:cNvSpPr txBox="1"/>
          <p:nvPr/>
        </p:nvSpPr>
        <p:spPr>
          <a:xfrm flipH="1">
            <a:off x="9710071" y="970282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9" name="Прямоугольник 598"/>
          <p:cNvSpPr/>
          <p:nvPr/>
        </p:nvSpPr>
        <p:spPr>
          <a:xfrm>
            <a:off x="9662101" y="1756876"/>
            <a:ext cx="1219252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принятии заявления на участие в торгах 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либо </a:t>
            </a:r>
          </a:p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об отказе</a:t>
            </a:r>
          </a:p>
        </p:txBody>
      </p:sp>
      <p:cxnSp>
        <p:nvCxnSpPr>
          <p:cNvPr id="600" name="Прямая соединительная линия 599"/>
          <p:cNvCxnSpPr/>
          <p:nvPr/>
        </p:nvCxnSpPr>
        <p:spPr>
          <a:xfrm>
            <a:off x="9761095" y="2319568"/>
            <a:ext cx="951080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1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94" y="12604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" name="Овал 601"/>
          <p:cNvSpPr/>
          <p:nvPr/>
        </p:nvSpPr>
        <p:spPr>
          <a:xfrm>
            <a:off x="1542971" y="3306299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03" name="TextBox 602"/>
          <p:cNvSpPr txBox="1"/>
          <p:nvPr/>
        </p:nvSpPr>
        <p:spPr>
          <a:xfrm>
            <a:off x="1551194" y="2995765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604" name="Прямая соединительная линия 603"/>
          <p:cNvCxnSpPr/>
          <p:nvPr/>
        </p:nvCxnSpPr>
        <p:spPr>
          <a:xfrm flipV="1">
            <a:off x="1374206" y="4349509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Прямоугольник 604"/>
          <p:cNvSpPr/>
          <p:nvPr/>
        </p:nvSpPr>
        <p:spPr>
          <a:xfrm>
            <a:off x="1306300" y="3776512"/>
            <a:ext cx="1064235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статуса объекта на ПКК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</a:t>
            </a:r>
          </a:p>
        </p:txBody>
      </p:sp>
      <p:sp>
        <p:nvSpPr>
          <p:cNvPr id="606" name="Прямоугольник 605"/>
          <p:cNvSpPr/>
          <p:nvPr/>
        </p:nvSpPr>
        <p:spPr>
          <a:xfrm>
            <a:off x="1329888" y="4358252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pic>
        <p:nvPicPr>
          <p:cNvPr id="607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971" y="12589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" name="Рисунок 60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81243" y="1494283"/>
            <a:ext cx="257948" cy="275712"/>
          </a:xfrm>
          <a:prstGeom prst="rect">
            <a:avLst/>
          </a:prstGeom>
        </p:spPr>
      </p:pic>
      <p:sp>
        <p:nvSpPr>
          <p:cNvPr id="609" name="Прямоугольник 608"/>
          <p:cNvSpPr/>
          <p:nvPr/>
        </p:nvSpPr>
        <p:spPr>
          <a:xfrm>
            <a:off x="2362189" y="4351785"/>
            <a:ext cx="1430007" cy="219907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</a:p>
        </p:txBody>
      </p:sp>
      <p:sp>
        <p:nvSpPr>
          <p:cNvPr id="610" name="Прямоугольник 609"/>
          <p:cNvSpPr/>
          <p:nvPr/>
        </p:nvSpPr>
        <p:spPr>
          <a:xfrm>
            <a:off x="3746516" y="4369680"/>
            <a:ext cx="1064243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 день</a:t>
            </a:r>
          </a:p>
        </p:txBody>
      </p:sp>
      <p:cxnSp>
        <p:nvCxnSpPr>
          <p:cNvPr id="611" name="Прямая соединительная линия 610"/>
          <p:cNvCxnSpPr/>
          <p:nvPr/>
        </p:nvCxnSpPr>
        <p:spPr>
          <a:xfrm flipV="1">
            <a:off x="3800541" y="4350659"/>
            <a:ext cx="878491" cy="1556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2" name="Рисунок 6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60359" y="1481692"/>
            <a:ext cx="257948" cy="275712"/>
          </a:xfrm>
          <a:prstGeom prst="rect">
            <a:avLst/>
          </a:prstGeom>
        </p:spPr>
      </p:pic>
      <p:sp>
        <p:nvSpPr>
          <p:cNvPr id="613" name="Прямоугольник 612"/>
          <p:cNvSpPr/>
          <p:nvPr/>
        </p:nvSpPr>
        <p:spPr>
          <a:xfrm>
            <a:off x="3849404" y="3739428"/>
            <a:ext cx="918112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Подписание </a:t>
            </a:r>
            <a:r>
              <a:rPr lang="ru-RU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протокола итогов</a:t>
            </a:r>
          </a:p>
        </p:txBody>
      </p:sp>
      <p:sp>
        <p:nvSpPr>
          <p:cNvPr id="614" name="Овал 613"/>
          <p:cNvSpPr/>
          <p:nvPr/>
        </p:nvSpPr>
        <p:spPr>
          <a:xfrm>
            <a:off x="8913024" y="1265028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15" name="Рисунок 6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029496" y="1300951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16" name="Рисунок 6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927529" y="1398879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17" name="Рисунок 61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136480" y="1398879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622" name="Овал 621"/>
          <p:cNvSpPr/>
          <p:nvPr/>
        </p:nvSpPr>
        <p:spPr>
          <a:xfrm>
            <a:off x="4020107" y="324308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623" name="Рисунок 62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36577" y="3279004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4" name="Рисунок 62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034612" y="3376934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5" name="Рисунок 62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43561" y="3376934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626" name="Рисунок 6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27370" y="3413896"/>
            <a:ext cx="257948" cy="275712"/>
          </a:xfrm>
          <a:prstGeom prst="rect">
            <a:avLst/>
          </a:prstGeom>
        </p:spPr>
      </p:pic>
      <p:sp>
        <p:nvSpPr>
          <p:cNvPr id="634" name="Прямоугольник 633"/>
          <p:cNvSpPr/>
          <p:nvPr/>
        </p:nvSpPr>
        <p:spPr>
          <a:xfrm>
            <a:off x="1293133" y="2682129"/>
            <a:ext cx="4351419" cy="261602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ЭТАП: ПРОВЕДЕНИЕ ТОРГОВ</a:t>
            </a:r>
          </a:p>
        </p:txBody>
      </p:sp>
      <p:pic>
        <p:nvPicPr>
          <p:cNvPr id="635" name="Picture 27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05" y="3235463"/>
            <a:ext cx="520387" cy="560680"/>
          </a:xfrm>
          <a:prstGeom prst="rect">
            <a:avLst/>
          </a:prstGeom>
        </p:spPr>
      </p:pic>
      <p:pic>
        <p:nvPicPr>
          <p:cNvPr id="636" name="Рисунок 6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43" y="3340754"/>
            <a:ext cx="428127" cy="428127"/>
          </a:xfrm>
          <a:prstGeom prst="rect">
            <a:avLst/>
          </a:prstGeom>
        </p:spPr>
      </p:pic>
      <p:sp>
        <p:nvSpPr>
          <p:cNvPr id="691" name="Скругленный прямоугольник 690"/>
          <p:cNvSpPr/>
          <p:nvPr/>
        </p:nvSpPr>
        <p:spPr>
          <a:xfrm>
            <a:off x="5304090" y="4933578"/>
            <a:ext cx="1049751" cy="1672141"/>
          </a:xfrm>
          <a:prstGeom prst="roundRect">
            <a:avLst>
              <a:gd name="adj" fmla="val 8673"/>
            </a:avLst>
          </a:prstGeom>
          <a:solidFill>
            <a:schemeClr val="bg1">
              <a:lumMod val="95000"/>
            </a:schemeClr>
          </a:solidFill>
          <a:ln w="31750" cap="rnd"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692" name="Прямая соединительная линия 691"/>
          <p:cNvCxnSpPr/>
          <p:nvPr/>
        </p:nvCxnSpPr>
        <p:spPr>
          <a:xfrm flipV="1">
            <a:off x="5247497" y="5540893"/>
            <a:ext cx="1103347" cy="1"/>
          </a:xfrm>
          <a:prstGeom prst="line">
            <a:avLst/>
          </a:prstGeom>
          <a:ln w="635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" name="Прямоугольник 695"/>
          <p:cNvSpPr/>
          <p:nvPr/>
        </p:nvSpPr>
        <p:spPr>
          <a:xfrm>
            <a:off x="1697886" y="6362824"/>
            <a:ext cx="91410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3 дня</a:t>
            </a:r>
          </a:p>
        </p:txBody>
      </p:sp>
      <p:sp>
        <p:nvSpPr>
          <p:cNvPr id="697" name="TextBox 696"/>
          <p:cNvSpPr txBox="1"/>
          <p:nvPr/>
        </p:nvSpPr>
        <p:spPr>
          <a:xfrm flipH="1">
            <a:off x="1745653" y="5013538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9" name="Прямая соединительная линия 698"/>
          <p:cNvCxnSpPr/>
          <p:nvPr/>
        </p:nvCxnSpPr>
        <p:spPr>
          <a:xfrm>
            <a:off x="1411464" y="6342277"/>
            <a:ext cx="1545152" cy="1819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Овал 699"/>
          <p:cNvSpPr/>
          <p:nvPr/>
        </p:nvSpPr>
        <p:spPr>
          <a:xfrm>
            <a:off x="3272197" y="5329061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01" name="TextBox 700"/>
          <p:cNvSpPr txBox="1"/>
          <p:nvPr/>
        </p:nvSpPr>
        <p:spPr>
          <a:xfrm>
            <a:off x="3280420" y="5018526"/>
            <a:ext cx="503037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ЕГКН</a:t>
            </a:r>
          </a:p>
        </p:txBody>
      </p:sp>
      <p:cxnSp>
        <p:nvCxnSpPr>
          <p:cNvPr id="702" name="Прямая соединительная линия 701"/>
          <p:cNvCxnSpPr/>
          <p:nvPr/>
        </p:nvCxnSpPr>
        <p:spPr>
          <a:xfrm flipV="1">
            <a:off x="3103433" y="6372271"/>
            <a:ext cx="847145" cy="23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3" name="Рисунок 7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70" y="5363515"/>
            <a:ext cx="428127" cy="428127"/>
          </a:xfrm>
          <a:prstGeom prst="rect">
            <a:avLst/>
          </a:prstGeom>
        </p:spPr>
      </p:pic>
      <p:sp>
        <p:nvSpPr>
          <p:cNvPr id="704" name="Прямоугольник 703"/>
          <p:cNvSpPr/>
          <p:nvPr/>
        </p:nvSpPr>
        <p:spPr>
          <a:xfrm>
            <a:off x="3102201" y="5799273"/>
            <a:ext cx="1064235" cy="650766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Постановка на кадастровый учет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*2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регистрация прав</a:t>
            </a:r>
            <a:r>
              <a:rPr lang="ru-RU" sz="7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*3</a:t>
            </a:r>
          </a:p>
        </p:txBody>
      </p:sp>
      <p:sp>
        <p:nvSpPr>
          <p:cNvPr id="705" name="Прямоугольник 704"/>
          <p:cNvSpPr/>
          <p:nvPr/>
        </p:nvSpPr>
        <p:spPr>
          <a:xfrm>
            <a:off x="3059114" y="6381015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53670" y="5279186"/>
            <a:ext cx="506167" cy="511057"/>
            <a:chOff x="1521109" y="5279185"/>
            <a:chExt cx="506167" cy="511057"/>
          </a:xfrm>
        </p:grpSpPr>
        <p:pic>
          <p:nvPicPr>
            <p:cNvPr id="706" name="Picture 2" descr="C:\Users\k.oraltay\Desktop\Бизнес процесс услуги ргис\55c468030dfc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838" y="5279185"/>
              <a:ext cx="496438" cy="496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7" name="Рисунок 70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521109" y="5514530"/>
              <a:ext cx="257948" cy="275712"/>
            </a:xfrm>
            <a:prstGeom prst="rect">
              <a:avLst/>
            </a:prstGeom>
          </p:spPr>
        </p:pic>
      </p:grpSp>
      <p:pic>
        <p:nvPicPr>
          <p:cNvPr id="708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18" y="5259438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9" name="TextBox 708"/>
          <p:cNvSpPr txBox="1"/>
          <p:nvPr/>
        </p:nvSpPr>
        <p:spPr>
          <a:xfrm flipH="1">
            <a:off x="5382453" y="4987142"/>
            <a:ext cx="88513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Овал 709"/>
          <p:cNvSpPr/>
          <p:nvPr/>
        </p:nvSpPr>
        <p:spPr>
          <a:xfrm>
            <a:off x="4659961" y="5250934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711" name="Рисунок 71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47073" y="5301557"/>
            <a:ext cx="405695" cy="433632"/>
          </a:xfrm>
          <a:prstGeom prst="rect">
            <a:avLst/>
          </a:prstGeom>
        </p:spPr>
      </p:pic>
      <p:sp>
        <p:nvSpPr>
          <p:cNvPr id="712" name="Прямоугольник 711"/>
          <p:cNvSpPr/>
          <p:nvPr/>
        </p:nvSpPr>
        <p:spPr>
          <a:xfrm>
            <a:off x="5214132" y="5724664"/>
            <a:ext cx="1312451" cy="973931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marL="92072" indent="-92072">
              <a:buAutoNum type="arabicPeriod"/>
            </a:pP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о постановке на кадастровый учет и регистрацию прав</a:t>
            </a:r>
          </a:p>
          <a:p>
            <a:pPr marL="92072" indent="-92072">
              <a:buAutoNum type="arabicPeriod"/>
            </a:pPr>
            <a:endParaRPr lang="ru-RU" sz="7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Кадастровый паспорт (при необходимости)</a:t>
            </a:r>
          </a:p>
        </p:txBody>
      </p:sp>
      <p:sp>
        <p:nvSpPr>
          <p:cNvPr id="716" name="Прямоугольник 715"/>
          <p:cNvSpPr/>
          <p:nvPr/>
        </p:nvSpPr>
        <p:spPr>
          <a:xfrm>
            <a:off x="4800117" y="3743217"/>
            <a:ext cx="888496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договора купли-продажи объекта торгов</a:t>
            </a:r>
          </a:p>
        </p:txBody>
      </p:sp>
      <p:sp>
        <p:nvSpPr>
          <p:cNvPr id="717" name="Прямоугольник 716"/>
          <p:cNvSpPr/>
          <p:nvPr/>
        </p:nvSpPr>
        <p:spPr>
          <a:xfrm>
            <a:off x="4737253" y="4368712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8" name="Прямая соединительная линия 717"/>
          <p:cNvCxnSpPr/>
          <p:nvPr/>
        </p:nvCxnSpPr>
        <p:spPr>
          <a:xfrm>
            <a:off x="4756149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" name="Овал 718"/>
          <p:cNvSpPr/>
          <p:nvPr/>
        </p:nvSpPr>
        <p:spPr>
          <a:xfrm>
            <a:off x="4936388" y="3242896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20" name="Рисунок 719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052860" y="3278819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1" name="Рисунок 7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50893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2" name="Рисунок 72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59844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sp>
        <p:nvSpPr>
          <p:cNvPr id="723" name="Прямоугольник 722"/>
          <p:cNvSpPr/>
          <p:nvPr/>
        </p:nvSpPr>
        <p:spPr>
          <a:xfrm>
            <a:off x="5644032" y="3743217"/>
            <a:ext cx="1198984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Подписание  </a:t>
            </a:r>
            <a:r>
              <a:rPr lang="ru-RU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договора купли-продажи объекта торгов МИО и заявителем</a:t>
            </a:r>
          </a:p>
        </p:txBody>
      </p:sp>
      <p:sp>
        <p:nvSpPr>
          <p:cNvPr id="724" name="Прямоугольник 723"/>
          <p:cNvSpPr/>
          <p:nvPr/>
        </p:nvSpPr>
        <p:spPr>
          <a:xfrm>
            <a:off x="5720233" y="4368712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</a:p>
        </p:txBody>
      </p:sp>
      <p:cxnSp>
        <p:nvCxnSpPr>
          <p:cNvPr id="725" name="Прямая соединительная линия 724"/>
          <p:cNvCxnSpPr/>
          <p:nvPr/>
        </p:nvCxnSpPr>
        <p:spPr>
          <a:xfrm>
            <a:off x="5739129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6" name="Овал 725"/>
          <p:cNvSpPr/>
          <p:nvPr/>
        </p:nvSpPr>
        <p:spPr>
          <a:xfrm>
            <a:off x="5919368" y="3242896"/>
            <a:ext cx="479272" cy="47927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727" name="Рисунок 726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035840" y="3278819"/>
            <a:ext cx="239059" cy="276589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8" name="Рисунок 72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33873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29" name="Рисунок 72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42824" y="3376747"/>
            <a:ext cx="239059" cy="276591"/>
          </a:xfrm>
          <a:prstGeom prst="rect">
            <a:avLst/>
          </a:prstGeom>
          <a:effectLst>
            <a:outerShdw dist="50800" dir="5400000" sx="99000" sy="99000" algn="ctr" rotWithShape="0">
              <a:srgbClr val="000000">
                <a:alpha val="10000"/>
              </a:srgbClr>
            </a:outerShdw>
          </a:effectLst>
        </p:spPr>
      </p:pic>
      <p:pic>
        <p:nvPicPr>
          <p:cNvPr id="730" name="Рисунок 7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37227" y="3421331"/>
            <a:ext cx="257948" cy="275712"/>
          </a:xfrm>
          <a:prstGeom prst="rect">
            <a:avLst/>
          </a:prstGeom>
        </p:spPr>
      </p:pic>
      <p:sp>
        <p:nvSpPr>
          <p:cNvPr id="762" name="Прямоугольник 761"/>
          <p:cNvSpPr/>
          <p:nvPr/>
        </p:nvSpPr>
        <p:spPr>
          <a:xfrm>
            <a:off x="4073351" y="2705141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</a:p>
        </p:txBody>
      </p:sp>
      <p:sp>
        <p:nvSpPr>
          <p:cNvPr id="764" name="Прямоугольник 763"/>
          <p:cNvSpPr/>
          <p:nvPr/>
        </p:nvSpPr>
        <p:spPr>
          <a:xfrm>
            <a:off x="8680255" y="1714385"/>
            <a:ext cx="981549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Заполнение 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и подписание заявки</a:t>
            </a: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Оплата гарантийного взноса</a:t>
            </a:r>
          </a:p>
        </p:txBody>
      </p:sp>
      <p:sp>
        <p:nvSpPr>
          <p:cNvPr id="226" name="Прямоугольник 225"/>
          <p:cNvSpPr/>
          <p:nvPr/>
        </p:nvSpPr>
        <p:spPr>
          <a:xfrm>
            <a:off x="1329887" y="5712353"/>
            <a:ext cx="1667644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defTabSz="35999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Подача заявки на постановку на кадастровый учет и регистрацию прав с приложением </a:t>
            </a:r>
            <a:r>
              <a:rPr lang="ru-RU" sz="700" kern="0" dirty="0" err="1">
                <a:latin typeface="Arial" panose="020B0604020202020204" pitchFamily="34" charset="0"/>
                <a:cs typeface="Arial" panose="020B0604020202020204" pitchFamily="34" charset="0"/>
              </a:rPr>
              <a:t>эл.договора</a:t>
            </a:r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 купли-продажи</a:t>
            </a:r>
          </a:p>
          <a:p>
            <a:pPr defTabSz="35999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Загрузка документа об  оплате ЗУ</a:t>
            </a:r>
          </a:p>
          <a:p>
            <a:pPr defTabSz="35999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- Оплата за кадастровые услуги 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089717" y="877155"/>
            <a:ext cx="791183" cy="33854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800" dirty="0" err="1">
                <a:latin typeface="Arial" panose="020B0604020202020204" pitchFamily="34" charset="0"/>
                <a:cs typeface="Arial" panose="020B0604020202020204" pitchFamily="34" charset="0"/>
              </a:rPr>
              <a:t>Акимат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(Заказчик)</a:t>
            </a:r>
          </a:p>
        </p:txBody>
      </p:sp>
      <p:cxnSp>
        <p:nvCxnSpPr>
          <p:cNvPr id="232" name="Прямая соединительная линия 231"/>
          <p:cNvCxnSpPr/>
          <p:nvPr/>
        </p:nvCxnSpPr>
        <p:spPr>
          <a:xfrm>
            <a:off x="3150840" y="2356691"/>
            <a:ext cx="68097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273464" y="1237229"/>
            <a:ext cx="479272" cy="479272"/>
            <a:chOff x="3910452" y="1237229"/>
            <a:chExt cx="479272" cy="479272"/>
          </a:xfrm>
        </p:grpSpPr>
        <p:sp>
          <p:nvSpPr>
            <p:cNvPr id="235" name="Овал 234"/>
            <p:cNvSpPr/>
            <p:nvPr/>
          </p:nvSpPr>
          <p:spPr>
            <a:xfrm>
              <a:off x="3910452" y="1237229"/>
              <a:ext cx="479272" cy="479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9" name="Picture 9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2978" y="1293415"/>
              <a:ext cx="389601" cy="366899"/>
            </a:xfrm>
            <a:prstGeom prst="rect">
              <a:avLst/>
            </a:prstGeom>
          </p:spPr>
        </p:pic>
      </p:grpSp>
      <p:sp>
        <p:nvSpPr>
          <p:cNvPr id="244" name="Прямоугольник 243"/>
          <p:cNvSpPr/>
          <p:nvPr/>
        </p:nvSpPr>
        <p:spPr>
          <a:xfrm>
            <a:off x="3077191" y="1703409"/>
            <a:ext cx="873387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земельно-кадастровых и проектных работ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3849405" y="938447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РГИС</a:t>
            </a:r>
          </a:p>
        </p:txBody>
      </p:sp>
      <p:sp>
        <p:nvSpPr>
          <p:cNvPr id="242" name="Прямоугольник 241"/>
          <p:cNvSpPr/>
          <p:nvPr/>
        </p:nvSpPr>
        <p:spPr>
          <a:xfrm>
            <a:off x="3798215" y="1744353"/>
            <a:ext cx="914015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Передача данных о свободных ЗУ в ЕГКН</a:t>
            </a:r>
          </a:p>
        </p:txBody>
      </p:sp>
      <p:cxnSp>
        <p:nvCxnSpPr>
          <p:cNvPr id="245" name="Прямая соединительная линия 244"/>
          <p:cNvCxnSpPr/>
          <p:nvPr/>
        </p:nvCxnSpPr>
        <p:spPr>
          <a:xfrm flipV="1">
            <a:off x="3849405" y="2360882"/>
            <a:ext cx="735963" cy="125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6" name="Group 117"/>
          <p:cNvGrpSpPr>
            <a:grpSpLocks noChangeAspect="1"/>
          </p:cNvGrpSpPr>
          <p:nvPr/>
        </p:nvGrpSpPr>
        <p:grpSpPr>
          <a:xfrm>
            <a:off x="3981227" y="1298581"/>
            <a:ext cx="455335" cy="433443"/>
            <a:chOff x="140193" y="724362"/>
            <a:chExt cx="1035848" cy="894306"/>
          </a:xfrm>
        </p:grpSpPr>
        <p:sp>
          <p:nvSpPr>
            <p:cNvPr id="247" name="Овал 135"/>
            <p:cNvSpPr/>
            <p:nvPr/>
          </p:nvSpPr>
          <p:spPr>
            <a:xfrm>
              <a:off x="140193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8" name="Группа 140"/>
            <p:cNvGrpSpPr/>
            <p:nvPr/>
          </p:nvGrpSpPr>
          <p:grpSpPr>
            <a:xfrm>
              <a:off x="311237" y="773691"/>
              <a:ext cx="864804" cy="743697"/>
              <a:chOff x="4111667" y="1486426"/>
              <a:chExt cx="2460696" cy="2181862"/>
            </a:xfrm>
          </p:grpSpPr>
          <p:grpSp>
            <p:nvGrpSpPr>
              <p:cNvPr id="249" name="Группа 141"/>
              <p:cNvGrpSpPr/>
              <p:nvPr/>
            </p:nvGrpSpPr>
            <p:grpSpPr>
              <a:xfrm>
                <a:off x="4111667" y="1486426"/>
                <a:ext cx="2460696" cy="2181862"/>
                <a:chOff x="2996873" y="1722718"/>
                <a:chExt cx="2780721" cy="2465619"/>
              </a:xfrm>
            </p:grpSpPr>
            <p:pic>
              <p:nvPicPr>
                <p:cNvPr id="253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6873" y="1722718"/>
                  <a:ext cx="2780721" cy="2413503"/>
                </a:xfrm>
                <a:prstGeom prst="rect">
                  <a:avLst/>
                </a:prstGeom>
              </p:spPr>
            </p:pic>
            <p:sp>
              <p:nvSpPr>
                <p:cNvPr id="254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0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2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sp>
        <p:nvSpPr>
          <p:cNvPr id="265" name="Прямоугольник 264"/>
          <p:cNvSpPr/>
          <p:nvPr/>
        </p:nvSpPr>
        <p:spPr>
          <a:xfrm>
            <a:off x="8817722" y="4353759"/>
            <a:ext cx="90028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 </a:t>
            </a:r>
            <a:r>
              <a:rPr lang="kk-KZ" sz="700" b="1" kern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</a:t>
            </a:r>
            <a:endParaRPr lang="kk-KZ" sz="700" b="1" kern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Прямоугольник 265"/>
          <p:cNvSpPr/>
          <p:nvPr/>
        </p:nvSpPr>
        <p:spPr>
          <a:xfrm>
            <a:off x="8854393" y="3737729"/>
            <a:ext cx="928564" cy="543044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Оплата по договору купли-продажи объекта торгов</a:t>
            </a:r>
          </a:p>
        </p:txBody>
      </p:sp>
      <p:cxnSp>
        <p:nvCxnSpPr>
          <p:cNvPr id="267" name="Прямая соединительная линия 266"/>
          <p:cNvCxnSpPr/>
          <p:nvPr/>
        </p:nvCxnSpPr>
        <p:spPr>
          <a:xfrm>
            <a:off x="8931986" y="4353759"/>
            <a:ext cx="72248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 flipH="1">
            <a:off x="8832869" y="2977315"/>
            <a:ext cx="88513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9" name="Рисунок 26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73701" y="3234903"/>
            <a:ext cx="405695" cy="433632"/>
          </a:xfrm>
          <a:prstGeom prst="rect">
            <a:avLst/>
          </a:prstGeom>
        </p:spPr>
      </p:pic>
      <p:sp>
        <p:nvSpPr>
          <p:cNvPr id="270" name="Прямоугольник 269"/>
          <p:cNvSpPr/>
          <p:nvPr/>
        </p:nvSpPr>
        <p:spPr>
          <a:xfrm>
            <a:off x="6698578" y="3668861"/>
            <a:ext cx="1293241" cy="866209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торгов, Формирование и подписание  протокола итогов торгов, договора купли-продажи объекта торгов МИО, подписание МИО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6923121" y="2928774"/>
            <a:ext cx="735963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РГИС</a:t>
            </a:r>
          </a:p>
        </p:txBody>
      </p:sp>
      <p:grpSp>
        <p:nvGrpSpPr>
          <p:cNvPr id="272" name="Group 117"/>
          <p:cNvGrpSpPr>
            <a:grpSpLocks noChangeAspect="1"/>
          </p:cNvGrpSpPr>
          <p:nvPr/>
        </p:nvGrpSpPr>
        <p:grpSpPr>
          <a:xfrm>
            <a:off x="6982920" y="3265811"/>
            <a:ext cx="440971" cy="433443"/>
            <a:chOff x="280429" y="724362"/>
            <a:chExt cx="1003173" cy="894306"/>
          </a:xfrm>
        </p:grpSpPr>
        <p:sp>
          <p:nvSpPr>
            <p:cNvPr id="273" name="Овал 135"/>
            <p:cNvSpPr/>
            <p:nvPr/>
          </p:nvSpPr>
          <p:spPr>
            <a:xfrm>
              <a:off x="280429" y="724362"/>
              <a:ext cx="1003173" cy="894306"/>
            </a:xfrm>
            <a:prstGeom prst="ellipse">
              <a:avLst/>
            </a:prstGeom>
            <a:solidFill>
              <a:schemeClr val="bg1"/>
            </a:solidFill>
            <a:ln w="19050" cap="rnd">
              <a:solidFill>
                <a:srgbClr val="1F4E7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4" name="Группа 140"/>
            <p:cNvGrpSpPr/>
            <p:nvPr/>
          </p:nvGrpSpPr>
          <p:grpSpPr>
            <a:xfrm>
              <a:off x="381356" y="794889"/>
              <a:ext cx="864804" cy="727977"/>
              <a:chOff x="4311179" y="1548617"/>
              <a:chExt cx="2460696" cy="2135743"/>
            </a:xfrm>
          </p:grpSpPr>
          <p:grpSp>
            <p:nvGrpSpPr>
              <p:cNvPr id="275" name="Группа 141"/>
              <p:cNvGrpSpPr/>
              <p:nvPr/>
            </p:nvGrpSpPr>
            <p:grpSpPr>
              <a:xfrm>
                <a:off x="4311179" y="1548617"/>
                <a:ext cx="2460696" cy="2135743"/>
                <a:chOff x="3222332" y="1792997"/>
                <a:chExt cx="2780721" cy="2413502"/>
              </a:xfrm>
            </p:grpSpPr>
            <p:pic>
              <p:nvPicPr>
                <p:cNvPr id="279" name="Рисунок 1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2332" y="1792997"/>
                  <a:ext cx="2780721" cy="2413502"/>
                </a:xfrm>
                <a:prstGeom prst="rect">
                  <a:avLst/>
                </a:prstGeom>
              </p:spPr>
            </p:pic>
            <p:sp>
              <p:nvSpPr>
                <p:cNvPr id="280" name="Скругленный прямоугольник 1"/>
                <p:cNvSpPr/>
                <p:nvPr/>
              </p:nvSpPr>
              <p:spPr>
                <a:xfrm>
                  <a:off x="4106510" y="3699685"/>
                  <a:ext cx="778961" cy="488652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Скругленный прямоугольник 1"/>
                <p:cNvSpPr/>
                <p:nvPr/>
              </p:nvSpPr>
              <p:spPr>
                <a:xfrm>
                  <a:off x="4287536" y="3420121"/>
                  <a:ext cx="815233" cy="43833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Скругленный прямоугольник 1"/>
                <p:cNvSpPr/>
                <p:nvPr/>
              </p:nvSpPr>
              <p:spPr>
                <a:xfrm>
                  <a:off x="4522805" y="3089714"/>
                  <a:ext cx="795563" cy="42354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Скругленный прямоугольник 1"/>
                <p:cNvSpPr/>
                <p:nvPr/>
              </p:nvSpPr>
              <p:spPr>
                <a:xfrm>
                  <a:off x="4643456" y="2812217"/>
                  <a:ext cx="819843" cy="446299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Скругленный прямоугольник 1"/>
                <p:cNvSpPr/>
                <p:nvPr/>
              </p:nvSpPr>
              <p:spPr>
                <a:xfrm>
                  <a:off x="4564946" y="2546467"/>
                  <a:ext cx="785005" cy="442865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Скругленный прямоугольник 1"/>
                <p:cNvSpPr/>
                <p:nvPr/>
              </p:nvSpPr>
              <p:spPr>
                <a:xfrm>
                  <a:off x="4402486" y="2193063"/>
                  <a:ext cx="794270" cy="435113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9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Скругленный прямоугольник 1"/>
                <p:cNvSpPr/>
                <p:nvPr/>
              </p:nvSpPr>
              <p:spPr>
                <a:xfrm>
                  <a:off x="4129183" y="1933669"/>
                  <a:ext cx="794274" cy="412714"/>
                </a:xfrm>
                <a:custGeom>
                  <a:avLst/>
                  <a:gdLst>
                    <a:gd name="connsiteX0" fmla="*/ 0 w 1455420"/>
                    <a:gd name="connsiteY0" fmla="*/ 75707 h 816161"/>
                    <a:gd name="connsiteX1" fmla="*/ 75707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0 w 1455420"/>
                    <a:gd name="connsiteY0" fmla="*/ 75707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0 w 1455420"/>
                    <a:gd name="connsiteY8" fmla="*/ 75707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379713 w 1455420"/>
                    <a:gd name="connsiteY2" fmla="*/ 0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455420 w 1455420"/>
                    <a:gd name="connsiteY3" fmla="*/ 75707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318595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376 h 816161"/>
                    <a:gd name="connsiteX1" fmla="*/ 270970 w 1455420"/>
                    <a:gd name="connsiteY1" fmla="*/ 0 h 816161"/>
                    <a:gd name="connsiteX2" fmla="*/ 1170163 w 1455420"/>
                    <a:gd name="connsiteY2" fmla="*/ 4763 h 816161"/>
                    <a:gd name="connsiteX3" fmla="*/ 1341120 w 1455420"/>
                    <a:gd name="connsiteY3" fmla="*/ 92375 h 816161"/>
                    <a:gd name="connsiteX4" fmla="*/ 1455420 w 1455420"/>
                    <a:gd name="connsiteY4" fmla="*/ 740454 h 816161"/>
                    <a:gd name="connsiteX5" fmla="*/ 1379713 w 1455420"/>
                    <a:gd name="connsiteY5" fmla="*/ 816161 h 816161"/>
                    <a:gd name="connsiteX6" fmla="*/ 75707 w 1455420"/>
                    <a:gd name="connsiteY6" fmla="*/ 816161 h 816161"/>
                    <a:gd name="connsiteX7" fmla="*/ 0 w 1455420"/>
                    <a:gd name="connsiteY7" fmla="*/ 740454 h 816161"/>
                    <a:gd name="connsiteX8" fmla="*/ 109538 w 1455420"/>
                    <a:gd name="connsiteY8" fmla="*/ 92376 h 816161"/>
                    <a:gd name="connsiteX0" fmla="*/ 109538 w 1455420"/>
                    <a:gd name="connsiteY0" fmla="*/ 92771 h 816556"/>
                    <a:gd name="connsiteX1" fmla="*/ 270970 w 1455420"/>
                    <a:gd name="connsiteY1" fmla="*/ 395 h 816556"/>
                    <a:gd name="connsiteX2" fmla="*/ 1170163 w 1455420"/>
                    <a:gd name="connsiteY2" fmla="*/ 5158 h 816556"/>
                    <a:gd name="connsiteX3" fmla="*/ 1341120 w 1455420"/>
                    <a:gd name="connsiteY3" fmla="*/ 92770 h 816556"/>
                    <a:gd name="connsiteX4" fmla="*/ 1455420 w 1455420"/>
                    <a:gd name="connsiteY4" fmla="*/ 740849 h 816556"/>
                    <a:gd name="connsiteX5" fmla="*/ 1379713 w 1455420"/>
                    <a:gd name="connsiteY5" fmla="*/ 816556 h 816556"/>
                    <a:gd name="connsiteX6" fmla="*/ 75707 w 1455420"/>
                    <a:gd name="connsiteY6" fmla="*/ 816556 h 816556"/>
                    <a:gd name="connsiteX7" fmla="*/ 0 w 1455420"/>
                    <a:gd name="connsiteY7" fmla="*/ 740849 h 816556"/>
                    <a:gd name="connsiteX8" fmla="*/ 109538 w 1455420"/>
                    <a:gd name="connsiteY8" fmla="*/ 92771 h 816556"/>
                    <a:gd name="connsiteX0" fmla="*/ 109538 w 1455420"/>
                    <a:gd name="connsiteY0" fmla="*/ 92845 h 816630"/>
                    <a:gd name="connsiteX1" fmla="*/ 270970 w 1455420"/>
                    <a:gd name="connsiteY1" fmla="*/ 469 h 816630"/>
                    <a:gd name="connsiteX2" fmla="*/ 1170163 w 1455420"/>
                    <a:gd name="connsiteY2" fmla="*/ 5232 h 816630"/>
                    <a:gd name="connsiteX3" fmla="*/ 1341120 w 1455420"/>
                    <a:gd name="connsiteY3" fmla="*/ 92844 h 816630"/>
                    <a:gd name="connsiteX4" fmla="*/ 1455420 w 1455420"/>
                    <a:gd name="connsiteY4" fmla="*/ 740923 h 816630"/>
                    <a:gd name="connsiteX5" fmla="*/ 1379713 w 1455420"/>
                    <a:gd name="connsiteY5" fmla="*/ 816630 h 816630"/>
                    <a:gd name="connsiteX6" fmla="*/ 75707 w 1455420"/>
                    <a:gd name="connsiteY6" fmla="*/ 816630 h 816630"/>
                    <a:gd name="connsiteX7" fmla="*/ 0 w 1455420"/>
                    <a:gd name="connsiteY7" fmla="*/ 740923 h 816630"/>
                    <a:gd name="connsiteX8" fmla="*/ 109538 w 1455420"/>
                    <a:gd name="connsiteY8" fmla="*/ 92845 h 816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55420" h="816630">
                      <a:moveTo>
                        <a:pt x="109538" y="92845"/>
                      </a:moveTo>
                      <a:cubicBezTo>
                        <a:pt x="121445" y="27220"/>
                        <a:pt x="150577" y="-4293"/>
                        <a:pt x="270970" y="469"/>
                      </a:cubicBezTo>
                      <a:lnTo>
                        <a:pt x="1170163" y="5232"/>
                      </a:lnTo>
                      <a:cubicBezTo>
                        <a:pt x="1290557" y="7613"/>
                        <a:pt x="1322070" y="12932"/>
                        <a:pt x="1341120" y="92844"/>
                      </a:cubicBezTo>
                      <a:lnTo>
                        <a:pt x="1455420" y="740923"/>
                      </a:lnTo>
                      <a:cubicBezTo>
                        <a:pt x="1455420" y="782735"/>
                        <a:pt x="1421525" y="816630"/>
                        <a:pt x="1379713" y="816630"/>
                      </a:cubicBezTo>
                      <a:lnTo>
                        <a:pt x="75707" y="816630"/>
                      </a:lnTo>
                      <a:cubicBezTo>
                        <a:pt x="33895" y="816630"/>
                        <a:pt x="0" y="782735"/>
                        <a:pt x="0" y="740923"/>
                      </a:cubicBezTo>
                      <a:lnTo>
                        <a:pt x="109538" y="92845"/>
                      </a:lnTo>
                      <a:close/>
                    </a:path>
                  </a:pathLst>
                </a:cu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accent1">
                      <a:lumMod val="50000"/>
                    </a:schemeClr>
                  </a:solidFill>
                </a:ln>
                <a:effectLst>
                  <a:outerShdw blurRad="88900" dist="12700" dir="2700000" algn="tl" rotWithShape="0">
                    <a:srgbClr val="3C2B54">
                      <a:alpha val="7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76" name="Овал 142"/>
              <p:cNvSpPr/>
              <p:nvPr/>
            </p:nvSpPr>
            <p:spPr>
              <a:xfrm>
                <a:off x="5781966" y="1781936"/>
                <a:ext cx="473812" cy="4738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77" name="Picture 3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CFFFF"/>
                  </a:clrFrom>
                  <a:clrTo>
                    <a:srgbClr val="FC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610767">
                <a:off x="5901142" y="1905990"/>
                <a:ext cx="303419" cy="264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8" name="Рисунок 14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1256" y="1768998"/>
                <a:ext cx="394232" cy="255328"/>
              </a:xfrm>
              <a:prstGeom prst="rect">
                <a:avLst/>
              </a:prstGeom>
            </p:spPr>
          </p:pic>
        </p:grpSp>
      </p:grpSp>
      <p:pic>
        <p:nvPicPr>
          <p:cNvPr id="287" name="Picture 2" descr="C:\Users\k.oraltay\Desktop\Бизнес процесс услуги ргис\55c468030dfc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549" y="3225602"/>
            <a:ext cx="496439" cy="49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Рисунок 28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1819" y="3460947"/>
            <a:ext cx="257948" cy="275712"/>
          </a:xfrm>
          <a:prstGeom prst="rect">
            <a:avLst/>
          </a:prstGeom>
        </p:spPr>
      </p:pic>
      <p:sp>
        <p:nvSpPr>
          <p:cNvPr id="289" name="Прямоугольник 288"/>
          <p:cNvSpPr/>
          <p:nvPr/>
        </p:nvSpPr>
        <p:spPr>
          <a:xfrm>
            <a:off x="7866043" y="3724779"/>
            <a:ext cx="870109" cy="758487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Уведомление </a:t>
            </a:r>
          </a:p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о подписании договора</a:t>
            </a:r>
          </a:p>
          <a:p>
            <a:r>
              <a:rPr lang="ru-RU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Эл. договор купли-продажи</a:t>
            </a:r>
          </a:p>
        </p:txBody>
      </p:sp>
      <p:sp>
        <p:nvSpPr>
          <p:cNvPr id="290" name="TextBox 289"/>
          <p:cNvSpPr txBox="1"/>
          <p:nvPr/>
        </p:nvSpPr>
        <p:spPr>
          <a:xfrm flipH="1">
            <a:off x="7718173" y="2939814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EGOV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6786117" y="4368712"/>
            <a:ext cx="105253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700" b="1" kern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день</a:t>
            </a:r>
            <a:endParaRPr lang="kk-KZ" sz="700" b="1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2" name="Прямая соединительная линия 291"/>
          <p:cNvCxnSpPr/>
          <p:nvPr/>
        </p:nvCxnSpPr>
        <p:spPr>
          <a:xfrm>
            <a:off x="6805013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Прямая соединительная линия 292"/>
          <p:cNvCxnSpPr/>
          <p:nvPr/>
        </p:nvCxnSpPr>
        <p:spPr>
          <a:xfrm>
            <a:off x="7787993" y="4358299"/>
            <a:ext cx="92354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Прямоугольник 293"/>
          <p:cNvSpPr/>
          <p:nvPr/>
        </p:nvSpPr>
        <p:spPr>
          <a:xfrm>
            <a:off x="6782395" y="2713427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Вариант 2</a:t>
            </a:r>
          </a:p>
        </p:txBody>
      </p:sp>
      <p:sp>
        <p:nvSpPr>
          <p:cNvPr id="295" name="Прямоугольник 294"/>
          <p:cNvSpPr/>
          <p:nvPr/>
        </p:nvSpPr>
        <p:spPr>
          <a:xfrm>
            <a:off x="9992127" y="3510757"/>
            <a:ext cx="1398103" cy="435322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Проверка полной оплаты по договору купли-продажи</a:t>
            </a:r>
          </a:p>
          <a:p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в установленный срок</a:t>
            </a:r>
          </a:p>
        </p:txBody>
      </p:sp>
      <p:cxnSp>
        <p:nvCxnSpPr>
          <p:cNvPr id="296" name="Прямая соединительная линия 295"/>
          <p:cNvCxnSpPr/>
          <p:nvPr/>
        </p:nvCxnSpPr>
        <p:spPr>
          <a:xfrm>
            <a:off x="10069721" y="4371219"/>
            <a:ext cx="104250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/>
          <p:cNvSpPr txBox="1"/>
          <p:nvPr/>
        </p:nvSpPr>
        <p:spPr>
          <a:xfrm flipH="1">
            <a:off x="9988710" y="3209606"/>
            <a:ext cx="1229061" cy="235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ЭТП/Казначейство</a:t>
            </a:r>
          </a:p>
        </p:txBody>
      </p:sp>
      <p:sp>
        <p:nvSpPr>
          <p:cNvPr id="298" name="TextBox 297"/>
          <p:cNvSpPr txBox="1"/>
          <p:nvPr/>
        </p:nvSpPr>
        <p:spPr>
          <a:xfrm flipH="1">
            <a:off x="9993156" y="4013090"/>
            <a:ext cx="1229061" cy="379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РГИС</a:t>
            </a:r>
          </a:p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Казначейство</a:t>
            </a:r>
          </a:p>
        </p:txBody>
      </p:sp>
      <p:sp>
        <p:nvSpPr>
          <p:cNvPr id="299" name="TextBox 298"/>
          <p:cNvSpPr txBox="1"/>
          <p:nvPr/>
        </p:nvSpPr>
        <p:spPr>
          <a:xfrm flipH="1">
            <a:off x="10079571" y="3021085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Вариант 1</a:t>
            </a:r>
          </a:p>
        </p:txBody>
      </p:sp>
      <p:sp>
        <p:nvSpPr>
          <p:cNvPr id="300" name="TextBox 299"/>
          <p:cNvSpPr txBox="1"/>
          <p:nvPr/>
        </p:nvSpPr>
        <p:spPr>
          <a:xfrm flipH="1">
            <a:off x="10094249" y="3814906"/>
            <a:ext cx="1017979" cy="2359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Вариант 2</a:t>
            </a:r>
          </a:p>
        </p:txBody>
      </p:sp>
      <p:sp>
        <p:nvSpPr>
          <p:cNvPr id="301" name="Прямоугольник 300"/>
          <p:cNvSpPr/>
          <p:nvPr/>
        </p:nvSpPr>
        <p:spPr>
          <a:xfrm>
            <a:off x="7818249" y="4355355"/>
            <a:ext cx="935779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</a:t>
            </a:r>
          </a:p>
        </p:txBody>
      </p:sp>
      <p:sp>
        <p:nvSpPr>
          <p:cNvPr id="303" name="Овал 302"/>
          <p:cNvSpPr/>
          <p:nvPr/>
        </p:nvSpPr>
        <p:spPr>
          <a:xfrm>
            <a:off x="5901974" y="1241289"/>
            <a:ext cx="579919" cy="57991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rnd">
            <a:solidFill>
              <a:schemeClr val="accent1">
                <a:lumMod val="75000"/>
              </a:schemeClr>
            </a:solidFill>
            <a:prstDash val="dash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304" name="Рисунок 30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89087" y="1314431"/>
            <a:ext cx="405695" cy="433632"/>
          </a:xfrm>
          <a:prstGeom prst="rect">
            <a:avLst/>
          </a:prstGeom>
        </p:spPr>
      </p:pic>
      <p:sp>
        <p:nvSpPr>
          <p:cNvPr id="305" name="TextBox 304"/>
          <p:cNvSpPr txBox="1"/>
          <p:nvPr/>
        </p:nvSpPr>
        <p:spPr>
          <a:xfrm>
            <a:off x="5594043" y="998389"/>
            <a:ext cx="1195780" cy="2000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>
            <a:defPPr>
              <a:defRPr lang="ru-RU"/>
            </a:defPPr>
            <a:lvl1pPr algn="ct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700" dirty="0"/>
              <a:t>УСЛУГОПОЛУЧАТЕЛЬ</a:t>
            </a:r>
          </a:p>
        </p:txBody>
      </p:sp>
      <p:sp>
        <p:nvSpPr>
          <p:cNvPr id="307" name="Прямоугольник 306"/>
          <p:cNvSpPr/>
          <p:nvPr/>
        </p:nvSpPr>
        <p:spPr>
          <a:xfrm>
            <a:off x="10136660" y="4371333"/>
            <a:ext cx="900285" cy="219905"/>
          </a:xfrm>
          <a:prstGeom prst="rect">
            <a:avLst/>
          </a:prstGeom>
        </p:spPr>
        <p:txBody>
          <a:bodyPr wrap="square" lIns="111100" tIns="55549" rIns="111100" bIns="55549">
            <a:spAutoFit/>
          </a:bodyPr>
          <a:lstStyle/>
          <a:p>
            <a:pPr algn="ctr"/>
            <a:r>
              <a:rPr lang="kk-KZ" sz="700" b="1" kern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дня</a:t>
            </a:r>
          </a:p>
        </p:txBody>
      </p:sp>
      <p:cxnSp>
        <p:nvCxnSpPr>
          <p:cNvPr id="308" name="Прямая соединительная линия 307"/>
          <p:cNvCxnSpPr/>
          <p:nvPr/>
        </p:nvCxnSpPr>
        <p:spPr>
          <a:xfrm>
            <a:off x="10127823" y="4371333"/>
            <a:ext cx="995637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Прямоугольник 260"/>
          <p:cNvSpPr/>
          <p:nvPr/>
        </p:nvSpPr>
        <p:spPr>
          <a:xfrm>
            <a:off x="5643945" y="1819307"/>
            <a:ext cx="1111571" cy="327600"/>
          </a:xfrm>
          <a:prstGeom prst="rect">
            <a:avLst/>
          </a:prstGeom>
        </p:spPr>
        <p:txBody>
          <a:bodyPr wrap="square" lIns="111073" tIns="55536" rIns="111073" bIns="55536">
            <a:spAutoFit/>
          </a:bodyPr>
          <a:lstStyle/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Авторизация </a:t>
            </a:r>
          </a:p>
          <a:p>
            <a:pPr algn="ctr"/>
            <a:r>
              <a:rPr lang="ru-RU" sz="700" kern="0" dirty="0">
                <a:latin typeface="Arial" panose="020B0604020202020204" pitchFamily="34" charset="0"/>
                <a:cs typeface="Arial" panose="020B0604020202020204" pitchFamily="34" charset="0"/>
              </a:rPr>
              <a:t>на портале</a:t>
            </a:r>
            <a:endParaRPr lang="en-US" sz="7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Прямоугольник 301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301770" y="0"/>
            <a:ext cx="914400" cy="8232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x-non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7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5 Examples of New Technology for Business Owners Running a Startup ...">
            <a:extLst>
              <a:ext uri="{FF2B5EF4-FFF2-40B4-BE49-F238E27FC236}">
                <a16:creationId xmlns:a16="http://schemas.microsoft.com/office/drawing/2014/main" xmlns="" id="{08D20F7D-A314-47F1-BFFD-02841E75E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55589" r="14154" b="32568"/>
          <a:stretch/>
        </p:blipFill>
        <p:spPr bwMode="auto">
          <a:xfrm>
            <a:off x="-1" y="0"/>
            <a:ext cx="12192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79497-0189-498E-8C6A-96B3D052C95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77BF0FE-ECA8-4B49-83CD-9EBD52A6DD08}"/>
              </a:ext>
            </a:extLst>
          </p:cNvPr>
          <p:cNvSpPr/>
          <p:nvPr/>
        </p:nvSpPr>
        <p:spPr>
          <a:xfrm>
            <a:off x="212028" y="164812"/>
            <a:ext cx="10788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ЗУ ДЛЯ СЕЛЬХОЗ ЦЕЛЕЙ (КОНКУРС)</a:t>
            </a:r>
            <a:endParaRPr lang="x-none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EE62597-D176-42E5-9CEC-486262F9AEE7}"/>
              </a:ext>
            </a:extLst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FDDB6728-E603-40B1-B16C-2550D44E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274637"/>
            <a:ext cx="914400" cy="365125"/>
          </a:xfrm>
        </p:spPr>
        <p:txBody>
          <a:bodyPr/>
          <a:lstStyle/>
          <a:p>
            <a:pPr algn="ctr"/>
            <a:r>
              <a:rPr lang="kk-KZ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x-non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B033BEE-5BEE-4729-9A4C-CE4C6464E913}"/>
              </a:ext>
            </a:extLst>
          </p:cNvPr>
          <p:cNvSpPr/>
          <p:nvPr/>
        </p:nvSpPr>
        <p:spPr>
          <a:xfrm>
            <a:off x="139699" y="1041400"/>
            <a:ext cx="6674573" cy="4432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ЕСТЬ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9A81AD5-BBA1-434A-A93E-E9FCA3FC96BF}"/>
              </a:ext>
            </a:extLst>
          </p:cNvPr>
          <p:cNvSpPr/>
          <p:nvPr/>
        </p:nvSpPr>
        <p:spPr>
          <a:xfrm>
            <a:off x="7062329" y="1041400"/>
            <a:ext cx="4989972" cy="44327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БУДЕТ</a:t>
            </a:r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9F857EA-9A85-424F-B6AB-5D4B11536C4B}"/>
              </a:ext>
            </a:extLst>
          </p:cNvPr>
          <p:cNvSpPr/>
          <p:nvPr/>
        </p:nvSpPr>
        <p:spPr>
          <a:xfrm>
            <a:off x="139699" y="1586271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ЭТАП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ПРОВЕДЕНИЕ ЗЕМЛЕУСТРОИТЕЛЬНЫХ РАБОТ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МЕНЕЕ 45 РАБОЧИХ ДНЕЙ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2531AE2E-4D27-4CF7-8A8B-CC13730F0F6B}"/>
              </a:ext>
            </a:extLst>
          </p:cNvPr>
          <p:cNvSpPr/>
          <p:nvPr/>
        </p:nvSpPr>
        <p:spPr>
          <a:xfrm>
            <a:off x="7062329" y="1586271"/>
            <a:ext cx="4989972" cy="47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</a:t>
            </a: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ru-RU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ЗЕМЛЕУСТРОИТЕЛЬНЫХ РАБОТ</a:t>
            </a: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kk-KZ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en-US" sz="13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РАБОЧИХ ДНЕЙ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DB4B49E-8953-4C2F-90DF-F235805513DE}"/>
              </a:ext>
            </a:extLst>
          </p:cNvPr>
          <p:cNvSpPr/>
          <p:nvPr/>
        </p:nvSpPr>
        <p:spPr>
          <a:xfrm>
            <a:off x="833909" y="2176774"/>
            <a:ext cx="273546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900" dirty="0"/>
              <a:t>Формирование </a:t>
            </a:r>
            <a:r>
              <a:rPr lang="ru-RU" sz="900" dirty="0" smtClean="0"/>
              <a:t>перечня </a:t>
            </a:r>
            <a:r>
              <a:rPr lang="ru-RU" sz="900" dirty="0"/>
              <a:t>З.У. выставляемых на конкурс МИО</a:t>
            </a:r>
          </a:p>
          <a:p>
            <a:pPr marL="180975" indent="-180975">
              <a:spcAft>
                <a:spcPts val="300"/>
              </a:spcAft>
              <a:buFont typeface="+mj-lt"/>
              <a:buAutoNum type="arabicPeriod"/>
            </a:pPr>
            <a:r>
              <a:rPr lang="ru-RU" sz="900" dirty="0"/>
              <a:t>Согласование – </a:t>
            </a:r>
            <a:r>
              <a:rPr lang="ru-RU" sz="900" dirty="0" smtClean="0"/>
              <a:t>с общественными советами </a:t>
            </a:r>
            <a:r>
              <a:rPr lang="ru-RU" sz="900" dirty="0"/>
              <a:t>и </a:t>
            </a:r>
            <a:r>
              <a:rPr lang="ru-RU" sz="900" dirty="0" smtClean="0"/>
              <a:t>организациями</a:t>
            </a:r>
            <a:endParaRPr lang="ru-RU" sz="9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0439DF42-F425-4543-B535-69BF53036BC1}"/>
              </a:ext>
            </a:extLst>
          </p:cNvPr>
          <p:cNvSpPr/>
          <p:nvPr/>
        </p:nvSpPr>
        <p:spPr>
          <a:xfrm>
            <a:off x="3760156" y="2164480"/>
            <a:ext cx="2598578" cy="54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Font typeface="+mj-lt"/>
              <a:buAutoNum type="arabicPeriod" startAt="3"/>
            </a:pPr>
            <a:r>
              <a:rPr lang="ru-RU" sz="900" dirty="0"/>
              <a:t>Утверждение перечня  З.У.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"/>
            </a:pPr>
            <a:r>
              <a:rPr lang="ru-RU" sz="900" dirty="0"/>
              <a:t>Проведение землеустроительных работ за счет МИО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9794532-EAA7-40DA-BBBF-CF77C77AA7BD}"/>
              </a:ext>
            </a:extLst>
          </p:cNvPr>
          <p:cNvSpPr/>
          <p:nvPr/>
        </p:nvSpPr>
        <p:spPr>
          <a:xfrm>
            <a:off x="139701" y="2127290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62B24BA-FB71-405F-AAC8-2CD7EBDBDEC8}"/>
              </a:ext>
            </a:extLst>
          </p:cNvPr>
          <p:cNvSpPr/>
          <p:nvPr/>
        </p:nvSpPr>
        <p:spPr>
          <a:xfrm>
            <a:off x="139699" y="2848570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ИЗВЕЩЕНИЕ / ПРИЕМ ЗАЯВОК / ИТОГИ КОНКУРСА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54 РАБОЧИХ ДНЕЙ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9BC9664D-7C0E-4684-B13D-AF25486E8339}"/>
              </a:ext>
            </a:extLst>
          </p:cNvPr>
          <p:cNvSpPr/>
          <p:nvPr/>
        </p:nvSpPr>
        <p:spPr>
          <a:xfrm>
            <a:off x="833899" y="3462911"/>
            <a:ext cx="27052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900" dirty="0" smtClean="0"/>
              <a:t>Извещение </a:t>
            </a:r>
            <a:r>
              <a:rPr lang="ru-RU" sz="900" dirty="0"/>
              <a:t>о конкурсе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900" dirty="0"/>
              <a:t>Публикация СМИ, МИО и ЦГО 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900" dirty="0"/>
              <a:t>Прием заявок на участие 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900" dirty="0"/>
              <a:t>Вскрытие конвертов</a:t>
            </a:r>
          </a:p>
          <a:p>
            <a:pPr marL="176213" indent="-176213">
              <a:buFont typeface="+mj-lt"/>
              <a:buAutoNum type="arabicPeriod"/>
            </a:pPr>
            <a:endParaRPr lang="ru-RU" sz="900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13220262-A884-46FC-A497-47D9FF376EB4}"/>
              </a:ext>
            </a:extLst>
          </p:cNvPr>
          <p:cNvSpPr/>
          <p:nvPr/>
        </p:nvSpPr>
        <p:spPr>
          <a:xfrm>
            <a:off x="3760156" y="3462911"/>
            <a:ext cx="2874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ru-RU" sz="900" dirty="0"/>
              <a:t>Подведение итогов конкурсов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/>
              <a:t>Направление итогов конкурса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/>
              <a:t>Предоставление З.У.</a:t>
            </a:r>
          </a:p>
          <a:p>
            <a:pPr marL="228600" indent="-228600">
              <a:buFont typeface="+mj-lt"/>
              <a:buAutoNum type="arabicPeriod" startAt="5"/>
            </a:pPr>
            <a:r>
              <a:rPr lang="ru-RU" sz="900" dirty="0"/>
              <a:t>Заключение договора аренды З.У.</a:t>
            </a:r>
            <a:endParaRPr lang="x-none" sz="90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6B116FE8-EA1B-445F-A2B4-A112B0BC1A74}"/>
              </a:ext>
            </a:extLst>
          </p:cNvPr>
          <p:cNvSpPr/>
          <p:nvPr/>
        </p:nvSpPr>
        <p:spPr>
          <a:xfrm>
            <a:off x="139701" y="3462911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ШАГОВ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F599050-5805-4155-82A1-3504F560CC23}"/>
              </a:ext>
            </a:extLst>
          </p:cNvPr>
          <p:cNvSpPr/>
          <p:nvPr/>
        </p:nvSpPr>
        <p:spPr>
          <a:xfrm>
            <a:off x="139699" y="4202991"/>
            <a:ext cx="6674573" cy="5407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ЭТАП 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ПОЛУЧЕНИЯ ГОС.АКТА И РЕГИСТРАЦИЯ </a:t>
            </a:r>
            <a:b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РАБОЧИХ ДНЕЙ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699D783-8347-4A65-A2BE-D913EA7B7E29}"/>
              </a:ext>
            </a:extLst>
          </p:cNvPr>
          <p:cNvSpPr/>
          <p:nvPr/>
        </p:nvSpPr>
        <p:spPr>
          <a:xfrm>
            <a:off x="139701" y="4786167"/>
            <a:ext cx="86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ШАГА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0C2FA1D7-96B7-4870-A49D-FF645151B905}"/>
              </a:ext>
            </a:extLst>
          </p:cNvPr>
          <p:cNvSpPr/>
          <p:nvPr/>
        </p:nvSpPr>
        <p:spPr>
          <a:xfrm>
            <a:off x="139699" y="6005014"/>
            <a:ext cx="6674573" cy="765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9A0133C8-6057-4AC7-9C5C-A4C23F266CDB}"/>
              </a:ext>
            </a:extLst>
          </p:cNvPr>
          <p:cNvCxnSpPr/>
          <p:nvPr/>
        </p:nvCxnSpPr>
        <p:spPr>
          <a:xfrm>
            <a:off x="6938301" y="1041400"/>
            <a:ext cx="0" cy="57289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61C4FF39-494B-4F08-8D55-9D164278A833}"/>
              </a:ext>
            </a:extLst>
          </p:cNvPr>
          <p:cNvSpPr/>
          <p:nvPr/>
        </p:nvSpPr>
        <p:spPr>
          <a:xfrm>
            <a:off x="942461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СРОК ОКАЗАНИЯ: 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6827B5E-579B-4B9E-9B8D-F68E64C4C461}"/>
              </a:ext>
            </a:extLst>
          </p:cNvPr>
          <p:cNvSpPr/>
          <p:nvPr/>
        </p:nvSpPr>
        <p:spPr>
          <a:xfrm>
            <a:off x="376905" y="6234704"/>
            <a:ext cx="2959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РАБ. ДНЕЙ</a:t>
            </a:r>
          </a:p>
        </p:txBody>
      </p: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69596710-187F-485C-946E-DB0A8E8F9DA2}"/>
              </a:ext>
            </a:extLst>
          </p:cNvPr>
          <p:cNvCxnSpPr>
            <a:cxnSpLocks/>
          </p:cNvCxnSpPr>
          <p:nvPr/>
        </p:nvCxnSpPr>
        <p:spPr>
          <a:xfrm>
            <a:off x="3441549" y="6089274"/>
            <a:ext cx="0" cy="611564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D8A3FD7C-55D7-4920-AEB4-58B43263192A}"/>
              </a:ext>
            </a:extLst>
          </p:cNvPr>
          <p:cNvSpPr/>
          <p:nvPr/>
        </p:nvSpPr>
        <p:spPr>
          <a:xfrm>
            <a:off x="3569369" y="6029604"/>
            <a:ext cx="239435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ШАГОВ: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C5C0E501-A84A-4ADD-B3D7-B7263C4726C1}"/>
              </a:ext>
            </a:extLst>
          </p:cNvPr>
          <p:cNvSpPr/>
          <p:nvPr/>
        </p:nvSpPr>
        <p:spPr>
          <a:xfrm>
            <a:off x="3569369" y="6234704"/>
            <a:ext cx="3393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ШАГОВ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9CD279F-2E04-4617-8738-C2A6FA84D95A}"/>
              </a:ext>
            </a:extLst>
          </p:cNvPr>
          <p:cNvSpPr/>
          <p:nvPr/>
        </p:nvSpPr>
        <p:spPr>
          <a:xfrm>
            <a:off x="7005059" y="2078590"/>
            <a:ext cx="1229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ЕГКН/ЕГОВ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2CBCCCE9-FBC6-4408-AB8B-335ED95A2814}"/>
              </a:ext>
            </a:extLst>
          </p:cNvPr>
          <p:cNvSpPr/>
          <p:nvPr/>
        </p:nvSpPr>
        <p:spPr>
          <a:xfrm>
            <a:off x="8234877" y="2109368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Опубликование перечня свободных  З.У. сельхоз назначения выставляемых на конкурс</a:t>
            </a:r>
            <a:endParaRPr lang="x-none" sz="1000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95CEC5F-8304-4D04-B046-B5E4E6E86F8E}"/>
              </a:ext>
            </a:extLst>
          </p:cNvPr>
          <p:cNvSpPr/>
          <p:nvPr/>
        </p:nvSpPr>
        <p:spPr>
          <a:xfrm>
            <a:off x="7062329" y="2594499"/>
            <a:ext cx="117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РГИС/НАО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06BF62D-0C5D-4E40-B331-690761E76102}"/>
              </a:ext>
            </a:extLst>
          </p:cNvPr>
          <p:cNvSpPr/>
          <p:nvPr/>
        </p:nvSpPr>
        <p:spPr>
          <a:xfrm>
            <a:off x="8234877" y="2608763"/>
            <a:ext cx="3817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Согласование </a:t>
            </a:r>
            <a:r>
              <a:rPr lang="ru-RU" sz="1000" dirty="0" smtClean="0"/>
              <a:t>перечня </a:t>
            </a:r>
            <a:r>
              <a:rPr lang="ru-RU" sz="1000" dirty="0"/>
              <a:t>с госорганами и  организациями, утверждение, проведение землеустроительных работ.</a:t>
            </a:r>
            <a:endParaRPr lang="x-none" sz="1000" dirty="0"/>
          </a:p>
        </p:txBody>
      </p: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95E4B278-95B6-404F-A231-AE3360BB97FA}"/>
              </a:ext>
            </a:extLst>
          </p:cNvPr>
          <p:cNvCxnSpPr/>
          <p:nvPr/>
        </p:nvCxnSpPr>
        <p:spPr>
          <a:xfrm>
            <a:off x="7062325" y="2521712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9D12BFB-8B2D-4A46-9CA1-8ABB23BEAE6A}"/>
              </a:ext>
            </a:extLst>
          </p:cNvPr>
          <p:cNvSpPr/>
          <p:nvPr/>
        </p:nvSpPr>
        <p:spPr>
          <a:xfrm>
            <a:off x="7051632" y="6032259"/>
            <a:ext cx="4989973" cy="7653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722311E0-E6AD-4C04-92E9-CFBF265ED2C7}"/>
              </a:ext>
            </a:extLst>
          </p:cNvPr>
          <p:cNvSpPr/>
          <p:nvPr/>
        </p:nvSpPr>
        <p:spPr>
          <a:xfrm>
            <a:off x="6735954" y="6056138"/>
            <a:ext cx="530565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ОБЩИЙ СРОК ОКАЗАНИЯ: 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B711A735-52F3-41AC-993F-098E5CB2501F}"/>
              </a:ext>
            </a:extLst>
          </p:cNvPr>
          <p:cNvSpPr/>
          <p:nvPr/>
        </p:nvSpPr>
        <p:spPr>
          <a:xfrm>
            <a:off x="6725261" y="6261239"/>
            <a:ext cx="531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 </a:t>
            </a:r>
            <a:r>
              <a:rPr lang="ru-RU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РАБОЧИХ </a:t>
            </a:r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ДНЕЙ</a:t>
            </a:r>
            <a:endParaRPr lang="ru-RU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AD7E4ED-C0DA-48BD-84BE-A45853041680}"/>
              </a:ext>
            </a:extLst>
          </p:cNvPr>
          <p:cNvSpPr/>
          <p:nvPr/>
        </p:nvSpPr>
        <p:spPr>
          <a:xfrm>
            <a:off x="833899" y="4788949"/>
            <a:ext cx="29599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+mj-lt"/>
              <a:buAutoNum type="arabicPeriod"/>
            </a:pPr>
            <a:r>
              <a:rPr lang="ru-RU" sz="900" dirty="0"/>
              <a:t>Подача  заявки на </a:t>
            </a:r>
            <a:r>
              <a:rPr lang="ru-RU" sz="900" dirty="0" err="1" smtClean="0"/>
              <a:t>гос.акт</a:t>
            </a:r>
            <a:endParaRPr lang="ru-RU" sz="900" dirty="0"/>
          </a:p>
          <a:p>
            <a:pPr marL="176213" indent="-176213">
              <a:buFont typeface="+mj-lt"/>
              <a:buAutoNum type="arabicPeriod"/>
            </a:pPr>
            <a:r>
              <a:rPr lang="ru-RU" sz="900" dirty="0"/>
              <a:t>Регистрация права на З.У.</a:t>
            </a:r>
          </a:p>
          <a:p>
            <a:pPr marL="176213" indent="-176213">
              <a:buFont typeface="+mj-lt"/>
              <a:buAutoNum type="arabicPeriod"/>
            </a:pPr>
            <a:r>
              <a:rPr lang="ru-RU" sz="900" dirty="0"/>
              <a:t>Получение готовых документов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D037EBE1-9ED5-469E-812D-69ED9B066D3B}"/>
              </a:ext>
            </a:extLst>
          </p:cNvPr>
          <p:cNvSpPr/>
          <p:nvPr/>
        </p:nvSpPr>
        <p:spPr>
          <a:xfrm>
            <a:off x="7062329" y="4125875"/>
            <a:ext cx="4989972" cy="2728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4EE25D9D-3560-4BF5-9067-BCCBE371B5B1}"/>
              </a:ext>
            </a:extLst>
          </p:cNvPr>
          <p:cNvSpPr/>
          <p:nvPr/>
        </p:nvSpPr>
        <p:spPr>
          <a:xfrm>
            <a:off x="8234877" y="4427656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Определение победителя конкурса путем присвоения баллов</a:t>
            </a:r>
            <a:endParaRPr lang="x-none" sz="1000" dirty="0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CF4B3552-319A-4363-BA04-68EFA223386F}"/>
              </a:ext>
            </a:extLst>
          </p:cNvPr>
          <p:cNvSpPr/>
          <p:nvPr/>
        </p:nvSpPr>
        <p:spPr>
          <a:xfrm>
            <a:off x="7805705" y="5579653"/>
            <a:ext cx="4386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Уведомление о постановке на кадастровый учет и регистрация прав на З.У. </a:t>
            </a:r>
          </a:p>
          <a:p>
            <a:r>
              <a:rPr lang="ru-RU" sz="1000" dirty="0"/>
              <a:t>Кадастровый паспорт (при необходимости)</a:t>
            </a:r>
            <a:endParaRPr lang="x-none" sz="1000" dirty="0"/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id="{0204E98D-6F8A-4EB7-BDE8-CE619C57CAF3}"/>
              </a:ext>
            </a:extLst>
          </p:cNvPr>
          <p:cNvCxnSpPr/>
          <p:nvPr/>
        </p:nvCxnSpPr>
        <p:spPr>
          <a:xfrm>
            <a:off x="7062325" y="4873362"/>
            <a:ext cx="498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2">
            <a:extLst>
              <a:ext uri="{FF2B5EF4-FFF2-40B4-BE49-F238E27FC236}">
                <a16:creationId xmlns:a16="http://schemas.microsoft.com/office/drawing/2014/main" xmlns="" id="{E88818B4-C45A-49E4-ABCC-9DC8E3CA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6" y="5618006"/>
            <a:ext cx="342870" cy="3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0C8EE1F4-4F10-4ED8-8E37-1799BC998FD3}"/>
              </a:ext>
            </a:extLst>
          </p:cNvPr>
          <p:cNvSpPr/>
          <p:nvPr/>
        </p:nvSpPr>
        <p:spPr>
          <a:xfrm>
            <a:off x="7062329" y="3086475"/>
            <a:ext cx="4989972" cy="4756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 </a:t>
            </a: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| 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ИЗВЕЩЕНИЕ / ПРИЕМ ЗАЯВОК </a:t>
            </a:r>
            <a:b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РАБОЧИХ ДНЕЙ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951493E9-9FFA-46E3-8EA2-FA72AF981131}"/>
              </a:ext>
            </a:extLst>
          </p:cNvPr>
          <p:cNvSpPr/>
          <p:nvPr/>
        </p:nvSpPr>
        <p:spPr>
          <a:xfrm>
            <a:off x="7062329" y="3595943"/>
            <a:ext cx="1172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ТОРГОВАЯ ПЛОЩАДКА</a:t>
            </a:r>
            <a:endParaRPr lang="x-none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4DD3758-7D8B-465D-84BD-10450F3383EE}"/>
              </a:ext>
            </a:extLst>
          </p:cNvPr>
          <p:cNvSpPr/>
          <p:nvPr/>
        </p:nvSpPr>
        <p:spPr>
          <a:xfrm>
            <a:off x="8298169" y="3610207"/>
            <a:ext cx="38174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Извещение о конкурсе в электронном виде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Прием заявок на участие в конкурсе</a:t>
            </a:r>
            <a:endParaRPr lang="x-none" sz="10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F9364763-CE2A-44EA-B902-CB974B6E2369}"/>
              </a:ext>
            </a:extLst>
          </p:cNvPr>
          <p:cNvSpPr/>
          <p:nvPr/>
        </p:nvSpPr>
        <p:spPr>
          <a:xfrm>
            <a:off x="7062329" y="4411697"/>
            <a:ext cx="1172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ЭЛЕКТРОННАЯ ТОРГОВАЯ ПЛОЩАДКА</a:t>
            </a:r>
            <a:endParaRPr lang="x-none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9E86B96-B4D4-4861-9535-E0655B5A6F05}"/>
              </a:ext>
            </a:extLst>
          </p:cNvPr>
          <p:cNvSpPr/>
          <p:nvPr/>
        </p:nvSpPr>
        <p:spPr>
          <a:xfrm>
            <a:off x="7062329" y="4914905"/>
            <a:ext cx="1172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РГИС</a:t>
            </a:r>
            <a:endParaRPr lang="x-none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D733C5FD-91FD-411D-B348-21269A4C08A3}"/>
              </a:ext>
            </a:extLst>
          </p:cNvPr>
          <p:cNvSpPr/>
          <p:nvPr/>
        </p:nvSpPr>
        <p:spPr>
          <a:xfrm>
            <a:off x="8234877" y="4949736"/>
            <a:ext cx="3817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Предоставление З.У./Заключение договора аренды З.У.</a:t>
            </a:r>
            <a:endParaRPr lang="x-none" sz="1000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FF4AFF40-7264-48E3-853B-A756EAACD392}"/>
              </a:ext>
            </a:extLst>
          </p:cNvPr>
          <p:cNvSpPr/>
          <p:nvPr/>
        </p:nvSpPr>
        <p:spPr>
          <a:xfrm>
            <a:off x="7062329" y="5255151"/>
            <a:ext cx="4989972" cy="2905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val="31775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1995</Words>
  <Application>Microsoft Office PowerPoint</Application>
  <PresentationFormat>Произвольный</PresentationFormat>
  <Paragraphs>486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Алмат Кайракбеков</dc:creator>
  <cp:lastModifiedBy>Бимендина Гульжахан Амангельдиевна</cp:lastModifiedBy>
  <cp:revision>55</cp:revision>
  <dcterms:created xsi:type="dcterms:W3CDTF">2020-05-12T12:02:22Z</dcterms:created>
  <dcterms:modified xsi:type="dcterms:W3CDTF">2021-02-25T06:37:14Z</dcterms:modified>
</cp:coreProperties>
</file>