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7" r:id="rId2"/>
    <p:sldId id="352" r:id="rId3"/>
    <p:sldId id="358" r:id="rId4"/>
    <p:sldId id="354" r:id="rId5"/>
    <p:sldId id="341" r:id="rId6"/>
    <p:sldId id="349" r:id="rId7"/>
    <p:sldId id="359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422" autoAdjust="0"/>
    <p:restoredTop sz="92476" autoAdjust="0"/>
  </p:normalViewPr>
  <p:slideViewPr>
    <p:cSldViewPr>
      <p:cViewPr varScale="1">
        <p:scale>
          <a:sx n="54" d="100"/>
          <a:sy n="54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du\&#1054;&#1073;&#1084;&#1077;&#1085;\&#1045;&#1088;&#1082;i&#1085;%20&#1044;&#1078;&#1072;&#1085;&#1099;&#1089;&#1073;&#1077;&#1082;&#1086;&#1074;\&#1086;&#1090;%20&#1040;&#1081;&#1075;&#1077;&#1088;&#1080;&#1084;\&#1050;&#1086;&#1087;&#1080;&#1103;%20&#1076;&#1080;&#1085;&#1072;&#1084;&#1080;&#1082;&#1072;%20&#1087;&#1088;&#109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du\&#1054;&#1073;&#1084;&#1077;&#1085;\&#1045;&#1088;&#1082;i&#1085;%20&#1044;&#1078;&#1072;&#1085;&#1099;&#1089;&#1073;&#1077;&#1082;&#1086;&#1074;\&#1086;&#1090;%20&#1040;&#1081;&#1075;&#1077;&#1088;&#1080;&#1084;\&#1050;&#1086;&#1087;&#1080;&#1103;%20&#1076;&#1080;&#1085;&#1072;&#1084;&#1080;&#1082;&#1072;%20&#1087;&#1088;&#109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du\&#1054;&#1073;&#1084;&#1077;&#1085;\&#1045;&#1088;&#1082;i&#1085;%20&#1044;&#1078;&#1072;&#1085;&#1099;&#1089;&#1073;&#1077;&#1082;&#1086;&#1074;\&#1086;&#1090;%20&#1040;&#1081;&#1075;&#1077;&#1088;&#1080;&#1084;\&#1050;&#1086;&#1087;&#1080;&#1103;%20&#1076;&#1080;&#1085;&#1072;&#1084;&#1080;&#1082;&#1072;%20&#1087;&#1088;&#109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janysbekov_e\&#1056;&#1072;&#1073;&#1086;&#1095;&#1080;&#1081;%20&#1089;&#1090;&#1086;&#1083;\&#1044;&#1086;&#1082;&#1091;&#1084;&#1077;&#1085;&#1090;&#1099;%20&#1048;&#1040;&#1062;%20&#1053;&#1043;\&#1062;&#1077;&#1085;&#1099;\&#1088;&#1086;&#1079;&#1085;&#1080;&#1094;&#1072;%20&#1056;&#1060;%20&#1080;%20&#1056;&#1050;%20201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janysbekov_e\&#1056;&#1072;&#1073;&#1086;&#1095;&#1080;&#1081;%20&#1089;&#1090;&#1086;&#1083;\&#1044;&#1086;&#1082;&#1091;&#1084;&#1077;&#1085;&#1090;&#1099;%20&#1048;&#1040;&#1062;%20&#1053;&#1043;\&#1062;&#1077;&#1085;&#1099;\&#1088;&#1086;&#1079;&#1085;&#1080;&#1094;&#1072;%20&#1056;&#1060;%20&#1080;%20&#1056;&#1050;%20201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janysbekov_e\&#1056;&#1072;&#1073;&#1086;&#1095;&#1080;&#1081;%20&#1089;&#1090;&#1086;&#1083;\&#1044;&#1086;&#1082;&#1091;&#1084;&#1077;&#1085;&#1090;&#1099;%20&#1048;&#1040;&#1062;%20&#1053;&#1043;\&#1062;&#1077;&#1085;&#1099;\&#1088;&#1086;&#1079;&#1085;&#1080;&#1094;&#1072;%20&#1056;&#1060;%20&#1080;%20&#1056;&#1050;%20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Аи-80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Лист1!$B$20:$B$21</c:f>
              <c:strCache>
                <c:ptCount val="1"/>
                <c:pt idx="0">
                  <c:v>Аи-80 РК</c:v>
                </c:pt>
              </c:strCache>
            </c:strRef>
          </c:tx>
          <c:dLbls>
            <c:dLblPos val="t"/>
            <c:showVal val="1"/>
          </c:dLbls>
          <c:cat>
            <c:numRef>
              <c:f>Лист1!$A$22:$A$35</c:f>
              <c:numCache>
                <c:formatCode>mmm/yy</c:formatCode>
                <c:ptCount val="14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  <c:pt idx="12">
                  <c:v>40909</c:v>
                </c:pt>
                <c:pt idx="13">
                  <c:v>40940</c:v>
                </c:pt>
              </c:numCache>
            </c:numRef>
          </c:cat>
          <c:val>
            <c:numRef>
              <c:f>Лист1!$B$22:$B$35</c:f>
              <c:numCache>
                <c:formatCode>0.0</c:formatCode>
                <c:ptCount val="14"/>
                <c:pt idx="0">
                  <c:v>72</c:v>
                </c:pt>
                <c:pt idx="1">
                  <c:v>75</c:v>
                </c:pt>
                <c:pt idx="2">
                  <c:v>75</c:v>
                </c:pt>
                <c:pt idx="3">
                  <c:v>75</c:v>
                </c:pt>
                <c:pt idx="4">
                  <c:v>79</c:v>
                </c:pt>
                <c:pt idx="5">
                  <c:v>82</c:v>
                </c:pt>
                <c:pt idx="6">
                  <c:v>85</c:v>
                </c:pt>
                <c:pt idx="7">
                  <c:v>85</c:v>
                </c:pt>
                <c:pt idx="8">
                  <c:v>87</c:v>
                </c:pt>
                <c:pt idx="9">
                  <c:v>87</c:v>
                </c:pt>
                <c:pt idx="10">
                  <c:v>87</c:v>
                </c:pt>
                <c:pt idx="11">
                  <c:v>87</c:v>
                </c:pt>
                <c:pt idx="12" formatCode="General">
                  <c:v>87</c:v>
                </c:pt>
                <c:pt idx="13" formatCode="General">
                  <c:v>86</c:v>
                </c:pt>
              </c:numCache>
            </c:numRef>
          </c:val>
        </c:ser>
        <c:ser>
          <c:idx val="1"/>
          <c:order val="1"/>
          <c:tx>
            <c:strRef>
              <c:f>Лист1!$C$20:$C$21</c:f>
              <c:strCache>
                <c:ptCount val="1"/>
                <c:pt idx="0">
                  <c:v>Аи-80 РФ</c:v>
                </c:pt>
              </c:strCache>
            </c:strRef>
          </c:tx>
          <c:dLbls>
            <c:dLblPos val="t"/>
            <c:showVal val="1"/>
          </c:dLbls>
          <c:cat>
            <c:numRef>
              <c:f>Лист1!$A$22:$A$35</c:f>
              <c:numCache>
                <c:formatCode>mmm/yy</c:formatCode>
                <c:ptCount val="14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  <c:pt idx="12">
                  <c:v>40909</c:v>
                </c:pt>
                <c:pt idx="13">
                  <c:v>40940</c:v>
                </c:pt>
              </c:numCache>
            </c:numRef>
          </c:cat>
          <c:val>
            <c:numRef>
              <c:f>Лист1!$C$22:$C$35</c:f>
              <c:numCache>
                <c:formatCode>0.0</c:formatCode>
                <c:ptCount val="14"/>
                <c:pt idx="0">
                  <c:v>105.42</c:v>
                </c:pt>
                <c:pt idx="1">
                  <c:v>110.66999999999999</c:v>
                </c:pt>
                <c:pt idx="2">
                  <c:v>111.35</c:v>
                </c:pt>
                <c:pt idx="3">
                  <c:v>115.55</c:v>
                </c:pt>
                <c:pt idx="4">
                  <c:v>120.36999999999999</c:v>
                </c:pt>
                <c:pt idx="5">
                  <c:v>122.61</c:v>
                </c:pt>
                <c:pt idx="6">
                  <c:v>125.7</c:v>
                </c:pt>
                <c:pt idx="7">
                  <c:v>123.54</c:v>
                </c:pt>
                <c:pt idx="8">
                  <c:v>119.14999999999999</c:v>
                </c:pt>
                <c:pt idx="9">
                  <c:v>116.81</c:v>
                </c:pt>
                <c:pt idx="10">
                  <c:v>120.39</c:v>
                </c:pt>
                <c:pt idx="11">
                  <c:v>117.36999999999999</c:v>
                </c:pt>
                <c:pt idx="12" formatCode="General">
                  <c:v>119.1</c:v>
                </c:pt>
                <c:pt idx="13" formatCode="General">
                  <c:v>121.73</c:v>
                </c:pt>
              </c:numCache>
            </c:numRef>
          </c:val>
        </c:ser>
        <c:dLbls>
          <c:showVal val="1"/>
        </c:dLbls>
        <c:marker val="1"/>
        <c:axId val="92089344"/>
        <c:axId val="92168960"/>
      </c:lineChart>
      <c:dateAx>
        <c:axId val="92089344"/>
        <c:scaling>
          <c:orientation val="minMax"/>
        </c:scaling>
        <c:axPos val="b"/>
        <c:numFmt formatCode="mmm/yy" sourceLinked="1"/>
        <c:tickLblPos val="nextTo"/>
        <c:crossAx val="92168960"/>
        <c:crosses val="autoZero"/>
        <c:auto val="1"/>
        <c:lblOffset val="100"/>
        <c:baseTimeUnit val="months"/>
      </c:dateAx>
      <c:valAx>
        <c:axId val="92168960"/>
        <c:scaling>
          <c:orientation val="minMax"/>
          <c:max val="140"/>
          <c:min val="70"/>
        </c:scaling>
        <c:axPos val="l"/>
        <c:majorGridlines/>
        <c:numFmt formatCode="0.0" sourceLinked="1"/>
        <c:tickLblPos val="nextTo"/>
        <c:crossAx val="92089344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Аи-92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Лист1!$D$20:$D$21</c:f>
              <c:strCache>
                <c:ptCount val="1"/>
                <c:pt idx="0">
                  <c:v>Аи-92 РК</c:v>
                </c:pt>
              </c:strCache>
            </c:strRef>
          </c:tx>
          <c:dLbls>
            <c:dLblPos val="t"/>
            <c:showVal val="1"/>
          </c:dLbls>
          <c:cat>
            <c:numRef>
              <c:f>Лист1!$A$22:$A$35</c:f>
              <c:numCache>
                <c:formatCode>mmm/yy</c:formatCode>
                <c:ptCount val="14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  <c:pt idx="12">
                  <c:v>40909</c:v>
                </c:pt>
                <c:pt idx="13">
                  <c:v>40940</c:v>
                </c:pt>
              </c:numCache>
            </c:numRef>
          </c:cat>
          <c:val>
            <c:numRef>
              <c:f>Лист1!$D$22:$D$35</c:f>
              <c:numCache>
                <c:formatCode>0.0</c:formatCode>
                <c:ptCount val="14"/>
                <c:pt idx="0">
                  <c:v>89</c:v>
                </c:pt>
                <c:pt idx="1">
                  <c:v>90</c:v>
                </c:pt>
                <c:pt idx="2">
                  <c:v>90</c:v>
                </c:pt>
                <c:pt idx="3">
                  <c:v>90</c:v>
                </c:pt>
                <c:pt idx="4">
                  <c:v>95</c:v>
                </c:pt>
                <c:pt idx="5">
                  <c:v>101</c:v>
                </c:pt>
                <c:pt idx="6">
                  <c:v>103</c:v>
                </c:pt>
                <c:pt idx="7">
                  <c:v>104</c:v>
                </c:pt>
                <c:pt idx="8">
                  <c:v>106</c:v>
                </c:pt>
                <c:pt idx="9">
                  <c:v>107</c:v>
                </c:pt>
                <c:pt idx="10">
                  <c:v>107</c:v>
                </c:pt>
                <c:pt idx="11">
                  <c:v>107</c:v>
                </c:pt>
                <c:pt idx="12" formatCode="General">
                  <c:v>107</c:v>
                </c:pt>
                <c:pt idx="13" formatCode="General">
                  <c:v>106</c:v>
                </c:pt>
              </c:numCache>
            </c:numRef>
          </c:val>
        </c:ser>
        <c:ser>
          <c:idx val="1"/>
          <c:order val="1"/>
          <c:tx>
            <c:strRef>
              <c:f>Лист1!$E$20:$E$21</c:f>
              <c:strCache>
                <c:ptCount val="1"/>
                <c:pt idx="0">
                  <c:v>Аи-92 РФ</c:v>
                </c:pt>
              </c:strCache>
            </c:strRef>
          </c:tx>
          <c:dLbls>
            <c:dLblPos val="t"/>
            <c:showVal val="1"/>
          </c:dLbls>
          <c:cat>
            <c:numRef>
              <c:f>Лист1!$A$22:$A$35</c:f>
              <c:numCache>
                <c:formatCode>mmm/yy</c:formatCode>
                <c:ptCount val="14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  <c:pt idx="12">
                  <c:v>40909</c:v>
                </c:pt>
                <c:pt idx="13">
                  <c:v>40940</c:v>
                </c:pt>
              </c:numCache>
            </c:numRef>
          </c:cat>
          <c:val>
            <c:numRef>
              <c:f>Лист1!$E$22:$E$35</c:f>
              <c:numCache>
                <c:formatCode>0.0</c:formatCode>
                <c:ptCount val="14"/>
                <c:pt idx="0">
                  <c:v>119.25</c:v>
                </c:pt>
                <c:pt idx="1">
                  <c:v>121.82</c:v>
                </c:pt>
                <c:pt idx="2">
                  <c:v>122.7</c:v>
                </c:pt>
                <c:pt idx="3">
                  <c:v>124.98</c:v>
                </c:pt>
                <c:pt idx="4">
                  <c:v>130.32000000000053</c:v>
                </c:pt>
                <c:pt idx="5">
                  <c:v>133.49</c:v>
                </c:pt>
                <c:pt idx="6">
                  <c:v>134.86000000000001</c:v>
                </c:pt>
                <c:pt idx="7">
                  <c:v>133.1</c:v>
                </c:pt>
                <c:pt idx="8">
                  <c:v>127.82</c:v>
                </c:pt>
                <c:pt idx="9">
                  <c:v>125.26</c:v>
                </c:pt>
                <c:pt idx="10">
                  <c:v>129.03</c:v>
                </c:pt>
                <c:pt idx="11">
                  <c:v>126</c:v>
                </c:pt>
                <c:pt idx="12">
                  <c:v>126.97</c:v>
                </c:pt>
                <c:pt idx="13" formatCode="General">
                  <c:v>132.36000000000001</c:v>
                </c:pt>
              </c:numCache>
            </c:numRef>
          </c:val>
        </c:ser>
        <c:dLbls>
          <c:showVal val="1"/>
        </c:dLbls>
        <c:marker val="1"/>
        <c:axId val="92781184"/>
        <c:axId val="92942720"/>
      </c:lineChart>
      <c:dateAx>
        <c:axId val="92781184"/>
        <c:scaling>
          <c:orientation val="minMax"/>
        </c:scaling>
        <c:axPos val="b"/>
        <c:numFmt formatCode="mmm/yy" sourceLinked="1"/>
        <c:tickLblPos val="nextTo"/>
        <c:crossAx val="92942720"/>
        <c:crosses val="autoZero"/>
        <c:auto val="1"/>
        <c:lblOffset val="100"/>
        <c:baseTimeUnit val="months"/>
      </c:dateAx>
      <c:valAx>
        <c:axId val="92942720"/>
        <c:scaling>
          <c:orientation val="minMax"/>
          <c:min val="80"/>
        </c:scaling>
        <c:axPos val="l"/>
        <c:majorGridlines/>
        <c:numFmt formatCode="0.0" sourceLinked="1"/>
        <c:tickLblPos val="nextTo"/>
        <c:crossAx val="92781184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Дизтопливо (летнее)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Лист1!$F$20:$F$21</c:f>
              <c:strCache>
                <c:ptCount val="1"/>
                <c:pt idx="0">
                  <c:v>Дт (летнее) РК</c:v>
                </c:pt>
              </c:strCache>
            </c:strRef>
          </c:tx>
          <c:dLbls>
            <c:dLblPos val="t"/>
            <c:showVal val="1"/>
          </c:dLbls>
          <c:cat>
            <c:numRef>
              <c:f>Лист1!$A$22:$A$35</c:f>
              <c:numCache>
                <c:formatCode>mmm/yy</c:formatCode>
                <c:ptCount val="14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  <c:pt idx="12">
                  <c:v>40909</c:v>
                </c:pt>
                <c:pt idx="13">
                  <c:v>40940</c:v>
                </c:pt>
              </c:numCache>
            </c:numRef>
          </c:cat>
          <c:val>
            <c:numRef>
              <c:f>Лист1!$F$22:$F$35</c:f>
              <c:numCache>
                <c:formatCode>0.0</c:formatCode>
                <c:ptCount val="14"/>
                <c:pt idx="0">
                  <c:v>74</c:v>
                </c:pt>
                <c:pt idx="1">
                  <c:v>75</c:v>
                </c:pt>
                <c:pt idx="2">
                  <c:v>75</c:v>
                </c:pt>
                <c:pt idx="3">
                  <c:v>75</c:v>
                </c:pt>
                <c:pt idx="4">
                  <c:v>80</c:v>
                </c:pt>
                <c:pt idx="5">
                  <c:v>85</c:v>
                </c:pt>
                <c:pt idx="6">
                  <c:v>90</c:v>
                </c:pt>
                <c:pt idx="7">
                  <c:v>89</c:v>
                </c:pt>
                <c:pt idx="8">
                  <c:v>93</c:v>
                </c:pt>
                <c:pt idx="9">
                  <c:v>93</c:v>
                </c:pt>
                <c:pt idx="10">
                  <c:v>93</c:v>
                </c:pt>
                <c:pt idx="11">
                  <c:v>92</c:v>
                </c:pt>
                <c:pt idx="12" formatCode="General">
                  <c:v>94</c:v>
                </c:pt>
                <c:pt idx="13" formatCode="General">
                  <c:v>90</c:v>
                </c:pt>
              </c:numCache>
            </c:numRef>
          </c:val>
        </c:ser>
        <c:ser>
          <c:idx val="1"/>
          <c:order val="1"/>
          <c:tx>
            <c:strRef>
              <c:f>Лист1!$G$20:$G$21</c:f>
              <c:strCache>
                <c:ptCount val="1"/>
                <c:pt idx="0">
                  <c:v>Дт (летнее) РФ</c:v>
                </c:pt>
              </c:strCache>
            </c:strRef>
          </c:tx>
          <c:dLbls>
            <c:dLblPos val="t"/>
            <c:showVal val="1"/>
          </c:dLbls>
          <c:cat>
            <c:numRef>
              <c:f>Лист1!$A$22:$A$35</c:f>
              <c:numCache>
                <c:formatCode>mmm/yy</c:formatCode>
                <c:ptCount val="14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  <c:pt idx="12">
                  <c:v>40909</c:v>
                </c:pt>
                <c:pt idx="13">
                  <c:v>40940</c:v>
                </c:pt>
              </c:numCache>
            </c:numRef>
          </c:cat>
          <c:val>
            <c:numRef>
              <c:f>Лист1!$G$22:$G$35</c:f>
              <c:numCache>
                <c:formatCode>0.0</c:formatCode>
                <c:ptCount val="14"/>
                <c:pt idx="0">
                  <c:v>95.42</c:v>
                </c:pt>
                <c:pt idx="1">
                  <c:v>103.41000000000012</c:v>
                </c:pt>
                <c:pt idx="2">
                  <c:v>105.64</c:v>
                </c:pt>
                <c:pt idx="3">
                  <c:v>121.43</c:v>
                </c:pt>
                <c:pt idx="4">
                  <c:v>126.35</c:v>
                </c:pt>
                <c:pt idx="5">
                  <c:v>128.53</c:v>
                </c:pt>
                <c:pt idx="6">
                  <c:v>129.93</c:v>
                </c:pt>
                <c:pt idx="7">
                  <c:v>126.03</c:v>
                </c:pt>
                <c:pt idx="8">
                  <c:v>121.64999999999999</c:v>
                </c:pt>
                <c:pt idx="9">
                  <c:v>120.79</c:v>
                </c:pt>
                <c:pt idx="10">
                  <c:v>126.57</c:v>
                </c:pt>
                <c:pt idx="11">
                  <c:v>123.99000000000002</c:v>
                </c:pt>
                <c:pt idx="12" formatCode="General">
                  <c:v>124.42</c:v>
                </c:pt>
                <c:pt idx="13" formatCode="General">
                  <c:v>127.31</c:v>
                </c:pt>
              </c:numCache>
            </c:numRef>
          </c:val>
        </c:ser>
        <c:dLbls>
          <c:showVal val="1"/>
        </c:dLbls>
        <c:marker val="1"/>
        <c:axId val="96778880"/>
        <c:axId val="101106048"/>
      </c:lineChart>
      <c:dateAx>
        <c:axId val="96778880"/>
        <c:scaling>
          <c:orientation val="minMax"/>
        </c:scaling>
        <c:axPos val="b"/>
        <c:numFmt formatCode="mmm/yy" sourceLinked="1"/>
        <c:tickLblPos val="nextTo"/>
        <c:crossAx val="101106048"/>
        <c:crosses val="autoZero"/>
        <c:auto val="1"/>
        <c:lblOffset val="100"/>
        <c:baseTimeUnit val="months"/>
      </c:dateAx>
      <c:valAx>
        <c:axId val="101106048"/>
        <c:scaling>
          <c:orientation val="minMax"/>
          <c:min val="70"/>
        </c:scaling>
        <c:axPos val="l"/>
        <c:majorGridlines/>
        <c:numFmt formatCode="0.0" sourceLinked="1"/>
        <c:tickLblPos val="nextTo"/>
        <c:crossAx val="96778880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Аи-95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Лист1!$F$20:$F$21</c:f>
              <c:strCache>
                <c:ptCount val="1"/>
                <c:pt idx="0">
                  <c:v>Аи-95 РК</c:v>
                </c:pt>
              </c:strCache>
            </c:strRef>
          </c:tx>
          <c:dLbls>
            <c:dLbl>
              <c:idx val="8"/>
              <c:layout>
                <c:manualLayout>
                  <c:x val="0"/>
                  <c:y val="0.1238883134092964"/>
                </c:manualLayout>
              </c:layout>
              <c:dLblPos val="t"/>
              <c:showVal val="1"/>
            </c:dLbl>
            <c:dLbl>
              <c:idx val="13"/>
              <c:layout>
                <c:manualLayout>
                  <c:x val="3.2921580277329447E-3"/>
                  <c:y val="0.13629534234814344"/>
                </c:manualLayout>
              </c:layout>
              <c:dLblPos val="t"/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numRef>
              <c:f>Лист1!$A$22:$A$35</c:f>
              <c:numCache>
                <c:formatCode>mmm/yy</c:formatCode>
                <c:ptCount val="14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  <c:pt idx="12">
                  <c:v>40909</c:v>
                </c:pt>
                <c:pt idx="13">
                  <c:v>40940</c:v>
                </c:pt>
              </c:numCache>
            </c:numRef>
          </c:cat>
          <c:val>
            <c:numRef>
              <c:f>Лист1!$F$22:$F$35</c:f>
              <c:numCache>
                <c:formatCode>General</c:formatCode>
                <c:ptCount val="14"/>
                <c:pt idx="0">
                  <c:v>101</c:v>
                </c:pt>
                <c:pt idx="1">
                  <c:v>102</c:v>
                </c:pt>
                <c:pt idx="2">
                  <c:v>103</c:v>
                </c:pt>
                <c:pt idx="3">
                  <c:v>103</c:v>
                </c:pt>
                <c:pt idx="4">
                  <c:v>107</c:v>
                </c:pt>
                <c:pt idx="5">
                  <c:v>116</c:v>
                </c:pt>
                <c:pt idx="6">
                  <c:v>122</c:v>
                </c:pt>
                <c:pt idx="7">
                  <c:v>124</c:v>
                </c:pt>
                <c:pt idx="8">
                  <c:v>135</c:v>
                </c:pt>
                <c:pt idx="9">
                  <c:v>140</c:v>
                </c:pt>
                <c:pt idx="10">
                  <c:v>141</c:v>
                </c:pt>
                <c:pt idx="11">
                  <c:v>140</c:v>
                </c:pt>
                <c:pt idx="12">
                  <c:v>141</c:v>
                </c:pt>
                <c:pt idx="13">
                  <c:v>140</c:v>
                </c:pt>
              </c:numCache>
            </c:numRef>
          </c:val>
        </c:ser>
        <c:ser>
          <c:idx val="1"/>
          <c:order val="1"/>
          <c:tx>
            <c:strRef>
              <c:f>Лист1!$G$20:$G$21</c:f>
              <c:strCache>
                <c:ptCount val="1"/>
                <c:pt idx="0">
                  <c:v>Аи-95 РФ</c:v>
                </c:pt>
              </c:strCache>
            </c:strRef>
          </c:tx>
          <c:dLbls>
            <c:dLbl>
              <c:idx val="8"/>
              <c:layout>
                <c:manualLayout>
                  <c:x val="0"/>
                  <c:y val="-3.2407407407407579E-2"/>
                </c:manualLayout>
              </c:layout>
              <c:dLblPos val="t"/>
              <c:showVal val="1"/>
            </c:dLbl>
            <c:dLbl>
              <c:idx val="9"/>
              <c:layout>
                <c:manualLayout>
                  <c:x val="0"/>
                  <c:y val="0.11074031561167258"/>
                </c:manualLayout>
              </c:layout>
              <c:dLblPos val="t"/>
              <c:showVal val="1"/>
            </c:dLbl>
            <c:dLbl>
              <c:idx val="10"/>
              <c:layout>
                <c:manualLayout>
                  <c:x val="-1.6460790138664704E-3"/>
                  <c:y val="0.14074068889573313"/>
                </c:manualLayout>
              </c:layout>
              <c:dLblPos val="t"/>
              <c:showVal val="1"/>
            </c:dLbl>
            <c:dLbl>
              <c:idx val="11"/>
              <c:layout>
                <c:manualLayout>
                  <c:x val="-1.6460790138664704E-3"/>
                  <c:y val="0.15259245779557157"/>
                </c:manualLayout>
              </c:layout>
              <c:dLblPos val="t"/>
              <c:showVal val="1"/>
            </c:dLbl>
            <c:dLbl>
              <c:idx val="12"/>
              <c:layout>
                <c:manualLayout>
                  <c:x val="3.2921580277329447E-3"/>
                  <c:y val="0.13018514889367938"/>
                </c:manualLayout>
              </c:layout>
              <c:dLblPos val="t"/>
              <c:showVal val="1"/>
            </c:dLbl>
            <c:dLbl>
              <c:idx val="13"/>
              <c:layout>
                <c:manualLayout>
                  <c:x val="-5.4603162752885782E-3"/>
                  <c:y val="1.166745989529387E-2"/>
                </c:manualLayout>
              </c:layout>
              <c:dLblPos val="t"/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numRef>
              <c:f>Лист1!$A$22:$A$35</c:f>
              <c:numCache>
                <c:formatCode>mmm/yy</c:formatCode>
                <c:ptCount val="14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  <c:pt idx="12">
                  <c:v>40909</c:v>
                </c:pt>
                <c:pt idx="13">
                  <c:v>40940</c:v>
                </c:pt>
              </c:numCache>
            </c:numRef>
          </c:cat>
          <c:val>
            <c:numRef>
              <c:f>Лист1!$G$22:$G$35</c:f>
              <c:numCache>
                <c:formatCode>0</c:formatCode>
                <c:ptCount val="14"/>
                <c:pt idx="0">
                  <c:v>127.81</c:v>
                </c:pt>
                <c:pt idx="1">
                  <c:v>130.97</c:v>
                </c:pt>
                <c:pt idx="2">
                  <c:v>132.09</c:v>
                </c:pt>
                <c:pt idx="3">
                  <c:v>134.75</c:v>
                </c:pt>
                <c:pt idx="4">
                  <c:v>139.39000000000001</c:v>
                </c:pt>
                <c:pt idx="5">
                  <c:v>142.22</c:v>
                </c:pt>
                <c:pt idx="6">
                  <c:v>143.79</c:v>
                </c:pt>
                <c:pt idx="7">
                  <c:v>141.65</c:v>
                </c:pt>
                <c:pt idx="8">
                  <c:v>135.76999999999998</c:v>
                </c:pt>
                <c:pt idx="9">
                  <c:v>133.05000000000001</c:v>
                </c:pt>
                <c:pt idx="10">
                  <c:v>137.07</c:v>
                </c:pt>
                <c:pt idx="11">
                  <c:v>134.07</c:v>
                </c:pt>
                <c:pt idx="12">
                  <c:v>135.51</c:v>
                </c:pt>
                <c:pt idx="13">
                  <c:v>141.41</c:v>
                </c:pt>
              </c:numCache>
            </c:numRef>
          </c:val>
        </c:ser>
        <c:dLbls>
          <c:showVal val="1"/>
        </c:dLbls>
        <c:marker val="1"/>
        <c:axId val="102073472"/>
        <c:axId val="102075008"/>
      </c:lineChart>
      <c:dateAx>
        <c:axId val="102073472"/>
        <c:scaling>
          <c:orientation val="minMax"/>
        </c:scaling>
        <c:axPos val="b"/>
        <c:numFmt formatCode="mmm/yy" sourceLinked="1"/>
        <c:tickLblPos val="nextTo"/>
        <c:crossAx val="102075008"/>
        <c:crosses val="autoZero"/>
        <c:auto val="1"/>
        <c:lblOffset val="100"/>
        <c:baseTimeUnit val="months"/>
      </c:dateAx>
      <c:valAx>
        <c:axId val="102075008"/>
        <c:scaling>
          <c:orientation val="minMax"/>
          <c:min val="90"/>
        </c:scaling>
        <c:axPos val="l"/>
        <c:majorGridlines/>
        <c:numFmt formatCode="General" sourceLinked="1"/>
        <c:tickLblPos val="nextTo"/>
        <c:crossAx val="10207347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Аи-98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Лист1!$H$20:$H$21</c:f>
              <c:strCache>
                <c:ptCount val="1"/>
                <c:pt idx="0">
                  <c:v>Аи-98 РК</c:v>
                </c:pt>
              </c:strCache>
            </c:strRef>
          </c:tx>
          <c:dLbls>
            <c:dLbl>
              <c:idx val="6"/>
              <c:layout>
                <c:manualLayout>
                  <c:x val="-4.9382370415994034E-3"/>
                  <c:y val="3.555530669951569E-2"/>
                </c:manualLayout>
              </c:layout>
              <c:dLblPos val="t"/>
              <c:showVal val="1"/>
            </c:dLbl>
            <c:dLbl>
              <c:idx val="7"/>
              <c:layout>
                <c:manualLayout>
                  <c:x val="-6.5843160554658704E-3"/>
                  <c:y val="1.7777653349757845E-2"/>
                </c:manualLayout>
              </c:layout>
              <c:dLblPos val="t"/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numRef>
              <c:f>Лист1!$A$22:$A$35</c:f>
              <c:numCache>
                <c:formatCode>mmm/yy</c:formatCode>
                <c:ptCount val="14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  <c:pt idx="12">
                  <c:v>40909</c:v>
                </c:pt>
                <c:pt idx="13">
                  <c:v>40940</c:v>
                </c:pt>
              </c:numCache>
            </c:numRef>
          </c:cat>
          <c:val>
            <c:numRef>
              <c:f>Лист1!$H$22:$H$35</c:f>
              <c:numCache>
                <c:formatCode>0</c:formatCode>
                <c:ptCount val="14"/>
                <c:pt idx="0">
                  <c:v>111</c:v>
                </c:pt>
                <c:pt idx="1">
                  <c:v>111</c:v>
                </c:pt>
                <c:pt idx="2">
                  <c:v>111</c:v>
                </c:pt>
                <c:pt idx="3">
                  <c:v>112</c:v>
                </c:pt>
                <c:pt idx="4">
                  <c:v>115</c:v>
                </c:pt>
                <c:pt idx="5">
                  <c:v>122</c:v>
                </c:pt>
                <c:pt idx="6">
                  <c:v>133</c:v>
                </c:pt>
                <c:pt idx="7">
                  <c:v>130</c:v>
                </c:pt>
                <c:pt idx="8">
                  <c:v>150</c:v>
                </c:pt>
                <c:pt idx="9">
                  <c:v>155</c:v>
                </c:pt>
                <c:pt idx="10">
                  <c:v>158</c:v>
                </c:pt>
                <c:pt idx="11">
                  <c:v>160</c:v>
                </c:pt>
                <c:pt idx="12">
                  <c:v>160</c:v>
                </c:pt>
                <c:pt idx="13">
                  <c:v>161</c:v>
                </c:pt>
              </c:numCache>
            </c:numRef>
          </c:val>
        </c:ser>
        <c:ser>
          <c:idx val="1"/>
          <c:order val="1"/>
          <c:tx>
            <c:strRef>
              <c:f>Лист1!$I$20:$I$21</c:f>
              <c:strCache>
                <c:ptCount val="1"/>
                <c:pt idx="0">
                  <c:v>Аи-98 РФ</c:v>
                </c:pt>
              </c:strCache>
            </c:strRef>
          </c:tx>
          <c:dLbls>
            <c:dLbl>
              <c:idx val="8"/>
              <c:layout>
                <c:manualLayout>
                  <c:x val="0"/>
                  <c:y val="0.11574074074074103"/>
                </c:manualLayout>
              </c:layout>
              <c:dLblPos val="t"/>
              <c:showVal val="1"/>
            </c:dLbl>
            <c:dLbl>
              <c:idx val="9"/>
              <c:layout>
                <c:manualLayout>
                  <c:x val="0"/>
                  <c:y val="0.13629534234814344"/>
                </c:manualLayout>
              </c:layout>
              <c:dLblPos val="t"/>
              <c:showVal val="1"/>
            </c:dLbl>
            <c:dLbl>
              <c:idx val="10"/>
              <c:layout>
                <c:manualLayout>
                  <c:x val="-1.6460790138664704E-3"/>
                  <c:y val="0.13036945789822488"/>
                </c:manualLayout>
              </c:layout>
              <c:dLblPos val="t"/>
              <c:showVal val="1"/>
            </c:dLbl>
            <c:dLbl>
              <c:idx val="11"/>
              <c:layout>
                <c:manualLayout>
                  <c:x val="-1.6460790138664704E-3"/>
                  <c:y val="0.14222122679806259"/>
                </c:manualLayout>
              </c:layout>
              <c:dLblPos val="t"/>
              <c:showVal val="1"/>
            </c:dLbl>
            <c:dLbl>
              <c:idx val="12"/>
              <c:layout>
                <c:manualLayout>
                  <c:x val="-3.2921580277329447E-3"/>
                  <c:y val="0.15407299569790173"/>
                </c:manualLayout>
              </c:layout>
              <c:dLblPos val="t"/>
              <c:showVal val="1"/>
            </c:dLbl>
            <c:dLbl>
              <c:idx val="13"/>
              <c:layout>
                <c:manualLayout>
                  <c:x val="3.2921580277329447E-3"/>
                  <c:y val="0.15999888014782207"/>
                </c:manualLayout>
              </c:layout>
              <c:dLblPos val="t"/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numRef>
              <c:f>Лист1!$A$22:$A$35</c:f>
              <c:numCache>
                <c:formatCode>mmm/yy</c:formatCode>
                <c:ptCount val="14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  <c:pt idx="12">
                  <c:v>40909</c:v>
                </c:pt>
                <c:pt idx="13">
                  <c:v>40940</c:v>
                </c:pt>
              </c:numCache>
            </c:numRef>
          </c:cat>
          <c:val>
            <c:numRef>
              <c:f>Лист1!$I$22:$I$35</c:f>
              <c:numCache>
                <c:formatCode>0</c:formatCode>
                <c:ptCount val="14"/>
                <c:pt idx="0">
                  <c:v>134.80000000000001</c:v>
                </c:pt>
                <c:pt idx="1">
                  <c:v>135.82000000000045</c:v>
                </c:pt>
                <c:pt idx="2">
                  <c:v>134.88000000000045</c:v>
                </c:pt>
                <c:pt idx="3">
                  <c:v>141.94</c:v>
                </c:pt>
                <c:pt idx="4">
                  <c:v>146.38000000000045</c:v>
                </c:pt>
                <c:pt idx="5">
                  <c:v>148.69999999999999</c:v>
                </c:pt>
                <c:pt idx="6">
                  <c:v>150.62</c:v>
                </c:pt>
                <c:pt idx="7">
                  <c:v>148.08000000000001</c:v>
                </c:pt>
                <c:pt idx="8">
                  <c:v>145.63999999999999</c:v>
                </c:pt>
                <c:pt idx="9">
                  <c:v>138.93</c:v>
                </c:pt>
                <c:pt idx="10">
                  <c:v>143.39000000000001</c:v>
                </c:pt>
                <c:pt idx="11">
                  <c:v>140.37</c:v>
                </c:pt>
                <c:pt idx="12">
                  <c:v>142.16</c:v>
                </c:pt>
                <c:pt idx="13">
                  <c:v>148.47</c:v>
                </c:pt>
              </c:numCache>
            </c:numRef>
          </c:val>
        </c:ser>
        <c:dLbls>
          <c:showVal val="1"/>
        </c:dLbls>
        <c:marker val="1"/>
        <c:axId val="90653824"/>
        <c:axId val="90655360"/>
      </c:lineChart>
      <c:dateAx>
        <c:axId val="90653824"/>
        <c:scaling>
          <c:orientation val="minMax"/>
        </c:scaling>
        <c:axPos val="b"/>
        <c:numFmt formatCode="mmm/yy" sourceLinked="1"/>
        <c:tickLblPos val="nextTo"/>
        <c:crossAx val="90655360"/>
        <c:crosses val="autoZero"/>
        <c:auto val="1"/>
        <c:lblOffset val="100"/>
        <c:baseTimeUnit val="months"/>
      </c:dateAx>
      <c:valAx>
        <c:axId val="90655360"/>
        <c:scaling>
          <c:orientation val="minMax"/>
          <c:min val="100"/>
        </c:scaling>
        <c:axPos val="l"/>
        <c:majorGridlines/>
        <c:numFmt formatCode="0" sourceLinked="1"/>
        <c:tickLblPos val="nextTo"/>
        <c:crossAx val="9065382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Дт (зимнее)</a:t>
            </a:r>
          </a:p>
        </c:rich>
      </c:tx>
      <c:layout>
        <c:manualLayout>
          <c:xMode val="edge"/>
          <c:yMode val="edge"/>
          <c:x val="0.45304967892386444"/>
          <c:y val="3.6781777863162279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Лист1!$N$20:$N$21</c:f>
              <c:strCache>
                <c:ptCount val="1"/>
                <c:pt idx="0">
                  <c:v>Дт (зимнее) РК</c:v>
                </c:pt>
              </c:strCache>
            </c:strRef>
          </c:tx>
          <c:dLbls>
            <c:dLbl>
              <c:idx val="4"/>
              <c:layout>
                <c:manualLayout>
                  <c:x val="-1.6460790138664704E-3"/>
                  <c:y val="-0.15325740776317609"/>
                </c:manualLayout>
              </c:layout>
              <c:dLblPos val="b"/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b"/>
            <c:showVal val="1"/>
          </c:dLbls>
          <c:cat>
            <c:numRef>
              <c:f>Лист1!$M$22:$M$27</c:f>
              <c:numCache>
                <c:formatCode>mmm/yy</c:formatCode>
                <c:ptCount val="6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40878</c:v>
                </c:pt>
                <c:pt idx="4">
                  <c:v>40909</c:v>
                </c:pt>
                <c:pt idx="5">
                  <c:v>40940</c:v>
                </c:pt>
              </c:numCache>
            </c:numRef>
          </c:cat>
          <c:val>
            <c:numRef>
              <c:f>Лист1!$N$22:$N$27</c:f>
              <c:numCache>
                <c:formatCode>0</c:formatCode>
                <c:ptCount val="6"/>
                <c:pt idx="0">
                  <c:v>99</c:v>
                </c:pt>
                <c:pt idx="1">
                  <c:v>96</c:v>
                </c:pt>
                <c:pt idx="2">
                  <c:v>101</c:v>
                </c:pt>
                <c:pt idx="3">
                  <c:v>130</c:v>
                </c:pt>
                <c:pt idx="4">
                  <c:v>136</c:v>
                </c:pt>
                <c:pt idx="5">
                  <c:v>137</c:v>
                </c:pt>
              </c:numCache>
            </c:numRef>
          </c:val>
        </c:ser>
        <c:ser>
          <c:idx val="1"/>
          <c:order val="1"/>
          <c:tx>
            <c:strRef>
              <c:f>Лист1!$O$20:$O$21</c:f>
              <c:strCache>
                <c:ptCount val="1"/>
                <c:pt idx="0">
                  <c:v>Дт (зимнее) РФ</c:v>
                </c:pt>
              </c:strCache>
            </c:strRef>
          </c:tx>
          <c:dLbls>
            <c:dLbl>
              <c:idx val="4"/>
              <c:layout>
                <c:manualLayout>
                  <c:x val="-1.6460790138664704E-3"/>
                  <c:y val="0.1716482966947567"/>
                </c:manualLayout>
              </c:layout>
              <c:dLblPos val="t"/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numRef>
              <c:f>Лист1!$M$22:$M$27</c:f>
              <c:numCache>
                <c:formatCode>mmm/yy</c:formatCode>
                <c:ptCount val="6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40878</c:v>
                </c:pt>
                <c:pt idx="4">
                  <c:v>40909</c:v>
                </c:pt>
                <c:pt idx="5">
                  <c:v>40940</c:v>
                </c:pt>
              </c:numCache>
            </c:numRef>
          </c:cat>
          <c:val>
            <c:numRef>
              <c:f>Лист1!$O$22:$O$27</c:f>
              <c:numCache>
                <c:formatCode>0</c:formatCode>
                <c:ptCount val="6"/>
                <c:pt idx="0">
                  <c:v>123.56</c:v>
                </c:pt>
                <c:pt idx="1">
                  <c:v>124.86999999999999</c:v>
                </c:pt>
                <c:pt idx="2">
                  <c:v>125.93</c:v>
                </c:pt>
                <c:pt idx="3">
                  <c:v>131.75</c:v>
                </c:pt>
                <c:pt idx="4">
                  <c:v>132.82000000000045</c:v>
                </c:pt>
                <c:pt idx="5">
                  <c:v>139.58000000000001</c:v>
                </c:pt>
              </c:numCache>
            </c:numRef>
          </c:val>
        </c:ser>
        <c:dLbls>
          <c:showVal val="1"/>
        </c:dLbls>
        <c:marker val="1"/>
        <c:axId val="91262976"/>
        <c:axId val="91264512"/>
      </c:lineChart>
      <c:catAx>
        <c:axId val="91262976"/>
        <c:scaling>
          <c:orientation val="minMax"/>
        </c:scaling>
        <c:axPos val="b"/>
        <c:numFmt formatCode="mmm/yy" sourceLinked="1"/>
        <c:tickLblPos val="nextTo"/>
        <c:crossAx val="91264512"/>
        <c:crosses val="autoZero"/>
        <c:lblAlgn val="ctr"/>
        <c:lblOffset val="100"/>
      </c:catAx>
      <c:valAx>
        <c:axId val="91264512"/>
        <c:scaling>
          <c:orientation val="minMax"/>
          <c:min val="80"/>
        </c:scaling>
        <c:axPos val="l"/>
        <c:majorGridlines/>
        <c:numFmt formatCode="0" sourceLinked="1"/>
        <c:tickLblPos val="nextTo"/>
        <c:crossAx val="9126297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48" cy="495937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227" y="1"/>
            <a:ext cx="2944869" cy="495937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r">
              <a:defRPr sz="1200"/>
            </a:lvl1pPr>
          </a:lstStyle>
          <a:p>
            <a:fld id="{5A3C9C3A-AA9E-4E4C-B9D7-833200FC1399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0709"/>
            <a:ext cx="2946448" cy="495937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227" y="9430709"/>
            <a:ext cx="2944869" cy="495937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r">
              <a:defRPr sz="1200"/>
            </a:lvl1pPr>
          </a:lstStyle>
          <a:p>
            <a:fld id="{3998FAD8-52A9-4CD7-9804-4B563C498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46522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r">
              <a:defRPr sz="1200"/>
            </a:lvl1pPr>
          </a:lstStyle>
          <a:p>
            <a:fld id="{AA1F2892-E5AA-46A4-928B-8F6B701452AF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65" tIns="45482" rIns="90965" bIns="454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0965" tIns="45482" rIns="90965" bIns="4548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r">
              <a:defRPr sz="1200"/>
            </a:lvl1pPr>
          </a:lstStyle>
          <a:p>
            <a:fld id="{72025DDD-2448-4D6B-843A-FE8A965551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2524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pPr>
              <a:buFontTx/>
              <a:buNone/>
            </a:pPr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pPr>
              <a:buFontTx/>
              <a:buNone/>
            </a:pPr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pPr>
              <a:buFontTx/>
              <a:buNone/>
            </a:pPr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pPr>
              <a:buFontTx/>
              <a:buNone/>
            </a:pPr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D501-F200-425F-8129-D2EB8D6A7D7F}" type="datetime1">
              <a:rPr lang="ru-RU" smtClean="0"/>
              <a:pPr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7B03C-813A-4F8A-80CF-DC62BB9E9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DA83-F459-4C27-B471-D1E9CE7EBAC7}" type="datetime1">
              <a:rPr lang="ru-RU" smtClean="0"/>
              <a:pPr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7B03C-813A-4F8A-80CF-DC62BB9E9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05D0-75C6-4AA3-8132-4E46C7776615}" type="datetime1">
              <a:rPr lang="ru-RU" smtClean="0"/>
              <a:pPr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7B03C-813A-4F8A-80CF-DC62BB9E9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4631-8C70-4EB9-8A68-DE0FF1BF7C38}" type="datetime1">
              <a:rPr lang="ru-RU" smtClean="0"/>
              <a:pPr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7B03C-813A-4F8A-80CF-DC62BB9E9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20CC-D686-4836-A6B3-908F97BC652B}" type="datetime1">
              <a:rPr lang="ru-RU" smtClean="0"/>
              <a:pPr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7B03C-813A-4F8A-80CF-DC62BB9E9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6661-CE57-4B67-B9D5-2AE63910085E}" type="datetime1">
              <a:rPr lang="ru-RU" smtClean="0"/>
              <a:pPr/>
              <a:t>02.03.2012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7B03C-813A-4F8A-80CF-DC62BB9E9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8ECF-F70A-4DF4-ACC8-4D982D02F35E}" type="datetime1">
              <a:rPr lang="ru-RU" smtClean="0"/>
              <a:pPr/>
              <a:t>02.03.2012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7B03C-813A-4F8A-80CF-DC62BB9E9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5C6EC-F6FC-4E23-8AC7-BDD81731CB54}" type="datetime1">
              <a:rPr lang="ru-RU" smtClean="0"/>
              <a:pPr/>
              <a:t>02.03.2012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7B03C-813A-4F8A-80CF-DC62BB9E9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8744-17A6-4A57-918E-C969A59837AF}" type="datetime1">
              <a:rPr lang="ru-RU" smtClean="0"/>
              <a:pPr/>
              <a:t>02.03.2012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7B03C-813A-4F8A-80CF-DC62BB9E9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98D7-55B0-4A9D-B032-0CF2252EE417}" type="datetime1">
              <a:rPr lang="ru-RU" smtClean="0"/>
              <a:pPr/>
              <a:t>02.03.2012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7B03C-813A-4F8A-80CF-DC62BB9E9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88A0-C9CF-4E47-B735-24AEA56F6DC6}" type="datetime1">
              <a:rPr lang="ru-RU" smtClean="0"/>
              <a:pPr/>
              <a:t>02.03.2012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7B03C-813A-4F8A-80CF-DC62BB9E9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EF1E-FE44-462F-8307-D0AA72F3B596}" type="datetime1">
              <a:rPr lang="ru-RU" smtClean="0"/>
              <a:pPr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7B03C-813A-4F8A-80CF-DC62BB9E9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/>
        </p:nvSpPr>
        <p:spPr bwMode="auto">
          <a:xfrm>
            <a:off x="1259632" y="2643182"/>
            <a:ext cx="7072362" cy="14299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Текущая ситуация и принимаемые меры по обеспечению внутреннего рынка нефтепродуктами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57958"/>
            <a:ext cx="1728192" cy="36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-27383"/>
            <a:ext cx="2843809" cy="1800200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-27383"/>
            <a:ext cx="284380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-27384"/>
            <a:ext cx="3600400" cy="180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36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5157180"/>
            <a:ext cx="5112568" cy="74384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pic>
        <p:nvPicPr>
          <p:cNvPr id="11" name="Picture 1037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152" y="5157180"/>
            <a:ext cx="2952328" cy="73114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1435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Баланс нефти за 2011 год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78564369"/>
              </p:ext>
            </p:extLst>
          </p:nvPr>
        </p:nvGraphicFramePr>
        <p:xfrm>
          <a:off x="539552" y="907010"/>
          <a:ext cx="7961538" cy="5627680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5027191"/>
                <a:gridCol w="2934347"/>
              </a:tblGrid>
              <a:tr h="43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Январь 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 декабрь 2011 года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62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1.Добыча нефти и газового конденсата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1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80 </a:t>
                      </a:r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060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926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1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901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2.Импорт</a:t>
                      </a:r>
                      <a:r>
                        <a:rPr lang="ru-RU" sz="16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в том числе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1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06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а) на НПЗ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06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ru-RU" sz="18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565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06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б) мини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НПЗ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06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557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90169">
                <a:tc>
                  <a:txBody>
                    <a:bodyPr/>
                    <a:lstStyle/>
                    <a:p>
                      <a:pPr algn="l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1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901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16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Ресурсов всего: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1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87 183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90169">
                <a:tc>
                  <a:txBody>
                    <a:bodyPr/>
                    <a:lstStyle/>
                    <a:p>
                      <a:pPr algn="l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1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901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4.Переработано</a:t>
                      </a:r>
                      <a:r>
                        <a:rPr lang="ru-RU" sz="16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в том числе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1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 </a:t>
                      </a:r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050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901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а) </a:t>
                      </a:r>
                      <a:r>
                        <a:rPr lang="ru-RU" sz="16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 НПЗ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02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r>
                        <a:rPr lang="ru-RU" sz="18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726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06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б) на мини НПЗ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02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8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324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962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1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901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5.Экспорт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1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71 </a:t>
                      </a:r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057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9016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Технологические потери и переходящие остатки  </a:t>
                      </a:r>
                      <a:endParaRPr lang="ru-RU" sz="1600" b="1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101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1 076</a:t>
                      </a:r>
                      <a:endParaRPr lang="ru-RU" sz="1800" b="1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501090" y="13071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1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6" name="TextBox 28"/>
          <p:cNvSpPr txBox="1">
            <a:spLocks noChangeArrowheads="1"/>
          </p:cNvSpPr>
          <p:nvPr/>
        </p:nvSpPr>
        <p:spPr bwMode="auto">
          <a:xfrm>
            <a:off x="7000892" y="692696"/>
            <a:ext cx="8572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тыс. тонн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082589"/>
            <a:ext cx="9130714" cy="587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" name="Заголовок 3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Варианты обеспечения нефтью ПНХЗ.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572528" y="21429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2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50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7594600" y="6134654"/>
            <a:ext cx="2126356" cy="389908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F9BF302-CED9-4B03-9B34-97E934D409AE}" type="slidenum">
              <a:rPr lang="ru-RU" smtClean="0">
                <a:solidFill>
                  <a:srgbClr val="000000"/>
                </a:solidFill>
              </a:rPr>
              <a:pPr eaLnBrk="1" hangingPunct="1"/>
              <a:t>3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2" name="Line 8"/>
          <p:cNvSpPr>
            <a:spLocks noChangeShapeType="1"/>
          </p:cNvSpPr>
          <p:nvPr/>
        </p:nvSpPr>
        <p:spPr bwMode="auto">
          <a:xfrm>
            <a:off x="2555776" y="3416128"/>
            <a:ext cx="792088" cy="77211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" name="Line 9"/>
          <p:cNvSpPr>
            <a:spLocks noChangeShapeType="1"/>
          </p:cNvSpPr>
          <p:nvPr/>
        </p:nvSpPr>
        <p:spPr bwMode="auto">
          <a:xfrm>
            <a:off x="3491880" y="4201868"/>
            <a:ext cx="1507752" cy="23524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" name="Line 11"/>
          <p:cNvSpPr>
            <a:spLocks noChangeShapeType="1"/>
          </p:cNvSpPr>
          <p:nvPr/>
        </p:nvSpPr>
        <p:spPr bwMode="auto">
          <a:xfrm flipH="1" flipV="1">
            <a:off x="4932041" y="3789040"/>
            <a:ext cx="72007" cy="49809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" name="Line 12"/>
          <p:cNvSpPr>
            <a:spLocks noChangeShapeType="1"/>
          </p:cNvSpPr>
          <p:nvPr/>
        </p:nvSpPr>
        <p:spPr bwMode="auto">
          <a:xfrm flipV="1">
            <a:off x="4999632" y="3540274"/>
            <a:ext cx="595081" cy="17675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" name="Line 13"/>
          <p:cNvSpPr>
            <a:spLocks noChangeShapeType="1"/>
          </p:cNvSpPr>
          <p:nvPr/>
        </p:nvSpPr>
        <p:spPr bwMode="auto">
          <a:xfrm flipV="1">
            <a:off x="5580112" y="2371564"/>
            <a:ext cx="645457" cy="112944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" name="Line 14"/>
          <p:cNvSpPr>
            <a:spLocks noChangeShapeType="1"/>
          </p:cNvSpPr>
          <p:nvPr/>
        </p:nvSpPr>
        <p:spPr bwMode="auto">
          <a:xfrm flipV="1">
            <a:off x="1403648" y="3454744"/>
            <a:ext cx="859855" cy="5913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" name="Line 15"/>
          <p:cNvSpPr>
            <a:spLocks noChangeShapeType="1"/>
          </p:cNvSpPr>
          <p:nvPr/>
        </p:nvSpPr>
        <p:spPr bwMode="auto">
          <a:xfrm flipV="1">
            <a:off x="1115659" y="2217436"/>
            <a:ext cx="143973" cy="135558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 flipV="1">
            <a:off x="1599406" y="2996952"/>
            <a:ext cx="1246850" cy="564414"/>
          </a:xfrm>
          <a:prstGeom prst="line">
            <a:avLst/>
          </a:prstGeom>
          <a:noFill/>
          <a:ln w="38100">
            <a:solidFill>
              <a:srgbClr val="009900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" name="Line 18"/>
          <p:cNvSpPr>
            <a:spLocks noChangeShapeType="1"/>
          </p:cNvSpPr>
          <p:nvPr/>
        </p:nvSpPr>
        <p:spPr bwMode="auto">
          <a:xfrm flipV="1">
            <a:off x="2914013" y="2924944"/>
            <a:ext cx="635635" cy="72008"/>
          </a:xfrm>
          <a:prstGeom prst="line">
            <a:avLst/>
          </a:prstGeom>
          <a:noFill/>
          <a:ln w="38100">
            <a:solidFill>
              <a:srgbClr val="009900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" name="Line 19"/>
          <p:cNvSpPr>
            <a:spLocks noChangeShapeType="1"/>
          </p:cNvSpPr>
          <p:nvPr/>
        </p:nvSpPr>
        <p:spPr bwMode="auto">
          <a:xfrm flipV="1">
            <a:off x="3564745" y="2145427"/>
            <a:ext cx="226947" cy="648197"/>
          </a:xfrm>
          <a:prstGeom prst="line">
            <a:avLst/>
          </a:prstGeom>
          <a:noFill/>
          <a:ln w="38100">
            <a:solidFill>
              <a:srgbClr val="009900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" name="Line 20"/>
          <p:cNvSpPr>
            <a:spLocks noChangeShapeType="1"/>
          </p:cNvSpPr>
          <p:nvPr/>
        </p:nvSpPr>
        <p:spPr bwMode="auto">
          <a:xfrm>
            <a:off x="3791692" y="2145426"/>
            <a:ext cx="1875883" cy="452277"/>
          </a:xfrm>
          <a:prstGeom prst="line">
            <a:avLst/>
          </a:prstGeom>
          <a:noFill/>
          <a:ln w="38100">
            <a:solidFill>
              <a:srgbClr val="009900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" name="Line 21"/>
          <p:cNvSpPr>
            <a:spLocks noChangeShapeType="1"/>
          </p:cNvSpPr>
          <p:nvPr/>
        </p:nvSpPr>
        <p:spPr bwMode="auto">
          <a:xfrm flipV="1">
            <a:off x="5667574" y="2145428"/>
            <a:ext cx="992657" cy="452275"/>
          </a:xfrm>
          <a:prstGeom prst="line">
            <a:avLst/>
          </a:prstGeom>
          <a:noFill/>
          <a:ln w="38100">
            <a:solidFill>
              <a:srgbClr val="009900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" name="Line 22"/>
          <p:cNvSpPr>
            <a:spLocks noChangeShapeType="1"/>
          </p:cNvSpPr>
          <p:nvPr/>
        </p:nvSpPr>
        <p:spPr bwMode="auto">
          <a:xfrm flipH="1" flipV="1">
            <a:off x="2830719" y="3068959"/>
            <a:ext cx="130929" cy="512231"/>
          </a:xfrm>
          <a:prstGeom prst="line">
            <a:avLst/>
          </a:prstGeom>
          <a:noFill/>
          <a:ln w="38100">
            <a:solidFill>
              <a:srgbClr val="009900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" name="Line 23"/>
          <p:cNvSpPr>
            <a:spLocks noChangeShapeType="1"/>
          </p:cNvSpPr>
          <p:nvPr/>
        </p:nvSpPr>
        <p:spPr bwMode="auto">
          <a:xfrm flipH="1" flipV="1">
            <a:off x="3275856" y="4005064"/>
            <a:ext cx="919311" cy="706385"/>
          </a:xfrm>
          <a:prstGeom prst="line">
            <a:avLst/>
          </a:prstGeom>
          <a:noFill/>
          <a:ln w="38100">
            <a:solidFill>
              <a:srgbClr val="009900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" name="Line 24"/>
          <p:cNvSpPr>
            <a:spLocks noChangeShapeType="1"/>
          </p:cNvSpPr>
          <p:nvPr/>
        </p:nvSpPr>
        <p:spPr bwMode="auto">
          <a:xfrm>
            <a:off x="4427984" y="4869160"/>
            <a:ext cx="720080" cy="792088"/>
          </a:xfrm>
          <a:prstGeom prst="line">
            <a:avLst/>
          </a:prstGeom>
          <a:noFill/>
          <a:ln w="38100">
            <a:solidFill>
              <a:srgbClr val="009900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" name="Line 25"/>
          <p:cNvSpPr>
            <a:spLocks noChangeShapeType="1"/>
          </p:cNvSpPr>
          <p:nvPr/>
        </p:nvSpPr>
        <p:spPr bwMode="auto">
          <a:xfrm flipV="1">
            <a:off x="5220072" y="5078186"/>
            <a:ext cx="1005497" cy="583062"/>
          </a:xfrm>
          <a:prstGeom prst="line">
            <a:avLst/>
          </a:prstGeom>
          <a:noFill/>
          <a:ln w="38100">
            <a:solidFill>
              <a:srgbClr val="009900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" name="Line 26"/>
          <p:cNvSpPr>
            <a:spLocks noChangeShapeType="1"/>
          </p:cNvSpPr>
          <p:nvPr/>
        </p:nvSpPr>
        <p:spPr bwMode="auto">
          <a:xfrm flipH="1" flipV="1">
            <a:off x="5800377" y="2705895"/>
            <a:ext cx="499684" cy="2322226"/>
          </a:xfrm>
          <a:prstGeom prst="line">
            <a:avLst/>
          </a:prstGeom>
          <a:noFill/>
          <a:ln w="38100">
            <a:solidFill>
              <a:srgbClr val="009900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" name="Text Box 27"/>
          <p:cNvSpPr txBox="1">
            <a:spLocks noChangeArrowheads="1"/>
          </p:cNvSpPr>
          <p:nvPr/>
        </p:nvSpPr>
        <p:spPr bwMode="auto">
          <a:xfrm>
            <a:off x="6306446" y="5860722"/>
            <a:ext cx="2439614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200" dirty="0">
                <a:solidFill>
                  <a:srgbClr val="000000"/>
                </a:solidFill>
                <a:cs typeface="Arial" pitchFamily="34" charset="0"/>
              </a:rPr>
              <a:t>                       нефтепроводы</a:t>
            </a:r>
          </a:p>
          <a:p>
            <a:pPr eaLnBrk="1" hangingPunct="1">
              <a:spcBef>
                <a:spcPct val="50000"/>
              </a:spcBef>
            </a:pPr>
            <a:r>
              <a:rPr lang="ru-RU" sz="1200" dirty="0">
                <a:solidFill>
                  <a:srgbClr val="000000"/>
                </a:solidFill>
                <a:cs typeface="Arial" pitchFamily="34" charset="0"/>
              </a:rPr>
              <a:t>                       железная дорога</a:t>
            </a:r>
          </a:p>
          <a:p>
            <a:pPr eaLnBrk="1" hangingPunct="1">
              <a:spcBef>
                <a:spcPct val="50000"/>
              </a:spcBef>
            </a:pPr>
            <a:r>
              <a:rPr lang="kk-KZ" sz="1200" dirty="0">
                <a:solidFill>
                  <a:srgbClr val="000000"/>
                </a:solidFill>
                <a:cs typeface="Arial" pitchFamily="34" charset="0"/>
              </a:rPr>
              <a:t>                       маршруты 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SWAP</a:t>
            </a:r>
            <a:endParaRPr lang="ru-RU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0" name="Line 28"/>
          <p:cNvSpPr>
            <a:spLocks noChangeShapeType="1"/>
          </p:cNvSpPr>
          <p:nvPr/>
        </p:nvSpPr>
        <p:spPr bwMode="auto">
          <a:xfrm>
            <a:off x="6594478" y="6004738"/>
            <a:ext cx="71827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" name="Line 29"/>
          <p:cNvSpPr>
            <a:spLocks noChangeShapeType="1"/>
          </p:cNvSpPr>
          <p:nvPr/>
        </p:nvSpPr>
        <p:spPr bwMode="auto">
          <a:xfrm>
            <a:off x="6594478" y="6292075"/>
            <a:ext cx="718277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2278051" y="980728"/>
            <a:ext cx="1573869" cy="722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rgbClr val="000000"/>
                </a:solidFill>
              </a:rPr>
              <a:t>SWAP</a:t>
            </a:r>
            <a:endParaRPr lang="ru-RU" sz="1200" b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ru-RU" sz="1200" b="1" dirty="0">
                <a:solidFill>
                  <a:srgbClr val="000000"/>
                </a:solidFill>
              </a:rPr>
              <a:t>По </a:t>
            </a:r>
            <a:r>
              <a:rPr lang="ru-RU" sz="1200" b="1" dirty="0" smtClean="0">
                <a:solidFill>
                  <a:srgbClr val="000000"/>
                </a:solidFill>
              </a:rPr>
              <a:t>внутреннему </a:t>
            </a:r>
            <a:r>
              <a:rPr lang="ru-RU" sz="1200" b="1" dirty="0">
                <a:solidFill>
                  <a:srgbClr val="000000"/>
                </a:solidFill>
              </a:rPr>
              <a:t>тарифу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0000"/>
                </a:solidFill>
              </a:rPr>
              <a:t>7 </a:t>
            </a:r>
            <a:r>
              <a:rPr lang="en-US" sz="1200" b="1" dirty="0">
                <a:solidFill>
                  <a:srgbClr val="000000"/>
                </a:solidFill>
              </a:rPr>
              <a:t>$</a:t>
            </a:r>
            <a:r>
              <a:rPr lang="ru-RU" sz="1200" b="1" dirty="0">
                <a:solidFill>
                  <a:srgbClr val="000000"/>
                </a:solidFill>
              </a:rPr>
              <a:t>/</a:t>
            </a:r>
            <a:r>
              <a:rPr lang="ru-RU" sz="1200" b="1" dirty="0" err="1">
                <a:solidFill>
                  <a:srgbClr val="000000"/>
                </a:solidFill>
              </a:rPr>
              <a:t>тн</a:t>
            </a:r>
            <a:r>
              <a:rPr lang="kk-KZ" sz="1200" b="1" dirty="0">
                <a:solidFill>
                  <a:srgbClr val="000000"/>
                </a:solidFill>
              </a:rPr>
              <a:t> (с НДС)</a:t>
            </a:r>
            <a:endParaRPr lang="ru-RU" sz="1200" b="1" dirty="0">
              <a:solidFill>
                <a:srgbClr val="000000"/>
              </a:solidFill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 flipV="1">
            <a:off x="1187645" y="1505062"/>
            <a:ext cx="1090406" cy="1419882"/>
          </a:xfrm>
          <a:prstGeom prst="line">
            <a:avLst/>
          </a:prstGeom>
          <a:ln w="95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72" idx="3"/>
          </p:cNvCxnSpPr>
          <p:nvPr/>
        </p:nvCxnSpPr>
        <p:spPr>
          <a:xfrm>
            <a:off x="3851920" y="1341738"/>
            <a:ext cx="2304256" cy="227133"/>
          </a:xfrm>
          <a:prstGeom prst="line">
            <a:avLst/>
          </a:prstGeom>
          <a:ln w="9525">
            <a:solidFill>
              <a:srgbClr val="FF0000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Line 16"/>
          <p:cNvSpPr>
            <a:spLocks noChangeShapeType="1"/>
          </p:cNvSpPr>
          <p:nvPr/>
        </p:nvSpPr>
        <p:spPr bwMode="auto">
          <a:xfrm>
            <a:off x="6000760" y="1357298"/>
            <a:ext cx="513698" cy="70355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5226115" y="4019989"/>
            <a:ext cx="1650141" cy="69145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bg1"/>
                </a:solidFill>
              </a:rPr>
              <a:t>Поставка </a:t>
            </a:r>
            <a:r>
              <a:rPr lang="ru-RU" sz="1200" b="1" dirty="0">
                <a:solidFill>
                  <a:schemeClr val="bg1"/>
                </a:solidFill>
              </a:rPr>
              <a:t>нефти РК на ПНХЗ </a:t>
            </a:r>
            <a:r>
              <a:rPr lang="ru-RU" sz="1200" b="1" dirty="0" smtClean="0">
                <a:solidFill>
                  <a:schemeClr val="bg1"/>
                </a:solidFill>
              </a:rPr>
              <a:t>по нефтепроводу  </a:t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>51 </a:t>
            </a:r>
            <a:r>
              <a:rPr lang="en-US" sz="1200" b="1" dirty="0">
                <a:solidFill>
                  <a:schemeClr val="bg1"/>
                </a:solidFill>
              </a:rPr>
              <a:t>$</a:t>
            </a:r>
            <a:r>
              <a:rPr lang="ru-RU" sz="1200" b="1" dirty="0">
                <a:solidFill>
                  <a:schemeClr val="bg1"/>
                </a:solidFill>
              </a:rPr>
              <a:t>/</a:t>
            </a:r>
            <a:r>
              <a:rPr lang="ru-RU" sz="1200" b="1" dirty="0" err="1">
                <a:solidFill>
                  <a:schemeClr val="bg1"/>
                </a:solidFill>
              </a:rPr>
              <a:t>тн</a:t>
            </a:r>
            <a:r>
              <a:rPr lang="kk-KZ" sz="1200" b="1" dirty="0">
                <a:solidFill>
                  <a:schemeClr val="bg1"/>
                </a:solidFill>
              </a:rPr>
              <a:t> </a:t>
            </a:r>
            <a:r>
              <a:rPr lang="kk-KZ" sz="1200" b="1" dirty="0" smtClean="0">
                <a:solidFill>
                  <a:schemeClr val="bg1"/>
                </a:solidFill>
              </a:rPr>
              <a:t>(с </a:t>
            </a:r>
            <a:r>
              <a:rPr lang="kk-KZ" sz="1200" b="1" dirty="0">
                <a:solidFill>
                  <a:schemeClr val="bg1"/>
                </a:solidFill>
              </a:rPr>
              <a:t>НДС)</a:t>
            </a:r>
            <a:endParaRPr lang="ru-RU" sz="1200" b="1" dirty="0">
              <a:solidFill>
                <a:schemeClr val="bg1"/>
              </a:solidFill>
            </a:endParaRPr>
          </a:p>
        </p:txBody>
      </p:sp>
      <p:cxnSp>
        <p:nvCxnSpPr>
          <p:cNvPr id="77" name="Прямая соединительная линия 76"/>
          <p:cNvCxnSpPr>
            <a:endCxn id="76" idx="1"/>
          </p:cNvCxnSpPr>
          <p:nvPr/>
        </p:nvCxnSpPr>
        <p:spPr>
          <a:xfrm flipV="1">
            <a:off x="5079709" y="4365719"/>
            <a:ext cx="146406" cy="71393"/>
          </a:xfrm>
          <a:prstGeom prst="line">
            <a:avLst/>
          </a:prstGeom>
          <a:ln w="95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6050220" y="2705895"/>
            <a:ext cx="184218" cy="1314095"/>
          </a:xfrm>
          <a:prstGeom prst="line">
            <a:avLst/>
          </a:prstGeom>
          <a:ln w="95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Line 29"/>
          <p:cNvSpPr>
            <a:spLocks noChangeShapeType="1"/>
          </p:cNvSpPr>
          <p:nvPr/>
        </p:nvSpPr>
        <p:spPr bwMode="auto">
          <a:xfrm>
            <a:off x="6594478" y="6581000"/>
            <a:ext cx="718277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3427580" y="2994068"/>
            <a:ext cx="1650141" cy="56729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rgbClr val="000000"/>
                </a:solidFill>
              </a:rPr>
              <a:t>Поставка </a:t>
            </a:r>
            <a:r>
              <a:rPr lang="ru-RU" sz="1200" b="1" dirty="0">
                <a:solidFill>
                  <a:srgbClr val="000000"/>
                </a:solidFill>
              </a:rPr>
              <a:t>нефти РК на ПНХЗ </a:t>
            </a:r>
            <a:r>
              <a:rPr lang="ru-RU" sz="1200" b="1" dirty="0" smtClean="0">
                <a:solidFill>
                  <a:srgbClr val="000000"/>
                </a:solidFill>
              </a:rPr>
              <a:t>по ж/д 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0000"/>
                </a:solidFill>
              </a:rPr>
              <a:t>75 </a:t>
            </a:r>
            <a:r>
              <a:rPr lang="en-US" sz="1200" b="1" dirty="0">
                <a:solidFill>
                  <a:srgbClr val="000000"/>
                </a:solidFill>
              </a:rPr>
              <a:t>$</a:t>
            </a:r>
            <a:r>
              <a:rPr lang="ru-RU" sz="1200" b="1" dirty="0">
                <a:solidFill>
                  <a:srgbClr val="000000"/>
                </a:solidFill>
              </a:rPr>
              <a:t>/</a:t>
            </a:r>
            <a:r>
              <a:rPr lang="ru-RU" sz="1200" b="1" dirty="0" err="1">
                <a:solidFill>
                  <a:srgbClr val="000000"/>
                </a:solidFill>
              </a:rPr>
              <a:t>тн</a:t>
            </a:r>
            <a:r>
              <a:rPr lang="kk-KZ" sz="1200" b="1" dirty="0">
                <a:solidFill>
                  <a:srgbClr val="000000"/>
                </a:solidFill>
              </a:rPr>
              <a:t> </a:t>
            </a:r>
            <a:r>
              <a:rPr lang="kk-KZ" sz="1200" b="1" dirty="0" smtClean="0">
                <a:solidFill>
                  <a:srgbClr val="000000"/>
                </a:solidFill>
              </a:rPr>
              <a:t>(с </a:t>
            </a:r>
            <a:r>
              <a:rPr lang="kk-KZ" sz="1200" b="1" dirty="0">
                <a:solidFill>
                  <a:srgbClr val="000000"/>
                </a:solidFill>
              </a:rPr>
              <a:t>НДС)</a:t>
            </a:r>
            <a:endParaRPr lang="ru-RU" sz="1200" b="1" dirty="0">
              <a:solidFill>
                <a:srgbClr val="000000"/>
              </a:solidFill>
            </a:endParaRPr>
          </a:p>
        </p:txBody>
      </p:sp>
      <p:cxnSp>
        <p:nvCxnSpPr>
          <p:cNvPr id="82" name="Прямая соединительная линия 81"/>
          <p:cNvCxnSpPr>
            <a:stCxn id="59" idx="1"/>
            <a:endCxn id="80" idx="1"/>
          </p:cNvCxnSpPr>
          <p:nvPr/>
        </p:nvCxnSpPr>
        <p:spPr>
          <a:xfrm>
            <a:off x="2846256" y="2996952"/>
            <a:ext cx="581324" cy="280765"/>
          </a:xfrm>
          <a:prstGeom prst="line">
            <a:avLst/>
          </a:prstGeom>
          <a:ln w="952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4608911" y="2469525"/>
            <a:ext cx="282770" cy="466761"/>
          </a:xfrm>
          <a:prstGeom prst="line">
            <a:avLst/>
          </a:prstGeom>
          <a:ln w="952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ine 11"/>
          <p:cNvSpPr>
            <a:spLocks noChangeShapeType="1"/>
          </p:cNvSpPr>
          <p:nvPr/>
        </p:nvSpPr>
        <p:spPr bwMode="auto">
          <a:xfrm flipV="1">
            <a:off x="6273793" y="2145426"/>
            <a:ext cx="320684" cy="2261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0" y="1"/>
            <a:ext cx="9144000" cy="8367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Баланс  нефтепродуктов за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7172" name="TextBox 7"/>
          <p:cNvSpPr txBox="1">
            <a:spLocks noChangeArrowheads="1"/>
          </p:cNvSpPr>
          <p:nvPr/>
        </p:nvSpPr>
        <p:spPr bwMode="auto">
          <a:xfrm>
            <a:off x="4143375" y="214313"/>
            <a:ext cx="5000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>
              <a:solidFill>
                <a:schemeClr val="bg1"/>
              </a:solidFill>
              <a:latin typeface="Georgia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57942682"/>
              </p:ext>
            </p:extLst>
          </p:nvPr>
        </p:nvGraphicFramePr>
        <p:xfrm>
          <a:off x="357158" y="1357298"/>
          <a:ext cx="8445617" cy="4488811"/>
        </p:xfrm>
        <a:graphic>
          <a:graphicData uri="http://schemas.openxmlformats.org/drawingml/2006/table">
            <a:tbl>
              <a:tblPr/>
              <a:tblGrid>
                <a:gridCol w="1960211"/>
                <a:gridCol w="862493"/>
                <a:gridCol w="940901"/>
                <a:gridCol w="940901"/>
                <a:gridCol w="850920"/>
                <a:gridCol w="963397"/>
                <a:gridCol w="963397"/>
                <a:gridCol w="963397"/>
              </a:tblGrid>
              <a:tr h="885514">
                <a:tc>
                  <a:txBody>
                    <a:bodyPr/>
                    <a:lstStyle/>
                    <a:p>
                      <a:pPr algn="l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98" marR="5298" marT="5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Аи-80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98" marR="5298" marT="5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Аи-92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Аи-95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Аи-98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Дт  (летнее)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Дт (зимнее)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Авиа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керосин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0088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Производство </a:t>
                      </a:r>
                    </a:p>
                  </a:txBody>
                  <a:tcPr marL="5298" marR="5298" marT="5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997,3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1 623,7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5,0       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3 519,0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613,2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387,2       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670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т.ч. на мини-НПЗ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28,6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68,0</a:t>
                      </a:r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91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импорт </a:t>
                      </a:r>
                    </a:p>
                  </a:txBody>
                  <a:tcPr marL="5298" marR="5298" marT="5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156,7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704,3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48,9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90,8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249,5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116,17</a:t>
                      </a:r>
                    </a:p>
                  </a:txBody>
                  <a:tcPr marL="5624" marR="5624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8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Ресурсы всего: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98" marR="5298" marT="5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1 154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2 328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209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3 609,8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862,7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503,37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8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экспорт </a:t>
                      </a:r>
                    </a:p>
                  </a:txBody>
                  <a:tcPr marL="5298" marR="5298" marT="5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 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 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93,7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 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24" marR="5624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1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Внутреннее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потребление*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98" marR="5298" marT="5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150,4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359,1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208,7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571,5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873,5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503,37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8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Доля импорта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98" marR="5298" marT="52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23%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19%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2%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28%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23%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467" name="TextBox 28"/>
          <p:cNvSpPr txBox="1">
            <a:spLocks noChangeArrowheads="1"/>
          </p:cNvSpPr>
          <p:nvPr/>
        </p:nvSpPr>
        <p:spPr bwMode="auto">
          <a:xfrm>
            <a:off x="8072462" y="1071546"/>
            <a:ext cx="8572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тыс. тонн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7158" y="5949280"/>
            <a:ext cx="8643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* Внутреннее потребление скорректировано с учетом переходящих остатков  нефтепродуктов  на нефтебазах и НПЗ РК. Разница между остатками 01.01.10г. и 01.01.11г. По бензину Аи-80: +3,6 тыс. тонн, Аи-92 :– 31,1 тыс. тонн, ДТ:         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01090" y="13071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3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8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1435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Сравнительная таблица розничных цен РФ и РК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857232"/>
          <a:ext cx="7643866" cy="2079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714348" y="2857496"/>
          <a:ext cx="7643866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785786" y="4914896"/>
          <a:ext cx="7643866" cy="1943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501090" y="13071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4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1435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Сравнительная таблица розничных цен РФ и РК 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нерегулируемые виды бензина и дизтоплива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85786" y="785794"/>
          <a:ext cx="7715304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785786" y="2786058"/>
          <a:ext cx="7715304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785786" y="4786322"/>
          <a:ext cx="7715304" cy="2071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501090" y="13071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5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435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СХТП и поставка мазута для соц. объектов в 2011 году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8" name="Таблица 5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32287191"/>
              </p:ext>
            </p:extLst>
          </p:nvPr>
        </p:nvGraphicFramePr>
        <p:xfrm>
          <a:off x="285720" y="792196"/>
          <a:ext cx="8429684" cy="55171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28958"/>
                <a:gridCol w="1928826"/>
                <a:gridCol w="1785950"/>
                <a:gridCol w="1785950"/>
              </a:tblGrid>
              <a:tr h="455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Объем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Льготная цена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Предельно-розничная цена*</a:t>
                      </a:r>
                      <a:endParaRPr lang="ru-RU" dirty="0"/>
                    </a:p>
                  </a:txBody>
                  <a:tcPr/>
                </a:tc>
              </a:tr>
              <a:tr h="1122116">
                <a:tc>
                  <a:txBody>
                    <a:bodyPr/>
                    <a:lstStyle/>
                    <a:p>
                      <a:r>
                        <a:rPr lang="ru-RU" dirty="0" smtClean="0"/>
                        <a:t>Дизельное топливо для ВПР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354 тыс. тонн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 тенге/л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86 тенге/л</a:t>
                      </a:r>
                      <a:endParaRPr lang="ru-RU" dirty="0"/>
                    </a:p>
                  </a:txBody>
                  <a:tcPr anchor="ctr"/>
                </a:tc>
              </a:tr>
              <a:tr h="11221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Дизельное топливо для ОПР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405 тыс. тонн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 тенге/л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87-90 тенге/л*</a:t>
                      </a:r>
                    </a:p>
                  </a:txBody>
                  <a:tcPr anchor="ctr"/>
                </a:tc>
              </a:tr>
              <a:tr h="1444092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Дополнительный</a:t>
                      </a:r>
                      <a:r>
                        <a:rPr lang="ru-RU" sz="1800" kern="1200" baseline="0" dirty="0" smtClean="0"/>
                        <a:t> объем дизтоплива для СХТП </a:t>
                      </a:r>
                      <a:r>
                        <a:rPr lang="ru-RU" sz="1800" kern="1200" dirty="0" smtClean="0"/>
                        <a:t>СКО, </a:t>
                      </a:r>
                      <a:r>
                        <a:rPr lang="ru-RU" sz="1800" kern="1200" dirty="0" err="1" smtClean="0"/>
                        <a:t>Акмолинской</a:t>
                      </a:r>
                      <a:r>
                        <a:rPr lang="ru-RU" sz="1800" kern="1200" dirty="0" smtClean="0"/>
                        <a:t> и </a:t>
                      </a:r>
                      <a:r>
                        <a:rPr lang="ru-RU" sz="1800" kern="1200" dirty="0" err="1" smtClean="0"/>
                        <a:t>Костанайской</a:t>
                      </a:r>
                      <a:r>
                        <a:rPr lang="ru-RU" sz="1800" kern="1200" dirty="0" smtClean="0"/>
                        <a:t> области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  тыс. тонн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 тенге/л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90 тенге/л</a:t>
                      </a:r>
                    </a:p>
                  </a:txBody>
                  <a:tcPr anchor="ctr"/>
                </a:tc>
              </a:tr>
              <a:tr h="455080">
                <a:tc>
                  <a:txBody>
                    <a:bodyPr/>
                    <a:lstStyle/>
                    <a:p>
                      <a:r>
                        <a:rPr lang="ru-RU" dirty="0" smtClean="0"/>
                        <a:t>Мазут </a:t>
                      </a:r>
                      <a:r>
                        <a:rPr lang="ru-RU" sz="1800" kern="1200" dirty="0" smtClean="0"/>
                        <a:t>на осенне-зимний отопительный сезон для социальных объектов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390 тыс. тонн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</a:t>
                      </a:r>
                      <a:r>
                        <a:rPr lang="ru-RU" baseline="0" dirty="0" smtClean="0"/>
                        <a:t> тыс. тенге/тонна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56 - 67 тыс. тенге/тонна**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501090" y="13071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6300609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* Предельно-розничная цена в июле 87 </a:t>
            </a:r>
            <a:r>
              <a:rPr lang="ru-RU" sz="1600" i="1" dirty="0" err="1" smtClean="0"/>
              <a:t>тг</a:t>
            </a:r>
            <a:r>
              <a:rPr lang="ru-RU" sz="1600" i="1" dirty="0" smtClean="0"/>
              <a:t>/л, с августа 90 </a:t>
            </a:r>
            <a:r>
              <a:rPr lang="ru-RU" sz="1600" i="1" dirty="0" err="1" smtClean="0"/>
              <a:t>тг</a:t>
            </a:r>
            <a:r>
              <a:rPr lang="ru-RU" sz="1600" i="1" dirty="0" smtClean="0"/>
              <a:t>/л</a:t>
            </a:r>
          </a:p>
          <a:p>
            <a:r>
              <a:rPr lang="ru-RU" sz="1600" i="1" dirty="0" smtClean="0"/>
              <a:t>** Рыночная цена по данным </a:t>
            </a:r>
            <a:r>
              <a:rPr lang="en-US" sz="1600" i="1" dirty="0" smtClean="0"/>
              <a:t>Argus Media</a:t>
            </a:r>
            <a:endParaRPr lang="ru-RU" sz="1600" i="1" dirty="0"/>
          </a:p>
        </p:txBody>
      </p:sp>
    </p:spTree>
    <p:extLst>
      <p:ext uri="{BB962C8B-B14F-4D97-AF65-F5344CB8AC3E}">
        <p14:creationId xmlns="" xmlns:p14="http://schemas.microsoft.com/office/powerpoint/2010/main" val="40111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9200</TotalTime>
  <Words>451</Words>
  <Application>Microsoft Office PowerPoint</Application>
  <PresentationFormat>Экран (4:3)</PresentationFormat>
  <Paragraphs>160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Баланс нефти за 2011 год</vt:lpstr>
      <vt:lpstr>Слайд 3</vt:lpstr>
      <vt:lpstr>Слайд 4</vt:lpstr>
      <vt:lpstr>Сравнительная таблица розничных цен РФ и РК</vt:lpstr>
      <vt:lpstr>Сравнительная таблица розничных цен РФ и РК  на нерегулируемые виды бензина и дизтоплива</vt:lpstr>
      <vt:lpstr>СХТП и поставка мазута для соц. объектов в 2011 году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Текущая ситуация на рынке нефти и нефтепродуктов по состоянию на 12 августа 2011 года</dc:title>
  <dc:creator>computer1</dc:creator>
  <cp:lastModifiedBy>turdybekov_m</cp:lastModifiedBy>
  <cp:revision>892</cp:revision>
  <cp:lastPrinted>2012-03-01T05:46:33Z</cp:lastPrinted>
  <dcterms:created xsi:type="dcterms:W3CDTF">2011-08-15T06:41:51Z</dcterms:created>
  <dcterms:modified xsi:type="dcterms:W3CDTF">2012-03-02T08:19:52Z</dcterms:modified>
</cp:coreProperties>
</file>