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329" r:id="rId3"/>
    <p:sldId id="330" r:id="rId4"/>
    <p:sldId id="332" r:id="rId5"/>
    <p:sldId id="333" r:id="rId6"/>
    <p:sldId id="339" r:id="rId7"/>
    <p:sldId id="340" r:id="rId8"/>
    <p:sldId id="337" r:id="rId9"/>
    <p:sldId id="338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10BD4-50C2-4A35-88F7-CB7E23188121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91E9E-4B73-4D51-B75F-25A0CBD68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0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42157B15-2C02-4DAA-81A2-63E8C63AD9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8F4CFDDA-5334-4719-99A0-FC7E50F2A4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ABA65749-7FC5-48E1-9E4E-F58180AC7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A61556-7A5A-4871-AC77-E29F95183696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1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5913DF-FC48-4897-ACC9-1B360D6E5AA0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1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2F860-4883-45A1-9293-C472ACE38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7DF652-5DA8-4D74-8D5C-925247D81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13C3AB-6F97-45EA-9D48-5F67C213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7AA51F-EFEF-41E6-AA27-1AA03B57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57A50E-0A45-44F5-87D0-40989DF3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1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B99306-2449-4F49-9099-8E28F17E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E8C220-7EAC-42E3-871C-F7F0B8FD8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730761-1E69-434B-B393-5F03E83A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D7BC5D-7631-4E92-AEA8-E68C06CA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137BD9-1260-45E0-B7B8-960BAC07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9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D43687E-A93F-47EC-BA6A-09C4B27EB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9FEAE8-08FC-418D-AA68-788F78312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D8C8C-E31D-49ED-AECC-2933B37A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717A69-6985-44C2-9EF4-680A22D3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136CC1-120B-48C4-BE18-A5F6703D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9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A9CB3A-A4EC-4F43-8239-64661BF3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7316FE-673D-4CEC-8321-5EECD1CA6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169B7E-4222-49A4-B9BE-C23CCFD9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C38614-1567-4124-ADDD-61529AE4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7E1C50-847D-4468-B537-869EB9C9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9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7CFF6-A1D6-414F-A40A-65F6CFB1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F3E406-8B0B-44C0-AB03-BC57EB0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7BF07E-FCD2-43D1-9818-C1A39F13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6FFF42-0E61-4B2E-9D8D-B1C27DB4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C2D21D-96B9-4F61-B4E6-03234F55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8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AFAD2-22C1-42C3-A09A-21613AB6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BE81FD-48BB-4175-9E73-EE2629FF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ABB096-E497-41AE-8BB6-DE42C132B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F0418A-11E8-4791-8C22-65B9B20B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969CC8-E9EB-426C-9B3D-AB328DAC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08BABE-7B5A-40AA-82AE-EFED080F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1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13C47A-D651-4B96-94A7-A7CDB001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131FA5-346A-4E02-9F3B-EDF590D8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3DED68-B35F-48BA-A115-42CA397C3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413EDC9-6974-4EA6-8E0F-C073BC041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780676E-D52A-49D7-BEF9-220FB5326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1733221-73E8-46A7-84BE-1CE7C9089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6F8E5F6-3C5C-469C-85C9-259801A9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13F89EC-ED41-4734-A20C-FD600228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6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70484A-3303-4DB8-BDDE-8EBE108D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4C7506E-B8A6-4350-9552-C3F6AF3B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E4F0F5-28F3-47B2-B9CE-3FF35180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542764-F13C-4BDB-9B13-F6E23119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0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801448-4BAA-43DF-8104-44502CF2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E7121F-3F05-42F2-AD87-399B224F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7CE186-83CC-460D-9D78-6D83551F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0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069878-4E04-4067-A53F-37D05215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FF7436-6556-49F8-AD69-05EB4CCE8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A46494-DFA9-4743-B423-DA3FFCD3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FA7369-5230-4311-9BB0-213A66A7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8C0FFE-586C-40CA-8524-2274C988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B4D105-EB40-451F-8658-FECA0CC8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9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7F7DB-1A6F-402C-A66B-AFCE4C41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2281910-06C1-4ACC-96E5-95F8FF915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BF4390-77F6-4F5B-85E9-933247F23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C145E9-CC83-48ED-8007-59AA6324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B22028-9496-4E10-8489-0F3E800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B09FFC-C8ED-4888-862A-49F94ECF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2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2BF299-426F-4721-9717-93A578F1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6543B1-9121-40E0-B063-A7F5B8B7A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FECACD-09ED-4825-B458-C958E8C36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0F0E-C7A2-4516-B65A-EB434D80690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3C3910-36B1-40C5-9A61-D0E708222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1E99F6-9D8C-4A82-A93C-E597B3881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5AD8-565A-4455-ACDC-E591775B2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9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nline.zakon.kz/Document/?doc_id=30063141#sub_id=14000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>
            <a:extLst>
              <a:ext uri="{FF2B5EF4-FFF2-40B4-BE49-F238E27FC236}">
                <a16:creationId xmlns:a16="http://schemas.microsoft.com/office/drawing/2014/main" xmlns="" id="{CD0471DA-A99D-4624-AB91-848B8246D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362829"/>
            <a:ext cx="12449175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>
            <a:extLst>
              <a:ext uri="{FF2B5EF4-FFF2-40B4-BE49-F238E27FC236}">
                <a16:creationId xmlns:a16="http://schemas.microsoft.com/office/drawing/2014/main" xmlns="" id="{CEBCC153-47C8-45A4-BBFA-923F8A1A0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8" y="2105025"/>
            <a:ext cx="11872912" cy="2466975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и проблемах сохранения растительного мира Казахстана</a:t>
            </a: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Рисунок 6">
            <a:extLst>
              <a:ext uri="{FF2B5EF4-FFF2-40B4-BE49-F238E27FC236}">
                <a16:creationId xmlns:a16="http://schemas.microsoft.com/office/drawing/2014/main" xmlns="" id="{4372C89B-F5B6-4D3A-823A-D94B28856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512764"/>
            <a:ext cx="341529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одзаголовок 2">
            <a:extLst>
              <a:ext uri="{FF2B5EF4-FFF2-40B4-BE49-F238E27FC236}">
                <a16:creationId xmlns:a16="http://schemas.microsoft.com/office/drawing/2014/main" xmlns="" id="{0C6984AC-0730-4B97-A78E-11CCFB3FB220}"/>
              </a:ext>
            </a:extLst>
          </p:cNvPr>
          <p:cNvSpPr txBox="1">
            <a:spLocks/>
          </p:cNvSpPr>
          <p:nvPr/>
        </p:nvSpPr>
        <p:spPr bwMode="auto">
          <a:xfrm>
            <a:off x="3459163" y="4933950"/>
            <a:ext cx="76311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Ситпаева</a:t>
            </a:r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Гульнара </a:t>
            </a:r>
            <a:r>
              <a:rPr lang="ru-RU" alt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Токбергеновна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РГП  на ПХВ «Институт ботаники и </a:t>
            </a:r>
            <a:r>
              <a:rPr lang="ru-RU" alt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фитоинтродукции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КЛХЖМ МЭГПР</a:t>
            </a:r>
            <a:r>
              <a:rPr lang="en-US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</a:p>
        </p:txBody>
      </p:sp>
      <p:sp>
        <p:nvSpPr>
          <p:cNvPr id="3078" name="Заголовок 1">
            <a:extLst>
              <a:ext uri="{FF2B5EF4-FFF2-40B4-BE49-F238E27FC236}">
                <a16:creationId xmlns:a16="http://schemas.microsoft.com/office/drawing/2014/main" xmlns="" id="{DF6275A1-0DA2-4DC1-8219-0BC6B8BF12BD}"/>
              </a:ext>
            </a:extLst>
          </p:cNvPr>
          <p:cNvSpPr txBox="1">
            <a:spLocks/>
          </p:cNvSpPr>
          <p:nvPr/>
        </p:nvSpPr>
        <p:spPr bwMode="auto">
          <a:xfrm>
            <a:off x="4230688" y="512763"/>
            <a:ext cx="82915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экологии, геологии и природных ресурсов РК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лесного хозяйства и животного мира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5414D-23DC-4862-BA4D-CBC79C5B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025"/>
            <a:ext cx="12192000" cy="9922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1. Основная проблема сохранения растительного мира Казахстана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связана с нерациональным использованием растительных ресурсов: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8E3F8B-E211-457F-B5F1-583A45C9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" y="1162050"/>
            <a:ext cx="7556708" cy="55597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dirty="0"/>
              <a:t>несогласованные и проводимые различными организациями </a:t>
            </a:r>
            <a:r>
              <a:rPr lang="ru-RU" sz="1900" dirty="0" err="1"/>
              <a:t>ресурсоведческие</a:t>
            </a:r>
            <a:r>
              <a:rPr lang="ru-RU" sz="1900" dirty="0"/>
              <a:t> исследования на одной и той же территории с последующей выдачей не всегда компетентного и обоснованного заключения;</a:t>
            </a:r>
          </a:p>
          <a:p>
            <a:pPr algn="just"/>
            <a:r>
              <a:rPr lang="ru-RU" sz="1900" dirty="0"/>
              <a:t>хищническая эксплуатация зарослей ценных ЛР, в том числе солодки; нерегулируемая и неконтролируемая заготовка их сырья, что привело к включению 65 видов ЛР в Красную книгу Казахстана (2014);</a:t>
            </a:r>
          </a:p>
          <a:p>
            <a:pPr algn="just"/>
            <a:r>
              <a:rPr lang="ru-RU" sz="1900" dirty="0"/>
              <a:t>ОТСУТСТВИЕ планомерной системы заготовок, несоблюдение рекомендуемых норм изъятия лекарственного растительного сырья по регионам и Республики в целом;</a:t>
            </a:r>
          </a:p>
          <a:p>
            <a:pPr algn="just"/>
            <a:r>
              <a:rPr lang="ru-RU" sz="1900" dirty="0"/>
              <a:t>отсутствие систематического контроля за рекомендуемыми и фактическими объемами заготовок и объемом экспорта растительного сырья через таможенные органы.</a:t>
            </a:r>
          </a:p>
          <a:p>
            <a:pPr algn="just"/>
            <a:endParaRPr lang="ru-RU" sz="1900" dirty="0"/>
          </a:p>
          <a:p>
            <a:pPr marL="0" indent="0" algn="just">
              <a:buNone/>
            </a:pPr>
            <a:r>
              <a:rPr lang="ru-RU" sz="1900" dirty="0">
                <a:solidFill>
                  <a:srgbClr val="C00000"/>
                </a:solidFill>
              </a:rPr>
              <a:t>В рамках действующего законодательства РК регламентируются вопросы охраны, воспроизводства и пользования отдельными объектами растительного мира только для категорий земель государственного лесного фонда (Лесной кодекс РК) и особо охраняемых природных территорий (ООПТ) (Закон РК «Об особо охраняемых природных территориях).</a:t>
            </a:r>
          </a:p>
          <a:p>
            <a:endParaRPr lang="ru-RU" dirty="0"/>
          </a:p>
        </p:txBody>
      </p:sp>
      <p:pic>
        <p:nvPicPr>
          <p:cNvPr id="4" name="Рисунок 5" descr="ru.png">
            <a:extLst>
              <a:ext uri="{FF2B5EF4-FFF2-40B4-BE49-F238E27FC236}">
                <a16:creationId xmlns:a16="http://schemas.microsoft.com/office/drawing/2014/main" xmlns="" id="{1D7974CC-7136-4710-A00A-F9B85F709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915" r="61433" b="24232"/>
          <a:stretch>
            <a:fillRect/>
          </a:stretch>
        </p:blipFill>
        <p:spPr bwMode="auto">
          <a:xfrm>
            <a:off x="79375" y="73025"/>
            <a:ext cx="10302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D829E376-9126-44FD-811F-BAA7DEBF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833" y="1288169"/>
            <a:ext cx="2263775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40D0781F-D206-4813-8E47-734BDC6F4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958" y="3178430"/>
            <a:ext cx="2263775" cy="169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958" y="5112058"/>
            <a:ext cx="21526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145" y="5112057"/>
            <a:ext cx="2063688" cy="1609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9253" y="1261719"/>
            <a:ext cx="1391856" cy="16938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6083" y="3178430"/>
            <a:ext cx="2194750" cy="17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1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FC4E4D-F981-4166-92D9-EE83F4AAB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5" y="1101685"/>
            <a:ext cx="11699914" cy="56186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b="1" dirty="0"/>
              <a:t>             </a:t>
            </a:r>
            <a:endParaRPr lang="ru-RU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/>
              <a:t>разработать и реализовать стратегию</a:t>
            </a:r>
            <a:r>
              <a:rPr lang="ru-RU" sz="1900" dirty="0"/>
              <a:t> воспроизводства природных зарослей </a:t>
            </a:r>
            <a:r>
              <a:rPr lang="ru-RU" sz="1900" b="1" dirty="0"/>
              <a:t>солодки</a:t>
            </a:r>
          </a:p>
          <a:p>
            <a:pPr marL="0" indent="0" algn="just">
              <a:buNone/>
            </a:pPr>
            <a:r>
              <a:rPr lang="ru-RU" sz="1900" dirty="0"/>
              <a:t>как ценного </a:t>
            </a:r>
            <a:r>
              <a:rPr lang="ru-RU" sz="1900" b="1" dirty="0"/>
              <a:t>экспортного сырья</a:t>
            </a:r>
            <a:r>
              <a:rPr lang="ru-RU" sz="1900" dirty="0"/>
              <a:t>, включающую контролируемую периодичность ее</a:t>
            </a:r>
          </a:p>
          <a:p>
            <a:pPr marL="0" indent="0" algn="just">
              <a:buNone/>
            </a:pPr>
            <a:r>
              <a:rPr lang="ru-RU" sz="1900" dirty="0"/>
              <a:t>заготовок и промышленное выращивание солодки в пределах ее естественного ареала;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/>
              <a:t>регламентировать</a:t>
            </a:r>
            <a:r>
              <a:rPr lang="ru-RU" sz="1900" dirty="0"/>
              <a:t> </a:t>
            </a:r>
            <a:r>
              <a:rPr lang="ru-RU" sz="1900" b="1" dirty="0"/>
              <a:t>порядок</a:t>
            </a:r>
            <a:r>
              <a:rPr lang="ru-RU" sz="1900" dirty="0"/>
              <a:t> использования лекарственных растений, предусмотрев возможность взимания платы за изъятие растений из природной среды;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/>
              <a:t>создать </a:t>
            </a:r>
            <a:r>
              <a:rPr lang="ru-RU" sz="1900" dirty="0"/>
              <a:t>при Министерстве экологии, геологии и природных ресурсов РК</a:t>
            </a:r>
            <a:r>
              <a:rPr lang="ru-RU" sz="1900" b="1" dirty="0"/>
              <a:t> единый научно-производственный центр</a:t>
            </a:r>
            <a:r>
              <a:rPr lang="ru-RU" sz="1900" dirty="0"/>
              <a:t> с обязательным участием Института ботаники и </a:t>
            </a:r>
            <a:r>
              <a:rPr lang="ru-RU" sz="1900" dirty="0" err="1"/>
              <a:t>фитоинтродукции</a:t>
            </a:r>
            <a:r>
              <a:rPr lang="ru-RU" sz="1900" dirty="0"/>
              <a:t> – </a:t>
            </a:r>
            <a:r>
              <a:rPr lang="kk-KZ" sz="1900" dirty="0"/>
              <a:t>головной научно-исследовательской организации</a:t>
            </a:r>
            <a:r>
              <a:rPr lang="ru-RU" sz="1900" dirty="0"/>
              <a:t> ботанического профиля с 89-летним опытом разработки научных основ рациональной эксплуатации природных зарослей лекарственно-технических растений Казахстана, </a:t>
            </a:r>
            <a:r>
              <a:rPr lang="ru-RU" sz="1900" b="1" dirty="0"/>
              <a:t>координирующий</a:t>
            </a:r>
            <a:r>
              <a:rPr lang="ru-RU" sz="1900" dirty="0"/>
              <a:t> </a:t>
            </a:r>
            <a:r>
              <a:rPr lang="ru-RU" sz="1900" dirty="0" err="1"/>
              <a:t>ресурсоведческие</a:t>
            </a:r>
            <a:r>
              <a:rPr lang="ru-RU" sz="1900" dirty="0"/>
              <a:t> </a:t>
            </a:r>
            <a:r>
              <a:rPr lang="ru-RU" sz="1900" b="1" dirty="0"/>
              <a:t>исследования, сбор, заготовку,</a:t>
            </a:r>
            <a:r>
              <a:rPr lang="ru-RU" sz="1900" dirty="0"/>
              <a:t> </a:t>
            </a:r>
            <a:r>
              <a:rPr lang="ru-RU" sz="1900" b="1" dirty="0"/>
              <a:t>выдачу лицензий, экспорт</a:t>
            </a:r>
            <a:r>
              <a:rPr lang="ru-RU" sz="1900" dirty="0"/>
              <a:t> лекарственно-технического сырья;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/>
              <a:t>разработать единую унифицированную форму</a:t>
            </a:r>
            <a:r>
              <a:rPr lang="ru-RU" sz="1900" dirty="0"/>
              <a:t> разрешительной документации для пользователей объектами растительного мира.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/>
              <a:t>участвоват</a:t>
            </a:r>
            <a:r>
              <a:rPr lang="ru-RU" sz="1900" dirty="0"/>
              <a:t>ь в проведении </a:t>
            </a:r>
            <a:r>
              <a:rPr lang="ru-RU" sz="1900" b="1" dirty="0"/>
              <a:t>международного мониторинга</a:t>
            </a:r>
            <a:r>
              <a:rPr lang="ru-RU" sz="1900" dirty="0"/>
              <a:t> и </a:t>
            </a:r>
            <a:r>
              <a:rPr lang="ru-RU" sz="1900" b="1" dirty="0"/>
              <a:t>регулировании торговли угрожаемыми растениями</a:t>
            </a:r>
            <a:r>
              <a:rPr lang="ru-RU" sz="1900" dirty="0"/>
              <a:t> посредством СИТЕС как главного средства международного сотрудничества и мониторинга торговли;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/>
              <a:t>обеспечить законодательно </a:t>
            </a:r>
            <a:r>
              <a:rPr lang="ru-RU" sz="1900" dirty="0"/>
              <a:t>правила пользования </a:t>
            </a:r>
            <a:r>
              <a:rPr lang="ru-RU" sz="1900" b="1" dirty="0"/>
              <a:t>объектами растительного мир</a:t>
            </a:r>
            <a:r>
              <a:rPr lang="ru-RU" sz="1900" dirty="0"/>
              <a:t>а, в том числе, ресурсного потенциала ЛР Казахстана, произрастающих </a:t>
            </a:r>
            <a:r>
              <a:rPr lang="ru-RU" sz="1900" b="1" dirty="0"/>
              <a:t>в границах </a:t>
            </a:r>
            <a:r>
              <a:rPr lang="ru-RU" sz="1900" dirty="0"/>
              <a:t>земельных участков (акватории) </a:t>
            </a:r>
            <a:r>
              <a:rPr lang="ru-RU" sz="1900" b="1" dirty="0"/>
              <a:t>всех категорий земель</a:t>
            </a:r>
            <a:r>
              <a:rPr lang="ru-RU" sz="1900" dirty="0"/>
              <a:t>.</a:t>
            </a:r>
          </a:p>
          <a:p>
            <a:pPr marL="0" indent="0" algn="just">
              <a:buNone/>
            </a:pPr>
            <a:r>
              <a:rPr lang="ru-RU" sz="1900" b="1" dirty="0">
                <a:solidFill>
                  <a:srgbClr val="FF0000"/>
                </a:solidFill>
              </a:rPr>
              <a:t>Принятие и реализация закона «О растительном мире РК» (гл. 4, ст. 12, пункты 9, 10, 13, 14, гл. 13, ст. 46, гл. 19, ст. 60, 61) позволит урегулировать отношения в сфере использования объектов растительного мира и обеспечить условия для сохранения и воспроизводства ЛР как ценного, незаменимого и возобновляемого природного ресурса.</a:t>
            </a:r>
            <a:endParaRPr lang="ru-RU" sz="19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5" descr="ru.png">
            <a:extLst>
              <a:ext uri="{FF2B5EF4-FFF2-40B4-BE49-F238E27FC236}">
                <a16:creationId xmlns:a16="http://schemas.microsoft.com/office/drawing/2014/main" xmlns="" id="{B0EC2AA9-286C-4B73-AC0D-68E2E3A3D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915" r="61433" b="24232"/>
          <a:stretch>
            <a:fillRect/>
          </a:stretch>
        </p:blipFill>
        <p:spPr bwMode="auto">
          <a:xfrm>
            <a:off x="512073" y="143219"/>
            <a:ext cx="10302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9CDCBE-41AD-483D-A5DD-6A499D12049E}"/>
              </a:ext>
            </a:extLst>
          </p:cNvPr>
          <p:cNvSpPr/>
          <p:nvPr/>
        </p:nvSpPr>
        <p:spPr>
          <a:xfrm>
            <a:off x="3910988" y="437786"/>
            <a:ext cx="259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Н Е О Б Х О Д И М О: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017" y="143219"/>
            <a:ext cx="2743201" cy="20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52538" y="179388"/>
            <a:ext cx="10679112" cy="1325562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</a:rPr>
              <a:t>2. Проблема бесконтрольного ввоза посадочного материала для озеленительных работ из питомников Европы, риск появления новых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фитоинвазий</a:t>
            </a:r>
            <a:r>
              <a:rPr lang="ru-RU" altLang="ru-RU" sz="2400" dirty="0" smtClean="0">
                <a:solidFill>
                  <a:srgbClr val="C00000"/>
                </a:solidFill>
              </a:rPr>
              <a:t/>
            </a:r>
            <a:br>
              <a:rPr lang="ru-RU" altLang="ru-RU" sz="2400" dirty="0" smtClean="0">
                <a:solidFill>
                  <a:srgbClr val="C00000"/>
                </a:solidFill>
              </a:rPr>
            </a:br>
            <a:endParaRPr lang="ru-RU" alt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4973DC-E807-44D8-9050-8DCD42872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325" y="1406525"/>
            <a:ext cx="4682998" cy="5049359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/>
              <a:t>Отражение в Законе: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b="1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предусмотреть регулярный мониторинг зеленых насаждений;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организовать сеть интродукционных пунктов;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создать ботанические сады во всех областных центрах Казахстана;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предусмотреть необходимость государственного планирования по расширению сети интродукционных пунктов.</a:t>
            </a:r>
            <a:br>
              <a:rPr lang="ru-RU" sz="2000" dirty="0"/>
            </a:br>
            <a:endParaRPr lang="ru-RU" sz="2000" dirty="0"/>
          </a:p>
        </p:txBody>
      </p:sp>
      <p:grpSp>
        <p:nvGrpSpPr>
          <p:cNvPr id="7172" name="Группа 5"/>
          <p:cNvGrpSpPr>
            <a:grpSpLocks/>
          </p:cNvGrpSpPr>
          <p:nvPr/>
        </p:nvGrpSpPr>
        <p:grpSpPr bwMode="auto">
          <a:xfrm>
            <a:off x="340349" y="1507989"/>
            <a:ext cx="6908303" cy="4120404"/>
            <a:chOff x="6006254" y="570601"/>
            <a:chExt cx="5853816" cy="2889622"/>
          </a:xfrm>
        </p:grpSpPr>
        <p:pic>
          <p:nvPicPr>
            <p:cNvPr id="7174" name="Picture 2" descr="E:\Украина\Бот-геогр_карта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365"/>
            <a:stretch>
              <a:fillRect/>
            </a:stretch>
          </p:blipFill>
          <p:spPr bwMode="auto">
            <a:xfrm>
              <a:off x="6006254" y="570601"/>
              <a:ext cx="5853816" cy="288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936EFD23-A337-42FD-8169-700ECE32925A}"/>
                </a:ext>
              </a:extLst>
            </p:cNvPr>
            <p:cNvSpPr/>
            <p:nvPr/>
          </p:nvSpPr>
          <p:spPr>
            <a:xfrm>
              <a:off x="9110699" y="1320734"/>
              <a:ext cx="506647" cy="1896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 err="1">
                  <a:solidFill>
                    <a:schemeClr val="bg1"/>
                  </a:solidFill>
                </a:rPr>
                <a:t>АсБС</a:t>
              </a:r>
              <a:r>
                <a:rPr lang="ru-RU" sz="12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2F34AF1-C69C-4B93-9063-E00A47612D7F}"/>
                </a:ext>
              </a:extLst>
            </p:cNvPr>
            <p:cNvSpPr/>
            <p:nvPr/>
          </p:nvSpPr>
          <p:spPr>
            <a:xfrm>
              <a:off x="8698083" y="1950416"/>
              <a:ext cx="470157" cy="1299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ЖБС </a:t>
              </a:r>
            </a:p>
          </p:txBody>
        </p:sp>
        <p:sp>
          <p:nvSpPr>
            <p:cNvPr id="7177" name="Прямоугольник 11"/>
            <p:cNvSpPr>
              <a:spLocks noChangeArrowheads="1"/>
            </p:cNvSpPr>
            <p:nvPr/>
          </p:nvSpPr>
          <p:spPr bwMode="auto">
            <a:xfrm>
              <a:off x="10612438" y="635000"/>
              <a:ext cx="9667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bg1"/>
                  </a:solidFill>
                </a:rPr>
                <a:t>АБС </a:t>
              </a:r>
              <a:endParaRPr lang="ru-RU" altLang="ru-RU" sz="180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C2BC1EA-BA15-475F-95CF-BC1EEA1228F3}"/>
                </a:ext>
              </a:extLst>
            </p:cNvPr>
            <p:cNvSpPr/>
            <p:nvPr/>
          </p:nvSpPr>
          <p:spPr>
            <a:xfrm>
              <a:off x="9872776" y="2302228"/>
              <a:ext cx="332620" cy="1490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solidFill>
                    <a:schemeClr val="bg1"/>
                  </a:solidFill>
                </a:rPr>
                <a:t>ИБС 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19DAA073-DCB3-4D51-9E78-C68107FD0916}"/>
                </a:ext>
              </a:extLst>
            </p:cNvPr>
            <p:cNvSpPr/>
            <p:nvPr/>
          </p:nvSpPr>
          <p:spPr>
            <a:xfrm>
              <a:off x="6533954" y="2609914"/>
              <a:ext cx="538927" cy="12760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МЭБС 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9EFE9AA2-8A2D-4FE1-8F37-BAABD14ED053}"/>
                </a:ext>
              </a:extLst>
            </p:cNvPr>
            <p:cNvSpPr/>
            <p:nvPr/>
          </p:nvSpPr>
          <p:spPr>
            <a:xfrm>
              <a:off x="10561873" y="2737519"/>
              <a:ext cx="510858" cy="2146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ГБС</a:t>
              </a:r>
              <a:r>
                <a:rPr lang="ru-RU" sz="11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A494B7B-1E69-49EE-BBEB-9D5D51724987}"/>
                </a:ext>
              </a:extLst>
            </p:cNvPr>
            <p:cNvSpPr/>
            <p:nvPr/>
          </p:nvSpPr>
          <p:spPr>
            <a:xfrm>
              <a:off x="10992734" y="1324312"/>
              <a:ext cx="471561" cy="12999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bg1"/>
                  </a:solidFill>
                </a:rPr>
                <a:t>АБС </a:t>
              </a:r>
            </a:p>
          </p:txBody>
        </p:sp>
        <p:sp>
          <p:nvSpPr>
            <p:cNvPr id="14" name="Стрелка вниз 13">
              <a:extLst>
                <a:ext uri="{FF2B5EF4-FFF2-40B4-BE49-F238E27FC236}">
                  <a16:creationId xmlns:a16="http://schemas.microsoft.com/office/drawing/2014/main" xmlns="" id="{D8D0A88A-3A46-42CE-A508-4B6A6CFC45BE}"/>
                </a:ext>
              </a:extLst>
            </p:cNvPr>
            <p:cNvSpPr/>
            <p:nvPr/>
          </p:nvSpPr>
          <p:spPr>
            <a:xfrm rot="958177">
              <a:off x="10940807" y="1448340"/>
              <a:ext cx="102452" cy="12760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Стрелка вниз 14">
              <a:extLst>
                <a:ext uri="{FF2B5EF4-FFF2-40B4-BE49-F238E27FC236}">
                  <a16:creationId xmlns:a16="http://schemas.microsoft.com/office/drawing/2014/main" xmlns="" id="{EC8B661D-A906-43AE-86B3-3B934D3AC4F3}"/>
                </a:ext>
              </a:extLst>
            </p:cNvPr>
            <p:cNvSpPr/>
            <p:nvPr/>
          </p:nvSpPr>
          <p:spPr>
            <a:xfrm rot="19073054">
              <a:off x="10094522" y="1329082"/>
              <a:ext cx="109470" cy="14978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6" name="Стрелка вниз 15">
              <a:extLst>
                <a:ext uri="{FF2B5EF4-FFF2-40B4-BE49-F238E27FC236}">
                  <a16:creationId xmlns:a16="http://schemas.microsoft.com/office/drawing/2014/main" xmlns="" id="{8CF3BCB2-7B58-4BE1-9054-8C416BF20CB3}"/>
                </a:ext>
              </a:extLst>
            </p:cNvPr>
            <p:cNvSpPr/>
            <p:nvPr/>
          </p:nvSpPr>
          <p:spPr>
            <a:xfrm rot="17516745">
              <a:off x="9640449" y="1588313"/>
              <a:ext cx="102562" cy="17402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7" name="Стрелка вниз 16">
              <a:extLst>
                <a:ext uri="{FF2B5EF4-FFF2-40B4-BE49-F238E27FC236}">
                  <a16:creationId xmlns:a16="http://schemas.microsoft.com/office/drawing/2014/main" xmlns="" id="{2BC87755-C1A0-4616-83DF-93F83B46FF75}"/>
                </a:ext>
              </a:extLst>
            </p:cNvPr>
            <p:cNvSpPr/>
            <p:nvPr/>
          </p:nvSpPr>
          <p:spPr>
            <a:xfrm rot="16406385">
              <a:off x="8674696" y="1135994"/>
              <a:ext cx="108525" cy="32447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8" name="Стрелка вниз 17">
              <a:extLst>
                <a:ext uri="{FF2B5EF4-FFF2-40B4-BE49-F238E27FC236}">
                  <a16:creationId xmlns:a16="http://schemas.microsoft.com/office/drawing/2014/main" xmlns="" id="{50E3DB5C-E7EE-4B82-B271-EF77BAC57372}"/>
                </a:ext>
              </a:extLst>
            </p:cNvPr>
            <p:cNvSpPr/>
            <p:nvPr/>
          </p:nvSpPr>
          <p:spPr>
            <a:xfrm rot="18434228">
              <a:off x="10314356" y="2383229"/>
              <a:ext cx="113295" cy="3901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7173" name="Рисунок 23" descr="r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915" r="61433" b="24232"/>
          <a:stretch>
            <a:fillRect/>
          </a:stretch>
        </p:blipFill>
        <p:spPr bwMode="auto">
          <a:xfrm>
            <a:off x="28575" y="15875"/>
            <a:ext cx="116046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8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89038" y="69850"/>
            <a:ext cx="11002962" cy="109220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3. Проблема аренды и отчуждения территорий с высокой концентрацией видов, внесенных в республиканскую и областные Красные книги.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031E90-AFAF-4EED-9E5C-CBCB88BD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1162050"/>
            <a:ext cx="11271250" cy="53371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dirty="0"/>
              <a:t>Эта проблема влечет за собой следующую: доступа научных аккредитованных организаций к частным и арендованным территориям для проведения научных изысканий в области изучении растительного мира.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Отражение </a:t>
            </a:r>
            <a:r>
              <a:rPr lang="ru-RU" sz="2000" b="1" dirty="0"/>
              <a:t>в законе</a:t>
            </a:r>
            <a:r>
              <a:rPr lang="ru-RU" sz="2000" dirty="0"/>
              <a:t>: Для передачи земельных участков в аренду и в частную собственность необходимо проведение на этих территориях научно-исследовательских работ по выявлению редких видов растений, занесенных в республиканскую и областные Красные книги. Арендаторы и собственники земельных участков обязаны предоставлять аккредитованным научным организациям доступ на территорию для проведения исследовательских работ и ведения мониторинга состояния природных ресурсов.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196" name="Рисунок 23" descr="r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915" r="61433" b="24232"/>
          <a:stretch>
            <a:fillRect/>
          </a:stretch>
        </p:blipFill>
        <p:spPr bwMode="auto">
          <a:xfrm>
            <a:off x="28575" y="15875"/>
            <a:ext cx="116046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Объект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9" r="6058" b="2448"/>
          <a:stretch>
            <a:fillRect/>
          </a:stretch>
        </p:blipFill>
        <p:spPr bwMode="auto">
          <a:xfrm>
            <a:off x="2314179" y="2032704"/>
            <a:ext cx="1875314" cy="25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8" descr="IMG_7234 (1).JP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8002" r="1701" b="5202"/>
          <a:stretch>
            <a:fillRect/>
          </a:stretch>
        </p:blipFill>
        <p:spPr bwMode="auto">
          <a:xfrm>
            <a:off x="7465871" y="2030306"/>
            <a:ext cx="1929047" cy="249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977" y="2231426"/>
            <a:ext cx="2438611" cy="1975275"/>
          </a:xfrm>
          <a:prstGeom prst="rect">
            <a:avLst/>
          </a:prstGeom>
        </p:spPr>
      </p:pic>
      <p:pic>
        <p:nvPicPr>
          <p:cNvPr id="11" name="Рисунок 15" descr="_YVT0692.jpg">
            <a:extLst>
              <a:ext uri="{FF2B5EF4-FFF2-40B4-BE49-F238E27FC236}">
                <a16:creationId xmlns:a16="http://schemas.microsoft.com/office/drawing/2014/main" xmlns="" id="{5D2B2480-3EDA-4215-AB2B-F8FB88E62F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010" r="14832" b="6560"/>
          <a:stretch>
            <a:fillRect/>
          </a:stretch>
        </p:blipFill>
        <p:spPr bwMode="auto">
          <a:xfrm>
            <a:off x="329221" y="2030306"/>
            <a:ext cx="1772841" cy="2377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631" y="1713156"/>
            <a:ext cx="2804403" cy="2694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2256" y="2958779"/>
            <a:ext cx="2109399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3041" y="98985"/>
            <a:ext cx="10757360" cy="137710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4. </a:t>
            </a:r>
            <a:r>
              <a:rPr lang="ru-RU" sz="2700" b="1" dirty="0" smtClean="0">
                <a:solidFill>
                  <a:srgbClr val="C00000"/>
                </a:solidFill>
              </a:rPr>
              <a:t>Проблемы, </a:t>
            </a:r>
            <a:r>
              <a:rPr lang="ru-RU" sz="2700" b="1" dirty="0">
                <a:solidFill>
                  <a:srgbClr val="C00000"/>
                </a:solidFill>
              </a:rPr>
              <a:t>связанная с финансированием, и в том числе финансированием научных исследований в области изучения и сохранения растительного мира РК: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2708" y="1222872"/>
            <a:ext cx="7965196" cy="525504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наличия платы за использование ООПТ.</a:t>
            </a:r>
          </a:p>
          <a:p>
            <a:pPr algn="just"/>
            <a:r>
              <a:rPr lang="ru-RU" dirty="0"/>
              <a:t>Отражение в законе: Внесение изменений в налоговое законодательство РК в части исключения платы за использование ООПТ в размере 0,1 МРП. Решение этого вопроса позволит ООПТ направить высвободившиеся средства на развитие своих территорий.</a:t>
            </a:r>
          </a:p>
          <a:p>
            <a:pPr algn="just"/>
            <a:r>
              <a:rPr lang="ru-RU" dirty="0"/>
              <a:t>в настоящее время финансирование научно-технических программ и проектов по ключевым вопросам сохранения растительного мира решаются в рамках конкурсных процедур. При этом эти научные исследования краткосрочны (они финансируются сроком на 3 года), а получение финансирования проблематично. Такие условия не гарантируют стабильности и планомерной работы по комплексному изучению и решению проблем в сохранении растительного мира.</a:t>
            </a:r>
          </a:p>
          <a:p>
            <a:pPr algn="just"/>
            <a:r>
              <a:rPr lang="ru-RU" dirty="0"/>
              <a:t>Отражение в законе: Предусмотреть целевые источники финансирования (на постоянной основе) по ключевым вопросам изучения и сохранения растительного мира:</a:t>
            </a:r>
          </a:p>
          <a:p>
            <a:pPr algn="just"/>
            <a:r>
              <a:rPr lang="ru-RU" dirty="0"/>
              <a:t>мониторинг объектов растительного мира;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37" y="2937900"/>
            <a:ext cx="2847826" cy="1626195"/>
          </a:xfrm>
          <a:prstGeom prst="rect">
            <a:avLst/>
          </a:prstGeom>
        </p:spPr>
      </p:pic>
      <p:pic>
        <p:nvPicPr>
          <p:cNvPr id="13" name="Рисунок 23" descr="r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915" r="61433" b="24232"/>
          <a:stretch>
            <a:fillRect/>
          </a:stretch>
        </p:blipFill>
        <p:spPr bwMode="auto">
          <a:xfrm>
            <a:off x="28575" y="15875"/>
            <a:ext cx="116046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299" y="1048108"/>
            <a:ext cx="2531328" cy="31397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950" y="4884030"/>
            <a:ext cx="1505843" cy="1914310"/>
          </a:xfrm>
          <a:prstGeom prst="rect">
            <a:avLst/>
          </a:prstGeom>
        </p:spPr>
      </p:pic>
      <p:pic>
        <p:nvPicPr>
          <p:cNvPr id="16" name="Рисунок 15" descr="IMG_7883_Iris alberti Rege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92" y="4884031"/>
            <a:ext cx="1476802" cy="19143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770" y="77118"/>
            <a:ext cx="10197029" cy="10025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Проблемы, </a:t>
            </a:r>
            <a:r>
              <a:rPr lang="ru-RU" sz="2200" b="1" dirty="0">
                <a:solidFill>
                  <a:srgbClr val="C00000"/>
                </a:solidFill>
              </a:rPr>
              <a:t>связанная с финансированием, и в том числе </a:t>
            </a:r>
            <a:r>
              <a:rPr lang="ru-RU" sz="2200" b="1" dirty="0" smtClean="0">
                <a:solidFill>
                  <a:srgbClr val="C00000"/>
                </a:solidFill>
              </a:rPr>
              <a:t>финансированием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научных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исследований </a:t>
            </a:r>
            <a:r>
              <a:rPr lang="ru-RU" sz="2200" b="1" dirty="0">
                <a:solidFill>
                  <a:srgbClr val="C00000"/>
                </a:solidFill>
              </a:rPr>
              <a:t>в области изучения и </a:t>
            </a: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сохранения </a:t>
            </a:r>
            <a:r>
              <a:rPr lang="ru-RU" sz="2200" b="1" dirty="0">
                <a:solidFill>
                  <a:srgbClr val="C00000"/>
                </a:solidFill>
              </a:rPr>
              <a:t>растительного мира </a:t>
            </a:r>
            <a:r>
              <a:rPr lang="ru-RU" sz="2200" b="1" dirty="0" smtClean="0">
                <a:solidFill>
                  <a:srgbClr val="C00000"/>
                </a:solidFill>
              </a:rPr>
              <a:t>РК. </a:t>
            </a:r>
            <a:r>
              <a:rPr lang="ru-RU" sz="2200" b="1" dirty="0">
                <a:solidFill>
                  <a:srgbClr val="C00000"/>
                </a:solidFill>
              </a:rPr>
              <a:t>Р</a:t>
            </a:r>
            <a:r>
              <a:rPr lang="ru-RU" sz="2200" b="1" dirty="0" smtClean="0">
                <a:solidFill>
                  <a:srgbClr val="C00000"/>
                </a:solidFill>
              </a:rPr>
              <a:t>аботы </a:t>
            </a:r>
            <a:r>
              <a:rPr lang="ru-RU" sz="2200" b="1" dirty="0">
                <a:solidFill>
                  <a:srgbClr val="C00000"/>
                </a:solidFill>
              </a:rPr>
              <a:t>по разработке:</a:t>
            </a:r>
            <a:br>
              <a:rPr lang="ru-RU" sz="2200" b="1" dirty="0">
                <a:solidFill>
                  <a:srgbClr val="C00000"/>
                </a:solidFill>
              </a:rPr>
            </a:b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2709" y="1619479"/>
            <a:ext cx="6632154" cy="481437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Государственных </a:t>
            </a:r>
            <a:r>
              <a:rPr lang="ru-RU" sz="2000" dirty="0"/>
              <a:t>Кадастров,</a:t>
            </a:r>
          </a:p>
          <a:p>
            <a:r>
              <a:rPr lang="ru-RU" sz="2000" dirty="0"/>
              <a:t>Красных книг (республиканской и областных),</a:t>
            </a:r>
          </a:p>
          <a:p>
            <a:r>
              <a:rPr lang="ru-RU" sz="2000" dirty="0"/>
              <a:t>Зеленой и Черной книг (по инвазивным видам растений</a:t>
            </a:r>
            <a:r>
              <a:rPr lang="ru-RU" sz="2000" dirty="0" smtClean="0"/>
              <a:t>);</a:t>
            </a:r>
            <a:endParaRPr lang="ru-RU" sz="2000" dirty="0"/>
          </a:p>
          <a:p>
            <a:r>
              <a:rPr lang="ru-RU" sz="2000" dirty="0"/>
              <a:t>по сохранению и развитию коллекционных фондов Государственных ботанических садов (живых растений, гербарных коллекций и Банка семян Института ботаники и </a:t>
            </a:r>
            <a:r>
              <a:rPr lang="ru-RU" sz="2000" dirty="0" err="1"/>
              <a:t>фитоинтродукции</a:t>
            </a:r>
            <a:r>
              <a:rPr lang="ru-RU" sz="2000" dirty="0" smtClean="0"/>
              <a:t>);</a:t>
            </a:r>
          </a:p>
          <a:p>
            <a:r>
              <a:rPr lang="ru-RU" sz="2000" dirty="0"/>
              <a:t>по сохранению генетических ресурсов особо ценных видов растений, в том числе дикоплодовых лесов Казахстана и лекарственных видов растений</a:t>
            </a:r>
            <a:r>
              <a:rPr lang="ru-RU" sz="2000" dirty="0" smtClean="0"/>
              <a:t>).</a:t>
            </a:r>
          </a:p>
          <a:p>
            <a:r>
              <a:rPr lang="ru-RU" altLang="ru-RU" sz="2000" b="1" dirty="0">
                <a:solidFill>
                  <a:srgbClr val="FF0000"/>
                </a:solidFill>
              </a:rPr>
              <a:t>Вышеперечисленные направления должны иметь долгосрочное финансирование (со сроком реализации программ не менее 5 лет) без применения конкурсных процедур</a:t>
            </a:r>
            <a:endParaRPr lang="ru-RU" altLang="ru-RU" sz="2000" dirty="0">
              <a:solidFill>
                <a:srgbClr val="FF0000"/>
              </a:solidFill>
            </a:endParaRP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91918" y="-7564"/>
            <a:ext cx="2987299" cy="2505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574" y="1642922"/>
            <a:ext cx="2969009" cy="2383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004" y="3167418"/>
            <a:ext cx="3004545" cy="2470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249" y="4784109"/>
            <a:ext cx="2957642" cy="2332788"/>
          </a:xfrm>
          <a:prstGeom prst="rect">
            <a:avLst/>
          </a:prstGeom>
        </p:spPr>
      </p:pic>
      <p:pic>
        <p:nvPicPr>
          <p:cNvPr id="9" name="Рисунок 23" descr="r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915" r="61433" b="24232"/>
          <a:stretch>
            <a:fillRect/>
          </a:stretch>
        </p:blipFill>
        <p:spPr bwMode="auto">
          <a:xfrm>
            <a:off x="28575" y="15875"/>
            <a:ext cx="116046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5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52538" y="115888"/>
            <a:ext cx="10785475" cy="1325562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5. Проблема статуса государственных ботанических садов, являющихся основными научно-исследовательскими организациями в сфере изучения и сохранения ботанического разнообразия Казахстана: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C7A602-13B7-4368-84AE-B7E93D56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441450"/>
            <a:ext cx="11710930" cy="5234771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400" dirty="0"/>
              <a:t>Законом РК от 28 октября 2019 года № 268-VI в части третьей пункта 6 </a:t>
            </a:r>
            <a:r>
              <a:rPr lang="ru-RU" sz="2400" u="sng" dirty="0">
                <a:hlinkClick r:id="rId2"/>
              </a:rPr>
              <a:t>статьи 14</a:t>
            </a:r>
            <a:r>
              <a:rPr lang="ru-RU" sz="2400" dirty="0"/>
              <a:t> Закона «Об особо охраняемых территориях» были внесены изменения в следующей редакции: «</a:t>
            </a:r>
            <a:r>
              <a:rPr lang="ru-RU" sz="2400" i="1" dirty="0"/>
              <a:t>Перевод особо охраняемых природных территорий из категории «республиканского значения» в категорию «местного значения» не допускается, за исключением государственных памятников природы и ботанических садов, расположенных в границах городов республиканского значения</a:t>
            </a:r>
            <a:r>
              <a:rPr lang="ru-RU" sz="2400" dirty="0"/>
              <a:t>».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400" dirty="0"/>
              <a:t>Существование данной нормы дает риск передачи государственных ботанических садов в коммунальную собственность, что недопустимо. В таком случае произойдет нивелирование основной деятельности БС, которая будет ограничена деятельностью, предусмотренной задачами в рамках местного городского бюджета. </a:t>
            </a:r>
          </a:p>
          <a:p>
            <a:pPr algn="just">
              <a:defRPr/>
            </a:pPr>
            <a:r>
              <a:rPr lang="ru-RU" sz="2400" b="1" dirty="0"/>
              <a:t>Отражение в законе</a:t>
            </a:r>
            <a:r>
              <a:rPr lang="ru-RU" sz="2400" dirty="0"/>
              <a:t>: Внесение изменений в Закон РК «Об особо охраняемых территориях» </a:t>
            </a:r>
            <a:r>
              <a:rPr lang="ru-RU" sz="2400" b="1" dirty="0"/>
              <a:t>в части исключения нормы, разрешающей перевод ботанических садов с категории республиканского значения в категорию местного значения. </a:t>
            </a:r>
            <a:r>
              <a:rPr lang="ru-RU" sz="2400" dirty="0"/>
              <a:t>А также предусмотреть запрет на перевод ООПТ в другую категорию, который повлечет снижение их статуса.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НЕОБХОДИМО </a:t>
            </a:r>
            <a:r>
              <a:rPr lang="ru-RU" sz="2000" b="1" dirty="0">
                <a:solidFill>
                  <a:srgbClr val="C00000"/>
                </a:solidFill>
              </a:rPr>
              <a:t>ЗАКРЕПИТЬ В ЗАКОНЕ РК О РАСТИТЕЛЬНОМ МИРЕ ЗА ВСЕМИ 6-Ю ГОСУДАРСТВЕННЫМИ БОТАНИЧЕСКИМИ САДАМИ СТАТУСА НАЦИОНАЛЬНОГО ДОСТОЯНИЯ РК!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dirty="0"/>
          </a:p>
        </p:txBody>
      </p:sp>
      <p:pic>
        <p:nvPicPr>
          <p:cNvPr id="13316" name="Рисунок 23" descr="r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915" r="61433" b="24232"/>
          <a:stretch>
            <a:fillRect/>
          </a:stretch>
        </p:blipFill>
        <p:spPr bwMode="auto">
          <a:xfrm>
            <a:off x="28575" y="15875"/>
            <a:ext cx="116046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1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FEA387-6FCF-4DA3-8EE3-7B94251D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138" y="231775"/>
            <a:ext cx="7705725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  <a:br>
              <a:rPr lang="ru-RU" sz="5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52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853</Words>
  <Application>Microsoft Office PowerPoint</Application>
  <PresentationFormat>Широкоэкранный</PresentationFormat>
  <Paragraphs>71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 О состоянии и проблемах сохранения растительного мира Казахстана  </vt:lpstr>
      <vt:lpstr>1. Основная проблема сохранения растительного мира Казахстана связана с нерациональным использованием растительных ресурсов: </vt:lpstr>
      <vt:lpstr>Презентация PowerPoint</vt:lpstr>
      <vt:lpstr>2. Проблема бесконтрольного ввоза посадочного материала для озеленительных работ из питомников Европы, риск появления новых фитоинвазий </vt:lpstr>
      <vt:lpstr>3. Проблема аренды и отчуждения территорий с высокой концентрацией видов, внесенных в республиканскую и областные Красные книги. </vt:lpstr>
      <vt:lpstr>4. Проблемы, связанная с финансированием, и в том числе финансированием научных исследований в области изучения и сохранения растительного мира РК:  </vt:lpstr>
      <vt:lpstr> Проблемы, связанная с финансированием, и в том числе финансированием  научных исследований в области изучения и  сохранения растительного мира РК. Работы по разработке: </vt:lpstr>
      <vt:lpstr>5. Проблема статуса государственных ботанических садов, являющихся основными научно-исследовательскими организациями в сфере изучения и сохранения ботанического разнообразия Казахстана:</vt:lpstr>
      <vt:lpstr>                  Благодарю             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 и проблемах сохранения растительного мира Казахстана</dc:title>
  <dc:creator>Восток</dc:creator>
  <cp:lastModifiedBy>Мамбетов Мадияр</cp:lastModifiedBy>
  <cp:revision>15</cp:revision>
  <cp:lastPrinted>2021-04-07T05:28:35Z</cp:lastPrinted>
  <dcterms:created xsi:type="dcterms:W3CDTF">2021-04-06T09:58:49Z</dcterms:created>
  <dcterms:modified xsi:type="dcterms:W3CDTF">2021-04-07T05:28:44Z</dcterms:modified>
</cp:coreProperties>
</file>