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7" r:id="rId3"/>
    <p:sldId id="342" r:id="rId4"/>
    <p:sldId id="343" r:id="rId5"/>
    <p:sldId id="344" r:id="rId6"/>
    <p:sldId id="320" r:id="rId7"/>
    <p:sldId id="321" r:id="rId8"/>
    <p:sldId id="337" r:id="rId9"/>
    <p:sldId id="345" r:id="rId10"/>
    <p:sldId id="324" r:id="rId11"/>
    <p:sldId id="346" r:id="rId12"/>
    <p:sldId id="347" r:id="rId13"/>
    <p:sldId id="348" r:id="rId14"/>
    <p:sldId id="349" r:id="rId15"/>
    <p:sldId id="339" r:id="rId16"/>
    <p:sldId id="331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A"/>
    <a:srgbClr val="F6D372"/>
    <a:srgbClr val="E89316"/>
    <a:srgbClr val="000000"/>
    <a:srgbClr val="005172"/>
    <a:srgbClr val="30D0CC"/>
    <a:srgbClr val="319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47" autoAdjust="0"/>
  </p:normalViewPr>
  <p:slideViewPr>
    <p:cSldViewPr showGuides="1">
      <p:cViewPr varScale="1">
        <p:scale>
          <a:sx n="108" d="100"/>
          <a:sy n="108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9525" cap="flat" cmpd="sng" algn="ctr">
              <a:solidFill>
                <a:srgbClr val="002060"/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2966</c:v>
                </c:pt>
                <c:pt idx="1">
                  <c:v>3046</c:v>
                </c:pt>
                <c:pt idx="2">
                  <c:v>3155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D-49D2-AA74-00931665A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36736"/>
        <c:axId val="150838272"/>
      </c:barChart>
      <c:catAx>
        <c:axId val="1508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0838272"/>
        <c:crosses val="autoZero"/>
        <c:auto val="1"/>
        <c:lblAlgn val="ctr"/>
        <c:lblOffset val="100"/>
        <c:noMultiLvlLbl val="0"/>
      </c:catAx>
      <c:valAx>
        <c:axId val="150838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08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000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9D224-E4EC-4A0A-A1B5-716D24DA001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EF451D1E-3542-4608-904E-CBFE04DD3FB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Мероприятия «Фестиваль здоровья», «Олимпийский день» </a:t>
          </a:r>
          <a:endParaRPr lang="ru-RU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B296D-1553-4274-8258-0F873644B465}" type="parTrans" cxnId="{0F839FF4-2D1F-452F-AB0E-005C5F4DCC36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FBAD1384-24BD-4272-9D03-C6A4C72B88CA}" type="sibTrans" cxnId="{0F839FF4-2D1F-452F-AB0E-005C5F4DCC36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315A9F1E-C883-42D1-B5CB-982A7C25141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Областные Спартакиады</a:t>
          </a:r>
          <a:endParaRPr lang="ru-RU" sz="14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8B683B-55FB-441E-8A0A-FE992FB0E596}" type="parTrans" cxnId="{F5566ED0-625F-4A27-980A-03D32799D744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42068B2F-321A-4E93-9D22-4E889A60F951}" type="sibTrans" cxnId="{F5566ED0-625F-4A27-980A-03D32799D744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394C5A4B-7B18-46D6-BFC2-DB694A556B1B}">
      <dgm:prSet phldrT="[Текст]" custT="1"/>
      <dgm:spPr>
        <a:solidFill>
          <a:schemeClr val="bg2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Полумарафон «Арманға жол», Осенний полумарафон</a:t>
          </a:r>
          <a:endParaRPr lang="ru-RU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B1A37-9C8C-446E-933D-673337B7B6AC}" type="parTrans" cxnId="{3B064AC7-416E-4F55-83CF-FB92D3917B73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20278D7-3669-49AC-AA65-3B6504D4573A}" type="sibTrans" cxnId="{3B064AC7-416E-4F55-83CF-FB92D3917B73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C1F557A-37D8-4236-98CA-A190ED7EB941}" type="pres">
      <dgm:prSet presAssocID="{B759D224-E4EC-4A0A-A1B5-716D24DA001A}" presName="compositeShape" presStyleCnt="0">
        <dgm:presLayoutVars>
          <dgm:chMax val="7"/>
          <dgm:dir/>
          <dgm:resizeHandles val="exact"/>
        </dgm:presLayoutVars>
      </dgm:prSet>
      <dgm:spPr/>
    </dgm:pt>
    <dgm:pt modelId="{D5BA00F1-2A19-4C75-BCF3-20B7515B7A3A}" type="pres">
      <dgm:prSet presAssocID="{B759D224-E4EC-4A0A-A1B5-716D24DA001A}" presName="wedge1" presStyleLbl="node1" presStyleIdx="0" presStyleCnt="3"/>
      <dgm:spPr/>
      <dgm:t>
        <a:bodyPr/>
        <a:lstStyle/>
        <a:p>
          <a:endParaRPr lang="ru-RU"/>
        </a:p>
      </dgm:t>
    </dgm:pt>
    <dgm:pt modelId="{C64836BD-56A8-4548-93CC-162FC5F78B31}" type="pres">
      <dgm:prSet presAssocID="{B759D224-E4EC-4A0A-A1B5-716D24DA001A}" presName="dummy1a" presStyleCnt="0"/>
      <dgm:spPr/>
    </dgm:pt>
    <dgm:pt modelId="{3055086B-7255-4038-BBBC-57C8C754E988}" type="pres">
      <dgm:prSet presAssocID="{B759D224-E4EC-4A0A-A1B5-716D24DA001A}" presName="dummy1b" presStyleCnt="0"/>
      <dgm:spPr/>
    </dgm:pt>
    <dgm:pt modelId="{8D0313DF-2429-456C-8F8E-29ACA9E09164}" type="pres">
      <dgm:prSet presAssocID="{B759D224-E4EC-4A0A-A1B5-716D24DA00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52F45-7901-4B19-B674-DD53E33CA6D1}" type="pres">
      <dgm:prSet presAssocID="{B759D224-E4EC-4A0A-A1B5-716D24DA001A}" presName="wedge2" presStyleLbl="node1" presStyleIdx="1" presStyleCnt="3"/>
      <dgm:spPr/>
      <dgm:t>
        <a:bodyPr/>
        <a:lstStyle/>
        <a:p>
          <a:endParaRPr lang="ru-RU"/>
        </a:p>
      </dgm:t>
    </dgm:pt>
    <dgm:pt modelId="{2D1379CF-C04B-4858-A39A-DEE923B20C70}" type="pres">
      <dgm:prSet presAssocID="{B759D224-E4EC-4A0A-A1B5-716D24DA001A}" presName="dummy2a" presStyleCnt="0"/>
      <dgm:spPr/>
    </dgm:pt>
    <dgm:pt modelId="{0B5CBFAE-84AE-4104-99A0-6D8023A518DD}" type="pres">
      <dgm:prSet presAssocID="{B759D224-E4EC-4A0A-A1B5-716D24DA001A}" presName="dummy2b" presStyleCnt="0"/>
      <dgm:spPr/>
    </dgm:pt>
    <dgm:pt modelId="{60C4475F-CFD0-405C-B843-FFE6897D857F}" type="pres">
      <dgm:prSet presAssocID="{B759D224-E4EC-4A0A-A1B5-716D24DA00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CC356-595B-42D5-84FF-44C6E5B5AC88}" type="pres">
      <dgm:prSet presAssocID="{B759D224-E4EC-4A0A-A1B5-716D24DA001A}" presName="wedge3" presStyleLbl="node1" presStyleIdx="2" presStyleCnt="3"/>
      <dgm:spPr/>
      <dgm:t>
        <a:bodyPr/>
        <a:lstStyle/>
        <a:p>
          <a:endParaRPr lang="ru-RU"/>
        </a:p>
      </dgm:t>
    </dgm:pt>
    <dgm:pt modelId="{CF0528C0-958C-4DD2-B2FD-DCF0BFA8B8E1}" type="pres">
      <dgm:prSet presAssocID="{B759D224-E4EC-4A0A-A1B5-716D24DA001A}" presName="dummy3a" presStyleCnt="0"/>
      <dgm:spPr/>
    </dgm:pt>
    <dgm:pt modelId="{01648DAA-A557-4331-8427-546F18E3D8C6}" type="pres">
      <dgm:prSet presAssocID="{B759D224-E4EC-4A0A-A1B5-716D24DA001A}" presName="dummy3b" presStyleCnt="0"/>
      <dgm:spPr/>
    </dgm:pt>
    <dgm:pt modelId="{047C4D02-21CF-4576-AB4D-A95FCBD97874}" type="pres">
      <dgm:prSet presAssocID="{B759D224-E4EC-4A0A-A1B5-716D24DA00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4836-4842-4A66-ABA2-A2A93D91906D}" type="pres">
      <dgm:prSet presAssocID="{FBAD1384-24BD-4272-9D03-C6A4C72B88CA}" presName="arrowWedge1" presStyleLbl="fgSibTrans2D1" presStyleIdx="0" presStyleCnt="3"/>
      <dgm:spPr>
        <a:solidFill>
          <a:srgbClr val="FF0000"/>
        </a:solidFill>
        <a:ln>
          <a:solidFill>
            <a:srgbClr val="C00000"/>
          </a:solidFill>
        </a:ln>
      </dgm:spPr>
    </dgm:pt>
    <dgm:pt modelId="{6E4D7DEE-1F5E-4E72-822F-9BDF0F1D272C}" type="pres">
      <dgm:prSet presAssocID="{42068B2F-321A-4E93-9D22-4E889A60F951}" presName="arrowWedge2" presStyleLbl="fgSibTrans2D1" presStyleIdx="1" presStyleCnt="3"/>
      <dgm:spPr>
        <a:solidFill>
          <a:srgbClr val="00B050"/>
        </a:solidFill>
        <a:ln>
          <a:solidFill>
            <a:schemeClr val="accent2">
              <a:lumMod val="50000"/>
            </a:schemeClr>
          </a:solidFill>
        </a:ln>
      </dgm:spPr>
    </dgm:pt>
    <dgm:pt modelId="{2B53B3BC-C3B9-43DD-AD98-C2F9B55E85B3}" type="pres">
      <dgm:prSet presAssocID="{520278D7-3669-49AC-AA65-3B6504D4573A}" presName="arrowWedge3" presStyleLbl="fgSibTrans2D1" presStyleIdx="2" presStyleCnt="3"/>
      <dgm:spPr>
        <a:solidFill>
          <a:srgbClr val="00B0F0"/>
        </a:solidFill>
        <a:ln>
          <a:solidFill>
            <a:schemeClr val="tx1"/>
          </a:solidFill>
        </a:ln>
      </dgm:spPr>
    </dgm:pt>
  </dgm:ptLst>
  <dgm:cxnLst>
    <dgm:cxn modelId="{C01D7ACF-B516-458D-894B-49E7312D6E82}" type="presOf" srcId="{EF451D1E-3542-4608-904E-CBFE04DD3FB3}" destId="{8D0313DF-2429-456C-8F8E-29ACA9E09164}" srcOrd="1" destOrd="0" presId="urn:microsoft.com/office/officeart/2005/8/layout/cycle8"/>
    <dgm:cxn modelId="{0B2FFDC5-B789-4B60-A691-AB3E2C46EFFB}" type="presOf" srcId="{394C5A4B-7B18-46D6-BFC2-DB694A556B1B}" destId="{E81CC356-595B-42D5-84FF-44C6E5B5AC88}" srcOrd="0" destOrd="0" presId="urn:microsoft.com/office/officeart/2005/8/layout/cycle8"/>
    <dgm:cxn modelId="{0DC68208-A118-4DCE-88DB-2E0805D7210D}" type="presOf" srcId="{EF451D1E-3542-4608-904E-CBFE04DD3FB3}" destId="{D5BA00F1-2A19-4C75-BCF3-20B7515B7A3A}" srcOrd="0" destOrd="0" presId="urn:microsoft.com/office/officeart/2005/8/layout/cycle8"/>
    <dgm:cxn modelId="{F5566ED0-625F-4A27-980A-03D32799D744}" srcId="{B759D224-E4EC-4A0A-A1B5-716D24DA001A}" destId="{315A9F1E-C883-42D1-B5CB-982A7C25141A}" srcOrd="1" destOrd="0" parTransId="{8B8B683B-55FB-441E-8A0A-FE992FB0E596}" sibTransId="{42068B2F-321A-4E93-9D22-4E889A60F951}"/>
    <dgm:cxn modelId="{E618EE51-6177-43B1-B462-1AA0249EA227}" type="presOf" srcId="{315A9F1E-C883-42D1-B5CB-982A7C25141A}" destId="{08552F45-7901-4B19-B674-DD53E33CA6D1}" srcOrd="0" destOrd="0" presId="urn:microsoft.com/office/officeart/2005/8/layout/cycle8"/>
    <dgm:cxn modelId="{10F7E85F-6F2E-4D97-804B-BB3DFFDB1C62}" type="presOf" srcId="{B759D224-E4EC-4A0A-A1B5-716D24DA001A}" destId="{5C1F557A-37D8-4236-98CA-A190ED7EB941}" srcOrd="0" destOrd="0" presId="urn:microsoft.com/office/officeart/2005/8/layout/cycle8"/>
    <dgm:cxn modelId="{0F839FF4-2D1F-452F-AB0E-005C5F4DCC36}" srcId="{B759D224-E4EC-4A0A-A1B5-716D24DA001A}" destId="{EF451D1E-3542-4608-904E-CBFE04DD3FB3}" srcOrd="0" destOrd="0" parTransId="{41CB296D-1553-4274-8258-0F873644B465}" sibTransId="{FBAD1384-24BD-4272-9D03-C6A4C72B88CA}"/>
    <dgm:cxn modelId="{6A807BE1-23CF-41C0-94E2-F650097BC5C0}" type="presOf" srcId="{315A9F1E-C883-42D1-B5CB-982A7C25141A}" destId="{60C4475F-CFD0-405C-B843-FFE6897D857F}" srcOrd="1" destOrd="0" presId="urn:microsoft.com/office/officeart/2005/8/layout/cycle8"/>
    <dgm:cxn modelId="{3B064AC7-416E-4F55-83CF-FB92D3917B73}" srcId="{B759D224-E4EC-4A0A-A1B5-716D24DA001A}" destId="{394C5A4B-7B18-46D6-BFC2-DB694A556B1B}" srcOrd="2" destOrd="0" parTransId="{EDEB1A37-9C8C-446E-933D-673337B7B6AC}" sibTransId="{520278D7-3669-49AC-AA65-3B6504D4573A}"/>
    <dgm:cxn modelId="{F9506719-C979-4727-A592-BD751AD48ECE}" type="presOf" srcId="{394C5A4B-7B18-46D6-BFC2-DB694A556B1B}" destId="{047C4D02-21CF-4576-AB4D-A95FCBD97874}" srcOrd="1" destOrd="0" presId="urn:microsoft.com/office/officeart/2005/8/layout/cycle8"/>
    <dgm:cxn modelId="{3E3E885C-DE32-4E75-AAD1-CB49477959E9}" type="presParOf" srcId="{5C1F557A-37D8-4236-98CA-A190ED7EB941}" destId="{D5BA00F1-2A19-4C75-BCF3-20B7515B7A3A}" srcOrd="0" destOrd="0" presId="urn:microsoft.com/office/officeart/2005/8/layout/cycle8"/>
    <dgm:cxn modelId="{41DA8FE4-3D34-40CB-A3B7-652341CDBEC4}" type="presParOf" srcId="{5C1F557A-37D8-4236-98CA-A190ED7EB941}" destId="{C64836BD-56A8-4548-93CC-162FC5F78B31}" srcOrd="1" destOrd="0" presId="urn:microsoft.com/office/officeart/2005/8/layout/cycle8"/>
    <dgm:cxn modelId="{6492BD98-34C6-4E25-B234-91B5D3F50573}" type="presParOf" srcId="{5C1F557A-37D8-4236-98CA-A190ED7EB941}" destId="{3055086B-7255-4038-BBBC-57C8C754E988}" srcOrd="2" destOrd="0" presId="urn:microsoft.com/office/officeart/2005/8/layout/cycle8"/>
    <dgm:cxn modelId="{A1847866-5962-4D66-A151-D1C4FD1983AE}" type="presParOf" srcId="{5C1F557A-37D8-4236-98CA-A190ED7EB941}" destId="{8D0313DF-2429-456C-8F8E-29ACA9E09164}" srcOrd="3" destOrd="0" presId="urn:microsoft.com/office/officeart/2005/8/layout/cycle8"/>
    <dgm:cxn modelId="{E8B49E94-B6CA-49B8-A511-4804E580C375}" type="presParOf" srcId="{5C1F557A-37D8-4236-98CA-A190ED7EB941}" destId="{08552F45-7901-4B19-B674-DD53E33CA6D1}" srcOrd="4" destOrd="0" presId="urn:microsoft.com/office/officeart/2005/8/layout/cycle8"/>
    <dgm:cxn modelId="{56EE8F88-AE80-4B87-92B1-E9A03F43EA24}" type="presParOf" srcId="{5C1F557A-37D8-4236-98CA-A190ED7EB941}" destId="{2D1379CF-C04B-4858-A39A-DEE923B20C70}" srcOrd="5" destOrd="0" presId="urn:microsoft.com/office/officeart/2005/8/layout/cycle8"/>
    <dgm:cxn modelId="{0F4FB82F-F91B-407E-AE0B-9F04635B7F48}" type="presParOf" srcId="{5C1F557A-37D8-4236-98CA-A190ED7EB941}" destId="{0B5CBFAE-84AE-4104-99A0-6D8023A518DD}" srcOrd="6" destOrd="0" presId="urn:microsoft.com/office/officeart/2005/8/layout/cycle8"/>
    <dgm:cxn modelId="{CB5A32A2-DBEB-49B2-ADE8-514CB2DC1716}" type="presParOf" srcId="{5C1F557A-37D8-4236-98CA-A190ED7EB941}" destId="{60C4475F-CFD0-405C-B843-FFE6897D857F}" srcOrd="7" destOrd="0" presId="urn:microsoft.com/office/officeart/2005/8/layout/cycle8"/>
    <dgm:cxn modelId="{CE552B3E-3314-445B-AEC5-740A6A543F87}" type="presParOf" srcId="{5C1F557A-37D8-4236-98CA-A190ED7EB941}" destId="{E81CC356-595B-42D5-84FF-44C6E5B5AC88}" srcOrd="8" destOrd="0" presId="urn:microsoft.com/office/officeart/2005/8/layout/cycle8"/>
    <dgm:cxn modelId="{0F749247-0129-4800-83AD-27F3ABC0BEE6}" type="presParOf" srcId="{5C1F557A-37D8-4236-98CA-A190ED7EB941}" destId="{CF0528C0-958C-4DD2-B2FD-DCF0BFA8B8E1}" srcOrd="9" destOrd="0" presId="urn:microsoft.com/office/officeart/2005/8/layout/cycle8"/>
    <dgm:cxn modelId="{C50BD3C1-5B73-4D6A-95A5-1373E34A85B3}" type="presParOf" srcId="{5C1F557A-37D8-4236-98CA-A190ED7EB941}" destId="{01648DAA-A557-4331-8427-546F18E3D8C6}" srcOrd="10" destOrd="0" presId="urn:microsoft.com/office/officeart/2005/8/layout/cycle8"/>
    <dgm:cxn modelId="{F9ECEE5B-1E87-4E07-822F-06EB2129434A}" type="presParOf" srcId="{5C1F557A-37D8-4236-98CA-A190ED7EB941}" destId="{047C4D02-21CF-4576-AB4D-A95FCBD97874}" srcOrd="11" destOrd="0" presId="urn:microsoft.com/office/officeart/2005/8/layout/cycle8"/>
    <dgm:cxn modelId="{A35BC38C-BF2E-4C11-B2BB-10122CC14BB9}" type="presParOf" srcId="{5C1F557A-37D8-4236-98CA-A190ED7EB941}" destId="{3AC34836-4842-4A66-ABA2-A2A93D91906D}" srcOrd="12" destOrd="0" presId="urn:microsoft.com/office/officeart/2005/8/layout/cycle8"/>
    <dgm:cxn modelId="{CA897D4E-8461-430F-839B-D2BAC0154D7B}" type="presParOf" srcId="{5C1F557A-37D8-4236-98CA-A190ED7EB941}" destId="{6E4D7DEE-1F5E-4E72-822F-9BDF0F1D272C}" srcOrd="13" destOrd="0" presId="urn:microsoft.com/office/officeart/2005/8/layout/cycle8"/>
    <dgm:cxn modelId="{477346B7-2203-497B-BFCD-FB045E4A3FB8}" type="presParOf" srcId="{5C1F557A-37D8-4236-98CA-A190ED7EB941}" destId="{2B53B3BC-C3B9-43DD-AD98-C2F9B55E85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AB2B4-CA01-4549-8431-15E21EBF12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E586B8-89AB-4D79-A045-5677E3159417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7C0F1-E611-4508-90F2-E668D1EC23B3}" type="parTrans" cxnId="{B8516060-9CE3-4865-9E25-05872AF6F395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70CD349-DC78-4E4C-B1C0-B8435B35CA8C}" type="sibTrans" cxnId="{B8516060-9CE3-4865-9E25-05872AF6F395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1FB16D-7920-4B73-8364-E4D0868D4419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9F40A-AB58-4413-916C-FE2E3342459F}" type="parTrans" cxnId="{7CAD0BCC-92AA-46A6-BAFC-A8F21A941CE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736F0B7-6F6F-4C90-B78B-76F1F3859753}" type="sibTrans" cxnId="{7CAD0BCC-92AA-46A6-BAFC-A8F21A941CE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94910A4-6BA2-4911-9340-DF1B91C27D1B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6C131-13B3-42BD-92A6-EA434AE4CF50}" type="sibTrans" cxnId="{0F327670-08D2-4AD5-BDBD-4A97E68168F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083F293-B680-45E3-90BF-48B5D3A3FE5B}" type="parTrans" cxnId="{0F327670-08D2-4AD5-BDBD-4A97E68168F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38EB26B-957F-4F5F-A777-12F5560F8BB4}" type="pres">
      <dgm:prSet presAssocID="{3F7AB2B4-CA01-4549-8431-15E21EBF12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F75147-9FD6-4247-BF55-F612833AA582}" type="pres">
      <dgm:prSet presAssocID="{394910A4-6BA2-4911-9340-DF1B91C27D1B}" presName="composite" presStyleCnt="0"/>
      <dgm:spPr/>
      <dgm:t>
        <a:bodyPr/>
        <a:lstStyle/>
        <a:p>
          <a:endParaRPr lang="ru-RU"/>
        </a:p>
      </dgm:t>
    </dgm:pt>
    <dgm:pt modelId="{51393D12-19D2-4DB7-B7F7-4B9A98579428}" type="pres">
      <dgm:prSet presAssocID="{394910A4-6BA2-4911-9340-DF1B91C27D1B}" presName="LShape" presStyleLbl="alignNode1" presStyleIdx="0" presStyleCnt="5"/>
      <dgm:spPr/>
      <dgm:t>
        <a:bodyPr/>
        <a:lstStyle/>
        <a:p>
          <a:endParaRPr lang="ru-RU"/>
        </a:p>
      </dgm:t>
    </dgm:pt>
    <dgm:pt modelId="{95A2981B-9DA1-4991-A6E4-AC2B6CB0D1E9}" type="pres">
      <dgm:prSet presAssocID="{394910A4-6BA2-4911-9340-DF1B91C27D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0AA1E-AAD0-4189-BDF6-19A8B7338DFE}" type="pres">
      <dgm:prSet presAssocID="{394910A4-6BA2-4911-9340-DF1B91C27D1B}" presName="Triangle" presStyleLbl="alignNode1" presStyleIdx="1" presStyleCnt="5"/>
      <dgm:spPr/>
      <dgm:t>
        <a:bodyPr/>
        <a:lstStyle/>
        <a:p>
          <a:endParaRPr lang="ru-RU"/>
        </a:p>
      </dgm:t>
    </dgm:pt>
    <dgm:pt modelId="{5BC70802-BB61-4B36-AC50-F296A11B3BAC}" type="pres">
      <dgm:prSet presAssocID="{1956C131-13B3-42BD-92A6-EA434AE4CF50}" presName="sibTrans" presStyleCnt="0"/>
      <dgm:spPr/>
      <dgm:t>
        <a:bodyPr/>
        <a:lstStyle/>
        <a:p>
          <a:endParaRPr lang="ru-RU"/>
        </a:p>
      </dgm:t>
    </dgm:pt>
    <dgm:pt modelId="{199AC433-A3DE-44D1-B516-A27CEFFFA6E1}" type="pres">
      <dgm:prSet presAssocID="{1956C131-13B3-42BD-92A6-EA434AE4CF50}" presName="space" presStyleCnt="0"/>
      <dgm:spPr/>
      <dgm:t>
        <a:bodyPr/>
        <a:lstStyle/>
        <a:p>
          <a:endParaRPr lang="ru-RU"/>
        </a:p>
      </dgm:t>
    </dgm:pt>
    <dgm:pt modelId="{C6EA1DAC-3B58-4D34-B29E-09713C55FDA9}" type="pres">
      <dgm:prSet presAssocID="{24E586B8-89AB-4D79-A045-5677E3159417}" presName="composite" presStyleCnt="0"/>
      <dgm:spPr/>
      <dgm:t>
        <a:bodyPr/>
        <a:lstStyle/>
        <a:p>
          <a:endParaRPr lang="ru-RU"/>
        </a:p>
      </dgm:t>
    </dgm:pt>
    <dgm:pt modelId="{FF92BBA5-95D4-43F0-9411-27236E9281C4}" type="pres">
      <dgm:prSet presAssocID="{24E586B8-89AB-4D79-A045-5677E3159417}" presName="LShape" presStyleLbl="alignNode1" presStyleIdx="2" presStyleCnt="5"/>
      <dgm:spPr/>
      <dgm:t>
        <a:bodyPr/>
        <a:lstStyle/>
        <a:p>
          <a:endParaRPr lang="ru-RU"/>
        </a:p>
      </dgm:t>
    </dgm:pt>
    <dgm:pt modelId="{9B445881-A888-4EB4-8614-261A9580EAE7}" type="pres">
      <dgm:prSet presAssocID="{24E586B8-89AB-4D79-A045-5677E315941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F6A8-14C6-4984-A231-BC1990567041}" type="pres">
      <dgm:prSet presAssocID="{24E586B8-89AB-4D79-A045-5677E3159417}" presName="Triangle" presStyleLbl="alignNode1" presStyleIdx="3" presStyleCnt="5"/>
      <dgm:spPr/>
      <dgm:t>
        <a:bodyPr/>
        <a:lstStyle/>
        <a:p>
          <a:endParaRPr lang="ru-RU"/>
        </a:p>
      </dgm:t>
    </dgm:pt>
    <dgm:pt modelId="{D1114D79-8F8E-464F-B6B0-75AEB8314EE4}" type="pres">
      <dgm:prSet presAssocID="{070CD349-DC78-4E4C-B1C0-B8435B35CA8C}" presName="sibTrans" presStyleCnt="0"/>
      <dgm:spPr/>
      <dgm:t>
        <a:bodyPr/>
        <a:lstStyle/>
        <a:p>
          <a:endParaRPr lang="ru-RU"/>
        </a:p>
      </dgm:t>
    </dgm:pt>
    <dgm:pt modelId="{D616A0D3-AA20-4D63-9A0E-941BB483ECBF}" type="pres">
      <dgm:prSet presAssocID="{070CD349-DC78-4E4C-B1C0-B8435B35CA8C}" presName="space" presStyleCnt="0"/>
      <dgm:spPr/>
      <dgm:t>
        <a:bodyPr/>
        <a:lstStyle/>
        <a:p>
          <a:endParaRPr lang="ru-RU"/>
        </a:p>
      </dgm:t>
    </dgm:pt>
    <dgm:pt modelId="{7073EB1D-777C-4136-9CBA-EBF9B7D4B7A6}" type="pres">
      <dgm:prSet presAssocID="{B81FB16D-7920-4B73-8364-E4D0868D4419}" presName="composite" presStyleCnt="0"/>
      <dgm:spPr/>
      <dgm:t>
        <a:bodyPr/>
        <a:lstStyle/>
        <a:p>
          <a:endParaRPr lang="ru-RU"/>
        </a:p>
      </dgm:t>
    </dgm:pt>
    <dgm:pt modelId="{2A17AE36-9E4D-4897-8ADC-AC6E0180736D}" type="pres">
      <dgm:prSet presAssocID="{B81FB16D-7920-4B73-8364-E4D0868D4419}" presName="LShape" presStyleLbl="alignNode1" presStyleIdx="4" presStyleCnt="5"/>
      <dgm:spPr>
        <a:solidFill>
          <a:srgbClr val="FFD54F"/>
        </a:solidFill>
        <a:ln>
          <a:noFill/>
        </a:ln>
      </dgm:spPr>
      <dgm:t>
        <a:bodyPr/>
        <a:lstStyle/>
        <a:p>
          <a:endParaRPr lang="ru-RU"/>
        </a:p>
      </dgm:t>
    </dgm:pt>
    <dgm:pt modelId="{B359FF7D-1258-41C2-B1DD-7F194AE53318}" type="pres">
      <dgm:prSet presAssocID="{B81FB16D-7920-4B73-8364-E4D0868D44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41B71-0E32-44BA-B0A7-63EE3E6F2F50}" type="presOf" srcId="{394910A4-6BA2-4911-9340-DF1B91C27D1B}" destId="{95A2981B-9DA1-4991-A6E4-AC2B6CB0D1E9}" srcOrd="0" destOrd="0" presId="urn:microsoft.com/office/officeart/2009/3/layout/StepUpProcess"/>
    <dgm:cxn modelId="{0F327670-08D2-4AD5-BDBD-4A97E68168F7}" srcId="{3F7AB2B4-CA01-4549-8431-15E21EBF12D7}" destId="{394910A4-6BA2-4911-9340-DF1B91C27D1B}" srcOrd="0" destOrd="0" parTransId="{C083F293-B680-45E3-90BF-48B5D3A3FE5B}" sibTransId="{1956C131-13B3-42BD-92A6-EA434AE4CF50}"/>
    <dgm:cxn modelId="{803A541D-A754-4471-875D-F9045EF5A034}" type="presOf" srcId="{3F7AB2B4-CA01-4549-8431-15E21EBF12D7}" destId="{738EB26B-957F-4F5F-A777-12F5560F8BB4}" srcOrd="0" destOrd="0" presId="urn:microsoft.com/office/officeart/2009/3/layout/StepUpProcess"/>
    <dgm:cxn modelId="{B8516060-9CE3-4865-9E25-05872AF6F395}" srcId="{3F7AB2B4-CA01-4549-8431-15E21EBF12D7}" destId="{24E586B8-89AB-4D79-A045-5677E3159417}" srcOrd="1" destOrd="0" parTransId="{7CD7C0F1-E611-4508-90F2-E668D1EC23B3}" sibTransId="{070CD349-DC78-4E4C-B1C0-B8435B35CA8C}"/>
    <dgm:cxn modelId="{21FA4D1D-98DE-4F57-B11E-B833BA3634CF}" type="presOf" srcId="{B81FB16D-7920-4B73-8364-E4D0868D4419}" destId="{B359FF7D-1258-41C2-B1DD-7F194AE53318}" srcOrd="0" destOrd="0" presId="urn:microsoft.com/office/officeart/2009/3/layout/StepUpProcess"/>
    <dgm:cxn modelId="{706EA14D-243F-43C8-8966-55E956EEC632}" type="presOf" srcId="{24E586B8-89AB-4D79-A045-5677E3159417}" destId="{9B445881-A888-4EB4-8614-261A9580EAE7}" srcOrd="0" destOrd="0" presId="urn:microsoft.com/office/officeart/2009/3/layout/StepUpProcess"/>
    <dgm:cxn modelId="{7CAD0BCC-92AA-46A6-BAFC-A8F21A941CED}" srcId="{3F7AB2B4-CA01-4549-8431-15E21EBF12D7}" destId="{B81FB16D-7920-4B73-8364-E4D0868D4419}" srcOrd="2" destOrd="0" parTransId="{EFF9F40A-AB58-4413-916C-FE2E3342459F}" sibTransId="{6736F0B7-6F6F-4C90-B78B-76F1F3859753}"/>
    <dgm:cxn modelId="{0084FCA4-585A-48DB-A4DE-EE973023EBB0}" type="presParOf" srcId="{738EB26B-957F-4F5F-A777-12F5560F8BB4}" destId="{4DF75147-9FD6-4247-BF55-F612833AA582}" srcOrd="0" destOrd="0" presId="urn:microsoft.com/office/officeart/2009/3/layout/StepUpProcess"/>
    <dgm:cxn modelId="{33469BC3-6E2D-429F-B7DC-F8D4CD7A4792}" type="presParOf" srcId="{4DF75147-9FD6-4247-BF55-F612833AA582}" destId="{51393D12-19D2-4DB7-B7F7-4B9A98579428}" srcOrd="0" destOrd="0" presId="urn:microsoft.com/office/officeart/2009/3/layout/StepUpProcess"/>
    <dgm:cxn modelId="{30378302-C662-420C-91B1-57ABAA2E0DD8}" type="presParOf" srcId="{4DF75147-9FD6-4247-BF55-F612833AA582}" destId="{95A2981B-9DA1-4991-A6E4-AC2B6CB0D1E9}" srcOrd="1" destOrd="0" presId="urn:microsoft.com/office/officeart/2009/3/layout/StepUpProcess"/>
    <dgm:cxn modelId="{A6CFA62D-FEB3-45BC-AD45-D9A690802237}" type="presParOf" srcId="{4DF75147-9FD6-4247-BF55-F612833AA582}" destId="{B3C0AA1E-AAD0-4189-BDF6-19A8B7338DFE}" srcOrd="2" destOrd="0" presId="urn:microsoft.com/office/officeart/2009/3/layout/StepUpProcess"/>
    <dgm:cxn modelId="{C9724C05-93E4-491A-A07E-65420B7E8AD3}" type="presParOf" srcId="{738EB26B-957F-4F5F-A777-12F5560F8BB4}" destId="{5BC70802-BB61-4B36-AC50-F296A11B3BAC}" srcOrd="1" destOrd="0" presId="urn:microsoft.com/office/officeart/2009/3/layout/StepUpProcess"/>
    <dgm:cxn modelId="{F15253EC-A1A0-49C4-BEA6-2DA4E95487D9}" type="presParOf" srcId="{5BC70802-BB61-4B36-AC50-F296A11B3BAC}" destId="{199AC433-A3DE-44D1-B516-A27CEFFFA6E1}" srcOrd="0" destOrd="0" presId="urn:microsoft.com/office/officeart/2009/3/layout/StepUpProcess"/>
    <dgm:cxn modelId="{1432CC3B-EBD7-40CE-B706-1A8E95BFBAB2}" type="presParOf" srcId="{738EB26B-957F-4F5F-A777-12F5560F8BB4}" destId="{C6EA1DAC-3B58-4D34-B29E-09713C55FDA9}" srcOrd="2" destOrd="0" presId="urn:microsoft.com/office/officeart/2009/3/layout/StepUpProcess"/>
    <dgm:cxn modelId="{C9BDE62D-2A73-49C4-9AD6-00FB6C8E59BC}" type="presParOf" srcId="{C6EA1DAC-3B58-4D34-B29E-09713C55FDA9}" destId="{FF92BBA5-95D4-43F0-9411-27236E9281C4}" srcOrd="0" destOrd="0" presId="urn:microsoft.com/office/officeart/2009/3/layout/StepUpProcess"/>
    <dgm:cxn modelId="{C5298D20-86D5-4427-87BA-070641DCD8AA}" type="presParOf" srcId="{C6EA1DAC-3B58-4D34-B29E-09713C55FDA9}" destId="{9B445881-A888-4EB4-8614-261A9580EAE7}" srcOrd="1" destOrd="0" presId="urn:microsoft.com/office/officeart/2009/3/layout/StepUpProcess"/>
    <dgm:cxn modelId="{64B3381B-493F-470D-89C5-56D2DC3A8280}" type="presParOf" srcId="{C6EA1DAC-3B58-4D34-B29E-09713C55FDA9}" destId="{5B16F6A8-14C6-4984-A231-BC1990567041}" srcOrd="2" destOrd="0" presId="urn:microsoft.com/office/officeart/2009/3/layout/StepUpProcess"/>
    <dgm:cxn modelId="{B06F26F4-6AB3-4DC8-89C3-9F60E3B17368}" type="presParOf" srcId="{738EB26B-957F-4F5F-A777-12F5560F8BB4}" destId="{D1114D79-8F8E-464F-B6B0-75AEB8314EE4}" srcOrd="3" destOrd="0" presId="urn:microsoft.com/office/officeart/2009/3/layout/StepUpProcess"/>
    <dgm:cxn modelId="{C6CE248D-49BB-4691-9B99-65631EF9EC13}" type="presParOf" srcId="{D1114D79-8F8E-464F-B6B0-75AEB8314EE4}" destId="{D616A0D3-AA20-4D63-9A0E-941BB483ECBF}" srcOrd="0" destOrd="0" presId="urn:microsoft.com/office/officeart/2009/3/layout/StepUpProcess"/>
    <dgm:cxn modelId="{5BA4D732-C307-49F5-B0C0-7BFE686CAF25}" type="presParOf" srcId="{738EB26B-957F-4F5F-A777-12F5560F8BB4}" destId="{7073EB1D-777C-4136-9CBA-EBF9B7D4B7A6}" srcOrd="4" destOrd="0" presId="urn:microsoft.com/office/officeart/2009/3/layout/StepUpProcess"/>
    <dgm:cxn modelId="{FA8962B5-9CC2-484B-A4C1-B5F8A48C41FC}" type="presParOf" srcId="{7073EB1D-777C-4136-9CBA-EBF9B7D4B7A6}" destId="{2A17AE36-9E4D-4897-8ADC-AC6E0180736D}" srcOrd="0" destOrd="0" presId="urn:microsoft.com/office/officeart/2009/3/layout/StepUpProcess"/>
    <dgm:cxn modelId="{8A42B6B6-EDCE-4FA6-B61F-A75AF59ACE73}" type="presParOf" srcId="{7073EB1D-777C-4136-9CBA-EBF9B7D4B7A6}" destId="{B359FF7D-1258-41C2-B1DD-7F194AE533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F1D6E-0FEF-4838-864C-E20680A44871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12545F26-C2BC-4F68-8574-A911365BE2B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tIns="180000" bIns="72000" anchor="b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Стадионы – 24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Дворцы спорта – 7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Манежи </a:t>
          </a:r>
          <a:r>
            <a:rPr lang="kk-KZ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(л/атлет,  футбол) -</a:t>
          </a: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CAC35-42FB-4954-8B3D-C735F3A05467}" type="parTrans" cxnId="{39F16724-E820-4DC2-9E8F-EEE4B86BF8E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2F4B6-93EA-4BD4-ABB1-5D1279298367}" type="sibTrans" cxnId="{39F16724-E820-4DC2-9E8F-EEE4B86BF8E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4E718-A11A-4563-BE6C-CE5E0949051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комплексы – 82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Бассейны – 28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Физкультурно-оздоровительные комплексы – 23 </a:t>
          </a:r>
        </a:p>
      </dgm:t>
    </dgm:pt>
    <dgm:pt modelId="{B85A349A-B04D-40A4-A29B-30DECE4786FA}" type="parTrans" cxnId="{D212B607-DF7B-446C-A932-DF9041E1CB98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06939-342D-467C-B966-E308E493F323}" type="sibTrans" cxnId="{D212B607-DF7B-446C-A932-DF9041E1CB98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86932-1EEC-4D5E-995A-87A8995D8F6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 tIns="144000" bIns="0" anchor="ctr"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залы – 774, из них: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школах – 489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ССУЗах– 47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ВУЗах – 15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тренажерные залы  – 223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314C6-EC2F-41B7-A0E0-0778F1098717}" type="parTrans" cxnId="{8538795F-1254-42B8-B569-14B171663B29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94692-91A7-4D23-8B5D-7339CF2B5F4F}" type="sibTrans" cxnId="{8538795F-1254-42B8-B569-14B171663B29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1C932-6674-4DC7-968C-5126AD806AF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bIns="0" anchor="ctr"/>
        <a:lstStyle/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Многофункциональные хоккейные корты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теннисные корты – 57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площадки – 951, из них: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 искусственным покрытием – 333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Площадки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Street-Workout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3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7FC03D0B-95CA-450A-8D74-83B89D8E6E2F}" type="parTrans" cxnId="{56DE09AA-4567-4B84-A47C-41066FAA408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6AA9A-9A58-434E-A0BE-0C598F0F2CFD}" type="sibTrans" cxnId="{56DE09AA-4567-4B84-A47C-41066FAA408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24E6-A4C0-448D-BFF9-0EB2E006780E}" type="pres">
      <dgm:prSet presAssocID="{EF2F1D6E-0FEF-4838-864C-E20680A44871}" presName="Name0" presStyleCnt="0">
        <dgm:presLayoutVars>
          <dgm:dir/>
          <dgm:animLvl val="lvl"/>
          <dgm:resizeHandles val="exact"/>
        </dgm:presLayoutVars>
      </dgm:prSet>
      <dgm:spPr/>
    </dgm:pt>
    <dgm:pt modelId="{C00FEB50-5F8A-4D0C-819E-9219659C2D19}" type="pres">
      <dgm:prSet presAssocID="{12545F26-C2BC-4F68-8574-A911365BE2B2}" presName="Name8" presStyleCnt="0"/>
      <dgm:spPr/>
    </dgm:pt>
    <dgm:pt modelId="{24A9B68F-5216-4420-8E75-A796367CA436}" type="pres">
      <dgm:prSet presAssocID="{12545F26-C2BC-4F68-8574-A911365BE2B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65CE-807C-46C0-9518-0C632B2986B4}" type="pres">
      <dgm:prSet presAssocID="{12545F26-C2BC-4F68-8574-A911365BE2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C528-FDDA-4BCC-8683-5D49126B24CC}" type="pres">
      <dgm:prSet presAssocID="{F324E718-A11A-4563-BE6C-CE5E09490511}" presName="Name8" presStyleCnt="0"/>
      <dgm:spPr/>
    </dgm:pt>
    <dgm:pt modelId="{E96BC7E7-8527-431B-B1B0-0845494C2958}" type="pres">
      <dgm:prSet presAssocID="{F324E718-A11A-4563-BE6C-CE5E09490511}" presName="level" presStyleLbl="node1" presStyleIdx="1" presStyleCnt="4" custScaleY="806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E4C82-06C4-4E88-B19F-3F68D2513E1A}" type="pres">
      <dgm:prSet presAssocID="{F324E718-A11A-4563-BE6C-CE5E094905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B42E-6208-47EE-92A0-84DC93B94270}" type="pres">
      <dgm:prSet presAssocID="{0EC86932-1EEC-4D5E-995A-87A8995D8F65}" presName="Name8" presStyleCnt="0"/>
      <dgm:spPr/>
    </dgm:pt>
    <dgm:pt modelId="{6D2651B3-AC7A-4CAF-97E1-837B457AB507}" type="pres">
      <dgm:prSet presAssocID="{0EC86932-1EEC-4D5E-995A-87A8995D8F65}" presName="level" presStyleLbl="node1" presStyleIdx="2" presStyleCnt="4" custScaleY="95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40B61-8EDC-4258-93B2-4E794643C681}" type="pres">
      <dgm:prSet presAssocID="{0EC86932-1EEC-4D5E-995A-87A8995D8F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35041-1AA5-4A26-B318-3FC0A295ABDB}" type="pres">
      <dgm:prSet presAssocID="{1111C932-6674-4DC7-968C-5126AD806AF6}" presName="Name8" presStyleCnt="0"/>
      <dgm:spPr/>
    </dgm:pt>
    <dgm:pt modelId="{60F03861-C30B-4997-85BE-3BA6A6F707CE}" type="pres">
      <dgm:prSet presAssocID="{1111C932-6674-4DC7-968C-5126AD806AF6}" presName="level" presStyleLbl="node1" presStyleIdx="3" presStyleCnt="4" custScaleY="98159" custLinFactNeighborX="-7236" custLinFactNeighborY="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F722D-57D9-4C2A-8945-CF824FD97D85}" type="pres">
      <dgm:prSet presAssocID="{1111C932-6674-4DC7-968C-5126AD806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8795F-1254-42B8-B569-14B171663B29}" srcId="{EF2F1D6E-0FEF-4838-864C-E20680A44871}" destId="{0EC86932-1EEC-4D5E-995A-87A8995D8F65}" srcOrd="2" destOrd="0" parTransId="{0C7314C6-EC2F-41B7-A0E0-0778F1098717}" sibTransId="{0EF94692-91A7-4D23-8B5D-7339CF2B5F4F}"/>
    <dgm:cxn modelId="{C4DE661A-85D1-4B25-9EA8-E61BACCA3CE0}" type="presOf" srcId="{0EC86932-1EEC-4D5E-995A-87A8995D8F65}" destId="{F4440B61-8EDC-4258-93B2-4E794643C681}" srcOrd="1" destOrd="0" presId="urn:microsoft.com/office/officeart/2005/8/layout/pyramid1"/>
    <dgm:cxn modelId="{E73D88A1-849E-4EAF-AD27-D57366A0EE86}" type="presOf" srcId="{1111C932-6674-4DC7-968C-5126AD806AF6}" destId="{60F03861-C30B-4997-85BE-3BA6A6F707CE}" srcOrd="0" destOrd="0" presId="urn:microsoft.com/office/officeart/2005/8/layout/pyramid1"/>
    <dgm:cxn modelId="{00C63385-2DDD-4EDC-BBAA-B1E66A74237F}" type="presOf" srcId="{12545F26-C2BC-4F68-8574-A911365BE2B2}" destId="{2DD365CE-807C-46C0-9518-0C632B2986B4}" srcOrd="1" destOrd="0" presId="urn:microsoft.com/office/officeart/2005/8/layout/pyramid1"/>
    <dgm:cxn modelId="{56DE09AA-4567-4B84-A47C-41066FAA4086}" srcId="{EF2F1D6E-0FEF-4838-864C-E20680A44871}" destId="{1111C932-6674-4DC7-968C-5126AD806AF6}" srcOrd="3" destOrd="0" parTransId="{7FC03D0B-95CA-450A-8D74-83B89D8E6E2F}" sibTransId="{0EF6AA9A-9A58-434E-A0BE-0C598F0F2CFD}"/>
    <dgm:cxn modelId="{D212B607-DF7B-446C-A932-DF9041E1CB98}" srcId="{EF2F1D6E-0FEF-4838-864C-E20680A44871}" destId="{F324E718-A11A-4563-BE6C-CE5E09490511}" srcOrd="1" destOrd="0" parTransId="{B85A349A-B04D-40A4-A29B-30DECE4786FA}" sibTransId="{ED306939-342D-467C-B966-E308E493F323}"/>
    <dgm:cxn modelId="{3581ADE8-0E7E-479A-8F53-AFF7A39D8513}" type="presOf" srcId="{12545F26-C2BC-4F68-8574-A911365BE2B2}" destId="{24A9B68F-5216-4420-8E75-A796367CA436}" srcOrd="0" destOrd="0" presId="urn:microsoft.com/office/officeart/2005/8/layout/pyramid1"/>
    <dgm:cxn modelId="{27885381-B70A-4279-81D5-22A578431B27}" type="presOf" srcId="{F324E718-A11A-4563-BE6C-CE5E09490511}" destId="{E96BC7E7-8527-431B-B1B0-0845494C2958}" srcOrd="0" destOrd="0" presId="urn:microsoft.com/office/officeart/2005/8/layout/pyramid1"/>
    <dgm:cxn modelId="{ECEA9372-E881-486F-A2D9-A83D3EA12D04}" type="presOf" srcId="{F324E718-A11A-4563-BE6C-CE5E09490511}" destId="{6F4E4C82-06C4-4E88-B19F-3F68D2513E1A}" srcOrd="1" destOrd="0" presId="urn:microsoft.com/office/officeart/2005/8/layout/pyramid1"/>
    <dgm:cxn modelId="{C74C200A-0F46-4EDC-98FD-56844737F35B}" type="presOf" srcId="{1111C932-6674-4DC7-968C-5126AD806AF6}" destId="{315F722D-57D9-4C2A-8945-CF824FD97D85}" srcOrd="1" destOrd="0" presId="urn:microsoft.com/office/officeart/2005/8/layout/pyramid1"/>
    <dgm:cxn modelId="{39F16724-E820-4DC2-9E8F-EEE4B86BF8E0}" srcId="{EF2F1D6E-0FEF-4838-864C-E20680A44871}" destId="{12545F26-C2BC-4F68-8574-A911365BE2B2}" srcOrd="0" destOrd="0" parTransId="{50FCAC35-42FB-4954-8B3D-C735F3A05467}" sibTransId="{FA22F4B6-93EA-4BD4-ABB1-5D1279298367}"/>
    <dgm:cxn modelId="{CD25A866-6CB7-4FAC-9BAE-62B98A77B6EB}" type="presOf" srcId="{EF2F1D6E-0FEF-4838-864C-E20680A44871}" destId="{99F524E6-A4C0-448D-BFF9-0EB2E006780E}" srcOrd="0" destOrd="0" presId="urn:microsoft.com/office/officeart/2005/8/layout/pyramid1"/>
    <dgm:cxn modelId="{1CE4F667-7A15-428D-B162-DF1D14449035}" type="presOf" srcId="{0EC86932-1EEC-4D5E-995A-87A8995D8F65}" destId="{6D2651B3-AC7A-4CAF-97E1-837B457AB507}" srcOrd="0" destOrd="0" presId="urn:microsoft.com/office/officeart/2005/8/layout/pyramid1"/>
    <dgm:cxn modelId="{2C122F8C-531C-4353-804A-10BBAE8961ED}" type="presParOf" srcId="{99F524E6-A4C0-448D-BFF9-0EB2E006780E}" destId="{C00FEB50-5F8A-4D0C-819E-9219659C2D19}" srcOrd="0" destOrd="0" presId="urn:microsoft.com/office/officeart/2005/8/layout/pyramid1"/>
    <dgm:cxn modelId="{E3A6F804-5C60-42F8-9A21-7A0B98AF8F1B}" type="presParOf" srcId="{C00FEB50-5F8A-4D0C-819E-9219659C2D19}" destId="{24A9B68F-5216-4420-8E75-A796367CA436}" srcOrd="0" destOrd="0" presId="urn:microsoft.com/office/officeart/2005/8/layout/pyramid1"/>
    <dgm:cxn modelId="{EBA3281F-CFD3-4E43-ADBB-915DBF430AD4}" type="presParOf" srcId="{C00FEB50-5F8A-4D0C-819E-9219659C2D19}" destId="{2DD365CE-807C-46C0-9518-0C632B2986B4}" srcOrd="1" destOrd="0" presId="urn:microsoft.com/office/officeart/2005/8/layout/pyramid1"/>
    <dgm:cxn modelId="{B88DFBA3-C7FD-4176-A095-D4186ABCCAA7}" type="presParOf" srcId="{99F524E6-A4C0-448D-BFF9-0EB2E006780E}" destId="{7DF6C528-FDDA-4BCC-8683-5D49126B24CC}" srcOrd="1" destOrd="0" presId="urn:microsoft.com/office/officeart/2005/8/layout/pyramid1"/>
    <dgm:cxn modelId="{D0C406D9-52FC-4E1A-B9F1-99AC8B32C400}" type="presParOf" srcId="{7DF6C528-FDDA-4BCC-8683-5D49126B24CC}" destId="{E96BC7E7-8527-431B-B1B0-0845494C2958}" srcOrd="0" destOrd="0" presId="urn:microsoft.com/office/officeart/2005/8/layout/pyramid1"/>
    <dgm:cxn modelId="{AE521154-9B06-4652-B353-759A9CF3E34A}" type="presParOf" srcId="{7DF6C528-FDDA-4BCC-8683-5D49126B24CC}" destId="{6F4E4C82-06C4-4E88-B19F-3F68D2513E1A}" srcOrd="1" destOrd="0" presId="urn:microsoft.com/office/officeart/2005/8/layout/pyramid1"/>
    <dgm:cxn modelId="{A8813004-019A-42DB-9A44-3E1830742FE7}" type="presParOf" srcId="{99F524E6-A4C0-448D-BFF9-0EB2E006780E}" destId="{1D0EB42E-6208-47EE-92A0-84DC93B94270}" srcOrd="2" destOrd="0" presId="urn:microsoft.com/office/officeart/2005/8/layout/pyramid1"/>
    <dgm:cxn modelId="{C3ABAD2F-9F3E-4F46-A828-E366B65EE518}" type="presParOf" srcId="{1D0EB42E-6208-47EE-92A0-84DC93B94270}" destId="{6D2651B3-AC7A-4CAF-97E1-837B457AB507}" srcOrd="0" destOrd="0" presId="urn:microsoft.com/office/officeart/2005/8/layout/pyramid1"/>
    <dgm:cxn modelId="{B9287B39-63BC-4591-B5EC-563306A48854}" type="presParOf" srcId="{1D0EB42E-6208-47EE-92A0-84DC93B94270}" destId="{F4440B61-8EDC-4258-93B2-4E794643C681}" srcOrd="1" destOrd="0" presId="urn:microsoft.com/office/officeart/2005/8/layout/pyramid1"/>
    <dgm:cxn modelId="{65A7A02E-6B96-471F-A86E-04DB0ABD63CD}" type="presParOf" srcId="{99F524E6-A4C0-448D-BFF9-0EB2E006780E}" destId="{EDC35041-1AA5-4A26-B318-3FC0A295ABDB}" srcOrd="3" destOrd="0" presId="urn:microsoft.com/office/officeart/2005/8/layout/pyramid1"/>
    <dgm:cxn modelId="{C57A89E2-7C40-4BD4-A891-8B3862A69BE1}" type="presParOf" srcId="{EDC35041-1AA5-4A26-B318-3FC0A295ABDB}" destId="{60F03861-C30B-4997-85BE-3BA6A6F707CE}" srcOrd="0" destOrd="0" presId="urn:microsoft.com/office/officeart/2005/8/layout/pyramid1"/>
    <dgm:cxn modelId="{6FBE1835-2F2F-4F17-B9CF-E009CAB96E4F}" type="presParOf" srcId="{EDC35041-1AA5-4A26-B318-3FC0A295ABDB}" destId="{315F722D-57D9-4C2A-8945-CF824FD97D8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A00F1-2A19-4C75-BCF3-20B7515B7A3A}">
      <dsp:nvSpPr>
        <dsp:cNvPr id="0" name=""/>
        <dsp:cNvSpPr/>
      </dsp:nvSpPr>
      <dsp:spPr>
        <a:xfrm>
          <a:off x="1612305" y="254808"/>
          <a:ext cx="3292914" cy="329291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Мероприятия «Фестиваль здоровья», «Олимпийский день» </a:t>
          </a:r>
          <a:endParaRPr lang="ru-RU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7749" y="952593"/>
        <a:ext cx="1176040" cy="980034"/>
      </dsp:txXfrm>
    </dsp:sp>
    <dsp:sp modelId="{08552F45-7901-4B19-B674-DD53E33CA6D1}">
      <dsp:nvSpPr>
        <dsp:cNvPr id="0" name=""/>
        <dsp:cNvSpPr/>
      </dsp:nvSpPr>
      <dsp:spPr>
        <a:xfrm>
          <a:off x="1544486" y="372412"/>
          <a:ext cx="3292914" cy="3292914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Областные Спартакиады</a:t>
          </a:r>
          <a:endParaRPr lang="ru-RU" sz="14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8514" y="2508887"/>
        <a:ext cx="1764061" cy="862429"/>
      </dsp:txXfrm>
    </dsp:sp>
    <dsp:sp modelId="{E81CC356-595B-42D5-84FF-44C6E5B5AC88}">
      <dsp:nvSpPr>
        <dsp:cNvPr id="0" name=""/>
        <dsp:cNvSpPr/>
      </dsp:nvSpPr>
      <dsp:spPr>
        <a:xfrm>
          <a:off x="1476668" y="254808"/>
          <a:ext cx="3292914" cy="3292914"/>
        </a:xfrm>
        <a:prstGeom prst="pie">
          <a:avLst>
            <a:gd name="adj1" fmla="val 9000000"/>
            <a:gd name="adj2" fmla="val 16200000"/>
          </a:avLst>
        </a:prstGeom>
        <a:solidFill>
          <a:schemeClr val="bg2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Полумарафон «Арманға жол», Осенний полумарафон</a:t>
          </a:r>
          <a:endParaRPr lang="ru-RU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8097" y="952593"/>
        <a:ext cx="1176040" cy="980034"/>
      </dsp:txXfrm>
    </dsp:sp>
    <dsp:sp modelId="{3AC34836-4842-4A66-ABA2-A2A93D91906D}">
      <dsp:nvSpPr>
        <dsp:cNvPr id="0" name=""/>
        <dsp:cNvSpPr/>
      </dsp:nvSpPr>
      <dsp:spPr>
        <a:xfrm>
          <a:off x="1408729" y="50961"/>
          <a:ext cx="3700608" cy="37006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D7DEE-1F5E-4E72-822F-9BDF0F1D272C}">
      <dsp:nvSpPr>
        <dsp:cNvPr id="0" name=""/>
        <dsp:cNvSpPr/>
      </dsp:nvSpPr>
      <dsp:spPr>
        <a:xfrm>
          <a:off x="1340639" y="168357"/>
          <a:ext cx="3700608" cy="37006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B050"/>
        </a:solidFill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3B3BC-C3B9-43DD-AD98-C2F9B55E85B3}">
      <dsp:nvSpPr>
        <dsp:cNvPr id="0" name=""/>
        <dsp:cNvSpPr/>
      </dsp:nvSpPr>
      <dsp:spPr>
        <a:xfrm>
          <a:off x="1272549" y="50961"/>
          <a:ext cx="3700608" cy="37006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93D12-19D2-4DB7-B7F7-4B9A98579428}">
      <dsp:nvSpPr>
        <dsp:cNvPr id="0" name=""/>
        <dsp:cNvSpPr/>
      </dsp:nvSpPr>
      <dsp:spPr>
        <a:xfrm rot="5400000">
          <a:off x="612790" y="936113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2981B-9DA1-4991-A6E4-AC2B6CB0D1E9}">
      <dsp:nvSpPr>
        <dsp:cNvPr id="0" name=""/>
        <dsp:cNvSpPr/>
      </dsp:nvSpPr>
      <dsp:spPr>
        <a:xfrm>
          <a:off x="343156" y="1739194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156" y="1739194"/>
        <a:ext cx="2426585" cy="2127044"/>
      </dsp:txXfrm>
    </dsp:sp>
    <dsp:sp modelId="{B3C0AA1E-AAD0-4189-BDF6-19A8B7338DFE}">
      <dsp:nvSpPr>
        <dsp:cNvPr id="0" name=""/>
        <dsp:cNvSpPr/>
      </dsp:nvSpPr>
      <dsp:spPr>
        <a:xfrm>
          <a:off x="2311895" y="738232"/>
          <a:ext cx="457846" cy="457846"/>
        </a:xfrm>
        <a:prstGeom prst="triangle">
          <a:avLst>
            <a:gd name="adj" fmla="val 100000"/>
          </a:avLst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5875" cap="flat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BBA5-95D4-43F0-9411-27236E9281C4}">
      <dsp:nvSpPr>
        <dsp:cNvPr id="0" name=""/>
        <dsp:cNvSpPr/>
      </dsp:nvSpPr>
      <dsp:spPr>
        <a:xfrm rot="5400000">
          <a:off x="3583404" y="201032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5881-A888-4EB4-8614-261A9580EAE7}">
      <dsp:nvSpPr>
        <dsp:cNvPr id="0" name=""/>
        <dsp:cNvSpPr/>
      </dsp:nvSpPr>
      <dsp:spPr>
        <a:xfrm>
          <a:off x="3313770" y="1004113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3770" y="1004113"/>
        <a:ext cx="2426585" cy="2127044"/>
      </dsp:txXfrm>
    </dsp:sp>
    <dsp:sp modelId="{5B16F6A8-14C6-4984-A231-BC1990567041}">
      <dsp:nvSpPr>
        <dsp:cNvPr id="0" name=""/>
        <dsp:cNvSpPr/>
      </dsp:nvSpPr>
      <dsp:spPr>
        <a:xfrm>
          <a:off x="5282509" y="3151"/>
          <a:ext cx="457846" cy="457846"/>
        </a:xfrm>
        <a:prstGeom prst="triangle">
          <a:avLst>
            <a:gd name="adj" fmla="val 100000"/>
          </a:avLst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15875" cap="flat" cmpd="sng" algn="ctr">
          <a:solidFill>
            <a:schemeClr val="accent2">
              <a:hueOff val="-4916553"/>
              <a:satOff val="-5832"/>
              <a:lumOff val="-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7AE36-9E4D-4897-8ADC-AC6E0180736D}">
      <dsp:nvSpPr>
        <dsp:cNvPr id="0" name=""/>
        <dsp:cNvSpPr/>
      </dsp:nvSpPr>
      <dsp:spPr>
        <a:xfrm rot="5400000">
          <a:off x="6554018" y="-534049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rgbClr val="FFD54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9FF7D-1258-41C2-B1DD-7F194AE53318}">
      <dsp:nvSpPr>
        <dsp:cNvPr id="0" name=""/>
        <dsp:cNvSpPr/>
      </dsp:nvSpPr>
      <dsp:spPr>
        <a:xfrm>
          <a:off x="6284384" y="269031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4384" y="269031"/>
        <a:ext cx="2426585" cy="2127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B68F-5216-4420-8E75-A796367CA436}">
      <dsp:nvSpPr>
        <dsp:cNvPr id="0" name=""/>
        <dsp:cNvSpPr/>
      </dsp:nvSpPr>
      <dsp:spPr>
        <a:xfrm>
          <a:off x="2753925" y="0"/>
          <a:ext cx="2008588" cy="1443387"/>
        </a:xfrm>
        <a:prstGeom prst="trapezoid">
          <a:avLst>
            <a:gd name="adj" fmla="val 69579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7200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Стадионы – 24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Дворцы спорта – 7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Манежи </a:t>
          </a:r>
          <a:r>
            <a:rPr lang="kk-KZ" sz="1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(л/атлет,  футбол) -</a:t>
          </a: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</a:t>
          </a:r>
          <a:endParaRPr lang="ru-RU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3925" y="0"/>
        <a:ext cx="2008588" cy="1443387"/>
      </dsp:txXfrm>
    </dsp:sp>
    <dsp:sp modelId="{E96BC7E7-8527-431B-B1B0-0845494C2958}">
      <dsp:nvSpPr>
        <dsp:cNvPr id="0" name=""/>
        <dsp:cNvSpPr/>
      </dsp:nvSpPr>
      <dsp:spPr>
        <a:xfrm>
          <a:off x="1944223" y="1443387"/>
          <a:ext cx="3627993" cy="1163716"/>
        </a:xfrm>
        <a:prstGeom prst="trapezoid">
          <a:avLst>
            <a:gd name="adj" fmla="val 69579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комплексы – 82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Бассейны – 28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Физкультурно-оздоровительные комплексы – 23 </a:t>
          </a:r>
        </a:p>
      </dsp:txBody>
      <dsp:txXfrm>
        <a:off x="2579122" y="1443387"/>
        <a:ext cx="2358195" cy="1163716"/>
      </dsp:txXfrm>
    </dsp:sp>
    <dsp:sp modelId="{6D2651B3-AC7A-4CAF-97E1-837B457AB507}">
      <dsp:nvSpPr>
        <dsp:cNvPr id="0" name=""/>
        <dsp:cNvSpPr/>
      </dsp:nvSpPr>
      <dsp:spPr>
        <a:xfrm>
          <a:off x="985805" y="2607103"/>
          <a:ext cx="5544829" cy="1377453"/>
        </a:xfrm>
        <a:prstGeom prst="trapezoid">
          <a:avLst>
            <a:gd name="adj" fmla="val 69579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44000" rIns="1524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залы – 774, из них: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школах – 489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ССУЗах– 47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в ВУЗах – 15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тренажерные залы  – 223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6150" y="2607103"/>
        <a:ext cx="3604139" cy="1377453"/>
      </dsp:txXfrm>
    </dsp:sp>
    <dsp:sp modelId="{60F03861-C30B-4997-85BE-3BA6A6F707CE}">
      <dsp:nvSpPr>
        <dsp:cNvPr id="0" name=""/>
        <dsp:cNvSpPr/>
      </dsp:nvSpPr>
      <dsp:spPr>
        <a:xfrm>
          <a:off x="0" y="3984556"/>
          <a:ext cx="7516439" cy="1416814"/>
        </a:xfrm>
        <a:prstGeom prst="trapezoid">
          <a:avLst>
            <a:gd name="adj" fmla="val 69579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Многофункциональные хоккейные корты 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теннисные корты – 57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Спортивные площадки – 951, из них: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с искусственным покрытием – 333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Площадки 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Street-Workout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3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>
        <a:off x="1315377" y="3984556"/>
        <a:ext cx="4885685" cy="141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3A389463-C4E0-4E2F-A632-0796AD35B1CC}" type="datetimeFigureOut">
              <a:rPr lang="kk-KZ" smtClean="0"/>
              <a:pPr/>
              <a:t>15.05.2021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685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685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D2D5CAB8-BFAC-40FE-AFCD-B9A76F142BE1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9364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9909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9909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D11B6F5-6487-4F1A-9663-CB88C599771F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2" y="4787128"/>
            <a:ext cx="5486400" cy="3916739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6"/>
            <a:ext cx="2971800" cy="4990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6"/>
            <a:ext cx="2971800" cy="4990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D5B39C48-5E3F-4253-97A4-FD88FE2274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1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5650" y="1592796"/>
            <a:ext cx="6336704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 КАРАГАНДИНСКОЙ ОБЛАСТИ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2584037"/>
            <a:ext cx="10585176" cy="147841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МАССОВОГО И ДЕТСКОГО СПОРТА – ОСНОВА ФОРМИРОВАНИЯ ЗДОРОВОЙ НАЦИИ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5940" y="6237312"/>
            <a:ext cx="1116123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герб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18" y="116632"/>
            <a:ext cx="1476164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3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847528" y="192306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СПОРТИВНОЙ ИНФРАСТРУКТУРЫ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5375920" y="1369930"/>
            <a:ext cx="5832648" cy="3162364"/>
          </a:xfrm>
          <a:solidFill>
            <a:schemeClr val="bg1"/>
          </a:solidFill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 defTabSz="150019">
              <a:buNone/>
              <a:tabLst>
                <a:tab pos="201811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3155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ед. спорт сооружений 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(1735 – открытых, 1420 - крытых)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 них - 1230 ед. в сельской местности (39 %).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150019">
              <a:buNone/>
              <a:tabLst>
                <a:tab pos="201811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спортивной инфраструктурой составляет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59 % </a:t>
            </a:r>
          </a:p>
          <a:p>
            <a:pPr marL="0" indent="0" algn="ctr" defTabSz="150019">
              <a:buNone/>
              <a:tabLst>
                <a:tab pos="201811" algn="l"/>
              </a:tabLst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-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326" y="940658"/>
            <a:ext cx="364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спортивных сооружений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C:\Users\Администратор\Desktop\Киевка 18.09.1218-09-2012_08-31-15\Image#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202" y1="47410" x2="44202" y2="47410"/>
                        <a14:foregroundMark x1="48295" y1="46468" x2="48295" y2="46468"/>
                        <a14:backgroundMark x1="47067" y1="67661" x2="47067" y2="6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23" y="2852936"/>
            <a:ext cx="5897313" cy="60418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9321" l="5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532293"/>
            <a:ext cx="3378116" cy="2084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66555178"/>
              </p:ext>
            </p:extLst>
          </p:nvPr>
        </p:nvGraphicFramePr>
        <p:xfrm>
          <a:off x="1317279" y="1368501"/>
          <a:ext cx="3741020" cy="316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38975" y="22819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3046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0221" y="14847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3155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3512" y="28918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2966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89">
            <a:extLst>
              <a:ext uri="{FF2B5EF4-FFF2-40B4-BE49-F238E27FC236}">
                <a16:creationId xmlns="" xmlns:a16="http://schemas.microsoft.com/office/drawing/2014/main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 rot="358339">
            <a:off x="1927205" y="2145875"/>
            <a:ext cx="2417633" cy="2059992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69000">
                <a:srgbClr val="FFFFFF"/>
              </a:gs>
              <a:gs pos="0">
                <a:schemeClr val="tx2"/>
              </a:gs>
              <a:gs pos="100000">
                <a:schemeClr val="tx2">
                  <a:alpha val="1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6" name="Freeform 9">
            <a:extLst>
              <a:ext uri="{FF2B5EF4-FFF2-40B4-BE49-F238E27FC236}">
                <a16:creationId xmlns="" xmlns:a16="http://schemas.microsoft.com/office/drawing/2014/main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160928">
            <a:off x="4238078" y="2072912"/>
            <a:ext cx="316864" cy="348642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462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2883" y="3095000"/>
            <a:ext cx="4081778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ФОК на 320 мест в г.Темиртау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площадь: 2437,7 кв.м.; стоимость: 526 млн.тг.</a:t>
            </a:r>
            <a:endParaRPr lang="kk-KZ" sz="1200" i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7488" y="539673"/>
            <a:ext cx="473456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0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Сданы в эксплуатацию в 2020 году</a:t>
            </a:r>
            <a:r>
              <a:rPr lang="kk-KZ" sz="2000" b="1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 b="11807"/>
          <a:stretch/>
        </p:blipFill>
        <p:spPr>
          <a:xfrm>
            <a:off x="1012411" y="1013252"/>
            <a:ext cx="2995357" cy="20138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 b="13432"/>
          <a:stretch/>
        </p:blipFill>
        <p:spPr>
          <a:xfrm>
            <a:off x="7268021" y="986773"/>
            <a:ext cx="3189234" cy="206442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3619" y="3095000"/>
            <a:ext cx="4028205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ФОК на 320 мест в г.Каркаралинск 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площадь: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2437,7 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кв.м.; стоимость: 643 млн.тг.</a:t>
            </a:r>
            <a:endParaRPr lang="kk-KZ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800" r="13776" b="15351"/>
          <a:stretch/>
        </p:blipFill>
        <p:spPr>
          <a:xfrm>
            <a:off x="977907" y="3709884"/>
            <a:ext cx="3029861" cy="2038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3619" y="5819060"/>
            <a:ext cx="4172221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Теннисный Центр 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площадь: 7834,26 кв.м.; стоимость: 2,2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kk-KZ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3" y="3692393"/>
            <a:ext cx="3158782" cy="20562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62883" y="5819059"/>
            <a:ext cx="4104456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настольного тенниса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площадь: 3 365 кв.м.; стоимость: 1,4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object 23"/>
          <p:cNvSpPr txBox="1">
            <a:spLocks noGrp="1"/>
          </p:cNvSpPr>
          <p:nvPr>
            <p:ph type="title"/>
          </p:nvPr>
        </p:nvSpPr>
        <p:spPr>
          <a:xfrm>
            <a:off x="1847528" y="192306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СПОРТИВНОЙ ИНФРАСТРУКТУРЫ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26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564602" y="260648"/>
            <a:ext cx="9219675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НОВЫХ ПРОЕКТОВ, РЕАЛИЗУЕМЫХ В РАМКАХ </a:t>
            </a:r>
            <a:r>
              <a:rPr lang="kk-KZ" sz="20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«ДОРОЖНАЯ КАРТА ЗАНЯТОСТИ» и «АУЫЛ - ЕЛ БЕСІГІ»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631" y="1307514"/>
            <a:ext cx="8568952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рамках «Дорожной карты занятости» </a:t>
            </a:r>
            <a:endParaRPr lang="ru-RU" sz="2000" b="1" spc="-45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47" y="1772816"/>
            <a:ext cx="8568950" cy="20621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ФОКа на 160 мест с бассейном в г.Шахтинск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772,9 млн. 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ФОКа с бассейном на 320 мест в г.Жезказган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млрд. 203 млн. 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ФОКа на 100 мест в с.Карсакпай Улытауского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88,1 млн. 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ФОКа на 160 мест в с.Жезды Улытауского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248,1 млн. тг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 в с.Нура Нуринского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195,8 млн. 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 и строительство инженерных сетей в г.Караганде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574,5 млн.тг.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стадиона «Юность» в г.Сатпаев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172,2 млн.тг.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4374683"/>
            <a:ext cx="8083894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программе «Ауыл - </a:t>
            </a:r>
            <a:r>
              <a:rPr lang="kk-KZ" sz="2000" b="1" spc="-45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Ел </a:t>
            </a: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бесігі» </a:t>
            </a:r>
            <a:endParaRPr lang="ru-RU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5720" y="4820959"/>
            <a:ext cx="8083894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 на 320 мест в п.Ботакара Бухар жырауского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569,3 млн. тг.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 на 100 мест в п.Егиндыбулак Каркаралинского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593,8 млн.тг.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Крытый хоккейный корт в с.Шахтерский Нуринского района -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млн.тг.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14" y="153065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inform.kz/fotoarticles/20190620175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" y="4414271"/>
            <a:ext cx="2611593" cy="173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8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631504" y="188640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СПОРТИВНОЙ ИНФРАСТРУКТУРЫ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l="1677" t="54182" r="53738" b="7654"/>
          <a:stretch/>
        </p:blipFill>
        <p:spPr bwMode="auto">
          <a:xfrm>
            <a:off x="640078" y="1143910"/>
            <a:ext cx="3721226" cy="21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4863" r="20477" b="12898"/>
          <a:stretch/>
        </p:blipFill>
        <p:spPr bwMode="auto">
          <a:xfrm rot="5400000" flipH="1" flipV="1">
            <a:off x="1485903" y="2941328"/>
            <a:ext cx="2106657" cy="380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918" y="5917994"/>
            <a:ext cx="39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Триатлон парк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748" y="3356992"/>
            <a:ext cx="39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СК им. К.Байшулакова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2736"/>
            <a:ext cx="4438682" cy="2880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135944" y="3789311"/>
            <a:ext cx="4568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 области функционируют 333 – площадок с искусственным покрытием, 262 – многофункциональных хоккейных кортов, 34 – площадок стрит-воркаут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9538" y="5013176"/>
            <a:ext cx="4568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 текущем году планируется установка 18 – спортивных площадок, 12 – хоккейных  кортов, 7 – площадок стрит-воркаут</a:t>
            </a:r>
          </a:p>
        </p:txBody>
      </p:sp>
    </p:spTree>
    <p:extLst>
      <p:ext uri="{BB962C8B-B14F-4D97-AF65-F5344CB8AC3E}">
        <p14:creationId xmlns:p14="http://schemas.microsoft.com/office/powerpoint/2010/main" val="24606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056" y="204420"/>
            <a:ext cx="998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КОЛИЧЕСТВЕННАЯ И КАЧЕСТВЕННАЯ СХЕМА СПОРТИВНЫХ СООРУЖЕНИЙ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89494929"/>
              </p:ext>
            </p:extLst>
          </p:nvPr>
        </p:nvGraphicFramePr>
        <p:xfrm>
          <a:off x="1919536" y="1101557"/>
          <a:ext cx="7516440" cy="54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7989083" y="5091027"/>
            <a:ext cx="2986208" cy="9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60220" y="3717032"/>
            <a:ext cx="2983926" cy="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48540" y="2557941"/>
            <a:ext cx="3055825" cy="464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76915" y="1110390"/>
            <a:ext cx="3238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4"/>
          <p:cNvSpPr/>
          <p:nvPr/>
        </p:nvSpPr>
        <p:spPr>
          <a:xfrm>
            <a:off x="7144721" y="3347253"/>
            <a:ext cx="2879045" cy="58070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 rot="20272774" flipH="1">
            <a:off x="5902997" y="825379"/>
            <a:ext cx="3560000" cy="552357"/>
          </a:xfrm>
          <a:prstGeom prst="parallelogram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8196426" y="2067117"/>
            <a:ext cx="2486862" cy="58070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2354" y="1110390"/>
            <a:ext cx="4127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39857" y="5723711"/>
            <a:ext cx="252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Открытые, доступные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8849" y="4444190"/>
            <a:ext cx="252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Ограниченный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3780" y="3208753"/>
            <a:ext cx="252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8048" y="1928617"/>
            <a:ext cx="252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уровень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2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47523"/>
              </p:ext>
            </p:extLst>
          </p:nvPr>
        </p:nvGraphicFramePr>
        <p:xfrm>
          <a:off x="119336" y="1196752"/>
          <a:ext cx="11953328" cy="47320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2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9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50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15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127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281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815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детей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детей, занимающихся в спортивных секция и кружках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Госспортивный заказ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Средства, перенаправленные с профессионального на массовый спорт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охват 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(4-17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финансирования на 8 месяцев 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на гостворческий и госспортивный заказ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на строительство и ремонт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 объектов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на массовые спортивные мероприятия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3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финансирование и охват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1 000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2 800 000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1 000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1 512 086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287 003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703051" y="6493933"/>
            <a:ext cx="488949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9796085-5A62-43C9-981B-65F8CF924053}" type="slidenum">
              <a:rPr lang="ru-RU" altLang="ru-RU" smtClean="0"/>
              <a:pPr/>
              <a:t>15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66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 descr="Eskiz_001.jpg"/>
          <p:cNvPicPr/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/>
          <a:stretch>
            <a:fillRect/>
          </a:stretch>
        </p:blipFill>
        <p:spPr>
          <a:xfrm>
            <a:off x="1193471" y="476672"/>
            <a:ext cx="9937104" cy="6114225"/>
          </a:xfrm>
          <a:prstGeom prst="rect">
            <a:avLst/>
          </a:prstGeom>
          <a:solidFill>
            <a:srgbClr val="00B0F0"/>
          </a:solidFill>
          <a:effectLst>
            <a:softEdge rad="635000"/>
          </a:effec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1494068" y="2924944"/>
            <a:ext cx="9335910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5400" b="1" spc="-5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5400" b="1" spc="-20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5400" b="1" spc="-75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5" dirty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altLang="ru-RU" sz="54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6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5898" y="1575982"/>
            <a:ext cx="6482710" cy="4093428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обратить самое серьезное внимание на спортивный, творческий потенциал подрастающего поколения.</a:t>
            </a: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отдать массовому спорту, физкультуре и, конечно, детям. В каждой области, крупных районных центрах следует открыть спортивные секции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k-KZ" sz="2600" dirty="0">
              <a:solidFill>
                <a:srgbClr val="00000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		</a:t>
            </a:r>
            <a:r>
              <a:rPr lang="kk-KZ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К.К.Токаев</a:t>
            </a:r>
            <a:endParaRPr lang="ru-RU" sz="2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05075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«Казахстан в новой реальности: время действий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Kassym-Jomart_Tokayev_(2020-02-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75982"/>
            <a:ext cx="3061167" cy="4248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9678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8285200" y="3171509"/>
            <a:ext cx="685762" cy="2304256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12" name="object 23"/>
          <p:cNvSpPr txBox="1">
            <a:spLocks noGrp="1"/>
          </p:cNvSpPr>
          <p:nvPr>
            <p:ph type="title"/>
          </p:nvPr>
        </p:nvSpPr>
        <p:spPr>
          <a:xfrm>
            <a:off x="1412166" y="188640"/>
            <a:ext cx="921967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ru-RU" sz="2000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sz="2000" spc="-3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КУЛЬТУРОЙ И СПОРТОМ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501899"/>
            <a:ext cx="1875443" cy="2596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4095810" y="3049748"/>
            <a:ext cx="7708639" cy="3377640"/>
            <a:chOff x="3771152" y="1299287"/>
            <a:chExt cx="7290957" cy="298609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771152" y="1299287"/>
              <a:ext cx="7290957" cy="2986090"/>
              <a:chOff x="5355328" y="1299287"/>
              <a:chExt cx="7290957" cy="2986090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5355328" y="1299287"/>
                <a:ext cx="7290957" cy="2144783"/>
                <a:chOff x="5201706" y="1011255"/>
                <a:chExt cx="7372726" cy="2144783"/>
              </a:xfrm>
            </p:grpSpPr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V="1">
                  <a:off x="5201706" y="3129435"/>
                  <a:ext cx="7372726" cy="11533"/>
                </a:xfrm>
                <a:prstGeom prst="line">
                  <a:avLst/>
                </a:prstGeom>
                <a:ln w="57150">
                  <a:solidFill>
                    <a:srgbClr val="3195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Прямоугольник 101"/>
                <p:cNvSpPr/>
                <p:nvPr/>
              </p:nvSpPr>
              <p:spPr>
                <a:xfrm>
                  <a:off x="5362700" y="1689276"/>
                  <a:ext cx="650113" cy="1440160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6673402" y="1556792"/>
                  <a:ext cx="619832" cy="1584176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7941177" y="1427846"/>
                  <a:ext cx="720081" cy="1728192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325535" y="1299365"/>
                  <a:ext cx="871137" cy="3537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30,5%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6536490" y="1135596"/>
                  <a:ext cx="893655" cy="3537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33%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7974403" y="1011255"/>
                  <a:ext cx="667227" cy="3537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6108897" y="2113111"/>
                  <a:ext cx="26610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ru-RU" sz="1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16" name="Прямоугольник 115"/>
              <p:cNvSpPr/>
              <p:nvPr/>
            </p:nvSpPr>
            <p:spPr>
              <a:xfrm>
                <a:off x="5726616" y="3986070"/>
                <a:ext cx="1811553" cy="29930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Охват населения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597247" y="4093635"/>
                <a:ext cx="168041" cy="123424"/>
              </a:xfrm>
              <a:prstGeom prst="rect">
                <a:avLst/>
              </a:prstGeom>
              <a:solidFill>
                <a:srgbClr val="3195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4931430" y="1862320"/>
              <a:ext cx="0" cy="1528583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139709" y="1702913"/>
              <a:ext cx="0" cy="168799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3850047" y="3495561"/>
              <a:ext cx="78960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2020г.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99756" y="3495560"/>
              <a:ext cx="78960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2021г.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398727" y="3507016"/>
              <a:ext cx="78960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8109182" y="5526866"/>
            <a:ext cx="1194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8018899" y="3192660"/>
            <a:ext cx="0" cy="220684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: Shape 89">
            <a:extLst>
              <a:ext uri="{FF2B5EF4-FFF2-40B4-BE49-F238E27FC236}">
                <a16:creationId xmlns:a16="http://schemas.microsoft.com/office/drawing/2014/main" xmlns="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 rot="789069">
            <a:off x="7575129" y="3112466"/>
            <a:ext cx="3043116" cy="2592947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7FC3CA">
                  <a:alpha val="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41" name="Freeform 9">
            <a:extLst>
              <a:ext uri="{FF2B5EF4-FFF2-40B4-BE49-F238E27FC236}">
                <a16:creationId xmlns:a16="http://schemas.microsoft.com/office/drawing/2014/main" xmlns="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295858">
            <a:off x="10721006" y="3259726"/>
            <a:ext cx="275163" cy="302759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8279267" y="264963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127448" y="4211343"/>
            <a:ext cx="252028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занимающихся спортом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419 658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9124" y="1375394"/>
            <a:ext cx="3456384" cy="1261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бщее количество населения области</a:t>
            </a:r>
          </a:p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1 375 788 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25126" y="2981927"/>
            <a:ext cx="685762" cy="2493838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28187" y="2449583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03342" y="5491449"/>
            <a:ext cx="139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269569" y="2981927"/>
            <a:ext cx="17871" cy="250320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660497" y="2849693"/>
            <a:ext cx="0" cy="263544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1046195" y="2773056"/>
            <a:ext cx="685762" cy="2695409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01127" y="5525477"/>
            <a:ext cx="83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09007" y="2286236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58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9037797" cy="810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 ФИЗИЧЕСКОЙ КУЛЬТУРЫ И СПОРТА</a:t>
            </a:r>
            <a:endParaRPr lang="ru-RU" sz="2000" dirty="0">
              <a:solidFill>
                <a:srgbClr val="0051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37815" y="1439918"/>
            <a:ext cx="6335283" cy="1390585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Функционируют 1 341 организации физической культуры и спорта</a:t>
            </a:r>
            <a:endParaRPr lang="kk-K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59814" y="2830503"/>
            <a:ext cx="6335283" cy="1390585"/>
          </a:xfrm>
          <a:prstGeom prst="downArrowCallou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0" algn="ctr"/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деятельностью охвачено свыше </a:t>
            </a:r>
          </a:p>
          <a:p>
            <a:pPr marL="179388" lvl="0" indent="0" algn="ctr"/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 тыс. человек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71863" y="4221088"/>
            <a:ext cx="6583063" cy="1390585"/>
          </a:xfrm>
          <a:prstGeom prst="downArrowCallout">
            <a:avLst/>
          </a:prstGeom>
          <a:solidFill>
            <a:srgbClr val="E8931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algn="ctr"/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числа населения области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501226"/>
            <a:ext cx="2044112" cy="2830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22" y="836713"/>
            <a:ext cx="2791357" cy="30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/>
          <p:cNvCxnSpPr/>
          <p:nvPr/>
        </p:nvCxnSpPr>
        <p:spPr>
          <a:xfrm>
            <a:off x="3706714" y="2819479"/>
            <a:ext cx="0" cy="2051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392111" y="2780928"/>
            <a:ext cx="0" cy="2051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145153" y="1151659"/>
            <a:ext cx="676" cy="11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1558" y="764704"/>
            <a:ext cx="2592288" cy="3745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школ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312" y="2996952"/>
            <a:ext cx="8109136" cy="357545"/>
          </a:xfrm>
          <a:prstGeom prst="roundRect">
            <a:avLst/>
          </a:prstGeom>
          <a:solidFill>
            <a:srgbClr val="FFE48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kk-KZ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оличество занимающихся - </a:t>
            </a:r>
            <a:r>
              <a:rPr lang="kk-KZ" sz="1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32 706 человек</a:t>
            </a:r>
            <a:endParaRPr lang="ru-RU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9536" y="1484784"/>
            <a:ext cx="3618821" cy="1334695"/>
            <a:chOff x="1829838" y="776162"/>
            <a:chExt cx="2855272" cy="293784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908562" y="776162"/>
              <a:ext cx="2697823" cy="2937845"/>
            </a:xfrm>
            <a:prstGeom prst="roundRect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1829838" y="792893"/>
              <a:ext cx="2855272" cy="278344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</a:t>
              </a:r>
            </a:p>
            <a:p>
              <a:pPr algn="ctr" defTabSz="711182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специализированные</a:t>
              </a:r>
            </a:p>
            <a:p>
              <a:pPr algn="ctr" defTabSz="711182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детско-юношеские </a:t>
              </a:r>
            </a:p>
            <a:p>
              <a:pPr algn="ctr" defTabSz="711182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спортивные школы 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15513" y="1484784"/>
            <a:ext cx="3412935" cy="1337441"/>
            <a:chOff x="0" y="218772"/>
            <a:chExt cx="5472608" cy="355719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218772"/>
              <a:ext cx="5472608" cy="3557195"/>
            </a:xfrm>
            <a:prstGeom prst="roundRect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173649" y="392420"/>
              <a:ext cx="5125311" cy="32099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endPara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детско-юношеские </a:t>
              </a:r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спортивные школы</a:t>
              </a: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 flipV="1">
            <a:off x="3706714" y="1278997"/>
            <a:ext cx="46688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00488" y="3615233"/>
            <a:ext cx="1720114" cy="2334047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3535083" y="1331265"/>
              <a:ext cx="1290099" cy="7907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детско-юношеских клубов физической подготовки с охватом -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4 917 человек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0200456" y="3501007"/>
            <a:ext cx="1720114" cy="2343431"/>
            <a:chOff x="3509737" y="1288489"/>
            <a:chExt cx="1348110" cy="876271"/>
          </a:xfrm>
          <a:solidFill>
            <a:srgbClr val="76D4BE"/>
          </a:solidFill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solidFill>
              <a:srgbClr val="B9E9DE"/>
            </a:solidFill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 txBox="1"/>
            <p:nvPr/>
          </p:nvSpPr>
          <p:spPr>
            <a:xfrm>
              <a:off x="3551501" y="1331265"/>
              <a:ext cx="1282139" cy="79071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детско-подростковых клубов с охватом -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12 422 детей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508434" y="4911636"/>
            <a:ext cx="2524070" cy="965635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3558068" y="1315288"/>
              <a:ext cx="1201821" cy="8348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ВУЗах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 секции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71864" y="4407582"/>
            <a:ext cx="2524070" cy="965634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4"/>
            <p:cNvSpPr txBox="1"/>
            <p:nvPr/>
          </p:nvSpPr>
          <p:spPr>
            <a:xfrm>
              <a:off x="3552513" y="1331264"/>
              <a:ext cx="1262558" cy="79071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колледжах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431 секция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331599" y="3501008"/>
            <a:ext cx="2553935" cy="965636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3568897" y="1383565"/>
              <a:ext cx="1210833" cy="7384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школах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2 337 секции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>
            <a:off x="3716803" y="1265539"/>
            <a:ext cx="0" cy="187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8375580" y="1268760"/>
            <a:ext cx="1167" cy="162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62849" cy="526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ДЕТСКО-ЮНОШЕСКИЕ ОРГАНИЗАЦИИ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0489" y="6093296"/>
            <a:ext cx="11483848" cy="576064"/>
            <a:chOff x="3456544" y="1471826"/>
            <a:chExt cx="1491848" cy="692934"/>
          </a:xfrm>
          <a:solidFill>
            <a:srgbClr val="B9E9DE"/>
          </a:solidFill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456544" y="1471826"/>
              <a:ext cx="1491848" cy="692934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3470428" y="1558443"/>
              <a:ext cx="1459293" cy="5635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kk-KZ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занимающихся детей и подростков в спортивных секциях - 144 905 чел. или 62,3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" y="764704"/>
            <a:ext cx="1558069" cy="2157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35" y="764704"/>
            <a:ext cx="1838761" cy="19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436746" y="262869"/>
            <a:ext cx="921967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СПОРТИВНО-МАССОВЫЕ МЕРОПРИЯТИЯ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7683193"/>
              </p:ext>
            </p:extLst>
          </p:nvPr>
        </p:nvGraphicFramePr>
        <p:xfrm>
          <a:off x="2855640" y="980728"/>
          <a:ext cx="6381888" cy="392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03512" y="3748667"/>
            <a:ext cx="1338482" cy="619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 среди госслужащих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7146" y="4440754"/>
            <a:ext cx="1684959" cy="461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 среди депутатов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7198" y="4953177"/>
            <a:ext cx="2100899" cy="447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Зимняя Спартакиада среди городов «Ақ қыс»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1585" y="5445224"/>
            <a:ext cx="2314880" cy="447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Сельская зимняя Спартакиада «Қарлы қыс» 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9668" y="5581180"/>
            <a:ext cx="1381219" cy="4477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Студентческая</a:t>
            </a:r>
          </a:p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090" y="5576551"/>
            <a:ext cx="1301262" cy="447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Женская</a:t>
            </a:r>
          </a:p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2100" y="5445224"/>
            <a:ext cx="2224300" cy="447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Сельская летняя Спартакиада «Сарыарқа»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7986" y="4944160"/>
            <a:ext cx="1921093" cy="447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Летняя Спартакиада среди городов «Арай» 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87887" y="3755061"/>
            <a:ext cx="2202376" cy="61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национальных видов спорта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26144" y="4445016"/>
            <a:ext cx="2693594" cy="461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 среди лиц с ограниченными возможностями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041994" y="3990742"/>
            <a:ext cx="1456739" cy="5326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09001" y="4149080"/>
            <a:ext cx="1200662" cy="53466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78098" y="4440754"/>
            <a:ext cx="1037782" cy="72729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195351" y="4581128"/>
            <a:ext cx="1164944" cy="85603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 flipH="1">
            <a:off x="5390278" y="4725144"/>
            <a:ext cx="417691" cy="85603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>
            <a:off x="6384032" y="4725144"/>
            <a:ext cx="380689" cy="85140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11211" y="4478903"/>
            <a:ext cx="817850" cy="94854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20136" y="4221088"/>
            <a:ext cx="792088" cy="91858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1"/>
          </p:cNvCxnSpPr>
          <p:nvPr/>
        </p:nvCxnSpPr>
        <p:spPr>
          <a:xfrm>
            <a:off x="7483270" y="4041868"/>
            <a:ext cx="1042874" cy="63381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25227" y="3903428"/>
            <a:ext cx="1655180" cy="22789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37970443-colorful-runn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23" b="96624" l="9986" r="8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8" y="343219"/>
            <a:ext cx="3933571" cy="39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ticker-footballeur-pop-art-5-ambiance-sticker-col-SAND_A1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69" l="9870" r="89758">
                        <a14:foregroundMark x1="47672" y1="87523" x2="47672" y2="87523"/>
                        <a14:foregroundMark x1="40037" y1="85289" x2="40037" y2="85289"/>
                        <a14:foregroundMark x1="43948" y1="82123" x2="43948" y2="82123"/>
                        <a14:foregroundMark x1="45438" y1="90689" x2="45438" y2="90689"/>
                        <a14:foregroundMark x1="40782" y1="92179" x2="40782" y2="92179"/>
                        <a14:foregroundMark x1="37058" y1="89013" x2="37058" y2="89013"/>
                        <a14:foregroundMark x1="44320" y1="86034" x2="44320" y2="86034"/>
                        <a14:foregroundMark x1="41341" y1="90130" x2="41341" y2="90130"/>
                        <a14:foregroundMark x1="46555" y1="92179" x2="46555" y2="92179"/>
                        <a14:foregroundMark x1="43575" y1="92179" x2="43575" y2="92179"/>
                        <a14:foregroundMark x1="41341" y1="82868" x2="41341" y2="82868"/>
                        <a14:foregroundMark x1="43575" y1="84916" x2="43575" y2="84916"/>
                        <a14:foregroundMark x1="47858" y1="91806" x2="47858" y2="91806"/>
                        <a14:foregroundMark x1="38547" y1="91620" x2="38547" y2="91620"/>
                        <a14:foregroundMark x1="39292" y1="94413" x2="39292" y2="9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741924"/>
            <a:ext cx="2922700" cy="29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4"/>
          <p:cNvSpPr txBox="1"/>
          <p:nvPr/>
        </p:nvSpPr>
        <p:spPr>
          <a:xfrm>
            <a:off x="1919536" y="6309320"/>
            <a:ext cx="9000999" cy="386878"/>
          </a:xfrm>
          <a:prstGeom prst="rect">
            <a:avLst/>
          </a:prstGeom>
          <a:solidFill>
            <a:srgbClr val="B9E9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данных спортивно-массовых мероприятиях принимают участие свыше 40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71158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3"/>
          <p:cNvSpPr txBox="1">
            <a:spLocks/>
          </p:cNvSpPr>
          <p:nvPr/>
        </p:nvSpPr>
        <p:spPr>
          <a:xfrm>
            <a:off x="1190809" y="1149896"/>
            <a:ext cx="403244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ЛИГА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3"/>
          <p:cNvSpPr txBox="1">
            <a:spLocks/>
          </p:cNvSpPr>
          <p:nvPr/>
        </p:nvSpPr>
        <p:spPr>
          <a:xfrm>
            <a:off x="1558170" y="273892"/>
            <a:ext cx="921967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СПОРТИВНО-МАССОВЫЕ МЕРОПРИЯТИЯ</a:t>
            </a:r>
            <a:endParaRPr lang="kk-K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3"/>
          <p:cNvSpPr txBox="1">
            <a:spLocks noGrp="1"/>
          </p:cNvSpPr>
          <p:nvPr>
            <p:ph type="title"/>
          </p:nvPr>
        </p:nvSpPr>
        <p:spPr>
          <a:xfrm>
            <a:off x="6378343" y="1171805"/>
            <a:ext cx="5043211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b="1" spc="-4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СТУДЕНЧЕСКАЯ ЛИГА</a:t>
            </a:r>
            <a:endParaRPr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5192" y="3077715"/>
            <a:ext cx="3397314" cy="6301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хват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73 тыс. учащихся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0769" y="1700807"/>
            <a:ext cx="4752528" cy="6015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по 5 видам спорта </a:t>
            </a:r>
          </a:p>
          <a:p>
            <a:pPr algn="ctr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(футбол, волейбол, футзал, шахматы, гандбол)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8743" y="2424258"/>
            <a:ext cx="3050212" cy="495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в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20702" y="3078063"/>
            <a:ext cx="3154837" cy="6301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хват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свыше 3 200 студентов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5960" y="1700808"/>
            <a:ext cx="6271754" cy="6015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по 5 видам спорта </a:t>
            </a:r>
          </a:p>
          <a:p>
            <a:pPr algn="ctr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(волейбол, баскетбол, мини-футбол, қазақ күресі, наст.теннис)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48128" y="2424259"/>
            <a:ext cx="3050212" cy="495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в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75520" y="4365104"/>
            <a:ext cx="9145016" cy="11871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организации досуга в летнее время ежегодно проводятся: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«Лига дворового футбола» </a:t>
            </a:r>
            <a:r>
              <a:rPr lang="kk-KZ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(охват – свыше 1000 чел.)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«Лига дворового баскетбола» </a:t>
            </a:r>
            <a:r>
              <a:rPr lang="kk-KZ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(охват – свыше 500 чел.).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2380" r="12907" b="9941"/>
          <a:stretch/>
        </p:blipFill>
        <p:spPr>
          <a:xfrm>
            <a:off x="5214159" y="925711"/>
            <a:ext cx="1944216" cy="279132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5"/>
          <a:stretch/>
        </p:blipFill>
        <p:spPr>
          <a:xfrm>
            <a:off x="5214159" y="3991641"/>
            <a:ext cx="3114089" cy="241795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776196" y="207084"/>
            <a:ext cx="9219675" cy="382156"/>
          </a:xfrm>
          <a:prstGeom prst="rect">
            <a:avLst/>
          </a:prstGeom>
          <a:effectLst/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kk-KZ" sz="24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b="1" spc="-4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AulaFit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925711"/>
            <a:ext cx="3528392" cy="264629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3817305"/>
            <a:ext cx="3528392" cy="259228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4"/>
          <a:stretch/>
        </p:blipFill>
        <p:spPr>
          <a:xfrm>
            <a:off x="7435028" y="925405"/>
            <a:ext cx="4012186" cy="279162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4931"/>
          <a:stretch/>
        </p:blipFill>
        <p:spPr>
          <a:xfrm>
            <a:off x="8604901" y="3991641"/>
            <a:ext cx="2842313" cy="2417952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97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8019154"/>
              </p:ext>
            </p:extLst>
          </p:nvPr>
        </p:nvGraphicFramePr>
        <p:xfrm>
          <a:off x="1960662" y="2869660"/>
          <a:ext cx="8787498" cy="386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58262"/>
            <a:ext cx="2495513" cy="20760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5480" y="334681"/>
            <a:ext cx="9386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ТЕСТЫ ПЕРВОГО ПРЕЗИДЕНТА РЕСПУБЛИКИ КАЗАХСТАН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ЛИДЕРА НАЦИИ</a:t>
            </a:r>
            <a:endParaRPr lang="kk-K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3"/>
          <p:cNvSpPr txBox="1">
            <a:spLocks/>
          </p:cNvSpPr>
          <p:nvPr/>
        </p:nvSpPr>
        <p:spPr>
          <a:xfrm>
            <a:off x="2279576" y="5147320"/>
            <a:ext cx="2712684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начальной подготовки</a:t>
            </a:r>
            <a:endParaRPr lang="kk-K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5303912" y="4459809"/>
            <a:ext cx="2712684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уровень</a:t>
            </a:r>
            <a:endParaRPr lang="kk-K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8472264" y="3764104"/>
            <a:ext cx="2712684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E89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Президентский уровень</a:t>
            </a:r>
            <a:endParaRPr lang="kk-KZ" sz="2000" b="1" dirty="0">
              <a:solidFill>
                <a:srgbClr val="E89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3"/>
          <p:cNvSpPr txBox="1">
            <a:spLocks/>
          </p:cNvSpPr>
          <p:nvPr/>
        </p:nvSpPr>
        <p:spPr>
          <a:xfrm>
            <a:off x="779218" y="3795791"/>
            <a:ext cx="271268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ключает три уровня</a:t>
            </a:r>
            <a:endParaRPr lang="kk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>
            <a:spLocks/>
          </p:cNvSpPr>
          <p:nvPr/>
        </p:nvSpPr>
        <p:spPr>
          <a:xfrm>
            <a:off x="4079776" y="1986682"/>
            <a:ext cx="388843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тестов проводится в три этапа</a:t>
            </a:r>
            <a:endParaRPr lang="kk-K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3"/>
          <p:cNvSpPr txBox="1">
            <a:spLocks/>
          </p:cNvSpPr>
          <p:nvPr/>
        </p:nvSpPr>
        <p:spPr>
          <a:xfrm>
            <a:off x="8123262" y="1544073"/>
            <a:ext cx="388843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E89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 участие свыше 400 тыс.чел.</a:t>
            </a:r>
            <a:endParaRPr lang="kk-KZ" sz="2000" b="1" dirty="0">
              <a:solidFill>
                <a:srgbClr val="E89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606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4918</TotalTime>
  <Words>941</Words>
  <Application>Microsoft Office PowerPoint</Application>
  <PresentationFormat>Произвольный</PresentationFormat>
  <Paragraphs>186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ОХВАТ НАСЕЛЕНИЯ ФИЗИЧЕСКОЙ КУЛЬТУРОЙ И СПОРТОМ</vt:lpstr>
      <vt:lpstr>ОРГАНИЗАЦИИ ФИЗИЧЕСКОЙ КУЛЬТУРЫ И СПОРТА</vt:lpstr>
      <vt:lpstr>  ДЕТСКО-ЮНОШЕСКИЕ ОРГАНИЗАЦИИ</vt:lpstr>
      <vt:lpstr>СПОРТИВНО-МАССОВЫЕ МЕРОПРИЯТИЯ</vt:lpstr>
      <vt:lpstr>СТУДЕНЧЕСКАЯ ЛИГА</vt:lpstr>
      <vt:lpstr>ПРОЕКТ #AulaFit</vt:lpstr>
      <vt:lpstr>Презентация PowerPoint</vt:lpstr>
      <vt:lpstr>РАЗВИТИЕ СПОРТИВНОЙ ИНФРАСТРУКТУРЫ</vt:lpstr>
      <vt:lpstr>РАЗВИТИЕ СПОРТИВНОЙ ИНФРАСТРУКТУРЫ</vt:lpstr>
      <vt:lpstr>10 НОВЫХ ПРОЕКТОВ, РЕАЛИЗУЕМЫХ В РАМКАХ ПРОГРАММ  «ДОРОЖНАЯ КАРТА ЗАНЯТОСТИ» и «АУЫЛ - ЕЛ БЕСІГІ»</vt:lpstr>
      <vt:lpstr>РАЗВИТИЕ СПОРТИВНОЙ ИНФРАСТРУКТУРЫ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</dc:creator>
  <cp:lastModifiedBy>user</cp:lastModifiedBy>
  <cp:revision>516</cp:revision>
  <cp:lastPrinted>2021-05-11T03:49:58Z</cp:lastPrinted>
  <dcterms:created xsi:type="dcterms:W3CDTF">2020-02-10T05:58:05Z</dcterms:created>
  <dcterms:modified xsi:type="dcterms:W3CDTF">2021-05-15T06:27:45Z</dcterms:modified>
</cp:coreProperties>
</file>