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0" r:id="rId2"/>
    <p:sldId id="302" r:id="rId3"/>
    <p:sldId id="303" r:id="rId4"/>
    <p:sldId id="257" r:id="rId5"/>
    <p:sldId id="301" r:id="rId6"/>
    <p:sldId id="264" r:id="rId7"/>
    <p:sldId id="265" r:id="rId8"/>
    <p:sldId id="304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71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13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361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3796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392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4766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689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975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805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5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35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7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40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75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99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23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78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1039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ortvko.gov.kz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b="1" dirty="0"/>
              <a:t>Основные показатели физической культуры и спорта за 201</a:t>
            </a:r>
            <a:r>
              <a:rPr lang="kk-KZ" b="1" dirty="0"/>
              <a:t>0-</a:t>
            </a:r>
            <a:r>
              <a:rPr lang="ru-RU" b="1" dirty="0"/>
              <a:t>201</a:t>
            </a:r>
            <a:r>
              <a:rPr lang="kk-KZ" b="1" dirty="0"/>
              <a:t>5</a:t>
            </a:r>
            <a:r>
              <a:rPr lang="ru-RU" b="1" dirty="0"/>
              <a:t> годы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Показатели</a:t>
            </a:r>
          </a:p>
          <a:p>
            <a:r>
              <a:rPr lang="ru-RU" dirty="0"/>
              <a:t>Ед. </a:t>
            </a:r>
            <a:r>
              <a:rPr lang="ru-RU" dirty="0" err="1"/>
              <a:t>изм</a:t>
            </a:r>
            <a:r>
              <a:rPr lang="ru-RU" dirty="0"/>
              <a:t>.</a:t>
            </a:r>
          </a:p>
          <a:p>
            <a:r>
              <a:rPr lang="ru-RU" dirty="0"/>
              <a:t>2012 год</a:t>
            </a:r>
          </a:p>
          <a:p>
            <a:r>
              <a:rPr lang="kk-KZ" dirty="0"/>
              <a:t>2013 год</a:t>
            </a:r>
            <a:endParaRPr lang="ru-RU" dirty="0"/>
          </a:p>
          <a:p>
            <a:r>
              <a:rPr lang="kk-KZ" dirty="0"/>
              <a:t>2014 год</a:t>
            </a:r>
            <a:endParaRPr lang="ru-RU" dirty="0"/>
          </a:p>
          <a:p>
            <a:r>
              <a:rPr lang="kk-KZ" dirty="0"/>
              <a:t>2015 год</a:t>
            </a:r>
            <a:endParaRPr lang="ru-RU" dirty="0"/>
          </a:p>
          <a:p>
            <a:r>
              <a:rPr lang="ru-RU" dirty="0"/>
              <a:t>Спортивные сооружения – всего</a:t>
            </a:r>
          </a:p>
          <a:p>
            <a:r>
              <a:rPr lang="ru-RU" dirty="0"/>
              <a:t> </a:t>
            </a:r>
          </a:p>
          <a:p>
            <a:r>
              <a:rPr lang="kk-KZ" dirty="0"/>
              <a:t>ед.</a:t>
            </a:r>
            <a:endParaRPr lang="ru-RU" dirty="0"/>
          </a:p>
          <a:p>
            <a:r>
              <a:rPr lang="kk-KZ" dirty="0"/>
              <a:t>2888</a:t>
            </a:r>
            <a:endParaRPr lang="ru-RU" dirty="0"/>
          </a:p>
          <a:p>
            <a:r>
              <a:rPr lang="kk-KZ" dirty="0"/>
              <a:t>3070</a:t>
            </a:r>
            <a:endParaRPr lang="ru-RU" dirty="0"/>
          </a:p>
          <a:p>
            <a:r>
              <a:rPr lang="kk-KZ" dirty="0"/>
              <a:t>3132</a:t>
            </a:r>
            <a:endParaRPr lang="ru-RU" dirty="0"/>
          </a:p>
          <a:p>
            <a:r>
              <a:rPr lang="kk-KZ" dirty="0"/>
              <a:t>3147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11" descr="D:\presentation\2\flag_ba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ФОРА\Desktop\рабочий стол бектас\ПАПКА 100 лет\для ссаайта\логотипы\логотип ВК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8576" y="270689"/>
            <a:ext cx="1295152" cy="1295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83568" y="476672"/>
            <a:ext cx="5904656" cy="247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sz="3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«Развитие массового и детского спорта –</a:t>
            </a:r>
            <a:endParaRPr lang="ru-RU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kk-KZ" sz="36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основа формирования здоровой нации»</a:t>
            </a:r>
            <a:endParaRPr lang="ru-RU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33400" y="533400"/>
            <a:ext cx="8324880" cy="57531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области функционируют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46 спортивных учреждений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том числе </a:t>
            </a:r>
            <a:r>
              <a:rPr lang="ru-RU" sz="28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 детско-юношеских спортивных школ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областные школы высшего спортивного мастерства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областной центр подготовки олимпийского резерва, областная специализированная школа-интернат-колледж олимпийского резерва для одаренных детей в спорте, клуб для людей с ограниченными возможностями. Постановлением областного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акимата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создана областная специализированная детско-юношеская спортивная школа олимпийского резерва по волейболу.</a:t>
            </a:r>
          </a:p>
          <a:p>
            <a:pPr algn="just"/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533400"/>
            <a:ext cx="8110566" cy="5753120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Охват систематически занимающихся физической культурой и спортом в области в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году увеличился до 31,3%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общей численности населения и составил 427,7 тыс. человек, (В 2019 году – 425,8 тыс. человек, или 31%),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средне республиканском показателе - 31,0%.</a:t>
            </a:r>
            <a:r>
              <a:rPr lang="kk-KZ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Целевой индикатор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«Обеспеченность населения спортивной инфраструктурой на 1000 человек» по итогам 2020 года составил – 39,9% при плане 39,2%.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tx2">
                <a:lumMod val="78000"/>
                <a:lumOff val="22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189854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Основные показатели программы развития территорий</a:t>
            </a:r>
            <a:b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Восточно-Казахстанской области в сфере спорта.</a:t>
            </a:r>
            <a:b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Индикаторы физической культуры и спорта 2020-2025 годов.</a:t>
            </a:r>
            <a:b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094905"/>
              </p:ext>
            </p:extLst>
          </p:nvPr>
        </p:nvGraphicFramePr>
        <p:xfrm>
          <a:off x="472671" y="1844824"/>
          <a:ext cx="8385610" cy="4298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3288">
                  <a:extLst>
                    <a:ext uri="{9D8B030D-6E8A-4147-A177-3AD203B41FA5}">
                      <a16:colId xmlns:a16="http://schemas.microsoft.com/office/drawing/2014/main" val="1684591210"/>
                    </a:ext>
                  </a:extLst>
                </a:gridCol>
                <a:gridCol w="984906">
                  <a:extLst>
                    <a:ext uri="{9D8B030D-6E8A-4147-A177-3AD203B41FA5}">
                      <a16:colId xmlns:a16="http://schemas.microsoft.com/office/drawing/2014/main" val="357695929"/>
                    </a:ext>
                  </a:extLst>
                </a:gridCol>
                <a:gridCol w="808624">
                  <a:extLst>
                    <a:ext uri="{9D8B030D-6E8A-4147-A177-3AD203B41FA5}">
                      <a16:colId xmlns:a16="http://schemas.microsoft.com/office/drawing/2014/main" val="4218072872"/>
                    </a:ext>
                  </a:extLst>
                </a:gridCol>
                <a:gridCol w="808624">
                  <a:extLst>
                    <a:ext uri="{9D8B030D-6E8A-4147-A177-3AD203B41FA5}">
                      <a16:colId xmlns:a16="http://schemas.microsoft.com/office/drawing/2014/main" val="2222170216"/>
                    </a:ext>
                  </a:extLst>
                </a:gridCol>
                <a:gridCol w="1029158">
                  <a:extLst>
                    <a:ext uri="{9D8B030D-6E8A-4147-A177-3AD203B41FA5}">
                      <a16:colId xmlns:a16="http://schemas.microsoft.com/office/drawing/2014/main" val="3262917599"/>
                    </a:ext>
                  </a:extLst>
                </a:gridCol>
                <a:gridCol w="882135">
                  <a:extLst>
                    <a:ext uri="{9D8B030D-6E8A-4147-A177-3AD203B41FA5}">
                      <a16:colId xmlns:a16="http://schemas.microsoft.com/office/drawing/2014/main" val="1514889524"/>
                    </a:ext>
                  </a:extLst>
                </a:gridCol>
                <a:gridCol w="1102669">
                  <a:extLst>
                    <a:ext uri="{9D8B030D-6E8A-4147-A177-3AD203B41FA5}">
                      <a16:colId xmlns:a16="http://schemas.microsoft.com/office/drawing/2014/main" val="4121801250"/>
                    </a:ext>
                  </a:extLst>
                </a:gridCol>
                <a:gridCol w="966206">
                  <a:extLst>
                    <a:ext uri="{9D8B030D-6E8A-4147-A177-3AD203B41FA5}">
                      <a16:colId xmlns:a16="http://schemas.microsoft.com/office/drawing/2014/main" val="116809179"/>
                    </a:ext>
                  </a:extLst>
                </a:gridCol>
              </a:tblGrid>
              <a:tr h="4136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городов и районов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 defTabSz="920750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Обеспеченность населения ВКО спортивной инфраструктурой на 2020-2025 годы (%)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868372"/>
                  </a:ext>
                </a:extLst>
              </a:tr>
              <a:tr h="181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2020г. 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 2020г. 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2021г. 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2022г. 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2023г. 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2024г. 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2025г. 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225738"/>
                  </a:ext>
                </a:extLst>
              </a:tr>
              <a:tr h="181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Область</a:t>
                      </a:r>
                      <a:endParaRPr lang="ru-RU" sz="1000" b="1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39,2</a:t>
                      </a:r>
                      <a:endParaRPr lang="ru-RU" sz="1000" b="1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39,9</a:t>
                      </a:r>
                      <a:endParaRPr lang="ru-RU" sz="1000" b="1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40,4</a:t>
                      </a:r>
                      <a:endParaRPr lang="ru-RU" sz="1000" b="1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41,6</a:t>
                      </a:r>
                      <a:endParaRPr lang="ru-RU" sz="1000" b="1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42,8</a:t>
                      </a:r>
                      <a:endParaRPr lang="ru-RU" sz="1000" b="1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44,0</a:t>
                      </a:r>
                      <a:endParaRPr lang="ru-RU" sz="1000" b="1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45,2</a:t>
                      </a:r>
                      <a:endParaRPr lang="ru-RU" sz="1000" b="1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521743"/>
                  </a:ext>
                </a:extLst>
              </a:tr>
              <a:tr h="181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Абайский район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82,4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82,4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82,4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85,5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88,7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88,7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88,7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6928321"/>
                  </a:ext>
                </a:extLst>
              </a:tr>
              <a:tr h="181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Аягозский район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27,2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26,6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27,2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27,2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27,2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27,2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27,2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044085"/>
                  </a:ext>
                </a:extLst>
              </a:tr>
              <a:tr h="181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Бескарагайский район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50,9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50,9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50,9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50,9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50,9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50,9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50,9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827112"/>
                  </a:ext>
                </a:extLst>
              </a:tr>
              <a:tr h="206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Бородулихинский район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42,6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42,6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42,6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59,2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59,2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59,2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59,2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775938"/>
                  </a:ext>
                </a:extLst>
              </a:tr>
              <a:tr h="181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Глубоковский район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26,9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27,6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26,9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26,9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26,9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26,9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26,9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8233391"/>
                  </a:ext>
                </a:extLst>
              </a:tr>
              <a:tr h="181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Жарминский район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37,1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35,9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37,1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39,5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39,5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39,5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39,5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9911824"/>
                  </a:ext>
                </a:extLst>
              </a:tr>
              <a:tr h="181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Зайсанский район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63,5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63,5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63,5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63,5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63,5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68,4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68,4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2297678"/>
                  </a:ext>
                </a:extLst>
              </a:tr>
              <a:tr h="181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Зыряновский район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40,8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40,8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40,8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49,9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49,9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49,9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49,9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3292421"/>
                  </a:ext>
                </a:extLst>
              </a:tr>
              <a:tr h="213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Катон-Карагайский район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69,6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71,6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94,0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94,0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94,0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94,0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94,0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590900"/>
                  </a:ext>
                </a:extLst>
              </a:tr>
              <a:tr h="181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Курчумский район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87,7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87,7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89,6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91,5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93,4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93,4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93,4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0171088"/>
                  </a:ext>
                </a:extLst>
              </a:tr>
              <a:tr h="181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Кокпектинский район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62,7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62,7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62,7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62,7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62,7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62,7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62,7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5452801"/>
                  </a:ext>
                </a:extLst>
              </a:tr>
              <a:tr h="181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 Риддер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31,1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31,1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31,1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31,1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31,1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31,1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31,1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9744113"/>
                  </a:ext>
                </a:extLst>
              </a:tr>
              <a:tr h="181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 Семей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28,5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34,3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28,5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28,5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28,5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28,5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28,5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6570013"/>
                  </a:ext>
                </a:extLst>
              </a:tr>
              <a:tr h="181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 Курчатов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43,2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43,2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43,2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43,2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43,2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43,2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43,2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768324"/>
                  </a:ext>
                </a:extLst>
              </a:tr>
              <a:tr h="181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Тарбагатайский район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45,5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45,5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45,5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47,8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49,0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49,0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49,0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6732082"/>
                  </a:ext>
                </a:extLst>
              </a:tr>
              <a:tr h="1925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 Усть-Каменогорск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39,5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36,7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39,5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39,5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39,5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39,5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39,5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2896149"/>
                  </a:ext>
                </a:extLst>
              </a:tr>
              <a:tr h="181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Уланский район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56,4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52,9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58,7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59,8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61,0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61,0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61,0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8204364"/>
                  </a:ext>
                </a:extLst>
              </a:tr>
              <a:tr h="181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Урджарский район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49,9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49,9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50,5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50,5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50,5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50,5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50,5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266299"/>
                  </a:ext>
                </a:extLst>
              </a:tr>
              <a:tr h="1925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Шемонаихинский район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31,0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31,0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33,0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34,1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34,1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34,1</a:t>
                      </a:r>
                      <a:endParaRPr lang="ru-RU" sz="1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n>
                            <a:noFill/>
                          </a:ln>
                          <a:effectLst>
                            <a:glow>
                              <a:schemeClr val="tx1"/>
                            </a:glow>
                            <a:outerShdw sx="1000" sy="1000" algn="ctr" rotWithShape="0">
                              <a:schemeClr val="bg1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34,1</a:t>
                      </a:r>
                      <a:endParaRPr lang="ru-RU" sz="1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>
                            <a:schemeClr val="tx1"/>
                          </a:glow>
                          <a:outerShdw sx="1000" sy="1000" algn="ctr" rotWithShape="0">
                            <a:schemeClr val="bg1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7" marR="6247" marT="624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87718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404664"/>
            <a:ext cx="806489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ВКО располагает </a:t>
            </a:r>
            <a:r>
              <a:rPr lang="ru-RU" sz="4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3247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спортивными сооружениями.            </a:t>
            </a:r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2020 году введено в эксплуатацию 16 спортивных объектов. Из них: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физкультурно-оздоровительных комплекса, 2 плавательных бассейна,                                5 спортивных площадок, 5 мини-футбольных полей, 1 хоккейная коробка.  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67544" y="476672"/>
            <a:ext cx="8064896" cy="4520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kk-K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2021 год</a:t>
            </a:r>
            <a:r>
              <a:rPr lang="kk-K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планируется строительство                     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физкультурно-оздоровительных комплексов 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с.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Маркаколь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Курчумского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района, в с. Аксуат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Тарбагатайского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района, с. Кайнар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акимата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г. Семей, с.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Бородулиха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Бородулихинского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района, в с. Самарское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Кокпектинского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района, с.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Бозанбай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с.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Айыртау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с. Таврия Уланского района, в                         г. Серебрянск района Алтай, с.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Улкен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Нарын 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Катон-Карагайского района.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3528" y="332656"/>
            <a:ext cx="8280920" cy="5967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На 2020-21 учебный год количество учащихся от </a:t>
            </a:r>
            <a:r>
              <a:rPr lang="kk-KZ" sz="28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6</a:t>
            </a:r>
            <a:r>
              <a:rPr lang="ru-RU" sz="28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до 17 лет составило более </a:t>
            </a:r>
            <a:r>
              <a:rPr lang="kk-KZ" sz="28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193 тысяч </a:t>
            </a:r>
            <a:r>
              <a:rPr lang="ru-RU" sz="28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детей и подростков. На бесплатной основе функционирует </a:t>
            </a:r>
            <a:r>
              <a:rPr lang="kk-KZ" sz="28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7</a:t>
            </a:r>
            <a:r>
              <a:rPr lang="ru-RU" sz="28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 604 кружка с охватом</a:t>
            </a:r>
            <a:r>
              <a:rPr lang="kk-KZ" sz="28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</a:t>
            </a:r>
            <a:r>
              <a:rPr lang="ru-RU" sz="28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120 431 человек (</a:t>
            </a:r>
            <a:r>
              <a:rPr lang="kk-KZ" sz="28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62,3</a:t>
            </a:r>
            <a:r>
              <a:rPr lang="ru-RU" sz="28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%), в том числе: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- в спортивных школах – 2 479 секций с охватом 29 179 человек;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- в общеобразовательных школах работает 4 386 кружков с охватом </a:t>
            </a:r>
            <a:r>
              <a:rPr lang="kk-KZ" sz="2400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79 599 детей;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400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 организациях культуры – 739 кружков с охватом 11 653 человек.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kk-KZ" sz="2400" i="1" dirty="0">
                <a:latin typeface="Times New Roman" pitchFamily="18" charset="0"/>
                <a:cs typeface="Times New Roman" pitchFamily="18" charset="0"/>
              </a:rPr>
              <a:t>Планируется дополнительно открыть 1 268 спортивных секций </a:t>
            </a:r>
            <a:endParaRPr lang="ru-RU" sz="2400" i="1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533400"/>
            <a:ext cx="8610600" cy="6038872"/>
          </a:xfrm>
        </p:spPr>
        <p:txBody>
          <a:bodyPr>
            <a:normAutofit fontScale="47500" lnSpcReduction="20000"/>
          </a:bodyPr>
          <a:lstStyle/>
          <a:p>
            <a:r>
              <a:rPr lang="ru-RU" sz="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Высвобожденные средства в размере 336,5 млн. тенге направлены на развитие детского и массового спорта</a:t>
            </a:r>
            <a:r>
              <a:rPr lang="kk-KZ" sz="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том числе:</a:t>
            </a:r>
            <a:endParaRPr lang="ru-RU" sz="3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kk-KZ" sz="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27,9 </a:t>
            </a:r>
            <a:r>
              <a:rPr lang="ru-RU" sz="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тенге направлены </a:t>
            </a:r>
            <a:r>
              <a:rPr lang="kk-KZ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реализацию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пилотного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проекта «</a:t>
            </a:r>
            <a:r>
              <a:rPr lang="en-US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Aula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Fit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с прогнозируемым охватом занимающихся -</a:t>
            </a:r>
            <a:r>
              <a:rPr lang="ru-RU" sz="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2 160 человек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Спортивные занятия будут проводиться в шаговой доступности от места жительства в виде регулярных тренировок с привлечением квалифицированных тренеров по видам спорта (лыжные гонки, хоккей с шайбой, бадминтон, футбол, баскетбол, волейбол, настольный теннис и легкая атлетика).</a:t>
            </a:r>
          </a:p>
          <a:p>
            <a:r>
              <a:rPr lang="kk-KZ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kk-KZ" sz="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80,7 </a:t>
            </a:r>
            <a:r>
              <a:rPr lang="ru-RU" sz="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тенге </a:t>
            </a:r>
            <a:r>
              <a:rPr lang="kk-KZ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проведение многоэтапных спортивных мероприятий по массовым видам спорта (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хоккей с шайбой, баскетбол, волейбол, легкая атлетика, настольный теннис, гандбол, </a:t>
            </a:r>
            <a:r>
              <a:rPr lang="kk-KZ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асық ату, тоғызқұмалақ, вольная борьба). </a:t>
            </a:r>
            <a:r>
              <a:rPr lang="kk-KZ" sz="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Охват 5-ти этапов составит более 90 тысяч учащихся в возрасте от 13 до 17 лет.</a:t>
            </a:r>
            <a:r>
              <a:rPr lang="kk-KZ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Также высвобожденные средства направлены на приобретение спортивного инвентаря и экипировки для технического оснащения многоэтапных спортивных соревнований.</a:t>
            </a:r>
            <a:endParaRPr lang="ru-RU" sz="3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kk-KZ" sz="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227,9</a:t>
            </a:r>
            <a:r>
              <a:rPr lang="ru-RU" sz="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тенге 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создание областной специализированной детско-юношеской спортивной школы олимпийского резерва по волейболу с контингентом учащихся </a:t>
            </a:r>
            <a:r>
              <a:rPr lang="ru-RU" sz="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286 детей.</a:t>
            </a:r>
            <a:endParaRPr lang="ru-RU" sz="3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реализации государственного спортивного заказа были проведены расчеты потребности в спортивных секциях в частных организациях. Согласно данным расчетам, общая потребность в бесплатных кружках по области составила – </a:t>
            </a:r>
            <a:r>
              <a:rPr lang="ru-RU" sz="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609 детей в 54 спортивных секциях. 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этих целей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акиматом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ВКО направлены </a:t>
            </a:r>
            <a:r>
              <a:rPr lang="ru-RU" sz="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 млн. тенге (</a:t>
            </a:r>
            <a:r>
              <a:rPr lang="ru-RU" sz="3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сокращены расходы на проведение семинаров для тренеров по видам спорта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857224" y="2714620"/>
            <a:ext cx="7658690" cy="1243013"/>
          </a:xfrm>
          <a:noFill/>
        </p:spPr>
        <p:txBody>
          <a:bodyPr rtlCol="0">
            <a:no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40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Назарларыңызға</a:t>
            </a:r>
            <a:r>
              <a:rPr lang="ru-RU" sz="4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рақмет</a:t>
            </a:r>
            <a:endParaRPr lang="ru-RU" sz="4000" b="1" dirty="0">
              <a:solidFill>
                <a:schemeClr val="accent1"/>
              </a:solidFill>
              <a:latin typeface="Times New Roman" pitchFamily="18" charset="0"/>
              <a:ea typeface="Dotum" pitchFamily="34" charset="-127"/>
              <a:cs typeface="Times New Roman" pitchFamily="18" charset="0"/>
            </a:endParaRPr>
          </a:p>
        </p:txBody>
      </p:sp>
      <p:sp>
        <p:nvSpPr>
          <p:cNvPr id="102405" name="TextBox 12"/>
          <p:cNvSpPr txBox="1">
            <a:spLocks noChangeArrowheads="1"/>
          </p:cNvSpPr>
          <p:nvPr/>
        </p:nvSpPr>
        <p:spPr bwMode="auto">
          <a:xfrm>
            <a:off x="6724325" y="6060908"/>
            <a:ext cx="24241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0" u="sng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www</a:t>
            </a:r>
            <a:r>
              <a:rPr lang="ru-RU" b="0" u="sng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.</a:t>
            </a:r>
            <a:r>
              <a:rPr lang="en-US" b="0" u="sng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sportvko.gov.kz</a:t>
            </a:r>
            <a:endParaRPr lang="ru-RU" b="0" u="sng" dirty="0">
              <a:solidFill>
                <a:schemeClr val="accent1">
                  <a:lumMod val="75000"/>
                </a:schemeClr>
              </a:solidFill>
            </a:endParaRPr>
          </a:p>
          <a:p>
            <a:pPr algn="ctr" eaLnBrk="1" hangingPunct="1"/>
            <a:r>
              <a:rPr lang="ru-RU" b="0" u="sng" dirty="0">
                <a:solidFill>
                  <a:schemeClr val="accent1">
                    <a:lumMod val="75000"/>
                  </a:schemeClr>
                </a:solidFill>
              </a:rPr>
              <a:t>2021 год</a:t>
            </a:r>
          </a:p>
        </p:txBody>
      </p:sp>
      <p:sp>
        <p:nvSpPr>
          <p:cNvPr id="102406" name="Прямоугольник 1"/>
          <p:cNvSpPr>
            <a:spLocks noChangeArrowheads="1"/>
          </p:cNvSpPr>
          <p:nvPr/>
        </p:nvSpPr>
        <p:spPr bwMode="auto">
          <a:xfrm>
            <a:off x="879676" y="694481"/>
            <a:ext cx="7639291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ru-RU" sz="3200" i="1" dirty="0">
              <a:solidFill>
                <a:srgbClr val="002060"/>
              </a:solidFill>
            </a:endParaRPr>
          </a:p>
          <a:p>
            <a:endParaRPr lang="ru-RU" sz="3200" i="1" dirty="0">
              <a:solidFill>
                <a:srgbClr val="002060"/>
              </a:solidFill>
            </a:endParaRPr>
          </a:p>
          <a:p>
            <a:endParaRPr lang="ru-RU" sz="3200" i="1" dirty="0">
              <a:solidFill>
                <a:srgbClr val="002060"/>
              </a:solidFill>
            </a:endParaRPr>
          </a:p>
          <a:p>
            <a:endParaRPr lang="ru-RU" sz="3200" i="1" dirty="0">
              <a:solidFill>
                <a:srgbClr val="002060"/>
              </a:solidFill>
            </a:endParaRPr>
          </a:p>
          <a:p>
            <a:endParaRPr lang="ru-RU" sz="32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633</TotalTime>
  <Words>865</Words>
  <Application>Microsoft Office PowerPoint</Application>
  <PresentationFormat>Экран (4:3)</PresentationFormat>
  <Paragraphs>210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Основные показатели программы развития территорий  Восточно-Казахстанской области в сфере спорта. Индикаторы физической культуры и спорта 2020-2025 годов.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Аида</dc:creator>
  <cp:lastModifiedBy>Малика Елюбаева</cp:lastModifiedBy>
  <cp:revision>71</cp:revision>
  <dcterms:created xsi:type="dcterms:W3CDTF">2016-12-19T15:54:40Z</dcterms:created>
  <dcterms:modified xsi:type="dcterms:W3CDTF">2021-05-11T12:08:11Z</dcterms:modified>
</cp:coreProperties>
</file>