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97" r:id="rId2"/>
    <p:sldId id="339" r:id="rId3"/>
    <p:sldId id="342" r:id="rId4"/>
    <p:sldId id="302" r:id="rId5"/>
    <p:sldId id="305" r:id="rId6"/>
    <p:sldId id="303" r:id="rId7"/>
    <p:sldId id="340" r:id="rId8"/>
  </p:sldIdLst>
  <p:sldSz cx="12192000" cy="6858000"/>
  <p:notesSz cx="6808788" cy="99409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CDE6FF"/>
    <a:srgbClr val="004F8A"/>
    <a:srgbClr val="0066CC"/>
    <a:srgbClr val="CCECFF"/>
    <a:srgbClr val="FF3300"/>
    <a:srgbClr val="AFDDFF"/>
    <a:srgbClr val="DCBABA"/>
    <a:srgbClr val="CCFFFF"/>
    <a:srgbClr val="D5FF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211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5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8283705360801458E-2"/>
          <c:y val="7.9991204975601818E-2"/>
          <c:w val="0.91070934761023803"/>
          <c:h val="0.54851086016826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Нефтяные поступления</c:v>
                </c:pt>
              </c:strCache>
            </c:strRef>
          </c:tx>
          <c:spPr>
            <a:solidFill>
              <a:srgbClr val="FFA7C4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1306141222903096E-2"/>
                  <c:y val="1.825842427402396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7DE-42A1-B735-13FDAFF2DF3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rgbClr val="990033"/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</c:numCache>
            </c:numRef>
          </c:cat>
          <c:val>
            <c:numRef>
              <c:f>Лист1!$B$2:$B$5</c:f>
              <c:numCache>
                <c:formatCode>#,##0</c:formatCode>
                <c:ptCount val="4"/>
                <c:pt idx="0">
                  <c:v>5484</c:v>
                </c:pt>
                <c:pt idx="1">
                  <c:v>4138</c:v>
                </c:pt>
                <c:pt idx="2">
                  <c:v>3920</c:v>
                </c:pt>
                <c:pt idx="3">
                  <c:v>3844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7DE-42A1-B735-13FDAFF2DF3B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Ненефтяные поступления</c:v>
                </c:pt>
              </c:strCache>
            </c:strRef>
          </c:tx>
          <c:spPr>
            <a:solidFill>
              <a:schemeClr val="tx2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</c:numCache>
            </c:numRef>
          </c:cat>
          <c:val>
            <c:numRef>
              <c:f>Лист1!$C$2:$C$5</c:f>
              <c:numCache>
                <c:formatCode>#,##0</c:formatCode>
                <c:ptCount val="4"/>
                <c:pt idx="0">
                  <c:v>7090</c:v>
                </c:pt>
                <c:pt idx="1">
                  <c:v>8868</c:v>
                </c:pt>
                <c:pt idx="2">
                  <c:v>9034</c:v>
                </c:pt>
                <c:pt idx="3">
                  <c:v>9577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7DE-42A1-B735-13FDAFF2DF3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56676840"/>
        <c:axId val="156668192"/>
      </c:barChart>
      <c:catAx>
        <c:axId val="1566768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ru-RU"/>
          </a:p>
        </c:txPr>
        <c:crossAx val="156668192"/>
        <c:crosses val="autoZero"/>
        <c:auto val="1"/>
        <c:lblAlgn val="ctr"/>
        <c:lblOffset val="100"/>
        <c:noMultiLvlLbl val="0"/>
      </c:catAx>
      <c:valAx>
        <c:axId val="156668192"/>
        <c:scaling>
          <c:orientation val="minMax"/>
        </c:scaling>
        <c:delete val="0"/>
        <c:axPos val="l"/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bg1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ru-RU"/>
          </a:p>
        </c:txPr>
        <c:crossAx val="1566768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9.6333367954063234E-2"/>
          <c:y val="0.80521280409142071"/>
          <c:w val="0.86763268394735671"/>
          <c:h val="0.1701019021348458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bg2">
                  <a:lumMod val="10000"/>
                </a:schemeClr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8283705360801458E-2"/>
          <c:y val="7.9991204975601818E-2"/>
          <c:w val="0.91070934761023803"/>
          <c:h val="0.54851086016826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 на социальную сферу</c:v>
                </c:pt>
              </c:strCache>
            </c:strRef>
          </c:tx>
          <c:spPr>
            <a:solidFill>
              <a:schemeClr val="accent5">
                <a:lumMod val="25000"/>
                <a:lumOff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accent6">
                        <a:lumMod val="50000"/>
                      </a:schemeClr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</c:numCache>
            </c:numRef>
          </c:cat>
          <c:val>
            <c:numRef>
              <c:f>Лист1!$B$2:$B$5</c:f>
              <c:numCache>
                <c:formatCode>#,##0</c:formatCode>
                <c:ptCount val="4"/>
                <c:pt idx="0">
                  <c:v>7437</c:v>
                </c:pt>
                <c:pt idx="1">
                  <c:v>7952</c:v>
                </c:pt>
                <c:pt idx="2">
                  <c:v>9063</c:v>
                </c:pt>
                <c:pt idx="3">
                  <c:v>9591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0B2-4889-B4BD-A9C223FCE40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axId val="156676840"/>
        <c:axId val="156668192"/>
      </c:barChart>
      <c:lineChart>
        <c:grouping val="standard"/>
        <c:varyColors val="0"/>
        <c:ser>
          <c:idx val="1"/>
          <c:order val="1"/>
          <c:tx>
            <c:strRef>
              <c:f>Лист1!$C$1</c:f>
              <c:strCache>
                <c:ptCount val="1"/>
                <c:pt idx="0">
                  <c:v>в % к общим расходам</c:v>
                </c:pt>
              </c:strCache>
            </c:strRef>
          </c:tx>
          <c:spPr>
            <a:ln w="28575" cap="rnd">
              <a:solidFill>
                <a:srgbClr val="CC3300"/>
              </a:solidFill>
              <a:round/>
            </a:ln>
            <a:effectLst/>
          </c:spPr>
          <c:marker>
            <c:symbol val="diamond"/>
            <c:size val="6"/>
            <c:spPr>
              <a:solidFill>
                <a:srgbClr val="CC3300"/>
              </a:solidFill>
              <a:ln w="9525">
                <a:solidFill>
                  <a:srgbClr val="CC3300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rgbClr val="CC3300"/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</c:numCache>
            </c:numRef>
          </c:cat>
          <c:val>
            <c:numRef>
              <c:f>Лист1!$C$2:$C$5</c:f>
              <c:numCache>
                <c:formatCode>#,##0.0</c:formatCode>
                <c:ptCount val="4"/>
                <c:pt idx="0">
                  <c:v>48.5</c:v>
                </c:pt>
                <c:pt idx="1">
                  <c:v>50</c:v>
                </c:pt>
                <c:pt idx="2">
                  <c:v>58</c:v>
                </c:pt>
                <c:pt idx="3">
                  <c:v>59.8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0B2-4889-B4BD-A9C223FCE4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77932416"/>
        <c:axId val="477927168"/>
      </c:lineChart>
      <c:catAx>
        <c:axId val="1566768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ru-RU"/>
          </a:p>
        </c:txPr>
        <c:crossAx val="156668192"/>
        <c:crosses val="autoZero"/>
        <c:auto val="1"/>
        <c:lblAlgn val="ctr"/>
        <c:lblOffset val="100"/>
        <c:noMultiLvlLbl val="0"/>
      </c:catAx>
      <c:valAx>
        <c:axId val="156668192"/>
        <c:scaling>
          <c:orientation val="minMax"/>
        </c:scaling>
        <c:delete val="0"/>
        <c:axPos val="l"/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bg1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ru-RU"/>
          </a:p>
        </c:txPr>
        <c:crossAx val="156676840"/>
        <c:crosses val="autoZero"/>
        <c:crossBetween val="between"/>
      </c:valAx>
      <c:valAx>
        <c:axId val="477927168"/>
        <c:scaling>
          <c:orientation val="minMax"/>
        </c:scaling>
        <c:delete val="0"/>
        <c:axPos val="r"/>
        <c:numFmt formatCode="#,##0.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bg1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ru-RU"/>
          </a:p>
        </c:txPr>
        <c:crossAx val="477932416"/>
        <c:crosses val="max"/>
        <c:crossBetween val="between"/>
      </c:valAx>
      <c:catAx>
        <c:axId val="47793241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77927168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9.6333367954063234E-2"/>
          <c:y val="0.80521280409142071"/>
          <c:w val="0.89999989351240284"/>
          <c:h val="0.104753036840803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bg2">
                  <a:lumMod val="10000"/>
                </a:schemeClr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3" y="3"/>
            <a:ext cx="2950475" cy="498773"/>
          </a:xfrm>
          <a:prstGeom prst="rect">
            <a:avLst/>
          </a:prstGeom>
        </p:spPr>
        <p:txBody>
          <a:bodyPr vert="horz" lIns="91413" tIns="45708" rIns="91413" bIns="45708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6740" y="3"/>
            <a:ext cx="2950475" cy="498773"/>
          </a:xfrm>
          <a:prstGeom prst="rect">
            <a:avLst/>
          </a:prstGeom>
        </p:spPr>
        <p:txBody>
          <a:bodyPr vert="horz" lIns="91413" tIns="45708" rIns="91413" bIns="45708" rtlCol="0"/>
          <a:lstStyle>
            <a:lvl1pPr algn="r">
              <a:defRPr sz="1200"/>
            </a:lvl1pPr>
          </a:lstStyle>
          <a:p>
            <a:fld id="{767ED45D-A506-4B7E-AB1F-8DC6FC8A7DB2}" type="datetimeFigureOut">
              <a:rPr lang="ru-RU" smtClean="0"/>
              <a:t>08.09.2021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4238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3" tIns="45708" rIns="91413" bIns="4570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879" y="4784073"/>
            <a:ext cx="5447030" cy="3914239"/>
          </a:xfrm>
          <a:prstGeom prst="rect">
            <a:avLst/>
          </a:prstGeom>
        </p:spPr>
        <p:txBody>
          <a:bodyPr vert="horz" lIns="91413" tIns="45708" rIns="91413" bIns="45708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3" y="9442154"/>
            <a:ext cx="2950475" cy="498772"/>
          </a:xfrm>
          <a:prstGeom prst="rect">
            <a:avLst/>
          </a:prstGeom>
        </p:spPr>
        <p:txBody>
          <a:bodyPr vert="horz" lIns="91413" tIns="45708" rIns="91413" bIns="45708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6740" y="9442154"/>
            <a:ext cx="2950475" cy="498772"/>
          </a:xfrm>
          <a:prstGeom prst="rect">
            <a:avLst/>
          </a:prstGeom>
        </p:spPr>
        <p:txBody>
          <a:bodyPr vert="horz" lIns="91413" tIns="45708" rIns="91413" bIns="45708" rtlCol="0" anchor="b"/>
          <a:lstStyle>
            <a:lvl1pPr algn="r">
              <a:defRPr sz="1200"/>
            </a:lvl1pPr>
          </a:lstStyle>
          <a:p>
            <a:fld id="{8E597147-8026-4338-9AF5-EDDB7D519B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97123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C79C7-506C-448D-97F7-F8600ECA5F63}" type="datetime1">
              <a:rPr lang="ru-RU" smtClean="0"/>
              <a:t>08.09.2021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77F2A-2C27-4D70-B810-54F6CFB5CD3C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8624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130DB-16BF-489B-8523-4CDA45C62172}" type="datetime1">
              <a:rPr lang="ru-RU" smtClean="0"/>
              <a:t>08.09.2021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77F2A-2C27-4D70-B810-54F6CFB5CD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5271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B3B19-EFE0-4E91-9EE4-A1D9E518DD87}" type="datetime1">
              <a:rPr lang="ru-RU" smtClean="0"/>
              <a:t>08.09.2021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77F2A-2C27-4D70-B810-54F6CFB5CD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3304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46642-BC70-4985-8E05-9DE80C5C69F8}" type="datetime1">
              <a:rPr lang="ru-RU" smtClean="0"/>
              <a:t>08.09.2021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77F2A-2C27-4D70-B810-54F6CFB5CD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66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8C956-DB64-4429-A65A-1DBE740B68A6}" type="datetime1">
              <a:rPr lang="ru-RU" smtClean="0"/>
              <a:t>08.09.2021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77F2A-2C27-4D70-B810-54F6CFB5CD3C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2946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61D8A-0CBD-4A8E-A719-C6A52D40B547}" type="datetime1">
              <a:rPr lang="ru-RU" smtClean="0"/>
              <a:t>08.09.2021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77F2A-2C27-4D70-B810-54F6CFB5CD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758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8E803-2366-4EE4-BED4-9A24AD918DF0}" type="datetime1">
              <a:rPr lang="ru-RU" smtClean="0"/>
              <a:t>08.09.2021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77F2A-2C27-4D70-B810-54F6CFB5CD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3306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6539E-B567-4FDD-985E-2C481DE363B0}" type="datetime1">
              <a:rPr lang="ru-RU" smtClean="0"/>
              <a:t>08.09.2021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77F2A-2C27-4D70-B810-54F6CFB5CD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411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65EA1-605B-4444-AA00-69A32766E14C}" type="datetime1">
              <a:rPr lang="ru-RU" smtClean="0"/>
              <a:t>08.09.2021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77F2A-2C27-4D70-B810-54F6CFB5CD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2534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0D71E28D-B1B1-4973-B5B1-7B2CC94CA025}" type="datetime1">
              <a:rPr lang="ru-RU" smtClean="0"/>
              <a:t>08.09.2021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B077F2A-2C27-4D70-B810-54F6CFB5CD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4507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ACDFC-CADC-4A13-BE7B-8A7B27823244}" type="datetime1">
              <a:rPr lang="ru-RU" smtClean="0"/>
              <a:t>08.09.2021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77F2A-2C27-4D70-B810-54F6CFB5CD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977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F0939255-A86E-4601-BD5A-84ADE5BF4902}" type="datetime1">
              <a:rPr lang="ru-RU" smtClean="0"/>
              <a:t>08.09.2021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B077F2A-2C27-4D70-B810-54F6CFB5CD3C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3486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78E2FD4-A516-4655-9742-3609C1A8ED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83578" y="1580847"/>
            <a:ext cx="10058400" cy="2605369"/>
          </a:xfrm>
        </p:spPr>
        <p:txBody>
          <a:bodyPr anchor="ctr">
            <a:noAutofit/>
          </a:bodyPr>
          <a:lstStyle/>
          <a:p>
            <a:pPr algn="ctr">
              <a:lnSpc>
                <a:spcPct val="110000"/>
              </a:lnSpc>
            </a:pPr>
            <a:r>
              <a:rPr lang="ru-RU" sz="5400" b="1" dirty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Проект республиканского бюджета на 2022-2024 годы</a:t>
            </a:r>
            <a:endParaRPr lang="ru-RU" sz="5400" dirty="0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19E8608A-3A17-4E94-A345-93413C9269EC}"/>
              </a:ext>
            </a:extLst>
          </p:cNvPr>
          <p:cNvSpPr/>
          <p:nvPr/>
        </p:nvSpPr>
        <p:spPr>
          <a:xfrm>
            <a:off x="1571321" y="6409189"/>
            <a:ext cx="9519140" cy="431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г. </a:t>
            </a:r>
            <a:r>
              <a:rPr lang="ru-RU" sz="2000" b="1" dirty="0" err="1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Нур</a:t>
            </a: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 - Султан, 20</a:t>
            </a: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2</a:t>
            </a: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1 год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C9A0FD37-CE4C-4776-A3A8-D031822B86FC}"/>
              </a:ext>
            </a:extLst>
          </p:cNvPr>
          <p:cNvSpPr/>
          <p:nvPr/>
        </p:nvSpPr>
        <p:spPr>
          <a:xfrm>
            <a:off x="0" y="0"/>
            <a:ext cx="12192000" cy="13889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9C0FA5BD-EB85-43BB-80B6-E983D2556E00}"/>
              </a:ext>
            </a:extLst>
          </p:cNvPr>
          <p:cNvSpPr/>
          <p:nvPr/>
        </p:nvSpPr>
        <p:spPr>
          <a:xfrm>
            <a:off x="0" y="138895"/>
            <a:ext cx="12192000" cy="5305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Правительство Республики Казахстан</a:t>
            </a:r>
          </a:p>
        </p:txBody>
      </p:sp>
    </p:spTree>
    <p:extLst>
      <p:ext uri="{BB962C8B-B14F-4D97-AF65-F5344CB8AC3E}">
        <p14:creationId xmlns:p14="http://schemas.microsoft.com/office/powerpoint/2010/main" val="1171212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52A9DE41-3A84-47C7-9447-C34AD850D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79975" y="6425279"/>
            <a:ext cx="1312025" cy="365125"/>
          </a:xfrm>
        </p:spPr>
        <p:txBody>
          <a:bodyPr vert="horz" lIns="91440" tIns="45720" rIns="91440" bIns="45720" rtlCol="0" anchor="ctr"/>
          <a:lstStyle/>
          <a:p>
            <a:fld id="{4B077F2A-2C27-4D70-B810-54F6CFB5CD3C}" type="slidenum">
              <a:rPr lang="ru-RU" sz="3600" b="1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pPr/>
              <a:t>2</a:t>
            </a:fld>
            <a:endParaRPr lang="ru-RU" sz="3600" b="1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Заголовок 1">
            <a:extLst>
              <a:ext uri="{FF2B5EF4-FFF2-40B4-BE49-F238E27FC236}">
                <a16:creationId xmlns:a16="http://schemas.microsoft.com/office/drawing/2014/main" id="{3AE66E47-9BC2-4A4E-8364-7000D9F15A3D}"/>
              </a:ext>
            </a:extLst>
          </p:cNvPr>
          <p:cNvSpPr txBox="1">
            <a:spLocks/>
          </p:cNvSpPr>
          <p:nvPr/>
        </p:nvSpPr>
        <p:spPr>
          <a:xfrm>
            <a:off x="0" y="67596"/>
            <a:ext cx="12191999" cy="860251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10000"/>
              </a:lnSpc>
            </a:pPr>
            <a:r>
              <a:rPr lang="ru-RU" sz="2800" b="1" dirty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Применение изменений в Бюджетный кодекс</a:t>
            </a:r>
          </a:p>
          <a:p>
            <a:pPr algn="ctr">
              <a:lnSpc>
                <a:spcPct val="110000"/>
              </a:lnSpc>
            </a:pPr>
            <a:r>
              <a:rPr lang="ru-RU" sz="2800" b="1" dirty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в рамках проекта республиканского бюджета на 2022- 2024 годы</a:t>
            </a:r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ADDC7CDE-654E-47F7-9089-BBB899CD30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4310906"/>
              </p:ext>
            </p:extLst>
          </p:nvPr>
        </p:nvGraphicFramePr>
        <p:xfrm>
          <a:off x="386975" y="1243497"/>
          <a:ext cx="11418050" cy="39476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8524">
                  <a:extLst>
                    <a:ext uri="{9D8B030D-6E8A-4147-A177-3AD203B41FA5}">
                      <a16:colId xmlns:a16="http://schemas.microsoft.com/office/drawing/2014/main" val="1955315582"/>
                    </a:ext>
                  </a:extLst>
                </a:gridCol>
                <a:gridCol w="4027924">
                  <a:extLst>
                    <a:ext uri="{9D8B030D-6E8A-4147-A177-3AD203B41FA5}">
                      <a16:colId xmlns:a16="http://schemas.microsoft.com/office/drawing/2014/main" val="3105256480"/>
                    </a:ext>
                  </a:extLst>
                </a:gridCol>
                <a:gridCol w="730063">
                  <a:extLst>
                    <a:ext uri="{9D8B030D-6E8A-4147-A177-3AD203B41FA5}">
                      <a16:colId xmlns:a16="http://schemas.microsoft.com/office/drawing/2014/main" val="3035212624"/>
                    </a:ext>
                  </a:extLst>
                </a:gridCol>
                <a:gridCol w="730063">
                  <a:extLst>
                    <a:ext uri="{9D8B030D-6E8A-4147-A177-3AD203B41FA5}">
                      <a16:colId xmlns:a16="http://schemas.microsoft.com/office/drawing/2014/main" val="3854074776"/>
                    </a:ext>
                  </a:extLst>
                </a:gridCol>
                <a:gridCol w="730062">
                  <a:extLst>
                    <a:ext uri="{9D8B030D-6E8A-4147-A177-3AD203B41FA5}">
                      <a16:colId xmlns:a16="http://schemas.microsoft.com/office/drawing/2014/main" val="2803654564"/>
                    </a:ext>
                  </a:extLst>
                </a:gridCol>
                <a:gridCol w="3839113">
                  <a:extLst>
                    <a:ext uri="{9D8B030D-6E8A-4147-A177-3AD203B41FA5}">
                      <a16:colId xmlns:a16="http://schemas.microsoft.com/office/drawing/2014/main" val="3709760420"/>
                    </a:ext>
                  </a:extLst>
                </a:gridCol>
                <a:gridCol w="692301">
                  <a:extLst>
                    <a:ext uri="{9D8B030D-6E8A-4147-A177-3AD203B41FA5}">
                      <a16:colId xmlns:a16="http://schemas.microsoft.com/office/drawing/2014/main" val="2958582363"/>
                    </a:ext>
                  </a:extLst>
                </a:gridCol>
              </a:tblGrid>
              <a:tr h="1744633"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>
                          <a:solidFill>
                            <a:srgbClr val="004F8A"/>
                          </a:solidFill>
                          <a:latin typeface="Arial Narrow" panose="020B0606020202030204" pitchFamily="34" charset="0"/>
                        </a:rPr>
                        <a:t>1.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kern="1200" dirty="0">
                          <a:solidFill>
                            <a:srgbClr val="004F8A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Повышение </a:t>
                      </a:r>
                    </a:p>
                    <a:p>
                      <a:pPr algn="ctr"/>
                      <a:r>
                        <a:rPr lang="ru-RU" sz="2400" b="1" kern="1200" dirty="0" err="1">
                          <a:solidFill>
                            <a:srgbClr val="004F8A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взаимоувязки</a:t>
                      </a:r>
                      <a:r>
                        <a:rPr lang="ru-RU" sz="2400" b="1" kern="1200" dirty="0">
                          <a:solidFill>
                            <a:srgbClr val="004F8A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стратегического </a:t>
                      </a:r>
                    </a:p>
                    <a:p>
                      <a:pPr algn="ctr"/>
                      <a:r>
                        <a:rPr lang="ru-RU" sz="2400" b="1" kern="1200" dirty="0">
                          <a:solidFill>
                            <a:srgbClr val="004F8A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и бюджетного планирования</a:t>
                      </a:r>
                      <a:endParaRPr lang="ru-RU" sz="2400" b="1" dirty="0">
                        <a:solidFill>
                          <a:srgbClr val="004F8A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Wingdings" panose="05000000000000000000" pitchFamily="2" charset="2"/>
                        <a:buChar char="ü"/>
                      </a:pPr>
                      <a:r>
                        <a:rPr lang="ru-RU" sz="4000" b="1" dirty="0">
                          <a:solidFill>
                            <a:srgbClr val="00B050"/>
                          </a:solidFill>
                          <a:latin typeface="Arial Narrow" panose="020B0606020202030204" pitchFamily="34" charset="0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Wingdings" panose="05000000000000000000" pitchFamily="2" charset="2"/>
                        <a:buChar char="ü"/>
                      </a:pPr>
                      <a:endParaRPr lang="ru-RU" sz="4000" b="1" dirty="0">
                        <a:solidFill>
                          <a:srgbClr val="00B05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>
                          <a:solidFill>
                            <a:srgbClr val="004F8A"/>
                          </a:solidFill>
                          <a:latin typeface="Arial Narrow" panose="020B0606020202030204" pitchFamily="34" charset="0"/>
                        </a:rPr>
                        <a:t>3.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400" b="1" kern="1200" dirty="0">
                          <a:solidFill>
                            <a:srgbClr val="004F8A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Резерв на инициативы Президента РК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Wingdings" panose="05000000000000000000" pitchFamily="2" charset="2"/>
                        <a:buChar char="ü"/>
                      </a:pPr>
                      <a:r>
                        <a:rPr lang="ru-RU" sz="4000" dirty="0">
                          <a:solidFill>
                            <a:srgbClr val="00B050"/>
                          </a:solidFill>
                          <a:latin typeface="Arial Narrow" panose="020B0606020202030204" pitchFamily="34" charset="0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0326620"/>
                  </a:ext>
                </a:extLst>
              </a:tr>
              <a:tr h="389966">
                <a:tc>
                  <a:txBody>
                    <a:bodyPr/>
                    <a:lstStyle/>
                    <a:p>
                      <a:pPr algn="ctr"/>
                      <a:endParaRPr lang="ru-RU" sz="400" b="1" dirty="0">
                        <a:solidFill>
                          <a:srgbClr val="004F8A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400" dirty="0">
                        <a:solidFill>
                          <a:srgbClr val="004F8A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4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4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00" b="1" dirty="0">
                        <a:solidFill>
                          <a:srgbClr val="004F8A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2400" b="1" kern="1200" dirty="0">
                        <a:solidFill>
                          <a:srgbClr val="004F8A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6413611"/>
                  </a:ext>
                </a:extLst>
              </a:tr>
              <a:tr h="1745794"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>
                          <a:solidFill>
                            <a:srgbClr val="004F8A"/>
                          </a:solidFill>
                          <a:latin typeface="Arial Narrow" panose="020B0606020202030204" pitchFamily="34" charset="0"/>
                        </a:rPr>
                        <a:t>2.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kern="1200" dirty="0">
                          <a:solidFill>
                            <a:srgbClr val="004F8A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Повышение ответственности администраторов республиканских бюджетных программ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ru-RU" sz="4000" b="1" dirty="0">
                          <a:solidFill>
                            <a:srgbClr val="00B050"/>
                          </a:solidFill>
                          <a:latin typeface="Arial Narrow" panose="020B0606020202030204" pitchFamily="34" charset="0"/>
                        </a:rPr>
                        <a:t> 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endParaRPr lang="ru-RU" sz="4000" b="1" dirty="0">
                        <a:solidFill>
                          <a:srgbClr val="00B05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>
                          <a:solidFill>
                            <a:srgbClr val="004F8A"/>
                          </a:solidFill>
                          <a:latin typeface="Arial Narrow" panose="020B0606020202030204" pitchFamily="34" charset="0"/>
                        </a:rPr>
                        <a:t>4.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kern="1200" dirty="0">
                          <a:solidFill>
                            <a:srgbClr val="004F8A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Обеспечена </a:t>
                      </a:r>
                    </a:p>
                    <a:p>
                      <a:pPr algn="ctr"/>
                      <a:r>
                        <a:rPr lang="ru-RU" sz="2400" b="1" kern="1200" dirty="0">
                          <a:solidFill>
                            <a:srgbClr val="004F8A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финансовая независимость Счетного комитета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Wingdings" panose="05000000000000000000" pitchFamily="2" charset="2"/>
                        <a:buChar char="ü"/>
                      </a:pPr>
                      <a:r>
                        <a:rPr lang="ru-RU" sz="4000" dirty="0">
                          <a:solidFill>
                            <a:srgbClr val="00B050"/>
                          </a:solidFill>
                          <a:latin typeface="Arial Narrow" panose="020B0606020202030204" pitchFamily="34" charset="0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463595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73111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B407209F-1F72-47E3-84FC-6723A9D226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79975" y="6425279"/>
            <a:ext cx="1312025" cy="365125"/>
          </a:xfrm>
        </p:spPr>
        <p:txBody>
          <a:bodyPr vert="horz" lIns="91440" tIns="45720" rIns="91440" bIns="45720" rtlCol="0" anchor="ctr"/>
          <a:lstStyle/>
          <a:p>
            <a:fld id="{4B077F2A-2C27-4D70-B810-54F6CFB5CD3C}" type="slidenum">
              <a:rPr lang="ru-RU" sz="3600" b="1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pPr/>
              <a:t>3</a:t>
            </a:fld>
            <a:endParaRPr lang="ru-RU" sz="3600" b="1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Заголовок 1">
            <a:extLst>
              <a:ext uri="{FF2B5EF4-FFF2-40B4-BE49-F238E27FC236}">
                <a16:creationId xmlns:a16="http://schemas.microsoft.com/office/drawing/2014/main" id="{005D994D-3312-43BB-BAD8-CCD5633A6EFD}"/>
              </a:ext>
            </a:extLst>
          </p:cNvPr>
          <p:cNvSpPr txBox="1">
            <a:spLocks/>
          </p:cNvSpPr>
          <p:nvPr/>
        </p:nvSpPr>
        <p:spPr>
          <a:xfrm>
            <a:off x="1" y="0"/>
            <a:ext cx="12191999" cy="937453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Основные задачи </a:t>
            </a:r>
          </a:p>
          <a:p>
            <a:pPr algn="ctr"/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формирования проекта республиканского бюджета на 2022-2024 годы</a:t>
            </a:r>
          </a:p>
        </p:txBody>
      </p:sp>
      <p:graphicFrame>
        <p:nvGraphicFramePr>
          <p:cNvPr id="14" name="Таблица 13">
            <a:extLst>
              <a:ext uri="{FF2B5EF4-FFF2-40B4-BE49-F238E27FC236}">
                <a16:creationId xmlns:a16="http://schemas.microsoft.com/office/drawing/2014/main" id="{140099F7-F9AA-456F-916F-F05DEEA62E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0843084"/>
              </p:ext>
            </p:extLst>
          </p:nvPr>
        </p:nvGraphicFramePr>
        <p:xfrm>
          <a:off x="300018" y="970111"/>
          <a:ext cx="11716275" cy="52578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41676">
                  <a:extLst>
                    <a:ext uri="{9D8B030D-6E8A-4147-A177-3AD203B41FA5}">
                      <a16:colId xmlns:a16="http://schemas.microsoft.com/office/drawing/2014/main" val="234009996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755856547"/>
                    </a:ext>
                  </a:extLst>
                </a:gridCol>
                <a:gridCol w="4128546">
                  <a:extLst>
                    <a:ext uri="{9D8B030D-6E8A-4147-A177-3AD203B41FA5}">
                      <a16:colId xmlns:a16="http://schemas.microsoft.com/office/drawing/2014/main" val="67207089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488903697"/>
                    </a:ext>
                  </a:extLst>
                </a:gridCol>
                <a:gridCol w="3329493">
                  <a:extLst>
                    <a:ext uri="{9D8B030D-6E8A-4147-A177-3AD203B41FA5}">
                      <a16:colId xmlns:a16="http://schemas.microsoft.com/office/drawing/2014/main" val="3179826890"/>
                    </a:ext>
                  </a:extLst>
                </a:gridCol>
              </a:tblGrid>
              <a:tr h="731521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solidFill>
                            <a:srgbClr val="0070C0"/>
                          </a:solidFill>
                          <a:latin typeface="Arial Narrow" panose="020B0606020202030204" pitchFamily="34" charset="0"/>
                        </a:rPr>
                        <a:t>Задача 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>
                        <a:solidFill>
                          <a:srgbClr val="0070C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solidFill>
                            <a:srgbClr val="0070C0"/>
                          </a:solidFill>
                          <a:latin typeface="Arial Narrow" panose="020B0606020202030204" pitchFamily="34" charset="0"/>
                        </a:rPr>
                        <a:t>Задача 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>
                        <a:solidFill>
                          <a:srgbClr val="0070C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solidFill>
                            <a:srgbClr val="0070C0"/>
                          </a:solidFill>
                          <a:latin typeface="Arial Narrow" panose="020B0606020202030204" pitchFamily="34" charset="0"/>
                        </a:rPr>
                        <a:t>Задача 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8127102"/>
                  </a:ext>
                </a:extLst>
              </a:tr>
              <a:tr h="656216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6924563"/>
                  </a:ext>
                </a:extLst>
              </a:tr>
              <a:tr h="981636">
                <a:tc>
                  <a:txBody>
                    <a:bodyPr/>
                    <a:lstStyle/>
                    <a:p>
                      <a:pPr algn="ctr"/>
                      <a:r>
                        <a:rPr lang="ru-RU" sz="22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Неукоснительное </a:t>
                      </a:r>
                    </a:p>
                    <a:p>
                      <a:pPr algn="ctr"/>
                      <a:r>
                        <a:rPr lang="ru-RU" sz="22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исполнение </a:t>
                      </a:r>
                      <a:r>
                        <a:rPr lang="ru-RU" sz="22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социальных обязательств государства перед гражданами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2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Реализация </a:t>
                      </a:r>
                    </a:p>
                    <a:p>
                      <a:pPr algn="ctr"/>
                      <a:r>
                        <a:rPr lang="ru-RU" sz="22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общенациональных приоритетов </a:t>
                      </a:r>
                      <a:r>
                        <a:rPr lang="ru-RU" sz="22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для нивелирования последствий </a:t>
                      </a:r>
                      <a:r>
                        <a:rPr lang="ru-RU" sz="2200" b="0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коронакризиса</a:t>
                      </a:r>
                      <a:r>
                        <a:rPr lang="ru-RU" sz="22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и развития факторов экономического роста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220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2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Повышение </a:t>
                      </a:r>
                      <a:r>
                        <a:rPr lang="ru-RU" sz="22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устойчивости государственных </a:t>
                      </a:r>
                    </a:p>
                    <a:p>
                      <a:pPr marL="0" algn="ctr" defTabSz="914400" rtl="0" eaLnBrk="1" latinLnBrk="0" hangingPunct="1"/>
                      <a:r>
                        <a:rPr lang="ru-RU" sz="22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финансов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55517133"/>
                  </a:ext>
                </a:extLst>
              </a:tr>
              <a:tr h="2102224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  <a:p>
                      <a:pPr algn="ctr">
                        <a:lnSpc>
                          <a:spcPct val="120000"/>
                        </a:lnSpc>
                      </a:pPr>
                      <a:r>
                        <a:rPr lang="ru-RU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Общенациональны приоритеты:</a:t>
                      </a:r>
                    </a:p>
                    <a:p>
                      <a:pPr algn="ctr">
                        <a:lnSpc>
                          <a:spcPct val="120000"/>
                        </a:lnSpc>
                      </a:pPr>
                      <a:r>
                        <a:rPr lang="ru-RU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1. Благополучие граждан;</a:t>
                      </a:r>
                    </a:p>
                    <a:p>
                      <a:pPr algn="ctr">
                        <a:lnSpc>
                          <a:spcPct val="120000"/>
                        </a:lnSpc>
                      </a:pPr>
                      <a:r>
                        <a:rPr lang="ru-RU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2. Качество институтов;</a:t>
                      </a:r>
                    </a:p>
                    <a:p>
                      <a:pPr algn="ctr">
                        <a:lnSpc>
                          <a:spcPct val="120000"/>
                        </a:lnSpc>
                      </a:pPr>
                      <a:r>
                        <a:rPr lang="ru-RU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3.Сильная политика;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5765821"/>
                  </a:ext>
                </a:extLst>
              </a:tr>
            </a:tbl>
          </a:graphicData>
        </a:graphic>
      </p:graphicFrame>
      <p:sp>
        <p:nvSpPr>
          <p:cNvPr id="15" name="Стрелка: вниз 14">
            <a:extLst>
              <a:ext uri="{FF2B5EF4-FFF2-40B4-BE49-F238E27FC236}">
                <a16:creationId xmlns:a16="http://schemas.microsoft.com/office/drawing/2014/main" id="{B7751241-ABDA-441E-AC12-FF6B85FE8C0C}"/>
              </a:ext>
            </a:extLst>
          </p:cNvPr>
          <p:cNvSpPr/>
          <p:nvPr/>
        </p:nvSpPr>
        <p:spPr>
          <a:xfrm>
            <a:off x="1882588" y="1868568"/>
            <a:ext cx="537882" cy="355002"/>
          </a:xfrm>
          <a:prstGeom prst="downArrow">
            <a:avLst/>
          </a:prstGeom>
          <a:solidFill>
            <a:srgbClr val="0066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: вниз 15">
            <a:extLst>
              <a:ext uri="{FF2B5EF4-FFF2-40B4-BE49-F238E27FC236}">
                <a16:creationId xmlns:a16="http://schemas.microsoft.com/office/drawing/2014/main" id="{EC71C1DA-FFBB-4A0E-8184-BE51C835C9BC}"/>
              </a:ext>
            </a:extLst>
          </p:cNvPr>
          <p:cNvSpPr/>
          <p:nvPr/>
        </p:nvSpPr>
        <p:spPr>
          <a:xfrm>
            <a:off x="6096000" y="1852239"/>
            <a:ext cx="537882" cy="355002"/>
          </a:xfrm>
          <a:prstGeom prst="downArrow">
            <a:avLst/>
          </a:prstGeom>
          <a:solidFill>
            <a:srgbClr val="0066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: вниз 16">
            <a:extLst>
              <a:ext uri="{FF2B5EF4-FFF2-40B4-BE49-F238E27FC236}">
                <a16:creationId xmlns:a16="http://schemas.microsoft.com/office/drawing/2014/main" id="{3FC9DF18-3DEF-4089-B681-4B05A94CED74}"/>
              </a:ext>
            </a:extLst>
          </p:cNvPr>
          <p:cNvSpPr/>
          <p:nvPr/>
        </p:nvSpPr>
        <p:spPr>
          <a:xfrm>
            <a:off x="10157011" y="1852239"/>
            <a:ext cx="537882" cy="355002"/>
          </a:xfrm>
          <a:prstGeom prst="downArrow">
            <a:avLst/>
          </a:prstGeom>
          <a:solidFill>
            <a:srgbClr val="0066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9" name="Диаграмма 18">
            <a:extLst>
              <a:ext uri="{FF2B5EF4-FFF2-40B4-BE49-F238E27FC236}">
                <a16:creationId xmlns:a16="http://schemas.microsoft.com/office/drawing/2014/main" id="{B85ABDB3-8EB2-485A-B8C6-1A0D59CA0F7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11580505"/>
              </p:ext>
            </p:extLst>
          </p:nvPr>
        </p:nvGraphicFramePr>
        <p:xfrm>
          <a:off x="8522132" y="4056185"/>
          <a:ext cx="3369850" cy="20867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1" name="Диаграмма 20">
            <a:extLst>
              <a:ext uri="{FF2B5EF4-FFF2-40B4-BE49-F238E27FC236}">
                <a16:creationId xmlns:a16="http://schemas.microsoft.com/office/drawing/2014/main" id="{982BBE67-9019-44B5-B5DD-3E255A2ED74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34281165"/>
              </p:ext>
            </p:extLst>
          </p:nvPr>
        </p:nvGraphicFramePr>
        <p:xfrm>
          <a:off x="175707" y="4056185"/>
          <a:ext cx="3756306" cy="20867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2" name="Заголовок 1">
            <a:extLst>
              <a:ext uri="{FF2B5EF4-FFF2-40B4-BE49-F238E27FC236}">
                <a16:creationId xmlns:a16="http://schemas.microsoft.com/office/drawing/2014/main" id="{3E3C2576-A261-4AA6-8B17-5BCBC26B7848}"/>
              </a:ext>
            </a:extLst>
          </p:cNvPr>
          <p:cNvSpPr txBox="1">
            <a:spLocks/>
          </p:cNvSpPr>
          <p:nvPr/>
        </p:nvSpPr>
        <p:spPr>
          <a:xfrm>
            <a:off x="2957443" y="3753517"/>
            <a:ext cx="1098881" cy="4352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110000"/>
              </a:lnSpc>
            </a:pPr>
            <a:r>
              <a:rPr lang="ru-RU" sz="1100" b="1" dirty="0">
                <a:latin typeface="Arial Narrow" panose="020B0606020202030204" pitchFamily="34" charset="0"/>
              </a:rPr>
              <a:t>млрд. тенге</a:t>
            </a:r>
          </a:p>
        </p:txBody>
      </p:sp>
      <p:sp>
        <p:nvSpPr>
          <p:cNvPr id="23" name="Заголовок 1">
            <a:extLst>
              <a:ext uri="{FF2B5EF4-FFF2-40B4-BE49-F238E27FC236}">
                <a16:creationId xmlns:a16="http://schemas.microsoft.com/office/drawing/2014/main" id="{85190E22-791A-4175-B490-1C5C5E79405F}"/>
              </a:ext>
            </a:extLst>
          </p:cNvPr>
          <p:cNvSpPr txBox="1">
            <a:spLocks/>
          </p:cNvSpPr>
          <p:nvPr/>
        </p:nvSpPr>
        <p:spPr>
          <a:xfrm>
            <a:off x="10917412" y="3706609"/>
            <a:ext cx="1098881" cy="4352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110000"/>
              </a:lnSpc>
            </a:pPr>
            <a:r>
              <a:rPr lang="ru-RU" sz="1100" b="1" dirty="0">
                <a:latin typeface="Arial Narrow" panose="020B0606020202030204" pitchFamily="34" charset="0"/>
              </a:rPr>
              <a:t>млрд. тенге</a:t>
            </a:r>
          </a:p>
        </p:txBody>
      </p:sp>
    </p:spTree>
    <p:extLst>
      <p:ext uri="{BB962C8B-B14F-4D97-AF65-F5344CB8AC3E}">
        <p14:creationId xmlns:p14="http://schemas.microsoft.com/office/powerpoint/2010/main" val="28030557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>
            <a:extLst>
              <a:ext uri="{FF2B5EF4-FFF2-40B4-BE49-F238E27FC236}">
                <a16:creationId xmlns:a16="http://schemas.microsoft.com/office/drawing/2014/main" id="{A6EAF500-F91D-4486-A13D-32C683FB4C09}"/>
              </a:ext>
            </a:extLst>
          </p:cNvPr>
          <p:cNvSpPr txBox="1">
            <a:spLocks/>
          </p:cNvSpPr>
          <p:nvPr/>
        </p:nvSpPr>
        <p:spPr>
          <a:xfrm>
            <a:off x="1" y="0"/>
            <a:ext cx="12191999" cy="527207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Параметры республиканского бюджета на 2022-2024 годы</a:t>
            </a:r>
          </a:p>
        </p:txBody>
      </p:sp>
      <p:sp>
        <p:nvSpPr>
          <p:cNvPr id="7" name="Номер слайда 1">
            <a:extLst>
              <a:ext uri="{FF2B5EF4-FFF2-40B4-BE49-F238E27FC236}">
                <a16:creationId xmlns:a16="http://schemas.microsoft.com/office/drawing/2014/main" id="{A71C8D40-1F6C-4AD2-8140-BCA79AE18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83720" y="6420683"/>
            <a:ext cx="1312025" cy="365125"/>
          </a:xfrm>
        </p:spPr>
        <p:txBody>
          <a:bodyPr/>
          <a:lstStyle/>
          <a:p>
            <a:fld id="{4B077F2A-2C27-4D70-B810-54F6CFB5CD3C}" type="slidenum">
              <a:rPr lang="ru-RU" sz="3600" b="1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4</a:t>
            </a:fld>
            <a:endParaRPr lang="ru-RU" sz="3600" b="1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Таблица 7">
            <a:extLst>
              <a:ext uri="{FF2B5EF4-FFF2-40B4-BE49-F238E27FC236}">
                <a16:creationId xmlns:a16="http://schemas.microsoft.com/office/drawing/2014/main" id="{256754E5-A818-4E50-9E25-75815E6154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104357"/>
              </p:ext>
            </p:extLst>
          </p:nvPr>
        </p:nvGraphicFramePr>
        <p:xfrm>
          <a:off x="239551" y="612524"/>
          <a:ext cx="11712897" cy="575209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6171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1796">
                  <a:extLst>
                    <a:ext uri="{9D8B030D-6E8A-4147-A177-3AD203B41FA5}">
                      <a16:colId xmlns:a16="http://schemas.microsoft.com/office/drawing/2014/main" val="3222266250"/>
                    </a:ext>
                  </a:extLst>
                </a:gridCol>
                <a:gridCol w="16953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592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694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87"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Наименование </a:t>
                      </a: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Уточненный бюджет</a:t>
                      </a: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Проект республиканского бюджета </a:t>
                      </a: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9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1925">
                <a:tc vMerge="1"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2021 год</a:t>
                      </a: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2022 год</a:t>
                      </a: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2023 год</a:t>
                      </a: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2024 год</a:t>
                      </a: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6909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I. </a:t>
                      </a:r>
                      <a:r>
                        <a:rPr lang="ru-RU" sz="2000" b="1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Поступления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12 574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13 005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12 954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13 421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295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200" b="0" i="1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Номинальный рост, %</a:t>
                      </a:r>
                    </a:p>
                  </a:txBody>
                  <a:tcPr marL="21600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1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104,4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1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103,4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1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99,6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1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103,6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295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200" b="0" i="1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В % к ВВП</a:t>
                      </a:r>
                    </a:p>
                  </a:txBody>
                  <a:tcPr marL="21600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1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16,1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1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14,9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1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13,7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1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13,1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0089399"/>
                  </a:ext>
                </a:extLst>
              </a:tr>
              <a:tr h="356373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u="none" strike="noStrike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Ненефтяные</a:t>
                      </a:r>
                      <a:r>
                        <a:rPr lang="ru-RU" sz="180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поступления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0800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7 090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8 868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9 034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9 577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9599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200" b="0" i="1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Номинальный рост, %</a:t>
                      </a:r>
                    </a:p>
                  </a:txBody>
                  <a:tcPr marL="21600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1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105,9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1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125,1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1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101,9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1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106,0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2355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Нефтяные поступления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0800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5 484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4 138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3 920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3 844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8190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200" b="0" i="1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Номинальный рост, %</a:t>
                      </a:r>
                    </a:p>
                  </a:txBody>
                  <a:tcPr marL="21600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1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102,5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1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75,5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1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94,7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1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98,1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9969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Гарантированный трансферт из </a:t>
                      </a:r>
                      <a:r>
                        <a:rPr lang="ru-RU" sz="16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Нацфонда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5200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2 700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2 400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2 200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2 000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0215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Целевой трансферт из </a:t>
                      </a:r>
                      <a:r>
                        <a:rPr lang="ru-RU" sz="16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Нацфонда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5200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1 850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550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400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400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9754106"/>
                  </a:ext>
                </a:extLst>
              </a:tr>
              <a:tr h="298476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ЭТП</a:t>
                      </a:r>
                    </a:p>
                  </a:txBody>
                  <a:tcPr marL="25200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934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1 188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1 320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1 444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05346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II. </a:t>
                      </a:r>
                      <a:r>
                        <a:rPr lang="ru-RU" sz="2000" b="1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Расходы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15 334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15 911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15 623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16 028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0048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200" b="0" i="1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Номинальный рост, %</a:t>
                      </a:r>
                    </a:p>
                  </a:txBody>
                  <a:tcPr marL="21600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1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107,7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1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103,8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1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98,2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1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102,6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21769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1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В % к ВВП</a:t>
                      </a:r>
                    </a:p>
                  </a:txBody>
                  <a:tcPr marL="21600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1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19,7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200" b="0" i="1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18,3</a:t>
                      </a:r>
                      <a:endParaRPr lang="ru-RU" sz="1200" b="0" i="1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200" b="0" i="1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16,5</a:t>
                      </a:r>
                      <a:endParaRPr lang="ru-RU" sz="1200" b="0" i="1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200" b="0" i="1" u="none" strike="noStrike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15,6</a:t>
                      </a:r>
                      <a:endParaRPr lang="ru-RU" sz="1200" b="0" i="1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79531470"/>
                  </a:ext>
                </a:extLst>
              </a:tr>
              <a:tr h="352043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III. </a:t>
                      </a:r>
                      <a:r>
                        <a:rPr lang="ru-RU" sz="2000" b="1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Дефицит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-2 760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-2 906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-2 670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-2 607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5464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1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В % к ВВП</a:t>
                      </a:r>
                    </a:p>
                  </a:txBody>
                  <a:tcPr marL="21600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1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-3,5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1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-3,3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1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-2,8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1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-2,5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84508328"/>
                  </a:ext>
                </a:extLst>
              </a:tr>
              <a:tr h="387711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IV</a:t>
                      </a:r>
                      <a:r>
                        <a:rPr lang="ru-RU" sz="2000" b="1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ru-RU" sz="2000" b="1" u="none" strike="noStrike" baseline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1" u="none" strike="noStrike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Ненефтяной</a:t>
                      </a:r>
                      <a:r>
                        <a:rPr lang="ru-RU" sz="2000" b="1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дефицит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0" fontAlgn="ctr">
                        <a:buFontTx/>
                        <a:buNone/>
                      </a:pPr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-8 244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-7 044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-6 590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-6 450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58241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1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В % к ВВП</a:t>
                      </a:r>
                    </a:p>
                  </a:txBody>
                  <a:tcPr marL="21600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1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-10,6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1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-8,1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1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-6,9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1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-6,3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4604431"/>
                  </a:ext>
                </a:extLst>
              </a:tr>
            </a:tbl>
          </a:graphicData>
        </a:graphic>
      </p:graphicFrame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2ECA9A48-47AC-41D2-B4C0-F2272F22EEFB}"/>
              </a:ext>
            </a:extLst>
          </p:cNvPr>
          <p:cNvSpPr txBox="1">
            <a:spLocks/>
          </p:cNvSpPr>
          <p:nvPr/>
        </p:nvSpPr>
        <p:spPr>
          <a:xfrm>
            <a:off x="10968402" y="299993"/>
            <a:ext cx="1127343" cy="2577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1400" b="1" dirty="0">
                <a:latin typeface="Arial Narrow" panose="020B0606020202030204" pitchFamily="34" charset="0"/>
                <a:ea typeface="+mn-ea"/>
                <a:cs typeface="+mn-cs"/>
              </a:rPr>
              <a:t>млрд. тенге</a:t>
            </a:r>
          </a:p>
        </p:txBody>
      </p:sp>
    </p:spTree>
    <p:extLst>
      <p:ext uri="{BB962C8B-B14F-4D97-AF65-F5344CB8AC3E}">
        <p14:creationId xmlns:p14="http://schemas.microsoft.com/office/powerpoint/2010/main" val="3528557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105EE590-CB77-4297-A1B6-7ABC176DD5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79975" y="6426229"/>
            <a:ext cx="1312025" cy="365125"/>
          </a:xfrm>
        </p:spPr>
        <p:txBody>
          <a:bodyPr vert="horz" lIns="91440" tIns="45720" rIns="91440" bIns="45720" rtlCol="0" anchor="ctr"/>
          <a:lstStyle/>
          <a:p>
            <a:fld id="{4B077F2A-2C27-4D70-B810-54F6CFB5CD3C}" type="slidenum">
              <a:rPr lang="ru-RU" sz="3600" b="1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pPr/>
              <a:t>5</a:t>
            </a:fld>
            <a:endParaRPr lang="ru-RU" sz="3600" b="1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Заголовок 1">
            <a:extLst>
              <a:ext uri="{FF2B5EF4-FFF2-40B4-BE49-F238E27FC236}">
                <a16:creationId xmlns:a16="http://schemas.microsoft.com/office/drawing/2014/main" id="{499C2CA9-5136-4415-9124-36CA0DBBCC52}"/>
              </a:ext>
            </a:extLst>
          </p:cNvPr>
          <p:cNvSpPr txBox="1">
            <a:spLocks/>
          </p:cNvSpPr>
          <p:nvPr/>
        </p:nvSpPr>
        <p:spPr>
          <a:xfrm>
            <a:off x="1" y="0"/>
            <a:ext cx="12191999" cy="658906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Доходы республиканского бюджета на 2021-2024 годы</a:t>
            </a: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B55BB6D2-E1E1-4117-85EA-6F761FAD6D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1036971"/>
              </p:ext>
            </p:extLst>
          </p:nvPr>
        </p:nvGraphicFramePr>
        <p:xfrm>
          <a:off x="144376" y="780171"/>
          <a:ext cx="6739901" cy="50588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566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01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801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52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77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4262">
                <a:tc row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Наименование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2021 год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Прогноз (млрд. тенге)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AB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A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52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Оценка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2022 год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2023 год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2024 год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800" b="1" i="0" u="none" strike="noStrike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</a:rPr>
                        <a:t>ДОХОДЫ</a:t>
                      </a:r>
                      <a:r>
                        <a:rPr lang="ru-RU" sz="1800" b="1" i="0" u="none" strike="noStrike" baseline="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600" b="1" i="0" u="none" strike="noStrike" baseline="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</a:rPr>
                        <a:t>(без учета трансфертов)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200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7 692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9 207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9 686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10 424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2932">
                <a:tc>
                  <a:txBody>
                    <a:bodyPr/>
                    <a:lstStyle/>
                    <a:p>
                      <a:pPr lvl="0" algn="just" fontAlgn="ctr"/>
                      <a:r>
                        <a:rPr lang="ru-RU" sz="1200" b="0" i="1" u="none" strike="noStrike" dirty="0">
                          <a:solidFill>
                            <a:srgbClr val="0066CC"/>
                          </a:solidFill>
                          <a:effectLst/>
                          <a:latin typeface="Arial Narrow" panose="020B0606020202030204" pitchFamily="34" charset="0"/>
                        </a:rPr>
                        <a:t>в % к</a:t>
                      </a:r>
                      <a:r>
                        <a:rPr lang="ru-RU" sz="1200" b="0" i="1" u="none" strike="noStrike" baseline="0" dirty="0">
                          <a:solidFill>
                            <a:srgbClr val="0066CC"/>
                          </a:solidFill>
                          <a:effectLst/>
                          <a:latin typeface="Arial Narrow" panose="020B0606020202030204" pitchFamily="34" charset="0"/>
                        </a:rPr>
                        <a:t> ВВП</a:t>
                      </a:r>
                      <a:endParaRPr lang="ru-RU" sz="1200" b="0" i="1" u="none" strike="noStrike" dirty="0">
                        <a:solidFill>
                          <a:srgbClr val="0066CC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5200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1" u="none" strike="noStrike" dirty="0">
                          <a:solidFill>
                            <a:srgbClr val="0066CC"/>
                          </a:solidFill>
                          <a:effectLst/>
                          <a:latin typeface="Arial Narrow" panose="020B0606020202030204" pitchFamily="34" charset="0"/>
                        </a:rPr>
                        <a:t>9,6</a:t>
                      </a:r>
                      <a:endParaRPr lang="ru-RU" sz="1200" b="0" i="1" u="none" strike="noStrike" dirty="0">
                        <a:solidFill>
                          <a:srgbClr val="0066CC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1" u="none" strike="noStrike" dirty="0">
                          <a:solidFill>
                            <a:srgbClr val="0066CC"/>
                          </a:solidFill>
                          <a:effectLst/>
                          <a:latin typeface="Arial Narrow" panose="020B0606020202030204" pitchFamily="34" charset="0"/>
                        </a:rPr>
                        <a:t>10,6</a:t>
                      </a:r>
                      <a:endParaRPr lang="ru-RU" sz="1200" b="0" i="1" u="none" strike="noStrike" dirty="0">
                        <a:solidFill>
                          <a:srgbClr val="0066CC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1" u="none" strike="noStrike" dirty="0">
                          <a:solidFill>
                            <a:srgbClr val="0066CC"/>
                          </a:solidFill>
                          <a:effectLst/>
                          <a:latin typeface="Arial Narrow" panose="020B0606020202030204" pitchFamily="34" charset="0"/>
                        </a:rPr>
                        <a:t>10,2</a:t>
                      </a:r>
                      <a:endParaRPr lang="ru-RU" sz="1200" b="0" i="1" u="none" strike="noStrike" dirty="0">
                        <a:solidFill>
                          <a:srgbClr val="0066CC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1" u="none" strike="noStrike" dirty="0">
                          <a:solidFill>
                            <a:srgbClr val="0066CC"/>
                          </a:solidFill>
                          <a:effectLst/>
                          <a:latin typeface="Arial Narrow" panose="020B0606020202030204" pitchFamily="34" charset="0"/>
                        </a:rPr>
                        <a:t>10,1</a:t>
                      </a:r>
                      <a:endParaRPr lang="ru-RU" sz="1200" b="0" i="1" u="none" strike="noStrike" dirty="0">
                        <a:solidFill>
                          <a:srgbClr val="0066CC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5227">
                <a:tc>
                  <a:txBody>
                    <a:bodyPr/>
                    <a:lstStyle/>
                    <a:p>
                      <a:pPr lvl="0" algn="just" fontAlgn="ctr"/>
                      <a:r>
                        <a:rPr lang="ru-RU" sz="1200" b="0" i="1" u="none" strike="noStrike" dirty="0">
                          <a:solidFill>
                            <a:srgbClr val="0066CC"/>
                          </a:solidFill>
                          <a:effectLst/>
                          <a:latin typeface="Arial Narrow" panose="020B0606020202030204" pitchFamily="34" charset="0"/>
                        </a:rPr>
                        <a:t>Номинальный рост</a:t>
                      </a:r>
                    </a:p>
                  </a:txBody>
                  <a:tcPr marL="25200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1" u="none" strike="noStrike" dirty="0">
                          <a:solidFill>
                            <a:srgbClr val="0066CC"/>
                          </a:solidFill>
                          <a:effectLst/>
                          <a:latin typeface="Arial Narrow" panose="020B0606020202030204" pitchFamily="34" charset="0"/>
                        </a:rPr>
                        <a:t>117,2</a:t>
                      </a:r>
                      <a:endParaRPr lang="ru-RU" sz="1200" b="0" i="1" u="none" strike="noStrike" dirty="0">
                        <a:solidFill>
                          <a:srgbClr val="0066CC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1" u="none" strike="noStrike" dirty="0">
                          <a:solidFill>
                            <a:srgbClr val="0066CC"/>
                          </a:solidFill>
                          <a:effectLst/>
                          <a:latin typeface="Arial Narrow" panose="020B0606020202030204" pitchFamily="34" charset="0"/>
                        </a:rPr>
                        <a:t>119,7</a:t>
                      </a:r>
                      <a:endParaRPr lang="ru-RU" sz="1200" b="0" i="1" u="none" strike="noStrike" dirty="0">
                        <a:solidFill>
                          <a:srgbClr val="0066CC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1" u="none" strike="noStrike" dirty="0">
                          <a:solidFill>
                            <a:srgbClr val="0066CC"/>
                          </a:solidFill>
                          <a:effectLst/>
                          <a:latin typeface="Arial Narrow" panose="020B0606020202030204" pitchFamily="34" charset="0"/>
                        </a:rPr>
                        <a:t>105,2</a:t>
                      </a:r>
                      <a:endParaRPr lang="ru-RU" sz="1200" b="0" i="1" u="none" strike="noStrike" dirty="0">
                        <a:solidFill>
                          <a:srgbClr val="0066CC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1" u="none" strike="noStrike" dirty="0">
                          <a:solidFill>
                            <a:srgbClr val="0066CC"/>
                          </a:solidFill>
                          <a:effectLst/>
                          <a:latin typeface="Arial Narrow" panose="020B0606020202030204" pitchFamily="34" charset="0"/>
                        </a:rPr>
                        <a:t>107,6</a:t>
                      </a:r>
                      <a:endParaRPr lang="ru-RU" sz="1200" b="0" i="1" u="none" strike="noStrike" dirty="0">
                        <a:solidFill>
                          <a:srgbClr val="0066CC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749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u="none" strike="noStrike" dirty="0">
                          <a:effectLst/>
                          <a:latin typeface="Arial Narrow" panose="020B0606020202030204" pitchFamily="34" charset="0"/>
                        </a:rPr>
                        <a:t>Налоговые поступления,</a:t>
                      </a:r>
                      <a:r>
                        <a:rPr lang="ru-RU" sz="1800" b="0" u="none" strike="noStrike" baseline="0" dirty="0">
                          <a:effectLst/>
                          <a:latin typeface="Arial Narrow" panose="020B0606020202030204" pitchFamily="34" charset="0"/>
                        </a:rPr>
                        <a:t> из них: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0800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7 399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8 919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9 477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10 208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5612">
                <a:tc>
                  <a:txBody>
                    <a:bodyPr/>
                    <a:lstStyle/>
                    <a:p>
                      <a:pPr lvl="0" algn="just" fontAlgn="ctr"/>
                      <a:r>
                        <a:rPr lang="ru-RU" sz="1200" b="0" i="1" u="none" strike="noStrike" dirty="0">
                          <a:solidFill>
                            <a:srgbClr val="0066CC"/>
                          </a:solidFill>
                          <a:effectLst/>
                          <a:latin typeface="Arial Narrow" panose="020B0606020202030204" pitchFamily="34" charset="0"/>
                        </a:rPr>
                        <a:t>в % к</a:t>
                      </a:r>
                      <a:r>
                        <a:rPr lang="ru-RU" sz="1200" b="0" i="1" u="none" strike="noStrike" baseline="0" dirty="0">
                          <a:solidFill>
                            <a:srgbClr val="0066CC"/>
                          </a:solidFill>
                          <a:effectLst/>
                          <a:latin typeface="Arial Narrow" panose="020B0606020202030204" pitchFamily="34" charset="0"/>
                        </a:rPr>
                        <a:t> ВВП</a:t>
                      </a:r>
                      <a:endParaRPr lang="ru-RU" sz="1200" b="0" i="1" u="none" strike="noStrike" dirty="0">
                        <a:solidFill>
                          <a:srgbClr val="0066CC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5200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1" u="none" strike="noStrike" dirty="0">
                          <a:solidFill>
                            <a:srgbClr val="0066CC"/>
                          </a:solidFill>
                          <a:effectLst/>
                          <a:latin typeface="Arial Narrow" panose="020B0606020202030204" pitchFamily="34" charset="0"/>
                        </a:rPr>
                        <a:t>8,9</a:t>
                      </a:r>
                      <a:endParaRPr lang="ru-RU" sz="1200" b="0" i="1" u="none" strike="noStrike" dirty="0">
                        <a:solidFill>
                          <a:srgbClr val="0066CC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1" u="none" strike="noStrike" dirty="0">
                          <a:solidFill>
                            <a:srgbClr val="0066CC"/>
                          </a:solidFill>
                          <a:effectLst/>
                          <a:latin typeface="Arial Narrow" panose="020B0606020202030204" pitchFamily="34" charset="0"/>
                        </a:rPr>
                        <a:t>10,2</a:t>
                      </a:r>
                      <a:endParaRPr lang="ru-RU" sz="1200" b="0" i="1" u="none" strike="noStrike" dirty="0">
                        <a:solidFill>
                          <a:srgbClr val="0066CC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1" u="none" strike="noStrike" dirty="0">
                          <a:solidFill>
                            <a:srgbClr val="0066CC"/>
                          </a:solidFill>
                          <a:effectLst/>
                          <a:latin typeface="Arial Narrow" panose="020B0606020202030204" pitchFamily="34" charset="0"/>
                        </a:rPr>
                        <a:t>10,0</a:t>
                      </a:r>
                      <a:endParaRPr lang="ru-RU" sz="1200" b="0" i="1" u="none" strike="noStrike" dirty="0">
                        <a:solidFill>
                          <a:srgbClr val="0066CC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1" u="none" strike="noStrike" dirty="0">
                          <a:solidFill>
                            <a:srgbClr val="0066CC"/>
                          </a:solidFill>
                          <a:effectLst/>
                          <a:latin typeface="Arial Narrow" panose="020B0606020202030204" pitchFamily="34" charset="0"/>
                        </a:rPr>
                        <a:t>9,9</a:t>
                      </a:r>
                      <a:endParaRPr lang="ru-RU" sz="1200" b="0" i="1" u="none" strike="noStrike" dirty="0">
                        <a:solidFill>
                          <a:srgbClr val="0066CC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8646">
                <a:tc>
                  <a:txBody>
                    <a:bodyPr/>
                    <a:lstStyle/>
                    <a:p>
                      <a:pPr lvl="0" algn="just" fontAlgn="ctr"/>
                      <a:r>
                        <a:rPr lang="ru-RU" sz="1200" b="0" i="1" u="none" strike="noStrike" dirty="0">
                          <a:solidFill>
                            <a:srgbClr val="0066CC"/>
                          </a:solidFill>
                          <a:effectLst/>
                          <a:latin typeface="Arial Narrow" panose="020B0606020202030204" pitchFamily="34" charset="0"/>
                        </a:rPr>
                        <a:t>Номинальный рост</a:t>
                      </a:r>
                    </a:p>
                  </a:txBody>
                  <a:tcPr marL="25200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1" u="none" strike="noStrike" dirty="0">
                          <a:solidFill>
                            <a:srgbClr val="0066CC"/>
                          </a:solidFill>
                          <a:effectLst/>
                          <a:latin typeface="Arial Narrow" panose="020B0606020202030204" pitchFamily="34" charset="0"/>
                        </a:rPr>
                        <a:t>132,7</a:t>
                      </a:r>
                      <a:endParaRPr lang="ru-RU" sz="1200" b="0" i="1" u="none" strike="noStrike" dirty="0">
                        <a:solidFill>
                          <a:srgbClr val="0066CC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1" u="none" strike="noStrike" dirty="0">
                          <a:solidFill>
                            <a:srgbClr val="0066CC"/>
                          </a:solidFill>
                          <a:effectLst/>
                          <a:latin typeface="Arial Narrow" panose="020B0606020202030204" pitchFamily="34" charset="0"/>
                        </a:rPr>
                        <a:t>120,5</a:t>
                      </a:r>
                      <a:endParaRPr lang="ru-RU" sz="1200" b="0" i="1" u="none" strike="noStrike" dirty="0">
                        <a:solidFill>
                          <a:srgbClr val="0066CC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1" u="none" strike="noStrike" dirty="0">
                          <a:solidFill>
                            <a:srgbClr val="0066CC"/>
                          </a:solidFill>
                          <a:effectLst/>
                          <a:latin typeface="Arial Narrow" panose="020B0606020202030204" pitchFamily="34" charset="0"/>
                        </a:rPr>
                        <a:t>106,2</a:t>
                      </a:r>
                      <a:endParaRPr lang="ru-RU" sz="1200" b="0" i="1" u="none" strike="noStrike" dirty="0">
                        <a:solidFill>
                          <a:srgbClr val="0066CC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1" u="none" strike="noStrike" dirty="0">
                          <a:solidFill>
                            <a:srgbClr val="0066CC"/>
                          </a:solidFill>
                          <a:effectLst/>
                          <a:latin typeface="Arial Narrow" panose="020B0606020202030204" pitchFamily="34" charset="0"/>
                        </a:rPr>
                        <a:t>107,7</a:t>
                      </a:r>
                      <a:endParaRPr lang="ru-RU" sz="1200" b="0" i="1" u="none" strike="noStrike" dirty="0">
                        <a:solidFill>
                          <a:srgbClr val="0066CC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631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0" i="1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Корпоративный</a:t>
                      </a:r>
                      <a:r>
                        <a:rPr lang="ru-RU" sz="1400" b="0" i="1" u="none" strike="noStrike" baseline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подоходный налог</a:t>
                      </a:r>
                      <a:endParaRPr lang="ru-RU" sz="1400" b="0" i="1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8000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1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2 004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1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2 562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1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2 690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1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2 929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065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0" i="1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Налог на добавленную</a:t>
                      </a:r>
                      <a:r>
                        <a:rPr lang="ru-RU" sz="1400" b="0" i="1" u="none" strike="noStrike" baseline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стоимость</a:t>
                      </a:r>
                      <a:endParaRPr lang="ru-RU" sz="1400" b="0" i="1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8000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1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3 173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1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3 912</a:t>
                      </a:r>
                      <a:endParaRPr lang="ru-RU" sz="1400" b="0" i="1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1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4 139</a:t>
                      </a:r>
                      <a:endParaRPr lang="ru-RU" sz="1400" b="0" i="1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1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4 441</a:t>
                      </a:r>
                      <a:endParaRPr lang="ru-RU" sz="1400" b="0" i="1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03911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0" i="1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Налоги</a:t>
                      </a:r>
                      <a:r>
                        <a:rPr lang="ru-RU" sz="1400" b="0" i="1" u="none" strike="noStrike" baseline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на международную торговлю</a:t>
                      </a:r>
                      <a:r>
                        <a:rPr lang="ru-RU" sz="1400" b="0" i="1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, </a:t>
                      </a:r>
                    </a:p>
                    <a:p>
                      <a:pPr algn="just" fontAlgn="ctr"/>
                      <a:r>
                        <a:rPr lang="ru-RU" sz="1400" b="0" i="1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из них:</a:t>
                      </a:r>
                    </a:p>
                  </a:txBody>
                  <a:tcPr marL="18000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1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1 535</a:t>
                      </a:r>
                      <a:endParaRPr lang="ru-RU" sz="1400" b="0" i="1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1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1 629</a:t>
                      </a:r>
                      <a:endParaRPr lang="ru-RU" sz="1400" b="0" i="1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1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1 794</a:t>
                      </a:r>
                      <a:endParaRPr lang="ru-RU" sz="1400" b="0" i="1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1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1 953</a:t>
                      </a:r>
                      <a:endParaRPr lang="ru-RU" sz="1400" b="0" i="1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7911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1" i="1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ЭТП на нефть</a:t>
                      </a:r>
                    </a:p>
                  </a:txBody>
                  <a:tcPr marL="54000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1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1 121</a:t>
                      </a:r>
                      <a:endParaRPr lang="ru-RU" sz="1400" b="1" i="1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1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1 188</a:t>
                      </a:r>
                      <a:endParaRPr lang="ru-RU" sz="1400" b="1" i="1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1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1 320</a:t>
                      </a:r>
                      <a:endParaRPr lang="ru-RU" sz="1400" b="1" i="1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1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1 444</a:t>
                      </a:r>
                      <a:endParaRPr lang="ru-RU" sz="1400" b="1" i="1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54958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u="none" strike="noStrike" dirty="0">
                          <a:effectLst/>
                          <a:latin typeface="Arial Narrow" panose="020B0606020202030204" pitchFamily="34" charset="0"/>
                        </a:rPr>
                        <a:t>Неналоговые поступления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0800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287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286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205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211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594181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800" b="0" u="none" strike="noStrike" dirty="0">
                          <a:effectLst/>
                          <a:latin typeface="Arial Narrow" panose="020B0606020202030204" pitchFamily="34" charset="0"/>
                        </a:rPr>
                        <a:t>Поступления</a:t>
                      </a:r>
                      <a:r>
                        <a:rPr lang="ru-RU" sz="1800" b="0" u="none" strike="noStrike" baseline="0" dirty="0">
                          <a:effectLst/>
                          <a:latin typeface="Arial Narrow" panose="020B0606020202030204" pitchFamily="34" charset="0"/>
                        </a:rPr>
                        <a:t> от продажи основного капитала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0800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5230050A-54A9-4851-AB41-9CA6D19900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5190460"/>
              </p:ext>
            </p:extLst>
          </p:nvPr>
        </p:nvGraphicFramePr>
        <p:xfrm>
          <a:off x="7052441" y="780992"/>
          <a:ext cx="4977633" cy="45932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95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80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6986"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1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Факторы изменения доходов бюджета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4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020">
                <a:tc>
                  <a:txBody>
                    <a:bodyPr/>
                    <a:lstStyle/>
                    <a:p>
                      <a:pPr algn="l"/>
                      <a:r>
                        <a:rPr lang="ru-RU" sz="18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Увеличение за счет:</a:t>
                      </a:r>
                    </a:p>
                  </a:txBody>
                  <a:tcPr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1 519</a:t>
                      </a:r>
                    </a:p>
                  </a:txBody>
                  <a:tcPr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04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ru-RU" sz="140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увеличения темпов развития экономики </a:t>
                      </a:r>
                      <a:r>
                        <a:rPr lang="ru-RU" sz="110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(темп роста номинального ВВП -108,</a:t>
                      </a:r>
                      <a:r>
                        <a:rPr lang="en-US" sz="110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4</a:t>
                      </a:r>
                      <a:r>
                        <a:rPr lang="ru-RU" sz="110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%, ВДС </a:t>
                      </a:r>
                      <a:r>
                        <a:rPr lang="ru-RU" sz="1100" kern="12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ненефтяного</a:t>
                      </a:r>
                      <a:r>
                        <a:rPr lang="ru-RU" sz="110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сектора – 109,</a:t>
                      </a:r>
                      <a:r>
                        <a:rPr lang="en-US" sz="110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0</a:t>
                      </a:r>
                      <a:r>
                        <a:rPr lang="ru-RU" sz="110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%, экспорт – 104,7%, импорта – 10</a:t>
                      </a:r>
                      <a:r>
                        <a:rPr lang="en-US" sz="110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ru-RU" sz="110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,4%)</a:t>
                      </a:r>
                      <a:endParaRPr lang="ru-RU" sz="1400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180000" marR="0" marT="3600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714</a:t>
                      </a:r>
                    </a:p>
                  </a:txBody>
                  <a:tcPr marR="0" marT="3600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525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ru-RU" altLang="ru-RU" sz="140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улучшения налогового и таможенного администрирования</a:t>
                      </a:r>
                      <a:endParaRPr lang="ru-RU" sz="1400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180000" marR="91436" marT="36000" marB="4571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726</a:t>
                      </a:r>
                    </a:p>
                  </a:txBody>
                  <a:tcPr marR="0" marT="3600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3086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ru-RU" altLang="ru-RU" sz="140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изменения объема облагаемого экспорта нефти </a:t>
                      </a:r>
                      <a:br>
                        <a:rPr lang="en-US" altLang="ru-RU" sz="140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</a:br>
                      <a:r>
                        <a:rPr lang="ru-RU" altLang="ru-RU" sz="140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с 43,9 до 46,6 млн.</a:t>
                      </a:r>
                      <a:r>
                        <a:rPr lang="en-US" altLang="ru-RU" sz="140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altLang="ru-RU" sz="140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тонн</a:t>
                      </a:r>
                    </a:p>
                  </a:txBody>
                  <a:tcPr marL="180000" marR="91436" marT="36000" marB="4571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67</a:t>
                      </a:r>
                    </a:p>
                  </a:txBody>
                  <a:tcPr marR="0" marT="3600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37347346"/>
                  </a:ext>
                </a:extLst>
              </a:tr>
              <a:tr h="463086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ru-RU" sz="140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увеличения ставок акцизов на табачные изделия </a:t>
                      </a:r>
                      <a:br>
                        <a:rPr lang="en-US" sz="140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</a:br>
                      <a:r>
                        <a:rPr lang="ru-RU" sz="110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( с 11</a:t>
                      </a:r>
                      <a:r>
                        <a:rPr lang="en-US" sz="110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1</a:t>
                      </a:r>
                      <a:r>
                        <a:rPr lang="ru-RU" sz="110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00 до 12</a:t>
                      </a:r>
                      <a:r>
                        <a:rPr lang="en-US" sz="110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10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300 тенге/тыс.</a:t>
                      </a:r>
                      <a:r>
                        <a:rPr lang="en-US" sz="110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100" kern="12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шт</a:t>
                      </a:r>
                      <a:r>
                        <a:rPr lang="ru-RU" sz="110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) </a:t>
                      </a:r>
                      <a:endParaRPr lang="ru-RU" sz="1400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180000" marR="91436" marT="36000" marB="4571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11</a:t>
                      </a:r>
                    </a:p>
                  </a:txBody>
                  <a:tcPr marR="0" marT="3600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74649570"/>
                  </a:ext>
                </a:extLst>
              </a:tr>
              <a:tr h="463086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noProof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другие факторы </a:t>
                      </a:r>
                      <a:r>
                        <a:rPr lang="ru-RU" sz="1100" kern="1200" noProof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(уточнение расчетов по факту поступлений </a:t>
                      </a:r>
                      <a:br>
                        <a:rPr lang="ru-RU" sz="1100" kern="1200" noProof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</a:br>
                      <a:r>
                        <a:rPr lang="ru-RU" sz="1100" kern="1200" noProof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6 месяцев 2021г, уровня инфляции, МРП и др.)</a:t>
                      </a:r>
                      <a:endParaRPr lang="ru-RU" sz="1100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180000" marR="91436" marT="36000" marB="4571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1</a:t>
                      </a:r>
                    </a:p>
                  </a:txBody>
                  <a:tcPr marR="0" marT="3600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8821999"/>
                  </a:ext>
                </a:extLst>
              </a:tr>
              <a:tr h="442213">
                <a:tc>
                  <a:txBody>
                    <a:bodyPr/>
                    <a:lstStyle/>
                    <a:p>
                      <a:pPr algn="l"/>
                      <a:r>
                        <a:rPr lang="ru-RU" sz="18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Уменьшение за счет:</a:t>
                      </a:r>
                    </a:p>
                  </a:txBody>
                  <a:tcPr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3</a:t>
                      </a:r>
                    </a:p>
                  </a:txBody>
                  <a:tcPr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altLang="ru-RU" sz="140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снижения поступлений от реализации материальных ценностей государственного материального резерва </a:t>
                      </a:r>
                      <a:r>
                        <a:rPr lang="ru-RU" altLang="ru-RU" sz="110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(данные уполномоченного органа)</a:t>
                      </a:r>
                      <a:endParaRPr lang="ru-RU" altLang="ru-RU" sz="1400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18000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3</a:t>
                      </a:r>
                    </a:p>
                  </a:txBody>
                  <a:tcPr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42994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9FFC3022-9321-4BC2-8D89-3972F2098C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83720" y="6420683"/>
            <a:ext cx="1312025" cy="365125"/>
          </a:xfrm>
        </p:spPr>
        <p:txBody>
          <a:bodyPr/>
          <a:lstStyle/>
          <a:p>
            <a:fld id="{4B077F2A-2C27-4D70-B810-54F6CFB5CD3C}" type="slidenum">
              <a:rPr lang="ru-RU" sz="3600" b="1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6</a:t>
            </a:fld>
            <a:endParaRPr lang="ru-RU" sz="3600" b="1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Заголовок 1">
            <a:extLst>
              <a:ext uri="{FF2B5EF4-FFF2-40B4-BE49-F238E27FC236}">
                <a16:creationId xmlns:a16="http://schemas.microsoft.com/office/drawing/2014/main" id="{B1685726-5C9F-458C-B0CF-268552B79F2B}"/>
              </a:ext>
            </a:extLst>
          </p:cNvPr>
          <p:cNvSpPr txBox="1">
            <a:spLocks/>
          </p:cNvSpPr>
          <p:nvPr/>
        </p:nvSpPr>
        <p:spPr>
          <a:xfrm>
            <a:off x="1" y="-18041"/>
            <a:ext cx="12191999" cy="527207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Основные параметры республиканского бюджета на 2022-2024 годы</a:t>
            </a:r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1A11DB0E-8DD2-4704-BB8F-6A555B24EB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5022108"/>
              </p:ext>
            </p:extLst>
          </p:nvPr>
        </p:nvGraphicFramePr>
        <p:xfrm>
          <a:off x="192464" y="559984"/>
          <a:ext cx="11807072" cy="5762236"/>
        </p:xfrm>
        <a:graphic>
          <a:graphicData uri="http://schemas.openxmlformats.org/drawingml/2006/table">
            <a:tbl>
              <a:tblPr bandRow="1">
                <a:effectLst/>
              </a:tblPr>
              <a:tblGrid>
                <a:gridCol w="59840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2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52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2182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8347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7232"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Наименование</a:t>
                      </a:r>
                    </a:p>
                  </a:txBody>
                  <a:tcPr marL="5655" marR="5655" marT="565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Скорректированный бюджет</a:t>
                      </a:r>
                    </a:p>
                  </a:txBody>
                  <a:tcPr marL="5655" marR="5655" marT="565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Проект республиканского бюджета</a:t>
                      </a:r>
                    </a:p>
                  </a:txBody>
                  <a:tcPr marL="5655" marR="5655" marT="565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95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2021 год</a:t>
                      </a:r>
                    </a:p>
                  </a:txBody>
                  <a:tcPr marL="5655" marR="5655" marT="565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2022 год</a:t>
                      </a:r>
                    </a:p>
                  </a:txBody>
                  <a:tcPr marL="5655" marR="5655" marT="565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2023 год</a:t>
                      </a:r>
                    </a:p>
                  </a:txBody>
                  <a:tcPr marL="5655" marR="5655" marT="565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2024 год</a:t>
                      </a:r>
                    </a:p>
                  </a:txBody>
                  <a:tcPr marL="5655" marR="5655" marT="565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1145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ВСЕГО, из них:</a:t>
                      </a:r>
                    </a:p>
                  </a:txBody>
                  <a:tcPr marL="5655" marR="5655" marT="565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2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15 334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2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15 911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2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15 623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2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16 028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3913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СОЦИАЛЬНАЯ СФЕРА, из них:</a:t>
                      </a:r>
                    </a:p>
                  </a:txBody>
                  <a:tcPr marL="36000" marR="5655" marT="565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7 437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7 952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9 063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9 591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766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200" b="0" i="1" u="none" strike="noStrike" kern="1200" dirty="0">
                          <a:solidFill>
                            <a:srgbClr val="004F8A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в % ко всем расходам</a:t>
                      </a:r>
                    </a:p>
                  </a:txBody>
                  <a:tcPr marL="180000" marR="5655" marT="565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1" u="none" strike="noStrike" kern="1200" dirty="0">
                          <a:solidFill>
                            <a:srgbClr val="004F8A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48,5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1" u="none" strike="noStrike" kern="1200" dirty="0">
                          <a:solidFill>
                            <a:srgbClr val="004F8A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50,0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1" u="none" strike="noStrike" kern="1200" dirty="0">
                          <a:solidFill>
                            <a:srgbClr val="004F8A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58,0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1" u="none" strike="noStrike" kern="1200" dirty="0">
                          <a:solidFill>
                            <a:srgbClr val="004F8A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59,8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2491">
                <a:tc>
                  <a:txBody>
                    <a:bodyPr/>
                    <a:lstStyle/>
                    <a:p>
                      <a:pPr algn="just" rtl="0" fontAlgn="t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социальное</a:t>
                      </a:r>
                      <a:r>
                        <a:rPr lang="ru-RU" sz="13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обеспечение и соц. помощь, здравоохранение, образование, культура и спорт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80000" marR="5655" marT="565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0801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СИЛОВЫЕ</a:t>
                      </a:r>
                      <a:r>
                        <a:rPr lang="ru-RU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СТРУКТУРЫ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, из них:</a:t>
                      </a:r>
                    </a:p>
                  </a:txBody>
                  <a:tcPr marL="36000" marR="5655" marT="565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1 563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1 693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1 441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1 369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766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200" b="0" i="1" u="none" strike="noStrike" kern="1200" dirty="0">
                          <a:solidFill>
                            <a:srgbClr val="004F8A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в % ко всем расходам</a:t>
                      </a:r>
                    </a:p>
                  </a:txBody>
                  <a:tcPr marL="180000" marR="5655" marT="565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1" u="none" strike="noStrike" kern="1200" dirty="0">
                          <a:solidFill>
                            <a:srgbClr val="004F8A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10,2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1" u="none" strike="noStrike" kern="1200" dirty="0">
                          <a:solidFill>
                            <a:srgbClr val="004F8A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10,6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1" u="none" strike="noStrike" kern="1200" dirty="0">
                          <a:solidFill>
                            <a:srgbClr val="004F8A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9,2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1" u="none" strike="noStrike" kern="1200" dirty="0">
                          <a:solidFill>
                            <a:srgbClr val="004F8A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8,5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0287">
                <a:tc>
                  <a:txBody>
                    <a:bodyPr/>
                    <a:lstStyle/>
                    <a:p>
                      <a:pPr algn="just" rtl="0" fontAlgn="t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оборона, правоохранительная</a:t>
                      </a:r>
                      <a:r>
                        <a:rPr lang="ru-RU" sz="13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система, спец. гос. органы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80000" marR="5655" marT="565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0816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РЕАЛЬНЫЙ СЕКТОР ЭКОНОМИКИ, из них:</a:t>
                      </a:r>
                    </a:p>
                  </a:txBody>
                  <a:tcPr marL="36000" marR="5655" marT="565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2 442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1 958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870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702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1424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200" b="0" i="1" u="none" strike="noStrike" kern="1200" dirty="0">
                          <a:solidFill>
                            <a:srgbClr val="004F8A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в % ко всем расходам</a:t>
                      </a:r>
                    </a:p>
                  </a:txBody>
                  <a:tcPr marL="180000" marR="5655" marT="565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1" u="none" strike="noStrike" kern="1200" dirty="0">
                          <a:solidFill>
                            <a:srgbClr val="004F8A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15,9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1" u="none" strike="noStrike" kern="1200" dirty="0">
                          <a:solidFill>
                            <a:srgbClr val="004F8A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12,3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1" u="none" strike="noStrike" kern="1200" dirty="0">
                          <a:solidFill>
                            <a:srgbClr val="004F8A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5,6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1" u="none" strike="noStrike" kern="1200" dirty="0">
                          <a:solidFill>
                            <a:srgbClr val="004F8A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4,4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9923">
                <a:tc>
                  <a:txBody>
                    <a:bodyPr/>
                    <a:lstStyle/>
                    <a:p>
                      <a:pPr algn="just" rtl="0" fontAlgn="t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государственные программы и другие</a:t>
                      </a:r>
                    </a:p>
                  </a:txBody>
                  <a:tcPr marL="180000" marR="5655" marT="565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90371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ОБЩЕГОСУДАРСТВЕННЫЕ РАСХОДЫ, в том числе:</a:t>
                      </a:r>
                    </a:p>
                  </a:txBody>
                  <a:tcPr marL="36000" marR="5655" marT="565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3 325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3 775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3 776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3 829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766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200" b="0" i="1" u="none" strike="noStrike" kern="1200" dirty="0">
                          <a:solidFill>
                            <a:srgbClr val="004F8A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в % ко всем расходам</a:t>
                      </a:r>
                    </a:p>
                  </a:txBody>
                  <a:tcPr marL="144000" marR="5655" marT="565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1" u="none" strike="noStrike" kern="1200" dirty="0">
                          <a:solidFill>
                            <a:srgbClr val="004F8A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21,7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1" u="none" strike="noStrike" kern="1200" dirty="0">
                          <a:solidFill>
                            <a:srgbClr val="004F8A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23,7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1" u="none" strike="noStrike" kern="1200" dirty="0">
                          <a:solidFill>
                            <a:srgbClr val="004F8A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24,2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1" u="none" strike="noStrike" kern="1200" dirty="0">
                          <a:solidFill>
                            <a:srgbClr val="004F8A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23,9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13754">
                <a:tc>
                  <a:txBody>
                    <a:bodyPr/>
                    <a:lstStyle/>
                    <a:p>
                      <a:pPr algn="just" rtl="0" fontAlgn="t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субвенции, обслуживание</a:t>
                      </a:r>
                      <a:r>
                        <a:rPr lang="ru-RU" sz="13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долга, резерв Правительства и другие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80000" marR="5655" marT="565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3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13754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АДМИНИСТРАТИВНЫЕ ГОСУДАРСТВЕННЫЕ ОРГАНЫ</a:t>
                      </a:r>
                    </a:p>
                  </a:txBody>
                  <a:tcPr marL="36000" marR="5655" marT="565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567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533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473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537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33736890"/>
                  </a:ext>
                </a:extLst>
              </a:tr>
              <a:tr h="288187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200" b="0" i="1" u="none" strike="noStrike" kern="1200" dirty="0">
                          <a:solidFill>
                            <a:srgbClr val="004F8A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в % ко всем расходам</a:t>
                      </a:r>
                    </a:p>
                  </a:txBody>
                  <a:tcPr marL="144000" marR="5655" marT="565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1" u="none" strike="noStrike" kern="1200" dirty="0">
                          <a:solidFill>
                            <a:srgbClr val="004F8A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3,7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1" u="none" strike="noStrike" kern="1200" dirty="0">
                          <a:solidFill>
                            <a:srgbClr val="004F8A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3,3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1" u="none" strike="noStrike" kern="1200" dirty="0">
                          <a:solidFill>
                            <a:srgbClr val="004F8A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3,0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1" u="none" strike="noStrike" kern="1200" dirty="0">
                          <a:solidFill>
                            <a:srgbClr val="004F8A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3,4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1585725"/>
                  </a:ext>
                </a:extLst>
              </a:tr>
              <a:tr h="221880">
                <a:tc>
                  <a:txBody>
                    <a:bodyPr/>
                    <a:lstStyle/>
                    <a:p>
                      <a:pPr algn="just" rtl="0" fontAlgn="t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80000" marR="5655" marT="565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8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7911625"/>
                  </a:ext>
                </a:extLst>
              </a:tr>
              <a:tr h="237995">
                <a:tc>
                  <a:txBody>
                    <a:bodyPr/>
                    <a:lstStyle/>
                    <a:p>
                      <a:pPr algn="just" rtl="0" fontAlgn="t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Текущие расходы</a:t>
                      </a:r>
                    </a:p>
                  </a:txBody>
                  <a:tcPr marL="180000" marR="5655" marT="565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14 015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14 862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15 188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15 854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921137"/>
                  </a:ext>
                </a:extLst>
              </a:tr>
              <a:tr h="265744">
                <a:tc>
                  <a:txBody>
                    <a:bodyPr/>
                    <a:lstStyle/>
                    <a:p>
                      <a:pPr algn="just" rtl="0" fontAlgn="t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Расходы на развитие</a:t>
                      </a:r>
                    </a:p>
                  </a:txBody>
                  <a:tcPr marL="180000" marR="5655" marT="565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1 319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1 048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435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174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01251656"/>
                  </a:ext>
                </a:extLst>
              </a:tr>
            </a:tbl>
          </a:graphicData>
        </a:graphic>
      </p:graphicFrame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06C8FD18-C7C5-4DCD-808B-F79B467E8DB8}"/>
              </a:ext>
            </a:extLst>
          </p:cNvPr>
          <p:cNvSpPr txBox="1">
            <a:spLocks/>
          </p:cNvSpPr>
          <p:nvPr/>
        </p:nvSpPr>
        <p:spPr>
          <a:xfrm>
            <a:off x="10996864" y="177077"/>
            <a:ext cx="1098881" cy="4352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110000"/>
              </a:lnSpc>
            </a:pPr>
            <a:r>
              <a:rPr lang="ru-RU" sz="1200" b="1" dirty="0">
                <a:latin typeface="Arial Narrow" panose="020B0606020202030204" pitchFamily="34" charset="0"/>
              </a:rPr>
              <a:t>млрд. тенге</a:t>
            </a:r>
          </a:p>
        </p:txBody>
      </p:sp>
    </p:spTree>
    <p:extLst>
      <p:ext uri="{BB962C8B-B14F-4D97-AF65-F5344CB8AC3E}">
        <p14:creationId xmlns:p14="http://schemas.microsoft.com/office/powerpoint/2010/main" val="14136482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8886DCAD-80DF-47A7-9D0A-B291F3A092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23973" y="6433907"/>
            <a:ext cx="1312025" cy="365125"/>
          </a:xfrm>
        </p:spPr>
        <p:txBody>
          <a:bodyPr vert="horz" lIns="91440" tIns="45720" rIns="91440" bIns="45720" rtlCol="0" anchor="ctr"/>
          <a:lstStyle/>
          <a:p>
            <a:fld id="{4B077F2A-2C27-4D70-B810-54F6CFB5CD3C}" type="slidenum">
              <a:rPr lang="ru-RU" sz="3600" b="1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pPr/>
              <a:t>7</a:t>
            </a:fld>
            <a:endParaRPr lang="ru-RU" sz="3600" b="1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Заголовок 1">
            <a:extLst>
              <a:ext uri="{FF2B5EF4-FFF2-40B4-BE49-F238E27FC236}">
                <a16:creationId xmlns:a16="http://schemas.microsoft.com/office/drawing/2014/main" id="{1CDDAA03-CA40-46B7-A094-029FFC4D29B0}"/>
              </a:ext>
            </a:extLst>
          </p:cNvPr>
          <p:cNvSpPr txBox="1">
            <a:spLocks/>
          </p:cNvSpPr>
          <p:nvPr/>
        </p:nvSpPr>
        <p:spPr>
          <a:xfrm>
            <a:off x="-7256" y="33090"/>
            <a:ext cx="12191998" cy="47902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10000"/>
              </a:lnSpc>
            </a:pPr>
            <a:r>
              <a:rPr lang="ru-RU" sz="22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Укрепление регионов</a:t>
            </a:r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6CF66D9C-1D9E-4531-902A-5B311A1D6E56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49097" y="787935"/>
          <a:ext cx="11679293" cy="305146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822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761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861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3012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80468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53111"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Наименование</a:t>
                      </a: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Скорректированный 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план</a:t>
                      </a: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Проект республиканского бюджета</a:t>
                      </a: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9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231"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2021 год</a:t>
                      </a: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2022 год</a:t>
                      </a: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2023 год</a:t>
                      </a: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2024 год</a:t>
                      </a: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0646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ВСЕГО, из них: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4 513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4 509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4 438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4 423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341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1" u="none" strike="noStrike" dirty="0">
                          <a:solidFill>
                            <a:srgbClr val="2F8DB3"/>
                          </a:solidFill>
                          <a:effectLst/>
                          <a:latin typeface="Arial Narrow" panose="020B0606020202030204" pitchFamily="34" charset="0"/>
                        </a:rPr>
                        <a:t>в % к общим расходам</a:t>
                      </a:r>
                    </a:p>
                  </a:txBody>
                  <a:tcPr marL="25200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 dirty="0">
                          <a:solidFill>
                            <a:srgbClr val="2F8DB3"/>
                          </a:solidFill>
                          <a:effectLst/>
                          <a:latin typeface="Arial Narrow" panose="020B0606020202030204" pitchFamily="34" charset="0"/>
                        </a:rPr>
                        <a:t>29,4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 dirty="0">
                          <a:solidFill>
                            <a:srgbClr val="2F8DB3"/>
                          </a:solidFill>
                          <a:effectLst/>
                          <a:latin typeface="Arial Narrow" panose="020B0606020202030204" pitchFamily="34" charset="0"/>
                        </a:rPr>
                        <a:t>28,3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 dirty="0">
                          <a:solidFill>
                            <a:srgbClr val="2F8DB3"/>
                          </a:solidFill>
                          <a:effectLst/>
                          <a:latin typeface="Arial Narrow" panose="020B0606020202030204" pitchFamily="34" charset="0"/>
                        </a:rPr>
                        <a:t>28,4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>
                          <a:solidFill>
                            <a:srgbClr val="2F8DB3"/>
                          </a:solidFill>
                          <a:effectLst/>
                          <a:latin typeface="Arial Narrow" panose="020B0606020202030204" pitchFamily="34" charset="0"/>
                        </a:rPr>
                        <a:t>27,6</a:t>
                      </a:r>
                      <a:endParaRPr lang="ru-RU" sz="1400" b="0" i="1" u="none" strike="noStrike" dirty="0">
                        <a:solidFill>
                          <a:srgbClr val="2F8DB3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237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Субвенции</a:t>
                      </a:r>
                    </a:p>
                  </a:txBody>
                  <a:tcPr marL="18000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2 121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2 125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2 125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2 125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963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Целевые текущие трансферты</a:t>
                      </a:r>
                    </a:p>
                  </a:txBody>
                  <a:tcPr marL="18000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1 614</a:t>
                      </a: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1 754</a:t>
                      </a: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2 101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2 219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337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Целевые трансферты на развитие</a:t>
                      </a:r>
                    </a:p>
                  </a:txBody>
                  <a:tcPr marL="18000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778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630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FBF8035D-677E-4173-BB0D-61BA3CD2C3F2}"/>
              </a:ext>
            </a:extLst>
          </p:cNvPr>
          <p:cNvSpPr txBox="1">
            <a:spLocks/>
          </p:cNvSpPr>
          <p:nvPr/>
        </p:nvSpPr>
        <p:spPr>
          <a:xfrm>
            <a:off x="10958562" y="389070"/>
            <a:ext cx="1098881" cy="4352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110000"/>
              </a:lnSpc>
            </a:pPr>
            <a:r>
              <a:rPr lang="ru-RU" sz="1400" b="1" dirty="0">
                <a:latin typeface="Arial Narrow" panose="020B0606020202030204" pitchFamily="34" charset="0"/>
              </a:rPr>
              <a:t>млрд. тенге</a:t>
            </a:r>
          </a:p>
        </p:txBody>
      </p:sp>
    </p:spTree>
    <p:extLst>
      <p:ext uri="{BB962C8B-B14F-4D97-AF65-F5344CB8AC3E}">
        <p14:creationId xmlns:p14="http://schemas.microsoft.com/office/powerpoint/2010/main" val="1058380634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Другая 13">
      <a:dk1>
        <a:srgbClr val="000000"/>
      </a:dk1>
      <a:lt1>
        <a:srgbClr val="FFFFFF"/>
      </a:lt1>
      <a:dk2>
        <a:srgbClr val="46464A"/>
      </a:dk2>
      <a:lt2>
        <a:srgbClr val="FFFFFF"/>
      </a:lt2>
      <a:accent1>
        <a:srgbClr val="6F6F74"/>
      </a:accent1>
      <a:accent2>
        <a:srgbClr val="A7B789"/>
      </a:accent2>
      <a:accent3>
        <a:srgbClr val="BEAE98"/>
      </a:accent3>
      <a:accent4>
        <a:srgbClr val="C8E1E8"/>
      </a:accent4>
      <a:accent5>
        <a:srgbClr val="0D1C20"/>
      </a:accent5>
      <a:accent6>
        <a:srgbClr val="397789"/>
      </a:accent6>
      <a:hlink>
        <a:srgbClr val="ACD3DD"/>
      </a:hlink>
      <a:folHlink>
        <a:srgbClr val="B1B5AB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BAB94BD4-5D6D-4148-AB57-A4CCF1FD4E0C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14071</TotalTime>
  <Words>835</Words>
  <Application>Microsoft Office PowerPoint</Application>
  <PresentationFormat>Широкоэкранный</PresentationFormat>
  <Paragraphs>338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Arial Narrow</vt:lpstr>
      <vt:lpstr>Calibri</vt:lpstr>
      <vt:lpstr>Calibri Light</vt:lpstr>
      <vt:lpstr>Wingdings</vt:lpstr>
      <vt:lpstr>Ретро</vt:lpstr>
      <vt:lpstr>Проект республиканского бюджета на 2022-2024 годы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Назым Маман</dc:creator>
  <cp:lastModifiedBy>Назым Бауыржанкызы Маман</cp:lastModifiedBy>
  <cp:revision>2006</cp:revision>
  <cp:lastPrinted>2021-09-08T07:33:06Z</cp:lastPrinted>
  <dcterms:created xsi:type="dcterms:W3CDTF">2019-01-28T09:47:38Z</dcterms:created>
  <dcterms:modified xsi:type="dcterms:W3CDTF">2021-09-08T07:35:48Z</dcterms:modified>
</cp:coreProperties>
</file>