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966" r:id="rId2"/>
  </p:sldMasterIdLst>
  <p:notesMasterIdLst>
    <p:notesMasterId r:id="rId17"/>
  </p:notesMasterIdLst>
  <p:sldIdLst>
    <p:sldId id="681" r:id="rId3"/>
    <p:sldId id="698" r:id="rId4"/>
    <p:sldId id="682" r:id="rId5"/>
    <p:sldId id="684" r:id="rId6"/>
    <p:sldId id="685" r:id="rId7"/>
    <p:sldId id="697" r:id="rId8"/>
    <p:sldId id="700" r:id="rId9"/>
    <p:sldId id="688" r:id="rId10"/>
    <p:sldId id="690" r:id="rId11"/>
    <p:sldId id="691" r:id="rId12"/>
    <p:sldId id="694" r:id="rId13"/>
    <p:sldId id="695" r:id="rId14"/>
    <p:sldId id="693" r:id="rId15"/>
    <p:sldId id="696" r:id="rId16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алил Бабалиев" initials="ХБ" lastIdx="3" clrIdx="0">
    <p:extLst>
      <p:ext uri="{19B8F6BF-5375-455C-9EA6-DF929625EA0E}">
        <p15:presenceInfo xmlns:p15="http://schemas.microsoft.com/office/powerpoint/2012/main" userId="S-1-5-21-814257648-3958449155-2889074526-6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50"/>
    <a:srgbClr val="7B0DF3"/>
    <a:srgbClr val="0033CC"/>
    <a:srgbClr val="182B4C"/>
    <a:srgbClr val="E0DEB8"/>
    <a:srgbClr val="FF0066"/>
    <a:srgbClr val="CC00CC"/>
    <a:srgbClr val="302898"/>
    <a:srgbClr val="E2788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71" autoAdjust="0"/>
  </p:normalViewPr>
  <p:slideViewPr>
    <p:cSldViewPr>
      <p:cViewPr varScale="1">
        <p:scale>
          <a:sx n="55" d="100"/>
          <a:sy n="55" d="100"/>
        </p:scale>
        <p:origin x="7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5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54190063496939"/>
          <c:y val="9.1651650126227894E-3"/>
          <c:w val="0.80771724321108163"/>
          <c:h val="0.79598406787433296"/>
        </c:manualLayout>
      </c:layout>
      <c:pie3D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  <a:contourClr>
                <a:srgbClr val="000000"/>
              </a:contourClr>
            </a:sp3d>
          </c:spPr>
          <c:explosion val="35"/>
          <c:dPt>
            <c:idx val="0"/>
            <c:bubble3D val="0"/>
            <c:explosion val="13"/>
            <c:spPr>
              <a:solidFill>
                <a:srgbClr val="FF0000"/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9"/>
            <c:spPr>
              <a:solidFill>
                <a:srgbClr val="7030A0"/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23"/>
            <c:spPr>
              <a:solidFill>
                <a:schemeClr val="accent4">
                  <a:lumMod val="60000"/>
                  <a:lumOff val="40000"/>
                </a:schemeClr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25"/>
            <c:spPr>
              <a:solidFill>
                <a:srgbClr val="FFFF00"/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41"/>
            <c:spPr>
              <a:solidFill>
                <a:srgbClr val="28BCF2"/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explosion val="44"/>
            <c:spPr>
              <a:solidFill>
                <a:schemeClr val="tx2">
                  <a:lumMod val="75000"/>
                </a:schemeClr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6"/>
            <c:bubble3D val="0"/>
            <c:explosion val="27"/>
            <c:spPr>
              <a:solidFill>
                <a:schemeClr val="accent6">
                  <a:lumMod val="75000"/>
                </a:schemeClr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7"/>
            <c:bubble3D val="0"/>
            <c:explosion val="30"/>
            <c:spPr>
              <a:solidFill>
                <a:schemeClr val="accent1">
                  <a:lumMod val="60000"/>
                  <a:lumOff val="40000"/>
                </a:schemeClr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8"/>
            <c:bubble3D val="0"/>
            <c:explosion val="13"/>
            <c:spPr>
              <a:solidFill>
                <a:schemeClr val="accent3">
                  <a:lumMod val="60000"/>
                  <a:lumOff val="40000"/>
                </a:schemeClr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6704764767228362"/>
                  <c:y val="0.2887167125045885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142A88"/>
                        </a:solidFill>
                      </a:rPr>
                      <a:t>У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бийств – 0,3%,</a:t>
                    </a:r>
                  </a:p>
                  <a:p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(853)</a:t>
                    </a:r>
                    <a:endParaRPr lang="ru-RU" b="0" i="1" baseline="0" dirty="0" smtClean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36505742933985E-2"/>
                  <c:y val="0.16018919375859619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142A88"/>
                        </a:solidFill>
                      </a:rPr>
                      <a:t>П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ричинения тяжкого вреда здоровью – 0,7%, </a:t>
                    </a:r>
                    <a:r>
                      <a:rPr lang="ru-RU" b="0" i="1" smtClean="0">
                        <a:solidFill>
                          <a:srgbClr val="142A88"/>
                        </a:solidFill>
                      </a:rPr>
                      <a:t>(2160)</a:t>
                    </a:r>
                    <a:endParaRPr lang="ru-RU" b="0" i="1" baseline="0" dirty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829621570130764E-2"/>
                  <c:y val="0.24732270827737926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142A88"/>
                        </a:solidFill>
                      </a:rPr>
                      <a:t>Г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рабежей – 4,6%,</a:t>
                    </a:r>
                  </a:p>
                  <a:p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(11016)</a:t>
                    </a:r>
                    <a:endParaRPr lang="ru-RU" b="0" i="1" dirty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7922243312009526E-2"/>
                  <c:y val="0.13720152252641499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142A88"/>
                        </a:solidFill>
                      </a:rPr>
                      <a:t>Р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азбоев – 0,2%, </a:t>
                    </a:r>
                  </a:p>
                  <a:p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(741)</a:t>
                    </a:r>
                    <a:endParaRPr lang="ru-RU" b="0" i="1" baseline="0" dirty="0" smtClean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3510241137715399E-2"/>
                  <c:y val="-8.773591467597065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142A88"/>
                        </a:solidFill>
                      </a:rPr>
                      <a:t>П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ричинения средней тяжести вреда здоровью – 1,6%, </a:t>
                    </a:r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(5028)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619071817217839E-2"/>
                  <c:y val="-0.2235320906915593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142A88"/>
                        </a:solidFill>
                      </a:rPr>
                      <a:t>Х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улиганств – 4,4%,</a:t>
                    </a:r>
                    <a:r>
                      <a:rPr lang="ru-RU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</a:p>
                  <a:p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(13796)</a:t>
                    </a:r>
                    <a:endParaRPr lang="ru-RU" b="0" i="1" dirty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1658292771408796"/>
                  <c:y val="1.310592161819432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marL="87313" indent="-87313" algn="ctr"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600" b="1" dirty="0" smtClean="0">
                        <a:solidFill>
                          <a:srgbClr val="142A88"/>
                        </a:solidFill>
                      </a:rPr>
                      <a:t>К</a:t>
                    </a:r>
                    <a:r>
                      <a:rPr lang="ru-RU" sz="1400" b="1" dirty="0" smtClean="0">
                        <a:solidFill>
                          <a:srgbClr val="142A88"/>
                        </a:solidFill>
                      </a:rPr>
                      <a:t>ражи – 68,9% </a:t>
                    </a:r>
                  </a:p>
                  <a:p>
                    <a:pPr marL="87313" indent="-87313" algn="ctr"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400" b="0" i="1" dirty="0" smtClean="0">
                        <a:solidFill>
                          <a:srgbClr val="142A88"/>
                        </a:solidFill>
                      </a:rPr>
                      <a:t>(215395)</a:t>
                    </a:r>
                    <a:r>
                      <a:rPr lang="ru-RU" sz="1400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</a:p>
                </c:rich>
              </c:tx>
              <c:numFmt formatCode="General" sourceLinked="0"/>
              <c:spPr>
                <a:solidFill>
                  <a:srgbClr val="4BACC6">
                    <a:lumMod val="20000"/>
                    <a:lumOff val="80000"/>
                    <a:alpha val="29000"/>
                  </a:srgbClr>
                </a:solidFill>
                <a:ln>
                  <a:solidFill>
                    <a:srgbClr val="0070C0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8.5780705264518559E-2"/>
                  <c:y val="-0.1281576506343096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142A88"/>
                        </a:solidFill>
                      </a:rPr>
                      <a:t>Н</a:t>
                    </a:r>
                    <a:r>
                      <a:rPr lang="ru-RU" sz="1350" b="1" dirty="0" smtClean="0">
                        <a:solidFill>
                          <a:srgbClr val="142A88"/>
                        </a:solidFill>
                      </a:rPr>
                      <a:t>аркопреступления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-1,1%, </a:t>
                    </a:r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(3406)</a:t>
                    </a:r>
                    <a:endParaRPr lang="ru-RU" b="0" i="1" dirty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2749039008040312"/>
                  <c:y val="3.002633501572132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142A88"/>
                        </a:solidFill>
                      </a:rPr>
                      <a:t>Д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ругие – 19,2%,</a:t>
                    </a:r>
                  </a:p>
                  <a:p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(60046)</a:t>
                    </a:r>
                    <a:endParaRPr lang="ru-RU" b="0" i="1" dirty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solidFill>
                <a:srgbClr val="4BACC6">
                  <a:lumMod val="20000"/>
                  <a:lumOff val="80000"/>
                  <a:alpha val="29000"/>
                </a:srgbClr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. </c:separator>
            <c:showLeaderLines val="1"/>
            <c:leaderLines>
              <c:spPr>
                <a:ln w="952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Цифры!$A$28:$A$36</c:f>
              <c:strCache>
                <c:ptCount val="9"/>
                <c:pt idx="0">
                  <c:v>Убийства</c:v>
                </c:pt>
                <c:pt idx="1">
                  <c:v>Причинение тяжкого вреда здоровью</c:v>
                </c:pt>
                <c:pt idx="2">
                  <c:v>Грабежи</c:v>
                </c:pt>
                <c:pt idx="3">
                  <c:v>Разбои</c:v>
                </c:pt>
                <c:pt idx="4">
                  <c:v>Изнасилования</c:v>
                </c:pt>
                <c:pt idx="5">
                  <c:v>Хулиганства</c:v>
                </c:pt>
                <c:pt idx="6">
                  <c:v>Кражи</c:v>
                </c:pt>
                <c:pt idx="7">
                  <c:v>Преступления с наркотиками</c:v>
                </c:pt>
                <c:pt idx="8">
                  <c:v>Другие</c:v>
                </c:pt>
              </c:strCache>
            </c:strRef>
          </c:cat>
          <c:val>
            <c:numRef>
              <c:f>Цифры!$B$28:$B$36</c:f>
              <c:numCache>
                <c:formatCode>General</c:formatCode>
                <c:ptCount val="9"/>
                <c:pt idx="0">
                  <c:v>853</c:v>
                </c:pt>
                <c:pt idx="1">
                  <c:v>2159</c:v>
                </c:pt>
                <c:pt idx="2">
                  <c:v>11016</c:v>
                </c:pt>
                <c:pt idx="3">
                  <c:v>741</c:v>
                </c:pt>
                <c:pt idx="4">
                  <c:v>5028</c:v>
                </c:pt>
                <c:pt idx="5">
                  <c:v>13796</c:v>
                </c:pt>
                <c:pt idx="6">
                  <c:v>215395</c:v>
                </c:pt>
                <c:pt idx="7">
                  <c:v>3406</c:v>
                </c:pt>
                <c:pt idx="8">
                  <c:v>60046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rgbClr val="4F81BD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C0504D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8064A2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4BACC6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79646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39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39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39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Цифры!$A$28:$A$36</c:f>
              <c:strCache>
                <c:ptCount val="9"/>
                <c:pt idx="0">
                  <c:v>Убийства</c:v>
                </c:pt>
                <c:pt idx="1">
                  <c:v>Причинение тяжкого вреда здоровью</c:v>
                </c:pt>
                <c:pt idx="2">
                  <c:v>Грабежи</c:v>
                </c:pt>
                <c:pt idx="3">
                  <c:v>Разбои</c:v>
                </c:pt>
                <c:pt idx="4">
                  <c:v>Изнасилования</c:v>
                </c:pt>
                <c:pt idx="5">
                  <c:v>Хулиганства</c:v>
                </c:pt>
                <c:pt idx="6">
                  <c:v>Кражи</c:v>
                </c:pt>
                <c:pt idx="7">
                  <c:v>Преступления с наркотиками</c:v>
                </c:pt>
                <c:pt idx="8">
                  <c:v>Другие</c:v>
                </c:pt>
              </c:strCache>
            </c:strRef>
          </c:cat>
          <c:val>
            <c:numRef>
              <c:f>Цифры!$C$28:$C$36</c:f>
              <c:numCache>
                <c:formatCode>0.0%</c:formatCode>
                <c:ptCount val="9"/>
                <c:pt idx="0">
                  <c:v>2.7301241838432982E-3</c:v>
                </c:pt>
                <c:pt idx="1">
                  <c:v>6.9101267443349183E-3</c:v>
                </c:pt>
                <c:pt idx="2">
                  <c:v>3.5257969530149792E-2</c:v>
                </c:pt>
                <c:pt idx="3">
                  <c:v>2.3716553578287027E-3</c:v>
                </c:pt>
                <c:pt idx="4">
                  <c:v>1.609268979644092E-2</c:v>
                </c:pt>
                <c:pt idx="5">
                  <c:v>4.4155677890154912E-2</c:v>
                </c:pt>
                <c:pt idx="6">
                  <c:v>0.68939636410190697</c:v>
                </c:pt>
                <c:pt idx="7">
                  <c:v>1.0901293048265282E-2</c:v>
                </c:pt>
                <c:pt idx="8">
                  <c:v>0.19218409934707464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noFill/>
    <a:ln w="9523" cap="flat" cmpd="sng" algn="ctr">
      <a:solidFill>
        <a:srgbClr val="4F81BD"/>
      </a:solidFill>
      <a:round/>
    </a:ln>
    <a:effectLst>
      <a:softEdge rad="12700"/>
    </a:effectLst>
    <a:scene3d>
      <a:camera prst="orthographicFront"/>
      <a:lightRig rig="threePt" dir="t"/>
    </a:scene3d>
    <a:sp3d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708444192397125E-2"/>
          <c:y val="2.738490431760621E-2"/>
          <c:w val="0.91305968357564793"/>
          <c:h val="0.855305565853703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 обороны и правопорядка КПМ по сведениям КПССУ ГП</c:v>
                </c:pt>
              </c:strCache>
            </c:strRef>
          </c:tx>
          <c:spPr>
            <a:solidFill>
              <a:srgbClr val="5ECCF3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7.1116650121312817E-3"/>
                  <c:y val="-1.5521504208934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563310169837917E-3"/>
                  <c:y val="-2.06953389452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800997021836284E-2"/>
                  <c:y val="-2.5869173681558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116650121312817E-3"/>
                  <c:y val="-1.0347669472623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9563310169837917E-3"/>
                  <c:y val="-2.3282256313402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800997021836284E-2"/>
                  <c:y val="-1.5521504208934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38363</c:v>
                </c:pt>
                <c:pt idx="1">
                  <c:v>55764</c:v>
                </c:pt>
                <c:pt idx="2">
                  <c:v>63012</c:v>
                </c:pt>
                <c:pt idx="3">
                  <c:v>63223</c:v>
                </c:pt>
                <c:pt idx="4">
                  <c:v>64132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008896"/>
        <c:axId val="172007720"/>
        <c:axId val="0"/>
      </c:bar3DChart>
      <c:catAx>
        <c:axId val="17200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2007720"/>
        <c:crosses val="autoZero"/>
        <c:auto val="1"/>
        <c:lblAlgn val="ctr"/>
        <c:lblOffset val="100"/>
        <c:noMultiLvlLbl val="0"/>
      </c:catAx>
      <c:valAx>
        <c:axId val="172007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endParaRPr lang="ru-RU"/>
          </a:p>
        </c:txPr>
        <c:crossAx val="17200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50074065844536E-2"/>
          <c:y val="3.2187296649578631E-2"/>
          <c:w val="0.91305968357564793"/>
          <c:h val="0.83723042525189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 обороны и правопорядка КПМ по сведениям КПССУ ГП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7.1014643647040248E-3"/>
                  <c:y val="-6.5872996993546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109052570689492E-2"/>
                  <c:y val="-4.1333099111726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442048813360021E-3"/>
                  <c:y val="-5.81122714433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427347524380143E-2"/>
                  <c:y val="-6.4572274139311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676464254721873E-2"/>
                  <c:y val="-5.2967325475930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111665012131077E-3"/>
                  <c:y val="-5.1738347363116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3711</c:v>
                </c:pt>
                <c:pt idx="1">
                  <c:v>4821</c:v>
                </c:pt>
                <c:pt idx="2">
                  <c:v>5250</c:v>
                </c:pt>
                <c:pt idx="3">
                  <c:v>4869</c:v>
                </c:pt>
                <c:pt idx="4">
                  <c:v>5304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009680"/>
        <c:axId val="172010072"/>
        <c:axId val="0"/>
      </c:bar3DChart>
      <c:catAx>
        <c:axId val="17200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2010072"/>
        <c:crosses val="autoZero"/>
        <c:auto val="1"/>
        <c:lblAlgn val="ctr"/>
        <c:lblOffset val="100"/>
        <c:noMultiLvlLbl val="0"/>
      </c:catAx>
      <c:valAx>
        <c:axId val="172010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endParaRPr lang="ru-RU"/>
          </a:p>
        </c:txPr>
        <c:crossAx val="17200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12995245498885E-2"/>
          <c:y val="1.9025456541312994E-2"/>
          <c:w val="0.87581241575788504"/>
          <c:h val="0.635570232294224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совершено преступлений в сфере семейно-бытовых отношений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002060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  <c:pt idx="5">
                  <c:v>2016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799</c:v>
                </c:pt>
                <c:pt idx="1">
                  <c:v>780</c:v>
                </c:pt>
                <c:pt idx="2">
                  <c:v>684</c:v>
                </c:pt>
                <c:pt idx="3">
                  <c:v>620</c:v>
                </c:pt>
                <c:pt idx="4">
                  <c:v>467</c:v>
                </c:pt>
                <c:pt idx="5">
                  <c:v>484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убийств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191059791611424E-2"/>
                  <c:y val="-3.8731958379309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93294843708563E-2"/>
                  <c:y val="-1.936597918965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191059791611424E-2"/>
                  <c:y val="-1.9365979189654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32588315967618E-2"/>
                  <c:y val="-2.3239175027585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949531267255111E-2"/>
                  <c:y val="-1.5492783351723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623648107579039E-2"/>
                  <c:y val="-3.8731958379309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  <c:pt idx="5">
                  <c:v>2016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281</c:v>
                </c:pt>
                <c:pt idx="1">
                  <c:v>285</c:v>
                </c:pt>
                <c:pt idx="2">
                  <c:v>218</c:v>
                </c:pt>
                <c:pt idx="3">
                  <c:v>188</c:v>
                </c:pt>
                <c:pt idx="4">
                  <c:v>82</c:v>
                </c:pt>
                <c:pt idx="5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2010856"/>
        <c:axId val="132273432"/>
        <c:axId val="0"/>
      </c:bar3DChart>
      <c:catAx>
        <c:axId val="172010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273432"/>
        <c:crosses val="autoZero"/>
        <c:auto val="1"/>
        <c:lblAlgn val="ctr"/>
        <c:lblOffset val="100"/>
        <c:noMultiLvlLbl val="0"/>
      </c:catAx>
      <c:valAx>
        <c:axId val="132273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33CC"/>
                </a:solidFill>
              </a:defRPr>
            </a:pPr>
            <a:endParaRPr lang="ru-RU"/>
          </a:p>
        </c:txPr>
        <c:crossAx val="1720108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7975352261622646E-2"/>
          <c:y val="0.7607645584984758"/>
          <c:w val="0.93365942953882075"/>
          <c:h val="0.12398890969756325"/>
        </c:manualLayout>
      </c:layout>
      <c:overlay val="0"/>
      <c:txPr>
        <a:bodyPr/>
        <a:lstStyle/>
        <a:p>
          <a:pPr>
            <a:defRPr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940316424352126E-2"/>
          <c:y val="0.13009627545189056"/>
          <c:w val="0.91305968357564793"/>
          <c:h val="0.646086127416589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829693386894634E-2"/>
                  <c:y val="-3.198118398372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753584884330534E-2"/>
                  <c:y val="-2.1320789322481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036179215954455E-2"/>
                  <c:y val="-1.8655690657171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565188663247956E-2"/>
                  <c:y val="-3.731138131434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206485829059941E-2"/>
                  <c:y val="-3.198118398372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112287718518605E-2"/>
                  <c:y val="-2.3985887987791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1B5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881</c:v>
                </c:pt>
                <c:pt idx="1">
                  <c:v>1037</c:v>
                </c:pt>
                <c:pt idx="2">
                  <c:v>982</c:v>
                </c:pt>
                <c:pt idx="3">
                  <c:v>877</c:v>
                </c:pt>
                <c:pt idx="4">
                  <c:v>975</c:v>
                </c:pt>
                <c:pt idx="5">
                  <c:v>1027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888840"/>
        <c:axId val="216889232"/>
        <c:axId val="0"/>
      </c:bar3DChart>
      <c:catAx>
        <c:axId val="21688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1B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6889232"/>
        <c:crosses val="autoZero"/>
        <c:auto val="1"/>
        <c:lblAlgn val="ctr"/>
        <c:lblOffset val="100"/>
        <c:noMultiLvlLbl val="0"/>
      </c:catAx>
      <c:valAx>
        <c:axId val="21688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88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0.37801</cdr:x>
      <cdr:y>0.06627</cdr:y>
    </cdr:from>
    <cdr:to>
      <cdr:x>0.48042</cdr:x>
      <cdr:y>0.15786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75082" y="280606"/>
          <a:ext cx="914400" cy="387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1ED950-85F9-433D-95E8-A0F51D87F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56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CC3C58-D33B-4816-BC81-3C1980FC2D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7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8E3FEA4-BEC0-4FCF-A636-0DAE533539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53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16D-47B9-4601-88E4-90C0DF3641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1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A48-BF4A-4E57-8F50-185363D7CF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7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40A118-A541-440B-B4C7-5E5553DB1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8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EB4A1C-1ECD-4583-A218-A6C0CBAF5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0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37BF90-163A-41E0-AED6-BC66D70B0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0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8535E9-8D66-420C-A1AC-B19427E2A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45C56E-4FB4-46D2-9329-BA992B2E2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1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3331DF-BE16-44F9-BA22-371E6B996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22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12171D-3EE1-4151-B8B4-29E36348C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30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5C11D1-A3A6-4865-B210-582EB159A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7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0A82-FCFE-45FB-9939-DDCAB9C712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2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F63CDF-95CF-48E1-8E45-62B8E3285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83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A6A3D2-3E0D-41CE-852A-BB899E67D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14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488B83-46C0-43B8-BCBB-A5C6D5E48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2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33CC-1C29-48B0-BD88-F560D7FFAF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7E41-C73C-4AB3-B7C4-0FFDF2C46E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4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83F9-404F-4666-81CB-C6C43541A4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5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72EF-BF47-4A3C-BD19-777B737393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D9C-1086-4F06-BA46-DBB5F71A5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3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2DF-7EDB-4672-BCD8-DCA995AD23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0EE5-4BBA-4040-B9C1-23CF7519E2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9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3B9230F-D614-48A9-A728-09E9BD71FA2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97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fld id="{3F0D9EDF-0A94-4877-A250-9B2519E5A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4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7.ppt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0" y="1"/>
          <a:ext cx="9192561" cy="695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Презентация" r:id="rId3" imgW="4570501" imgH="3427400" progId="PowerPoint.Show.12">
                  <p:embed/>
                </p:oleObj>
              </mc:Choice>
              <mc:Fallback>
                <p:oleObj name="Презентация" r:id="rId3" imgW="4570501" imgH="3427400" progId="PowerPoint.Show.12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92561" cy="6957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1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90872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бытового насилия в отношении детей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509917" y="1052736"/>
            <a:ext cx="2526579" cy="210903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1052736"/>
            <a:ext cx="5976664" cy="2160240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/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Ювенальной полицией проводится профилактическая работа с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тыс. </a:t>
            </a: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семей, состоящими на учете как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неблагополучные</a:t>
            </a: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 которых проживает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тыс. </a:t>
            </a: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детей. 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223996"/>
              </p:ext>
            </p:extLst>
          </p:nvPr>
        </p:nvGraphicFramePr>
        <p:xfrm>
          <a:off x="467544" y="3933056"/>
          <a:ext cx="8208912" cy="246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2051720" y="3501008"/>
            <a:ext cx="5544616" cy="764704"/>
          </a:xfrm>
          <a:prstGeom prst="roundRect">
            <a:avLst>
              <a:gd name="adj" fmla="val 187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1B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лишено родительских прав</a:t>
            </a:r>
            <a:endParaRPr lang="ru-RU" sz="2000" dirty="0">
              <a:solidFill>
                <a:srgbClr val="001B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380" y="4725144"/>
            <a:ext cx="9120181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defRPr/>
            </a:pPr>
            <a:r>
              <a:rPr lang="ru-RU" altLang="ru-RU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200" dirty="0" smtClean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рамках Международной конференции «Казахстан дружественный к ребенку», которая прошла ноябре </a:t>
            </a:r>
            <a:r>
              <a:rPr lang="ru-RU" altLang="ru-RU" sz="2200" dirty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2016 </a:t>
            </a:r>
            <a:r>
              <a:rPr lang="ru-RU" altLang="ru-RU" sz="2200" dirty="0" smtClean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года </a:t>
            </a:r>
            <a:br>
              <a:rPr lang="ru-RU" altLang="ru-RU" sz="2200" dirty="0" smtClean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2200" dirty="0" smtClean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под эгидой </a:t>
            </a:r>
            <a:r>
              <a:rPr lang="ru-RU" altLang="ru-RU" sz="2200" b="1" dirty="0" smtClean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Уполномоченного </a:t>
            </a:r>
            <a:r>
              <a:rPr lang="ru-RU" altLang="ru-RU" sz="2200" b="1" dirty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 правам ребенка</a:t>
            </a:r>
            <a:r>
              <a:rPr lang="ru-RU" altLang="ru-RU" sz="2200" dirty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200" b="1" dirty="0" err="1" smtClean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Балиевой</a:t>
            </a:r>
            <a:r>
              <a:rPr lang="ru-RU" altLang="ru-RU" sz="2200" b="1" dirty="0" smtClean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Загипой</a:t>
            </a:r>
            <a:r>
              <a:rPr lang="ru-RU" altLang="ru-RU" sz="2200" b="1" dirty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Яхяновной</a:t>
            </a:r>
            <a:r>
              <a:rPr lang="ru-RU" altLang="ru-RU" sz="2200" b="1" dirty="0" smtClean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200" dirty="0" smtClean="0">
                <a:solidFill>
                  <a:srgbClr val="001B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обсуждались предложения МВД, направленные на защиту несовершеннолетних от бытового насилия в семье.</a:t>
            </a:r>
            <a:endParaRPr lang="ru-RU" altLang="ru-RU" sz="2200" dirty="0">
              <a:solidFill>
                <a:srgbClr val="001B5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" y="-1082"/>
            <a:ext cx="9145380" cy="45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90872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несовершеннолетних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Arman.Ablaev\Desktop\Kz_Raion5----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6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5661248"/>
            <a:ext cx="8856984" cy="1080120"/>
          </a:xfrm>
          <a:prstGeom prst="roundRect">
            <a:avLst>
              <a:gd name="adj" fmla="val 20026"/>
            </a:avLst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/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Функционирует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Центров адаптации для несовершеннолетних.</a:t>
            </a:r>
            <a:endParaRPr lang="ru-RU" sz="2000" dirty="0">
              <a:solidFill>
                <a:srgbClr val="142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организации образования для несовершеннолетних правонарушителей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" name="Picture 4" descr="C:\Users\Yskak.Kulatay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9144000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Yskak.Kulatay\Desktop\h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79" y="3392538"/>
            <a:ext cx="479846" cy="2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48" y="3167277"/>
            <a:ext cx="429752" cy="2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81" y="3439484"/>
            <a:ext cx="429752" cy="2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69836"/>
            <a:ext cx="429752" cy="2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85" y="2560774"/>
            <a:ext cx="429752" cy="2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6306" y="2683476"/>
            <a:ext cx="679609" cy="3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429752" cy="3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145525" y="4714159"/>
            <a:ext cx="6584423" cy="176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0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altLang="ru-RU" sz="220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  <p:pic>
        <p:nvPicPr>
          <p:cNvPr id="25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30" y="1927522"/>
            <a:ext cx="429752" cy="2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79512" y="5229200"/>
            <a:ext cx="8784976" cy="1512168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1B5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Функционируют: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altLang="ru-RU" sz="2000" b="1" kern="0" dirty="0" smtClean="0">
                <a:solidFill>
                  <a:srgbClr val="001B5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altLang="ru-RU" sz="2000" kern="0" dirty="0" smtClean="0">
                <a:solidFill>
                  <a:srgbClr val="001B50"/>
                </a:solidFill>
                <a:latin typeface="Arial" pitchFamily="34" charset="0"/>
                <a:cs typeface="Arial" pitchFamily="34" charset="0"/>
              </a:rPr>
              <a:t>специальных </a:t>
            </a:r>
            <a:r>
              <a:rPr lang="ru-RU" altLang="ru-RU" sz="2000" kern="0" dirty="0" smtClean="0">
                <a:solidFill>
                  <a:srgbClr val="001B50"/>
                </a:solidFill>
                <a:latin typeface="Arial" pitchFamily="34" charset="0"/>
                <a:cs typeface="Arial" pitchFamily="34" charset="0"/>
              </a:rPr>
              <a:t>организаций образования </a:t>
            </a:r>
            <a:r>
              <a:rPr lang="ru-RU" altLang="ru-RU" sz="2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детей с </a:t>
            </a:r>
            <a:r>
              <a:rPr lang="ru-RU" altLang="ru-RU" sz="2000" kern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девиантным</a:t>
            </a:r>
            <a:r>
              <a:rPr lang="ru-RU" altLang="ru-RU" sz="20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поведением;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altLang="ru-RU" sz="2000" b="1" kern="0" dirty="0" smtClean="0">
                <a:solidFill>
                  <a:srgbClr val="001B5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altLang="ru-RU" sz="2000" kern="0" dirty="0" smtClean="0">
                <a:solidFill>
                  <a:srgbClr val="001B50"/>
                </a:solidFill>
                <a:latin typeface="Arial" pitchFamily="34" charset="0"/>
                <a:cs typeface="Arial" pitchFamily="34" charset="0"/>
              </a:rPr>
              <a:t>организация образования с особым режимом содержания </a:t>
            </a:r>
            <a:r>
              <a:rPr lang="ru-RU" altLang="ru-RU" i="1" kern="0" dirty="0" smtClean="0">
                <a:solidFill>
                  <a:srgbClr val="001B50"/>
                </a:solidFill>
                <a:latin typeface="Arial" pitchFamily="34" charset="0"/>
                <a:cs typeface="Arial" pitchFamily="34" charset="0"/>
              </a:rPr>
              <a:t>(п.Белоусовка, ВКО)</a:t>
            </a:r>
            <a:r>
              <a:rPr lang="ru-RU" altLang="ru-RU" sz="2000" kern="0" dirty="0" smtClean="0">
                <a:solidFill>
                  <a:srgbClr val="001B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142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0" y="1"/>
          <a:ext cx="9192561" cy="695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Презентация" r:id="rId3" imgW="4570501" imgH="3427400" progId="PowerPoint.Show.12">
                  <p:embed/>
                </p:oleObj>
              </mc:Choice>
              <mc:Fallback>
                <p:oleObj name="Презентация" r:id="rId3" imgW="4570501" imgH="3427400" progId="PowerPoint.Show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92561" cy="6957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5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2"/>
          <p:cNvSpPr txBox="1">
            <a:spLocks noChangeArrowheads="1"/>
          </p:cNvSpPr>
          <p:nvPr/>
        </p:nvSpPr>
        <p:spPr bwMode="auto">
          <a:xfrm>
            <a:off x="107504" y="1052736"/>
            <a:ext cx="9036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6700" algn="just"/>
            <a:r>
              <a:rPr lang="ru-RU" sz="16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Зарегистрировано </a:t>
            </a:r>
            <a:r>
              <a:rPr lang="ru-RU" sz="2000" b="1" dirty="0" smtClean="0">
                <a:solidFill>
                  <a:srgbClr val="142A88"/>
                </a:solidFill>
                <a:cs typeface="Arial" charset="0"/>
              </a:rPr>
              <a:t>348849 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уголовных правонарушений </a:t>
            </a:r>
            <a:r>
              <a:rPr lang="ru-RU" i="1" dirty="0" smtClean="0">
                <a:solidFill>
                  <a:srgbClr val="142A88"/>
                </a:solidFill>
                <a:cs typeface="Arial" charset="0"/>
              </a:rPr>
              <a:t>(-5,4%)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, </a:t>
            </a:r>
            <a:br>
              <a:rPr lang="ru-RU" sz="2000" dirty="0" smtClean="0">
                <a:solidFill>
                  <a:srgbClr val="142A88"/>
                </a:solidFill>
                <a:cs typeface="Arial" charset="0"/>
              </a:rPr>
            </a:b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из них </a:t>
            </a:r>
            <a:r>
              <a:rPr lang="ru-RU" sz="2000" b="1" dirty="0" smtClean="0">
                <a:solidFill>
                  <a:srgbClr val="142A88"/>
                </a:solidFill>
                <a:cs typeface="Arial" charset="0"/>
              </a:rPr>
              <a:t>312440 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преступлений </a:t>
            </a:r>
            <a:r>
              <a:rPr lang="ru-RU" i="1" dirty="0" smtClean="0">
                <a:solidFill>
                  <a:srgbClr val="142A88"/>
                </a:solidFill>
                <a:cs typeface="Arial" charset="0"/>
              </a:rPr>
              <a:t>(-5,3</a:t>
            </a:r>
            <a:r>
              <a:rPr lang="ru-RU" b="1" i="1" dirty="0" smtClean="0">
                <a:solidFill>
                  <a:srgbClr val="142A88"/>
                </a:solidFill>
                <a:cs typeface="Arial" charset="0"/>
              </a:rPr>
              <a:t>%</a:t>
            </a:r>
            <a:r>
              <a:rPr lang="ru-RU" i="1" dirty="0" smtClean="0">
                <a:solidFill>
                  <a:srgbClr val="142A88"/>
                </a:solidFill>
                <a:cs typeface="Arial" charset="0"/>
              </a:rPr>
              <a:t>) 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и </a:t>
            </a:r>
            <a:r>
              <a:rPr lang="ru-RU" sz="2000" b="1" dirty="0" smtClean="0">
                <a:solidFill>
                  <a:srgbClr val="142A88"/>
                </a:solidFill>
                <a:cs typeface="Arial" charset="0"/>
              </a:rPr>
              <a:t>36409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уголовных проступков </a:t>
            </a:r>
            <a:r>
              <a:rPr lang="ru-RU" i="1" dirty="0" smtClean="0">
                <a:solidFill>
                  <a:srgbClr val="142A88"/>
                </a:solidFill>
                <a:cs typeface="Arial" charset="0"/>
              </a:rPr>
              <a:t>(-6%). </a:t>
            </a:r>
            <a:endParaRPr lang="ru-RU" sz="1400" i="1" dirty="0">
              <a:solidFill>
                <a:srgbClr val="142A88"/>
              </a:solidFill>
              <a:cs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1520" y="5517232"/>
            <a:ext cx="8640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 smtClean="0">
                <a:solidFill>
                  <a:srgbClr val="142A88"/>
                </a:solidFill>
                <a:cs typeface="Arial" charset="0"/>
              </a:rPr>
              <a:t>        </a:t>
            </a:r>
            <a:endParaRPr lang="ru-RU" sz="1400" dirty="0">
              <a:solidFill>
                <a:srgbClr val="142A88"/>
              </a:solidFill>
              <a:cs typeface="Arial" charset="0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gray">
          <a:xfrm>
            <a:off x="2411759" y="260648"/>
            <a:ext cx="4608513" cy="481726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81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преступности</a:t>
            </a:r>
            <a:endParaRPr lang="en-US" sz="20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08147"/>
              </p:ext>
            </p:extLst>
          </p:nvPr>
        </p:nvGraphicFramePr>
        <p:xfrm>
          <a:off x="107504" y="2060848"/>
          <a:ext cx="89289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90872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Сведения о зарегистрированных уголовных правонарушениях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9" grpId="0"/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88840"/>
            <a:ext cx="8316416" cy="34470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442913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Закон </a:t>
            </a:r>
            <a:r>
              <a:rPr lang="ru-RU" altLang="ru-RU" sz="2200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 принудительном лечении больных алкоголизмом, </a:t>
            </a:r>
            <a:r>
              <a:rPr lang="ru-RU" altLang="ru-RU" sz="2200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наpкоманией</a:t>
            </a:r>
            <a:r>
              <a:rPr lang="ru-RU" alt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и токсикоманией» </a:t>
            </a:r>
            <a:r>
              <a:rPr lang="ru-RU" altLang="ru-RU" i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(1995 </a:t>
            </a:r>
            <a:r>
              <a:rPr lang="ru-RU" altLang="ru-RU" i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г.)</a:t>
            </a:r>
            <a:r>
              <a:rPr lang="ru-RU" altLang="ru-RU" sz="2200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  <a:endParaRPr lang="ru-RU" altLang="ru-RU" sz="2200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442913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Закон </a:t>
            </a:r>
            <a:r>
              <a:rPr lang="ru-RU" altLang="ru-RU" sz="2200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 правах ребенка в Республике Казахстан» </a:t>
            </a:r>
            <a:r>
              <a:rPr lang="ru-RU" altLang="ru-RU" sz="2200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2200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ru-RU" i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altLang="ru-RU" i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2002 </a:t>
            </a:r>
            <a:r>
              <a:rPr lang="ru-RU" altLang="ru-RU" i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г.)</a:t>
            </a:r>
            <a:r>
              <a:rPr lang="ru-RU" altLang="ru-RU" sz="2200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  <a:endParaRPr lang="ru-RU" altLang="ru-RU" sz="2200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442913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Закон </a:t>
            </a:r>
            <a:r>
              <a:rPr lang="ru-RU" altLang="ru-RU" sz="2200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 профилактике правонарушений среди несовершеннолетних и предупреждении детской безнадзорности и беспризорности» </a:t>
            </a:r>
            <a:r>
              <a:rPr lang="ru-RU" altLang="ru-RU" i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(2004 </a:t>
            </a:r>
            <a:r>
              <a:rPr lang="ru-RU" altLang="ru-RU" i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г.)</a:t>
            </a:r>
            <a:r>
              <a:rPr lang="ru-RU" altLang="ru-RU" sz="2200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  <a:endParaRPr lang="ru-RU" altLang="ru-RU" sz="2200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442913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Закон </a:t>
            </a:r>
            <a:r>
              <a:rPr lang="ru-RU" altLang="ru-RU" sz="2200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 профилактике бытового насилия» </a:t>
            </a:r>
            <a:r>
              <a:rPr lang="ru-RU" altLang="ru-RU" i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altLang="ru-RU" i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2009 </a:t>
            </a:r>
            <a:r>
              <a:rPr lang="ru-RU" altLang="ru-RU" i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г.)</a:t>
            </a:r>
            <a:r>
              <a:rPr lang="ru-RU" altLang="ru-RU" sz="2200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  <a:endParaRPr lang="ru-RU" altLang="ru-RU" sz="2200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442913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alt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Закон </a:t>
            </a:r>
            <a:r>
              <a:rPr lang="ru-RU" altLang="ru-RU" sz="2200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 профилактике правонарушений» </a:t>
            </a:r>
            <a:r>
              <a:rPr lang="ru-RU" altLang="ru-RU" i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altLang="ru-RU" i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2010 </a:t>
            </a:r>
            <a:r>
              <a:rPr lang="ru-RU" altLang="ru-RU" i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г.)</a:t>
            </a:r>
            <a:r>
              <a:rPr lang="ru-RU" altLang="ru-RU" sz="2200" i="1" dirty="0" smtClean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altLang="ru-RU" sz="2200" i="1" dirty="0"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90872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Правовая база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профилактике правонарушений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11777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283856"/>
            <a:ext cx="54581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  В </a:t>
            </a:r>
            <a:r>
              <a:rPr lang="ru-RU" sz="2200" dirty="0">
                <a:solidFill>
                  <a:srgbClr val="002060"/>
                </a:solidFill>
                <a:cs typeface="Arial" pitchFamily="34" charset="0"/>
              </a:rPr>
              <a:t>2016 году в отношении лиц, совершивших правонарушения в сфере семейно-бытовых отношений вынесено свыше </a:t>
            </a: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64 тыс.</a:t>
            </a:r>
            <a:r>
              <a:rPr lang="ru-RU" sz="2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cs typeface="Arial" pitchFamily="34" charset="0"/>
              </a:rPr>
              <a:t>защитных предписаний.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224731"/>
              </p:ext>
            </p:extLst>
          </p:nvPr>
        </p:nvGraphicFramePr>
        <p:xfrm>
          <a:off x="323528" y="3284984"/>
          <a:ext cx="8640960" cy="323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" y="1169397"/>
            <a:ext cx="2749146" cy="197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3999" cy="88193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Сведения о вынесенных защитных предписаниях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196752"/>
            <a:ext cx="5475089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   В 2016 году в целом по стране судами установлено свыше </a:t>
            </a: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5,3 тыс.</a:t>
            </a:r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cs typeface="Arial" pitchFamily="34" charset="0"/>
              </a:rPr>
              <a:t>особых требований </a:t>
            </a:r>
            <a:r>
              <a:rPr lang="ru-RU" sz="2200" dirty="0" smtClean="0">
                <a:solidFill>
                  <a:srgbClr val="002060"/>
                </a:solidFill>
                <a:cs typeface="Arial" pitchFamily="34" charset="0"/>
              </a:rPr>
              <a:t>к поведению правонарушителя.</a:t>
            </a:r>
            <a:endParaRPr lang="ru-RU" sz="2200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92353"/>
              </p:ext>
            </p:extLst>
          </p:nvPr>
        </p:nvGraphicFramePr>
        <p:xfrm>
          <a:off x="278927" y="3140968"/>
          <a:ext cx="8865073" cy="327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2994998" cy="198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3999" cy="85907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установленных судом особых 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требованиях к поведению правонарушителей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82117"/>
              </p:ext>
            </p:extLst>
          </p:nvPr>
        </p:nvGraphicFramePr>
        <p:xfrm>
          <a:off x="139462" y="1340768"/>
          <a:ext cx="886507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0"/>
            <a:ext cx="9143999" cy="85907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количестве преступлений, в т.ч. убийств, совершенных в сфере семейно-бытовых отношений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3999" cy="126876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и дополнения 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Закон «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профилактике бытового насилия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1700808"/>
            <a:ext cx="8624093" cy="483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42913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срок 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действия защитного 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предписания 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увеличен с 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10 до 30 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суток;</a:t>
            </a:r>
            <a:endParaRPr lang="ru-RU" altLang="ru-RU" sz="2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442913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правом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вынесения защитных предписаний наделены участковые инспектора полиции и по делам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несовершеннолетних;</a:t>
            </a:r>
            <a:endParaRPr lang="ru-RU" sz="2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442913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определены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дополнительные меры охраны и защиты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потерпевшего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 членов его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семьи,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виде запрета лицу,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совершившему бытовое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насилие:</a:t>
            </a:r>
          </a:p>
          <a:p>
            <a:pPr marL="0" indent="0" algn="just" eaLnBrk="1" hangingPunct="1">
              <a:spcBef>
                <a:spcPts val="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контактировать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 жертвой, а также с ее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несовершеннолетними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или недееспособными членами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семьи;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tabLst>
                <a:tab pos="542925" algn="l"/>
              </a:tabLst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проживать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потерпевшим в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одном жилище на срок до 30-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суток.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84665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неправительственными организациями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5411450"/>
            <a:ext cx="6300191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600"/>
              </a:spcBef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22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altLang="ru-RU" sz="2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82682"/>
            <a:ext cx="2411760" cy="1714470"/>
          </a:xfrm>
          <a:prstGeom prst="snip2DiagRect">
            <a:avLst>
              <a:gd name="adj1" fmla="val 0"/>
              <a:gd name="adj2" fmla="val 15902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941168"/>
            <a:ext cx="2411760" cy="1662826"/>
          </a:xfrm>
          <a:prstGeom prst="snip2DiagRect">
            <a:avLst>
              <a:gd name="adj1" fmla="val 0"/>
              <a:gd name="adj2" fmla="val 15204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2376264" cy="1773380"/>
          </a:xfrm>
          <a:prstGeom prst="snip2DiagRect">
            <a:avLst>
              <a:gd name="adj1" fmla="val 0"/>
              <a:gd name="adj2" fmla="val 10839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2915816" y="3212976"/>
            <a:ext cx="5795415" cy="1440160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alt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Помощь жертвам бытового насилия оказывают </a:t>
            </a:r>
            <a:r>
              <a:rPr lang="ru-RU" alt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29</a:t>
            </a:r>
            <a:r>
              <a:rPr lang="ru-RU" alt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кризисных центров, из которых 18 </a:t>
            </a:r>
            <a:r>
              <a:rPr lang="ru-RU" alt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имеют собственные </a:t>
            </a:r>
            <a:r>
              <a:rPr lang="ru-RU" alt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приюты.</a:t>
            </a:r>
            <a:endParaRPr lang="ru-RU" sz="2000" dirty="0">
              <a:solidFill>
                <a:srgbClr val="142A88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1412776"/>
            <a:ext cx="5760640" cy="1440160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сфере профилактики семейно-бытовых правонарушений полиция взаимодействует с </a:t>
            </a: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50</a:t>
            </a:r>
            <a:r>
              <a:rPr lang="ru-RU" alt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неправительственными организациями.</a:t>
            </a:r>
            <a:endParaRPr lang="ru-RU" sz="2000" dirty="0">
              <a:solidFill>
                <a:srgbClr val="142A88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7" y="5013176"/>
            <a:ext cx="5832647" cy="1440160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alt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Финансирование</a:t>
            </a:r>
            <a:r>
              <a:rPr lang="ru-RU" alt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осуществляется</a:t>
            </a:r>
            <a:r>
              <a:rPr lang="ru-RU" alt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257175" algn="just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за счет местного бюджета </a:t>
            </a:r>
            <a:r>
              <a:rPr lang="ru-RU" alt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9</a:t>
            </a:r>
            <a:r>
              <a:rPr lang="ru-RU" alt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257175" algn="just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2000" dirty="0" err="1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госсоцзаказу</a:t>
            </a:r>
            <a:r>
              <a:rPr lang="ru-RU" alt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ru-RU" alt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257175" algn="just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за счет международных грантов –</a:t>
            </a:r>
            <a:r>
              <a:rPr lang="ru-RU" alt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endParaRPr lang="ru-RU" sz="2000" dirty="0">
              <a:solidFill>
                <a:srgbClr val="142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проблемы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противодействия бытовому насилию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052736"/>
            <a:ext cx="8856984" cy="5544616"/>
          </a:xfrm>
          <a:prstGeom prst="roundRect">
            <a:avLst>
              <a:gd name="adj" fmla="val 8679"/>
            </a:avLst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Проблемы с практической реализацией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ст. 108 УК </a:t>
            </a:r>
            <a:r>
              <a:rPr lang="ru-RU" alt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(Умышленное причинение легкого вреда здоровью)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ст. 109 УК </a:t>
            </a:r>
            <a:r>
              <a:rPr lang="ru-RU" alt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(Побои)</a:t>
            </a: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Имеется необходимость в увеличении срока административного задержания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3-х до 48-ми часов</a:t>
            </a: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Имеются проблемы с установлением запрета лицу, совершившему бытовое насилие,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проживать в индивидуальном жилье с потерпевшим</a:t>
            </a: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Требуется расширить мощности действующих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ЦВАД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также открыть </a:t>
            </a: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еще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</a:t>
            </a: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новых  </a:t>
            </a:r>
            <a:r>
              <a:rPr lang="ru-RU" altLang="ru-RU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ЦВАДов</a:t>
            </a: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600</a:t>
            </a: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койко-мест;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упростить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процедуру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оформления лиц, в наркологические организации для принудительного лечения</a:t>
            </a:r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также усовершенствовать меры их лечения в условиях таких организаций.</a:t>
            </a:r>
            <a:endParaRPr lang="ru-RU" sz="2000" dirty="0">
              <a:solidFill>
                <a:srgbClr val="142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23422</TotalTime>
  <Words>467</Words>
  <Application>Microsoft Office PowerPoint</Application>
  <PresentationFormat>Экран (4:3)</PresentationFormat>
  <Paragraphs>86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Arial Narrow</vt:lpstr>
      <vt:lpstr>Calibri</vt:lpstr>
      <vt:lpstr>Georgia</vt:lpstr>
      <vt:lpstr>Lucida Sans Unicode</vt:lpstr>
      <vt:lpstr>Tahoma</vt:lpstr>
      <vt:lpstr>Times New Roman</vt:lpstr>
      <vt:lpstr>Trebuchet MS</vt:lpstr>
      <vt:lpstr>Tw Cen MT</vt:lpstr>
      <vt:lpstr>Tw Cen MT Condensed</vt:lpstr>
      <vt:lpstr>Wingdings</vt:lpstr>
      <vt:lpstr>Wingdings 3</vt:lpstr>
      <vt:lpstr>Интеграл</vt:lpstr>
      <vt:lpstr>Воздушный поток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User 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Бауржан Дарбаев</cp:lastModifiedBy>
  <cp:revision>1287</cp:revision>
  <cp:lastPrinted>2017-02-09T16:36:14Z</cp:lastPrinted>
  <dcterms:created xsi:type="dcterms:W3CDTF">2011-01-17T17:14:46Z</dcterms:created>
  <dcterms:modified xsi:type="dcterms:W3CDTF">2017-02-10T05:28:17Z</dcterms:modified>
</cp:coreProperties>
</file>