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83" r:id="rId2"/>
    <p:sldId id="387" r:id="rId3"/>
    <p:sldId id="393" r:id="rId4"/>
    <p:sldId id="398" r:id="rId5"/>
    <p:sldId id="397" r:id="rId6"/>
    <p:sldId id="395" r:id="rId7"/>
    <p:sldId id="386" r:id="rId8"/>
    <p:sldId id="401" r:id="rId9"/>
    <p:sldId id="400" r:id="rId10"/>
    <p:sldId id="339" r:id="rId11"/>
  </p:sldIdLst>
  <p:sldSz cx="9144000" cy="5143500" type="screen16x9"/>
  <p:notesSz cx="6808788" cy="9940925"/>
  <p:defaultTextStyle>
    <a:defPPr lvl="0">
      <a:defRPr lang="ru-RU"/>
    </a:defPPr>
    <a:lvl1pPr marL="0" lv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lvl="1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lvl="2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lvl="3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lvl="4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lvl="5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lvl="6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lvl="7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lvl="8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407">
          <p15:clr>
            <a:srgbClr val="A4A3A4"/>
          </p15:clr>
        </p15:guide>
        <p15:guide id="2" orient="horz" pos="940" userDrawn="1">
          <p15:clr>
            <a:srgbClr val="A4A3A4"/>
          </p15:clr>
        </p15:guide>
        <p15:guide id="3" orient="horz" pos="690" userDrawn="1">
          <p15:clr>
            <a:srgbClr val="A4A3A4"/>
          </p15:clr>
        </p15:guide>
        <p15:guide id="4" pos="3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5"/>
    <a:srgbClr val="254375"/>
    <a:srgbClr val="BFBFBF"/>
    <a:srgbClr val="DBEFF9"/>
    <a:srgbClr val="59AAF2"/>
    <a:srgbClr val="F2F2F2"/>
    <a:srgbClr val="345EA2"/>
    <a:srgbClr val="FEFEFE"/>
    <a:srgbClr val="FAFAFA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364" autoAdjust="0"/>
  </p:normalViewPr>
  <p:slideViewPr>
    <p:cSldViewPr snapToGrid="0">
      <p:cViewPr varScale="1">
        <p:scale>
          <a:sx n="99" d="100"/>
          <a:sy n="99" d="100"/>
        </p:scale>
        <p:origin x="360" y="84"/>
      </p:cViewPr>
      <p:guideLst>
        <p:guide pos="4407"/>
        <p:guide orient="horz" pos="940"/>
        <p:guide orient="horz" pos="690"/>
        <p:guide pos="33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50474" cy="498773"/>
          </a:xfrm>
          <a:prstGeom prst="rect">
            <a:avLst/>
          </a:prstGeom>
        </p:spPr>
        <p:txBody>
          <a:bodyPr vert="horz" lIns="91078" tIns="45540" rIns="91078" bIns="4554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4" y="4"/>
            <a:ext cx="2950474" cy="498773"/>
          </a:xfrm>
          <a:prstGeom prst="rect">
            <a:avLst/>
          </a:prstGeom>
        </p:spPr>
        <p:txBody>
          <a:bodyPr vert="horz" lIns="91078" tIns="45540" rIns="91078" bIns="4554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07.12.2021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8" tIns="45540" rIns="91078" bIns="4554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078" tIns="45540" rIns="91078" bIns="4554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2155"/>
            <a:ext cx="2950474" cy="498772"/>
          </a:xfrm>
          <a:prstGeom prst="rect">
            <a:avLst/>
          </a:prstGeom>
        </p:spPr>
        <p:txBody>
          <a:bodyPr vert="horz" lIns="91078" tIns="45540" rIns="91078" bIns="4554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4" y="9442155"/>
            <a:ext cx="2950474" cy="498772"/>
          </a:xfrm>
          <a:prstGeom prst="rect">
            <a:avLst/>
          </a:prstGeom>
        </p:spPr>
        <p:txBody>
          <a:bodyPr vert="horz" lIns="91078" tIns="45540" rIns="91078" bIns="4554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0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836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836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97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14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228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89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800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4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9144000" cy="594227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134541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72CC-B295-4129-B710-5A7739F91D65}" type="datetime1">
              <a:rPr lang="ru-RU" smtClean="0"/>
              <a:pPr/>
              <a:t>07.12.2021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="" xmlns:a16="http://schemas.microsoft.com/office/drawing/2014/main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136654" cy="594227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="" xmlns:a16="http://schemas.microsoft.com/office/drawing/2014/main" id="{13507E7F-BA85-4B7E-8E4D-DA994E72DD2E}"/>
              </a:ext>
            </a:extLst>
          </p:cNvPr>
          <p:cNvSpPr/>
          <p:nvPr userDrawn="1"/>
        </p:nvSpPr>
        <p:spPr>
          <a:xfrm flipH="1" flipV="1">
            <a:off x="8007346" y="3082"/>
            <a:ext cx="1136654" cy="591145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8488" y="4039248"/>
            <a:ext cx="478030" cy="273844"/>
          </a:xfrm>
        </p:spPr>
        <p:txBody>
          <a:bodyPr/>
          <a:lstStyle>
            <a:lvl1pPr algn="ctr">
              <a:defRPr sz="18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23" y="112011"/>
            <a:ext cx="401097" cy="40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0F20-8F83-4321-820D-6AAE15102C5A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EDFD-6289-4DBA-A0F4-0AC487344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3E6A921D-89B1-4E3D-9858-775F135140A1}" type="datetime1">
              <a:rPr lang="ru-RU" smtClean="0"/>
              <a:pPr/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ABE3CD1-C2D1-44F5-83E1-FF55FD89C776}"/>
              </a:ext>
            </a:extLst>
          </p:cNvPr>
          <p:cNvGrpSpPr/>
          <p:nvPr/>
        </p:nvGrpSpPr>
        <p:grpSpPr>
          <a:xfrm>
            <a:off x="456802" y="708758"/>
            <a:ext cx="1712138" cy="3725984"/>
            <a:chOff x="348852" y="590071"/>
            <a:chExt cx="1712138" cy="3725984"/>
          </a:xfrm>
        </p:grpSpPr>
        <p:sp>
          <p:nvSpPr>
            <p:cNvPr id="3" name="object 3"/>
            <p:cNvSpPr/>
            <p:nvPr/>
          </p:nvSpPr>
          <p:spPr>
            <a:xfrm>
              <a:off x="348852" y="1491480"/>
              <a:ext cx="1712138" cy="17404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Century Gothic" pitchFamily="34" charset="0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28079" y="3390962"/>
              <a:ext cx="1553685" cy="925093"/>
            </a:xfrm>
            <a:prstGeom prst="rect">
              <a:avLst/>
            </a:prstGeom>
          </p:spPr>
          <p:txBody>
            <a:bodyPr vert="horz" wrap="square" lIns="0" tIns="10953" rIns="0" bIns="0" rtlCol="0">
              <a:spAutoFit/>
            </a:bodyPr>
            <a:lstStyle/>
            <a:p>
              <a:pPr marL="9525" marR="3810" algn="ctr">
                <a:lnSpc>
                  <a:spcPct val="99000"/>
                </a:lnSpc>
                <a:spcBef>
                  <a:spcPts val="86"/>
                </a:spcBef>
              </a:pPr>
              <a:r>
                <a:rPr sz="1200" b="1" spc="-4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МИНИСТЕРСТВО  ОБРАЗОВАНИЯ </a:t>
              </a:r>
              <a:r>
                <a:rPr lang="ru-RU" sz="1200" b="1" spc="-4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/>
              </a:r>
              <a:br>
                <a:rPr lang="ru-RU" sz="1200" b="1" spc="-4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sz="1200" b="1" spc="-4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И НАУКИ  РЕСПУБЛИКИ КАЗАХСТАН</a:t>
              </a: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8463" y="590071"/>
              <a:ext cx="1612916" cy="742414"/>
            </a:xfrm>
            <a:prstGeom prst="rect">
              <a:avLst/>
            </a:prstGeom>
          </p:spPr>
          <p:txBody>
            <a:bodyPr vert="horz" wrap="square" lIns="0" tIns="10953" rIns="0" bIns="0" rtlCol="0">
              <a:spAutoFit/>
            </a:bodyPr>
            <a:lstStyle/>
            <a:p>
              <a:pPr marL="9049" marR="3810" algn="ctr">
                <a:lnSpc>
                  <a:spcPct val="99000"/>
                </a:lnSpc>
                <a:spcBef>
                  <a:spcPts val="86"/>
                </a:spcBef>
              </a:pPr>
              <a:r>
                <a:rPr sz="1200" b="1" spc="-4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ҚАЗАҚСТАН РЕСПУБЛИКАСЫ  БІЛІМ ЖӘНЕ ҒЫЛЫМ  МИНИСТРЛІГІ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19196" y="2193185"/>
            <a:ext cx="645419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Clr>
                <a:srgbClr val="FFFFFF"/>
              </a:buClr>
              <a:buSzPts val="2528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Oswald"/>
                <a:cs typeface="Oswald"/>
                <a:sym typeface="Calibri"/>
              </a:rPr>
              <a:t>О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Oswald"/>
                <a:cs typeface="Oswald"/>
                <a:sym typeface="Calibri"/>
              </a:rPr>
              <a:t>РАЗВИТИИ ИНСТИТУТА КОРПОРАТИВНОГО УПРАВЛЕНИЯ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Oswald"/>
              <a:cs typeface="Oswald"/>
              <a:sym typeface="Calibri"/>
            </a:endParaRPr>
          </a:p>
        </p:txBody>
      </p:sp>
      <p:sp>
        <p:nvSpPr>
          <p:cNvPr id="11" name="object 10"/>
          <p:cNvSpPr txBox="1"/>
          <p:nvPr/>
        </p:nvSpPr>
        <p:spPr>
          <a:xfrm>
            <a:off x="4896112" y="4659194"/>
            <a:ext cx="1900365" cy="1942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г. </a:t>
            </a:r>
            <a:r>
              <a:rPr sz="1200" spc="-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Нур-Султан, </a:t>
            </a:r>
            <a:r>
              <a:rPr lang="ru-RU" sz="1200" spc="-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02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sz="1200" spc="-38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sz="1200" spc="-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год</a:t>
            </a:r>
            <a:endParaRPr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54344" y="290023"/>
            <a:ext cx="22156" cy="456345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4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1758" y="2430162"/>
            <a:ext cx="4894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254375"/>
                </a:solidFill>
                <a:latin typeface="Arial Narrow" panose="020B0606020202030204" pitchFamily="34" charset="0"/>
              </a:rPr>
              <a:t>Благодарю за внимание!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0538FBD-B7DE-4BEF-A081-71F3BB4E3B73}"/>
              </a:ext>
            </a:extLst>
          </p:cNvPr>
          <p:cNvSpPr/>
          <p:nvPr/>
        </p:nvSpPr>
        <p:spPr>
          <a:xfrm>
            <a:off x="179318" y="142875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7769" y="2613636"/>
            <a:ext cx="8553858" cy="2331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219200" y="66889"/>
            <a:ext cx="6770196" cy="44124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УПРАВЛЕНЧЕСКОЙ САМОСТОЯТЕЛЬНОСТИ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Номер слайда 4">
            <a:extLst>
              <a:ext uri="{FF2B5EF4-FFF2-40B4-BE49-F238E27FC236}">
                <a16:creationId xmlns="" xmlns:a16="http://schemas.microsoft.com/office/drawing/2014/main" id="{59BDF33E-0EC9-4EEC-B3B9-AE9D87F8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ru-RU" sz="900" dirty="0" smtClean="0">
                <a:solidFill>
                  <a:prstClr val="black"/>
                </a:solidFill>
                <a:latin typeface="Calibri"/>
              </a:rPr>
              <a:t>2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3C332F4C-0328-4F52-8C71-63FC0C699DDF}"/>
              </a:ext>
            </a:extLst>
          </p:cNvPr>
          <p:cNvSpPr/>
          <p:nvPr/>
        </p:nvSpPr>
        <p:spPr>
          <a:xfrm>
            <a:off x="179318" y="142875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317770" y="874460"/>
            <a:ext cx="8553856" cy="1284967"/>
          </a:xfrm>
          <a:prstGeom prst="rect">
            <a:avLst/>
          </a:prstGeom>
          <a:solidFill>
            <a:schemeClr val="bg1"/>
          </a:solidFill>
          <a:ln>
            <a:solidFill>
              <a:srgbClr val="3F4E63"/>
            </a:solidFill>
          </a:ln>
          <a:extLst/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449263" algn="just">
              <a:lnSpc>
                <a:spcPts val="31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7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8 шаг Плана нации по реализации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100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конкретных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шагов,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«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Поэтапное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расширение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академической и управленческой самостоятельности вузов с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учетом опыта Назарбаев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Университета»</a:t>
            </a: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486384" y="776488"/>
            <a:ext cx="7996136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17770" y="2428187"/>
            <a:ext cx="8533330" cy="3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7617" y="322958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7259" y="2715325"/>
            <a:ext cx="8434077" cy="20082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58775" algn="just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Законом РК от 4 июля 2018 г. «</a:t>
            </a:r>
            <a:r>
              <a:rPr lang="ru-RU" sz="15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О внесении изменений и дополнений в некоторые законодательные акты Республики Казахстан по вопросам расширения академической и управленческой самостоятельности высших учебных </a:t>
            </a: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заведений»: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расширены компетенции вузов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(в настоящее время вузы осуществляют 16 видов деятельности)</a:t>
            </a:r>
            <a:r>
              <a:rPr lang="ru-RU" sz="13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1300" i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13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закреплены компетенции Совета директоров касающиеся вузов в форме НАО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утверждение штатной численности, размеров оплаты за обучение по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ОП, формы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и требований к заполнению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дипломов собственного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образца и принятие решений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по созданию или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ликвидации академических структурных подразделений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266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975" y="2759888"/>
            <a:ext cx="3841585" cy="2246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1500" b="1" dirty="0" smtClean="0">
              <a:latin typeface="Arial Narrow" panose="020B0606020202030204" pitchFamily="34" charset="0"/>
            </a:endParaRPr>
          </a:p>
          <a:p>
            <a:pPr algn="just"/>
            <a:endParaRPr lang="ru-RU" sz="15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1100" b="1" dirty="0" smtClean="0">
                <a:latin typeface="Arial Narrow" panose="020B0606020202030204" pitchFamily="34" charset="0"/>
              </a:rPr>
              <a:t> КОЛЛЕГИАЛЬНОЕ УПРАВЛЕНИЕ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latin typeface="Arial Narrow" panose="020B0606020202030204" pitchFamily="34" charset="0"/>
              </a:rPr>
              <a:t> Организационная-правовая форма: </a:t>
            </a:r>
            <a:r>
              <a:rPr lang="ru-RU" sz="1100" dirty="0" smtClean="0">
                <a:latin typeface="Arial Narrow" panose="020B0606020202030204" pitchFamily="34" charset="0"/>
              </a:rPr>
              <a:t>республиканское государственное предприятие  на  праве хозяйственного ведения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latin typeface="Arial Narrow" panose="020B0606020202030204" pitchFamily="34" charset="0"/>
              </a:rPr>
              <a:t> Наблюдательный совет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latin typeface="Arial Narrow" panose="020B0606020202030204" pitchFamily="34" charset="0"/>
              </a:rPr>
              <a:t> Утвержденная </a:t>
            </a:r>
            <a:r>
              <a:rPr lang="ru-RU" sz="1100" dirty="0" smtClean="0">
                <a:latin typeface="Arial Narrow" panose="020B0606020202030204" pitchFamily="34" charset="0"/>
              </a:rPr>
              <a:t>система квалификаци</a:t>
            </a:r>
            <a:r>
              <a:rPr lang="ru-RU" sz="1100" dirty="0">
                <a:latin typeface="Arial Narrow" panose="020B0606020202030204" pitchFamily="34" charset="0"/>
              </a:rPr>
              <a:t>и</a:t>
            </a:r>
            <a:r>
              <a:rPr lang="ru-RU" sz="1100" dirty="0" smtClean="0">
                <a:latin typeface="Arial Narrow" panose="020B0606020202030204" pitchFamily="34" charset="0"/>
              </a:rPr>
              <a:t>  должностей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kk-KZ" sz="1100" dirty="0" smtClean="0">
                <a:latin typeface="Arial Narrow" panose="020B0606020202030204" pitchFamily="34" charset="0"/>
              </a:rPr>
              <a:t> </a:t>
            </a:r>
            <a:r>
              <a:rPr lang="kk-KZ" sz="1100" b="1" dirty="0" smtClean="0">
                <a:latin typeface="Arial Narrow" panose="020B0606020202030204" pitchFamily="34" charset="0"/>
              </a:rPr>
              <a:t>Единоличный</a:t>
            </a:r>
            <a:r>
              <a:rPr lang="kk-KZ" sz="1100" dirty="0" smtClean="0">
                <a:latin typeface="Arial Narrow" panose="020B0606020202030204" pitchFamily="34" charset="0"/>
              </a:rPr>
              <a:t> исполнительный орган – ректор</a:t>
            </a:r>
            <a:endParaRPr lang="ru-RU" sz="1100" dirty="0" smtClean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kk-KZ" sz="1100" dirty="0" smtClean="0">
                <a:latin typeface="Arial Narrow" panose="020B0606020202030204" pitchFamily="34" charset="0"/>
              </a:rPr>
              <a:t> Ректор назначался Министром на основании рекомендации комиссии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kk-KZ" sz="1100" dirty="0" smtClean="0">
                <a:latin typeface="Arial Narrow" panose="020B0606020202030204" pitchFamily="34" charset="0"/>
              </a:rPr>
              <a:t> Проректора </a:t>
            </a:r>
            <a:r>
              <a:rPr lang="kk-KZ" sz="1100" b="1" dirty="0" smtClean="0">
                <a:latin typeface="Arial Narrow" panose="020B0606020202030204" pitchFamily="34" charset="0"/>
              </a:rPr>
              <a:t>назначались</a:t>
            </a:r>
            <a:r>
              <a:rPr lang="kk-KZ" sz="1100" dirty="0" smtClean="0">
                <a:latin typeface="Arial Narrow" panose="020B0606020202030204" pitchFamily="34" charset="0"/>
              </a:rPr>
              <a:t> Министром на основании представления ректора </a:t>
            </a:r>
            <a:endParaRPr lang="kk-KZ" sz="1100" b="1" dirty="0" smtClean="0">
              <a:latin typeface="Arial Narrow" panose="020B0606020202030204" pitchFamily="34" charset="0"/>
            </a:endParaRPr>
          </a:p>
        </p:txBody>
      </p:sp>
      <p:sp>
        <p:nvSpPr>
          <p:cNvPr id="7" name="AutoShape 6" descr="Our Marks | University Communication | Nebraska"/>
          <p:cNvSpPr>
            <a:spLocks noChangeAspect="1" noChangeArrowheads="1"/>
          </p:cNvSpPr>
          <p:nvPr/>
        </p:nvSpPr>
        <p:spPr bwMode="auto">
          <a:xfrm>
            <a:off x="673522" y="86958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0" descr="Warwick students angry at 'aubergine' university logo | Students | The  Guardi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2" descr="СевероЗападный университет, логотип, организац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75723" y="2704834"/>
            <a:ext cx="1" cy="23018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02713" y="2763816"/>
            <a:ext cx="3941416" cy="2246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1500" b="1" dirty="0" smtClean="0">
              <a:latin typeface="Arial Narrow" panose="020B0606020202030204" pitchFamily="34" charset="0"/>
            </a:endParaRPr>
          </a:p>
          <a:p>
            <a:pPr algn="just"/>
            <a:endParaRPr lang="ru-RU" sz="15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1100" b="1" dirty="0" smtClean="0">
                <a:latin typeface="Arial Narrow" panose="020B0606020202030204" pitchFamily="34" charset="0"/>
              </a:rPr>
              <a:t>КОРПОРАТИВНОЕ </a:t>
            </a:r>
            <a:r>
              <a:rPr lang="ru-RU" sz="1100" b="1" dirty="0">
                <a:latin typeface="Arial Narrow" panose="020B0606020202030204" pitchFamily="34" charset="0"/>
              </a:rPr>
              <a:t>УПРАВЛЕНИЕ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latin typeface="Arial Narrow" panose="020B0606020202030204" pitchFamily="34" charset="0"/>
              </a:rPr>
              <a:t>Организационная-правовая форма</a:t>
            </a:r>
            <a:r>
              <a:rPr lang="ru-RU" sz="1100" dirty="0" smtClean="0">
                <a:latin typeface="Arial Narrow" panose="020B0606020202030204" pitchFamily="34" charset="0"/>
              </a:rPr>
              <a:t>: некоммерческое акционерное общество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latin typeface="Arial Narrow" panose="020B0606020202030204" pitchFamily="34" charset="0"/>
              </a:rPr>
              <a:t> Совет </a:t>
            </a:r>
            <a:r>
              <a:rPr lang="ru-RU" sz="1100" b="1" dirty="0">
                <a:latin typeface="Arial Narrow" panose="020B0606020202030204" pitchFamily="34" charset="0"/>
              </a:rPr>
              <a:t>директоров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latin typeface="Arial Narrow" panose="020B0606020202030204" pitchFamily="34" charset="0"/>
              </a:rPr>
              <a:t> Собственная </a:t>
            </a:r>
            <a:r>
              <a:rPr lang="ru-RU" sz="1100" dirty="0" smtClean="0">
                <a:latin typeface="Arial Narrow" panose="020B0606020202030204" pitchFamily="34" charset="0"/>
              </a:rPr>
              <a:t>система квалификации должностей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kk-KZ" sz="1100" b="1" dirty="0" smtClean="0">
                <a:latin typeface="Arial Narrow" panose="020B0606020202030204" pitchFamily="34" charset="0"/>
              </a:rPr>
              <a:t>Коллегиальный</a:t>
            </a:r>
            <a:r>
              <a:rPr lang="kk-KZ" sz="1100" dirty="0" smtClean="0">
                <a:latin typeface="Arial Narrow" panose="020B0606020202030204" pitchFamily="34" charset="0"/>
              </a:rPr>
              <a:t> исполнительный орган  - Правление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kk-KZ" sz="1100" dirty="0" smtClean="0">
                <a:latin typeface="Arial Narrow" panose="020B0606020202030204" pitchFamily="34" charset="0"/>
              </a:rPr>
              <a:t> Ректор назначается Министром на основании решения Республиканской конкурсной комиссии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kk-KZ" sz="1100" dirty="0" smtClean="0">
                <a:latin typeface="Arial Narrow" panose="020B0606020202030204" pitchFamily="34" charset="0"/>
              </a:rPr>
              <a:t> Проректора </a:t>
            </a:r>
            <a:r>
              <a:rPr lang="kk-KZ" sz="1100" b="1" dirty="0" smtClean="0">
                <a:latin typeface="Arial Narrow" panose="020B0606020202030204" pitchFamily="34" charset="0"/>
              </a:rPr>
              <a:t>избираются</a:t>
            </a:r>
            <a:r>
              <a:rPr lang="kk-KZ" sz="1100" dirty="0" smtClean="0">
                <a:latin typeface="Arial Narrow" panose="020B0606020202030204" pitchFamily="34" charset="0"/>
              </a:rPr>
              <a:t> Советом директоров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kk-KZ" sz="1100" dirty="0" smtClean="0">
              <a:latin typeface="Arial Narrow" panose="020B0606020202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307975" y="2759888"/>
            <a:ext cx="124460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БЫЛО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4912238" y="2763816"/>
            <a:ext cx="1325274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СТАЛО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584186-E321-4860-87D3-3CB23548FE7F}"/>
              </a:ext>
            </a:extLst>
          </p:cNvPr>
          <p:cNvSpPr/>
          <p:nvPr/>
        </p:nvSpPr>
        <p:spPr>
          <a:xfrm>
            <a:off x="307975" y="1002801"/>
            <a:ext cx="8502782" cy="16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государственных вузов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находящиеся в ведении Министерства трансформированы в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НАО</a:t>
            </a:r>
          </a:p>
          <a:p>
            <a:pPr>
              <a:spcAft>
                <a:spcPts val="450"/>
              </a:spcAft>
            </a:pPr>
            <a:r>
              <a:rPr lang="kk-KZ" sz="1200" i="1" dirty="0" smtClean="0">
                <a:latin typeface="Arial Narrow" pitchFamily="34" charset="0"/>
              </a:rPr>
              <a:t>в </a:t>
            </a:r>
            <a:r>
              <a:rPr lang="kk-KZ" sz="1200" i="1" dirty="0">
                <a:latin typeface="Arial Narrow" pitchFamily="34" charset="0"/>
              </a:rPr>
              <a:t>республике функционирует 37 вузов в форме </a:t>
            </a:r>
            <a:r>
              <a:rPr lang="kk-KZ" sz="1200" i="1" dirty="0" smtClean="0">
                <a:latin typeface="Arial Narrow" pitchFamily="34" charset="0"/>
              </a:rPr>
              <a:t>НАО. МОН </a:t>
            </a:r>
            <a:r>
              <a:rPr lang="kk-KZ" sz="1200" i="1" dirty="0">
                <a:latin typeface="Arial Narrow" pitchFamily="34" charset="0"/>
              </a:rPr>
              <a:t>– </a:t>
            </a:r>
            <a:r>
              <a:rPr lang="kk-KZ" sz="1200" i="1" dirty="0" smtClean="0">
                <a:latin typeface="Arial Narrow" pitchFamily="34" charset="0"/>
              </a:rPr>
              <a:t>28, МЗ </a:t>
            </a:r>
            <a:r>
              <a:rPr lang="kk-KZ" sz="1200" i="1" dirty="0">
                <a:latin typeface="Arial Narrow" pitchFamily="34" charset="0"/>
              </a:rPr>
              <a:t>– </a:t>
            </a:r>
            <a:r>
              <a:rPr lang="kk-KZ" sz="1200" i="1" dirty="0" smtClean="0">
                <a:latin typeface="Arial Narrow" pitchFamily="34" charset="0"/>
              </a:rPr>
              <a:t>5, </a:t>
            </a:r>
            <a:r>
              <a:rPr lang="kk-KZ" sz="1200" i="1" dirty="0">
                <a:latin typeface="Arial Narrow" pitchFamily="34" charset="0"/>
              </a:rPr>
              <a:t>МСХ – </a:t>
            </a:r>
            <a:r>
              <a:rPr lang="kk-KZ" sz="1200" i="1" dirty="0" smtClean="0">
                <a:latin typeface="Arial Narrow" pitchFamily="34" charset="0"/>
              </a:rPr>
              <a:t>3,  </a:t>
            </a:r>
            <a:r>
              <a:rPr lang="kk-KZ" sz="1200" i="1" dirty="0">
                <a:latin typeface="Arial Narrow" pitchFamily="34" charset="0"/>
              </a:rPr>
              <a:t>МКС – </a:t>
            </a:r>
            <a:r>
              <a:rPr lang="kk-KZ" sz="1200" i="1" dirty="0" smtClean="0">
                <a:latin typeface="Arial Narrow" pitchFamily="34" charset="0"/>
              </a:rPr>
              <a:t>1</a:t>
            </a:r>
            <a:endParaRPr lang="ru-RU" sz="1200" dirty="0">
              <a:latin typeface="Arial Narrow" pitchFamily="34" charset="0"/>
            </a:endParaRPr>
          </a:p>
          <a:p>
            <a:pPr marL="257175" indent="-257175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Созданы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Советы директоров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Правление</a:t>
            </a:r>
          </a:p>
          <a:p>
            <a:pPr marL="257175" indent="-257175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национальных и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региональных вузах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назначены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ректора</a:t>
            </a:r>
          </a:p>
          <a:p>
            <a:pPr marL="257175" indent="-257175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Совет 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директоров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состоит из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членов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срок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пребывания членов в Совете </a:t>
            </a:r>
            <a:r>
              <a:rPr lang="kk-KZ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ru-RU" b="1" dirty="0" err="1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года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" indent="-257175">
              <a:spcAft>
                <a:spcPts val="450"/>
              </a:spcAft>
              <a:buFont typeface="Wingdings" panose="05000000000000000000" pitchFamily="2" charset="2"/>
              <a:buChar char="ü"/>
            </a:pP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307975" y="714477"/>
            <a:ext cx="373254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Корпоративное управление</a:t>
            </a:r>
          </a:p>
        </p:txBody>
      </p:sp>
      <p:sp>
        <p:nvSpPr>
          <p:cNvPr id="22" name="Прямоугольник: один скругленный угол 7">
            <a:extLst>
              <a:ext uri="{FF2B5EF4-FFF2-40B4-BE49-F238E27FC236}">
                <a16:creationId xmlns:a16="http://schemas.microsoft.com/office/drawing/2014/main" xmlns="" id="{0BC43A02-F683-47EE-AF1D-61DED31307A6}"/>
              </a:ext>
            </a:extLst>
          </p:cNvPr>
          <p:cNvSpPr/>
          <p:nvPr/>
        </p:nvSpPr>
        <p:spPr>
          <a:xfrm>
            <a:off x="307975" y="730963"/>
            <a:ext cx="8534766" cy="1834103"/>
          </a:xfrm>
          <a:prstGeom prst="round1Rect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x-non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219200" y="66889"/>
            <a:ext cx="6770196" cy="44124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УПРАВЛЕНЧЕСКОЙ САМОСТОЯТЕЛЬНОСТИ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Номер слайда 4">
            <a:extLst>
              <a:ext uri="{FF2B5EF4-FFF2-40B4-BE49-F238E27FC236}">
                <a16:creationId xmlns="" xmlns:a16="http://schemas.microsoft.com/office/drawing/2014/main" id="{59BDF33E-0EC9-4EEC-B3B9-AE9D87F8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ru-RU" sz="900" dirty="0" smtClean="0">
                <a:solidFill>
                  <a:prstClr val="black"/>
                </a:solidFill>
                <a:latin typeface="Calibri"/>
              </a:rPr>
              <a:t>3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3C332F4C-0328-4F52-8C71-63FC0C699DDF}"/>
              </a:ext>
            </a:extLst>
          </p:cNvPr>
          <p:cNvSpPr/>
          <p:nvPr/>
        </p:nvSpPr>
        <p:spPr>
          <a:xfrm>
            <a:off x="178714" y="161269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 descr="Our Marks | University Communication | Nebraska"/>
          <p:cNvSpPr>
            <a:spLocks noChangeAspect="1" noChangeArrowheads="1"/>
          </p:cNvSpPr>
          <p:nvPr/>
        </p:nvSpPr>
        <p:spPr bwMode="auto">
          <a:xfrm>
            <a:off x="673522" y="86958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0" descr="Warwick students angry at 'aubergine' university logo | Students | The  Guardi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Номер слайда 4">
            <a:extLst>
              <a:ext uri="{FF2B5EF4-FFF2-40B4-BE49-F238E27FC236}">
                <a16:creationId xmlns="" xmlns:a16="http://schemas.microsoft.com/office/drawing/2014/main" id="{59BDF33E-0EC9-4EEC-B3B9-AE9D87F8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kk-KZ" sz="9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9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2C27E44-A805-AF47-8704-4FDF4095CB0D}"/>
              </a:ext>
            </a:extLst>
          </p:cNvPr>
          <p:cNvSpPr/>
          <p:nvPr/>
        </p:nvSpPr>
        <p:spPr>
          <a:xfrm>
            <a:off x="5656372" y="6332101"/>
            <a:ext cx="699186" cy="39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0186" y="163271"/>
            <a:ext cx="8702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КОРПОРАТИВНОГО УПРАВЛЕНИЯ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533650" y="1023691"/>
            <a:ext cx="4095750" cy="540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Единственный акционер – Министерство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03870" y="1848991"/>
            <a:ext cx="2355309" cy="540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Совет директоров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07975" y="1848991"/>
            <a:ext cx="2487180" cy="540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Комитеты Совета директоров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337934" y="2805522"/>
            <a:ext cx="2487180" cy="37301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Правление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215515" y="1848991"/>
            <a:ext cx="2487180" cy="540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Корпоративный секретарь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225041" y="2535466"/>
            <a:ext cx="2487180" cy="540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Служба внутреннего аудита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048000" y="3344180"/>
            <a:ext cx="3067503" cy="540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Председатель Правления – Ректор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Скругленный прямоугольник 12"/>
          <p:cNvSpPr/>
          <p:nvPr/>
        </p:nvSpPr>
        <p:spPr>
          <a:xfrm>
            <a:off x="307975" y="2567450"/>
            <a:ext cx="2487180" cy="2536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Комитет по аудиту</a:t>
            </a:r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16"/>
          <p:cNvSpPr/>
          <p:nvPr/>
        </p:nvSpPr>
        <p:spPr>
          <a:xfrm>
            <a:off x="307975" y="2984600"/>
            <a:ext cx="2487180" cy="2786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Комитет по кадрам и вознаграждению</a:t>
            </a:r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кругленный прямоугольник 16"/>
          <p:cNvSpPr/>
          <p:nvPr/>
        </p:nvSpPr>
        <p:spPr>
          <a:xfrm>
            <a:off x="307974" y="3425093"/>
            <a:ext cx="2487181" cy="32061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Комитет по стратегическому планированию</a:t>
            </a:r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Прямая соединительная линия 64"/>
          <p:cNvCxnSpPr>
            <a:stCxn id="50" idx="1"/>
            <a:endCxn id="51" idx="3"/>
          </p:cNvCxnSpPr>
          <p:nvPr/>
        </p:nvCxnSpPr>
        <p:spPr>
          <a:xfrm flipH="1">
            <a:off x="2795155" y="2119047"/>
            <a:ext cx="6087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45" idx="2"/>
            <a:endCxn id="50" idx="0"/>
          </p:cNvCxnSpPr>
          <p:nvPr/>
        </p:nvCxnSpPr>
        <p:spPr>
          <a:xfrm>
            <a:off x="4581525" y="1563803"/>
            <a:ext cx="0" cy="28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005965" y="2130056"/>
            <a:ext cx="0" cy="675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50" idx="3"/>
          </p:cNvCxnSpPr>
          <p:nvPr/>
        </p:nvCxnSpPr>
        <p:spPr>
          <a:xfrm>
            <a:off x="5759179" y="2119047"/>
            <a:ext cx="246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50" idx="2"/>
            <a:endCxn id="52" idx="0"/>
          </p:cNvCxnSpPr>
          <p:nvPr/>
        </p:nvCxnSpPr>
        <p:spPr>
          <a:xfrm flipH="1">
            <a:off x="4581524" y="2389103"/>
            <a:ext cx="1" cy="416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endCxn id="53" idx="1"/>
          </p:cNvCxnSpPr>
          <p:nvPr/>
        </p:nvCxnSpPr>
        <p:spPr>
          <a:xfrm>
            <a:off x="6005965" y="2119047"/>
            <a:ext cx="20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endCxn id="54" idx="1"/>
          </p:cNvCxnSpPr>
          <p:nvPr/>
        </p:nvCxnSpPr>
        <p:spPr>
          <a:xfrm>
            <a:off x="6005965" y="2805522"/>
            <a:ext cx="219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51" idx="2"/>
            <a:endCxn id="57" idx="0"/>
          </p:cNvCxnSpPr>
          <p:nvPr/>
        </p:nvCxnSpPr>
        <p:spPr>
          <a:xfrm>
            <a:off x="1551565" y="2389103"/>
            <a:ext cx="0" cy="178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57" idx="2"/>
            <a:endCxn id="58" idx="0"/>
          </p:cNvCxnSpPr>
          <p:nvPr/>
        </p:nvCxnSpPr>
        <p:spPr>
          <a:xfrm>
            <a:off x="1551565" y="2821084"/>
            <a:ext cx="0" cy="163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58" idx="2"/>
            <a:endCxn id="59" idx="0"/>
          </p:cNvCxnSpPr>
          <p:nvPr/>
        </p:nvCxnSpPr>
        <p:spPr>
          <a:xfrm>
            <a:off x="1551565" y="3263268"/>
            <a:ext cx="0" cy="161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52" idx="2"/>
            <a:endCxn id="55" idx="0"/>
          </p:cNvCxnSpPr>
          <p:nvPr/>
        </p:nvCxnSpPr>
        <p:spPr>
          <a:xfrm>
            <a:off x="4581524" y="3178536"/>
            <a:ext cx="228" cy="16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946238" y="4067790"/>
            <a:ext cx="3278803" cy="200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Члены Правления – проректора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1219200" y="4452600"/>
            <a:ext cx="6733118" cy="195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Административные и академические структуры, а также дочерние организации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2" name="Прямая соединительная линия 121"/>
          <p:cNvCxnSpPr>
            <a:stCxn id="55" idx="2"/>
            <a:endCxn id="106" idx="0"/>
          </p:cNvCxnSpPr>
          <p:nvPr/>
        </p:nvCxnSpPr>
        <p:spPr>
          <a:xfrm>
            <a:off x="4581752" y="3884292"/>
            <a:ext cx="3888" cy="18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106" idx="2"/>
            <a:endCxn id="117" idx="0"/>
          </p:cNvCxnSpPr>
          <p:nvPr/>
        </p:nvCxnSpPr>
        <p:spPr>
          <a:xfrm>
            <a:off x="4585640" y="4267815"/>
            <a:ext cx="119" cy="184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3C332F4C-0328-4F52-8C71-63FC0C699DDF}"/>
              </a:ext>
            </a:extLst>
          </p:cNvPr>
          <p:cNvSpPr/>
          <p:nvPr/>
        </p:nvSpPr>
        <p:spPr>
          <a:xfrm>
            <a:off x="178714" y="161269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5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219200" y="66889"/>
            <a:ext cx="6770196" cy="44124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УПРАВЛЕНЧЕСКОЙ САМОСТОЯТЕЛЬНОСТИ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59BDF33E-0EC9-4EEC-B3B9-AE9D87F8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kk-KZ" sz="900" dirty="0" smtClean="0">
                <a:solidFill>
                  <a:prstClr val="black"/>
                </a:solidFill>
                <a:latin typeface="Calibri"/>
              </a:rPr>
              <a:t>5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C332F4C-0328-4F52-8C71-63FC0C699DDF}"/>
              </a:ext>
            </a:extLst>
          </p:cNvPr>
          <p:cNvSpPr/>
          <p:nvPr/>
        </p:nvSpPr>
        <p:spPr>
          <a:xfrm>
            <a:off x="179318" y="142875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37617" y="322958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: один скругленный угол 7">
            <a:extLst>
              <a:ext uri="{FF2B5EF4-FFF2-40B4-BE49-F238E27FC236}">
                <a16:creationId xmlns:a16="http://schemas.microsoft.com/office/drawing/2014/main" xmlns="" id="{B175A575-107B-4893-8AB3-BF1C6CF2D841}"/>
              </a:ext>
            </a:extLst>
          </p:cNvPr>
          <p:cNvSpPr/>
          <p:nvPr/>
        </p:nvSpPr>
        <p:spPr>
          <a:xfrm>
            <a:off x="317902" y="1069875"/>
            <a:ext cx="8631521" cy="1187704"/>
          </a:xfrm>
          <a:prstGeom prst="round1Rect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x-none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028" y="1113759"/>
            <a:ext cx="4056965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kk-KZ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проведено более </a:t>
            </a:r>
            <a:r>
              <a:rPr lang="kk-KZ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300 заседаний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kk-KZ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утверждены</a:t>
            </a: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Программы развития </a:t>
            </a:r>
            <a:r>
              <a:rPr lang="kk-KZ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вузов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kk-KZ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обновляются </a:t>
            </a:r>
            <a:r>
              <a:rPr lang="kk-KZ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Стратегические планы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7902" y="2761755"/>
            <a:ext cx="4056965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открыты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офисы перемен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осуществлен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переход на международную систему </a:t>
            </a: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должностей преподавателей </a:t>
            </a:r>
            <a:endParaRPr lang="ru-RU" sz="13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осуществляется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обучение членов СД и корпоративных 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секретарей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назначены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108 уполномоченных </a:t>
            </a: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по вопросам </a:t>
            </a:r>
            <a:endParaRPr lang="ru-RU" sz="13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317902" y="762098"/>
            <a:ext cx="417168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Определены исключительные компетенции СД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279671" y="2411467"/>
            <a:ext cx="417168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Модернизирована организационная структура </a:t>
            </a:r>
          </a:p>
        </p:txBody>
      </p:sp>
      <p:sp>
        <p:nvSpPr>
          <p:cNvPr id="18" name="Прямоугольник: один скругленный угол 7">
            <a:extLst>
              <a:ext uri="{FF2B5EF4-FFF2-40B4-BE49-F238E27FC236}">
                <a16:creationId xmlns:a16="http://schemas.microsoft.com/office/drawing/2014/main" xmlns="" id="{B175A575-107B-4893-8AB3-BF1C6CF2D841}"/>
              </a:ext>
            </a:extLst>
          </p:cNvPr>
          <p:cNvSpPr/>
          <p:nvPr/>
        </p:nvSpPr>
        <p:spPr>
          <a:xfrm>
            <a:off x="279671" y="2408894"/>
            <a:ext cx="8669752" cy="2348543"/>
          </a:xfrm>
          <a:prstGeom prst="round1Rect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x-none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8042" y="1113759"/>
            <a:ext cx="4384604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пересмотрена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организационная структура вузов 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kk-KZ" sz="1300" dirty="0">
                <a:latin typeface="Arial Narrow" panose="020B0606020202030204" pitchFamily="34" charset="0"/>
                <a:cs typeface="Arial" panose="020B0604020202020204" pitchFamily="34" charset="0"/>
              </a:rPr>
              <a:t>утверждены </a:t>
            </a:r>
            <a:r>
              <a:rPr lang="en-US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KPI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членов </a:t>
            </a:r>
            <a:r>
              <a:rPr lang="kk-KZ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Правления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kk-KZ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совершенствуется </a:t>
            </a:r>
            <a:r>
              <a:rPr lang="kk-KZ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система управления и планирования </a:t>
            </a:r>
            <a:endParaRPr lang="ru-RU" sz="13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616511"/>
            <a:ext cx="4572000" cy="20851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антикоррупционной </a:t>
            </a: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введена должность </a:t>
            </a:r>
            <a:r>
              <a:rPr lang="ru-RU" sz="13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комплаенс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-офицера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созданы </a:t>
            </a:r>
            <a:r>
              <a:rPr lang="ru-RU" sz="1300" b="1" dirty="0">
                <a:latin typeface="Arial Narrow" panose="020B0606020202030204" pitchFamily="34" charset="0"/>
                <a:cs typeface="Arial" panose="020B0604020202020204" pitchFamily="34" charset="0"/>
              </a:rPr>
              <a:t>Академические комитеты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созданы 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Комитеты по обеспечению качества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>
                <a:latin typeface="Arial Narrow" panose="020B0606020202030204" pitchFamily="34" charset="0"/>
                <a:cs typeface="Arial" panose="020B0604020202020204" pitchFamily="34" charset="0"/>
              </a:rPr>
              <a:t>с</a:t>
            </a: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озданы 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Службы внутреннего аудита</a:t>
            </a:r>
          </a:p>
          <a:p>
            <a:pPr marL="216000" indent="-216000">
              <a:lnSpc>
                <a:spcPct val="150000"/>
              </a:lnSpc>
              <a:spcAft>
                <a:spcPts val="300"/>
              </a:spcAft>
              <a:buClr>
                <a:srgbClr val="0070C0"/>
              </a:buClr>
              <a:buFont typeface="Wingdings 3" panose="05040102010807070707" pitchFamily="18" charset="2"/>
              <a:buChar char="¢"/>
            </a:pPr>
            <a:r>
              <a:rPr lang="ru-RU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выдаются</a:t>
            </a:r>
            <a:r>
              <a:rPr lang="ru-RU" sz="13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дипломы собственного образца</a:t>
            </a:r>
            <a:endParaRPr lang="ru-RU" sz="13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219200" y="66889"/>
            <a:ext cx="6770196" cy="44124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buNone/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ТРАНСФОРМАЦИЯ УПРАВЛЕНИЯ ВУЗАМИ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38088E2F-4326-4B94-9563-0119D51F82E4}"/>
              </a:ext>
            </a:extLst>
          </p:cNvPr>
          <p:cNvSpPr/>
          <p:nvPr/>
        </p:nvSpPr>
        <p:spPr>
          <a:xfrm>
            <a:off x="3620206" y="3138935"/>
            <a:ext cx="22485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 Narrow" panose="020B0606020202030204" pitchFamily="34" charset="0"/>
                <a:cs typeface="Arial" panose="020B0604020202020204" pitchFamily="34" charset="0"/>
              </a:rPr>
              <a:t>выпускников ведущих зарубежных вузов назначены проректорами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06219" y="2791378"/>
            <a:ext cx="2927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  <a:cs typeface="Arial" panose="020B0604020202020204" pitchFamily="34" charset="0"/>
              </a:rPr>
              <a:t>СФОРМИРОВАН КАДРОВЫЙ РЕЗЕРВ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3404" y="3138935"/>
            <a:ext cx="20450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Arial Narrow" panose="020B0606020202030204" pitchFamily="34" charset="0"/>
                <a:cs typeface="Arial" panose="020B0604020202020204" pitchFamily="34" charset="0"/>
              </a:rPr>
              <a:t>ПРОВОСТЫ ПО АКАДЕМИЧЕСКИМ ВОПРОСАМ</a:t>
            </a: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xmlns="" id="{5B7EA132-FD25-494D-9816-52BC30D2BD39}"/>
              </a:ext>
            </a:extLst>
          </p:cNvPr>
          <p:cNvSpPr/>
          <p:nvPr/>
        </p:nvSpPr>
        <p:spPr>
          <a:xfrm rot="5400000">
            <a:off x="2778870" y="3281383"/>
            <a:ext cx="344506" cy="145991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0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38088E2F-4326-4B94-9563-0119D51F82E4}"/>
              </a:ext>
            </a:extLst>
          </p:cNvPr>
          <p:cNvSpPr/>
          <p:nvPr/>
        </p:nvSpPr>
        <p:spPr>
          <a:xfrm>
            <a:off x="6162714" y="3138935"/>
            <a:ext cx="266820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 Narrow" panose="020B0606020202030204" pitchFamily="34" charset="0"/>
                <a:cs typeface="Arial" panose="020B0604020202020204" pitchFamily="34" charset="0"/>
              </a:rPr>
              <a:t>стипендиатов программы «</a:t>
            </a:r>
            <a:r>
              <a:rPr lang="ru-RU" sz="1100" dirty="0" err="1">
                <a:latin typeface="Arial Narrow" panose="020B0606020202030204" pitchFamily="34" charset="0"/>
                <a:cs typeface="Arial" panose="020B0604020202020204" pitchFamily="34" charset="0"/>
              </a:rPr>
              <a:t>Болаша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қ</a:t>
            </a:r>
            <a:r>
              <a:rPr lang="ru-RU" sz="1100" dirty="0"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  <a:br>
              <a:rPr lang="ru-RU" sz="11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 Narrow" panose="020B0606020202030204" pitchFamily="34" charset="0"/>
                <a:cs typeface="Arial" panose="020B0604020202020204" pitchFamily="34" charset="0"/>
              </a:rPr>
              <a:t>в топ-менеджменте вузов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5FAE3555-C6BF-4E96-AC60-6E8E03CFCC6D}"/>
              </a:ext>
            </a:extLst>
          </p:cNvPr>
          <p:cNvSpPr/>
          <p:nvPr/>
        </p:nvSpPr>
        <p:spPr>
          <a:xfrm>
            <a:off x="366076" y="3822699"/>
            <a:ext cx="8407690" cy="1065235"/>
          </a:xfrm>
          <a:prstGeom prst="roundRect">
            <a:avLst>
              <a:gd name="adj" fmla="val 10110"/>
            </a:avLst>
          </a:prstGeom>
          <a:noFill/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5" name="Прямоугольник 34"/>
          <p:cNvSpPr/>
          <p:nvPr/>
        </p:nvSpPr>
        <p:spPr>
          <a:xfrm>
            <a:off x="473835" y="4067793"/>
            <a:ext cx="3908217" cy="69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3810" indent="-177800">
              <a:lnSpc>
                <a:spcPct val="90000"/>
              </a:lnSpc>
              <a:spcAft>
                <a:spcPts val="800"/>
              </a:spcAft>
              <a:buClr>
                <a:srgbClr val="0070C0"/>
              </a:buClr>
              <a:buFont typeface="Wingdings 3" panose="05040102010807070707" pitchFamily="18" charset="2"/>
              <a:buChar char=""/>
            </a:pP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Внедрение в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управление инновационного 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менеджмента и проектного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подхода</a:t>
            </a:r>
            <a:endParaRPr lang="ru-RU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7800" marR="3810" indent="-177800">
              <a:lnSpc>
                <a:spcPct val="90000"/>
              </a:lnSpc>
              <a:spcAft>
                <a:spcPts val="800"/>
              </a:spcAft>
              <a:buClr>
                <a:srgbClr val="0070C0"/>
              </a:buClr>
              <a:buFont typeface="Wingdings 3" panose="05040102010807070707" pitchFamily="18" charset="2"/>
              <a:buChar char=""/>
            </a:pP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Редизайн организационной структуры вузов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5FAE3555-C6BF-4E96-AC60-6E8E03CFCC6D}"/>
              </a:ext>
            </a:extLst>
          </p:cNvPr>
          <p:cNvSpPr/>
          <p:nvPr/>
        </p:nvSpPr>
        <p:spPr>
          <a:xfrm>
            <a:off x="366076" y="754658"/>
            <a:ext cx="8407690" cy="1956004"/>
          </a:xfrm>
          <a:prstGeom prst="roundRect">
            <a:avLst>
              <a:gd name="adj" fmla="val 595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9811" y="4078174"/>
            <a:ext cx="4233273" cy="69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3810" indent="-177800">
              <a:lnSpc>
                <a:spcPct val="90000"/>
              </a:lnSpc>
              <a:spcAft>
                <a:spcPts val="800"/>
              </a:spcAft>
              <a:buClr>
                <a:srgbClr val="0070C0"/>
              </a:buClr>
              <a:buFont typeface="Wingdings 3" panose="05040102010807070707" pitchFamily="18" charset="2"/>
              <a:buChar char=""/>
            </a:pP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высокой культуры качества</a:t>
            </a:r>
          </a:p>
          <a:p>
            <a:pPr marL="177800" marR="3810" indent="-177800">
              <a:lnSpc>
                <a:spcPct val="90000"/>
              </a:lnSpc>
              <a:spcAft>
                <a:spcPts val="800"/>
              </a:spcAft>
              <a:buClr>
                <a:srgbClr val="0070C0"/>
              </a:buClr>
              <a:buFont typeface="Wingdings 3" panose="05040102010807070707" pitchFamily="18" charset="2"/>
              <a:buChar char=""/>
            </a:pP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Повышение имиджа вуза и создание исследовательской экосистемы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83063" y="807702"/>
            <a:ext cx="424630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 Narrow" panose="020B0606020202030204" pitchFamily="34" charset="0"/>
              </a:rPr>
              <a:t>НАЗНАЧЕНЫ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молодые управленцы из числа выпускников ведущих вузов </a:t>
            </a:r>
          </a:p>
          <a:p>
            <a:pPr algn="just">
              <a:spcAft>
                <a:spcPts val="600"/>
              </a:spcAft>
            </a:pPr>
            <a:r>
              <a:rPr lang="ru-RU" sz="900" dirty="0">
                <a:latin typeface="Arial Narrow" panose="020B0606020202030204" pitchFamily="34" charset="0"/>
              </a:rPr>
              <a:t>(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Кембриджский университет, Назарбаев Университет, </a:t>
            </a:r>
            <a:r>
              <a:rPr lang="ru-R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Мичиганский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государственный университет, Университет Вашингтона, Колорадская</a:t>
            </a:r>
            <a:r>
              <a:rPr lang="kk-K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горная школа, Университет Индианы</a:t>
            </a:r>
            <a:r>
              <a:rPr lang="kk-K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Университет Шеффилда, Университет штата Пенсильвании</a:t>
            </a:r>
            <a:r>
              <a:rPr lang="ru-RU" sz="900" dirty="0">
                <a:latin typeface="Arial Narrow" panose="020B0606020202030204" pitchFamily="34" charset="0"/>
              </a:rPr>
              <a:t>) </a:t>
            </a:r>
          </a:p>
          <a:p>
            <a:pPr>
              <a:spcAft>
                <a:spcPts val="600"/>
              </a:spcAft>
            </a:pPr>
            <a:r>
              <a:rPr lang="ru-RU" sz="1200" b="1" dirty="0">
                <a:latin typeface="Arial Narrow" panose="020B0606020202030204" pitchFamily="34" charset="0"/>
              </a:rPr>
              <a:t>ПРЕДОСТАВЛЕНА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финансовая самостоятельность </a:t>
            </a:r>
            <a:r>
              <a:rPr lang="ru-RU" sz="1200" dirty="0">
                <a:latin typeface="Arial Narrow" panose="020B0606020202030204" pitchFamily="34" charset="0"/>
              </a:rPr>
              <a:t>(</a:t>
            </a:r>
            <a:r>
              <a:rPr lang="ru-RU" sz="1100" dirty="0">
                <a:latin typeface="Arial Narrow" panose="020B0606020202030204" pitchFamily="34" charset="0"/>
              </a:rPr>
              <a:t>предпринимательская деятельность, </a:t>
            </a:r>
            <a:r>
              <a:rPr lang="ru-RU" sz="1100" dirty="0" smtClean="0">
                <a:latin typeface="Arial Narrow" panose="020B0606020202030204" pitchFamily="34" charset="0"/>
              </a:rPr>
              <a:t>привлечение </a:t>
            </a:r>
            <a:r>
              <a:rPr lang="ru-RU" sz="1100" dirty="0">
                <a:latin typeface="Arial Narrow" panose="020B0606020202030204" pitchFamily="34" charset="0"/>
              </a:rPr>
              <a:t>инвестиции и </a:t>
            </a:r>
            <a:r>
              <a:rPr lang="ru-RU" sz="1100" dirty="0" smtClean="0">
                <a:latin typeface="Arial Narrow" panose="020B0606020202030204" pitchFamily="34" charset="0"/>
              </a:rPr>
              <a:t>создание </a:t>
            </a:r>
            <a:r>
              <a:rPr lang="ru-RU" sz="1100" dirty="0" err="1" smtClean="0">
                <a:latin typeface="Arial Narrow" panose="020B0606020202030204" pitchFamily="34" charset="0"/>
              </a:rPr>
              <a:t>эндаумент</a:t>
            </a:r>
            <a:r>
              <a:rPr lang="ru-RU" sz="1100" dirty="0" smtClean="0">
                <a:latin typeface="Arial Narrow" panose="020B0606020202030204" pitchFamily="34" charset="0"/>
              </a:rPr>
              <a:t>-фондов)</a:t>
            </a:r>
            <a:r>
              <a:rPr lang="ru-RU" sz="1000" dirty="0" smtClean="0">
                <a:latin typeface="Arial Narrow" panose="020B0606020202030204" pitchFamily="34" charset="0"/>
              </a:rPr>
              <a:t> 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835" y="807702"/>
            <a:ext cx="352001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latin typeface="Arial Narrow" panose="020B0606020202030204" pitchFamily="34" charset="0"/>
              </a:rPr>
              <a:t>ОБНОВЛЕН </a:t>
            </a:r>
            <a:r>
              <a:rPr lang="ru-RU" dirty="0">
                <a:latin typeface="Arial Narrow" panose="020B0606020202030204" pitchFamily="34" charset="0"/>
              </a:rPr>
              <a:t>ректорский состав госвузов –  более 50</a:t>
            </a:r>
            <a:r>
              <a:rPr lang="ru-RU" sz="1200" dirty="0">
                <a:latin typeface="Arial Narrow" panose="020B0606020202030204" pitchFamily="34" charset="0"/>
              </a:rPr>
              <a:t>%</a:t>
            </a:r>
            <a:endParaRPr lang="ru-RU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Arial Narrow" panose="020B0606020202030204" pitchFamily="34" charset="0"/>
              </a:rPr>
              <a:t>ВНЕДРЕНО </a:t>
            </a:r>
            <a:r>
              <a:rPr lang="ru-RU" dirty="0" smtClean="0">
                <a:latin typeface="Arial Narrow" panose="020B0606020202030204" pitchFamily="34" charset="0"/>
              </a:rPr>
              <a:t>корпоративное управление – создан  Совет  директоров в каждом вузе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ВНЕДРЕНА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новая система назначения ректоров путем проведения конкурса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29368" y="3154323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52140" y="3154323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639088" y="3645639"/>
            <a:ext cx="926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ЭФФЕКТ </a:t>
            </a:r>
          </a:p>
        </p:txBody>
      </p:sp>
      <p:sp>
        <p:nvSpPr>
          <p:cNvPr id="21" name="Номер слайда 4">
            <a:extLst>
              <a:ext uri="{FF2B5EF4-FFF2-40B4-BE49-F238E27FC236}">
                <a16:creationId xmlns:a16="http://schemas.microsoft.com/office/drawing/2014/main" xmlns="" id="{59BDF33E-0EC9-4EEC-B3B9-AE9D87F8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kk-KZ" sz="900" dirty="0" smtClean="0">
                <a:solidFill>
                  <a:prstClr val="black"/>
                </a:solidFill>
                <a:latin typeface="Calibri"/>
              </a:rPr>
              <a:t>6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C332F4C-0328-4F52-8C71-63FC0C699DDF}"/>
              </a:ext>
            </a:extLst>
          </p:cNvPr>
          <p:cNvSpPr/>
          <p:nvPr/>
        </p:nvSpPr>
        <p:spPr>
          <a:xfrm>
            <a:off x="178714" y="161269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0" descr="Warwick students angry at 'aubergine' university logo | Students | The  Guardi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2" descr="СевероЗападный университет, логотип, организац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05BB9AD-41BA-4887-9D0A-0AED21794090}"/>
              </a:ext>
            </a:extLst>
          </p:cNvPr>
          <p:cNvSpPr/>
          <p:nvPr/>
        </p:nvSpPr>
        <p:spPr>
          <a:xfrm>
            <a:off x="179318" y="142875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4">
            <a:extLst>
              <a:ext uri="{FF2B5EF4-FFF2-40B4-BE49-F238E27FC236}">
                <a16:creationId xmlns="" xmlns:a16="http://schemas.microsoft.com/office/drawing/2014/main" id="{B3575434-1396-4BC2-8B5B-BB3F412C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kk-KZ" sz="900" dirty="0" smtClean="0">
                <a:solidFill>
                  <a:prstClr val="black"/>
                </a:solidFill>
                <a:latin typeface="Calibri"/>
              </a:rPr>
              <a:t>7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2774"/>
            <a:ext cx="8294122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НЕОТЧУЖДАЕМОСТЬ ВУЗОВ В ФОРМЕ НАО 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1716226"/>
            <a:ext cx="85641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2019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году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 НАО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находящиеся в ведении Министерства были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внесены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Перечень вузов, не подлежащих приватизации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(ПП РК от 6 июля 2000 г. № 1021 «Об утверждении Перечня государственных высших учебных заведений, не подлежащих приватизации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»);</a:t>
            </a:r>
          </a:p>
          <a:p>
            <a:pPr lvl="0"/>
            <a:endParaRPr lang="kk-KZ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kk-KZ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2) в </a:t>
            </a:r>
            <a:r>
              <a:rPr lang="kk-KZ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2021</a:t>
            </a:r>
            <a:r>
              <a:rPr lang="kk-KZ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году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законодательно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закреплена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норма по установлению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запрета на отчуждение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государственных вузов и вузов со 100%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участием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государства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(Законом РК от 26.06.2021 г.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№ 56-VII ЗРК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 внесении изменений и дополнений в некоторые законодательные акты Республики Казахстан по вопросам инклюзивного образования» статья 64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Закона РК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«Об образовании» дополнена пунктом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3-1.). </a:t>
            </a:r>
            <a:endParaRPr lang="ru-RU" sz="1200" i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: один скругленный угол 7">
            <a:extLst>
              <a:ext uri="{FF2B5EF4-FFF2-40B4-BE49-F238E27FC236}">
                <a16:creationId xmlns="" xmlns:a16="http://schemas.microsoft.com/office/drawing/2014/main" id="{0BC43A02-F683-47EE-AF1D-61DED31307A6}"/>
              </a:ext>
            </a:extLst>
          </p:cNvPr>
          <p:cNvSpPr/>
          <p:nvPr/>
        </p:nvSpPr>
        <p:spPr>
          <a:xfrm>
            <a:off x="249588" y="1043928"/>
            <a:ext cx="8622499" cy="3253752"/>
          </a:xfrm>
          <a:prstGeom prst="round1Rect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x-non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21C5533-DF55-4C0B-87BB-08C5F2FAD1C5}"/>
              </a:ext>
            </a:extLst>
          </p:cNvPr>
          <p:cNvSpPr txBox="1"/>
          <p:nvPr/>
        </p:nvSpPr>
        <p:spPr>
          <a:xfrm>
            <a:off x="249588" y="1051538"/>
            <a:ext cx="862250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снижения </a:t>
            </a: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рисков связанных с отчуждением вузов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приняты следующие меры: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: скругленные углы 80">
            <a:extLst>
              <a:ext uri="{FF2B5EF4-FFF2-40B4-BE49-F238E27FC236}">
                <a16:creationId xmlns="" xmlns:a16="http://schemas.microsoft.com/office/drawing/2014/main" id="{C276AB82-A4DD-4C9B-AD61-8A5C138F95A1}"/>
              </a:ext>
            </a:extLst>
          </p:cNvPr>
          <p:cNvSpPr/>
          <p:nvPr/>
        </p:nvSpPr>
        <p:spPr>
          <a:xfrm>
            <a:off x="2276899" y="3965738"/>
            <a:ext cx="4168172" cy="991574"/>
          </a:xfrm>
          <a:prstGeom prst="roundRect">
            <a:avLst>
              <a:gd name="adj" fmla="val 5344"/>
            </a:avLst>
          </a:prstGeom>
          <a:solidFill>
            <a:srgbClr val="F2F2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38226" y="4349180"/>
            <a:ext cx="3449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Способность 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</a:rPr>
              <a:t>произвести качественную оценку совета </a:t>
            </a:r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в целом 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</a:rPr>
              <a:t>или отдельных ее </a:t>
            </a:r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членов</a:t>
            </a:r>
            <a:endParaRPr lang="ru-RU" sz="12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26" name="Прямоугольник: скругленные углы 80">
            <a:extLst>
              <a:ext uri="{FF2B5EF4-FFF2-40B4-BE49-F238E27FC236}">
                <a16:creationId xmlns="" xmlns:a16="http://schemas.microsoft.com/office/drawing/2014/main" id="{C276AB82-A4DD-4C9B-AD61-8A5C138F95A1}"/>
              </a:ext>
            </a:extLst>
          </p:cNvPr>
          <p:cNvSpPr/>
          <p:nvPr/>
        </p:nvSpPr>
        <p:spPr>
          <a:xfrm>
            <a:off x="4629587" y="2424797"/>
            <a:ext cx="4168172" cy="991574"/>
          </a:xfrm>
          <a:prstGeom prst="roundRect">
            <a:avLst>
              <a:gd name="adj" fmla="val 5344"/>
            </a:avLst>
          </a:prstGeom>
          <a:solidFill>
            <a:srgbClr val="F2F2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: скругленные углы 80">
            <a:extLst>
              <a:ext uri="{FF2B5EF4-FFF2-40B4-BE49-F238E27FC236}">
                <a16:creationId xmlns="" xmlns:a16="http://schemas.microsoft.com/office/drawing/2014/main" id="{C276AB82-A4DD-4C9B-AD61-8A5C138F95A1}"/>
              </a:ext>
            </a:extLst>
          </p:cNvPr>
          <p:cNvSpPr/>
          <p:nvPr/>
        </p:nvSpPr>
        <p:spPr>
          <a:xfrm>
            <a:off x="4629588" y="1077676"/>
            <a:ext cx="4168172" cy="991574"/>
          </a:xfrm>
          <a:prstGeom prst="roundRect">
            <a:avLst>
              <a:gd name="adj" fmla="val 5344"/>
            </a:avLst>
          </a:prstGeom>
          <a:solidFill>
            <a:srgbClr val="F2F2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: скругленные углы 80">
            <a:extLst>
              <a:ext uri="{FF2B5EF4-FFF2-40B4-BE49-F238E27FC236}">
                <a16:creationId xmlns="" xmlns:a16="http://schemas.microsoft.com/office/drawing/2014/main" id="{C276AB82-A4DD-4C9B-AD61-8A5C138F95A1}"/>
              </a:ext>
            </a:extLst>
          </p:cNvPr>
          <p:cNvSpPr/>
          <p:nvPr/>
        </p:nvSpPr>
        <p:spPr>
          <a:xfrm>
            <a:off x="307975" y="2339043"/>
            <a:ext cx="3778011" cy="991574"/>
          </a:xfrm>
          <a:prstGeom prst="roundRect">
            <a:avLst>
              <a:gd name="adj" fmla="val 5344"/>
            </a:avLst>
          </a:prstGeom>
          <a:solidFill>
            <a:srgbClr val="F2F2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: скругленные углы 80">
            <a:extLst>
              <a:ext uri="{FF2B5EF4-FFF2-40B4-BE49-F238E27FC236}">
                <a16:creationId xmlns="" xmlns:a16="http://schemas.microsoft.com/office/drawing/2014/main" id="{C276AB82-A4DD-4C9B-AD61-8A5C138F95A1}"/>
              </a:ext>
            </a:extLst>
          </p:cNvPr>
          <p:cNvSpPr/>
          <p:nvPr/>
        </p:nvSpPr>
        <p:spPr>
          <a:xfrm>
            <a:off x="258072" y="1077676"/>
            <a:ext cx="3827914" cy="991574"/>
          </a:xfrm>
          <a:prstGeom prst="roundRect">
            <a:avLst>
              <a:gd name="adj" fmla="val 5344"/>
            </a:avLst>
          </a:prstGeom>
          <a:solidFill>
            <a:srgbClr val="F2F2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13" name="AutoShape 10" descr="Warwick students angry at 'aubergine' university logo | Students | The  Guardi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2" descr="СевероЗападный университет, логотип, организац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05BB9AD-41BA-4887-9D0A-0AED21794090}"/>
              </a:ext>
            </a:extLst>
          </p:cNvPr>
          <p:cNvSpPr/>
          <p:nvPr/>
        </p:nvSpPr>
        <p:spPr>
          <a:xfrm>
            <a:off x="179318" y="142875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4">
            <a:extLst>
              <a:ext uri="{FF2B5EF4-FFF2-40B4-BE49-F238E27FC236}">
                <a16:creationId xmlns:a16="http://schemas.microsoft.com/office/drawing/2014/main" xmlns="" id="{B3575434-1396-4BC2-8B5B-BB3F412C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kk-KZ" sz="900" dirty="0" smtClean="0">
                <a:solidFill>
                  <a:prstClr val="black"/>
                </a:solidFill>
                <a:latin typeface="Calibri"/>
              </a:rPr>
              <a:t>8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5564" y="151528"/>
            <a:ext cx="6595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ЭЛЕМЕНТЫ ЭФФЕКТИВНОСТИ СОВЕТА ДИРЕКТОРОВ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072" y="1365967"/>
            <a:ext cx="3827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            Кандидаты в члены Совета должны обладать безупречной репутацией, соответствующими навыками и компетенциями в  отрасли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220" y="2520266"/>
            <a:ext cx="354761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2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            </a:t>
            </a:r>
            <a:r>
              <a:rPr lang="en-US" sz="12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Совершенствование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знаний </a:t>
            </a:r>
            <a:endParaRPr lang="en-US" b="1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</a:t>
            </a:r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Активное участие членов СД в управлении вузом и знание текущих проблем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42959" y="1532886"/>
            <a:ext cx="3941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          </a:t>
            </a:r>
            <a:r>
              <a:rPr lang="kk-KZ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Своевременное направление материалов членам Совета, предварительное обсуждение на заседании Комитетов </a:t>
            </a:r>
            <a:endParaRPr lang="ru-RU" sz="12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72480" y="2835761"/>
            <a:ext cx="3625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Формирование позитивной культуры внутри, взаимодействие   в работе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54590" y="812090"/>
            <a:ext cx="6395" cy="3046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00743" y="1058190"/>
            <a:ext cx="2592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 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Компетентные 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члены Совета 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Freeform 9">
            <a:extLst>
              <a:ext uri="{FF2B5EF4-FFF2-40B4-BE49-F238E27FC236}">
                <a16:creationId xmlns="" xmlns:a16="http://schemas.microsoft.com/office/drawing/2014/main" id="{DCB5ABC2-03F1-4350-829A-E63279F75F0B}"/>
              </a:ext>
            </a:extLst>
          </p:cNvPr>
          <p:cNvSpPr>
            <a:spLocks/>
          </p:cNvSpPr>
          <p:nvPr/>
        </p:nvSpPr>
        <p:spPr bwMode="auto">
          <a:xfrm>
            <a:off x="286472" y="1068424"/>
            <a:ext cx="515072" cy="520038"/>
          </a:xfrm>
          <a:custGeom>
            <a:avLst/>
            <a:gdLst>
              <a:gd name="T0" fmla="*/ 1407 w 1431"/>
              <a:gd name="T1" fmla="*/ 672 h 1430"/>
              <a:gd name="T2" fmla="*/ 1407 w 1431"/>
              <a:gd name="T3" fmla="*/ 757 h 1430"/>
              <a:gd name="T4" fmla="*/ 758 w 1431"/>
              <a:gd name="T5" fmla="*/ 1406 h 1430"/>
              <a:gd name="T6" fmla="*/ 673 w 1431"/>
              <a:gd name="T7" fmla="*/ 1406 h 1430"/>
              <a:gd name="T8" fmla="*/ 24 w 1431"/>
              <a:gd name="T9" fmla="*/ 757 h 1430"/>
              <a:gd name="T10" fmla="*/ 24 w 1431"/>
              <a:gd name="T11" fmla="*/ 672 h 1430"/>
              <a:gd name="T12" fmla="*/ 673 w 1431"/>
              <a:gd name="T13" fmla="*/ 23 h 1430"/>
              <a:gd name="T14" fmla="*/ 758 w 1431"/>
              <a:gd name="T15" fmla="*/ 23 h 1430"/>
              <a:gd name="T16" fmla="*/ 1407 w 1431"/>
              <a:gd name="T17" fmla="*/ 67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1" h="1430">
                <a:moveTo>
                  <a:pt x="1407" y="672"/>
                </a:moveTo>
                <a:cubicBezTo>
                  <a:pt x="1431" y="696"/>
                  <a:pt x="1431" y="734"/>
                  <a:pt x="1407" y="757"/>
                </a:cubicBezTo>
                <a:cubicBezTo>
                  <a:pt x="758" y="1406"/>
                  <a:pt x="758" y="1406"/>
                  <a:pt x="758" y="1406"/>
                </a:cubicBezTo>
                <a:cubicBezTo>
                  <a:pt x="735" y="1430"/>
                  <a:pt x="696" y="1430"/>
                  <a:pt x="673" y="1406"/>
                </a:cubicBezTo>
                <a:cubicBezTo>
                  <a:pt x="24" y="757"/>
                  <a:pt x="24" y="757"/>
                  <a:pt x="24" y="757"/>
                </a:cubicBezTo>
                <a:cubicBezTo>
                  <a:pt x="0" y="734"/>
                  <a:pt x="0" y="696"/>
                  <a:pt x="24" y="672"/>
                </a:cubicBezTo>
                <a:cubicBezTo>
                  <a:pt x="673" y="23"/>
                  <a:pt x="673" y="23"/>
                  <a:pt x="673" y="23"/>
                </a:cubicBezTo>
                <a:cubicBezTo>
                  <a:pt x="696" y="0"/>
                  <a:pt x="735" y="0"/>
                  <a:pt x="758" y="23"/>
                </a:cubicBezTo>
                <a:lnTo>
                  <a:pt x="1407" y="672"/>
                </a:lnTo>
                <a:close/>
              </a:path>
            </a:pathLst>
          </a:custGeom>
          <a:solidFill>
            <a:srgbClr val="363F5A"/>
          </a:solidFill>
          <a:ln>
            <a:noFill/>
          </a:ln>
          <a:effectLst>
            <a:outerShdw blurRad="190500" dist="114300" dir="9600000" sx="93000" sy="93000" algn="tr" rotWithShape="0">
              <a:prstClr val="black">
                <a:alpha val="4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23" name="Freeform 9">
            <a:extLst>
              <a:ext uri="{FF2B5EF4-FFF2-40B4-BE49-F238E27FC236}">
                <a16:creationId xmlns="" xmlns:a16="http://schemas.microsoft.com/office/drawing/2014/main" id="{DCB5ABC2-03F1-4350-829A-E63279F75F0B}"/>
              </a:ext>
            </a:extLst>
          </p:cNvPr>
          <p:cNvSpPr>
            <a:spLocks/>
          </p:cNvSpPr>
          <p:nvPr/>
        </p:nvSpPr>
        <p:spPr bwMode="auto">
          <a:xfrm>
            <a:off x="286471" y="2338197"/>
            <a:ext cx="515072" cy="520038"/>
          </a:xfrm>
          <a:custGeom>
            <a:avLst/>
            <a:gdLst>
              <a:gd name="T0" fmla="*/ 1407 w 1431"/>
              <a:gd name="T1" fmla="*/ 672 h 1430"/>
              <a:gd name="T2" fmla="*/ 1407 w 1431"/>
              <a:gd name="T3" fmla="*/ 757 h 1430"/>
              <a:gd name="T4" fmla="*/ 758 w 1431"/>
              <a:gd name="T5" fmla="*/ 1406 h 1430"/>
              <a:gd name="T6" fmla="*/ 673 w 1431"/>
              <a:gd name="T7" fmla="*/ 1406 h 1430"/>
              <a:gd name="T8" fmla="*/ 24 w 1431"/>
              <a:gd name="T9" fmla="*/ 757 h 1430"/>
              <a:gd name="T10" fmla="*/ 24 w 1431"/>
              <a:gd name="T11" fmla="*/ 672 h 1430"/>
              <a:gd name="T12" fmla="*/ 673 w 1431"/>
              <a:gd name="T13" fmla="*/ 23 h 1430"/>
              <a:gd name="T14" fmla="*/ 758 w 1431"/>
              <a:gd name="T15" fmla="*/ 23 h 1430"/>
              <a:gd name="T16" fmla="*/ 1407 w 1431"/>
              <a:gd name="T17" fmla="*/ 67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1" h="1430">
                <a:moveTo>
                  <a:pt x="1407" y="672"/>
                </a:moveTo>
                <a:cubicBezTo>
                  <a:pt x="1431" y="696"/>
                  <a:pt x="1431" y="734"/>
                  <a:pt x="1407" y="757"/>
                </a:cubicBezTo>
                <a:cubicBezTo>
                  <a:pt x="758" y="1406"/>
                  <a:pt x="758" y="1406"/>
                  <a:pt x="758" y="1406"/>
                </a:cubicBezTo>
                <a:cubicBezTo>
                  <a:pt x="735" y="1430"/>
                  <a:pt x="696" y="1430"/>
                  <a:pt x="673" y="1406"/>
                </a:cubicBezTo>
                <a:cubicBezTo>
                  <a:pt x="24" y="757"/>
                  <a:pt x="24" y="757"/>
                  <a:pt x="24" y="757"/>
                </a:cubicBezTo>
                <a:cubicBezTo>
                  <a:pt x="0" y="734"/>
                  <a:pt x="0" y="696"/>
                  <a:pt x="24" y="672"/>
                </a:cubicBezTo>
                <a:cubicBezTo>
                  <a:pt x="673" y="23"/>
                  <a:pt x="673" y="23"/>
                  <a:pt x="673" y="23"/>
                </a:cubicBezTo>
                <a:cubicBezTo>
                  <a:pt x="696" y="0"/>
                  <a:pt x="735" y="0"/>
                  <a:pt x="758" y="23"/>
                </a:cubicBezTo>
                <a:lnTo>
                  <a:pt x="1407" y="672"/>
                </a:lnTo>
                <a:close/>
              </a:path>
            </a:pathLst>
          </a:custGeom>
          <a:solidFill>
            <a:srgbClr val="363F5A"/>
          </a:solidFill>
          <a:ln>
            <a:noFill/>
          </a:ln>
          <a:effectLst>
            <a:outerShdw blurRad="190500" dist="114300" dir="9600000" sx="93000" sy="93000" algn="tr" rotWithShape="0">
              <a:prstClr val="black">
                <a:alpha val="4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ru-RU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Freeform 9">
            <a:extLst>
              <a:ext uri="{FF2B5EF4-FFF2-40B4-BE49-F238E27FC236}">
                <a16:creationId xmlns="" xmlns:a16="http://schemas.microsoft.com/office/drawing/2014/main" id="{DCB5ABC2-03F1-4350-829A-E63279F75F0B}"/>
              </a:ext>
            </a:extLst>
          </p:cNvPr>
          <p:cNvSpPr>
            <a:spLocks/>
          </p:cNvSpPr>
          <p:nvPr/>
        </p:nvSpPr>
        <p:spPr bwMode="auto">
          <a:xfrm>
            <a:off x="4657408" y="1083373"/>
            <a:ext cx="515072" cy="520038"/>
          </a:xfrm>
          <a:custGeom>
            <a:avLst/>
            <a:gdLst>
              <a:gd name="T0" fmla="*/ 1407 w 1431"/>
              <a:gd name="T1" fmla="*/ 672 h 1430"/>
              <a:gd name="T2" fmla="*/ 1407 w 1431"/>
              <a:gd name="T3" fmla="*/ 757 h 1430"/>
              <a:gd name="T4" fmla="*/ 758 w 1431"/>
              <a:gd name="T5" fmla="*/ 1406 h 1430"/>
              <a:gd name="T6" fmla="*/ 673 w 1431"/>
              <a:gd name="T7" fmla="*/ 1406 h 1430"/>
              <a:gd name="T8" fmla="*/ 24 w 1431"/>
              <a:gd name="T9" fmla="*/ 757 h 1430"/>
              <a:gd name="T10" fmla="*/ 24 w 1431"/>
              <a:gd name="T11" fmla="*/ 672 h 1430"/>
              <a:gd name="T12" fmla="*/ 673 w 1431"/>
              <a:gd name="T13" fmla="*/ 23 h 1430"/>
              <a:gd name="T14" fmla="*/ 758 w 1431"/>
              <a:gd name="T15" fmla="*/ 23 h 1430"/>
              <a:gd name="T16" fmla="*/ 1407 w 1431"/>
              <a:gd name="T17" fmla="*/ 67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1" h="1430">
                <a:moveTo>
                  <a:pt x="1407" y="672"/>
                </a:moveTo>
                <a:cubicBezTo>
                  <a:pt x="1431" y="696"/>
                  <a:pt x="1431" y="734"/>
                  <a:pt x="1407" y="757"/>
                </a:cubicBezTo>
                <a:cubicBezTo>
                  <a:pt x="758" y="1406"/>
                  <a:pt x="758" y="1406"/>
                  <a:pt x="758" y="1406"/>
                </a:cubicBezTo>
                <a:cubicBezTo>
                  <a:pt x="735" y="1430"/>
                  <a:pt x="696" y="1430"/>
                  <a:pt x="673" y="1406"/>
                </a:cubicBezTo>
                <a:cubicBezTo>
                  <a:pt x="24" y="757"/>
                  <a:pt x="24" y="757"/>
                  <a:pt x="24" y="757"/>
                </a:cubicBezTo>
                <a:cubicBezTo>
                  <a:pt x="0" y="734"/>
                  <a:pt x="0" y="696"/>
                  <a:pt x="24" y="672"/>
                </a:cubicBezTo>
                <a:cubicBezTo>
                  <a:pt x="673" y="23"/>
                  <a:pt x="673" y="23"/>
                  <a:pt x="673" y="23"/>
                </a:cubicBezTo>
                <a:cubicBezTo>
                  <a:pt x="696" y="0"/>
                  <a:pt x="735" y="0"/>
                  <a:pt x="758" y="23"/>
                </a:cubicBezTo>
                <a:lnTo>
                  <a:pt x="1407" y="672"/>
                </a:lnTo>
                <a:close/>
              </a:path>
            </a:pathLst>
          </a:custGeom>
          <a:solidFill>
            <a:srgbClr val="363F5A"/>
          </a:solidFill>
          <a:ln>
            <a:noFill/>
          </a:ln>
          <a:effectLst>
            <a:outerShdw blurRad="190500" dist="114300" dir="9600000" sx="93000" sy="93000" algn="tr" rotWithShape="0">
              <a:prstClr val="black">
                <a:alpha val="4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ru-RU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67738" y="105024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Обеспечение посещаемости и конструктивного     взаимодействия в Совете</a:t>
            </a:r>
          </a:p>
        </p:txBody>
      </p:sp>
      <p:sp>
        <p:nvSpPr>
          <p:cNvPr id="28" name="Freeform 9">
            <a:extLst>
              <a:ext uri="{FF2B5EF4-FFF2-40B4-BE49-F238E27FC236}">
                <a16:creationId xmlns="" xmlns:a16="http://schemas.microsoft.com/office/drawing/2014/main" id="{DCB5ABC2-03F1-4350-829A-E63279F75F0B}"/>
              </a:ext>
            </a:extLst>
          </p:cNvPr>
          <p:cNvSpPr>
            <a:spLocks/>
          </p:cNvSpPr>
          <p:nvPr/>
        </p:nvSpPr>
        <p:spPr bwMode="auto">
          <a:xfrm>
            <a:off x="4750579" y="2478268"/>
            <a:ext cx="515072" cy="520038"/>
          </a:xfrm>
          <a:custGeom>
            <a:avLst/>
            <a:gdLst>
              <a:gd name="T0" fmla="*/ 1407 w 1431"/>
              <a:gd name="T1" fmla="*/ 672 h 1430"/>
              <a:gd name="T2" fmla="*/ 1407 w 1431"/>
              <a:gd name="T3" fmla="*/ 757 h 1430"/>
              <a:gd name="T4" fmla="*/ 758 w 1431"/>
              <a:gd name="T5" fmla="*/ 1406 h 1430"/>
              <a:gd name="T6" fmla="*/ 673 w 1431"/>
              <a:gd name="T7" fmla="*/ 1406 h 1430"/>
              <a:gd name="T8" fmla="*/ 24 w 1431"/>
              <a:gd name="T9" fmla="*/ 757 h 1430"/>
              <a:gd name="T10" fmla="*/ 24 w 1431"/>
              <a:gd name="T11" fmla="*/ 672 h 1430"/>
              <a:gd name="T12" fmla="*/ 673 w 1431"/>
              <a:gd name="T13" fmla="*/ 23 h 1430"/>
              <a:gd name="T14" fmla="*/ 758 w 1431"/>
              <a:gd name="T15" fmla="*/ 23 h 1430"/>
              <a:gd name="T16" fmla="*/ 1407 w 1431"/>
              <a:gd name="T17" fmla="*/ 67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1" h="1430">
                <a:moveTo>
                  <a:pt x="1407" y="672"/>
                </a:moveTo>
                <a:cubicBezTo>
                  <a:pt x="1431" y="696"/>
                  <a:pt x="1431" y="734"/>
                  <a:pt x="1407" y="757"/>
                </a:cubicBezTo>
                <a:cubicBezTo>
                  <a:pt x="758" y="1406"/>
                  <a:pt x="758" y="1406"/>
                  <a:pt x="758" y="1406"/>
                </a:cubicBezTo>
                <a:cubicBezTo>
                  <a:pt x="735" y="1430"/>
                  <a:pt x="696" y="1430"/>
                  <a:pt x="673" y="1406"/>
                </a:cubicBezTo>
                <a:cubicBezTo>
                  <a:pt x="24" y="757"/>
                  <a:pt x="24" y="757"/>
                  <a:pt x="24" y="757"/>
                </a:cubicBezTo>
                <a:cubicBezTo>
                  <a:pt x="0" y="734"/>
                  <a:pt x="0" y="696"/>
                  <a:pt x="24" y="672"/>
                </a:cubicBezTo>
                <a:cubicBezTo>
                  <a:pt x="673" y="23"/>
                  <a:pt x="673" y="23"/>
                  <a:pt x="673" y="23"/>
                </a:cubicBezTo>
                <a:cubicBezTo>
                  <a:pt x="696" y="0"/>
                  <a:pt x="735" y="0"/>
                  <a:pt x="758" y="23"/>
                </a:cubicBezTo>
                <a:lnTo>
                  <a:pt x="1407" y="672"/>
                </a:lnTo>
                <a:close/>
              </a:path>
            </a:pathLst>
          </a:custGeom>
          <a:solidFill>
            <a:srgbClr val="363F5A"/>
          </a:solidFill>
          <a:ln>
            <a:noFill/>
          </a:ln>
          <a:effectLst>
            <a:outerShdw blurRad="190500" dist="114300" dir="9600000" sx="93000" sy="93000" algn="tr" rotWithShape="0">
              <a:prstClr val="black">
                <a:alpha val="4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ru-RU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5704" y="2420824"/>
            <a:ext cx="2247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Создание культуры Совета </a:t>
            </a:r>
          </a:p>
        </p:txBody>
      </p:sp>
      <p:sp>
        <p:nvSpPr>
          <p:cNvPr id="30" name="Freeform 9">
            <a:extLst>
              <a:ext uri="{FF2B5EF4-FFF2-40B4-BE49-F238E27FC236}">
                <a16:creationId xmlns="" xmlns:a16="http://schemas.microsoft.com/office/drawing/2014/main" id="{DCB5ABC2-03F1-4350-829A-E63279F75F0B}"/>
              </a:ext>
            </a:extLst>
          </p:cNvPr>
          <p:cNvSpPr>
            <a:spLocks/>
          </p:cNvSpPr>
          <p:nvPr/>
        </p:nvSpPr>
        <p:spPr bwMode="auto">
          <a:xfrm>
            <a:off x="2358005" y="4124769"/>
            <a:ext cx="515072" cy="520038"/>
          </a:xfrm>
          <a:custGeom>
            <a:avLst/>
            <a:gdLst>
              <a:gd name="T0" fmla="*/ 1407 w 1431"/>
              <a:gd name="T1" fmla="*/ 672 h 1430"/>
              <a:gd name="T2" fmla="*/ 1407 w 1431"/>
              <a:gd name="T3" fmla="*/ 757 h 1430"/>
              <a:gd name="T4" fmla="*/ 758 w 1431"/>
              <a:gd name="T5" fmla="*/ 1406 h 1430"/>
              <a:gd name="T6" fmla="*/ 673 w 1431"/>
              <a:gd name="T7" fmla="*/ 1406 h 1430"/>
              <a:gd name="T8" fmla="*/ 24 w 1431"/>
              <a:gd name="T9" fmla="*/ 757 h 1430"/>
              <a:gd name="T10" fmla="*/ 24 w 1431"/>
              <a:gd name="T11" fmla="*/ 672 h 1430"/>
              <a:gd name="T12" fmla="*/ 673 w 1431"/>
              <a:gd name="T13" fmla="*/ 23 h 1430"/>
              <a:gd name="T14" fmla="*/ 758 w 1431"/>
              <a:gd name="T15" fmla="*/ 23 h 1430"/>
              <a:gd name="T16" fmla="*/ 1407 w 1431"/>
              <a:gd name="T17" fmla="*/ 67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1" h="1430">
                <a:moveTo>
                  <a:pt x="1407" y="672"/>
                </a:moveTo>
                <a:cubicBezTo>
                  <a:pt x="1431" y="696"/>
                  <a:pt x="1431" y="734"/>
                  <a:pt x="1407" y="757"/>
                </a:cubicBezTo>
                <a:cubicBezTo>
                  <a:pt x="758" y="1406"/>
                  <a:pt x="758" y="1406"/>
                  <a:pt x="758" y="1406"/>
                </a:cubicBezTo>
                <a:cubicBezTo>
                  <a:pt x="735" y="1430"/>
                  <a:pt x="696" y="1430"/>
                  <a:pt x="673" y="1406"/>
                </a:cubicBezTo>
                <a:cubicBezTo>
                  <a:pt x="24" y="757"/>
                  <a:pt x="24" y="757"/>
                  <a:pt x="24" y="757"/>
                </a:cubicBezTo>
                <a:cubicBezTo>
                  <a:pt x="0" y="734"/>
                  <a:pt x="0" y="696"/>
                  <a:pt x="24" y="672"/>
                </a:cubicBezTo>
                <a:cubicBezTo>
                  <a:pt x="673" y="23"/>
                  <a:pt x="673" y="23"/>
                  <a:pt x="673" y="23"/>
                </a:cubicBezTo>
                <a:cubicBezTo>
                  <a:pt x="696" y="0"/>
                  <a:pt x="735" y="0"/>
                  <a:pt x="758" y="23"/>
                </a:cubicBezTo>
                <a:lnTo>
                  <a:pt x="1407" y="672"/>
                </a:lnTo>
                <a:close/>
              </a:path>
            </a:pathLst>
          </a:custGeom>
          <a:solidFill>
            <a:srgbClr val="363F5A"/>
          </a:solidFill>
          <a:ln>
            <a:noFill/>
          </a:ln>
          <a:effectLst>
            <a:outerShdw blurRad="190500" dist="114300" dir="9600000" sx="93000" sy="93000" algn="tr" rotWithShape="0">
              <a:prstClr val="black">
                <a:alpha val="4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ru-RU" b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8118" y="4027855"/>
            <a:ext cx="2462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Оценка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деятельности Совета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0" descr="Warwick students angry at 'aubergine' university logo | Students | The  Guardi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2" descr="СевероЗападный университет, логотип, организац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05BB9AD-41BA-4887-9D0A-0AED21794090}"/>
              </a:ext>
            </a:extLst>
          </p:cNvPr>
          <p:cNvSpPr/>
          <p:nvPr/>
        </p:nvSpPr>
        <p:spPr>
          <a:xfrm>
            <a:off x="179318" y="142875"/>
            <a:ext cx="729379" cy="316430"/>
          </a:xfrm>
          <a:prstGeom prst="rect">
            <a:avLst/>
          </a:prstGeom>
          <a:solidFill>
            <a:srgbClr val="254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4">
            <a:extLst>
              <a:ext uri="{FF2B5EF4-FFF2-40B4-BE49-F238E27FC236}">
                <a16:creationId xmlns="" xmlns:a16="http://schemas.microsoft.com/office/drawing/2014/main" id="{B3575434-1396-4BC2-8B5B-BB3F412C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760" y="4869656"/>
            <a:ext cx="346240" cy="273844"/>
          </a:xfrm>
        </p:spPr>
        <p:txBody>
          <a:bodyPr/>
          <a:lstStyle/>
          <a:p>
            <a:r>
              <a:rPr lang="ru-RU" sz="900" dirty="0" smtClean="0">
                <a:solidFill>
                  <a:prstClr val="black"/>
                </a:solidFill>
                <a:latin typeface="Calibri"/>
              </a:rPr>
              <a:t>9</a:t>
            </a:r>
            <a:endParaRPr lang="ru-RU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1166424"/>
            <a:ext cx="8401997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  <a:tabLst>
                <a:tab pos="630555" algn="l"/>
              </a:tabLst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слабая вовлеченность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представителей гражданского общества и бизнеса в работу органов корпоративного </a:t>
            </a: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управления </a:t>
            </a:r>
            <a:endParaRPr lang="en-US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  <a:tabLst>
                <a:tab pos="630555" algn="l"/>
              </a:tabLst>
            </a:pP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недостаточное соблюдение всех элементов эффективности деятельности СД</a:t>
            </a:r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30555" algn="l"/>
              </a:tabLst>
            </a:pPr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административные барьеры в финансировании вузов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(финансирование через </a:t>
            </a: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увеличения уставного капитала имеет длительный характер от одного года до 2-х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лет)</a:t>
            </a:r>
            <a:endParaRPr lang="en-US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30555" algn="l"/>
              </a:tabLst>
            </a:pPr>
            <a:endParaRPr lang="ru-RU" sz="1600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i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  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один скругленный угол 7">
            <a:extLst>
              <a:ext uri="{FF2B5EF4-FFF2-40B4-BE49-F238E27FC236}">
                <a16:creationId xmlns="" xmlns:a16="http://schemas.microsoft.com/office/drawing/2014/main" id="{0BC43A02-F683-47EE-AF1D-61DED31307A6}"/>
              </a:ext>
            </a:extLst>
          </p:cNvPr>
          <p:cNvSpPr/>
          <p:nvPr/>
        </p:nvSpPr>
        <p:spPr>
          <a:xfrm>
            <a:off x="255273" y="1092633"/>
            <a:ext cx="8715607" cy="1605263"/>
          </a:xfrm>
          <a:prstGeom prst="round1Rect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x-non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255273" y="782078"/>
            <a:ext cx="205950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проблемы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66868" y="3690331"/>
            <a:ext cx="463089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30555" algn="l"/>
              </a:tabLst>
            </a:pPr>
            <a:r>
              <a:rPr lang="ru-RU" spc="1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r>
              <a:rPr lang="ru-RU" b="1" spc="1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государственного </a:t>
            </a:r>
            <a:r>
              <a:rPr lang="ru-RU" b="1" spc="1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целевого гранта </a:t>
            </a:r>
            <a:r>
              <a:rPr lang="ru-RU" spc="1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развитие образовательной </a:t>
            </a:r>
            <a:r>
              <a:rPr lang="ru-RU" spc="1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один скругленный угол 7">
            <a:extLst>
              <a:ext uri="{FF2B5EF4-FFF2-40B4-BE49-F238E27FC236}">
                <a16:creationId xmlns="" xmlns:a16="http://schemas.microsoft.com/office/drawing/2014/main" id="{0BC43A02-F683-47EE-AF1D-61DED31307A6}"/>
              </a:ext>
            </a:extLst>
          </p:cNvPr>
          <p:cNvSpPr/>
          <p:nvPr/>
        </p:nvSpPr>
        <p:spPr>
          <a:xfrm>
            <a:off x="235619" y="3212963"/>
            <a:ext cx="8735261" cy="1141627"/>
          </a:xfrm>
          <a:prstGeom prst="round1Rect">
            <a:avLst>
              <a:gd name="adj" fmla="val 0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x-non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1C5533-DF55-4C0B-87BB-08C5F2FAD1C5}"/>
              </a:ext>
            </a:extLst>
          </p:cNvPr>
          <p:cNvSpPr txBox="1"/>
          <p:nvPr/>
        </p:nvSpPr>
        <p:spPr>
          <a:xfrm>
            <a:off x="235619" y="3212963"/>
            <a:ext cx="765845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Предлагается внесение 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изменений в Бюджетный кодекс и Закон РК «Об образовании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619" y="3771249"/>
            <a:ext cx="3744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pc="1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 вузов </a:t>
            </a:r>
            <a:r>
              <a:rPr lang="ru-RU" b="1" spc="1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целевой </a:t>
            </a:r>
            <a:r>
              <a:rPr lang="ru-RU" b="1" spc="1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вклад </a:t>
            </a:r>
            <a:endParaRPr lang="ru-RU" dirty="0"/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23875" y="112538"/>
            <a:ext cx="6770196" cy="44124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УПРАВЛЕНЧЕСКОЙ САМОСТОЯТЕЛЬНОСТИ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13553</TotalTime>
  <Words>811</Words>
  <Application>Microsoft Office PowerPoint</Application>
  <PresentationFormat>Экран (16:9)</PresentationFormat>
  <Paragraphs>135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Calibri</vt:lpstr>
      <vt:lpstr>Century Gothic</vt:lpstr>
      <vt:lpstr>Open Sans</vt:lpstr>
      <vt:lpstr>Oswald</vt:lpstr>
      <vt:lpstr>Tahoma</vt:lpstr>
      <vt:lpstr>Times New Roman</vt:lpstr>
      <vt:lpstr>Wingdings</vt:lpstr>
      <vt:lpstr>Wingdings 3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 ПО ЗАЩИТЕ ПРАВ   И ОБЕСПЕЧЕНИЮ  БЕЗОПАСНОСТИ ДЕТЕЙ</dc:title>
  <dc:creator>Жумабеккызы Алтынай</dc:creator>
  <cp:lastModifiedBy>Нуртазина Сабина</cp:lastModifiedBy>
  <cp:revision>910</cp:revision>
  <cp:lastPrinted>2021-12-07T05:11:27Z</cp:lastPrinted>
  <dcterms:modified xsi:type="dcterms:W3CDTF">2021-12-07T06:55:51Z</dcterms:modified>
</cp:coreProperties>
</file>