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8" r:id="rId2"/>
    <p:sldId id="323" r:id="rId3"/>
    <p:sldId id="339" r:id="rId4"/>
    <p:sldId id="270" r:id="rId5"/>
    <p:sldId id="272" r:id="rId6"/>
    <p:sldId id="351" r:id="rId7"/>
    <p:sldId id="352" r:id="rId8"/>
    <p:sldId id="344" r:id="rId9"/>
    <p:sldId id="350" r:id="rId10"/>
    <p:sldId id="353" r:id="rId11"/>
    <p:sldId id="354" r:id="rId12"/>
    <p:sldId id="355" r:id="rId13"/>
    <p:sldId id="264" r:id="rId1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3" autoAdjust="0"/>
    <p:restoredTop sz="93554" autoAdjust="0"/>
  </p:normalViewPr>
  <p:slideViewPr>
    <p:cSldViewPr>
      <p:cViewPr varScale="1">
        <p:scale>
          <a:sx n="72" d="100"/>
          <a:sy n="72" d="100"/>
        </p:scale>
        <p:origin x="1038" y="78"/>
      </p:cViewPr>
      <p:guideLst>
        <p:guide orient="horz" pos="2160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1.5378588817639078E-2"/>
          <c:y val="1.6345494989181751E-3"/>
          <c:w val="0.98462143062925445"/>
          <c:h val="0.8177485747268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</c:v>
                </c:pt>
                <c:pt idx="1">
                  <c:v>3.8</c:v>
                </c:pt>
                <c:pt idx="2">
                  <c:v>3.7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3-4F11-A5E6-9155CE074E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913-4F11-A5E6-9155CE074E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913-4F11-A5E6-9155CE074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5834176"/>
        <c:axId val="595731920"/>
      </c:barChart>
      <c:catAx>
        <c:axId val="4758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alpha val="91000"/>
            </a:schemeClr>
          </a:solidFill>
          <a:ln w="19050" cap="flat" cmpd="sng" algn="ctr">
            <a:solidFill>
              <a:schemeClr val="bg1">
                <a:alpha val="9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595731920"/>
        <c:crosses val="autoZero"/>
        <c:auto val="1"/>
        <c:lblAlgn val="ctr"/>
        <c:lblOffset val="100"/>
        <c:noMultiLvlLbl val="0"/>
      </c:catAx>
      <c:valAx>
        <c:axId val="59573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>
              <a:glow rad="127000">
                <a:schemeClr val="bg1"/>
              </a:glow>
            </a:effectLst>
          </c:spPr>
        </c:majorGridlines>
        <c:numFmt formatCode="General" sourceLinked="1"/>
        <c:majorTickMark val="none"/>
        <c:minorTickMark val="none"/>
        <c:tickLblPos val="nextTo"/>
        <c:crossAx val="4758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bg1"/>
      </a:fgClr>
      <a:bgClr>
        <a:schemeClr val="bg1"/>
      </a:bgClr>
    </a:patt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</a:t>
            </a:r>
            <a:r>
              <a:rPr lang="kk-KZ" sz="1800" b="1" baseline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мүгедектігі бар адамдар санының құрылымы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246732423813435"/>
          <c:y val="2.4871831730112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51-4D1B-9E78-18A2A8B31EF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1-4D1B-9E78-18A2A8B31EF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1-4D1B-9E78-18A2A8B31EF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BE-4815-9EFB-C5521C64FA2C}"/>
              </c:ext>
            </c:extLst>
          </c:dPt>
          <c:dLbls>
            <c:dLbl>
              <c:idx val="0"/>
              <c:layout>
                <c:manualLayout>
                  <c:x val="3.2966381351208903E-3"/>
                  <c:y val="-2.498463625827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51-4D1B-9E78-18A2A8B31EF3}"/>
                </c:ext>
              </c:extLst>
            </c:dLbl>
            <c:dLbl>
              <c:idx val="1"/>
              <c:layout>
                <c:manualLayout>
                  <c:x val="2.2336640387555216E-3"/>
                  <c:y val="2.6571733300327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51-4D1B-9E78-18A2A8B31EF3}"/>
                </c:ext>
              </c:extLst>
            </c:dLbl>
            <c:dLbl>
              <c:idx val="2"/>
              <c:layout>
                <c:manualLayout>
                  <c:x val="3.0019019845524811E-2"/>
                  <c:y val="-4.012002715142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51-4D1B-9E78-18A2A8B31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еңбекке қабілетті</c:v>
                </c:pt>
                <c:pt idx="1">
                  <c:v>зейнеткерлік</c:v>
                </c:pt>
                <c:pt idx="2">
                  <c:v>18 жасқа дейінгі балалар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0.6</c:v>
                </c:pt>
                <c:pt idx="1">
                  <c:v>0.25900000000000001</c:v>
                </c:pt>
                <c:pt idx="2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1-4D1B-9E78-18A2A8B31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 түрлері бөлінісінде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8.5420852960615024E-2"/>
          <c:y val="0.13638421927362887"/>
          <c:w val="0.86393287832598198"/>
          <c:h val="0.67043511429583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Меншік түрі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C-4068-B59B-CBDF1C00C09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CC-4068-B59B-CBDF1C00C0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ОТҚ</c:v>
                </c:pt>
                <c:pt idx="1">
                  <c:v>ЫТҚ</c:v>
                </c:pt>
                <c:pt idx="2">
                  <c:v>ЖКҚ</c:v>
                </c:pt>
                <c:pt idx="3">
                  <c:v>МӘТ</c:v>
                </c:pt>
                <c:pt idx="4">
                  <c:v>СКЕ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324000</c:v>
                </c:pt>
                <c:pt idx="1">
                  <c:v>6900</c:v>
                </c:pt>
                <c:pt idx="2">
                  <c:v>33500</c:v>
                </c:pt>
                <c:pt idx="3">
                  <c:v>7000</c:v>
                </c:pt>
                <c:pt idx="4">
                  <c:v>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C-4068-B59B-CBDF1C00C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1896616"/>
        <c:axId val="571896288"/>
      </c:barChart>
      <c:valAx>
        <c:axId val="57189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71896616"/>
        <c:crosses val="autoZero"/>
        <c:crossBetween val="between"/>
      </c:valAx>
      <c:catAx>
        <c:axId val="571896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571896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02E5737-7D4A-4355-9310-5FC7B4CCA1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723"/>
            <a:ext cx="5447666" cy="3914389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93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93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FB527DB-A405-4C64-8AE6-47A7FDA9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9:notes"/>
          <p:cNvSpPr txBox="1">
            <a:spLocks noGrp="1"/>
          </p:cNvSpPr>
          <p:nvPr>
            <p:ph type="body" idx="1"/>
          </p:nvPr>
        </p:nvSpPr>
        <p:spPr>
          <a:xfrm>
            <a:off x="682150" y="4790079"/>
            <a:ext cx="5455705" cy="3917579"/>
          </a:xfrm>
          <a:prstGeom prst="rect">
            <a:avLst/>
          </a:prstGeom>
        </p:spPr>
        <p:txBody>
          <a:bodyPr spcFirstLastPara="1" wrap="square" lIns="91610" tIns="45805" rIns="91610" bIns="45805" anchor="t" anchorCtr="0">
            <a:noAutofit/>
          </a:bodyPr>
          <a:lstStyle/>
          <a:p>
            <a:endParaRPr/>
          </a:p>
        </p:txBody>
      </p:sp>
      <p:sp>
        <p:nvSpPr>
          <p:cNvPr id="1123" name="Google Shape;1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1244600"/>
            <a:ext cx="4476750" cy="3357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4D0A-36F2-4050-B93A-1F48C1C9FD91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5228-AD2D-4F37-AB46-55177AFFB7EC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6654-970E-44AB-9C59-727BCAFD7237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C47-CAC7-410D-B374-7E2290B60A18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27BF-1E08-43DD-B7DA-3CFF16D5C553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65CB-4A04-464F-91FB-FED9DA99C015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7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F7D-C677-4543-9D50-4B5416F74476}" type="datetime1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4D69-DD71-4F64-A2BE-726AEE694112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4AF-377E-4E52-8C76-2DD3FE53C931}" type="datetime1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6548-6C88-4F31-85D6-C551D6CED8EB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FE5A-05E6-486C-BB74-D5FA6DC2E9ED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2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1A23-C546-46CC-BD4D-5EA70654C9B2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04" y="2723461"/>
            <a:ext cx="8032192" cy="720080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ИНКЛЮЗИВТІ ҚОҒАМ МӘСЕЛЕЛЕРІ ТУРАЛЫ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3448136"/>
            <a:ext cx="820891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9F7771-6E80-4F70-AC72-6C200A20A65F}"/>
              </a:ext>
            </a:extLst>
          </p:cNvPr>
          <p:cNvSpPr txBox="1"/>
          <p:nvPr/>
        </p:nvSpPr>
        <p:spPr>
          <a:xfrm>
            <a:off x="3549252" y="6381328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қ., 2022</a:t>
            </a:r>
            <a:endParaRPr lang="ru-KZ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Герб РК">
            <a:extLst>
              <a:ext uri="{FF2B5EF4-FFF2-40B4-BE49-F238E27FC236}">
                <a16:creationId xmlns:a16="http://schemas.microsoft.com/office/drawing/2014/main" id="{98D63080-EC69-4525-AC13-4D484A06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19" y="138118"/>
            <a:ext cx="893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151368-56EC-47EC-8300-3A3292C2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806" y="276231"/>
            <a:ext cx="6825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Қазақстан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Республикасы</a:t>
            </a:r>
            <a:r>
              <a:rPr lang="kk-KZ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ның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Еңбек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және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халықты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әлеуметт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к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қорғау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министрл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г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</a:t>
            </a:r>
            <a:endParaRPr lang="ru-RU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41B416-3F5B-4CE3-AC0A-E60B8452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364332" y="-27384"/>
            <a:ext cx="302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оңалту</a:t>
            </a:r>
            <a:endParaRPr kumimoji="0" lang="ru-KZ" sz="2400" b="0" i="0" u="none" strike="noStrike" kern="1200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404664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364332" y="476672"/>
            <a:ext cx="8391873" cy="3600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«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Qogam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8E90DF-9782-4553-B0CD-76942B78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7" y="4620589"/>
            <a:ext cx="2895427" cy="21715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06C3B9-13B8-49BA-BBD8-4CFDE1994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" r="4180" b="10112"/>
          <a:stretch/>
        </p:blipFill>
        <p:spPr>
          <a:xfrm>
            <a:off x="6063780" y="4620589"/>
            <a:ext cx="2977387" cy="21490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B2042A-D3CA-4BB7-AD42-4FC7EEEE0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6" t="13875" r="8313"/>
          <a:stretch/>
        </p:blipFill>
        <p:spPr>
          <a:xfrm>
            <a:off x="3045401" y="4631843"/>
            <a:ext cx="3003976" cy="2149062"/>
          </a:xfrm>
          <a:prstGeom prst="rect">
            <a:avLst/>
          </a:prstGeom>
        </p:spPr>
      </p:pic>
      <p:sp>
        <p:nvSpPr>
          <p:cNvPr id="14" name="Google Shape;1232;p77">
            <a:extLst>
              <a:ext uri="{FF2B5EF4-FFF2-40B4-BE49-F238E27FC236}">
                <a16:creationId xmlns:a16="http://schemas.microsoft.com/office/drawing/2014/main" id="{18477553-CC73-40EC-92B7-D1596CCDDF11}"/>
              </a:ext>
            </a:extLst>
          </p:cNvPr>
          <p:cNvSpPr txBox="1"/>
          <p:nvPr/>
        </p:nvSpPr>
        <p:spPr>
          <a:xfrm>
            <a:off x="338573" y="879102"/>
            <a:ext cx="8311331" cy="366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Мақсаты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қолдау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біліктілікті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арттыру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МБА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еңбек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құқығын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жүзеге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асыруға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жәрдемдесу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оларды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әлеуметтендіруді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орталықтар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жұмысымен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мыңнан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қамтылды</a:t>
            </a:r>
            <a:endParaRPr lang="ru-RU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sz="8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20031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алды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 fontAlgn="base"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кеңестер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962,</a:t>
            </a:r>
          </a:p>
          <a:p>
            <a:pPr marL="285750" indent="-285750" algn="just" fontAlgn="base"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858,</a:t>
            </a:r>
          </a:p>
          <a:p>
            <a:pPr marL="285750" indent="-285750" algn="just" fontAlgn="base"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үй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263,</a:t>
            </a:r>
          </a:p>
          <a:p>
            <a:pPr marL="285750" indent="-285750" algn="just" fontAlgn="base"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302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1421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мамандықтар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оқытылды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дағдылары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282.</a:t>
            </a:r>
          </a:p>
          <a:p>
            <a:pPr algn="just" fontAlgn="base"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Орталықтардың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жұмысқа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орналастырылғандар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МБА.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75F7EE-A7D9-4811-8A9E-96AF2754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6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308417" y="44624"/>
            <a:ext cx="346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Заңнаманы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endParaRPr kumimoji="0" lang="ru-KZ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4766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91F846-791B-4212-BC38-25C201E3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" y="634949"/>
            <a:ext cx="8756204" cy="3251391"/>
          </a:xfrm>
        </p:spPr>
        <p:txBody>
          <a:bodyPr>
            <a:noAutofit/>
          </a:bodyPr>
          <a:lstStyle/>
          <a:p>
            <a:pPr marL="645750" indent="-285750" algn="just" defTabSz="720000">
              <a:spcBef>
                <a:spcPts val="0"/>
              </a:spcBef>
              <a:spcAft>
                <a:spcPts val="0"/>
              </a:spcAft>
              <a:tabLst>
                <a:tab pos="720000" algn="l"/>
                <a:tab pos="810000" algn="l"/>
                <a:tab pos="10800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5750" indent="-285750" algn="just" defTabSz="720000">
              <a:spcBef>
                <a:spcPts val="0"/>
              </a:spcBef>
              <a:spcAft>
                <a:spcPts val="0"/>
              </a:spcAft>
              <a:tabLst>
                <a:tab pos="720000" algn="l"/>
                <a:tab pos="810000" algn="l"/>
                <a:tab pos="10800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5750" indent="-285750" algn="just" defTabSz="720000">
              <a:spcBef>
                <a:spcPts val="0"/>
              </a:spcBef>
              <a:spcAft>
                <a:spcPts val="0"/>
              </a:spcAft>
              <a:tabLst>
                <a:tab pos="720000" algn="l"/>
                <a:tab pos="810000" algn="l"/>
                <a:tab pos="10800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2BC89-12A0-4497-AE7F-FC223F817C65}"/>
              </a:ext>
            </a:extLst>
          </p:cNvPr>
          <p:cNvSpPr/>
          <p:nvPr/>
        </p:nvSpPr>
        <p:spPr>
          <a:xfrm>
            <a:off x="330932" y="542924"/>
            <a:ext cx="8391873" cy="11579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заңнамалық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актілеріне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жекелеген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санаттарын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қабылданды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4995F-8830-4B79-975E-8BC66FF05583}"/>
              </a:ext>
            </a:extLst>
          </p:cNvPr>
          <p:cNvSpPr/>
          <p:nvPr/>
        </p:nvSpPr>
        <p:spPr>
          <a:xfrm>
            <a:off x="376064" y="3739358"/>
            <a:ext cx="8391873" cy="952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жаңғырту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жоспары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іс-шараны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2022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E9F26E-5587-41EE-8CD9-CCCF3A11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11</a:t>
            </a:fld>
            <a:endParaRPr lang="ru-RU"/>
          </a:p>
        </p:txBody>
      </p:sp>
      <p:sp>
        <p:nvSpPr>
          <p:cNvPr id="11" name="Google Shape;1232;p77">
            <a:extLst>
              <a:ext uri="{FF2B5EF4-FFF2-40B4-BE49-F238E27FC236}">
                <a16:creationId xmlns:a16="http://schemas.microsoft.com/office/drawing/2014/main" id="{C3BA2DDE-8803-4D5C-B585-674135C752EE}"/>
              </a:ext>
            </a:extLst>
          </p:cNvPr>
          <p:cNvSpPr txBox="1"/>
          <p:nvPr/>
        </p:nvSpPr>
        <p:spPr>
          <a:xfrm>
            <a:off x="338573" y="972661"/>
            <a:ext cx="8311331" cy="41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232;p77">
            <a:extLst>
              <a:ext uri="{FF2B5EF4-FFF2-40B4-BE49-F238E27FC236}">
                <a16:creationId xmlns:a16="http://schemas.microsoft.com/office/drawing/2014/main" id="{A4AE80CC-8227-47C6-A833-28DCEB93A70B}"/>
              </a:ext>
            </a:extLst>
          </p:cNvPr>
          <p:cNvSpPr txBox="1"/>
          <p:nvPr/>
        </p:nvSpPr>
        <p:spPr>
          <a:xfrm>
            <a:off x="376063" y="1670229"/>
            <a:ext cx="8391873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1-топтағы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МБА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күтімді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адамдарға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жәрдемақыны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7-16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мүгедектік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тобына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бөлу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мүгедектік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айрылу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жағдайы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мезгілде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жәрдемақы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кәмелетке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толған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мүгедектігі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бар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тәрбиелеп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отырған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отбасылар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оларға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1-2 топ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мүгедектік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тұрғын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үйге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кезектілікті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еңбекте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мертігуден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аурудан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мүгедек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адамдарды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232;p77">
            <a:extLst>
              <a:ext uri="{FF2B5EF4-FFF2-40B4-BE49-F238E27FC236}">
                <a16:creationId xmlns:a16="http://schemas.microsoft.com/office/drawing/2014/main" id="{9D370558-0655-441C-8723-049F443676AE}"/>
              </a:ext>
            </a:extLst>
          </p:cNvPr>
          <p:cNvSpPr txBox="1"/>
          <p:nvPr/>
        </p:nvSpPr>
        <p:spPr>
          <a:xfrm>
            <a:off x="338572" y="4725144"/>
            <a:ext cx="8429363" cy="18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беруден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АӘҚ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форматына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көшу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АӘҚ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баламалы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нысандарын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қолжетімділігін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ету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тарифтердің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орнына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жан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басына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шаққандағы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бағдарлау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(ребрендинг);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алушыларға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қызметкерді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көрсетушілерді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құқығын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беру.</a:t>
            </a:r>
            <a:endParaRPr lang="ru-RU" sz="1400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1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364332" y="87015"/>
            <a:ext cx="3864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сүру</a:t>
            </a:r>
            <a:endParaRPr kumimoji="0" lang="ru-KZ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4766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364332" y="548680"/>
            <a:ext cx="8391873" cy="3600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өңірінде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сүрудің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ашылды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1232;p77">
            <a:extLst>
              <a:ext uri="{FF2B5EF4-FFF2-40B4-BE49-F238E27FC236}">
                <a16:creationId xmlns:a16="http://schemas.microsoft.com/office/drawing/2014/main" id="{18477553-CC73-40EC-92B7-D1596CCDDF11}"/>
              </a:ext>
            </a:extLst>
          </p:cNvPr>
          <p:cNvSpPr txBox="1"/>
          <p:nvPr/>
        </p:nvSpPr>
        <p:spPr>
          <a:xfrm>
            <a:off x="338573" y="856456"/>
            <a:ext cx="8311331" cy="388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kk-KZ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Мақсаты: </a:t>
            </a:r>
            <a:r>
              <a:rPr lang="kk-KZ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егде жастағы адамдардың өмір сүру сапасын жақсарту (өнімді және белсенді ұзақ өмір сүру үшін пассивті өмір сүру менталитетін өзгерту), оның ішінде жүйелі бос уақытты ұйымдастыру (йога, скандинавиялық жүру, ат-сауаттылықты арттыру, мотивациялық.</a:t>
            </a: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sz="8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kk-KZ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Аға буын азаматтарының жағдайын жақсарту жөніндегі 2025 жылға дейінгі «Белсенді ұзақ өмір сүру» іс-шаралар жоспары бекітілді</a:t>
            </a: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kumimoji="0" lang="kk-KZ" sz="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kk-KZ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Орталықтар үш бағыт бойынша «бір терезе» қағидаты бойынша жұмыс істейді: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kk-KZ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белсенді ұзақ өмір сүру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kk-KZ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денсаулық мәдениеті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kk-KZ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қоғаммен байланыс.</a:t>
            </a:r>
          </a:p>
        </p:txBody>
      </p:sp>
      <p:pic>
        <p:nvPicPr>
          <p:cNvPr id="1026" name="Picture 2" descr="Центры активного долголетия заработали еще в двух городах - 365info.kz">
            <a:extLst>
              <a:ext uri="{FF2B5EF4-FFF2-40B4-BE49-F238E27FC236}">
                <a16:creationId xmlns:a16="http://schemas.microsoft.com/office/drawing/2014/main" id="{85BC01E6-4C5D-4C74-A00A-B18F3E86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/>
          <a:stretch/>
        </p:blipFill>
        <p:spPr bwMode="auto">
          <a:xfrm>
            <a:off x="88025" y="4638266"/>
            <a:ext cx="2903818" cy="21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ентр активного долголетия для старшего поколения открылся в Кокшетау">
            <a:extLst>
              <a:ext uri="{FF2B5EF4-FFF2-40B4-BE49-F238E27FC236}">
                <a16:creationId xmlns:a16="http://schemas.microsoft.com/office/drawing/2014/main" id="{B886D46D-6C08-470B-8FE3-4C979CCC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1" y="4638266"/>
            <a:ext cx="2934818" cy="21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нтры активного долголетия откроются во всех регионах Казахстана до конца  года - Kursiv Media KZ">
            <a:extLst>
              <a:ext uri="{FF2B5EF4-FFF2-40B4-BE49-F238E27FC236}">
                <a16:creationId xmlns:a16="http://schemas.microsoft.com/office/drawing/2014/main" id="{59BC9FC2-46CE-45C7-9D3A-BB7054DD7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0"/>
          <a:stretch/>
        </p:blipFill>
        <p:spPr bwMode="auto">
          <a:xfrm>
            <a:off x="6048497" y="4638266"/>
            <a:ext cx="3017352" cy="21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46D1E3-620B-402B-B210-0741302B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9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70"/>
          <p:cNvSpPr txBox="1"/>
          <p:nvPr/>
        </p:nvSpPr>
        <p:spPr>
          <a:xfrm>
            <a:off x="245250" y="38112"/>
            <a:ext cx="86535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kk-KZ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Әлеуметтік кәсіпкерлік</a:t>
            </a:r>
            <a:endParaRPr sz="2400" b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" name="Google Shape;1129;p70"/>
          <p:cNvSpPr txBox="1"/>
          <p:nvPr/>
        </p:nvSpPr>
        <p:spPr>
          <a:xfrm>
            <a:off x="265652" y="1687539"/>
            <a:ext cx="8554820" cy="439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kk-KZ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Әлеуметтік кәсіпкерлік субъектілерінің 4 санаты:</a:t>
            </a:r>
          </a:p>
          <a:p>
            <a:pPr lvl="0" algn="ctr">
              <a:buClr>
                <a:schemeClr val="dk1"/>
              </a:buClr>
              <a:buSzPts val="2000"/>
            </a:pPr>
            <a:endParaRPr lang="ru-RU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kk-KZ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ХӘОТ қатарынан азаматтарды жұмыспен қамтуды қамтамасыз ету</a:t>
            </a:r>
            <a:endParaRPr lang="kk-KZ" sz="16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1"/>
              </a:buClr>
              <a:buSzPts val="1300"/>
            </a:pPr>
            <a:r>
              <a:rPr lang="kk-KZ" sz="10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ХӘОТ санатындағы жұмыскерлердің саны жалпы санның кемінде 50%-ын, ал олардың еңбегіне ақы төлеуге арналған шығыстардың үлесі - еңбекке ақы төлеу қорының кемінде 25%-ын құрауы тиіс.</a:t>
            </a:r>
          </a:p>
          <a:p>
            <a:pPr lvl="0" algn="just">
              <a:buClr>
                <a:schemeClr val="dk1"/>
              </a:buClr>
              <a:buSzPts val="1300"/>
            </a:pPr>
            <a:endParaRPr lang="ru-RU" sz="1000" i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kk-KZ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ХӘОТ-мен санаттар бойынша өндірілген тауарларды (жұмыстарды, қызметтерді) өткізуге ықпал ететін</a:t>
            </a:r>
            <a:endParaRPr lang="kk-KZ" sz="16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dk1"/>
              </a:buClr>
              <a:buSzPts val="1300"/>
            </a:pPr>
            <a:r>
              <a:rPr lang="kk-KZ" sz="11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Осындай қызметті жүзеге асырудан түскен кірістердің үлесі кірістердің жалпы көлемінде кемінде 50%-ды құрауға тиіс;</a:t>
            </a:r>
          </a:p>
          <a:p>
            <a:pPr algn="just">
              <a:buClr>
                <a:schemeClr val="dk1"/>
              </a:buClr>
              <a:buSzPts val="1300"/>
            </a:pPr>
            <a:endParaRPr lang="kk-KZ" sz="1200" i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 marL="2857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kk-KZ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ХӘОТ санаттарын оңалтуға және біріктіруге арналған тауарларды (жұмыстарды, көрсетілетін қызметтерді) өндіретін</a:t>
            </a:r>
          </a:p>
          <a:p>
            <a:pPr lvl="0" algn="just">
              <a:buClr>
                <a:schemeClr val="dk1"/>
              </a:buClr>
              <a:buSzPts val="1300"/>
            </a:pPr>
            <a:r>
              <a:rPr lang="kk-KZ" sz="10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Мұндай қызметтен түсетін кірістердің үлесі кемінде 50% және таза кірістің кемінде 50%-ы осы қызметке қайта инвестициялануы тиіс</a:t>
            </a:r>
          </a:p>
          <a:p>
            <a:pPr lvl="0" algn="just">
              <a:buClr>
                <a:schemeClr val="dk1"/>
              </a:buClr>
              <a:buSzPts val="1300"/>
            </a:pPr>
            <a:endParaRPr lang="ru-RU" sz="1000" i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kk-KZ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Белгілі бір салалардағы әлеуметтік проблемаларды шешуге бағытталған қызметті жүзеге асыру</a:t>
            </a:r>
          </a:p>
          <a:p>
            <a:pPr lvl="0" algn="just">
              <a:buClr>
                <a:schemeClr val="tx1"/>
              </a:buClr>
              <a:buSzPts val="2000"/>
            </a:pPr>
            <a:r>
              <a:rPr lang="kk-KZ" sz="1000" i="1" dirty="0">
                <a:solidFill>
                  <a:schemeClr val="accent5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(Психологиялық-педагогикалық қызметтер, балалардың демалысын және сауықтырылуын ұйымдастыру жөніндегі қызмет; мектепке дейінгі және қосымша білім беру саласында қызметтер көрсету бойынша; негізгі жалпы білім беру бағдарламаларын меңгеруде, дамуда және әлеуметтік бейімделуде қиындықтарға тап болған білім алушыларға психологиялық-педагогикалық, медициналық және әлеуметтік көмек көрсету бойынша; әлеуметтік бағдарланған КеҰ қызметкерлері мен волонтерлерін оқыту бойынша қызмет; мәдени-ағарту қызметі (оның ішінде жеке мұражайлар, театрлар, кітапханалар, мұрағаттар, мектеп-студиялар, шығармашылық шеберханалар, ботаникалық, зоологиялық бақтар, мәдениет және халық шығармашылығы үйлері); қоршаған ортаны қорғау)</a:t>
            </a:r>
            <a:endParaRPr lang="kk-KZ" sz="1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31" name="Google Shape;1131;p70"/>
          <p:cNvSpPr txBox="1"/>
          <p:nvPr/>
        </p:nvSpPr>
        <p:spPr>
          <a:xfrm>
            <a:off x="8388424" y="6497834"/>
            <a:ext cx="58590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buClr>
                <a:srgbClr val="7F7F7F"/>
              </a:buClr>
              <a:buSzPts val="1200"/>
            </a:pPr>
            <a:r>
              <a:rPr lang="en-US" sz="900" i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endParaRPr sz="135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CE69C8A-4526-4CF8-B3F3-9D26E82E0637}"/>
              </a:ext>
            </a:extLst>
          </p:cNvPr>
          <p:cNvCxnSpPr>
            <a:cxnSpLocks/>
          </p:cNvCxnSpPr>
          <p:nvPr/>
        </p:nvCxnSpPr>
        <p:spPr>
          <a:xfrm>
            <a:off x="245250" y="476663"/>
            <a:ext cx="857522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CD5E82-268E-4FA0-812C-EFCE5B150DFA}"/>
              </a:ext>
            </a:extLst>
          </p:cNvPr>
          <p:cNvSpPr/>
          <p:nvPr/>
        </p:nvSpPr>
        <p:spPr>
          <a:xfrm>
            <a:off x="245250" y="548680"/>
            <a:ext cx="8575222" cy="864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Әлеуметтік кәсіпкерлік - қоғамдық пайдалы мақсаттарға қол жеткізуге бағытталған, азаматтар мен қоғамның әлеуметтік проблемаларын шешуге ықпал ететін кәсіпкерлік қызмет</a:t>
            </a:r>
            <a:endParaRPr kumimoji="0" lang="kk-KZ" sz="16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C92D9C-230F-4E73-9CA3-030E123C3C2A}"/>
              </a:ext>
            </a:extLst>
          </p:cNvPr>
          <p:cNvSpPr/>
          <p:nvPr/>
        </p:nvSpPr>
        <p:spPr>
          <a:xfrm>
            <a:off x="363183" y="107086"/>
            <a:ext cx="548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Мүгедектігі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үлесі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KZ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Флаг Финляндии — Википедия">
            <a:extLst>
              <a:ext uri="{FF2B5EF4-FFF2-40B4-BE49-F238E27FC236}">
                <a16:creationId xmlns:a16="http://schemas.microsoft.com/office/drawing/2014/main" id="{FB35A4B5-F2EE-42F7-A557-8FAF30F6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49" y="1641609"/>
            <a:ext cx="596247" cy="36379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«Юнион Джек» (англ. Union Jack)">
            <a:extLst>
              <a:ext uri="{FF2B5EF4-FFF2-40B4-BE49-F238E27FC236}">
                <a16:creationId xmlns:a16="http://schemas.microsoft.com/office/drawing/2014/main" id="{D5474AC3-99B5-48CB-9009-ABDDACDA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0" y="2144519"/>
            <a:ext cx="608172" cy="3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0B2747-000F-406F-A62D-C5193DA924B2}"/>
              </a:ext>
            </a:extLst>
          </p:cNvPr>
          <p:cNvSpPr txBox="1"/>
          <p:nvPr/>
        </p:nvSpPr>
        <p:spPr>
          <a:xfrm>
            <a:off x="330104" y="2211646"/>
            <a:ext cx="135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Ұлыбритания </a:t>
            </a:r>
            <a:endParaRPr lang="ru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Флаг Нидерландов — Википедия">
            <a:extLst>
              <a:ext uri="{FF2B5EF4-FFF2-40B4-BE49-F238E27FC236}">
                <a16:creationId xmlns:a16="http://schemas.microsoft.com/office/drawing/2014/main" id="{A3F2BBC1-4A0F-47D4-A130-6D874922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4" y="2676740"/>
            <a:ext cx="601684" cy="3982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7AD339-F1C3-403E-8CCA-F743427C2B4E}"/>
              </a:ext>
            </a:extLst>
          </p:cNvPr>
          <p:cNvSpPr txBox="1"/>
          <p:nvPr/>
        </p:nvSpPr>
        <p:spPr>
          <a:xfrm>
            <a:off x="340569" y="2684705"/>
            <a:ext cx="1146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Нидерланды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Флаг Франции — Википедия">
            <a:extLst>
              <a:ext uri="{FF2B5EF4-FFF2-40B4-BE49-F238E27FC236}">
                <a16:creationId xmlns:a16="http://schemas.microsoft.com/office/drawing/2014/main" id="{23DF2B2D-548D-45E1-A1D3-016F0849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3" y="3240040"/>
            <a:ext cx="613610" cy="4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65472-4573-4715-8993-980FBDB54593}"/>
              </a:ext>
            </a:extLst>
          </p:cNvPr>
          <p:cNvSpPr txBox="1"/>
          <p:nvPr/>
        </p:nvSpPr>
        <p:spPr>
          <a:xfrm>
            <a:off x="332691" y="3257910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Флаг Эстонии — Википедия">
            <a:extLst>
              <a:ext uri="{FF2B5EF4-FFF2-40B4-BE49-F238E27FC236}">
                <a16:creationId xmlns:a16="http://schemas.microsoft.com/office/drawing/2014/main" id="{55AD581D-FA76-4619-AFD5-FC3022FD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80" y="3815768"/>
            <a:ext cx="600616" cy="3819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FA8C25-4091-42F6-86A2-981CAAC98999}"/>
              </a:ext>
            </a:extLst>
          </p:cNvPr>
          <p:cNvSpPr txBox="1"/>
          <p:nvPr/>
        </p:nvSpPr>
        <p:spPr>
          <a:xfrm>
            <a:off x="346528" y="3796391"/>
            <a:ext cx="83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Эстония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Флаг">
            <a:extLst>
              <a:ext uri="{FF2B5EF4-FFF2-40B4-BE49-F238E27FC236}">
                <a16:creationId xmlns:a16="http://schemas.microsoft.com/office/drawing/2014/main" id="{D2E95A32-6788-4C2A-BF8F-C9140E00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3" y="4357521"/>
            <a:ext cx="600617" cy="401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ADEA15-65AC-44B3-B12E-6DCED028D8D9}"/>
              </a:ext>
            </a:extLst>
          </p:cNvPr>
          <p:cNvSpPr txBox="1"/>
          <p:nvPr/>
        </p:nvSpPr>
        <p:spPr>
          <a:xfrm>
            <a:off x="340569" y="4354238"/>
            <a:ext cx="495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Флаг России — Википедия">
            <a:extLst>
              <a:ext uri="{FF2B5EF4-FFF2-40B4-BE49-F238E27FC236}">
                <a16:creationId xmlns:a16="http://schemas.microsoft.com/office/drawing/2014/main" id="{0C24E114-3D9E-485E-90AD-41E24E8E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79" y="5378747"/>
            <a:ext cx="600617" cy="4012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526D02-9539-4693-A4AC-32FA5CC9E5EB}"/>
              </a:ext>
            </a:extLst>
          </p:cNvPr>
          <p:cNvSpPr txBox="1"/>
          <p:nvPr/>
        </p:nvSpPr>
        <p:spPr>
          <a:xfrm>
            <a:off x="364144" y="5404497"/>
            <a:ext cx="61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Ресей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Флаг Казахстана — Википедия">
            <a:extLst>
              <a:ext uri="{FF2B5EF4-FFF2-40B4-BE49-F238E27FC236}">
                <a16:creationId xmlns:a16="http://schemas.microsoft.com/office/drawing/2014/main" id="{A409086E-8971-48F2-8DEB-578AC704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27" y="5900782"/>
            <a:ext cx="61555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4AB974-12A8-4001-8AC9-E7FFE7BF6460}"/>
              </a:ext>
            </a:extLst>
          </p:cNvPr>
          <p:cNvSpPr txBox="1"/>
          <p:nvPr/>
        </p:nvSpPr>
        <p:spPr>
          <a:xfrm>
            <a:off x="346973" y="5893927"/>
            <a:ext cx="89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endParaRPr lang="ru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A42B4-CB8F-4A76-B0C6-6998101F2A96}"/>
              </a:ext>
            </a:extLst>
          </p:cNvPr>
          <p:cNvSpPr txBox="1"/>
          <p:nvPr/>
        </p:nvSpPr>
        <p:spPr>
          <a:xfrm>
            <a:off x="340569" y="162880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DD86BA-E268-4587-9D4B-82B6379C008F}"/>
              </a:ext>
            </a:extLst>
          </p:cNvPr>
          <p:cNvSpPr txBox="1"/>
          <p:nvPr/>
        </p:nvSpPr>
        <p:spPr>
          <a:xfrm>
            <a:off x="2194897" y="169181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32,2%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B875B-77B4-46C5-9679-F056C88C5207}"/>
              </a:ext>
            </a:extLst>
          </p:cNvPr>
          <p:cNvSpPr txBox="1"/>
          <p:nvPr/>
        </p:nvSpPr>
        <p:spPr>
          <a:xfrm>
            <a:off x="2205621" y="220164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28252E-628A-4E14-86CD-AB41840E5ECA}"/>
              </a:ext>
            </a:extLst>
          </p:cNvPr>
          <p:cNvSpPr txBox="1"/>
          <p:nvPr/>
        </p:nvSpPr>
        <p:spPr>
          <a:xfrm>
            <a:off x="2222998" y="272199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80E763-DA94-4AD6-B8F3-17B0F3AE44AB}"/>
              </a:ext>
            </a:extLst>
          </p:cNvPr>
          <p:cNvSpPr txBox="1"/>
          <p:nvPr/>
        </p:nvSpPr>
        <p:spPr>
          <a:xfrm>
            <a:off x="2194896" y="329239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24,6%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7EDCA3-650E-4FA4-BE0C-5A4F038064DD}"/>
              </a:ext>
            </a:extLst>
          </p:cNvPr>
          <p:cNvSpPr txBox="1"/>
          <p:nvPr/>
        </p:nvSpPr>
        <p:spPr>
          <a:xfrm>
            <a:off x="2194896" y="385801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23,7%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7A171D-17A1-47ED-8824-443A6F42B3BF}"/>
              </a:ext>
            </a:extLst>
          </p:cNvPr>
          <p:cNvSpPr txBox="1"/>
          <p:nvPr/>
        </p:nvSpPr>
        <p:spPr>
          <a:xfrm>
            <a:off x="2193830" y="438054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20,2%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C3809F-8166-4E57-9EE8-8708C8B7526A}"/>
              </a:ext>
            </a:extLst>
          </p:cNvPr>
          <p:cNvSpPr txBox="1"/>
          <p:nvPr/>
        </p:nvSpPr>
        <p:spPr>
          <a:xfrm>
            <a:off x="2204036" y="545177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61EAE7-70A0-4A6F-B7AC-5E85326361F6}"/>
              </a:ext>
            </a:extLst>
          </p:cNvPr>
          <p:cNvSpPr txBox="1"/>
          <p:nvPr/>
        </p:nvSpPr>
        <p:spPr>
          <a:xfrm>
            <a:off x="2202181" y="593475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Флаг Швеции — Википедия">
            <a:extLst>
              <a:ext uri="{FF2B5EF4-FFF2-40B4-BE49-F238E27FC236}">
                <a16:creationId xmlns:a16="http://schemas.microsoft.com/office/drawing/2014/main" id="{ED8D39D8-58D2-4DBA-BC0F-E1B4AE76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91" y="4876964"/>
            <a:ext cx="615390" cy="3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B28AC9-DF14-4291-92A1-CEB9A8B2E535}"/>
              </a:ext>
            </a:extLst>
          </p:cNvPr>
          <p:cNvSpPr txBox="1"/>
          <p:nvPr/>
        </p:nvSpPr>
        <p:spPr>
          <a:xfrm>
            <a:off x="346973" y="4884289"/>
            <a:ext cx="79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C00A3-003C-46D3-85F9-6150370CB30E}"/>
              </a:ext>
            </a:extLst>
          </p:cNvPr>
          <p:cNvSpPr txBox="1"/>
          <p:nvPr/>
        </p:nvSpPr>
        <p:spPr>
          <a:xfrm>
            <a:off x="2187645" y="49419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19,9%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67DB8B-2C8B-459D-B82E-14790577D120}"/>
              </a:ext>
            </a:extLst>
          </p:cNvPr>
          <p:cNvSpPr/>
          <p:nvPr/>
        </p:nvSpPr>
        <p:spPr>
          <a:xfrm>
            <a:off x="1848990" y="928388"/>
            <a:ext cx="5750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696,8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мың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мүгедектігі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endParaRPr lang="ru-K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DE806E-C8CE-4680-9345-22ED8D40A7D3}"/>
              </a:ext>
            </a:extLst>
          </p:cNvPr>
          <p:cNvSpPr/>
          <p:nvPr/>
        </p:nvSpPr>
        <p:spPr>
          <a:xfrm>
            <a:off x="1544114" y="613251"/>
            <a:ext cx="68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халқының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23%-ы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мүгедектігі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endParaRPr lang="ru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64AE366C-0E5D-41C6-B9E0-91687B6B1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752048"/>
              </p:ext>
            </p:extLst>
          </p:nvPr>
        </p:nvGraphicFramePr>
        <p:xfrm>
          <a:off x="3411910" y="1412966"/>
          <a:ext cx="5136232" cy="250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7925F0E2-50C4-4CDD-8A3D-DB29BCEE2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190264"/>
              </p:ext>
            </p:extLst>
          </p:nvPr>
        </p:nvGraphicFramePr>
        <p:xfrm>
          <a:off x="3220889" y="4127952"/>
          <a:ext cx="5167535" cy="255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4CD06D-B77A-4D45-A7A5-611B8ADB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4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54379" y="44624"/>
            <a:ext cx="874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ОЖБ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ОТҚ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оңалту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kumimoji="0" lang="ru-KZ" sz="2400" b="0" i="0" u="none" strike="noStrike" kern="1200" spc="0" normalizeH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B96AB4-1501-41C5-AA22-B379831E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6F1FE-9204-4247-AE8B-5392949DB296}"/>
              </a:ext>
            </a:extLst>
          </p:cNvPr>
          <p:cNvSpPr txBox="1"/>
          <p:nvPr/>
        </p:nvSpPr>
        <p:spPr>
          <a:xfrm>
            <a:off x="5438687" y="1285450"/>
            <a:ext cx="3098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қаңтардағы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304C8EEC-5AB4-485D-BE21-0EE2E7B7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74" y="583802"/>
            <a:ext cx="8584806" cy="587683"/>
          </a:xfrm>
        </p:spPr>
        <p:txBody>
          <a:bodyPr>
            <a:noAutofit/>
          </a:bodyPr>
          <a:lstStyle/>
          <a:p>
            <a:pPr marL="0" indent="0" algn="ctr" defTabSz="720000">
              <a:spcBef>
                <a:spcPts val="0"/>
              </a:spcBef>
              <a:spcAft>
                <a:spcPts val="0"/>
              </a:spcAft>
              <a:buNone/>
              <a:tabLst>
                <a:tab pos="720000" algn="l"/>
                <a:tab pos="810000" algn="l"/>
                <a:tab pos="108000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РБ-дан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14,2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млрд.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теңге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(2020 ж. – 13,6 млрд.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теңге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бағытталды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 defTabSz="720000">
              <a:spcBef>
                <a:spcPts val="0"/>
              </a:spcBef>
              <a:spcAft>
                <a:spcPts val="0"/>
              </a:spcAft>
              <a:buNone/>
              <a:tabLst>
                <a:tab pos="720000" algn="l"/>
                <a:tab pos="810000" algn="l"/>
                <a:tab pos="108000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ӘҚП ОТҚ-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түрі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түрі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мыңға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жуық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720000">
              <a:spcBef>
                <a:spcPts val="0"/>
              </a:spcBef>
              <a:spcAft>
                <a:spcPts val="0"/>
              </a:spcAft>
              <a:buNone/>
              <a:tabLst>
                <a:tab pos="720000" algn="l"/>
                <a:tab pos="810000" algn="l"/>
                <a:tab pos="1080000" algn="l"/>
              </a:tabLst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қамтылған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DC468E-4209-4718-ACEB-B0BC82794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69398"/>
              </p:ext>
            </p:extLst>
          </p:nvPr>
        </p:nvGraphicFramePr>
        <p:xfrm>
          <a:off x="711645" y="1547060"/>
          <a:ext cx="7825967" cy="514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5324466" imgH="5210188" progId="Excel.Sheet.12">
                  <p:embed/>
                </p:oleObj>
              </mc:Choice>
              <mc:Fallback>
                <p:oleObj name="Worksheet" r:id="rId3" imgW="5324466" imgH="52101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645" y="1547060"/>
                        <a:ext cx="7825967" cy="5143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48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709737" y="1187719"/>
            <a:ext cx="743426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350" b="1">
              <a:solidFill>
                <a:schemeClr val="bg1"/>
              </a:solidFill>
            </a:endParaRPr>
          </a:p>
        </p:txBody>
      </p:sp>
      <p:sp>
        <p:nvSpPr>
          <p:cNvPr id="153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3C33E-0688-414F-A270-F776C0510F22}" type="slidenum">
              <a:rPr lang="ru-RU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4966" y="1349185"/>
            <a:ext cx="7210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Барлығы Порталда </a:t>
            </a:r>
            <a:r>
              <a:rPr lang="kk-K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17 521 </a:t>
            </a:r>
            <a:r>
              <a:rPr lang="kk-KZ" sz="18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өнім беруші тіркелген</a:t>
            </a:r>
            <a:endParaRPr lang="kk-KZ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6" y="1380870"/>
            <a:ext cx="539060" cy="537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8192" y="2468043"/>
            <a:ext cx="5321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 ішінде: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24216" y="1818793"/>
            <a:ext cx="6673506" cy="238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16 000 - жеке көмекшінің қызметтерін жеткізушілер, оның ішінде 112 ҮЕҰ (онда 24 мыңнан астам маман бар)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807  – арнаулы әлеуметтік қызметтер көрсететін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 – ОТҚ жеткізушілері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  – ымдау тілі қызметін жеткізушілер, оның ішінде 95 ҮЕҰ (онда 700-ден астам маман)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–  санаторий-курорттық емделу көрсететін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– МӘТ жеткізушілері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50815"/>
            <a:ext cx="9144000" cy="323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4641" y="4508049"/>
            <a:ext cx="1545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жыл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26287" y="4507212"/>
            <a:ext cx="26714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жылдың 3 айында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1520" y="4938521"/>
            <a:ext cx="3322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 14,2 млрд. теңге сомасына ОТҚ сатылды, оның ішінде ЖӨБ арқылы7,8 млрд. теңге сомасына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05025" y="5043171"/>
            <a:ext cx="3081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млрд. теңге сомасына ОТҚ іске асырылды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88" y="4328941"/>
            <a:ext cx="705554" cy="517662"/>
          </a:xfrm>
          <a:prstGeom prst="rect">
            <a:avLst/>
          </a:prstGeom>
        </p:spPr>
      </p:pic>
      <p:sp>
        <p:nvSpPr>
          <p:cNvPr id="18" name="Шеврон 17"/>
          <p:cNvSpPr/>
          <p:nvPr/>
        </p:nvSpPr>
        <p:spPr>
          <a:xfrm>
            <a:off x="5227527" y="4477274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flipH="1">
            <a:off x="3969584" y="4477274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F41354-4FCB-44C6-9C43-46877C47B6EB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қызметтер порталы бойынша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5AE9038-3E8E-49FD-B50D-03C5F44B1B9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88632"/>
            <a:ext cx="9144000" cy="44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3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3C33E-0688-414F-A270-F776C0510F22}" type="slidenum">
              <a:rPr lang="ru-RU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461219" y="689257"/>
            <a:ext cx="59326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1657524" y="897395"/>
            <a:ext cx="726836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қызметтер порталы жұмысының барлық кезеңінде: </a:t>
            </a:r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324 000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МБА қызмет алды</a:t>
            </a:r>
          </a:p>
          <a:p>
            <a:pPr>
              <a:spcAft>
                <a:spcPts val="300"/>
              </a:spcAft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 ішінде:</a:t>
            </a:r>
          </a:p>
          <a:p>
            <a:pPr marL="257175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6 900 МБА – ымдау тілінің қызметтері</a:t>
            </a:r>
          </a:p>
          <a:p>
            <a:pPr marL="257175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33 500 МБА – жеке көмекшінің қызметтері</a:t>
            </a:r>
          </a:p>
          <a:p>
            <a:pPr marL="257175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61 000 – санаторий-курорттық емделу</a:t>
            </a:r>
          </a:p>
          <a:p>
            <a:pPr>
              <a:spcAft>
                <a:spcPts val="300"/>
              </a:spcAf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арқылы кепілдік берілген әлеуметтік топтамасына </a:t>
            </a:r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239 000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рәсімделді</a:t>
            </a:r>
            <a:endParaRPr lang="kk-KZ" sz="15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8" y="2699407"/>
            <a:ext cx="565777" cy="564197"/>
          </a:xfrm>
          <a:prstGeom prst="rect">
            <a:avLst/>
          </a:prstGeom>
        </p:spPr>
      </p:pic>
      <p:sp>
        <p:nvSpPr>
          <p:cNvPr id="16" name="Шеврон 15"/>
          <p:cNvSpPr/>
          <p:nvPr/>
        </p:nvSpPr>
        <p:spPr>
          <a:xfrm>
            <a:off x="1256296" y="1072541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1303170" y="2937316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0" y="897395"/>
            <a:ext cx="561980" cy="57499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DB77A-201F-47ED-9179-509232EA6D27}"/>
              </a:ext>
            </a:extLst>
          </p:cNvPr>
          <p:cNvCxnSpPr>
            <a:cxnSpLocks/>
          </p:cNvCxnSpPr>
          <p:nvPr/>
        </p:nvCxnSpPr>
        <p:spPr>
          <a:xfrm flipV="1">
            <a:off x="251520" y="548546"/>
            <a:ext cx="8496944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8">
            <a:extLst>
              <a:ext uri="{FF2B5EF4-FFF2-40B4-BE49-F238E27FC236}">
                <a16:creationId xmlns:a16="http://schemas.microsoft.com/office/drawing/2014/main" id="{F9A9EDDD-7414-42A9-926F-B5C4102D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798" y="3921242"/>
            <a:ext cx="6313577" cy="2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kk-KZ" sz="1500" b="1" dirty="0">
                <a:solidFill>
                  <a:schemeClr val="accent5">
                    <a:lumMod val="50000"/>
                  </a:schemeClr>
                </a:solidFill>
              </a:rPr>
              <a:t>Бүгінгі күні жеткізу сатысында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216 ОТҚ</a:t>
            </a:r>
            <a:endParaRPr lang="ru-RU" sz="15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 algn="just">
              <a:spcAft>
                <a:spcPts val="3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        76 400</a:t>
            </a: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k-KZ" sz="1500" i="1" dirty="0">
                <a:solidFill>
                  <a:schemeClr val="accent5">
                    <a:lumMod val="50000"/>
                  </a:schemeClr>
                </a:solidFill>
              </a:rPr>
              <a:t>– мүгедектігі бар адам санаторий-курорттық емделу қызметтеріне тапсырыс берді</a:t>
            </a:r>
          </a:p>
          <a:p>
            <a:pPr lvl="1">
              <a:spcAft>
                <a:spcPts val="3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57 600</a:t>
            </a: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kk-KZ" sz="1500" i="1" dirty="0">
                <a:solidFill>
                  <a:schemeClr val="accent5">
                    <a:lumMod val="50000"/>
                  </a:schemeClr>
                </a:solidFill>
              </a:rPr>
              <a:t>Өнім берушілерді таңдау сатысында</a:t>
            </a:r>
            <a:endParaRPr lang="kk-KZ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Aft>
                <a:spcPts val="3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18 700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МБА - </a:t>
            </a:r>
            <a:r>
              <a:rPr lang="kk-KZ" sz="1500" dirty="0">
                <a:solidFill>
                  <a:schemeClr val="accent5">
                    <a:lumMod val="50000"/>
                  </a:schemeClr>
                </a:solidFill>
              </a:rPr>
              <a:t>өнім берушіні таңдау құқығын 2 ай бойы пайдаланбаған </a:t>
            </a:r>
          </a:p>
          <a:p>
            <a:pPr algn="just">
              <a:spcAft>
                <a:spcPts val="3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4200 </a:t>
            </a:r>
            <a:r>
              <a:rPr lang="kk-KZ" sz="1500" dirty="0">
                <a:solidFill>
                  <a:schemeClr val="accent5">
                    <a:lumMod val="50000"/>
                  </a:schemeClr>
                </a:solidFill>
              </a:rPr>
              <a:t>тапсырыс өнім берушінің жауабын ұзақ күтуге байланысты жүйеден автоматты түрде жойылады.</a:t>
            </a:r>
            <a:endParaRPr lang="kk-KZ" sz="1500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315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ОТҚ </a:t>
            </a:r>
            <a:r>
              <a:rPr lang="kk-KZ" sz="1500" dirty="0">
                <a:solidFill>
                  <a:schemeClr val="accent5">
                    <a:lumMod val="50000"/>
                  </a:schemeClr>
                </a:solidFill>
              </a:rPr>
              <a:t>тапсырысы МБА қайтарылды</a:t>
            </a:r>
            <a:endParaRPr lang="kk-KZ" sz="15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Шеврон 15">
            <a:extLst>
              <a:ext uri="{FF2B5EF4-FFF2-40B4-BE49-F238E27FC236}">
                <a16:creationId xmlns:a16="http://schemas.microsoft.com/office/drawing/2014/main" id="{3363AA1D-1814-40AB-A126-FAEDAEB08F47}"/>
              </a:ext>
            </a:extLst>
          </p:cNvPr>
          <p:cNvSpPr/>
          <p:nvPr/>
        </p:nvSpPr>
        <p:spPr>
          <a:xfrm>
            <a:off x="1287915" y="4596389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2" name="Шеврон 20">
            <a:extLst>
              <a:ext uri="{FF2B5EF4-FFF2-40B4-BE49-F238E27FC236}">
                <a16:creationId xmlns:a16="http://schemas.microsoft.com/office/drawing/2014/main" id="{4773935F-2E3A-40D0-BEE6-F0CB9D6D42AC}"/>
              </a:ext>
            </a:extLst>
          </p:cNvPr>
          <p:cNvSpPr/>
          <p:nvPr/>
        </p:nvSpPr>
        <p:spPr>
          <a:xfrm>
            <a:off x="1287915" y="5720806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7028F0-186F-4C11-95DA-3BBCEDA04B2B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қызметтер порталы бойынша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 </a:t>
            </a:r>
          </a:p>
        </p:txBody>
      </p:sp>
    </p:spTree>
    <p:extLst>
      <p:ext uri="{BB962C8B-B14F-4D97-AF65-F5344CB8AC3E}">
        <p14:creationId xmlns:p14="http://schemas.microsoft.com/office/powerpoint/2010/main" val="145807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13" y="923885"/>
            <a:ext cx="7759774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қызметтер порталы жұмысының барлық кезеңінде іске асырылған тапсырыстар саны (қызметтер және ОТҚ)</a:t>
            </a:r>
            <a:endParaRPr lang="ru-RU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37675"/>
              </p:ext>
            </p:extLst>
          </p:nvPr>
        </p:nvGraphicFramePr>
        <p:xfrm>
          <a:off x="692113" y="1988840"/>
          <a:ext cx="7513155" cy="339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3D43B3-BFDF-4ACE-AF28-BEAB708A3157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қызметтер порталы бойынша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26929E3-1DF5-44C6-B907-AFC0CE1F03DF}"/>
              </a:ext>
            </a:extLst>
          </p:cNvPr>
          <p:cNvCxnSpPr>
            <a:cxnSpLocks/>
          </p:cNvCxnSpPr>
          <p:nvPr/>
        </p:nvCxnSpPr>
        <p:spPr>
          <a:xfrm flipV="1">
            <a:off x="251520" y="548546"/>
            <a:ext cx="8496944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5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88632"/>
            <a:ext cx="9144000" cy="44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C33E-0688-414F-A270-F776C0510F2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251520" y="897395"/>
            <a:ext cx="8674366" cy="600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А.ж. басынан бері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1414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айланыс орталығына барлығы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31 910 қоңырау келіп түсті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оның ішінде </a:t>
            </a: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</a:t>
            </a: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леуметтік қызметтер порталының мәселелері бойынша 9 551 қоңырау түсті, оның ішінде: </a:t>
            </a:r>
          </a:p>
          <a:p>
            <a:pPr marL="285750" lvl="0" indent="-285750" algn="just">
              <a:spcAft>
                <a:spcPts val="300"/>
              </a:spcAft>
              <a:buFontTx/>
              <a:buChar char="-"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6 665 ауызша кеңес беру;</a:t>
            </a:r>
          </a:p>
          <a:p>
            <a:pPr marL="285750" lvl="0" indent="-285750" algn="just">
              <a:spcAft>
                <a:spcPts val="300"/>
              </a:spcAft>
              <a:buFontTx/>
              <a:buChar char="-"/>
            </a:pPr>
            <a:r>
              <a:rPr kumimoji="0" lang="kk-KZ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2 886 чат-боттар арқылы кеңес беру.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lang="ru-RU" sz="16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 түскен барлық қоңыраулардың 78%-ы бойынша жедел ақпарат берілді</a:t>
            </a:r>
          </a:p>
          <a:p>
            <a:pPr lvl="0">
              <a:spcAft>
                <a:spcPts val="300"/>
              </a:spcAft>
            </a:pP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келіп түскен қоңыраулардың 17%-ы 1 жұмыс күні ішінде өңделді</a:t>
            </a:r>
          </a:p>
          <a:p>
            <a:pPr lvl="0">
              <a:spcAft>
                <a:spcPts val="300"/>
              </a:spcAft>
            </a:pP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келіп түскен қоңыраулардың 5%-ы 10 жұмыс күні ішінде қаралды</a:t>
            </a:r>
          </a:p>
          <a:p>
            <a:pPr lvl="0">
              <a:spcAft>
                <a:spcPts val="300"/>
              </a:spcAft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Жиі қойылатын сұрақтар топтамасы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Санаторий-курорттық емделуге қалай өтініш беруге болады?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Порталда (ОТҚ, СКЕ) бұрын берілген өтінімді қалай жоюға болады?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Неліктен </a:t>
            </a: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обильді нұсқа жоқ?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Неге қызмет алушылар бізді </a:t>
            </a: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орталда көрмейді?</a:t>
            </a:r>
          </a:p>
          <a:p>
            <a:pPr lvl="0" algn="ctr">
              <a:spcAft>
                <a:spcPts val="300"/>
              </a:spcAft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kk-KZ" sz="16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қызметтер порталы бойынша проблемалық мәселелер</a:t>
            </a:r>
          </a:p>
          <a:p>
            <a:pPr marL="342900" lvl="0" indent="-342900" algn="just">
              <a:spcAft>
                <a:spcPts val="300"/>
              </a:spcAft>
              <a:buAutoNum type="arabicPeriod"/>
            </a:pP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арқылы ұсынылатын ОТҚ мен көрсетілетін қызметтердің сапасы мен бақылау жөніндегі комиссияны тексеруге құзыреттің болмауы;</a:t>
            </a:r>
          </a:p>
          <a:p>
            <a:pPr marL="342900" lvl="0" indent="-342900" algn="just">
              <a:spcAft>
                <a:spcPts val="300"/>
              </a:spcAft>
              <a:buAutoNum type="arabicPeriod"/>
            </a:pPr>
            <a:r>
              <a:rPr lang="kk-KZ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 берушінің өзі ОТҚ жеткізу мүмкіндігінің болмауы, бұл ретте тауардың жеткізілуін растау тетігі жоқ.</a:t>
            </a:r>
          </a:p>
          <a:p>
            <a:pPr lvl="0">
              <a:spcAft>
                <a:spcPts val="300"/>
              </a:spcAft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DB77A-201F-47ED-9179-509232EA6D27}"/>
              </a:ext>
            </a:extLst>
          </p:cNvPr>
          <p:cNvCxnSpPr>
            <a:cxnSpLocks/>
          </p:cNvCxnSpPr>
          <p:nvPr/>
        </p:nvCxnSpPr>
        <p:spPr>
          <a:xfrm flipV="1">
            <a:off x="251520" y="751991"/>
            <a:ext cx="8496944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7028F0-186F-4C11-95DA-3BBCEDA04B2B}"/>
              </a:ext>
            </a:extLst>
          </p:cNvPr>
          <p:cNvSpPr/>
          <p:nvPr/>
        </p:nvSpPr>
        <p:spPr>
          <a:xfrm>
            <a:off x="251520" y="-630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Байланыс орталығының жұмысы, МБА-мен кері байланыс</a:t>
            </a:r>
          </a:p>
        </p:txBody>
      </p:sp>
    </p:spTree>
    <p:extLst>
      <p:ext uri="{BB962C8B-B14F-4D97-AF65-F5344CB8AC3E}">
        <p14:creationId xmlns:p14="http://schemas.microsoft.com/office/powerpoint/2010/main" val="391774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283965" y="113673"/>
            <a:ext cx="8561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МБА және жүріп-тұруы шектеулі басқа да азаматтар үшін кедергісіз қолжетімділікті қамтамасыз ету  </a:t>
            </a: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6453" y="980728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298301" y="1085834"/>
            <a:ext cx="839187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Республикасының Президенті Қ.К. Тоқаевтың 2021 жылғы 25 ақпандағы Қазақстан Республикасы Президентінің жанындағы ұлттық қоғамдық сенім кеңесінің бесінші отырысында берген тапсырмаларын іске асыру үшін: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383F31-A822-4F72-BCC2-0176CDEF9BAD}"/>
              </a:ext>
            </a:extLst>
          </p:cNvPr>
          <p:cNvSpPr/>
          <p:nvPr/>
        </p:nvSpPr>
        <p:spPr>
          <a:xfrm>
            <a:off x="283965" y="1912760"/>
            <a:ext cx="856173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600" b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сұранысқа ие объектілердің қолжетімділігінің интерактивті картасын жаңғырту;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k-KZ" sz="800" b="0" u="none" strike="noStrike" kern="1200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600" b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жылға дейін жобаланған және пайдалануға берілген объектілердің қолжетімділігін бағалау критерийлерін әзірлеу - мерзімі 2022 жыл;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600" b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Мүгедектігі бар адамдар үшін 100% кедергісіз қолжетімділікті қамтамасыз ету жөніндегі 2021 – 2023 жылдарға арналған жол картасы келісілді (ҚР ИИДМ әзірлеушісі).</a:t>
            </a:r>
            <a:endParaRPr kumimoji="0" lang="kk-KZ" sz="1600" b="0" u="none" strike="noStrike" kern="1200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5B7FFF-5F09-41E8-91FF-3E28FC455791}"/>
              </a:ext>
            </a:extLst>
          </p:cNvPr>
          <p:cNvSpPr/>
          <p:nvPr/>
        </p:nvSpPr>
        <p:spPr>
          <a:xfrm>
            <a:off x="306091" y="3728642"/>
            <a:ext cx="8391873" cy="4761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«Кедергісіз келешек» партиялық жобасын орындау жөніндегі жол картасы: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D405EB-AFA1-4781-8DC7-097E9706B885}"/>
              </a:ext>
            </a:extLst>
          </p:cNvPr>
          <p:cNvSpPr/>
          <p:nvPr/>
        </p:nvSpPr>
        <p:spPr>
          <a:xfrm>
            <a:off x="298301" y="4226568"/>
            <a:ext cx="8362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пандустармен, бейімделген лифтілермен, санитариялық тораптармен, көзі көрмейтіндерге арналған бағыттаушы белгілермен қамтамасыз етуді қоса алғанда, ерекше қажеттіліктері бар адамдар үшін инфрақұрылымды жақсарту;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k-KZ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kumimoji="0" lang="kk-KZ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ол жетімділік картасында көрсетілетін қол жетімді нысандар санын көбейту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06602F-AA29-434A-91BE-1BAD5A4BE17F}"/>
              </a:ext>
            </a:extLst>
          </p:cNvPr>
          <p:cNvSpPr/>
          <p:nvPr/>
        </p:nvSpPr>
        <p:spPr>
          <a:xfrm>
            <a:off x="336453" y="5448644"/>
            <a:ext cx="8391873" cy="12728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 сайын мониторингке 4 400 объект </a:t>
            </a:r>
            <a:r>
              <a:rPr lang="kk-KZ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(жалпы санының 20%) жатады.</a:t>
            </a:r>
          </a:p>
          <a:p>
            <a:pPr lvl="0" algn="ctr">
              <a:defRPr/>
            </a:pPr>
            <a:r>
              <a:rPr lang="kk-KZ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жылға қарай жоспарланған объектілердің </a:t>
            </a: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100%-ын қамту жоспарлануда.</a:t>
            </a:r>
          </a:p>
          <a:p>
            <a:pPr lvl="0" algn="ctr"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жылғы 1 қаңтарға мониторинг 5 090 объектіде жүзеге асырылды.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B6A22-D8F1-4A26-A489-1BA7A932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1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283965" y="96409"/>
            <a:ext cx="8561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МБА </a:t>
            </a:r>
            <a:r>
              <a:rPr lang="kk-KZ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жұмысқа орналастыру</a:t>
            </a: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63184" y="521403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309759" y="681035"/>
            <a:ext cx="841763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 қабілетті 419 мың МБА-ның 24,8%-ы жұмыс істейді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383F31-A822-4F72-BCC2-0176CDEF9BAD}"/>
              </a:ext>
            </a:extLst>
          </p:cNvPr>
          <p:cNvSpPr/>
          <p:nvPr/>
        </p:nvSpPr>
        <p:spPr>
          <a:xfrm>
            <a:off x="1320342" y="2488942"/>
            <a:ext cx="7569916" cy="2646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«Е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ңбек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 бағдарлама (2017-2021 жж.) шеңберінде </a:t>
            </a:r>
          </a:p>
          <a:p>
            <a:pPr lvl="0">
              <a:defRPr/>
            </a:pPr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79,5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мың МБА, олардың: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 жұмыс орындарына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43,3 мың адам (54,4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уақытша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36,3 мың адам (45,6 %) </a:t>
            </a:r>
            <a:r>
              <a:rPr lang="kk-KZ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(әлеуметтік жұмыс орындары, жастар практикасы, қоғамдық жұмыстар)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B6A22-D8F1-4A26-A489-1BA7A932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9</a:t>
            </a:fld>
            <a:endParaRPr lang="ru-RU"/>
          </a:p>
        </p:txBody>
      </p:sp>
      <p:pic>
        <p:nvPicPr>
          <p:cNvPr id="12" name="Google Shape;1080;p66">
            <a:extLst>
              <a:ext uri="{FF2B5EF4-FFF2-40B4-BE49-F238E27FC236}">
                <a16:creationId xmlns:a16="http://schemas.microsoft.com/office/drawing/2014/main" id="{84F7642E-6F83-4469-B0A0-51F61B621B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536" y="3045619"/>
            <a:ext cx="955675" cy="766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DBB983-D56B-402F-9046-E863BA014158}"/>
              </a:ext>
            </a:extLst>
          </p:cNvPr>
          <p:cNvSpPr/>
          <p:nvPr/>
        </p:nvSpPr>
        <p:spPr>
          <a:xfrm>
            <a:off x="2164837" y="1610723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Квота шеңберінде </a:t>
            </a:r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мың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МБА жұмысқа орналастырылды</a:t>
            </a:r>
          </a:p>
        </p:txBody>
      </p:sp>
    </p:spTree>
    <p:extLst>
      <p:ext uri="{BB962C8B-B14F-4D97-AF65-F5344CB8AC3E}">
        <p14:creationId xmlns:p14="http://schemas.microsoft.com/office/powerpoint/2010/main" val="3647612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1368</Words>
  <Application>Microsoft Office PowerPoint</Application>
  <PresentationFormat>Экран (4:3)</PresentationFormat>
  <Paragraphs>169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Light</vt:lpstr>
      <vt:lpstr>Times New Roman</vt:lpstr>
      <vt:lpstr>Trebuchet MS</vt:lpstr>
      <vt:lpstr>Wingdings</vt:lpstr>
      <vt:lpstr>Тема Office</vt:lpstr>
      <vt:lpstr>Лист Microsoft Excel</vt:lpstr>
      <vt:lpstr>ИНКЛЮЗИВТІ ҚОҒАМ МӘСЕЛЕЛЕРІ ТУРАЛЫ</vt:lpstr>
      <vt:lpstr>Презентация PowerPoint</vt:lpstr>
      <vt:lpstr>Презентация PowerPoint</vt:lpstr>
      <vt:lpstr>Презентация PowerPoint</vt:lpstr>
      <vt:lpstr>Презентация PowerPoint</vt:lpstr>
      <vt:lpstr>Әлеуметтік қызметтер порталы жұмысының барлық кезеңінде іске асырылған тапсырыстар саны (қызметтер және ОТҚ)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Сагындык</dc:creator>
  <cp:lastModifiedBy>user</cp:lastModifiedBy>
  <cp:revision>610</cp:revision>
  <cp:lastPrinted>2022-03-28T18:56:49Z</cp:lastPrinted>
  <dcterms:created xsi:type="dcterms:W3CDTF">2020-12-20T07:04:25Z</dcterms:created>
  <dcterms:modified xsi:type="dcterms:W3CDTF">2022-03-31T13:03:09Z</dcterms:modified>
</cp:coreProperties>
</file>