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8" r:id="rId2"/>
    <p:sldId id="341" r:id="rId3"/>
    <p:sldId id="304" r:id="rId4"/>
    <p:sldId id="339" r:id="rId5"/>
    <p:sldId id="322" r:id="rId6"/>
    <p:sldId id="355" r:id="rId7"/>
    <p:sldId id="356" r:id="rId8"/>
    <p:sldId id="323" r:id="rId9"/>
    <p:sldId id="342" r:id="rId10"/>
    <p:sldId id="354" r:id="rId11"/>
    <p:sldId id="340" r:id="rId12"/>
    <p:sldId id="364" r:id="rId13"/>
    <p:sldId id="362" r:id="rId14"/>
    <p:sldId id="352" r:id="rId15"/>
    <p:sldId id="363" r:id="rId16"/>
    <p:sldId id="348" r:id="rId17"/>
    <p:sldId id="351" r:id="rId18"/>
    <p:sldId id="337" r:id="rId19"/>
  </p:sldIdLst>
  <p:sldSz cx="12192000" cy="6858000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13859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72" autoAdjust="0"/>
    <p:restoredTop sz="97600" autoAdjust="0"/>
  </p:normalViewPr>
  <p:slideViewPr>
    <p:cSldViewPr snapToGrid="0">
      <p:cViewPr>
        <p:scale>
          <a:sx n="100" d="100"/>
          <a:sy n="100" d="100"/>
        </p:scale>
        <p:origin x="-858" y="-4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8.xlsx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13859C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0.19003287401060226"/>
                  <c:y val="-4.70432049239048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0531942415045425"/>
                  <c:y val="-2.35216024619524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8450766053685509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8450766053685509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0976133666610486E-2"/>
                  <c:y val="-2.35216024619524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6.6397028268764646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6.4107475569841726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6.4107475569841726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4.5791053978458375E-2"/>
                  <c:y val="2.35216024619524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3.8922395881689616E-2"/>
                  <c:y val="2.352160246195284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3.8922395881689616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9.158210795691674E-3"/>
                  <c:y val="-1.8520946820434975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6.8686580967687559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4.57910539784583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Лист1!$A$2:$A$15</c:f>
              <c:strCache>
                <c:ptCount val="14"/>
                <c:pt idx="0">
                  <c:v>Костанайская область</c:v>
                </c:pt>
                <c:pt idx="1">
                  <c:v>ВКО</c:v>
                </c:pt>
                <c:pt idx="2">
                  <c:v>СКО</c:v>
                </c:pt>
                <c:pt idx="3">
                  <c:v>Жамбылская область</c:v>
                </c:pt>
                <c:pt idx="4">
                  <c:v>ЗКО </c:v>
                </c:pt>
                <c:pt idx="5">
                  <c:v>Павлодарская область</c:v>
                </c:pt>
                <c:pt idx="6">
                  <c:v>Акмолинская область </c:v>
                </c:pt>
                <c:pt idx="7">
                  <c:v>Актюбинская область</c:v>
                </c:pt>
                <c:pt idx="8">
                  <c:v>Карагандинская область</c:v>
                </c:pt>
                <c:pt idx="9">
                  <c:v>Туркестанская область</c:v>
                </c:pt>
                <c:pt idx="10">
                  <c:v>Мангистауская область</c:v>
                </c:pt>
                <c:pt idx="11">
                  <c:v>КЗО</c:v>
                </c:pt>
                <c:pt idx="12">
                  <c:v>Алматинская область</c:v>
                </c:pt>
                <c:pt idx="13">
                  <c:v>Атырауская область</c:v>
                </c:pt>
              </c:strCache>
            </c:str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64.7</c:v>
                </c:pt>
                <c:pt idx="1">
                  <c:v>81.400000000000006</c:v>
                </c:pt>
                <c:pt idx="2">
                  <c:v>82.1</c:v>
                </c:pt>
                <c:pt idx="3">
                  <c:v>82.2</c:v>
                </c:pt>
                <c:pt idx="4">
                  <c:v>88</c:v>
                </c:pt>
                <c:pt idx="5">
                  <c:v>88.4</c:v>
                </c:pt>
                <c:pt idx="6">
                  <c:v>88.8</c:v>
                </c:pt>
                <c:pt idx="7">
                  <c:v>88.8</c:v>
                </c:pt>
                <c:pt idx="8">
                  <c:v>90.85</c:v>
                </c:pt>
                <c:pt idx="9">
                  <c:v>92.1</c:v>
                </c:pt>
                <c:pt idx="10">
                  <c:v>92.2</c:v>
                </c:pt>
                <c:pt idx="11">
                  <c:v>97.6</c:v>
                </c:pt>
                <c:pt idx="12">
                  <c:v>98.3</c:v>
                </c:pt>
                <c:pt idx="13">
                  <c:v>98.5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135-EE4A-B0D8-4E8BD78C1F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axId val="124771712"/>
        <c:axId val="125109376"/>
      </c:barChart>
      <c:catAx>
        <c:axId val="12477171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i="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25109376"/>
        <c:crosses val="autoZero"/>
        <c:auto val="1"/>
        <c:lblAlgn val="ctr"/>
        <c:lblOffset val="100"/>
        <c:noMultiLvlLbl val="0"/>
      </c:catAx>
      <c:valAx>
        <c:axId val="1251093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47717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13859C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79646">
                  <a:lumMod val="75000"/>
                </a:srgbClr>
              </a:solidFill>
            </c:spPr>
          </c:dPt>
          <c:dPt>
            <c:idx val="1"/>
            <c:invertIfNegative val="0"/>
            <c:bubble3D val="0"/>
          </c:dPt>
          <c:dLbls>
            <c:dLbl>
              <c:idx val="0"/>
              <c:layout>
                <c:manualLayout>
                  <c:x val="0.26455398809929304"/>
                  <c:y val="-2.370536508408778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430021557293476"/>
                  <c:y val="-2.370536508408778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024848782726991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1034554913296961E-2"/>
                  <c:y val="-8.691866788312009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1501077864673801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0050754505271654E-2"/>
                  <c:y val="-4.741073016817556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4.5284015980960067E-2"/>
                  <c:y val="-2.370536508408778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4.5284015980960067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3.3367169670181107E-2"/>
                  <c:y val="-4.741073016817556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3.57505389323369E-2"/>
                  <c:y val="2.370536508408778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2.8600431145869517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2.383369262155793E-2"/>
                  <c:y val="4.3459333941560047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2.1450323359402137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7.1501077864673792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9.5334770486231735E-3"/>
                  <c:y val="2.370536508408778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9.5334770486231735E-3"/>
                  <c:y val="-1.8665641798494318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9.5334770486231735E-3"/>
                  <c:y val="2.370536508408778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Лист1!$A$2:$A$18</c:f>
              <c:strCache>
                <c:ptCount val="17"/>
                <c:pt idx="0">
                  <c:v>Жамбылская область</c:v>
                </c:pt>
                <c:pt idx="1">
                  <c:v>Павлодарская область</c:v>
                </c:pt>
                <c:pt idx="2">
                  <c:v>г. Шымкент</c:v>
                </c:pt>
                <c:pt idx="3">
                  <c:v>г. Нур-Султан</c:v>
                </c:pt>
                <c:pt idx="4">
                  <c:v>ЗКО </c:v>
                </c:pt>
                <c:pt idx="5">
                  <c:v>Костанайская область</c:v>
                </c:pt>
                <c:pt idx="6">
                  <c:v>Карагандинская область</c:v>
                </c:pt>
                <c:pt idx="7">
                  <c:v>КЗО</c:v>
                </c:pt>
                <c:pt idx="8">
                  <c:v>Алматинская область</c:v>
                </c:pt>
                <c:pt idx="9">
                  <c:v>г. Алматы</c:v>
                </c:pt>
                <c:pt idx="10">
                  <c:v>ВКО</c:v>
                </c:pt>
                <c:pt idx="11">
                  <c:v>Акмолинская область </c:v>
                </c:pt>
                <c:pt idx="12">
                  <c:v>Туркестанская область</c:v>
                </c:pt>
                <c:pt idx="13">
                  <c:v>Актюбинская область</c:v>
                </c:pt>
                <c:pt idx="14">
                  <c:v>Атырауская область</c:v>
                </c:pt>
                <c:pt idx="15">
                  <c:v>Мангистауская область</c:v>
                </c:pt>
                <c:pt idx="16">
                  <c:v>СКО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88.9</c:v>
                </c:pt>
                <c:pt idx="1">
                  <c:v>94</c:v>
                </c:pt>
                <c:pt idx="2">
                  <c:v>95.6</c:v>
                </c:pt>
                <c:pt idx="3">
                  <c:v>96.5</c:v>
                </c:pt>
                <c:pt idx="4">
                  <c:v>96.9</c:v>
                </c:pt>
                <c:pt idx="5">
                  <c:v>97.8</c:v>
                </c:pt>
                <c:pt idx="6">
                  <c:v>98</c:v>
                </c:pt>
                <c:pt idx="7">
                  <c:v>98</c:v>
                </c:pt>
                <c:pt idx="8">
                  <c:v>98.4</c:v>
                </c:pt>
                <c:pt idx="9">
                  <c:v>98.3</c:v>
                </c:pt>
                <c:pt idx="10">
                  <c:v>98.6</c:v>
                </c:pt>
                <c:pt idx="11">
                  <c:v>98.8</c:v>
                </c:pt>
                <c:pt idx="12">
                  <c:v>98.9</c:v>
                </c:pt>
                <c:pt idx="13">
                  <c:v>99.5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656-BF49-A440-C47C5783EF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axId val="126260736"/>
        <c:axId val="126262272"/>
      </c:barChart>
      <c:catAx>
        <c:axId val="1262607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i="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26262272"/>
        <c:crosses val="autoZero"/>
        <c:auto val="1"/>
        <c:lblAlgn val="ctr"/>
        <c:lblOffset val="100"/>
        <c:noMultiLvlLbl val="0"/>
      </c:catAx>
      <c:valAx>
        <c:axId val="1262622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62607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719346879392884"/>
          <c:y val="6.0149979143229136E-2"/>
          <c:w val="0.75607301896251722"/>
          <c:h val="0.920993160577647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город</c:v>
                </c:pt>
              </c:strCache>
            </c:strRef>
          </c:tx>
          <c:spPr>
            <a:solidFill>
              <a:srgbClr val="4F81BD">
                <a:lumMod val="40000"/>
                <a:lumOff val="60000"/>
              </a:srgbClr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9937578027465668E-3"/>
                  <c:y val="1.4299394415016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>
                    <a:solidFill>
                      <a:schemeClr val="tx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2025 год</c:v>
                </c:pt>
                <c:pt idx="1">
                  <c:v>2024 год</c:v>
                </c:pt>
                <c:pt idx="2">
                  <c:v>2023 год</c:v>
                </c:pt>
                <c:pt idx="3">
                  <c:v>2022 год</c:v>
                </c:pt>
                <c:pt idx="4">
                  <c:v>2021 год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 formatCode="0">
                  <c:v>100</c:v>
                </c:pt>
                <c:pt idx="1">
                  <c:v>99.5</c:v>
                </c:pt>
                <c:pt idx="2" formatCode="0">
                  <c:v>99</c:v>
                </c:pt>
                <c:pt idx="3">
                  <c:v>98.5</c:v>
                </c:pt>
                <c:pt idx="4" formatCode="0">
                  <c:v>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972-C64B-B9DE-0C121DA6A7C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село</c:v>
                </c:pt>
              </c:strCache>
            </c:strRef>
          </c:tx>
          <c:spPr>
            <a:solidFill>
              <a:srgbClr val="F79646">
                <a:lumMod val="40000"/>
                <a:lumOff val="60000"/>
              </a:srgbClr>
            </a:solidFill>
          </c:spPr>
          <c:invertIfNegative val="0"/>
          <c:dLbls>
            <c:dLbl>
              <c:idx val="0"/>
              <c:layout>
                <c:manualLayout>
                  <c:x val="-2.2208095336829655E-2"/>
                  <c:y val="4.1698251087627362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rgbClr val="00B05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9975031210986267E-2"/>
                  <c:y val="-1.429939441501684E-2"/>
                </c:manualLayout>
              </c:layout>
              <c:spPr/>
              <c:txPr>
                <a:bodyPr/>
                <a:lstStyle/>
                <a:p>
                  <a:pPr>
                    <a:defRPr sz="1000" b="0">
                      <a:solidFill>
                        <a:schemeClr val="tx2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106372939337639E-2"/>
                  <c:y val="-9.6171871965249102E-3"/>
                </c:manualLayout>
              </c:layout>
              <c:spPr/>
              <c:txPr>
                <a:bodyPr/>
                <a:lstStyle/>
                <a:p>
                  <a:pPr>
                    <a:defRPr sz="1000" b="0">
                      <a:solidFill>
                        <a:schemeClr val="tx2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4981273408239701E-2"/>
                  <c:y val="-1.429939441501684E-2"/>
                </c:manualLayout>
              </c:layout>
              <c:spPr/>
              <c:txPr>
                <a:bodyPr/>
                <a:lstStyle/>
                <a:p>
                  <a:pPr>
                    <a:defRPr sz="1000" b="0">
                      <a:solidFill>
                        <a:schemeClr val="tx2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 sz="1000" b="0">
                      <a:solidFill>
                        <a:schemeClr val="tx2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>
                    <a:solidFill>
                      <a:schemeClr val="tx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2025 год</c:v>
                </c:pt>
                <c:pt idx="1">
                  <c:v>2024 год</c:v>
                </c:pt>
                <c:pt idx="2">
                  <c:v>2023 год</c:v>
                </c:pt>
                <c:pt idx="3">
                  <c:v>2022 год</c:v>
                </c:pt>
                <c:pt idx="4">
                  <c:v>2021 год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5"/>
                <c:pt idx="0" formatCode="0">
                  <c:v>100</c:v>
                </c:pt>
                <c:pt idx="1">
                  <c:v>97.5</c:v>
                </c:pt>
                <c:pt idx="2">
                  <c:v>95.1</c:v>
                </c:pt>
                <c:pt idx="3">
                  <c:v>92.6</c:v>
                </c:pt>
                <c:pt idx="4">
                  <c:v>91.8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972-C64B-B9DE-0C121DA6A7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4"/>
        <c:axId val="47443328"/>
        <c:axId val="47449216"/>
      </c:barChart>
      <c:catAx>
        <c:axId val="474433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47449216"/>
        <c:crosses val="autoZero"/>
        <c:auto val="1"/>
        <c:lblAlgn val="ctr"/>
        <c:lblOffset val="100"/>
        <c:noMultiLvlLbl val="0"/>
      </c:catAx>
      <c:valAx>
        <c:axId val="47449216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one"/>
        <c:crossAx val="474433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719346879392884"/>
          <c:y val="6.0149979143229136E-2"/>
          <c:w val="0.75607301896251722"/>
          <c:h val="0.920993160577647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город</c:v>
                </c:pt>
              </c:strCache>
            </c:strRef>
          </c:tx>
          <c:spPr>
            <a:solidFill>
              <a:srgbClr val="F79646">
                <a:lumMod val="75000"/>
              </a:srgb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13859C"/>
              </a:solidFill>
            </c:spPr>
          </c:dPt>
          <c:dPt>
            <c:idx val="1"/>
            <c:invertIfNegative val="0"/>
            <c:bubble3D val="0"/>
            <c:spPr>
              <a:solidFill>
                <a:srgbClr val="13859C"/>
              </a:solidFill>
            </c:spPr>
          </c:dPt>
          <c:dPt>
            <c:idx val="2"/>
            <c:invertIfNegative val="0"/>
            <c:bubble3D val="0"/>
            <c:spPr>
              <a:solidFill>
                <a:srgbClr val="13859C"/>
              </a:solidFill>
            </c:spPr>
          </c:dPt>
          <c:dPt>
            <c:idx val="3"/>
            <c:invertIfNegative val="0"/>
            <c:bubble3D val="0"/>
            <c:spPr>
              <a:solidFill>
                <a:srgbClr val="13859C"/>
              </a:solidFill>
            </c:spPr>
          </c:dPt>
          <c:dPt>
            <c:idx val="4"/>
            <c:invertIfNegative val="0"/>
            <c:bubble3D val="0"/>
            <c:spPr>
              <a:solidFill>
                <a:srgbClr val="13859C"/>
              </a:solidFill>
            </c:spPr>
          </c:dPt>
          <c:dPt>
            <c:idx val="5"/>
            <c:invertIfNegative val="0"/>
            <c:bubble3D val="0"/>
            <c:spPr>
              <a:solidFill>
                <a:srgbClr val="13859C"/>
              </a:solidFill>
            </c:spPr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9937578027465668E-3"/>
                  <c:y val="1.4299394415016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Актюбинская</c:v>
                </c:pt>
                <c:pt idx="1">
                  <c:v>Акмолинская</c:v>
                </c:pt>
                <c:pt idx="2">
                  <c:v>ВКО</c:v>
                </c:pt>
                <c:pt idx="3">
                  <c:v>Карагандинская</c:v>
                </c:pt>
                <c:pt idx="4">
                  <c:v>Жамбылская</c:v>
                </c:pt>
                <c:pt idx="5">
                  <c:v>Алматинская</c:v>
                </c:pt>
                <c:pt idx="6">
                  <c:v>Туркестанская </c:v>
                </c:pt>
                <c:pt idx="7">
                  <c:v>Атырауская</c:v>
                </c:pt>
                <c:pt idx="8">
                  <c:v>ЗКО</c:v>
                </c:pt>
              </c:strCache>
            </c:strRef>
          </c:cat>
          <c:val>
            <c:numRef>
              <c:f>Лист1!$B$2:$B$10</c:f>
              <c:numCache>
                <c:formatCode>0</c:formatCode>
                <c:ptCount val="9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4</c:v>
                </c:pt>
                <c:pt idx="4">
                  <c:v>6</c:v>
                </c:pt>
                <c:pt idx="5">
                  <c:v>8</c:v>
                </c:pt>
                <c:pt idx="6">
                  <c:v>12</c:v>
                </c:pt>
                <c:pt idx="7">
                  <c:v>19</c:v>
                </c:pt>
                <c:pt idx="8">
                  <c:v>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972-C64B-B9DE-0C121DA6A7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4"/>
        <c:axId val="61405056"/>
        <c:axId val="61526784"/>
      </c:barChart>
      <c:catAx>
        <c:axId val="614050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61526784"/>
        <c:crosses val="autoZero"/>
        <c:auto val="1"/>
        <c:lblAlgn val="ctr"/>
        <c:lblOffset val="100"/>
        <c:noMultiLvlLbl val="0"/>
      </c:catAx>
      <c:valAx>
        <c:axId val="61526784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one"/>
        <c:crossAx val="614050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719346879392884"/>
          <c:y val="6.0149979143229136E-2"/>
          <c:w val="0.75607301896251722"/>
          <c:h val="0.920993160577647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город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13859C"/>
              </a:solidFill>
            </c:spPr>
          </c:dPt>
          <c:dPt>
            <c:idx val="1"/>
            <c:invertIfNegative val="0"/>
            <c:bubble3D val="0"/>
            <c:spPr>
              <a:solidFill>
                <a:srgbClr val="13859C"/>
              </a:solidFill>
            </c:spPr>
          </c:dPt>
          <c:dPt>
            <c:idx val="2"/>
            <c:invertIfNegative val="0"/>
            <c:bubble3D val="0"/>
            <c:spPr>
              <a:solidFill>
                <a:srgbClr val="13859C"/>
              </a:solidFill>
            </c:spPr>
          </c:dPt>
          <c:dPt>
            <c:idx val="3"/>
            <c:invertIfNegative val="0"/>
            <c:bubble3D val="0"/>
            <c:spPr>
              <a:solidFill>
                <a:srgbClr val="F79646">
                  <a:lumMod val="75000"/>
                </a:srgbClr>
              </a:solidFill>
            </c:spPr>
          </c:dPt>
          <c:dPt>
            <c:idx val="4"/>
            <c:invertIfNegative val="0"/>
            <c:bubble3D val="0"/>
            <c:spPr>
              <a:solidFill>
                <a:srgbClr val="F79646">
                  <a:lumMod val="75000"/>
                </a:srgbClr>
              </a:solidFill>
            </c:spPr>
          </c:dPt>
          <c:dPt>
            <c:idx val="5"/>
            <c:invertIfNegative val="0"/>
            <c:bubble3D val="0"/>
            <c:spPr>
              <a:solidFill>
                <a:srgbClr val="F79646">
                  <a:lumMod val="75000"/>
                </a:srgbClr>
              </a:solidFill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9937578027465668E-3"/>
                  <c:y val="1.4299394415016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ВКО</c:v>
                </c:pt>
                <c:pt idx="1">
                  <c:v>Акмолинская</c:v>
                </c:pt>
                <c:pt idx="2">
                  <c:v>Жамбылская</c:v>
                </c:pt>
                <c:pt idx="3">
                  <c:v>ЗКО</c:v>
                </c:pt>
                <c:pt idx="4">
                  <c:v>Туркестанская</c:v>
                </c:pt>
                <c:pt idx="5">
                  <c:v>Карагандинская</c:v>
                </c:pt>
              </c:strCache>
            </c:strRef>
          </c:cat>
          <c:val>
            <c:numRef>
              <c:f>Лист1!$B$2:$B$7</c:f>
              <c:numCache>
                <c:formatCode>0</c:formatCode>
                <c:ptCount val="6"/>
                <c:pt idx="0">
                  <c:v>1</c:v>
                </c:pt>
                <c:pt idx="1">
                  <c:v>3</c:v>
                </c:pt>
                <c:pt idx="2">
                  <c:v>4</c:v>
                </c:pt>
                <c:pt idx="3">
                  <c:v>31</c:v>
                </c:pt>
                <c:pt idx="4">
                  <c:v>44</c:v>
                </c:pt>
                <c:pt idx="5">
                  <c:v>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972-C64B-B9DE-0C121DA6A7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4"/>
        <c:axId val="63011456"/>
        <c:axId val="110772224"/>
      </c:barChart>
      <c:catAx>
        <c:axId val="630114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10772224"/>
        <c:crosses val="autoZero"/>
        <c:auto val="1"/>
        <c:lblAlgn val="ctr"/>
        <c:lblOffset val="100"/>
        <c:noMultiLvlLbl val="0"/>
      </c:catAx>
      <c:valAx>
        <c:axId val="110772224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one"/>
        <c:crossAx val="630114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"/>
          <c:y val="0.35106094488098111"/>
          <c:w val="1"/>
          <c:h val="0.5256134341017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охват приборами учета, %</c:v>
                </c:pt>
              </c:strCache>
            </c:strRef>
          </c:tx>
          <c:spPr>
            <a:solidFill>
              <a:srgbClr val="4BACC6">
                <a:lumMod val="75000"/>
              </a:srgbClr>
            </a:solidFill>
          </c:spPr>
          <c:invertIfNegative val="0"/>
          <c:dLbls>
            <c:dLbl>
              <c:idx val="0"/>
              <c:layout>
                <c:manualLayout>
                  <c:x val="-4.5819312443334719E-3"/>
                  <c:y val="-2.5507104331086227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rPr>
                      <a:t>5,2</a:t>
                    </a:r>
                    <a:r>
                      <a:rPr lang="ru-RU" sz="2000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ru-RU" sz="1600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000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rPr>
                      <a:t>100</a:t>
                    </a:r>
                    <a:r>
                      <a:rPr lang="ru-RU" sz="1600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rPr>
                      <a:t>%</a:t>
                    </a:r>
                    <a:endParaRPr lang="en-US" sz="16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200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rPr>
                      <a:t>100</a:t>
                    </a:r>
                    <a:r>
                      <a:rPr lang="ru-RU" sz="200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rPr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Лист1!$B$1:$C$1</c:f>
              <c:strCache>
                <c:ptCount val="2"/>
                <c:pt idx="0">
                  <c:v>До реконструкции (1996г.)</c:v>
                </c:pt>
                <c:pt idx="1">
                  <c:v>После реконструкции (2020г.)</c:v>
                </c:pt>
              </c:strCache>
            </c:strRef>
          </c:cat>
          <c:val>
            <c:numRef>
              <c:f>Лист1!$B$2:$C$2</c:f>
              <c:numCache>
                <c:formatCode>General</c:formatCode>
                <c:ptCount val="2"/>
                <c:pt idx="0">
                  <c:v>5.2</c:v>
                </c:pt>
                <c:pt idx="1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годовой объем реализации, млн.м.куб </c:v>
                </c:pt>
              </c:strCache>
            </c:strRef>
          </c:tx>
          <c:spPr>
            <a:solidFill>
              <a:srgbClr val="9BBB59">
                <a:lumMod val="60000"/>
                <a:lumOff val="40000"/>
              </a:srgbClr>
            </a:solidFill>
          </c:spPr>
          <c:invertIfNegative val="0"/>
          <c:dLbls>
            <c:dLbl>
              <c:idx val="0"/>
              <c:layout>
                <c:manualLayout>
                  <c:x val="1.5273104147778243E-3"/>
                  <c:y val="-2.0405683464869002E-2"/>
                </c:manualLayout>
              </c:layout>
              <c:tx>
                <c:rich>
                  <a:bodyPr/>
                  <a:lstStyle/>
                  <a:p>
                    <a:pPr>
                      <a:defRPr sz="16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2000" kern="1000" baseline="0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rPr>
                      <a:t>76,8</a:t>
                    </a:r>
                    <a:endParaRPr lang="ru-RU" sz="2000" kern="1000" baseline="0" dirty="0" smtClean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endParaRPr>
                  </a:p>
                  <a:p>
                    <a:pPr>
                      <a:defRPr sz="16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ru-RU" sz="1200" kern="1000" baseline="0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rPr>
                      <a:t>млн.м</a:t>
                    </a:r>
                    <a:r>
                      <a:rPr lang="ru-RU" sz="1200" kern="1000" baseline="30000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rPr>
                      <a:t>3</a:t>
                    </a:r>
                    <a:endParaRPr lang="en-US" sz="1200" kern="1000" baseline="0" dirty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4436966636445179E-2"/>
                  <c:y val="-3.31592356304121E-2"/>
                </c:manualLayout>
              </c:layout>
              <c:tx>
                <c:rich>
                  <a:bodyPr/>
                  <a:lstStyle/>
                  <a:p>
                    <a:pPr>
                      <a:defRPr sz="20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2000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rPr>
                      <a:t>4</a:t>
                    </a:r>
                    <a:r>
                      <a:rPr lang="ru-RU" sz="2000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rPr>
                      <a:t>6,</a:t>
                    </a:r>
                    <a:r>
                      <a:rPr lang="en-US" sz="2000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rPr>
                      <a:t>9</a:t>
                    </a:r>
                    <a:r>
                      <a:rPr lang="ru-RU" sz="2000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</a:p>
                  <a:p>
                    <a:pPr>
                      <a:defRPr sz="20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ru-RU" sz="1200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rPr>
                      <a:t>млн.м</a:t>
                    </a:r>
                    <a:r>
                      <a:rPr lang="ru-RU" sz="1200" baseline="30000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rPr>
                      <a:t>3</a:t>
                    </a:r>
                    <a:endParaRPr lang="en-US" sz="12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0545295457307833E-2"/>
                  <c:y val="-1.494655019498775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rPr>
                      <a:t>48,9</a:t>
                    </a:r>
                  </a:p>
                  <a:p>
                    <a:r>
                      <a:rPr lang="ru-RU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rPr>
                      <a:t>млн.м3</a:t>
                    </a:r>
                    <a:endParaRPr lang="ru-RU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Лист1!$B$1:$C$1</c:f>
              <c:strCache>
                <c:ptCount val="2"/>
                <c:pt idx="0">
                  <c:v>До реконструкции (1996г.)</c:v>
                </c:pt>
                <c:pt idx="1">
                  <c:v>После реконструкции (2020г.)</c:v>
                </c:pt>
              </c:strCache>
            </c:strRef>
          </c:cat>
          <c:val>
            <c:numRef>
              <c:f>Лист1!$B$3:$C$3</c:f>
              <c:numCache>
                <c:formatCode>General</c:formatCode>
                <c:ptCount val="2"/>
                <c:pt idx="0">
                  <c:v>76.8</c:v>
                </c:pt>
                <c:pt idx="1">
                  <c:v>46.9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среднее потребление на одного человека литр/сутки</c:v>
                </c:pt>
              </c:strCache>
            </c:strRef>
          </c:tx>
          <c:spPr>
            <a:solidFill>
              <a:srgbClr val="F79646">
                <a:lumMod val="75000"/>
              </a:srgbClr>
            </a:solidFill>
          </c:spPr>
          <c:invertIfNegative val="0"/>
          <c:dLbls>
            <c:dLbl>
              <c:idx val="0"/>
              <c:layout>
                <c:manualLayout>
                  <c:x val="3.0308406490074952E-2"/>
                  <c:y val="-5.6277409854648922E-2"/>
                </c:manualLayout>
              </c:layout>
              <c:tx>
                <c:rich>
                  <a:bodyPr/>
                  <a:lstStyle/>
                  <a:p>
                    <a:pPr>
                      <a:defRPr sz="18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ru-RU" sz="2000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rPr>
                      <a:t>4</a:t>
                    </a:r>
                    <a:r>
                      <a:rPr lang="en-US" sz="2000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rPr>
                      <a:t>56</a:t>
                    </a:r>
                    <a:r>
                      <a:rPr lang="ru-RU" sz="2000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</a:p>
                  <a:p>
                    <a:pPr>
                      <a:defRPr sz="18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ru-RU" sz="1600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ru-RU" sz="1200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rPr>
                      <a:t>л/</a:t>
                    </a:r>
                    <a:r>
                      <a:rPr lang="ru-RU" sz="1200" dirty="0" err="1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rPr>
                      <a:t>сут.чел</a:t>
                    </a:r>
                    <a:endParaRPr lang="en-US" sz="1200" dirty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2655054905174168E-2"/>
                  <c:y val="-3.9402046002922179E-2"/>
                </c:manualLayout>
              </c:layout>
              <c:tx>
                <c:rich>
                  <a:bodyPr/>
                  <a:lstStyle/>
                  <a:p>
                    <a:pPr>
                      <a:defRPr sz="16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2000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rPr>
                      <a:t>1</a:t>
                    </a:r>
                    <a:r>
                      <a:rPr lang="ru-RU" sz="2000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rPr>
                      <a:t>20</a:t>
                    </a:r>
                  </a:p>
                  <a:p>
                    <a:pPr>
                      <a:defRPr sz="16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ru-RU" sz="1200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ru-RU" sz="1400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rPr>
                      <a:t>л/</a:t>
                    </a:r>
                    <a:r>
                      <a:rPr lang="ru-RU" sz="1400" dirty="0" err="1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rPr>
                      <a:t>сут.чел</a:t>
                    </a:r>
                    <a:endParaRPr lang="en-US" sz="1400" dirty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909724919097541E-2"/>
                  <c:y val="-5.081827066295835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121</a:t>
                    </a:r>
                  </a:p>
                  <a:p>
                    <a:r>
                      <a:rPr lang="ru-RU" dirty="0" smtClean="0"/>
                      <a:t> л/</a:t>
                    </a:r>
                    <a:r>
                      <a:rPr lang="ru-RU" dirty="0" err="1" smtClean="0"/>
                      <a:t>сут.чел</a:t>
                    </a:r>
                    <a:endParaRPr lang="ru-RU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1</a:t>
                    </a:r>
                    <a:r>
                      <a:rPr lang="en-US" smtClean="0"/>
                      <a:t>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1</a:t>
                    </a:r>
                    <a:r>
                      <a:rPr lang="en-US" smtClean="0"/>
                      <a:t>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Лист1!$B$1:$C$1</c:f>
              <c:strCache>
                <c:ptCount val="2"/>
                <c:pt idx="0">
                  <c:v>До реконструкции (1996г.)</c:v>
                </c:pt>
                <c:pt idx="1">
                  <c:v>После реконструкции (2020г.)</c:v>
                </c:pt>
              </c:strCache>
            </c:strRef>
          </c:cat>
          <c:val>
            <c:numRef>
              <c:f>Лист1!$B$4:$C$4</c:f>
              <c:numCache>
                <c:formatCode>General</c:formatCode>
                <c:ptCount val="2"/>
                <c:pt idx="0">
                  <c:v>56</c:v>
                </c:pt>
                <c:pt idx="1">
                  <c:v>10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1260416"/>
        <c:axId val="111261952"/>
      </c:barChart>
      <c:catAx>
        <c:axId val="111260416"/>
        <c:scaling>
          <c:orientation val="minMax"/>
        </c:scaling>
        <c:delete val="0"/>
        <c:axPos val="b"/>
        <c:majorTickMark val="out"/>
        <c:minorTickMark val="none"/>
        <c:tickLblPos val="nextTo"/>
        <c:crossAx val="111261952"/>
        <c:crosses val="autoZero"/>
        <c:auto val="1"/>
        <c:lblAlgn val="ctr"/>
        <c:lblOffset val="100"/>
        <c:noMultiLvlLbl val="0"/>
      </c:catAx>
      <c:valAx>
        <c:axId val="1112619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12604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 b="1"/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719346879392884"/>
          <c:y val="6.0149979143229136E-2"/>
          <c:w val="0.75607301896251722"/>
          <c:h val="0.920993160577647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город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4BACC6">
                  <a:lumMod val="75000"/>
                </a:srgbClr>
              </a:solidFill>
            </c:spPr>
          </c:dPt>
          <c:dPt>
            <c:idx val="1"/>
            <c:invertIfNegative val="0"/>
            <c:bubble3D val="0"/>
            <c:spPr>
              <a:solidFill>
                <a:srgbClr val="4BACC6">
                  <a:lumMod val="75000"/>
                </a:srgbClr>
              </a:solidFill>
            </c:spPr>
          </c:dPt>
          <c:dPt>
            <c:idx val="2"/>
            <c:invertIfNegative val="0"/>
            <c:bubble3D val="0"/>
            <c:spPr>
              <a:solidFill>
                <a:srgbClr val="4BACC6">
                  <a:lumMod val="75000"/>
                </a:srgbClr>
              </a:solidFill>
            </c:spPr>
          </c:dPt>
          <c:dPt>
            <c:idx val="3"/>
            <c:invertIfNegative val="0"/>
            <c:bubble3D val="0"/>
            <c:spPr>
              <a:solidFill>
                <a:srgbClr val="4BACC6">
                  <a:lumMod val="75000"/>
                </a:srgbClr>
              </a:solidFill>
            </c:spPr>
          </c:dPt>
          <c:dPt>
            <c:idx val="4"/>
            <c:invertIfNegative val="0"/>
            <c:bubble3D val="0"/>
            <c:spPr>
              <a:solidFill>
                <a:srgbClr val="4BACC6">
                  <a:lumMod val="75000"/>
                </a:srgbClr>
              </a:solidFill>
            </c:spPr>
          </c:dPt>
          <c:dPt>
            <c:idx val="5"/>
            <c:invertIfNegative val="0"/>
            <c:bubble3D val="0"/>
            <c:spPr>
              <a:solidFill>
                <a:srgbClr val="4BACC6">
                  <a:lumMod val="75000"/>
                </a:srgbClr>
              </a:solidFill>
            </c:spPr>
          </c:dPt>
          <c:dPt>
            <c:idx val="6"/>
            <c:invertIfNegative val="0"/>
            <c:bubble3D val="0"/>
            <c:spPr>
              <a:solidFill>
                <a:srgbClr val="4BACC6">
                  <a:lumMod val="75000"/>
                </a:srgbClr>
              </a:solidFill>
            </c:spPr>
          </c:dPt>
          <c:dPt>
            <c:idx val="7"/>
            <c:invertIfNegative val="0"/>
            <c:bubble3D val="0"/>
            <c:spPr>
              <a:solidFill>
                <a:srgbClr val="4BACC6">
                  <a:lumMod val="75000"/>
                </a:srgbClr>
              </a:solidFill>
            </c:spPr>
          </c:dPt>
          <c:dPt>
            <c:idx val="8"/>
            <c:invertIfNegative val="0"/>
            <c:bubble3D val="0"/>
            <c:spPr>
              <a:solidFill>
                <a:srgbClr val="4BACC6">
                  <a:lumMod val="75000"/>
                </a:srgbClr>
              </a:solidFill>
            </c:spPr>
          </c:dPt>
          <c:dPt>
            <c:idx val="9"/>
            <c:invertIfNegative val="0"/>
            <c:bubble3D val="0"/>
            <c:spPr>
              <a:solidFill>
                <a:srgbClr val="4BACC6">
                  <a:lumMod val="75000"/>
                </a:srgbClr>
              </a:solidFill>
            </c:spPr>
          </c:dPt>
          <c:dPt>
            <c:idx val="10"/>
            <c:invertIfNegative val="0"/>
            <c:bubble3D val="0"/>
            <c:spPr>
              <a:solidFill>
                <a:srgbClr val="F79646">
                  <a:lumMod val="75000"/>
                </a:srgbClr>
              </a:solidFill>
            </c:spPr>
          </c:dPt>
          <c:dPt>
            <c:idx val="11"/>
            <c:invertIfNegative val="0"/>
            <c:bubble3D val="0"/>
            <c:spPr>
              <a:solidFill>
                <a:srgbClr val="F79646">
                  <a:lumMod val="75000"/>
                </a:srgbClr>
              </a:solidFill>
            </c:spPr>
          </c:dPt>
          <c:dPt>
            <c:idx val="12"/>
            <c:invertIfNegative val="0"/>
            <c:bubble3D val="0"/>
            <c:spPr>
              <a:solidFill>
                <a:srgbClr val="F79646">
                  <a:lumMod val="75000"/>
                </a:srgbClr>
              </a:solidFill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9937578027465668E-3"/>
                  <c:y val="1.4299394415016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Лист1!$A$2:$A$14</c:f>
              <c:strCache>
                <c:ptCount val="13"/>
                <c:pt idx="0">
                  <c:v>Кызылординская</c:v>
                </c:pt>
                <c:pt idx="1">
                  <c:v>Мангистауская</c:v>
                </c:pt>
                <c:pt idx="2">
                  <c:v>Атырауская</c:v>
                </c:pt>
                <c:pt idx="3">
                  <c:v>Актюбинская</c:v>
                </c:pt>
                <c:pt idx="4">
                  <c:v>Алматинская</c:v>
                </c:pt>
                <c:pt idx="5">
                  <c:v>Павлодарская</c:v>
                </c:pt>
                <c:pt idx="6">
                  <c:v>Карагандинская</c:v>
                </c:pt>
                <c:pt idx="7">
                  <c:v>ВКО</c:v>
                </c:pt>
                <c:pt idx="8">
                  <c:v>ЗКО</c:v>
                </c:pt>
                <c:pt idx="9">
                  <c:v>Жамбылская</c:v>
                </c:pt>
                <c:pt idx="10">
                  <c:v>Туркестанская </c:v>
                </c:pt>
                <c:pt idx="11">
                  <c:v>Акмолинская</c:v>
                </c:pt>
                <c:pt idx="12">
                  <c:v>Костанайская</c:v>
                </c:pt>
              </c:strCache>
            </c:strRef>
          </c:cat>
          <c:val>
            <c:numRef>
              <c:f>Лист1!$B$2:$B$14</c:f>
              <c:numCache>
                <c:formatCode>0</c:formatCode>
                <c:ptCount val="13"/>
                <c:pt idx="0">
                  <c:v>2</c:v>
                </c:pt>
                <c:pt idx="1">
                  <c:v>11</c:v>
                </c:pt>
                <c:pt idx="2">
                  <c:v>13</c:v>
                </c:pt>
                <c:pt idx="3">
                  <c:v>21</c:v>
                </c:pt>
                <c:pt idx="4">
                  <c:v>21</c:v>
                </c:pt>
                <c:pt idx="5">
                  <c:v>23</c:v>
                </c:pt>
                <c:pt idx="6">
                  <c:v>33</c:v>
                </c:pt>
                <c:pt idx="7">
                  <c:v>41</c:v>
                </c:pt>
                <c:pt idx="8">
                  <c:v>44</c:v>
                </c:pt>
                <c:pt idx="9">
                  <c:v>53</c:v>
                </c:pt>
                <c:pt idx="10">
                  <c:v>58</c:v>
                </c:pt>
                <c:pt idx="11">
                  <c:v>65</c:v>
                </c:pt>
                <c:pt idx="12">
                  <c:v>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972-C64B-B9DE-0C121DA6A7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4"/>
        <c:axId val="112098304"/>
        <c:axId val="112100096"/>
      </c:barChart>
      <c:catAx>
        <c:axId val="1120983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12100096"/>
        <c:crosses val="autoZero"/>
        <c:auto val="1"/>
        <c:lblAlgn val="ctr"/>
        <c:lblOffset val="100"/>
        <c:noMultiLvlLbl val="0"/>
      </c:catAx>
      <c:valAx>
        <c:axId val="112100096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one"/>
        <c:crossAx val="1120983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100416658658107E-2"/>
          <c:y val="0"/>
          <c:w val="0.95791094054658954"/>
          <c:h val="0.680386268484910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13859C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Лист1!$A$2:$A$15</c:f>
              <c:strCache>
                <c:ptCount val="14"/>
                <c:pt idx="0">
                  <c:v>Туркестанская </c:v>
                </c:pt>
                <c:pt idx="1">
                  <c:v>СКО</c:v>
                </c:pt>
                <c:pt idx="2">
                  <c:v>Алматинская </c:v>
                </c:pt>
                <c:pt idx="3">
                  <c:v>КЗО</c:v>
                </c:pt>
                <c:pt idx="4">
                  <c:v>ЗКО </c:v>
                </c:pt>
                <c:pt idx="5">
                  <c:v>Акмолинская </c:v>
                </c:pt>
                <c:pt idx="6">
                  <c:v>Атырауская </c:v>
                </c:pt>
                <c:pt idx="7">
                  <c:v>Актюбинская</c:v>
                </c:pt>
                <c:pt idx="8">
                  <c:v>Костанайская </c:v>
                </c:pt>
                <c:pt idx="9">
                  <c:v>ВКО</c:v>
                </c:pt>
                <c:pt idx="10">
                  <c:v>Павлодарская </c:v>
                </c:pt>
                <c:pt idx="11">
                  <c:v>Карагандинская</c:v>
                </c:pt>
                <c:pt idx="12">
                  <c:v>Мангистауская </c:v>
                </c:pt>
                <c:pt idx="13">
                  <c:v>Жамбылская </c:v>
                </c:pt>
              </c:strCache>
            </c:str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5.3</c:v>
                </c:pt>
                <c:pt idx="1">
                  <c:v>4.4000000000000004</c:v>
                </c:pt>
                <c:pt idx="2">
                  <c:v>3.8</c:v>
                </c:pt>
                <c:pt idx="3">
                  <c:v>3.5</c:v>
                </c:pt>
                <c:pt idx="4">
                  <c:v>3.4</c:v>
                </c:pt>
                <c:pt idx="5">
                  <c:v>3.4</c:v>
                </c:pt>
                <c:pt idx="6">
                  <c:v>2.9</c:v>
                </c:pt>
                <c:pt idx="7">
                  <c:v>2.4</c:v>
                </c:pt>
                <c:pt idx="8">
                  <c:v>2.4</c:v>
                </c:pt>
                <c:pt idx="9">
                  <c:v>2.4</c:v>
                </c:pt>
                <c:pt idx="10">
                  <c:v>2.2000000000000002</c:v>
                </c:pt>
                <c:pt idx="11">
                  <c:v>2.2000000000000002</c:v>
                </c:pt>
                <c:pt idx="12">
                  <c:v>1.2</c:v>
                </c:pt>
                <c:pt idx="1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656-BF49-A440-C47C5783EF5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F79646">
                <a:lumMod val="75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Лист1!$A$2:$A$15</c:f>
              <c:strCache>
                <c:ptCount val="14"/>
                <c:pt idx="0">
                  <c:v>Туркестанская </c:v>
                </c:pt>
                <c:pt idx="1">
                  <c:v>СКО</c:v>
                </c:pt>
                <c:pt idx="2">
                  <c:v>Алматинская </c:v>
                </c:pt>
                <c:pt idx="3">
                  <c:v>КЗО</c:v>
                </c:pt>
                <c:pt idx="4">
                  <c:v>ЗКО </c:v>
                </c:pt>
                <c:pt idx="5">
                  <c:v>Акмолинская </c:v>
                </c:pt>
                <c:pt idx="6">
                  <c:v>Атырауская </c:v>
                </c:pt>
                <c:pt idx="7">
                  <c:v>Актюбинская</c:v>
                </c:pt>
                <c:pt idx="8">
                  <c:v>Костанайская </c:v>
                </c:pt>
                <c:pt idx="9">
                  <c:v>ВКО</c:v>
                </c:pt>
                <c:pt idx="10">
                  <c:v>Павлодарская </c:v>
                </c:pt>
                <c:pt idx="11">
                  <c:v>Карагандинская</c:v>
                </c:pt>
                <c:pt idx="12">
                  <c:v>Мангистауская </c:v>
                </c:pt>
                <c:pt idx="13">
                  <c:v>Жамбылская </c:v>
                </c:pt>
              </c:strCache>
            </c:strRef>
          </c:cat>
          <c:val>
            <c:numRef>
              <c:f>Лист1!$C$2:$C$15</c:f>
              <c:numCache>
                <c:formatCode>General</c:formatCode>
                <c:ptCount val="14"/>
                <c:pt idx="0">
                  <c:v>1</c:v>
                </c:pt>
                <c:pt idx="1">
                  <c:v>0.9</c:v>
                </c:pt>
                <c:pt idx="2">
                  <c:v>0.7</c:v>
                </c:pt>
                <c:pt idx="3">
                  <c:v>0.2</c:v>
                </c:pt>
                <c:pt idx="4">
                  <c:v>0.4</c:v>
                </c:pt>
                <c:pt idx="5">
                  <c:v>0.8</c:v>
                </c:pt>
                <c:pt idx="6">
                  <c:v>0.02</c:v>
                </c:pt>
                <c:pt idx="7">
                  <c:v>7.0000000000000007E-2</c:v>
                </c:pt>
                <c:pt idx="8">
                  <c:v>0.4</c:v>
                </c:pt>
                <c:pt idx="9">
                  <c:v>0.7</c:v>
                </c:pt>
                <c:pt idx="10">
                  <c:v>0.2</c:v>
                </c:pt>
                <c:pt idx="11">
                  <c:v>0.5</c:v>
                </c:pt>
                <c:pt idx="12">
                  <c:v>0.1</c:v>
                </c:pt>
                <c:pt idx="13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axId val="112028672"/>
        <c:axId val="112038656"/>
      </c:barChart>
      <c:catAx>
        <c:axId val="112028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i="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2038656"/>
        <c:crosses val="autoZero"/>
        <c:auto val="1"/>
        <c:lblAlgn val="ctr"/>
        <c:lblOffset val="100"/>
        <c:noMultiLvlLbl val="0"/>
      </c:catAx>
      <c:valAx>
        <c:axId val="1120386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20286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0.96545</cdr:x>
      <cdr:y>0.91338</cdr:y>
    </cdr:from>
    <cdr:to>
      <cdr:x>1</cdr:x>
      <cdr:y>1</cdr:y>
    </cdr:to>
    <cdr:sp macro="" textlink="">
      <cdr:nvSpPr>
        <cdr:cNvPr id="2" name="TextBox 31"/>
        <cdr:cNvSpPr txBox="1"/>
      </cdr:nvSpPr>
      <cdr:spPr>
        <a:xfrm xmlns:a="http://schemas.openxmlformats.org/drawingml/2006/main">
          <a:off x="9908575" y="2920902"/>
          <a:ext cx="354580" cy="2769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38" tIns="45719" rIns="91438" bIns="45719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kk-KZ" sz="1200" b="1" dirty="0" smtClean="0">
              <a:latin typeface="Arial" panose="020B0604020202020204" pitchFamily="34" charset="0"/>
              <a:cs typeface="Arial" panose="020B0604020202020204" pitchFamily="34" charset="0"/>
            </a:rPr>
            <a:t>1</a:t>
          </a:r>
          <a:r>
            <a:rPr lang="en-US" sz="1200" b="1" dirty="0" smtClean="0">
              <a:latin typeface="Arial" panose="020B0604020202020204" pitchFamily="34" charset="0"/>
              <a:cs typeface="Arial" panose="020B0604020202020204" pitchFamily="34" charset="0"/>
            </a:rPr>
            <a:t>7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7" y="10"/>
            <a:ext cx="2984867" cy="502757"/>
          </a:xfrm>
          <a:prstGeom prst="rect">
            <a:avLst/>
          </a:prstGeom>
        </p:spPr>
        <p:txBody>
          <a:bodyPr vert="horz" lIns="91035" tIns="45517" rIns="91035" bIns="4551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706" y="10"/>
            <a:ext cx="2984867" cy="502757"/>
          </a:xfrm>
          <a:prstGeom prst="rect">
            <a:avLst/>
          </a:prstGeom>
        </p:spPr>
        <p:txBody>
          <a:bodyPr vert="horz" lIns="91035" tIns="45517" rIns="91035" bIns="45517" rtlCol="0"/>
          <a:lstStyle>
            <a:lvl1pPr algn="r">
              <a:defRPr sz="1200"/>
            </a:lvl1pPr>
          </a:lstStyle>
          <a:p>
            <a:fld id="{67D207FC-6F15-4CC7-A9D2-82A82EF05A2E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50950"/>
            <a:ext cx="6015037" cy="3384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35" tIns="45517" rIns="91035" bIns="4551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4"/>
          </a:xfrm>
          <a:prstGeom prst="rect">
            <a:avLst/>
          </a:prstGeom>
        </p:spPr>
        <p:txBody>
          <a:bodyPr vert="horz" lIns="91035" tIns="45517" rIns="91035" bIns="45517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7" y="9517554"/>
            <a:ext cx="2984867" cy="502756"/>
          </a:xfrm>
          <a:prstGeom prst="rect">
            <a:avLst/>
          </a:prstGeom>
        </p:spPr>
        <p:txBody>
          <a:bodyPr vert="horz" lIns="91035" tIns="45517" rIns="91035" bIns="4551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706" y="9517554"/>
            <a:ext cx="2984867" cy="502756"/>
          </a:xfrm>
          <a:prstGeom prst="rect">
            <a:avLst/>
          </a:prstGeom>
        </p:spPr>
        <p:txBody>
          <a:bodyPr vert="horz" lIns="91035" tIns="45517" rIns="91035" bIns="45517" rtlCol="0" anchor="b"/>
          <a:lstStyle>
            <a:lvl1pPr algn="r">
              <a:defRPr sz="1200"/>
            </a:lvl1pPr>
          </a:lstStyle>
          <a:p>
            <a:fld id="{CE947C34-6796-4627-8AE4-2C62C5D9CF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480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08049-975B-4690-B560-D81C6B40833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281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08049-975B-4690-B560-D81C6B40833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281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476BF-D2F3-4FA7-BA17-342A6F92019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148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DDC46-F823-4EE7-A903-8C411A1FA46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346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08049-975B-4690-B560-D81C6B40833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659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493963" y="568325"/>
            <a:ext cx="5043487" cy="28368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B0BDF-9C81-43E6-B6F9-CE67503DD883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4706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08049-975B-4690-B560-D81C6B40833E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6593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08049-975B-4690-B560-D81C6B40833E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281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CA88-FD42-48CF-A9BA-8322BF6A3FD0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731E-802E-497C-A0C1-72DC90F92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708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CA88-FD42-48CF-A9BA-8322BF6A3FD0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731E-802E-497C-A0C1-72DC90F92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370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CA88-FD42-48CF-A9BA-8322BF6A3FD0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731E-802E-497C-A0C1-72DC90F92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222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11818726" y="6642102"/>
            <a:ext cx="436033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207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93956F-647A-44B9-8163-DDB447652883}" type="slidenum">
              <a:rPr kumimoji="0" lang="ru-RU" altLang="ru-RU" sz="11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207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1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0" y="745067"/>
            <a:ext cx="12192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05213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B4C6D91-6030-4F7F-8B82-DBEE76F2A1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499941B-E67D-4E39-95E2-1E3696DF2EB3}" type="datetime1">
              <a:rPr lang="ru-RU" smtClean="0"/>
              <a:pPr/>
              <a:t>10.11.2021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0FBDEE2-342E-4D62-A97A-A90A9E77A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5EDF55E-4979-4FBF-ABF9-FB90BF35A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2493" y="6492191"/>
            <a:ext cx="2743200" cy="365125"/>
          </a:xfrm>
          <a:prstGeom prst="rect">
            <a:avLst/>
          </a:prstGeom>
        </p:spPr>
        <p:txBody>
          <a:bodyPr/>
          <a:lstStyle/>
          <a:p>
            <a:fld id="{CE0C8019-2F00-4475-8E5A-16F5FD78278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20A3E637-903F-4A6C-AB66-69CD6522F7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1624" y="97115"/>
            <a:ext cx="9000000" cy="648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900" b="1">
                <a:solidFill>
                  <a:srgbClr val="0099C0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88282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268">
          <p15:clr>
            <a:srgbClr val="FBAE40"/>
          </p15:clr>
        </p15:guide>
        <p15:guide id="2" pos="317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CA88-FD42-48CF-A9BA-8322BF6A3FD0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731E-802E-497C-A0C1-72DC90F92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457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CA88-FD42-48CF-A9BA-8322BF6A3FD0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731E-802E-497C-A0C1-72DC90F92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273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CA88-FD42-48CF-A9BA-8322BF6A3FD0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731E-802E-497C-A0C1-72DC90F92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978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CA88-FD42-48CF-A9BA-8322BF6A3FD0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731E-802E-497C-A0C1-72DC90F92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577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CA88-FD42-48CF-A9BA-8322BF6A3FD0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731E-802E-497C-A0C1-72DC90F92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868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CA88-FD42-48CF-A9BA-8322BF6A3FD0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731E-802E-497C-A0C1-72DC90F92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228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CA88-FD42-48CF-A9BA-8322BF6A3FD0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731E-802E-497C-A0C1-72DC90F92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983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CA88-FD42-48CF-A9BA-8322BF6A3FD0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731E-802E-497C-A0C1-72DC90F92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771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CCA88-FD42-48CF-A9BA-8322BF6A3FD0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2731E-802E-497C-A0C1-72DC90F92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775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Box 12"/>
          <p:cNvSpPr txBox="1">
            <a:spLocks noChangeArrowheads="1"/>
          </p:cNvSpPr>
          <p:nvPr/>
        </p:nvSpPr>
        <p:spPr bwMode="auto">
          <a:xfrm>
            <a:off x="1622425" y="392857"/>
            <a:ext cx="10852150" cy="461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24" tIns="60912" rIns="121824" bIns="60912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kk-KZ" sz="2200" b="1" dirty="0">
                <a:solidFill>
                  <a:srgbClr val="002060"/>
                </a:solidFill>
                <a:latin typeface="Arial" pitchFamily="34" charset="0"/>
              </a:rPr>
              <a:t>МИНИСТЕРСТВО </a:t>
            </a:r>
            <a:r>
              <a:rPr lang="ru-RU" sz="2200" b="1" dirty="0">
                <a:solidFill>
                  <a:srgbClr val="002060"/>
                </a:solidFill>
                <a:latin typeface="Arial" pitchFamily="34" charset="0"/>
              </a:rPr>
              <a:t>ИНДУСТРИИ И ИНФРАСТРУКТУРНОГО РАЗВИТИЯ </a:t>
            </a:r>
            <a:r>
              <a:rPr lang="ru-RU" sz="2200" b="1" dirty="0" smtClean="0">
                <a:solidFill>
                  <a:srgbClr val="002060"/>
                </a:solidFill>
                <a:latin typeface="Arial" pitchFamily="34" charset="0"/>
              </a:rPr>
              <a:t>РК</a:t>
            </a:r>
            <a:endParaRPr lang="ru-RU" sz="2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pic>
        <p:nvPicPr>
          <p:cNvPr id="89091" name="Рисунок 11" descr="Изображение выглядит как здание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155" y="230185"/>
            <a:ext cx="882391" cy="911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6"/>
          <p:cNvSpPr txBox="1">
            <a:spLocks noChangeArrowheads="1"/>
          </p:cNvSpPr>
          <p:nvPr/>
        </p:nvSpPr>
        <p:spPr bwMode="auto">
          <a:xfrm>
            <a:off x="1565275" y="6115050"/>
            <a:ext cx="9140825" cy="4143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81283" tIns="40654" rIns="81283" bIns="40654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685474" eaLnBrk="1" hangingPunct="1">
              <a:defRPr/>
            </a:pPr>
            <a:r>
              <a:rPr lang="ru-RU" sz="2400" b="1" kern="0" dirty="0">
                <a:solidFill>
                  <a:srgbClr val="002060"/>
                </a:solidFill>
                <a:latin typeface="Arial" pitchFamily="34" charset="0"/>
              </a:rPr>
              <a:t>г. </a:t>
            </a:r>
            <a:r>
              <a:rPr lang="ru-RU" sz="2400" b="1" kern="0" dirty="0" err="1">
                <a:solidFill>
                  <a:srgbClr val="002060"/>
                </a:solidFill>
                <a:latin typeface="Arial" pitchFamily="34" charset="0"/>
              </a:rPr>
              <a:t>Нур</a:t>
            </a:r>
            <a:r>
              <a:rPr lang="ru-RU" sz="2400" b="1" kern="0" dirty="0">
                <a:solidFill>
                  <a:srgbClr val="002060"/>
                </a:solidFill>
                <a:latin typeface="Arial" pitchFamily="34" charset="0"/>
              </a:rPr>
              <a:t>-Султан 2021 год</a:t>
            </a:r>
            <a:endParaRPr lang="en-US" sz="24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graphicFrame>
        <p:nvGraphicFramePr>
          <p:cNvPr id="89093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2499050"/>
              </p:ext>
            </p:extLst>
          </p:nvPr>
        </p:nvGraphicFramePr>
        <p:xfrm>
          <a:off x="187325" y="152400"/>
          <a:ext cx="431800" cy="644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3" name="CorelDRAW" r:id="rId4" imgW="357480" imgH="7198920" progId="">
                  <p:embed/>
                </p:oleObj>
              </mc:Choice>
              <mc:Fallback>
                <p:oleObj name="CorelDRAW" r:id="rId4" imgW="357480" imgH="71989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325" y="152400"/>
                        <a:ext cx="431800" cy="644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552954" y="2063234"/>
            <a:ext cx="9728048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Полное обеспечение </a:t>
            </a:r>
            <a:endParaRPr lang="ru-RU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чистой питьевой водой сельских </a:t>
            </a:r>
          </a:p>
          <a:p>
            <a:pPr algn="ctr"/>
            <a:r>
              <a:rPr lang="ru-RU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населенных </a:t>
            </a:r>
            <a:r>
              <a:rPr lang="ru-RU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пунктов</a:t>
            </a:r>
            <a:endParaRPr lang="ru-RU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85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/>
          <p:nvPr/>
        </p:nvSpPr>
        <p:spPr>
          <a:xfrm>
            <a:off x="7886497" y="2945282"/>
            <a:ext cx="2501727" cy="1484555"/>
          </a:xfrm>
          <a:custGeom>
            <a:avLst/>
            <a:gdLst/>
            <a:ahLst/>
            <a:cxnLst/>
            <a:rect l="l" t="t" r="r" b="b"/>
            <a:pathLst>
              <a:path w="2461895" h="1944370">
                <a:moveTo>
                  <a:pt x="1989574" y="1891277"/>
                </a:moveTo>
                <a:lnTo>
                  <a:pt x="1841911" y="1891277"/>
                </a:lnTo>
                <a:lnTo>
                  <a:pt x="1885252" y="1917598"/>
                </a:lnTo>
                <a:lnTo>
                  <a:pt x="1911262" y="1926381"/>
                </a:lnTo>
                <a:lnTo>
                  <a:pt x="1928596" y="1939540"/>
                </a:lnTo>
                <a:lnTo>
                  <a:pt x="1954602" y="1943935"/>
                </a:lnTo>
                <a:lnTo>
                  <a:pt x="1997936" y="1930773"/>
                </a:lnTo>
                <a:lnTo>
                  <a:pt x="1989574" y="1891277"/>
                </a:lnTo>
                <a:close/>
              </a:path>
              <a:path w="2461895" h="1944370">
                <a:moveTo>
                  <a:pt x="65010" y="627501"/>
                </a:moveTo>
                <a:lnTo>
                  <a:pt x="21664" y="649433"/>
                </a:lnTo>
                <a:lnTo>
                  <a:pt x="21664" y="684536"/>
                </a:lnTo>
                <a:lnTo>
                  <a:pt x="47675" y="754747"/>
                </a:lnTo>
                <a:lnTo>
                  <a:pt x="30337" y="807415"/>
                </a:lnTo>
                <a:lnTo>
                  <a:pt x="0" y="860073"/>
                </a:lnTo>
                <a:lnTo>
                  <a:pt x="4331" y="939053"/>
                </a:lnTo>
                <a:lnTo>
                  <a:pt x="13003" y="1061916"/>
                </a:lnTo>
                <a:lnTo>
                  <a:pt x="21664" y="1061916"/>
                </a:lnTo>
                <a:lnTo>
                  <a:pt x="38999" y="1097020"/>
                </a:lnTo>
                <a:lnTo>
                  <a:pt x="143021" y="1184781"/>
                </a:lnTo>
                <a:lnTo>
                  <a:pt x="143021" y="1189173"/>
                </a:lnTo>
                <a:lnTo>
                  <a:pt x="160355" y="1272542"/>
                </a:lnTo>
                <a:lnTo>
                  <a:pt x="377054" y="1382248"/>
                </a:lnTo>
                <a:lnTo>
                  <a:pt x="381384" y="1382248"/>
                </a:lnTo>
                <a:lnTo>
                  <a:pt x="381384" y="1386640"/>
                </a:lnTo>
                <a:lnTo>
                  <a:pt x="424728" y="1588496"/>
                </a:lnTo>
                <a:lnTo>
                  <a:pt x="469686" y="1678998"/>
                </a:lnTo>
                <a:lnTo>
                  <a:pt x="498464" y="1734740"/>
                </a:lnTo>
                <a:lnTo>
                  <a:pt x="541738" y="1812287"/>
                </a:lnTo>
                <a:lnTo>
                  <a:pt x="541738" y="1816679"/>
                </a:lnTo>
                <a:lnTo>
                  <a:pt x="537408" y="1930773"/>
                </a:lnTo>
                <a:lnTo>
                  <a:pt x="572076" y="1930773"/>
                </a:lnTo>
                <a:lnTo>
                  <a:pt x="598083" y="1878105"/>
                </a:lnTo>
                <a:lnTo>
                  <a:pt x="827777" y="1878105"/>
                </a:lnTo>
                <a:lnTo>
                  <a:pt x="897124" y="1834229"/>
                </a:lnTo>
                <a:lnTo>
                  <a:pt x="975125" y="1816679"/>
                </a:lnTo>
                <a:lnTo>
                  <a:pt x="1351563" y="1816679"/>
                </a:lnTo>
                <a:lnTo>
                  <a:pt x="1425859" y="1790341"/>
                </a:lnTo>
                <a:lnTo>
                  <a:pt x="1941602" y="1790341"/>
                </a:lnTo>
                <a:lnTo>
                  <a:pt x="1941602" y="1750860"/>
                </a:lnTo>
                <a:lnTo>
                  <a:pt x="1948372" y="1735633"/>
                </a:lnTo>
                <a:lnTo>
                  <a:pt x="1963265" y="1727814"/>
                </a:lnTo>
                <a:lnTo>
                  <a:pt x="1978159" y="1724934"/>
                </a:lnTo>
                <a:lnTo>
                  <a:pt x="1984928" y="1724522"/>
                </a:lnTo>
                <a:lnTo>
                  <a:pt x="2036949" y="1689418"/>
                </a:lnTo>
                <a:lnTo>
                  <a:pt x="2006607" y="1671868"/>
                </a:lnTo>
                <a:lnTo>
                  <a:pt x="1984928" y="1645545"/>
                </a:lnTo>
                <a:lnTo>
                  <a:pt x="2019611" y="1601657"/>
                </a:lnTo>
                <a:lnTo>
                  <a:pt x="2097623" y="1601657"/>
                </a:lnTo>
                <a:lnTo>
                  <a:pt x="2097623" y="1544609"/>
                </a:lnTo>
                <a:lnTo>
                  <a:pt x="2045610" y="1522666"/>
                </a:lnTo>
                <a:lnTo>
                  <a:pt x="2067283" y="1456848"/>
                </a:lnTo>
                <a:lnTo>
                  <a:pt x="1889583" y="1197957"/>
                </a:lnTo>
                <a:lnTo>
                  <a:pt x="1850588" y="1057525"/>
                </a:lnTo>
                <a:lnTo>
                  <a:pt x="1884384" y="943441"/>
                </a:lnTo>
                <a:lnTo>
                  <a:pt x="1724901" y="943441"/>
                </a:lnTo>
                <a:lnTo>
                  <a:pt x="1716228" y="934657"/>
                </a:lnTo>
                <a:lnTo>
                  <a:pt x="1711897" y="899557"/>
                </a:lnTo>
                <a:lnTo>
                  <a:pt x="1746566" y="829343"/>
                </a:lnTo>
                <a:lnTo>
                  <a:pt x="2084619" y="649433"/>
                </a:lnTo>
                <a:lnTo>
                  <a:pt x="2125241" y="636271"/>
                </a:lnTo>
                <a:lnTo>
                  <a:pt x="121342" y="636271"/>
                </a:lnTo>
                <a:lnTo>
                  <a:pt x="65010" y="627501"/>
                </a:lnTo>
                <a:close/>
              </a:path>
              <a:path w="2461895" h="1944370">
                <a:moveTo>
                  <a:pt x="1941602" y="1812287"/>
                </a:moveTo>
                <a:lnTo>
                  <a:pt x="1625224" y="1812287"/>
                </a:lnTo>
                <a:lnTo>
                  <a:pt x="1659896" y="1860552"/>
                </a:lnTo>
                <a:lnTo>
                  <a:pt x="1703236" y="1900048"/>
                </a:lnTo>
                <a:lnTo>
                  <a:pt x="1841911" y="1891277"/>
                </a:lnTo>
                <a:lnTo>
                  <a:pt x="1989574" y="1891277"/>
                </a:lnTo>
                <a:lnTo>
                  <a:pt x="1984928" y="1869332"/>
                </a:lnTo>
                <a:lnTo>
                  <a:pt x="1941602" y="1825444"/>
                </a:lnTo>
                <a:lnTo>
                  <a:pt x="1941602" y="1812287"/>
                </a:lnTo>
                <a:close/>
              </a:path>
              <a:path w="2461895" h="1944370">
                <a:moveTo>
                  <a:pt x="1351563" y="1816679"/>
                </a:moveTo>
                <a:lnTo>
                  <a:pt x="975125" y="1816679"/>
                </a:lnTo>
                <a:lnTo>
                  <a:pt x="1053137" y="1847390"/>
                </a:lnTo>
                <a:lnTo>
                  <a:pt x="1105153" y="1834229"/>
                </a:lnTo>
                <a:lnTo>
                  <a:pt x="1339185" y="1821066"/>
                </a:lnTo>
                <a:lnTo>
                  <a:pt x="1351563" y="1816679"/>
                </a:lnTo>
                <a:close/>
              </a:path>
              <a:path w="2461895" h="1944370">
                <a:moveTo>
                  <a:pt x="1941602" y="1790341"/>
                </a:moveTo>
                <a:lnTo>
                  <a:pt x="1425859" y="1790341"/>
                </a:lnTo>
                <a:lnTo>
                  <a:pt x="1464868" y="1821066"/>
                </a:lnTo>
                <a:lnTo>
                  <a:pt x="1625224" y="1812287"/>
                </a:lnTo>
                <a:lnTo>
                  <a:pt x="1941602" y="1812287"/>
                </a:lnTo>
                <a:lnTo>
                  <a:pt x="1941602" y="1790341"/>
                </a:lnTo>
                <a:close/>
              </a:path>
              <a:path w="2461895" h="1944370">
                <a:moveTo>
                  <a:pt x="1889583" y="925890"/>
                </a:moveTo>
                <a:lnTo>
                  <a:pt x="1724901" y="943441"/>
                </a:lnTo>
                <a:lnTo>
                  <a:pt x="1884384" y="943441"/>
                </a:lnTo>
                <a:lnTo>
                  <a:pt x="1889583" y="925890"/>
                </a:lnTo>
                <a:close/>
              </a:path>
              <a:path w="2461895" h="1944370">
                <a:moveTo>
                  <a:pt x="2455982" y="623110"/>
                </a:moveTo>
                <a:lnTo>
                  <a:pt x="2353323" y="623110"/>
                </a:lnTo>
                <a:lnTo>
                  <a:pt x="2453001" y="671375"/>
                </a:lnTo>
                <a:lnTo>
                  <a:pt x="2455982" y="623110"/>
                </a:lnTo>
                <a:close/>
              </a:path>
              <a:path w="2461895" h="1944370">
                <a:moveTo>
                  <a:pt x="2456524" y="614325"/>
                </a:moveTo>
                <a:lnTo>
                  <a:pt x="2192969" y="614325"/>
                </a:lnTo>
                <a:lnTo>
                  <a:pt x="2240644" y="666986"/>
                </a:lnTo>
                <a:lnTo>
                  <a:pt x="2292645" y="666986"/>
                </a:lnTo>
                <a:lnTo>
                  <a:pt x="2353323" y="623110"/>
                </a:lnTo>
                <a:lnTo>
                  <a:pt x="2455982" y="623110"/>
                </a:lnTo>
                <a:lnTo>
                  <a:pt x="2456524" y="614325"/>
                </a:lnTo>
                <a:close/>
              </a:path>
              <a:path w="2461895" h="1944370">
                <a:moveTo>
                  <a:pt x="358361" y="368321"/>
                </a:moveTo>
                <a:lnTo>
                  <a:pt x="364050" y="381758"/>
                </a:lnTo>
                <a:lnTo>
                  <a:pt x="316376" y="394930"/>
                </a:lnTo>
                <a:lnTo>
                  <a:pt x="290368" y="416862"/>
                </a:lnTo>
                <a:lnTo>
                  <a:pt x="229690" y="451966"/>
                </a:lnTo>
                <a:lnTo>
                  <a:pt x="182020" y="456357"/>
                </a:lnTo>
                <a:lnTo>
                  <a:pt x="164685" y="574845"/>
                </a:lnTo>
                <a:lnTo>
                  <a:pt x="121342" y="636271"/>
                </a:lnTo>
                <a:lnTo>
                  <a:pt x="2125241" y="636271"/>
                </a:lnTo>
                <a:lnTo>
                  <a:pt x="2192969" y="614325"/>
                </a:lnTo>
                <a:lnTo>
                  <a:pt x="2456524" y="614325"/>
                </a:lnTo>
                <a:lnTo>
                  <a:pt x="2461674" y="530956"/>
                </a:lnTo>
                <a:lnTo>
                  <a:pt x="2340320" y="530956"/>
                </a:lnTo>
                <a:lnTo>
                  <a:pt x="2353323" y="487069"/>
                </a:lnTo>
                <a:lnTo>
                  <a:pt x="2353323" y="465138"/>
                </a:lnTo>
                <a:lnTo>
                  <a:pt x="2288315" y="456357"/>
                </a:lnTo>
                <a:lnTo>
                  <a:pt x="2279643" y="456357"/>
                </a:lnTo>
                <a:lnTo>
                  <a:pt x="2279643" y="451966"/>
                </a:lnTo>
                <a:lnTo>
                  <a:pt x="2256889" y="390538"/>
                </a:lnTo>
                <a:lnTo>
                  <a:pt x="390042" y="390538"/>
                </a:lnTo>
                <a:lnTo>
                  <a:pt x="376232" y="379295"/>
                </a:lnTo>
                <a:lnTo>
                  <a:pt x="364047" y="369695"/>
                </a:lnTo>
                <a:lnTo>
                  <a:pt x="358361" y="368321"/>
                </a:lnTo>
                <a:close/>
              </a:path>
              <a:path w="2461895" h="1944370">
                <a:moveTo>
                  <a:pt x="732431" y="359824"/>
                </a:moveTo>
                <a:lnTo>
                  <a:pt x="559073" y="359824"/>
                </a:lnTo>
                <a:lnTo>
                  <a:pt x="502737" y="381758"/>
                </a:lnTo>
                <a:lnTo>
                  <a:pt x="442062" y="381758"/>
                </a:lnTo>
                <a:lnTo>
                  <a:pt x="390042" y="390538"/>
                </a:lnTo>
                <a:lnTo>
                  <a:pt x="2256889" y="390538"/>
                </a:lnTo>
                <a:lnTo>
                  <a:pt x="2253636" y="381758"/>
                </a:lnTo>
                <a:lnTo>
                  <a:pt x="2247868" y="377377"/>
                </a:lnTo>
                <a:lnTo>
                  <a:pt x="1057482" y="377377"/>
                </a:lnTo>
                <a:lnTo>
                  <a:pt x="1053147" y="372988"/>
                </a:lnTo>
                <a:lnTo>
                  <a:pt x="780102" y="372988"/>
                </a:lnTo>
                <a:lnTo>
                  <a:pt x="732431" y="359824"/>
                </a:lnTo>
                <a:close/>
              </a:path>
              <a:path w="2461895" h="1944370">
                <a:moveTo>
                  <a:pt x="2069452" y="153579"/>
                </a:moveTo>
                <a:lnTo>
                  <a:pt x="1378184" y="153579"/>
                </a:lnTo>
                <a:lnTo>
                  <a:pt x="1412857" y="206234"/>
                </a:lnTo>
                <a:lnTo>
                  <a:pt x="1365185" y="215017"/>
                </a:lnTo>
                <a:lnTo>
                  <a:pt x="1356523" y="298390"/>
                </a:lnTo>
                <a:lnTo>
                  <a:pt x="1317510" y="333489"/>
                </a:lnTo>
                <a:lnTo>
                  <a:pt x="1226494" y="337882"/>
                </a:lnTo>
                <a:lnTo>
                  <a:pt x="1187493" y="337882"/>
                </a:lnTo>
                <a:lnTo>
                  <a:pt x="1109480" y="377377"/>
                </a:lnTo>
                <a:lnTo>
                  <a:pt x="2247868" y="377377"/>
                </a:lnTo>
                <a:lnTo>
                  <a:pt x="2114957" y="276444"/>
                </a:lnTo>
                <a:lnTo>
                  <a:pt x="2110615" y="272063"/>
                </a:lnTo>
                <a:lnTo>
                  <a:pt x="2108585" y="265823"/>
                </a:lnTo>
                <a:lnTo>
                  <a:pt x="2104119" y="251766"/>
                </a:lnTo>
                <a:lnTo>
                  <a:pt x="2099653" y="236887"/>
                </a:lnTo>
                <a:lnTo>
                  <a:pt x="2097623" y="228179"/>
                </a:lnTo>
                <a:lnTo>
                  <a:pt x="2069452" y="153579"/>
                </a:lnTo>
                <a:close/>
              </a:path>
              <a:path w="2461895" h="1944370">
                <a:moveTo>
                  <a:pt x="897124" y="342277"/>
                </a:moveTo>
                <a:lnTo>
                  <a:pt x="832107" y="355434"/>
                </a:lnTo>
                <a:lnTo>
                  <a:pt x="780102" y="372988"/>
                </a:lnTo>
                <a:lnTo>
                  <a:pt x="1053147" y="372988"/>
                </a:lnTo>
                <a:lnTo>
                  <a:pt x="1040145" y="359824"/>
                </a:lnTo>
                <a:lnTo>
                  <a:pt x="931796" y="359824"/>
                </a:lnTo>
                <a:lnTo>
                  <a:pt x="897124" y="342277"/>
                </a:lnTo>
                <a:close/>
              </a:path>
              <a:path w="2461895" h="1944370">
                <a:moveTo>
                  <a:pt x="1165580" y="263282"/>
                </a:moveTo>
                <a:lnTo>
                  <a:pt x="1070481" y="263282"/>
                </a:lnTo>
                <a:lnTo>
                  <a:pt x="1113811" y="280836"/>
                </a:lnTo>
                <a:lnTo>
                  <a:pt x="1157155" y="293994"/>
                </a:lnTo>
                <a:lnTo>
                  <a:pt x="1165580" y="263282"/>
                </a:lnTo>
                <a:close/>
              </a:path>
              <a:path w="2461895" h="1944370">
                <a:moveTo>
                  <a:pt x="1109480" y="0"/>
                </a:moveTo>
                <a:lnTo>
                  <a:pt x="1079144" y="0"/>
                </a:lnTo>
                <a:lnTo>
                  <a:pt x="1009807" y="26319"/>
                </a:lnTo>
                <a:lnTo>
                  <a:pt x="931796" y="70206"/>
                </a:lnTo>
                <a:lnTo>
                  <a:pt x="927450" y="70206"/>
                </a:lnTo>
                <a:lnTo>
                  <a:pt x="897124" y="78977"/>
                </a:lnTo>
                <a:lnTo>
                  <a:pt x="879779" y="127252"/>
                </a:lnTo>
                <a:lnTo>
                  <a:pt x="892782" y="140415"/>
                </a:lnTo>
                <a:lnTo>
                  <a:pt x="892782" y="144806"/>
                </a:lnTo>
                <a:lnTo>
                  <a:pt x="897124" y="250121"/>
                </a:lnTo>
                <a:lnTo>
                  <a:pt x="901454" y="289617"/>
                </a:lnTo>
                <a:lnTo>
                  <a:pt x="970794" y="263282"/>
                </a:lnTo>
                <a:lnTo>
                  <a:pt x="1165580" y="263282"/>
                </a:lnTo>
                <a:lnTo>
                  <a:pt x="1178820" y="215017"/>
                </a:lnTo>
                <a:lnTo>
                  <a:pt x="1248171" y="188680"/>
                </a:lnTo>
                <a:lnTo>
                  <a:pt x="1291021" y="188680"/>
                </a:lnTo>
                <a:lnTo>
                  <a:pt x="1274166" y="157967"/>
                </a:lnTo>
                <a:lnTo>
                  <a:pt x="1339185" y="153579"/>
                </a:lnTo>
                <a:lnTo>
                  <a:pt x="2069452" y="153579"/>
                </a:lnTo>
                <a:lnTo>
                  <a:pt x="2051224" y="105310"/>
                </a:lnTo>
                <a:lnTo>
                  <a:pt x="1391188" y="105310"/>
                </a:lnTo>
                <a:lnTo>
                  <a:pt x="1391188" y="100919"/>
                </a:lnTo>
                <a:lnTo>
                  <a:pt x="1349744" y="61427"/>
                </a:lnTo>
                <a:lnTo>
                  <a:pt x="1226494" y="61427"/>
                </a:lnTo>
                <a:lnTo>
                  <a:pt x="1226494" y="57045"/>
                </a:lnTo>
                <a:lnTo>
                  <a:pt x="1170158" y="26319"/>
                </a:lnTo>
                <a:lnTo>
                  <a:pt x="1109480" y="0"/>
                </a:lnTo>
                <a:close/>
              </a:path>
              <a:path w="2461895" h="1944370">
                <a:moveTo>
                  <a:pt x="1291021" y="188680"/>
                </a:moveTo>
                <a:lnTo>
                  <a:pt x="1248171" y="188680"/>
                </a:lnTo>
                <a:lnTo>
                  <a:pt x="1295841" y="197463"/>
                </a:lnTo>
                <a:lnTo>
                  <a:pt x="1291021" y="188680"/>
                </a:lnTo>
                <a:close/>
              </a:path>
              <a:path w="2461895" h="1944370">
                <a:moveTo>
                  <a:pt x="1581880" y="21941"/>
                </a:moveTo>
                <a:lnTo>
                  <a:pt x="1542870" y="65819"/>
                </a:lnTo>
                <a:lnTo>
                  <a:pt x="1542870" y="70206"/>
                </a:lnTo>
                <a:lnTo>
                  <a:pt x="1538540" y="70206"/>
                </a:lnTo>
                <a:lnTo>
                  <a:pt x="1503871" y="78977"/>
                </a:lnTo>
                <a:lnTo>
                  <a:pt x="1477862" y="100919"/>
                </a:lnTo>
                <a:lnTo>
                  <a:pt x="1473531" y="105310"/>
                </a:lnTo>
                <a:lnTo>
                  <a:pt x="1703236" y="105310"/>
                </a:lnTo>
                <a:lnTo>
                  <a:pt x="1633885" y="26319"/>
                </a:lnTo>
                <a:lnTo>
                  <a:pt x="1581880" y="21941"/>
                </a:lnTo>
                <a:close/>
              </a:path>
              <a:path w="2461895" h="1944370">
                <a:moveTo>
                  <a:pt x="2002276" y="74599"/>
                </a:moveTo>
                <a:lnTo>
                  <a:pt x="1954602" y="100919"/>
                </a:lnTo>
                <a:lnTo>
                  <a:pt x="1950264" y="100919"/>
                </a:lnTo>
                <a:lnTo>
                  <a:pt x="1711897" y="105310"/>
                </a:lnTo>
                <a:lnTo>
                  <a:pt x="2051224" y="105310"/>
                </a:lnTo>
                <a:lnTo>
                  <a:pt x="2041279" y="78977"/>
                </a:lnTo>
                <a:lnTo>
                  <a:pt x="2002276" y="74599"/>
                </a:lnTo>
                <a:close/>
              </a:path>
              <a:path w="2461895" h="1944370">
                <a:moveTo>
                  <a:pt x="1317510" y="30712"/>
                </a:moveTo>
                <a:lnTo>
                  <a:pt x="1287170" y="52654"/>
                </a:lnTo>
                <a:lnTo>
                  <a:pt x="1282838" y="52654"/>
                </a:lnTo>
                <a:lnTo>
                  <a:pt x="1230837" y="61427"/>
                </a:lnTo>
                <a:lnTo>
                  <a:pt x="1349744" y="61427"/>
                </a:lnTo>
                <a:lnTo>
                  <a:pt x="1317510" y="30712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588745" y="1575419"/>
            <a:ext cx="2759554" cy="1736021"/>
          </a:xfrm>
          <a:custGeom>
            <a:avLst/>
            <a:gdLst/>
            <a:ahLst/>
            <a:cxnLst/>
            <a:rect l="l" t="t" r="r" b="b"/>
            <a:pathLst>
              <a:path w="2730500" h="2362835">
                <a:moveTo>
                  <a:pt x="1751206" y="1972384"/>
                </a:moveTo>
                <a:lnTo>
                  <a:pt x="1365112" y="1972384"/>
                </a:lnTo>
                <a:lnTo>
                  <a:pt x="1408454" y="1976777"/>
                </a:lnTo>
                <a:lnTo>
                  <a:pt x="1412784" y="1976777"/>
                </a:lnTo>
                <a:lnTo>
                  <a:pt x="1417115" y="1981158"/>
                </a:lnTo>
                <a:lnTo>
                  <a:pt x="1473462" y="2138946"/>
                </a:lnTo>
                <a:lnTo>
                  <a:pt x="1490795" y="2178391"/>
                </a:lnTo>
                <a:lnTo>
                  <a:pt x="1629472" y="2283586"/>
                </a:lnTo>
                <a:lnTo>
                  <a:pt x="1633802" y="2287976"/>
                </a:lnTo>
                <a:lnTo>
                  <a:pt x="1655467" y="2358100"/>
                </a:lnTo>
                <a:lnTo>
                  <a:pt x="1716145" y="2362481"/>
                </a:lnTo>
                <a:lnTo>
                  <a:pt x="1751206" y="1972384"/>
                </a:lnTo>
                <a:close/>
              </a:path>
              <a:path w="2730500" h="2362835">
                <a:moveTo>
                  <a:pt x="125686" y="745130"/>
                </a:moveTo>
                <a:lnTo>
                  <a:pt x="4345" y="859092"/>
                </a:lnTo>
                <a:lnTo>
                  <a:pt x="0" y="946745"/>
                </a:lnTo>
                <a:lnTo>
                  <a:pt x="17338" y="1021257"/>
                </a:lnTo>
                <a:lnTo>
                  <a:pt x="82342" y="1091385"/>
                </a:lnTo>
                <a:lnTo>
                  <a:pt x="86673" y="1095775"/>
                </a:lnTo>
                <a:lnTo>
                  <a:pt x="82342" y="1100155"/>
                </a:lnTo>
                <a:lnTo>
                  <a:pt x="34672" y="1165903"/>
                </a:lnTo>
                <a:lnTo>
                  <a:pt x="39016" y="1231645"/>
                </a:lnTo>
                <a:lnTo>
                  <a:pt x="60681" y="1279864"/>
                </a:lnTo>
                <a:lnTo>
                  <a:pt x="125686" y="1345610"/>
                </a:lnTo>
                <a:lnTo>
                  <a:pt x="121345" y="1349988"/>
                </a:lnTo>
                <a:lnTo>
                  <a:pt x="95346" y="1406977"/>
                </a:lnTo>
                <a:lnTo>
                  <a:pt x="95346" y="1415732"/>
                </a:lnTo>
                <a:lnTo>
                  <a:pt x="91015" y="1415732"/>
                </a:lnTo>
                <a:lnTo>
                  <a:pt x="60681" y="1442032"/>
                </a:lnTo>
                <a:lnTo>
                  <a:pt x="56351" y="1442032"/>
                </a:lnTo>
                <a:lnTo>
                  <a:pt x="21680" y="1455181"/>
                </a:lnTo>
                <a:lnTo>
                  <a:pt x="26010" y="1494640"/>
                </a:lnTo>
                <a:lnTo>
                  <a:pt x="82342" y="1569142"/>
                </a:lnTo>
                <a:lnTo>
                  <a:pt x="151682" y="1626130"/>
                </a:lnTo>
                <a:lnTo>
                  <a:pt x="160359" y="1634888"/>
                </a:lnTo>
                <a:lnTo>
                  <a:pt x="151682" y="1639281"/>
                </a:lnTo>
                <a:lnTo>
                  <a:pt x="125686" y="1669957"/>
                </a:lnTo>
                <a:lnTo>
                  <a:pt x="95346" y="1705024"/>
                </a:lnTo>
                <a:lnTo>
                  <a:pt x="91111" y="1897880"/>
                </a:lnTo>
                <a:lnTo>
                  <a:pt x="91015" y="1906638"/>
                </a:lnTo>
                <a:lnTo>
                  <a:pt x="86673" y="1911031"/>
                </a:lnTo>
                <a:lnTo>
                  <a:pt x="47675" y="1928558"/>
                </a:lnTo>
                <a:lnTo>
                  <a:pt x="47675" y="1981158"/>
                </a:lnTo>
                <a:lnTo>
                  <a:pt x="104007" y="2029373"/>
                </a:lnTo>
                <a:lnTo>
                  <a:pt x="112684" y="2029373"/>
                </a:lnTo>
                <a:lnTo>
                  <a:pt x="151682" y="1994306"/>
                </a:lnTo>
                <a:lnTo>
                  <a:pt x="151682" y="1989924"/>
                </a:lnTo>
                <a:lnTo>
                  <a:pt x="156013" y="1989924"/>
                </a:lnTo>
                <a:lnTo>
                  <a:pt x="190685" y="1981158"/>
                </a:lnTo>
                <a:lnTo>
                  <a:pt x="225364" y="1950479"/>
                </a:lnTo>
                <a:lnTo>
                  <a:pt x="229694" y="1941706"/>
                </a:lnTo>
                <a:lnTo>
                  <a:pt x="332846" y="1941706"/>
                </a:lnTo>
                <a:lnTo>
                  <a:pt x="364039" y="1924182"/>
                </a:lnTo>
                <a:lnTo>
                  <a:pt x="437710" y="1897880"/>
                </a:lnTo>
                <a:lnTo>
                  <a:pt x="1757902" y="1897880"/>
                </a:lnTo>
                <a:lnTo>
                  <a:pt x="1776812" y="1687484"/>
                </a:lnTo>
                <a:lnTo>
                  <a:pt x="2186073" y="1687484"/>
                </a:lnTo>
                <a:lnTo>
                  <a:pt x="2214519" y="1678730"/>
                </a:lnTo>
                <a:lnTo>
                  <a:pt x="2346486" y="1678730"/>
                </a:lnTo>
                <a:lnTo>
                  <a:pt x="2374855" y="1639281"/>
                </a:lnTo>
                <a:lnTo>
                  <a:pt x="2470202" y="1617360"/>
                </a:lnTo>
                <a:lnTo>
                  <a:pt x="2470202" y="1573533"/>
                </a:lnTo>
                <a:lnTo>
                  <a:pt x="2496211" y="1494640"/>
                </a:lnTo>
                <a:lnTo>
                  <a:pt x="2436790" y="1385056"/>
                </a:lnTo>
                <a:lnTo>
                  <a:pt x="2067167" y="1385056"/>
                </a:lnTo>
                <a:lnTo>
                  <a:pt x="1993499" y="1367528"/>
                </a:lnTo>
                <a:lnTo>
                  <a:pt x="1932833" y="1363135"/>
                </a:lnTo>
                <a:lnTo>
                  <a:pt x="1886724" y="1323690"/>
                </a:lnTo>
                <a:lnTo>
                  <a:pt x="1746482" y="1323690"/>
                </a:lnTo>
                <a:lnTo>
                  <a:pt x="1703138" y="1301784"/>
                </a:lnTo>
                <a:lnTo>
                  <a:pt x="1677146" y="1275482"/>
                </a:lnTo>
                <a:lnTo>
                  <a:pt x="1703138" y="1262335"/>
                </a:lnTo>
                <a:lnTo>
                  <a:pt x="1724807" y="1244796"/>
                </a:lnTo>
                <a:lnTo>
                  <a:pt x="1898164" y="1240415"/>
                </a:lnTo>
                <a:lnTo>
                  <a:pt x="2389625" y="1240415"/>
                </a:lnTo>
                <a:lnTo>
                  <a:pt x="2383532" y="1218498"/>
                </a:lnTo>
                <a:lnTo>
                  <a:pt x="2392193" y="1051937"/>
                </a:lnTo>
                <a:lnTo>
                  <a:pt x="2522207" y="986190"/>
                </a:lnTo>
                <a:lnTo>
                  <a:pt x="2634890" y="898541"/>
                </a:lnTo>
                <a:lnTo>
                  <a:pt x="2630545" y="806496"/>
                </a:lnTo>
                <a:lnTo>
                  <a:pt x="2603008" y="767040"/>
                </a:lnTo>
                <a:lnTo>
                  <a:pt x="160359" y="767040"/>
                </a:lnTo>
                <a:lnTo>
                  <a:pt x="160359" y="762659"/>
                </a:lnTo>
                <a:lnTo>
                  <a:pt x="125686" y="745130"/>
                </a:lnTo>
                <a:close/>
              </a:path>
              <a:path w="2730500" h="2362835">
                <a:moveTo>
                  <a:pt x="936082" y="1919789"/>
                </a:moveTo>
                <a:lnTo>
                  <a:pt x="684724" y="1919789"/>
                </a:lnTo>
                <a:lnTo>
                  <a:pt x="689065" y="1924182"/>
                </a:lnTo>
                <a:lnTo>
                  <a:pt x="762732" y="2003075"/>
                </a:lnTo>
                <a:lnTo>
                  <a:pt x="832072" y="2003075"/>
                </a:lnTo>
                <a:lnTo>
                  <a:pt x="858078" y="1976777"/>
                </a:lnTo>
                <a:lnTo>
                  <a:pt x="897081" y="1968008"/>
                </a:lnTo>
                <a:lnTo>
                  <a:pt x="936082" y="1919789"/>
                </a:lnTo>
                <a:close/>
              </a:path>
              <a:path w="2730500" h="2362835">
                <a:moveTo>
                  <a:pt x="1755933" y="1919789"/>
                </a:moveTo>
                <a:lnTo>
                  <a:pt x="940410" y="1919789"/>
                </a:lnTo>
                <a:lnTo>
                  <a:pt x="1001088" y="1928558"/>
                </a:lnTo>
                <a:lnTo>
                  <a:pt x="1005419" y="1928558"/>
                </a:lnTo>
                <a:lnTo>
                  <a:pt x="1079097" y="2003075"/>
                </a:lnTo>
                <a:lnTo>
                  <a:pt x="1313107" y="1998684"/>
                </a:lnTo>
                <a:lnTo>
                  <a:pt x="1360782" y="1972384"/>
                </a:lnTo>
                <a:lnTo>
                  <a:pt x="1751206" y="1972384"/>
                </a:lnTo>
                <a:lnTo>
                  <a:pt x="1755933" y="1919789"/>
                </a:lnTo>
                <a:close/>
              </a:path>
              <a:path w="2730500" h="2362835">
                <a:moveTo>
                  <a:pt x="267876" y="1971676"/>
                </a:moveTo>
                <a:lnTo>
                  <a:pt x="264367" y="1972384"/>
                </a:lnTo>
                <a:lnTo>
                  <a:pt x="268693" y="1972384"/>
                </a:lnTo>
                <a:lnTo>
                  <a:pt x="267876" y="1971676"/>
                </a:lnTo>
                <a:close/>
              </a:path>
              <a:path w="2730500" h="2362835">
                <a:moveTo>
                  <a:pt x="332846" y="1941706"/>
                </a:moveTo>
                <a:lnTo>
                  <a:pt x="229694" y="1941706"/>
                </a:lnTo>
                <a:lnTo>
                  <a:pt x="238356" y="1946090"/>
                </a:lnTo>
                <a:lnTo>
                  <a:pt x="267876" y="1971676"/>
                </a:lnTo>
                <a:lnTo>
                  <a:pt x="286030" y="1968008"/>
                </a:lnTo>
                <a:lnTo>
                  <a:pt x="332846" y="1941706"/>
                </a:lnTo>
                <a:close/>
              </a:path>
              <a:path w="2730500" h="2362835">
                <a:moveTo>
                  <a:pt x="1757902" y="1897880"/>
                </a:moveTo>
                <a:lnTo>
                  <a:pt x="481039" y="1897880"/>
                </a:lnTo>
                <a:lnTo>
                  <a:pt x="541713" y="1928558"/>
                </a:lnTo>
                <a:lnTo>
                  <a:pt x="593719" y="1959234"/>
                </a:lnTo>
                <a:lnTo>
                  <a:pt x="641390" y="1950479"/>
                </a:lnTo>
                <a:lnTo>
                  <a:pt x="676062" y="1924182"/>
                </a:lnTo>
                <a:lnTo>
                  <a:pt x="684724" y="1919789"/>
                </a:lnTo>
                <a:lnTo>
                  <a:pt x="1755933" y="1919789"/>
                </a:lnTo>
                <a:lnTo>
                  <a:pt x="1757902" y="1897880"/>
                </a:lnTo>
                <a:close/>
              </a:path>
              <a:path w="2730500" h="2362835">
                <a:moveTo>
                  <a:pt x="2186073" y="1687484"/>
                </a:moveTo>
                <a:lnTo>
                  <a:pt x="1824484" y="1687484"/>
                </a:lnTo>
                <a:lnTo>
                  <a:pt x="1915499" y="1726933"/>
                </a:lnTo>
                <a:lnTo>
                  <a:pt x="2032495" y="1740081"/>
                </a:lnTo>
                <a:lnTo>
                  <a:pt x="2114842" y="1709406"/>
                </a:lnTo>
                <a:lnTo>
                  <a:pt x="2186073" y="1687484"/>
                </a:lnTo>
                <a:close/>
              </a:path>
              <a:path w="2730500" h="2362835">
                <a:moveTo>
                  <a:pt x="2346486" y="1678730"/>
                </a:moveTo>
                <a:lnTo>
                  <a:pt x="2214519" y="1678730"/>
                </a:lnTo>
                <a:lnTo>
                  <a:pt x="2253513" y="1740081"/>
                </a:lnTo>
                <a:lnTo>
                  <a:pt x="2305519" y="1740081"/>
                </a:lnTo>
                <a:lnTo>
                  <a:pt x="2340190" y="1687484"/>
                </a:lnTo>
                <a:lnTo>
                  <a:pt x="2346486" y="1678730"/>
                </a:lnTo>
                <a:close/>
              </a:path>
              <a:path w="2730500" h="2362835">
                <a:moveTo>
                  <a:pt x="2389625" y="1240415"/>
                </a:moveTo>
                <a:lnTo>
                  <a:pt x="1898164" y="1240415"/>
                </a:lnTo>
                <a:lnTo>
                  <a:pt x="1928487" y="1262335"/>
                </a:lnTo>
                <a:lnTo>
                  <a:pt x="1976163" y="1275482"/>
                </a:lnTo>
                <a:lnTo>
                  <a:pt x="2071508" y="1275482"/>
                </a:lnTo>
                <a:lnTo>
                  <a:pt x="2101834" y="1306161"/>
                </a:lnTo>
                <a:lnTo>
                  <a:pt x="2067167" y="1385056"/>
                </a:lnTo>
                <a:lnTo>
                  <a:pt x="2436790" y="1385056"/>
                </a:lnTo>
                <a:lnTo>
                  <a:pt x="2422530" y="1358757"/>
                </a:lnTo>
                <a:lnTo>
                  <a:pt x="2389625" y="1240415"/>
                </a:lnTo>
                <a:close/>
              </a:path>
              <a:path w="2730500" h="2362835">
                <a:moveTo>
                  <a:pt x="1876485" y="1314931"/>
                </a:moveTo>
                <a:lnTo>
                  <a:pt x="1746482" y="1323690"/>
                </a:lnTo>
                <a:lnTo>
                  <a:pt x="1886724" y="1323690"/>
                </a:lnTo>
                <a:lnTo>
                  <a:pt x="1876485" y="1314931"/>
                </a:lnTo>
                <a:close/>
              </a:path>
              <a:path w="2730500" h="2362835">
                <a:moveTo>
                  <a:pt x="403038" y="0"/>
                </a:moveTo>
                <a:lnTo>
                  <a:pt x="381377" y="100813"/>
                </a:lnTo>
                <a:lnTo>
                  <a:pt x="381377" y="105191"/>
                </a:lnTo>
                <a:lnTo>
                  <a:pt x="307691" y="192854"/>
                </a:lnTo>
                <a:lnTo>
                  <a:pt x="303361" y="192854"/>
                </a:lnTo>
                <a:lnTo>
                  <a:pt x="303361" y="197251"/>
                </a:lnTo>
                <a:lnTo>
                  <a:pt x="212360" y="280522"/>
                </a:lnTo>
                <a:lnTo>
                  <a:pt x="212360" y="350643"/>
                </a:lnTo>
                <a:lnTo>
                  <a:pt x="351036" y="495298"/>
                </a:lnTo>
                <a:lnTo>
                  <a:pt x="355367" y="499678"/>
                </a:lnTo>
                <a:lnTo>
                  <a:pt x="355367" y="543502"/>
                </a:lnTo>
                <a:lnTo>
                  <a:pt x="372700" y="565423"/>
                </a:lnTo>
                <a:lnTo>
                  <a:pt x="381377" y="626791"/>
                </a:lnTo>
                <a:lnTo>
                  <a:pt x="381377" y="631169"/>
                </a:lnTo>
                <a:lnTo>
                  <a:pt x="377032" y="631169"/>
                </a:lnTo>
                <a:lnTo>
                  <a:pt x="359698" y="648694"/>
                </a:lnTo>
                <a:lnTo>
                  <a:pt x="312037" y="749508"/>
                </a:lnTo>
                <a:lnTo>
                  <a:pt x="312037" y="753889"/>
                </a:lnTo>
                <a:lnTo>
                  <a:pt x="303361" y="753889"/>
                </a:lnTo>
                <a:lnTo>
                  <a:pt x="164689" y="767040"/>
                </a:lnTo>
                <a:lnTo>
                  <a:pt x="2603008" y="767040"/>
                </a:lnTo>
                <a:lnTo>
                  <a:pt x="2578539" y="731979"/>
                </a:lnTo>
                <a:lnTo>
                  <a:pt x="2608880" y="696912"/>
                </a:lnTo>
                <a:lnTo>
                  <a:pt x="2656555" y="666236"/>
                </a:lnTo>
                <a:lnTo>
                  <a:pt x="2725891" y="657467"/>
                </a:lnTo>
                <a:lnTo>
                  <a:pt x="2730221" y="609249"/>
                </a:lnTo>
                <a:lnTo>
                  <a:pt x="2639217" y="604867"/>
                </a:lnTo>
                <a:lnTo>
                  <a:pt x="2627663" y="578573"/>
                </a:lnTo>
                <a:lnTo>
                  <a:pt x="2227517" y="578573"/>
                </a:lnTo>
                <a:lnTo>
                  <a:pt x="2145176" y="574192"/>
                </a:lnTo>
                <a:lnTo>
                  <a:pt x="2071508" y="512827"/>
                </a:lnTo>
                <a:lnTo>
                  <a:pt x="2010834" y="416393"/>
                </a:lnTo>
                <a:lnTo>
                  <a:pt x="1875587" y="398861"/>
                </a:lnTo>
                <a:lnTo>
                  <a:pt x="697726" y="398861"/>
                </a:lnTo>
                <a:lnTo>
                  <a:pt x="403038" y="0"/>
                </a:lnTo>
                <a:close/>
              </a:path>
              <a:path w="2730500" h="2362835">
                <a:moveTo>
                  <a:pt x="2535213" y="460230"/>
                </a:moveTo>
                <a:lnTo>
                  <a:pt x="2500542" y="464611"/>
                </a:lnTo>
                <a:lnTo>
                  <a:pt x="2452867" y="508445"/>
                </a:lnTo>
                <a:lnTo>
                  <a:pt x="2400865" y="578573"/>
                </a:lnTo>
                <a:lnTo>
                  <a:pt x="2627663" y="578573"/>
                </a:lnTo>
                <a:lnTo>
                  <a:pt x="2621884" y="565423"/>
                </a:lnTo>
                <a:lnTo>
                  <a:pt x="2543876" y="525974"/>
                </a:lnTo>
                <a:lnTo>
                  <a:pt x="2535213" y="460230"/>
                </a:lnTo>
                <a:close/>
              </a:path>
              <a:path w="2730500" h="2362835">
                <a:moveTo>
                  <a:pt x="840743" y="153409"/>
                </a:moveTo>
                <a:lnTo>
                  <a:pt x="788742" y="188476"/>
                </a:lnTo>
                <a:lnTo>
                  <a:pt x="784400" y="232303"/>
                </a:lnTo>
                <a:lnTo>
                  <a:pt x="797403" y="293673"/>
                </a:lnTo>
                <a:lnTo>
                  <a:pt x="754059" y="341887"/>
                </a:lnTo>
                <a:lnTo>
                  <a:pt x="697726" y="398861"/>
                </a:lnTo>
                <a:lnTo>
                  <a:pt x="1875587" y="398861"/>
                </a:lnTo>
                <a:lnTo>
                  <a:pt x="1841817" y="394483"/>
                </a:lnTo>
                <a:lnTo>
                  <a:pt x="1805597" y="337499"/>
                </a:lnTo>
                <a:lnTo>
                  <a:pt x="1066093" y="337499"/>
                </a:lnTo>
                <a:lnTo>
                  <a:pt x="1040086" y="276144"/>
                </a:lnTo>
                <a:lnTo>
                  <a:pt x="970747" y="262994"/>
                </a:lnTo>
                <a:lnTo>
                  <a:pt x="953413" y="210394"/>
                </a:lnTo>
                <a:lnTo>
                  <a:pt x="936082" y="170949"/>
                </a:lnTo>
                <a:lnTo>
                  <a:pt x="840743" y="153409"/>
                </a:lnTo>
                <a:close/>
              </a:path>
              <a:path w="2730500" h="2362835">
                <a:moveTo>
                  <a:pt x="1213430" y="284900"/>
                </a:moveTo>
                <a:lnTo>
                  <a:pt x="1152767" y="337499"/>
                </a:lnTo>
                <a:lnTo>
                  <a:pt x="1805597" y="337499"/>
                </a:lnTo>
                <a:lnTo>
                  <a:pt x="1777740" y="293673"/>
                </a:lnTo>
                <a:lnTo>
                  <a:pt x="1308776" y="293673"/>
                </a:lnTo>
                <a:lnTo>
                  <a:pt x="1213430" y="284900"/>
                </a:lnTo>
                <a:close/>
              </a:path>
              <a:path w="2730500" h="2362835">
                <a:moveTo>
                  <a:pt x="1586132" y="140258"/>
                </a:moveTo>
                <a:lnTo>
                  <a:pt x="1499458" y="140258"/>
                </a:lnTo>
                <a:lnTo>
                  <a:pt x="1456128" y="206005"/>
                </a:lnTo>
                <a:lnTo>
                  <a:pt x="1382447" y="206005"/>
                </a:lnTo>
                <a:lnTo>
                  <a:pt x="1308776" y="293673"/>
                </a:lnTo>
                <a:lnTo>
                  <a:pt x="1777740" y="293673"/>
                </a:lnTo>
                <a:lnTo>
                  <a:pt x="1724807" y="210394"/>
                </a:lnTo>
                <a:lnTo>
                  <a:pt x="1690138" y="179707"/>
                </a:lnTo>
                <a:lnTo>
                  <a:pt x="1586132" y="140258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243675" y="2487813"/>
            <a:ext cx="429335" cy="106373"/>
          </a:xfrm>
          <a:custGeom>
            <a:avLst/>
            <a:gdLst/>
            <a:ahLst/>
            <a:cxnLst/>
            <a:rect l="l" t="t" r="r" b="b"/>
            <a:pathLst>
              <a:path w="424815" h="144779">
                <a:moveTo>
                  <a:pt x="390020" y="144641"/>
                </a:moveTo>
                <a:lnTo>
                  <a:pt x="316353" y="127113"/>
                </a:lnTo>
                <a:lnTo>
                  <a:pt x="255686" y="122720"/>
                </a:lnTo>
                <a:lnTo>
                  <a:pt x="199339" y="74515"/>
                </a:lnTo>
                <a:lnTo>
                  <a:pt x="69335" y="83275"/>
                </a:lnTo>
                <a:lnTo>
                  <a:pt x="25991" y="61368"/>
                </a:lnTo>
                <a:lnTo>
                  <a:pt x="0" y="35067"/>
                </a:lnTo>
                <a:lnTo>
                  <a:pt x="25991" y="21920"/>
                </a:lnTo>
                <a:lnTo>
                  <a:pt x="47660" y="4381"/>
                </a:lnTo>
                <a:lnTo>
                  <a:pt x="221018" y="0"/>
                </a:lnTo>
                <a:lnTo>
                  <a:pt x="251340" y="21920"/>
                </a:lnTo>
                <a:lnTo>
                  <a:pt x="299016" y="35067"/>
                </a:lnTo>
                <a:lnTo>
                  <a:pt x="394361" y="35067"/>
                </a:lnTo>
                <a:lnTo>
                  <a:pt x="424688" y="65746"/>
                </a:lnTo>
                <a:lnTo>
                  <a:pt x="390020" y="144641"/>
                </a:lnTo>
                <a:close/>
              </a:path>
            </a:pathLst>
          </a:custGeom>
          <a:ln w="179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462932" y="2957604"/>
            <a:ext cx="2667781" cy="1709428"/>
          </a:xfrm>
          <a:custGeom>
            <a:avLst/>
            <a:gdLst/>
            <a:ahLst/>
            <a:cxnLst/>
            <a:rect l="l" t="t" r="r" b="b"/>
            <a:pathLst>
              <a:path w="2639695" h="2326640">
                <a:moveTo>
                  <a:pt x="2482044" y="2040897"/>
                </a:moveTo>
                <a:lnTo>
                  <a:pt x="2080385" y="2040897"/>
                </a:lnTo>
                <a:lnTo>
                  <a:pt x="2058720" y="2326186"/>
                </a:lnTo>
                <a:lnTo>
                  <a:pt x="2123725" y="2282301"/>
                </a:lnTo>
                <a:lnTo>
                  <a:pt x="2162738" y="2247184"/>
                </a:lnTo>
                <a:lnTo>
                  <a:pt x="2262426" y="2163790"/>
                </a:lnTo>
                <a:lnTo>
                  <a:pt x="2344769" y="2106730"/>
                </a:lnTo>
                <a:lnTo>
                  <a:pt x="2431454" y="2076015"/>
                </a:lnTo>
                <a:lnTo>
                  <a:pt x="2445337" y="2068472"/>
                </a:lnTo>
                <a:lnTo>
                  <a:pt x="2467751" y="2051877"/>
                </a:lnTo>
                <a:lnTo>
                  <a:pt x="2482044" y="2040897"/>
                </a:lnTo>
                <a:close/>
              </a:path>
              <a:path w="2639695" h="2326640">
                <a:moveTo>
                  <a:pt x="2617829" y="1724886"/>
                </a:moveTo>
                <a:lnTo>
                  <a:pt x="1711994" y="1724886"/>
                </a:lnTo>
                <a:lnTo>
                  <a:pt x="1811670" y="1860947"/>
                </a:lnTo>
                <a:lnTo>
                  <a:pt x="1894024" y="1904834"/>
                </a:lnTo>
                <a:lnTo>
                  <a:pt x="1924361" y="1957506"/>
                </a:lnTo>
                <a:lnTo>
                  <a:pt x="1976367" y="2102349"/>
                </a:lnTo>
                <a:lnTo>
                  <a:pt x="2024048" y="2076015"/>
                </a:lnTo>
                <a:lnTo>
                  <a:pt x="2080385" y="2040897"/>
                </a:lnTo>
                <a:lnTo>
                  <a:pt x="2482044" y="2040897"/>
                </a:lnTo>
                <a:lnTo>
                  <a:pt x="2489354" y="2035282"/>
                </a:lnTo>
                <a:lnTo>
                  <a:pt x="2500803" y="2027739"/>
                </a:lnTo>
                <a:lnTo>
                  <a:pt x="2583143" y="1970679"/>
                </a:lnTo>
                <a:lnTo>
                  <a:pt x="2535472" y="1882893"/>
                </a:lnTo>
                <a:lnTo>
                  <a:pt x="2531141" y="1878501"/>
                </a:lnTo>
                <a:lnTo>
                  <a:pt x="2535472" y="1874109"/>
                </a:lnTo>
                <a:lnTo>
                  <a:pt x="2617829" y="1777556"/>
                </a:lnTo>
                <a:lnTo>
                  <a:pt x="2617829" y="1724886"/>
                </a:lnTo>
                <a:close/>
              </a:path>
              <a:path w="2639695" h="2326640">
                <a:moveTo>
                  <a:pt x="1680576" y="1746827"/>
                </a:moveTo>
                <a:lnTo>
                  <a:pt x="1204887" y="1746827"/>
                </a:lnTo>
                <a:lnTo>
                  <a:pt x="1291570" y="1786337"/>
                </a:lnTo>
                <a:lnTo>
                  <a:pt x="1395590" y="1786337"/>
                </a:lnTo>
                <a:lnTo>
                  <a:pt x="1586296" y="1812670"/>
                </a:lnTo>
                <a:lnTo>
                  <a:pt x="1680576" y="1746827"/>
                </a:lnTo>
                <a:close/>
              </a:path>
              <a:path w="2639695" h="2326640">
                <a:moveTo>
                  <a:pt x="2444935" y="864643"/>
                </a:moveTo>
                <a:lnTo>
                  <a:pt x="307727" y="864643"/>
                </a:lnTo>
                <a:lnTo>
                  <a:pt x="351067" y="890977"/>
                </a:lnTo>
                <a:lnTo>
                  <a:pt x="351067" y="1027028"/>
                </a:lnTo>
                <a:lnTo>
                  <a:pt x="338065" y="1040201"/>
                </a:lnTo>
                <a:lnTo>
                  <a:pt x="333736" y="1176252"/>
                </a:lnTo>
                <a:lnTo>
                  <a:pt x="602452" y="1395712"/>
                </a:lnTo>
                <a:lnTo>
                  <a:pt x="611110" y="1479106"/>
                </a:lnTo>
                <a:lnTo>
                  <a:pt x="845157" y="1803891"/>
                </a:lnTo>
                <a:lnTo>
                  <a:pt x="1204887" y="1746827"/>
                </a:lnTo>
                <a:lnTo>
                  <a:pt x="1680576" y="1746827"/>
                </a:lnTo>
                <a:lnTo>
                  <a:pt x="1711994" y="1724886"/>
                </a:lnTo>
                <a:lnTo>
                  <a:pt x="2617829" y="1724886"/>
                </a:lnTo>
                <a:lnTo>
                  <a:pt x="2617829" y="1685390"/>
                </a:lnTo>
                <a:lnTo>
                  <a:pt x="2639494" y="1615168"/>
                </a:lnTo>
                <a:lnTo>
                  <a:pt x="2505134" y="1496656"/>
                </a:lnTo>
                <a:lnTo>
                  <a:pt x="2505134" y="1492267"/>
                </a:lnTo>
                <a:lnTo>
                  <a:pt x="2496459" y="1198209"/>
                </a:lnTo>
                <a:lnTo>
                  <a:pt x="2405443" y="1079696"/>
                </a:lnTo>
                <a:lnTo>
                  <a:pt x="2401112" y="1075308"/>
                </a:lnTo>
                <a:lnTo>
                  <a:pt x="2405443" y="1070927"/>
                </a:lnTo>
                <a:lnTo>
                  <a:pt x="2427123" y="1027028"/>
                </a:lnTo>
                <a:lnTo>
                  <a:pt x="2444935" y="864643"/>
                </a:lnTo>
                <a:close/>
              </a:path>
              <a:path w="2639695" h="2326640">
                <a:moveTo>
                  <a:pt x="351067" y="728582"/>
                </a:moveTo>
                <a:lnTo>
                  <a:pt x="303396" y="728582"/>
                </a:lnTo>
                <a:lnTo>
                  <a:pt x="281717" y="772469"/>
                </a:lnTo>
                <a:lnTo>
                  <a:pt x="277387" y="803192"/>
                </a:lnTo>
                <a:lnTo>
                  <a:pt x="251379" y="816353"/>
                </a:lnTo>
                <a:lnTo>
                  <a:pt x="255710" y="877802"/>
                </a:lnTo>
                <a:lnTo>
                  <a:pt x="294721" y="882194"/>
                </a:lnTo>
                <a:lnTo>
                  <a:pt x="307727" y="864643"/>
                </a:lnTo>
                <a:lnTo>
                  <a:pt x="2444935" y="864643"/>
                </a:lnTo>
                <a:lnTo>
                  <a:pt x="2448787" y="829525"/>
                </a:lnTo>
                <a:lnTo>
                  <a:pt x="2402741" y="785638"/>
                </a:lnTo>
                <a:lnTo>
                  <a:pt x="2236420" y="785638"/>
                </a:lnTo>
                <a:lnTo>
                  <a:pt x="1954698" y="776857"/>
                </a:lnTo>
                <a:lnTo>
                  <a:pt x="1950368" y="776857"/>
                </a:lnTo>
                <a:lnTo>
                  <a:pt x="1939525" y="768074"/>
                </a:lnTo>
                <a:lnTo>
                  <a:pt x="463748" y="768074"/>
                </a:lnTo>
                <a:lnTo>
                  <a:pt x="407414" y="750524"/>
                </a:lnTo>
                <a:lnTo>
                  <a:pt x="351067" y="728582"/>
                </a:lnTo>
                <a:close/>
              </a:path>
              <a:path w="2639695" h="2326640">
                <a:moveTo>
                  <a:pt x="266315" y="689071"/>
                </a:moveTo>
                <a:lnTo>
                  <a:pt x="138689" y="689071"/>
                </a:lnTo>
                <a:lnTo>
                  <a:pt x="147361" y="702243"/>
                </a:lnTo>
                <a:lnTo>
                  <a:pt x="134358" y="724185"/>
                </a:lnTo>
                <a:lnTo>
                  <a:pt x="117021" y="746131"/>
                </a:lnTo>
                <a:lnTo>
                  <a:pt x="69349" y="746131"/>
                </a:lnTo>
                <a:lnTo>
                  <a:pt x="112690" y="768074"/>
                </a:lnTo>
                <a:lnTo>
                  <a:pt x="112690" y="807584"/>
                </a:lnTo>
                <a:lnTo>
                  <a:pt x="160365" y="807584"/>
                </a:lnTo>
                <a:lnTo>
                  <a:pt x="225374" y="776857"/>
                </a:lnTo>
                <a:lnTo>
                  <a:pt x="242708" y="719797"/>
                </a:lnTo>
                <a:lnTo>
                  <a:pt x="266315" y="689071"/>
                </a:lnTo>
                <a:close/>
              </a:path>
              <a:path w="2639695" h="2326640">
                <a:moveTo>
                  <a:pt x="2375110" y="759303"/>
                </a:moveTo>
                <a:lnTo>
                  <a:pt x="2262426" y="763681"/>
                </a:lnTo>
                <a:lnTo>
                  <a:pt x="2240751" y="781249"/>
                </a:lnTo>
                <a:lnTo>
                  <a:pt x="2240751" y="785638"/>
                </a:lnTo>
                <a:lnTo>
                  <a:pt x="2402741" y="785638"/>
                </a:lnTo>
                <a:lnTo>
                  <a:pt x="2375110" y="759303"/>
                </a:lnTo>
                <a:close/>
              </a:path>
              <a:path w="2639695" h="2326640">
                <a:moveTo>
                  <a:pt x="1842001" y="689071"/>
                </a:moveTo>
                <a:lnTo>
                  <a:pt x="463748" y="689071"/>
                </a:lnTo>
                <a:lnTo>
                  <a:pt x="485427" y="697852"/>
                </a:lnTo>
                <a:lnTo>
                  <a:pt x="524426" y="706636"/>
                </a:lnTo>
                <a:lnTo>
                  <a:pt x="485427" y="737348"/>
                </a:lnTo>
                <a:lnTo>
                  <a:pt x="463748" y="768074"/>
                </a:lnTo>
                <a:lnTo>
                  <a:pt x="1939525" y="768074"/>
                </a:lnTo>
                <a:lnTo>
                  <a:pt x="1842001" y="689071"/>
                </a:lnTo>
                <a:close/>
              </a:path>
              <a:path w="2639695" h="2326640">
                <a:moveTo>
                  <a:pt x="403073" y="342345"/>
                </a:moveTo>
                <a:lnTo>
                  <a:pt x="125696" y="605688"/>
                </a:lnTo>
                <a:lnTo>
                  <a:pt x="99687" y="658356"/>
                </a:lnTo>
                <a:lnTo>
                  <a:pt x="95356" y="662738"/>
                </a:lnTo>
                <a:lnTo>
                  <a:pt x="91014" y="662738"/>
                </a:lnTo>
                <a:lnTo>
                  <a:pt x="0" y="667129"/>
                </a:lnTo>
                <a:lnTo>
                  <a:pt x="0" y="702243"/>
                </a:lnTo>
                <a:lnTo>
                  <a:pt x="117021" y="697852"/>
                </a:lnTo>
                <a:lnTo>
                  <a:pt x="138689" y="689071"/>
                </a:lnTo>
                <a:lnTo>
                  <a:pt x="266315" y="689071"/>
                </a:lnTo>
                <a:lnTo>
                  <a:pt x="273056" y="680298"/>
                </a:lnTo>
                <a:lnTo>
                  <a:pt x="273056" y="662738"/>
                </a:lnTo>
                <a:lnTo>
                  <a:pt x="251379" y="618850"/>
                </a:lnTo>
                <a:lnTo>
                  <a:pt x="225374" y="561790"/>
                </a:lnTo>
                <a:lnTo>
                  <a:pt x="1607335" y="561790"/>
                </a:lnTo>
                <a:lnTo>
                  <a:pt x="1352249" y="438900"/>
                </a:lnTo>
                <a:lnTo>
                  <a:pt x="1347918" y="438900"/>
                </a:lnTo>
                <a:lnTo>
                  <a:pt x="1273802" y="359895"/>
                </a:lnTo>
                <a:lnTo>
                  <a:pt x="450756" y="359895"/>
                </a:lnTo>
                <a:lnTo>
                  <a:pt x="442083" y="355507"/>
                </a:lnTo>
                <a:lnTo>
                  <a:pt x="403073" y="342345"/>
                </a:lnTo>
                <a:close/>
              </a:path>
              <a:path w="2639695" h="2326640">
                <a:moveTo>
                  <a:pt x="1607335" y="561790"/>
                </a:moveTo>
                <a:lnTo>
                  <a:pt x="225374" y="561790"/>
                </a:lnTo>
                <a:lnTo>
                  <a:pt x="299051" y="566178"/>
                </a:lnTo>
                <a:lnTo>
                  <a:pt x="299051" y="675910"/>
                </a:lnTo>
                <a:lnTo>
                  <a:pt x="359730" y="675910"/>
                </a:lnTo>
                <a:lnTo>
                  <a:pt x="398743" y="697852"/>
                </a:lnTo>
                <a:lnTo>
                  <a:pt x="463748" y="689071"/>
                </a:lnTo>
                <a:lnTo>
                  <a:pt x="1842001" y="689071"/>
                </a:lnTo>
                <a:lnTo>
                  <a:pt x="1798664" y="653964"/>
                </a:lnTo>
                <a:lnTo>
                  <a:pt x="1607335" y="561790"/>
                </a:lnTo>
                <a:close/>
              </a:path>
              <a:path w="2639695" h="2326640">
                <a:moveTo>
                  <a:pt x="775806" y="0"/>
                </a:moveTo>
                <a:lnTo>
                  <a:pt x="637117" y="250170"/>
                </a:lnTo>
                <a:lnTo>
                  <a:pt x="637117" y="254558"/>
                </a:lnTo>
                <a:lnTo>
                  <a:pt x="472419" y="254558"/>
                </a:lnTo>
                <a:lnTo>
                  <a:pt x="455086" y="351114"/>
                </a:lnTo>
                <a:lnTo>
                  <a:pt x="450756" y="359895"/>
                </a:lnTo>
                <a:lnTo>
                  <a:pt x="1273802" y="359895"/>
                </a:lnTo>
                <a:lnTo>
                  <a:pt x="1265565" y="351114"/>
                </a:lnTo>
                <a:lnTo>
                  <a:pt x="1209229" y="346736"/>
                </a:lnTo>
                <a:lnTo>
                  <a:pt x="1204887" y="342345"/>
                </a:lnTo>
                <a:lnTo>
                  <a:pt x="1200556" y="342345"/>
                </a:lnTo>
                <a:lnTo>
                  <a:pt x="1165887" y="289673"/>
                </a:lnTo>
                <a:lnTo>
                  <a:pt x="1109540" y="250170"/>
                </a:lnTo>
                <a:lnTo>
                  <a:pt x="1105209" y="245775"/>
                </a:lnTo>
                <a:lnTo>
                  <a:pt x="1105209" y="241397"/>
                </a:lnTo>
                <a:lnTo>
                  <a:pt x="1096538" y="197498"/>
                </a:lnTo>
                <a:lnTo>
                  <a:pt x="914507" y="4387"/>
                </a:lnTo>
                <a:lnTo>
                  <a:pt x="775806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690549" y="1893435"/>
            <a:ext cx="4122643" cy="1663240"/>
          </a:xfrm>
          <a:custGeom>
            <a:avLst/>
            <a:gdLst/>
            <a:ahLst/>
            <a:cxnLst/>
            <a:rect l="l" t="t" r="r" b="b"/>
            <a:pathLst>
              <a:path w="4079240" h="2263775">
                <a:moveTo>
                  <a:pt x="3027237" y="2184346"/>
                </a:moveTo>
                <a:lnTo>
                  <a:pt x="1166050" y="2184346"/>
                </a:lnTo>
                <a:lnTo>
                  <a:pt x="1170392" y="2188724"/>
                </a:lnTo>
                <a:lnTo>
                  <a:pt x="1248415" y="2263301"/>
                </a:lnTo>
                <a:lnTo>
                  <a:pt x="1768582" y="2254514"/>
                </a:lnTo>
                <a:lnTo>
                  <a:pt x="1788817" y="2254514"/>
                </a:lnTo>
                <a:lnTo>
                  <a:pt x="1846605" y="2232586"/>
                </a:lnTo>
                <a:lnTo>
                  <a:pt x="1850936" y="2232586"/>
                </a:lnTo>
                <a:lnTo>
                  <a:pt x="2141366" y="2228204"/>
                </a:lnTo>
                <a:lnTo>
                  <a:pt x="2999649" y="2228204"/>
                </a:lnTo>
                <a:lnTo>
                  <a:pt x="2995319" y="2223816"/>
                </a:lnTo>
                <a:lnTo>
                  <a:pt x="3027237" y="2184346"/>
                </a:lnTo>
                <a:close/>
              </a:path>
              <a:path w="4079240" h="2263775">
                <a:moveTo>
                  <a:pt x="1788817" y="2254514"/>
                </a:moveTo>
                <a:lnTo>
                  <a:pt x="1777244" y="2254514"/>
                </a:lnTo>
                <a:lnTo>
                  <a:pt x="1777244" y="2258905"/>
                </a:lnTo>
                <a:lnTo>
                  <a:pt x="1788817" y="2254514"/>
                </a:lnTo>
                <a:close/>
              </a:path>
              <a:path w="4079240" h="2263775">
                <a:moveTo>
                  <a:pt x="580859" y="1021999"/>
                </a:moveTo>
                <a:lnTo>
                  <a:pt x="550519" y="1021999"/>
                </a:lnTo>
                <a:lnTo>
                  <a:pt x="528843" y="1061469"/>
                </a:lnTo>
                <a:lnTo>
                  <a:pt x="524516" y="1114102"/>
                </a:lnTo>
                <a:lnTo>
                  <a:pt x="524516" y="1118494"/>
                </a:lnTo>
                <a:lnTo>
                  <a:pt x="520171" y="1122871"/>
                </a:lnTo>
                <a:lnTo>
                  <a:pt x="485489" y="1144807"/>
                </a:lnTo>
                <a:lnTo>
                  <a:pt x="463824" y="1193057"/>
                </a:lnTo>
                <a:lnTo>
                  <a:pt x="463824" y="1197434"/>
                </a:lnTo>
                <a:lnTo>
                  <a:pt x="459482" y="1197434"/>
                </a:lnTo>
                <a:lnTo>
                  <a:pt x="416138" y="1223758"/>
                </a:lnTo>
                <a:lnTo>
                  <a:pt x="414783" y="1233625"/>
                </a:lnTo>
                <a:lnTo>
                  <a:pt x="411801" y="1246783"/>
                </a:lnTo>
                <a:lnTo>
                  <a:pt x="408820" y="1258297"/>
                </a:lnTo>
                <a:lnTo>
                  <a:pt x="407465" y="1263232"/>
                </a:lnTo>
                <a:lnTo>
                  <a:pt x="398804" y="1302713"/>
                </a:lnTo>
                <a:lnTo>
                  <a:pt x="398804" y="1307091"/>
                </a:lnTo>
                <a:lnTo>
                  <a:pt x="394459" y="1307091"/>
                </a:lnTo>
                <a:lnTo>
                  <a:pt x="351119" y="1315874"/>
                </a:lnTo>
                <a:lnTo>
                  <a:pt x="351119" y="1368507"/>
                </a:lnTo>
                <a:lnTo>
                  <a:pt x="394459" y="1425520"/>
                </a:lnTo>
                <a:lnTo>
                  <a:pt x="398804" y="1429912"/>
                </a:lnTo>
                <a:lnTo>
                  <a:pt x="403134" y="1473775"/>
                </a:lnTo>
                <a:lnTo>
                  <a:pt x="403134" y="1478163"/>
                </a:lnTo>
                <a:lnTo>
                  <a:pt x="398804" y="1482544"/>
                </a:lnTo>
                <a:lnTo>
                  <a:pt x="255747" y="1587818"/>
                </a:lnTo>
                <a:lnTo>
                  <a:pt x="138715" y="1671152"/>
                </a:lnTo>
                <a:lnTo>
                  <a:pt x="138715" y="1675547"/>
                </a:lnTo>
                <a:lnTo>
                  <a:pt x="78026" y="1701855"/>
                </a:lnTo>
                <a:lnTo>
                  <a:pt x="0" y="1763257"/>
                </a:lnTo>
                <a:lnTo>
                  <a:pt x="4330" y="1772042"/>
                </a:lnTo>
                <a:lnTo>
                  <a:pt x="60692" y="1780811"/>
                </a:lnTo>
                <a:lnTo>
                  <a:pt x="65022" y="1780811"/>
                </a:lnTo>
                <a:lnTo>
                  <a:pt x="151718" y="1868535"/>
                </a:lnTo>
                <a:lnTo>
                  <a:pt x="598194" y="2083456"/>
                </a:lnTo>
                <a:lnTo>
                  <a:pt x="602538" y="2083456"/>
                </a:lnTo>
                <a:lnTo>
                  <a:pt x="749912" y="2201885"/>
                </a:lnTo>
                <a:lnTo>
                  <a:pt x="1023005" y="2210654"/>
                </a:lnTo>
                <a:lnTo>
                  <a:pt x="1044684" y="2188724"/>
                </a:lnTo>
                <a:lnTo>
                  <a:pt x="1053341" y="2188724"/>
                </a:lnTo>
                <a:lnTo>
                  <a:pt x="1161719" y="2184346"/>
                </a:lnTo>
                <a:lnTo>
                  <a:pt x="3027237" y="2184346"/>
                </a:lnTo>
                <a:lnTo>
                  <a:pt x="3034332" y="2175573"/>
                </a:lnTo>
                <a:lnTo>
                  <a:pt x="3064668" y="2153641"/>
                </a:lnTo>
                <a:lnTo>
                  <a:pt x="3029986" y="2100995"/>
                </a:lnTo>
                <a:lnTo>
                  <a:pt x="3038662" y="2061524"/>
                </a:lnTo>
                <a:lnTo>
                  <a:pt x="3134033" y="2035205"/>
                </a:lnTo>
                <a:lnTo>
                  <a:pt x="3134033" y="1991353"/>
                </a:lnTo>
                <a:lnTo>
                  <a:pt x="3173044" y="1965030"/>
                </a:lnTo>
                <a:lnTo>
                  <a:pt x="3242393" y="1894845"/>
                </a:lnTo>
                <a:lnTo>
                  <a:pt x="3268400" y="1815904"/>
                </a:lnTo>
                <a:lnTo>
                  <a:pt x="3303083" y="1789581"/>
                </a:lnTo>
                <a:lnTo>
                  <a:pt x="3346427" y="1789581"/>
                </a:lnTo>
                <a:lnTo>
                  <a:pt x="3411443" y="1772042"/>
                </a:lnTo>
                <a:lnTo>
                  <a:pt x="3550154" y="1772042"/>
                </a:lnTo>
                <a:lnTo>
                  <a:pt x="3602184" y="1750110"/>
                </a:lnTo>
                <a:lnTo>
                  <a:pt x="3662862" y="1745719"/>
                </a:lnTo>
                <a:lnTo>
                  <a:pt x="3710545" y="1736948"/>
                </a:lnTo>
                <a:lnTo>
                  <a:pt x="4066957" y="1736948"/>
                </a:lnTo>
                <a:lnTo>
                  <a:pt x="4065995" y="1728175"/>
                </a:lnTo>
                <a:lnTo>
                  <a:pt x="4065995" y="1627292"/>
                </a:lnTo>
                <a:lnTo>
                  <a:pt x="4048660" y="1614128"/>
                </a:lnTo>
                <a:lnTo>
                  <a:pt x="4044318" y="1609750"/>
                </a:lnTo>
                <a:lnTo>
                  <a:pt x="3918610" y="1609750"/>
                </a:lnTo>
                <a:lnTo>
                  <a:pt x="3857932" y="1557103"/>
                </a:lnTo>
                <a:lnTo>
                  <a:pt x="3853591" y="1552726"/>
                </a:lnTo>
                <a:lnTo>
                  <a:pt x="3853591" y="1478163"/>
                </a:lnTo>
                <a:lnTo>
                  <a:pt x="3857932" y="1478163"/>
                </a:lnTo>
                <a:lnTo>
                  <a:pt x="3896946" y="1460609"/>
                </a:lnTo>
                <a:lnTo>
                  <a:pt x="3901277" y="1267621"/>
                </a:lnTo>
                <a:lnTo>
                  <a:pt x="3901277" y="1258854"/>
                </a:lnTo>
                <a:lnTo>
                  <a:pt x="3935956" y="1219370"/>
                </a:lnTo>
                <a:lnTo>
                  <a:pt x="3957634" y="1197434"/>
                </a:lnTo>
                <a:lnTo>
                  <a:pt x="3896946" y="1144807"/>
                </a:lnTo>
                <a:lnTo>
                  <a:pt x="3892600" y="1144807"/>
                </a:lnTo>
                <a:lnTo>
                  <a:pt x="3845408" y="1083401"/>
                </a:lnTo>
                <a:lnTo>
                  <a:pt x="775919" y="1083401"/>
                </a:lnTo>
                <a:lnTo>
                  <a:pt x="611201" y="1057078"/>
                </a:lnTo>
                <a:lnTo>
                  <a:pt x="606870" y="1057078"/>
                </a:lnTo>
                <a:lnTo>
                  <a:pt x="606870" y="1052700"/>
                </a:lnTo>
                <a:lnTo>
                  <a:pt x="580859" y="1021999"/>
                </a:lnTo>
                <a:close/>
              </a:path>
              <a:path w="4079240" h="2263775">
                <a:moveTo>
                  <a:pt x="3550154" y="1772042"/>
                </a:moveTo>
                <a:lnTo>
                  <a:pt x="3411443" y="1772042"/>
                </a:lnTo>
                <a:lnTo>
                  <a:pt x="3498141" y="1789581"/>
                </a:lnTo>
                <a:lnTo>
                  <a:pt x="3532823" y="1811512"/>
                </a:lnTo>
                <a:lnTo>
                  <a:pt x="3550154" y="1772042"/>
                </a:lnTo>
                <a:close/>
              </a:path>
              <a:path w="4079240" h="2263775">
                <a:moveTo>
                  <a:pt x="4066957" y="1736948"/>
                </a:moveTo>
                <a:lnTo>
                  <a:pt x="3710545" y="1736948"/>
                </a:lnTo>
                <a:lnTo>
                  <a:pt x="3766903" y="1763257"/>
                </a:lnTo>
                <a:lnTo>
                  <a:pt x="3810247" y="1789581"/>
                </a:lnTo>
                <a:lnTo>
                  <a:pt x="3857932" y="1750110"/>
                </a:lnTo>
                <a:lnTo>
                  <a:pt x="4068401" y="1750110"/>
                </a:lnTo>
                <a:lnTo>
                  <a:pt x="4066957" y="1736948"/>
                </a:lnTo>
                <a:close/>
              </a:path>
              <a:path w="4079240" h="2263775">
                <a:moveTo>
                  <a:pt x="4068401" y="1750110"/>
                </a:moveTo>
                <a:lnTo>
                  <a:pt x="3857932" y="1750110"/>
                </a:lnTo>
                <a:lnTo>
                  <a:pt x="3905608" y="1772042"/>
                </a:lnTo>
                <a:lnTo>
                  <a:pt x="3957634" y="1772042"/>
                </a:lnTo>
                <a:lnTo>
                  <a:pt x="4000978" y="1789581"/>
                </a:lnTo>
                <a:lnTo>
                  <a:pt x="4065995" y="1772042"/>
                </a:lnTo>
                <a:lnTo>
                  <a:pt x="4079001" y="1767649"/>
                </a:lnTo>
                <a:lnTo>
                  <a:pt x="4070325" y="1767649"/>
                </a:lnTo>
                <a:lnTo>
                  <a:pt x="4068401" y="1750110"/>
                </a:lnTo>
                <a:close/>
              </a:path>
              <a:path w="4079240" h="2263775">
                <a:moveTo>
                  <a:pt x="4057322" y="1530795"/>
                </a:moveTo>
                <a:lnTo>
                  <a:pt x="4026982" y="1561499"/>
                </a:lnTo>
                <a:lnTo>
                  <a:pt x="4022651" y="1561499"/>
                </a:lnTo>
                <a:lnTo>
                  <a:pt x="3983640" y="1570268"/>
                </a:lnTo>
                <a:lnTo>
                  <a:pt x="3944627" y="1609750"/>
                </a:lnTo>
                <a:lnTo>
                  <a:pt x="4044318" y="1609750"/>
                </a:lnTo>
                <a:lnTo>
                  <a:pt x="4048660" y="1605362"/>
                </a:lnTo>
                <a:lnTo>
                  <a:pt x="4065995" y="1543960"/>
                </a:lnTo>
                <a:lnTo>
                  <a:pt x="4070325" y="1539565"/>
                </a:lnTo>
                <a:lnTo>
                  <a:pt x="4057322" y="1530795"/>
                </a:lnTo>
                <a:close/>
              </a:path>
              <a:path w="4079240" h="2263775">
                <a:moveTo>
                  <a:pt x="836607" y="1026377"/>
                </a:moveTo>
                <a:lnTo>
                  <a:pt x="780260" y="1079009"/>
                </a:lnTo>
                <a:lnTo>
                  <a:pt x="780260" y="1083401"/>
                </a:lnTo>
                <a:lnTo>
                  <a:pt x="3845408" y="1083401"/>
                </a:lnTo>
                <a:lnTo>
                  <a:pt x="3831926" y="1065858"/>
                </a:lnTo>
                <a:lnTo>
                  <a:pt x="3831926" y="1061469"/>
                </a:lnTo>
                <a:lnTo>
                  <a:pt x="3829392" y="1030770"/>
                </a:lnTo>
                <a:lnTo>
                  <a:pt x="888624" y="1030770"/>
                </a:lnTo>
                <a:lnTo>
                  <a:pt x="836607" y="1026377"/>
                </a:lnTo>
                <a:close/>
              </a:path>
              <a:path w="4079240" h="2263775">
                <a:moveTo>
                  <a:pt x="1582186" y="223704"/>
                </a:moveTo>
                <a:lnTo>
                  <a:pt x="1517166" y="223704"/>
                </a:lnTo>
                <a:lnTo>
                  <a:pt x="1508493" y="245634"/>
                </a:lnTo>
                <a:lnTo>
                  <a:pt x="1508493" y="250023"/>
                </a:lnTo>
                <a:lnTo>
                  <a:pt x="1465153" y="298267"/>
                </a:lnTo>
                <a:lnTo>
                  <a:pt x="1460808" y="298267"/>
                </a:lnTo>
                <a:lnTo>
                  <a:pt x="1421795" y="315805"/>
                </a:lnTo>
                <a:lnTo>
                  <a:pt x="1421795" y="390384"/>
                </a:lnTo>
                <a:lnTo>
                  <a:pt x="1417464" y="390384"/>
                </a:lnTo>
                <a:lnTo>
                  <a:pt x="1410692" y="395112"/>
                </a:lnTo>
                <a:lnTo>
                  <a:pt x="1395794" y="405184"/>
                </a:lnTo>
                <a:lnTo>
                  <a:pt x="1380895" y="414434"/>
                </a:lnTo>
                <a:lnTo>
                  <a:pt x="1374123" y="416692"/>
                </a:lnTo>
                <a:lnTo>
                  <a:pt x="1278752" y="491255"/>
                </a:lnTo>
                <a:lnTo>
                  <a:pt x="1205061" y="640396"/>
                </a:lnTo>
                <a:lnTo>
                  <a:pt x="1200729" y="640396"/>
                </a:lnTo>
                <a:lnTo>
                  <a:pt x="1101027" y="728125"/>
                </a:lnTo>
                <a:lnTo>
                  <a:pt x="1014332" y="807065"/>
                </a:lnTo>
                <a:lnTo>
                  <a:pt x="1005671" y="890409"/>
                </a:lnTo>
                <a:lnTo>
                  <a:pt x="936310" y="951810"/>
                </a:lnTo>
                <a:lnTo>
                  <a:pt x="897296" y="1026377"/>
                </a:lnTo>
                <a:lnTo>
                  <a:pt x="892966" y="1030770"/>
                </a:lnTo>
                <a:lnTo>
                  <a:pt x="3829392" y="1030770"/>
                </a:lnTo>
                <a:lnTo>
                  <a:pt x="3827581" y="1008834"/>
                </a:lnTo>
                <a:lnTo>
                  <a:pt x="3823251" y="1004446"/>
                </a:lnTo>
                <a:lnTo>
                  <a:pt x="3831926" y="1000069"/>
                </a:lnTo>
                <a:lnTo>
                  <a:pt x="3870935" y="986906"/>
                </a:lnTo>
                <a:lnTo>
                  <a:pt x="3901277" y="960583"/>
                </a:lnTo>
                <a:lnTo>
                  <a:pt x="3927283" y="907952"/>
                </a:lnTo>
                <a:lnTo>
                  <a:pt x="3870935" y="850927"/>
                </a:lnTo>
                <a:lnTo>
                  <a:pt x="3866595" y="850927"/>
                </a:lnTo>
                <a:lnTo>
                  <a:pt x="3844930" y="798292"/>
                </a:lnTo>
                <a:lnTo>
                  <a:pt x="3844930" y="793915"/>
                </a:lnTo>
                <a:lnTo>
                  <a:pt x="3840587" y="723728"/>
                </a:lnTo>
                <a:lnTo>
                  <a:pt x="3840587" y="719340"/>
                </a:lnTo>
                <a:lnTo>
                  <a:pt x="3888270" y="657938"/>
                </a:lnTo>
                <a:lnTo>
                  <a:pt x="3827581" y="592141"/>
                </a:lnTo>
                <a:lnTo>
                  <a:pt x="3805916" y="513186"/>
                </a:lnTo>
                <a:lnTo>
                  <a:pt x="3805916" y="508808"/>
                </a:lnTo>
                <a:lnTo>
                  <a:pt x="3807360" y="478108"/>
                </a:lnTo>
                <a:lnTo>
                  <a:pt x="1959314" y="478108"/>
                </a:lnTo>
                <a:lnTo>
                  <a:pt x="1926791" y="451784"/>
                </a:lnTo>
                <a:lnTo>
                  <a:pt x="1807592" y="451784"/>
                </a:lnTo>
                <a:lnTo>
                  <a:pt x="1807592" y="443015"/>
                </a:lnTo>
                <a:lnTo>
                  <a:pt x="1785920" y="359667"/>
                </a:lnTo>
                <a:lnTo>
                  <a:pt x="1668880" y="342129"/>
                </a:lnTo>
                <a:lnTo>
                  <a:pt x="1664549" y="342129"/>
                </a:lnTo>
                <a:lnTo>
                  <a:pt x="1660208" y="337737"/>
                </a:lnTo>
                <a:lnTo>
                  <a:pt x="1582186" y="223704"/>
                </a:lnTo>
                <a:close/>
              </a:path>
              <a:path w="4079240" h="2263775">
                <a:moveTo>
                  <a:pt x="2306087" y="197383"/>
                </a:moveTo>
                <a:lnTo>
                  <a:pt x="2193382" y="280727"/>
                </a:lnTo>
                <a:lnTo>
                  <a:pt x="2106687" y="355290"/>
                </a:lnTo>
                <a:lnTo>
                  <a:pt x="2106687" y="434246"/>
                </a:lnTo>
                <a:lnTo>
                  <a:pt x="2102356" y="434246"/>
                </a:lnTo>
                <a:lnTo>
                  <a:pt x="2050337" y="478108"/>
                </a:lnTo>
                <a:lnTo>
                  <a:pt x="3807360" y="478108"/>
                </a:lnTo>
                <a:lnTo>
                  <a:pt x="3808804" y="447396"/>
                </a:lnTo>
                <a:lnTo>
                  <a:pt x="3259728" y="447396"/>
                </a:lnTo>
                <a:lnTo>
                  <a:pt x="3207715" y="429854"/>
                </a:lnTo>
                <a:lnTo>
                  <a:pt x="3199053" y="429854"/>
                </a:lnTo>
                <a:lnTo>
                  <a:pt x="3203384" y="416692"/>
                </a:lnTo>
                <a:lnTo>
                  <a:pt x="3233718" y="364060"/>
                </a:lnTo>
                <a:lnTo>
                  <a:pt x="3230152" y="333359"/>
                </a:lnTo>
                <a:lnTo>
                  <a:pt x="2449130" y="333359"/>
                </a:lnTo>
                <a:lnTo>
                  <a:pt x="2444799" y="328970"/>
                </a:lnTo>
                <a:lnTo>
                  <a:pt x="2366773" y="324590"/>
                </a:lnTo>
                <a:lnTo>
                  <a:pt x="2358104" y="320197"/>
                </a:lnTo>
                <a:lnTo>
                  <a:pt x="2358104" y="315805"/>
                </a:lnTo>
                <a:lnTo>
                  <a:pt x="2349442" y="210541"/>
                </a:lnTo>
                <a:lnTo>
                  <a:pt x="2306087" y="197383"/>
                </a:lnTo>
                <a:close/>
              </a:path>
              <a:path w="4079240" h="2263775">
                <a:moveTo>
                  <a:pt x="1872616" y="429854"/>
                </a:moveTo>
                <a:lnTo>
                  <a:pt x="1872616" y="451784"/>
                </a:lnTo>
                <a:lnTo>
                  <a:pt x="1926791" y="451784"/>
                </a:lnTo>
                <a:lnTo>
                  <a:pt x="1915956" y="443015"/>
                </a:lnTo>
                <a:lnTo>
                  <a:pt x="1872616" y="429854"/>
                </a:lnTo>
                <a:close/>
              </a:path>
              <a:path w="4079240" h="2263775">
                <a:moveTo>
                  <a:pt x="3454801" y="315805"/>
                </a:moveTo>
                <a:lnTo>
                  <a:pt x="3394109" y="346520"/>
                </a:lnTo>
                <a:lnTo>
                  <a:pt x="3333419" y="359667"/>
                </a:lnTo>
                <a:lnTo>
                  <a:pt x="3272731" y="443015"/>
                </a:lnTo>
                <a:lnTo>
                  <a:pt x="3268400" y="447396"/>
                </a:lnTo>
                <a:lnTo>
                  <a:pt x="3808804" y="447396"/>
                </a:lnTo>
                <a:lnTo>
                  <a:pt x="3810247" y="416692"/>
                </a:lnTo>
                <a:lnTo>
                  <a:pt x="3810247" y="412314"/>
                </a:lnTo>
                <a:lnTo>
                  <a:pt x="3903130" y="324590"/>
                </a:lnTo>
                <a:lnTo>
                  <a:pt x="3524152" y="324590"/>
                </a:lnTo>
                <a:lnTo>
                  <a:pt x="3454801" y="315805"/>
                </a:lnTo>
                <a:close/>
              </a:path>
              <a:path w="4079240" h="2263775">
                <a:moveTo>
                  <a:pt x="2869610" y="0"/>
                </a:moveTo>
                <a:lnTo>
                  <a:pt x="2830597" y="26323"/>
                </a:lnTo>
                <a:lnTo>
                  <a:pt x="2778570" y="35092"/>
                </a:lnTo>
                <a:lnTo>
                  <a:pt x="2722225" y="65793"/>
                </a:lnTo>
                <a:lnTo>
                  <a:pt x="2691885" y="118436"/>
                </a:lnTo>
                <a:lnTo>
                  <a:pt x="2691885" y="122816"/>
                </a:lnTo>
                <a:lnTo>
                  <a:pt x="2687543" y="122816"/>
                </a:lnTo>
                <a:lnTo>
                  <a:pt x="2609517" y="131587"/>
                </a:lnTo>
                <a:lnTo>
                  <a:pt x="2583515" y="201772"/>
                </a:lnTo>
                <a:lnTo>
                  <a:pt x="2583515" y="206164"/>
                </a:lnTo>
                <a:lnTo>
                  <a:pt x="2505489" y="254403"/>
                </a:lnTo>
                <a:lnTo>
                  <a:pt x="2453472" y="328970"/>
                </a:lnTo>
                <a:lnTo>
                  <a:pt x="2449130" y="333359"/>
                </a:lnTo>
                <a:lnTo>
                  <a:pt x="3230152" y="333359"/>
                </a:lnTo>
                <a:lnTo>
                  <a:pt x="3225057" y="289497"/>
                </a:lnTo>
                <a:lnTo>
                  <a:pt x="3164367" y="254403"/>
                </a:lnTo>
                <a:lnTo>
                  <a:pt x="3116685" y="254403"/>
                </a:lnTo>
                <a:lnTo>
                  <a:pt x="3112354" y="250023"/>
                </a:lnTo>
                <a:lnTo>
                  <a:pt x="3082002" y="210541"/>
                </a:lnTo>
                <a:lnTo>
                  <a:pt x="2930284" y="201772"/>
                </a:lnTo>
                <a:lnTo>
                  <a:pt x="2925958" y="201772"/>
                </a:lnTo>
                <a:lnTo>
                  <a:pt x="2925958" y="197383"/>
                </a:lnTo>
                <a:lnTo>
                  <a:pt x="2895620" y="140366"/>
                </a:lnTo>
                <a:lnTo>
                  <a:pt x="2891275" y="135978"/>
                </a:lnTo>
                <a:lnTo>
                  <a:pt x="2891275" y="96504"/>
                </a:lnTo>
                <a:lnTo>
                  <a:pt x="2895620" y="92116"/>
                </a:lnTo>
                <a:lnTo>
                  <a:pt x="2934629" y="70185"/>
                </a:lnTo>
                <a:lnTo>
                  <a:pt x="2923725" y="58465"/>
                </a:lnTo>
                <a:lnTo>
                  <a:pt x="2912414" y="45514"/>
                </a:lnTo>
                <a:lnTo>
                  <a:pt x="2903541" y="35031"/>
                </a:lnTo>
                <a:lnTo>
                  <a:pt x="2899951" y="30714"/>
                </a:lnTo>
                <a:lnTo>
                  <a:pt x="2869610" y="0"/>
                </a:lnTo>
                <a:close/>
              </a:path>
              <a:path w="4079240" h="2263775">
                <a:moveTo>
                  <a:pt x="3762565" y="109655"/>
                </a:moveTo>
                <a:lnTo>
                  <a:pt x="3706214" y="109655"/>
                </a:lnTo>
                <a:lnTo>
                  <a:pt x="3649856" y="254403"/>
                </a:lnTo>
                <a:lnTo>
                  <a:pt x="3641195" y="254403"/>
                </a:lnTo>
                <a:lnTo>
                  <a:pt x="3641195" y="258796"/>
                </a:lnTo>
                <a:lnTo>
                  <a:pt x="3528493" y="320197"/>
                </a:lnTo>
                <a:lnTo>
                  <a:pt x="3524152" y="324590"/>
                </a:lnTo>
                <a:lnTo>
                  <a:pt x="3903130" y="324590"/>
                </a:lnTo>
                <a:lnTo>
                  <a:pt x="3940286" y="289497"/>
                </a:lnTo>
                <a:lnTo>
                  <a:pt x="3901277" y="228095"/>
                </a:lnTo>
                <a:lnTo>
                  <a:pt x="3896946" y="228095"/>
                </a:lnTo>
                <a:lnTo>
                  <a:pt x="3896946" y="223704"/>
                </a:lnTo>
                <a:lnTo>
                  <a:pt x="3909949" y="157906"/>
                </a:lnTo>
                <a:lnTo>
                  <a:pt x="3875266" y="135978"/>
                </a:lnTo>
                <a:lnTo>
                  <a:pt x="3788568" y="131587"/>
                </a:lnTo>
                <a:lnTo>
                  <a:pt x="3784236" y="131587"/>
                </a:lnTo>
                <a:lnTo>
                  <a:pt x="3762565" y="109655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690549" y="1893435"/>
            <a:ext cx="4122643" cy="1663240"/>
          </a:xfrm>
          <a:custGeom>
            <a:avLst/>
            <a:gdLst/>
            <a:ahLst/>
            <a:cxnLst/>
            <a:rect l="l" t="t" r="r" b="b"/>
            <a:pathLst>
              <a:path w="4079240" h="2263775">
                <a:moveTo>
                  <a:pt x="4026982" y="1561499"/>
                </a:moveTo>
                <a:lnTo>
                  <a:pt x="4022651" y="1561499"/>
                </a:lnTo>
                <a:lnTo>
                  <a:pt x="3983640" y="1570268"/>
                </a:lnTo>
                <a:lnTo>
                  <a:pt x="3944627" y="1609750"/>
                </a:lnTo>
                <a:lnTo>
                  <a:pt x="3940286" y="1609750"/>
                </a:lnTo>
                <a:lnTo>
                  <a:pt x="3922952" y="1609750"/>
                </a:lnTo>
                <a:lnTo>
                  <a:pt x="3918610" y="1609750"/>
                </a:lnTo>
                <a:lnTo>
                  <a:pt x="3857932" y="1557103"/>
                </a:lnTo>
                <a:lnTo>
                  <a:pt x="3853591" y="1552726"/>
                </a:lnTo>
                <a:lnTo>
                  <a:pt x="3853591" y="1548338"/>
                </a:lnTo>
                <a:lnTo>
                  <a:pt x="3853591" y="1482544"/>
                </a:lnTo>
                <a:lnTo>
                  <a:pt x="3853591" y="1478163"/>
                </a:lnTo>
                <a:lnTo>
                  <a:pt x="3857932" y="1478163"/>
                </a:lnTo>
                <a:lnTo>
                  <a:pt x="3896946" y="1460609"/>
                </a:lnTo>
                <a:lnTo>
                  <a:pt x="3901277" y="1267621"/>
                </a:lnTo>
                <a:lnTo>
                  <a:pt x="3901277" y="1263232"/>
                </a:lnTo>
                <a:lnTo>
                  <a:pt x="3901277" y="1258854"/>
                </a:lnTo>
                <a:lnTo>
                  <a:pt x="3935956" y="1219370"/>
                </a:lnTo>
                <a:lnTo>
                  <a:pt x="3957634" y="1197434"/>
                </a:lnTo>
                <a:lnTo>
                  <a:pt x="3896946" y="1144807"/>
                </a:lnTo>
                <a:lnTo>
                  <a:pt x="3892600" y="1144807"/>
                </a:lnTo>
                <a:lnTo>
                  <a:pt x="3831926" y="1065858"/>
                </a:lnTo>
                <a:lnTo>
                  <a:pt x="3831926" y="1061469"/>
                </a:lnTo>
                <a:lnTo>
                  <a:pt x="3827581" y="1008834"/>
                </a:lnTo>
                <a:lnTo>
                  <a:pt x="3823251" y="1004446"/>
                </a:lnTo>
                <a:lnTo>
                  <a:pt x="3831926" y="1000069"/>
                </a:lnTo>
                <a:lnTo>
                  <a:pt x="3870935" y="986906"/>
                </a:lnTo>
                <a:lnTo>
                  <a:pt x="3901277" y="960583"/>
                </a:lnTo>
                <a:lnTo>
                  <a:pt x="3927283" y="907952"/>
                </a:lnTo>
                <a:lnTo>
                  <a:pt x="3870935" y="850927"/>
                </a:lnTo>
                <a:lnTo>
                  <a:pt x="3866595" y="850927"/>
                </a:lnTo>
                <a:lnTo>
                  <a:pt x="3844930" y="798292"/>
                </a:lnTo>
                <a:lnTo>
                  <a:pt x="3844930" y="793915"/>
                </a:lnTo>
                <a:lnTo>
                  <a:pt x="3840587" y="723728"/>
                </a:lnTo>
                <a:lnTo>
                  <a:pt x="3840587" y="719340"/>
                </a:lnTo>
                <a:lnTo>
                  <a:pt x="3888270" y="657938"/>
                </a:lnTo>
                <a:lnTo>
                  <a:pt x="3827581" y="592141"/>
                </a:lnTo>
                <a:lnTo>
                  <a:pt x="3805916" y="513186"/>
                </a:lnTo>
                <a:lnTo>
                  <a:pt x="3805916" y="508808"/>
                </a:lnTo>
                <a:lnTo>
                  <a:pt x="3810247" y="416692"/>
                </a:lnTo>
                <a:lnTo>
                  <a:pt x="3810247" y="412314"/>
                </a:lnTo>
                <a:lnTo>
                  <a:pt x="3940286" y="289497"/>
                </a:lnTo>
                <a:lnTo>
                  <a:pt x="3901277" y="228095"/>
                </a:lnTo>
                <a:lnTo>
                  <a:pt x="3896946" y="228095"/>
                </a:lnTo>
                <a:lnTo>
                  <a:pt x="3896946" y="223704"/>
                </a:lnTo>
                <a:lnTo>
                  <a:pt x="3909949" y="157906"/>
                </a:lnTo>
                <a:lnTo>
                  <a:pt x="3875266" y="135978"/>
                </a:lnTo>
                <a:lnTo>
                  <a:pt x="3788568" y="131587"/>
                </a:lnTo>
                <a:lnTo>
                  <a:pt x="3784236" y="131587"/>
                </a:lnTo>
                <a:lnTo>
                  <a:pt x="3762565" y="109655"/>
                </a:lnTo>
                <a:lnTo>
                  <a:pt x="3706214" y="109655"/>
                </a:lnTo>
                <a:lnTo>
                  <a:pt x="3649856" y="254403"/>
                </a:lnTo>
                <a:lnTo>
                  <a:pt x="3641195" y="254403"/>
                </a:lnTo>
                <a:lnTo>
                  <a:pt x="3641195" y="258796"/>
                </a:lnTo>
                <a:lnTo>
                  <a:pt x="3528493" y="320197"/>
                </a:lnTo>
                <a:lnTo>
                  <a:pt x="3524152" y="324590"/>
                </a:lnTo>
                <a:lnTo>
                  <a:pt x="3454801" y="315805"/>
                </a:lnTo>
                <a:lnTo>
                  <a:pt x="3394109" y="346520"/>
                </a:lnTo>
                <a:lnTo>
                  <a:pt x="3333419" y="359667"/>
                </a:lnTo>
                <a:lnTo>
                  <a:pt x="3272731" y="443015"/>
                </a:lnTo>
                <a:lnTo>
                  <a:pt x="3268400" y="447396"/>
                </a:lnTo>
                <a:lnTo>
                  <a:pt x="3259728" y="447396"/>
                </a:lnTo>
                <a:lnTo>
                  <a:pt x="3207715" y="429854"/>
                </a:lnTo>
                <a:lnTo>
                  <a:pt x="3199053" y="429854"/>
                </a:lnTo>
                <a:lnTo>
                  <a:pt x="3203384" y="416692"/>
                </a:lnTo>
                <a:lnTo>
                  <a:pt x="3233718" y="364060"/>
                </a:lnTo>
                <a:lnTo>
                  <a:pt x="3225057" y="289497"/>
                </a:lnTo>
                <a:lnTo>
                  <a:pt x="3164367" y="254403"/>
                </a:lnTo>
                <a:lnTo>
                  <a:pt x="3121027" y="254403"/>
                </a:lnTo>
                <a:lnTo>
                  <a:pt x="3116685" y="254403"/>
                </a:lnTo>
                <a:lnTo>
                  <a:pt x="3112354" y="250023"/>
                </a:lnTo>
                <a:lnTo>
                  <a:pt x="3082002" y="210541"/>
                </a:lnTo>
                <a:lnTo>
                  <a:pt x="2930284" y="201772"/>
                </a:lnTo>
                <a:lnTo>
                  <a:pt x="2925958" y="201772"/>
                </a:lnTo>
                <a:lnTo>
                  <a:pt x="2925958" y="197383"/>
                </a:lnTo>
                <a:lnTo>
                  <a:pt x="2895620" y="140366"/>
                </a:lnTo>
                <a:lnTo>
                  <a:pt x="2891275" y="135978"/>
                </a:lnTo>
                <a:lnTo>
                  <a:pt x="2891275" y="105277"/>
                </a:lnTo>
                <a:lnTo>
                  <a:pt x="2891275" y="96504"/>
                </a:lnTo>
                <a:lnTo>
                  <a:pt x="2895620" y="92116"/>
                </a:lnTo>
                <a:lnTo>
                  <a:pt x="2934629" y="70185"/>
                </a:lnTo>
                <a:lnTo>
                  <a:pt x="2923725" y="58465"/>
                </a:lnTo>
                <a:lnTo>
                  <a:pt x="2912414" y="45514"/>
                </a:lnTo>
                <a:lnTo>
                  <a:pt x="2903541" y="35031"/>
                </a:lnTo>
                <a:lnTo>
                  <a:pt x="2899951" y="30714"/>
                </a:lnTo>
                <a:lnTo>
                  <a:pt x="2869610" y="0"/>
                </a:lnTo>
                <a:lnTo>
                  <a:pt x="2830597" y="26323"/>
                </a:lnTo>
                <a:lnTo>
                  <a:pt x="2778570" y="35092"/>
                </a:lnTo>
                <a:lnTo>
                  <a:pt x="2722225" y="65793"/>
                </a:lnTo>
                <a:lnTo>
                  <a:pt x="2691885" y="118436"/>
                </a:lnTo>
                <a:lnTo>
                  <a:pt x="2691885" y="122816"/>
                </a:lnTo>
                <a:lnTo>
                  <a:pt x="2687543" y="122816"/>
                </a:lnTo>
                <a:lnTo>
                  <a:pt x="2609517" y="131587"/>
                </a:lnTo>
                <a:lnTo>
                  <a:pt x="2583515" y="201772"/>
                </a:lnTo>
                <a:lnTo>
                  <a:pt x="2583515" y="206164"/>
                </a:lnTo>
                <a:lnTo>
                  <a:pt x="2505489" y="254403"/>
                </a:lnTo>
                <a:lnTo>
                  <a:pt x="2453472" y="328970"/>
                </a:lnTo>
                <a:lnTo>
                  <a:pt x="2449130" y="333359"/>
                </a:lnTo>
                <a:lnTo>
                  <a:pt x="2444799" y="328970"/>
                </a:lnTo>
                <a:lnTo>
                  <a:pt x="2366773" y="324590"/>
                </a:lnTo>
                <a:lnTo>
                  <a:pt x="2358104" y="320197"/>
                </a:lnTo>
                <a:lnTo>
                  <a:pt x="2358104" y="315805"/>
                </a:lnTo>
                <a:lnTo>
                  <a:pt x="2349442" y="210541"/>
                </a:lnTo>
                <a:lnTo>
                  <a:pt x="2306087" y="197383"/>
                </a:lnTo>
                <a:lnTo>
                  <a:pt x="2281163" y="215957"/>
                </a:lnTo>
                <a:lnTo>
                  <a:pt x="2243233" y="243989"/>
                </a:lnTo>
                <a:lnTo>
                  <a:pt x="2208554" y="269555"/>
                </a:lnTo>
                <a:lnTo>
                  <a:pt x="2193382" y="280727"/>
                </a:lnTo>
                <a:lnTo>
                  <a:pt x="2106687" y="355290"/>
                </a:lnTo>
                <a:lnTo>
                  <a:pt x="2106687" y="429854"/>
                </a:lnTo>
                <a:lnTo>
                  <a:pt x="2106687" y="434246"/>
                </a:lnTo>
                <a:lnTo>
                  <a:pt x="2102356" y="434246"/>
                </a:lnTo>
                <a:lnTo>
                  <a:pt x="2050337" y="478108"/>
                </a:lnTo>
                <a:lnTo>
                  <a:pt x="2046005" y="478108"/>
                </a:lnTo>
                <a:lnTo>
                  <a:pt x="2041668" y="478108"/>
                </a:lnTo>
                <a:lnTo>
                  <a:pt x="1963644" y="478108"/>
                </a:lnTo>
                <a:lnTo>
                  <a:pt x="1959314" y="478108"/>
                </a:lnTo>
                <a:lnTo>
                  <a:pt x="1915956" y="443015"/>
                </a:lnTo>
                <a:lnTo>
                  <a:pt x="1872616" y="429854"/>
                </a:lnTo>
                <a:lnTo>
                  <a:pt x="1872616" y="443015"/>
                </a:lnTo>
                <a:lnTo>
                  <a:pt x="1872616" y="451784"/>
                </a:lnTo>
                <a:lnTo>
                  <a:pt x="1863943" y="451784"/>
                </a:lnTo>
                <a:lnTo>
                  <a:pt x="1816253" y="451784"/>
                </a:lnTo>
                <a:lnTo>
                  <a:pt x="1807592" y="451784"/>
                </a:lnTo>
                <a:lnTo>
                  <a:pt x="1807592" y="443015"/>
                </a:lnTo>
                <a:lnTo>
                  <a:pt x="1785920" y="359667"/>
                </a:lnTo>
                <a:lnTo>
                  <a:pt x="1668880" y="342129"/>
                </a:lnTo>
                <a:lnTo>
                  <a:pt x="1664549" y="342129"/>
                </a:lnTo>
                <a:lnTo>
                  <a:pt x="1660208" y="337737"/>
                </a:lnTo>
                <a:lnTo>
                  <a:pt x="1582186" y="223704"/>
                </a:lnTo>
                <a:lnTo>
                  <a:pt x="1517166" y="223704"/>
                </a:lnTo>
                <a:lnTo>
                  <a:pt x="1508493" y="245634"/>
                </a:lnTo>
                <a:lnTo>
                  <a:pt x="1508493" y="250023"/>
                </a:lnTo>
                <a:lnTo>
                  <a:pt x="1465153" y="298267"/>
                </a:lnTo>
                <a:lnTo>
                  <a:pt x="1460808" y="298267"/>
                </a:lnTo>
                <a:lnTo>
                  <a:pt x="1421795" y="315805"/>
                </a:lnTo>
                <a:lnTo>
                  <a:pt x="1421795" y="381599"/>
                </a:lnTo>
                <a:lnTo>
                  <a:pt x="1421795" y="390384"/>
                </a:lnTo>
                <a:lnTo>
                  <a:pt x="1417464" y="390384"/>
                </a:lnTo>
                <a:lnTo>
                  <a:pt x="1410692" y="395112"/>
                </a:lnTo>
                <a:lnTo>
                  <a:pt x="1395794" y="405184"/>
                </a:lnTo>
                <a:lnTo>
                  <a:pt x="1380895" y="414434"/>
                </a:lnTo>
                <a:lnTo>
                  <a:pt x="1374123" y="416692"/>
                </a:lnTo>
                <a:lnTo>
                  <a:pt x="1278752" y="491255"/>
                </a:lnTo>
                <a:lnTo>
                  <a:pt x="1205061" y="640396"/>
                </a:lnTo>
                <a:lnTo>
                  <a:pt x="1200729" y="640396"/>
                </a:lnTo>
                <a:lnTo>
                  <a:pt x="1101027" y="728125"/>
                </a:lnTo>
                <a:lnTo>
                  <a:pt x="1014332" y="807065"/>
                </a:lnTo>
                <a:lnTo>
                  <a:pt x="1005671" y="890409"/>
                </a:lnTo>
                <a:lnTo>
                  <a:pt x="936310" y="951810"/>
                </a:lnTo>
                <a:lnTo>
                  <a:pt x="897296" y="1026377"/>
                </a:lnTo>
                <a:lnTo>
                  <a:pt x="892966" y="1030770"/>
                </a:lnTo>
                <a:lnTo>
                  <a:pt x="888624" y="1030770"/>
                </a:lnTo>
                <a:lnTo>
                  <a:pt x="836607" y="1026377"/>
                </a:lnTo>
                <a:lnTo>
                  <a:pt x="780260" y="1079009"/>
                </a:lnTo>
                <a:lnTo>
                  <a:pt x="780260" y="1083401"/>
                </a:lnTo>
                <a:lnTo>
                  <a:pt x="775919" y="1083401"/>
                </a:lnTo>
                <a:lnTo>
                  <a:pt x="611201" y="1057078"/>
                </a:lnTo>
                <a:lnTo>
                  <a:pt x="606870" y="1057078"/>
                </a:lnTo>
                <a:lnTo>
                  <a:pt x="606870" y="1052700"/>
                </a:lnTo>
                <a:lnTo>
                  <a:pt x="580859" y="1021999"/>
                </a:lnTo>
                <a:lnTo>
                  <a:pt x="550519" y="1021999"/>
                </a:lnTo>
                <a:lnTo>
                  <a:pt x="528843" y="1061469"/>
                </a:lnTo>
                <a:lnTo>
                  <a:pt x="524516" y="1114102"/>
                </a:lnTo>
                <a:lnTo>
                  <a:pt x="524516" y="1118494"/>
                </a:lnTo>
                <a:lnTo>
                  <a:pt x="520171" y="1122871"/>
                </a:lnTo>
                <a:lnTo>
                  <a:pt x="485489" y="1144807"/>
                </a:lnTo>
                <a:lnTo>
                  <a:pt x="463824" y="1193057"/>
                </a:lnTo>
                <a:lnTo>
                  <a:pt x="463824" y="1197434"/>
                </a:lnTo>
                <a:lnTo>
                  <a:pt x="459482" y="1197434"/>
                </a:lnTo>
                <a:lnTo>
                  <a:pt x="416138" y="1223758"/>
                </a:lnTo>
                <a:lnTo>
                  <a:pt x="414783" y="1233625"/>
                </a:lnTo>
                <a:lnTo>
                  <a:pt x="411801" y="1246783"/>
                </a:lnTo>
                <a:lnTo>
                  <a:pt x="408820" y="1258297"/>
                </a:lnTo>
                <a:lnTo>
                  <a:pt x="407465" y="1263232"/>
                </a:lnTo>
                <a:lnTo>
                  <a:pt x="398804" y="1302713"/>
                </a:lnTo>
                <a:lnTo>
                  <a:pt x="398804" y="1307091"/>
                </a:lnTo>
                <a:lnTo>
                  <a:pt x="394459" y="1307091"/>
                </a:lnTo>
                <a:lnTo>
                  <a:pt x="351119" y="1315874"/>
                </a:lnTo>
                <a:lnTo>
                  <a:pt x="351119" y="1368507"/>
                </a:lnTo>
                <a:lnTo>
                  <a:pt x="394459" y="1425520"/>
                </a:lnTo>
                <a:lnTo>
                  <a:pt x="398804" y="1429912"/>
                </a:lnTo>
                <a:lnTo>
                  <a:pt x="403134" y="1473775"/>
                </a:lnTo>
                <a:lnTo>
                  <a:pt x="403134" y="1478163"/>
                </a:lnTo>
                <a:lnTo>
                  <a:pt x="398804" y="1482544"/>
                </a:lnTo>
                <a:lnTo>
                  <a:pt x="255747" y="1587818"/>
                </a:lnTo>
                <a:lnTo>
                  <a:pt x="212407" y="1618523"/>
                </a:lnTo>
                <a:lnTo>
                  <a:pt x="138715" y="1671152"/>
                </a:lnTo>
                <a:lnTo>
                  <a:pt x="138715" y="1675547"/>
                </a:lnTo>
                <a:lnTo>
                  <a:pt x="78026" y="1701855"/>
                </a:lnTo>
                <a:lnTo>
                  <a:pt x="0" y="1763257"/>
                </a:lnTo>
                <a:lnTo>
                  <a:pt x="4330" y="1772042"/>
                </a:lnTo>
                <a:lnTo>
                  <a:pt x="60692" y="1780811"/>
                </a:lnTo>
                <a:lnTo>
                  <a:pt x="65022" y="1780811"/>
                </a:lnTo>
                <a:lnTo>
                  <a:pt x="151718" y="1868535"/>
                </a:lnTo>
                <a:lnTo>
                  <a:pt x="598194" y="2083456"/>
                </a:lnTo>
                <a:lnTo>
                  <a:pt x="602538" y="2083456"/>
                </a:lnTo>
                <a:lnTo>
                  <a:pt x="749912" y="2201885"/>
                </a:lnTo>
                <a:lnTo>
                  <a:pt x="1023005" y="2210654"/>
                </a:lnTo>
                <a:lnTo>
                  <a:pt x="1044684" y="2188724"/>
                </a:lnTo>
                <a:lnTo>
                  <a:pt x="1053341" y="2188724"/>
                </a:lnTo>
                <a:lnTo>
                  <a:pt x="1161719" y="2184346"/>
                </a:lnTo>
                <a:lnTo>
                  <a:pt x="1166050" y="2184346"/>
                </a:lnTo>
                <a:lnTo>
                  <a:pt x="1170392" y="2188724"/>
                </a:lnTo>
                <a:lnTo>
                  <a:pt x="1248415" y="2263301"/>
                </a:lnTo>
                <a:lnTo>
                  <a:pt x="1768582" y="2254514"/>
                </a:lnTo>
                <a:lnTo>
                  <a:pt x="1777244" y="2254514"/>
                </a:lnTo>
                <a:lnTo>
                  <a:pt x="1777244" y="2258905"/>
                </a:lnTo>
                <a:lnTo>
                  <a:pt x="1846605" y="2232586"/>
                </a:lnTo>
                <a:lnTo>
                  <a:pt x="1850936" y="2232586"/>
                </a:lnTo>
                <a:lnTo>
                  <a:pt x="2141366" y="2228204"/>
                </a:lnTo>
                <a:lnTo>
                  <a:pt x="2999649" y="2228204"/>
                </a:lnTo>
                <a:lnTo>
                  <a:pt x="2995319" y="2223816"/>
                </a:lnTo>
                <a:lnTo>
                  <a:pt x="3034332" y="2175573"/>
                </a:lnTo>
                <a:lnTo>
                  <a:pt x="3064668" y="2153641"/>
                </a:lnTo>
                <a:lnTo>
                  <a:pt x="3029986" y="2100995"/>
                </a:lnTo>
                <a:lnTo>
                  <a:pt x="3038662" y="2061524"/>
                </a:lnTo>
                <a:lnTo>
                  <a:pt x="3134033" y="2035205"/>
                </a:lnTo>
                <a:lnTo>
                  <a:pt x="3134033" y="1991353"/>
                </a:lnTo>
                <a:lnTo>
                  <a:pt x="3173044" y="1965030"/>
                </a:lnTo>
                <a:lnTo>
                  <a:pt x="3242393" y="1894845"/>
                </a:lnTo>
                <a:lnTo>
                  <a:pt x="3268400" y="1815904"/>
                </a:lnTo>
                <a:lnTo>
                  <a:pt x="3303083" y="1789581"/>
                </a:lnTo>
                <a:lnTo>
                  <a:pt x="3346427" y="1789581"/>
                </a:lnTo>
                <a:lnTo>
                  <a:pt x="3411443" y="1772042"/>
                </a:lnTo>
                <a:lnTo>
                  <a:pt x="3498141" y="1789581"/>
                </a:lnTo>
                <a:lnTo>
                  <a:pt x="3532823" y="1811512"/>
                </a:lnTo>
                <a:lnTo>
                  <a:pt x="3550154" y="1772042"/>
                </a:lnTo>
                <a:lnTo>
                  <a:pt x="3602184" y="1750110"/>
                </a:lnTo>
                <a:lnTo>
                  <a:pt x="3662862" y="1745719"/>
                </a:lnTo>
                <a:lnTo>
                  <a:pt x="3710545" y="1736948"/>
                </a:lnTo>
                <a:lnTo>
                  <a:pt x="3766903" y="1763257"/>
                </a:lnTo>
                <a:lnTo>
                  <a:pt x="3810247" y="1789581"/>
                </a:lnTo>
                <a:lnTo>
                  <a:pt x="3857932" y="1750110"/>
                </a:lnTo>
                <a:lnTo>
                  <a:pt x="3905608" y="1772042"/>
                </a:lnTo>
                <a:lnTo>
                  <a:pt x="3957634" y="1772042"/>
                </a:lnTo>
                <a:lnTo>
                  <a:pt x="4000978" y="1789581"/>
                </a:lnTo>
                <a:lnTo>
                  <a:pt x="4065995" y="1772042"/>
                </a:lnTo>
                <a:lnTo>
                  <a:pt x="4079001" y="1767649"/>
                </a:lnTo>
                <a:lnTo>
                  <a:pt x="4070325" y="1767649"/>
                </a:lnTo>
                <a:lnTo>
                  <a:pt x="4065995" y="1728175"/>
                </a:lnTo>
                <a:lnTo>
                  <a:pt x="4065995" y="1627292"/>
                </a:lnTo>
                <a:lnTo>
                  <a:pt x="4048660" y="1614128"/>
                </a:lnTo>
                <a:lnTo>
                  <a:pt x="4044318" y="1609750"/>
                </a:lnTo>
                <a:lnTo>
                  <a:pt x="4048660" y="1605362"/>
                </a:lnTo>
                <a:lnTo>
                  <a:pt x="4065995" y="1543960"/>
                </a:lnTo>
                <a:lnTo>
                  <a:pt x="4070325" y="1539565"/>
                </a:lnTo>
                <a:lnTo>
                  <a:pt x="4057322" y="1530795"/>
                </a:lnTo>
                <a:lnTo>
                  <a:pt x="4026982" y="1561499"/>
                </a:lnTo>
                <a:close/>
              </a:path>
            </a:pathLst>
          </a:custGeom>
          <a:ln w="179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39346" y="2321242"/>
            <a:ext cx="2436750" cy="1051597"/>
          </a:xfrm>
          <a:custGeom>
            <a:avLst/>
            <a:gdLst/>
            <a:ahLst/>
            <a:cxnLst/>
            <a:rect l="l" t="t" r="r" b="b"/>
            <a:pathLst>
              <a:path w="2411095" h="1431289">
                <a:moveTo>
                  <a:pt x="2337441" y="1199098"/>
                </a:moveTo>
                <a:lnTo>
                  <a:pt x="2094331" y="1199098"/>
                </a:lnTo>
                <a:lnTo>
                  <a:pt x="2103008" y="1203476"/>
                </a:lnTo>
                <a:lnTo>
                  <a:pt x="2133359" y="1229738"/>
                </a:lnTo>
                <a:lnTo>
                  <a:pt x="2176710" y="1273503"/>
                </a:lnTo>
                <a:lnTo>
                  <a:pt x="2267776" y="1352264"/>
                </a:lnTo>
                <a:lnTo>
                  <a:pt x="2319803" y="1387285"/>
                </a:lnTo>
                <a:lnTo>
                  <a:pt x="2384844" y="1431039"/>
                </a:lnTo>
                <a:lnTo>
                  <a:pt x="2410868" y="1422292"/>
                </a:lnTo>
                <a:lnTo>
                  <a:pt x="2384844" y="1220979"/>
                </a:lnTo>
                <a:lnTo>
                  <a:pt x="2369197" y="1214346"/>
                </a:lnTo>
                <a:lnTo>
                  <a:pt x="2347449" y="1204023"/>
                </a:lnTo>
                <a:lnTo>
                  <a:pt x="2337441" y="1199098"/>
                </a:lnTo>
                <a:close/>
              </a:path>
              <a:path w="2411095" h="1431289">
                <a:moveTo>
                  <a:pt x="2087579" y="1212235"/>
                </a:moveTo>
                <a:lnTo>
                  <a:pt x="1946901" y="1212235"/>
                </a:lnTo>
                <a:lnTo>
                  <a:pt x="1951243" y="1216601"/>
                </a:lnTo>
                <a:lnTo>
                  <a:pt x="1981591" y="1251623"/>
                </a:lnTo>
                <a:lnTo>
                  <a:pt x="2007614" y="1277870"/>
                </a:lnTo>
                <a:lnTo>
                  <a:pt x="2029287" y="1286629"/>
                </a:lnTo>
                <a:lnTo>
                  <a:pt x="2068314" y="1247245"/>
                </a:lnTo>
                <a:lnTo>
                  <a:pt x="2087579" y="1212235"/>
                </a:lnTo>
                <a:close/>
              </a:path>
              <a:path w="2411095" h="1431289">
                <a:moveTo>
                  <a:pt x="2092161" y="840247"/>
                </a:moveTo>
                <a:lnTo>
                  <a:pt x="1383206" y="840247"/>
                </a:lnTo>
                <a:lnTo>
                  <a:pt x="1422229" y="857754"/>
                </a:lnTo>
                <a:lnTo>
                  <a:pt x="1469925" y="879635"/>
                </a:lnTo>
                <a:lnTo>
                  <a:pt x="1530640" y="923400"/>
                </a:lnTo>
                <a:lnTo>
                  <a:pt x="1521968" y="1041562"/>
                </a:lnTo>
                <a:lnTo>
                  <a:pt x="1543646" y="1050307"/>
                </a:lnTo>
                <a:lnTo>
                  <a:pt x="1547989" y="1199098"/>
                </a:lnTo>
                <a:lnTo>
                  <a:pt x="1534971" y="1216601"/>
                </a:lnTo>
                <a:lnTo>
                  <a:pt x="1517623" y="1269122"/>
                </a:lnTo>
                <a:lnTo>
                  <a:pt x="1647711" y="1260367"/>
                </a:lnTo>
                <a:lnTo>
                  <a:pt x="1695408" y="1225360"/>
                </a:lnTo>
                <a:lnTo>
                  <a:pt x="1831998" y="1225360"/>
                </a:lnTo>
                <a:lnTo>
                  <a:pt x="1834170" y="1220979"/>
                </a:lnTo>
                <a:lnTo>
                  <a:pt x="1838501" y="1220979"/>
                </a:lnTo>
                <a:lnTo>
                  <a:pt x="1942570" y="1212235"/>
                </a:lnTo>
                <a:lnTo>
                  <a:pt x="2087579" y="1212235"/>
                </a:lnTo>
                <a:lnTo>
                  <a:pt x="2089990" y="1207853"/>
                </a:lnTo>
                <a:lnTo>
                  <a:pt x="2094331" y="1199098"/>
                </a:lnTo>
                <a:lnTo>
                  <a:pt x="2337441" y="1199098"/>
                </a:lnTo>
                <a:lnTo>
                  <a:pt x="2319803" y="1190350"/>
                </a:lnTo>
                <a:lnTo>
                  <a:pt x="2202731" y="1137837"/>
                </a:lnTo>
                <a:lnTo>
                  <a:pt x="2202731" y="1133459"/>
                </a:lnTo>
                <a:lnTo>
                  <a:pt x="2198400" y="1133459"/>
                </a:lnTo>
                <a:lnTo>
                  <a:pt x="2120342" y="1054685"/>
                </a:lnTo>
                <a:lnTo>
                  <a:pt x="2120342" y="945273"/>
                </a:lnTo>
                <a:lnTo>
                  <a:pt x="2085660" y="888378"/>
                </a:lnTo>
                <a:lnTo>
                  <a:pt x="2081317" y="884016"/>
                </a:lnTo>
                <a:lnTo>
                  <a:pt x="2085660" y="879635"/>
                </a:lnTo>
                <a:lnTo>
                  <a:pt x="2092161" y="840247"/>
                </a:lnTo>
                <a:close/>
              </a:path>
              <a:path w="2411095" h="1431289">
                <a:moveTo>
                  <a:pt x="1831998" y="1225360"/>
                </a:moveTo>
                <a:lnTo>
                  <a:pt x="1704084" y="1225360"/>
                </a:lnTo>
                <a:lnTo>
                  <a:pt x="1751780" y="1251623"/>
                </a:lnTo>
                <a:lnTo>
                  <a:pt x="1821153" y="1251623"/>
                </a:lnTo>
                <a:lnTo>
                  <a:pt x="1829828" y="1229738"/>
                </a:lnTo>
                <a:lnTo>
                  <a:pt x="1831998" y="1225360"/>
                </a:lnTo>
                <a:close/>
              </a:path>
              <a:path w="2411095" h="1431289">
                <a:moveTo>
                  <a:pt x="260160" y="708962"/>
                </a:moveTo>
                <a:lnTo>
                  <a:pt x="238488" y="743972"/>
                </a:lnTo>
                <a:lnTo>
                  <a:pt x="260160" y="783356"/>
                </a:lnTo>
                <a:lnTo>
                  <a:pt x="377235" y="884016"/>
                </a:lnTo>
                <a:lnTo>
                  <a:pt x="407584" y="914641"/>
                </a:lnTo>
                <a:lnTo>
                  <a:pt x="442277" y="866509"/>
                </a:lnTo>
                <a:lnTo>
                  <a:pt x="507321" y="862131"/>
                </a:lnTo>
                <a:lnTo>
                  <a:pt x="628722" y="862131"/>
                </a:lnTo>
                <a:lnTo>
                  <a:pt x="646073" y="848995"/>
                </a:lnTo>
                <a:lnTo>
                  <a:pt x="875873" y="765856"/>
                </a:lnTo>
                <a:lnTo>
                  <a:pt x="381577" y="765856"/>
                </a:lnTo>
                <a:lnTo>
                  <a:pt x="346885" y="761475"/>
                </a:lnTo>
                <a:lnTo>
                  <a:pt x="303530" y="713332"/>
                </a:lnTo>
                <a:lnTo>
                  <a:pt x="260160" y="708962"/>
                </a:lnTo>
                <a:close/>
              </a:path>
              <a:path w="2411095" h="1431289">
                <a:moveTo>
                  <a:pt x="2133359" y="726469"/>
                </a:moveTo>
                <a:lnTo>
                  <a:pt x="1023317" y="726469"/>
                </a:lnTo>
                <a:lnTo>
                  <a:pt x="1058000" y="739594"/>
                </a:lnTo>
                <a:lnTo>
                  <a:pt x="1092692" y="748350"/>
                </a:lnTo>
                <a:lnTo>
                  <a:pt x="1144720" y="796481"/>
                </a:lnTo>
                <a:lnTo>
                  <a:pt x="1188090" y="840247"/>
                </a:lnTo>
                <a:lnTo>
                  <a:pt x="1261803" y="884016"/>
                </a:lnTo>
                <a:lnTo>
                  <a:pt x="1287813" y="905899"/>
                </a:lnTo>
                <a:lnTo>
                  <a:pt x="1309503" y="888378"/>
                </a:lnTo>
                <a:lnTo>
                  <a:pt x="1348526" y="862131"/>
                </a:lnTo>
                <a:lnTo>
                  <a:pt x="1383206" y="840247"/>
                </a:lnTo>
                <a:lnTo>
                  <a:pt x="2092161" y="840247"/>
                </a:lnTo>
                <a:lnTo>
                  <a:pt x="2098662" y="800863"/>
                </a:lnTo>
                <a:lnTo>
                  <a:pt x="2103008" y="800863"/>
                </a:lnTo>
                <a:lnTo>
                  <a:pt x="2133359" y="726469"/>
                </a:lnTo>
                <a:close/>
              </a:path>
              <a:path w="2411095" h="1431289">
                <a:moveTo>
                  <a:pt x="628722" y="862131"/>
                </a:moveTo>
                <a:lnTo>
                  <a:pt x="507321" y="862131"/>
                </a:lnTo>
                <a:lnTo>
                  <a:pt x="611386" y="875257"/>
                </a:lnTo>
                <a:lnTo>
                  <a:pt x="628722" y="862131"/>
                </a:lnTo>
                <a:close/>
              </a:path>
              <a:path w="2411095" h="1431289">
                <a:moveTo>
                  <a:pt x="563426" y="192557"/>
                </a:moveTo>
                <a:lnTo>
                  <a:pt x="95396" y="192557"/>
                </a:lnTo>
                <a:lnTo>
                  <a:pt x="151765" y="258206"/>
                </a:lnTo>
                <a:lnTo>
                  <a:pt x="221140" y="258206"/>
                </a:lnTo>
                <a:lnTo>
                  <a:pt x="255830" y="284468"/>
                </a:lnTo>
                <a:lnTo>
                  <a:pt x="294857" y="328222"/>
                </a:lnTo>
                <a:lnTo>
                  <a:pt x="294857" y="406998"/>
                </a:lnTo>
                <a:lnTo>
                  <a:pt x="338212" y="450759"/>
                </a:lnTo>
                <a:lnTo>
                  <a:pt x="359887" y="595180"/>
                </a:lnTo>
                <a:lnTo>
                  <a:pt x="377235" y="660819"/>
                </a:lnTo>
                <a:lnTo>
                  <a:pt x="398912" y="704584"/>
                </a:lnTo>
                <a:lnTo>
                  <a:pt x="420602" y="743972"/>
                </a:lnTo>
                <a:lnTo>
                  <a:pt x="381577" y="765856"/>
                </a:lnTo>
                <a:lnTo>
                  <a:pt x="875873" y="765856"/>
                </a:lnTo>
                <a:lnTo>
                  <a:pt x="923579" y="748350"/>
                </a:lnTo>
                <a:lnTo>
                  <a:pt x="1023317" y="726469"/>
                </a:lnTo>
                <a:lnTo>
                  <a:pt x="2133359" y="726469"/>
                </a:lnTo>
                <a:lnTo>
                  <a:pt x="2163707" y="673955"/>
                </a:lnTo>
                <a:lnTo>
                  <a:pt x="2185386" y="621432"/>
                </a:lnTo>
                <a:lnTo>
                  <a:pt x="2150704" y="564541"/>
                </a:lnTo>
                <a:lnTo>
                  <a:pt x="2150704" y="560163"/>
                </a:lnTo>
                <a:lnTo>
                  <a:pt x="2146359" y="350103"/>
                </a:lnTo>
                <a:lnTo>
                  <a:pt x="2146359" y="345721"/>
                </a:lnTo>
                <a:lnTo>
                  <a:pt x="2176710" y="280090"/>
                </a:lnTo>
                <a:lnTo>
                  <a:pt x="2153305" y="266965"/>
                </a:lnTo>
                <a:lnTo>
                  <a:pt x="2055312" y="266965"/>
                </a:lnTo>
                <a:lnTo>
                  <a:pt x="2055312" y="262583"/>
                </a:lnTo>
                <a:lnTo>
                  <a:pt x="2023492" y="249447"/>
                </a:lnTo>
                <a:lnTo>
                  <a:pt x="650415" y="249447"/>
                </a:lnTo>
                <a:lnTo>
                  <a:pt x="646073" y="245080"/>
                </a:lnTo>
                <a:lnTo>
                  <a:pt x="563426" y="192557"/>
                </a:lnTo>
                <a:close/>
              </a:path>
              <a:path w="2411095" h="1431289">
                <a:moveTo>
                  <a:pt x="2098662" y="236321"/>
                </a:moveTo>
                <a:lnTo>
                  <a:pt x="2059642" y="262583"/>
                </a:lnTo>
                <a:lnTo>
                  <a:pt x="2055312" y="266965"/>
                </a:lnTo>
                <a:lnTo>
                  <a:pt x="2153305" y="266965"/>
                </a:lnTo>
                <a:lnTo>
                  <a:pt x="2098662" y="236321"/>
                </a:lnTo>
                <a:close/>
              </a:path>
              <a:path w="2411095" h="1431289">
                <a:moveTo>
                  <a:pt x="34682" y="83153"/>
                </a:moveTo>
                <a:lnTo>
                  <a:pt x="34682" y="87533"/>
                </a:lnTo>
                <a:lnTo>
                  <a:pt x="0" y="113785"/>
                </a:lnTo>
                <a:lnTo>
                  <a:pt x="0" y="218818"/>
                </a:lnTo>
                <a:lnTo>
                  <a:pt x="52026" y="253828"/>
                </a:lnTo>
                <a:lnTo>
                  <a:pt x="69375" y="227577"/>
                </a:lnTo>
                <a:lnTo>
                  <a:pt x="95396" y="192557"/>
                </a:lnTo>
                <a:lnTo>
                  <a:pt x="563426" y="192557"/>
                </a:lnTo>
                <a:lnTo>
                  <a:pt x="411929" y="96278"/>
                </a:lnTo>
                <a:lnTo>
                  <a:pt x="34682" y="83153"/>
                </a:lnTo>
                <a:close/>
              </a:path>
              <a:path w="2411095" h="1431289">
                <a:moveTo>
                  <a:pt x="706784" y="214438"/>
                </a:moveTo>
                <a:lnTo>
                  <a:pt x="654745" y="245080"/>
                </a:lnTo>
                <a:lnTo>
                  <a:pt x="650415" y="249447"/>
                </a:lnTo>
                <a:lnTo>
                  <a:pt x="2023492" y="249447"/>
                </a:lnTo>
                <a:lnTo>
                  <a:pt x="2012917" y="245080"/>
                </a:lnTo>
                <a:lnTo>
                  <a:pt x="1508964" y="245080"/>
                </a:lnTo>
                <a:lnTo>
                  <a:pt x="1500289" y="240699"/>
                </a:lnTo>
                <a:lnTo>
                  <a:pt x="1494949" y="236321"/>
                </a:lnTo>
                <a:lnTo>
                  <a:pt x="776159" y="236321"/>
                </a:lnTo>
                <a:lnTo>
                  <a:pt x="771818" y="231943"/>
                </a:lnTo>
                <a:lnTo>
                  <a:pt x="706784" y="214438"/>
                </a:lnTo>
                <a:close/>
              </a:path>
              <a:path w="2411095" h="1431289">
                <a:moveTo>
                  <a:pt x="1695408" y="21884"/>
                </a:moveTo>
                <a:lnTo>
                  <a:pt x="1639040" y="91914"/>
                </a:lnTo>
                <a:lnTo>
                  <a:pt x="1626033" y="140046"/>
                </a:lnTo>
                <a:lnTo>
                  <a:pt x="1626033" y="144424"/>
                </a:lnTo>
                <a:lnTo>
                  <a:pt x="1513291" y="240699"/>
                </a:lnTo>
                <a:lnTo>
                  <a:pt x="1508964" y="245080"/>
                </a:lnTo>
                <a:lnTo>
                  <a:pt x="2012917" y="245080"/>
                </a:lnTo>
                <a:lnTo>
                  <a:pt x="1959918" y="223199"/>
                </a:lnTo>
                <a:lnTo>
                  <a:pt x="1951243" y="218818"/>
                </a:lnTo>
                <a:lnTo>
                  <a:pt x="1951243" y="105036"/>
                </a:lnTo>
                <a:lnTo>
                  <a:pt x="1955573" y="105036"/>
                </a:lnTo>
                <a:lnTo>
                  <a:pt x="1985921" y="74408"/>
                </a:lnTo>
                <a:lnTo>
                  <a:pt x="1985921" y="61272"/>
                </a:lnTo>
                <a:lnTo>
                  <a:pt x="1958671" y="43769"/>
                </a:lnTo>
                <a:lnTo>
                  <a:pt x="1725759" y="43769"/>
                </a:lnTo>
                <a:lnTo>
                  <a:pt x="1695408" y="21884"/>
                </a:lnTo>
                <a:close/>
              </a:path>
              <a:path w="2411095" h="1431289">
                <a:moveTo>
                  <a:pt x="932254" y="135669"/>
                </a:moveTo>
                <a:lnTo>
                  <a:pt x="776159" y="231943"/>
                </a:lnTo>
                <a:lnTo>
                  <a:pt x="776159" y="236321"/>
                </a:lnTo>
                <a:lnTo>
                  <a:pt x="1494949" y="236321"/>
                </a:lnTo>
                <a:lnTo>
                  <a:pt x="1430906" y="183812"/>
                </a:lnTo>
                <a:lnTo>
                  <a:pt x="1397662" y="144424"/>
                </a:lnTo>
                <a:lnTo>
                  <a:pt x="1105696" y="144424"/>
                </a:lnTo>
                <a:lnTo>
                  <a:pt x="932254" y="135669"/>
                </a:lnTo>
                <a:close/>
              </a:path>
              <a:path w="2411095" h="1431289">
                <a:moveTo>
                  <a:pt x="1209761" y="56894"/>
                </a:moveTo>
                <a:lnTo>
                  <a:pt x="1110038" y="144424"/>
                </a:lnTo>
                <a:lnTo>
                  <a:pt x="1397662" y="144424"/>
                </a:lnTo>
                <a:lnTo>
                  <a:pt x="1331178" y="65652"/>
                </a:lnTo>
                <a:lnTo>
                  <a:pt x="1209761" y="56894"/>
                </a:lnTo>
                <a:close/>
              </a:path>
              <a:path w="2411095" h="1431289">
                <a:moveTo>
                  <a:pt x="1890528" y="0"/>
                </a:moveTo>
                <a:lnTo>
                  <a:pt x="1825498" y="39391"/>
                </a:lnTo>
                <a:lnTo>
                  <a:pt x="1821153" y="39391"/>
                </a:lnTo>
                <a:lnTo>
                  <a:pt x="1730101" y="43769"/>
                </a:lnTo>
                <a:lnTo>
                  <a:pt x="1958671" y="43769"/>
                </a:lnTo>
                <a:lnTo>
                  <a:pt x="1890528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47650" y="1475138"/>
            <a:ext cx="2334068" cy="1028737"/>
          </a:xfrm>
          <a:custGeom>
            <a:avLst/>
            <a:gdLst/>
            <a:ahLst/>
            <a:cxnLst/>
            <a:rect l="l" t="t" r="r" b="b"/>
            <a:pathLst>
              <a:path w="2309495" h="1400175">
                <a:moveTo>
                  <a:pt x="494849" y="334097"/>
                </a:moveTo>
                <a:lnTo>
                  <a:pt x="432432" y="361195"/>
                </a:lnTo>
                <a:lnTo>
                  <a:pt x="398995" y="404078"/>
                </a:lnTo>
                <a:lnTo>
                  <a:pt x="394545" y="487602"/>
                </a:lnTo>
                <a:lnTo>
                  <a:pt x="349956" y="523723"/>
                </a:lnTo>
                <a:lnTo>
                  <a:pt x="263030" y="523723"/>
                </a:lnTo>
                <a:lnTo>
                  <a:pt x="185018" y="733662"/>
                </a:lnTo>
                <a:lnTo>
                  <a:pt x="234043" y="765258"/>
                </a:lnTo>
                <a:lnTo>
                  <a:pt x="238511" y="808153"/>
                </a:lnTo>
                <a:lnTo>
                  <a:pt x="207299" y="864586"/>
                </a:lnTo>
                <a:lnTo>
                  <a:pt x="133739" y="887158"/>
                </a:lnTo>
                <a:lnTo>
                  <a:pt x="0" y="1067748"/>
                </a:lnTo>
                <a:lnTo>
                  <a:pt x="138203" y="1180623"/>
                </a:lnTo>
                <a:lnTo>
                  <a:pt x="138203" y="1237053"/>
                </a:lnTo>
                <a:lnTo>
                  <a:pt x="514904" y="1250604"/>
                </a:lnTo>
                <a:lnTo>
                  <a:pt x="519369" y="1250604"/>
                </a:lnTo>
                <a:lnTo>
                  <a:pt x="519369" y="1255114"/>
                </a:lnTo>
                <a:lnTo>
                  <a:pt x="757864" y="1399585"/>
                </a:lnTo>
                <a:lnTo>
                  <a:pt x="804683" y="1370249"/>
                </a:lnTo>
                <a:lnTo>
                  <a:pt x="905020" y="1370249"/>
                </a:lnTo>
                <a:lnTo>
                  <a:pt x="1032041" y="1291236"/>
                </a:lnTo>
                <a:lnTo>
                  <a:pt x="1213948" y="1291236"/>
                </a:lnTo>
                <a:lnTo>
                  <a:pt x="1303971" y="1212231"/>
                </a:lnTo>
                <a:lnTo>
                  <a:pt x="1764803" y="1212231"/>
                </a:lnTo>
                <a:lnTo>
                  <a:pt x="1794358" y="1176112"/>
                </a:lnTo>
                <a:lnTo>
                  <a:pt x="1798812" y="1171597"/>
                </a:lnTo>
                <a:lnTo>
                  <a:pt x="1959819" y="1171597"/>
                </a:lnTo>
                <a:lnTo>
                  <a:pt x="1988280" y="1155787"/>
                </a:lnTo>
                <a:lnTo>
                  <a:pt x="2032855" y="1031641"/>
                </a:lnTo>
                <a:lnTo>
                  <a:pt x="2037320" y="1027116"/>
                </a:lnTo>
                <a:lnTo>
                  <a:pt x="2208945" y="1027116"/>
                </a:lnTo>
                <a:lnTo>
                  <a:pt x="2309252" y="905220"/>
                </a:lnTo>
                <a:lnTo>
                  <a:pt x="2295885" y="808153"/>
                </a:lnTo>
                <a:lnTo>
                  <a:pt x="2275819" y="747198"/>
                </a:lnTo>
                <a:lnTo>
                  <a:pt x="2275819" y="738176"/>
                </a:lnTo>
                <a:lnTo>
                  <a:pt x="2309252" y="681746"/>
                </a:lnTo>
                <a:lnTo>
                  <a:pt x="2271365" y="677217"/>
                </a:lnTo>
                <a:lnTo>
                  <a:pt x="2258889" y="645623"/>
                </a:lnTo>
                <a:lnTo>
                  <a:pt x="653108" y="645623"/>
                </a:lnTo>
                <a:lnTo>
                  <a:pt x="601833" y="593704"/>
                </a:lnTo>
                <a:lnTo>
                  <a:pt x="592916" y="496627"/>
                </a:lnTo>
                <a:lnTo>
                  <a:pt x="532735" y="365705"/>
                </a:lnTo>
                <a:lnTo>
                  <a:pt x="494849" y="334097"/>
                </a:lnTo>
                <a:close/>
              </a:path>
              <a:path w="2309495" h="1400175">
                <a:moveTo>
                  <a:pt x="1764803" y="1212231"/>
                </a:moveTo>
                <a:lnTo>
                  <a:pt x="1312887" y="1212231"/>
                </a:lnTo>
                <a:lnTo>
                  <a:pt x="1442175" y="1221253"/>
                </a:lnTo>
                <a:lnTo>
                  <a:pt x="1446627" y="1225767"/>
                </a:lnTo>
                <a:lnTo>
                  <a:pt x="1551395" y="1343153"/>
                </a:lnTo>
                <a:lnTo>
                  <a:pt x="1616043" y="1395072"/>
                </a:lnTo>
                <a:lnTo>
                  <a:pt x="1711882" y="1304784"/>
                </a:lnTo>
                <a:lnTo>
                  <a:pt x="1729713" y="1259629"/>
                </a:lnTo>
                <a:lnTo>
                  <a:pt x="1729713" y="1255114"/>
                </a:lnTo>
                <a:lnTo>
                  <a:pt x="1764803" y="1212231"/>
                </a:lnTo>
                <a:close/>
              </a:path>
              <a:path w="2309495" h="1400175">
                <a:moveTo>
                  <a:pt x="905020" y="1370249"/>
                </a:moveTo>
                <a:lnTo>
                  <a:pt x="813596" y="1370249"/>
                </a:lnTo>
                <a:lnTo>
                  <a:pt x="876002" y="1388300"/>
                </a:lnTo>
                <a:lnTo>
                  <a:pt x="905020" y="1370249"/>
                </a:lnTo>
                <a:close/>
              </a:path>
              <a:path w="2309495" h="1400175">
                <a:moveTo>
                  <a:pt x="1213948" y="1291236"/>
                </a:moveTo>
                <a:lnTo>
                  <a:pt x="1038726" y="1291236"/>
                </a:lnTo>
                <a:lnTo>
                  <a:pt x="1203667" y="1300259"/>
                </a:lnTo>
                <a:lnTo>
                  <a:pt x="1213948" y="1291236"/>
                </a:lnTo>
                <a:close/>
              </a:path>
              <a:path w="2309495" h="1400175">
                <a:moveTo>
                  <a:pt x="1959819" y="1171597"/>
                </a:moveTo>
                <a:lnTo>
                  <a:pt x="1798812" y="1171597"/>
                </a:lnTo>
                <a:lnTo>
                  <a:pt x="1807737" y="1176112"/>
                </a:lnTo>
                <a:lnTo>
                  <a:pt x="1836709" y="1198684"/>
                </a:lnTo>
                <a:lnTo>
                  <a:pt x="1919185" y="1194170"/>
                </a:lnTo>
                <a:lnTo>
                  <a:pt x="1959819" y="1171597"/>
                </a:lnTo>
                <a:close/>
              </a:path>
              <a:path w="2309495" h="1400175">
                <a:moveTo>
                  <a:pt x="780159" y="329586"/>
                </a:moveTo>
                <a:lnTo>
                  <a:pt x="775695" y="501142"/>
                </a:lnTo>
                <a:lnTo>
                  <a:pt x="809132" y="557582"/>
                </a:lnTo>
                <a:lnTo>
                  <a:pt x="802444" y="627562"/>
                </a:lnTo>
                <a:lnTo>
                  <a:pt x="748954" y="627562"/>
                </a:lnTo>
                <a:lnTo>
                  <a:pt x="653108" y="645623"/>
                </a:lnTo>
                <a:lnTo>
                  <a:pt x="2258889" y="645623"/>
                </a:lnTo>
                <a:lnTo>
                  <a:pt x="2253538" y="632073"/>
                </a:lnTo>
                <a:lnTo>
                  <a:pt x="2286969" y="544034"/>
                </a:lnTo>
                <a:lnTo>
                  <a:pt x="2226791" y="514687"/>
                </a:lnTo>
                <a:lnTo>
                  <a:pt x="2222327" y="453748"/>
                </a:lnTo>
                <a:lnTo>
                  <a:pt x="2175512" y="395052"/>
                </a:lnTo>
                <a:lnTo>
                  <a:pt x="2110878" y="361195"/>
                </a:lnTo>
                <a:lnTo>
                  <a:pt x="2110154" y="347644"/>
                </a:lnTo>
                <a:lnTo>
                  <a:pt x="849257" y="347644"/>
                </a:lnTo>
                <a:lnTo>
                  <a:pt x="780159" y="329586"/>
                </a:lnTo>
                <a:close/>
              </a:path>
              <a:path w="2309495" h="1400175">
                <a:moveTo>
                  <a:pt x="1056557" y="194137"/>
                </a:moveTo>
                <a:lnTo>
                  <a:pt x="1005292" y="194137"/>
                </a:lnTo>
                <a:lnTo>
                  <a:pt x="1005292" y="295729"/>
                </a:lnTo>
                <a:lnTo>
                  <a:pt x="918356" y="307011"/>
                </a:lnTo>
                <a:lnTo>
                  <a:pt x="849257" y="347644"/>
                </a:lnTo>
                <a:lnTo>
                  <a:pt x="2110154" y="347644"/>
                </a:lnTo>
                <a:lnTo>
                  <a:pt x="2106418" y="277667"/>
                </a:lnTo>
                <a:lnTo>
                  <a:pt x="2075205" y="241545"/>
                </a:lnTo>
                <a:lnTo>
                  <a:pt x="2019489" y="227999"/>
                </a:lnTo>
                <a:lnTo>
                  <a:pt x="1887707" y="212197"/>
                </a:lnTo>
                <a:lnTo>
                  <a:pt x="1130119" y="212197"/>
                </a:lnTo>
                <a:lnTo>
                  <a:pt x="1056557" y="194137"/>
                </a:lnTo>
                <a:close/>
              </a:path>
              <a:path w="2309495" h="1400175">
                <a:moveTo>
                  <a:pt x="1417655" y="0"/>
                </a:moveTo>
                <a:lnTo>
                  <a:pt x="1395360" y="54179"/>
                </a:lnTo>
                <a:lnTo>
                  <a:pt x="1364162" y="72241"/>
                </a:lnTo>
                <a:lnTo>
                  <a:pt x="1303971" y="115135"/>
                </a:lnTo>
                <a:lnTo>
                  <a:pt x="1266084" y="171568"/>
                </a:lnTo>
                <a:lnTo>
                  <a:pt x="1183612" y="171568"/>
                </a:lnTo>
                <a:lnTo>
                  <a:pt x="1130119" y="212197"/>
                </a:lnTo>
                <a:lnTo>
                  <a:pt x="1887707" y="212197"/>
                </a:lnTo>
                <a:lnTo>
                  <a:pt x="1850086" y="207686"/>
                </a:lnTo>
                <a:lnTo>
                  <a:pt x="1831481" y="146731"/>
                </a:lnTo>
                <a:lnTo>
                  <a:pt x="1569225" y="146731"/>
                </a:lnTo>
                <a:lnTo>
                  <a:pt x="1524650" y="40633"/>
                </a:lnTo>
                <a:lnTo>
                  <a:pt x="1433261" y="40633"/>
                </a:lnTo>
                <a:lnTo>
                  <a:pt x="1417655" y="0"/>
                </a:lnTo>
                <a:close/>
              </a:path>
              <a:path w="2309495" h="1400175">
                <a:moveTo>
                  <a:pt x="1812189" y="83526"/>
                </a:moveTo>
                <a:lnTo>
                  <a:pt x="1716346" y="97073"/>
                </a:lnTo>
                <a:lnTo>
                  <a:pt x="1660615" y="146731"/>
                </a:lnTo>
                <a:lnTo>
                  <a:pt x="1831481" y="146731"/>
                </a:lnTo>
                <a:lnTo>
                  <a:pt x="1812189" y="83526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19999"/>
            </a:schemeClr>
          </a:solidFill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47650" y="1475138"/>
            <a:ext cx="2334068" cy="1028737"/>
          </a:xfrm>
          <a:custGeom>
            <a:avLst/>
            <a:gdLst/>
            <a:ahLst/>
            <a:cxnLst/>
            <a:rect l="l" t="t" r="r" b="b"/>
            <a:pathLst>
              <a:path w="2309495" h="1400175">
                <a:moveTo>
                  <a:pt x="514904" y="1250604"/>
                </a:moveTo>
                <a:lnTo>
                  <a:pt x="519369" y="1250604"/>
                </a:lnTo>
                <a:lnTo>
                  <a:pt x="519369" y="1255114"/>
                </a:lnTo>
                <a:lnTo>
                  <a:pt x="757864" y="1399585"/>
                </a:lnTo>
                <a:lnTo>
                  <a:pt x="804683" y="1370249"/>
                </a:lnTo>
                <a:lnTo>
                  <a:pt x="809132" y="1370249"/>
                </a:lnTo>
                <a:lnTo>
                  <a:pt x="813596" y="1370249"/>
                </a:lnTo>
                <a:lnTo>
                  <a:pt x="876002" y="1388300"/>
                </a:lnTo>
                <a:lnTo>
                  <a:pt x="1032041" y="1291236"/>
                </a:lnTo>
                <a:lnTo>
                  <a:pt x="1038726" y="1291236"/>
                </a:lnTo>
                <a:lnTo>
                  <a:pt x="1203667" y="1300259"/>
                </a:lnTo>
                <a:lnTo>
                  <a:pt x="1303971" y="1212231"/>
                </a:lnTo>
                <a:lnTo>
                  <a:pt x="1308434" y="1212231"/>
                </a:lnTo>
                <a:lnTo>
                  <a:pt x="1312887" y="1212231"/>
                </a:lnTo>
                <a:lnTo>
                  <a:pt x="1442175" y="1221253"/>
                </a:lnTo>
                <a:lnTo>
                  <a:pt x="1446627" y="1225767"/>
                </a:lnTo>
                <a:lnTo>
                  <a:pt x="1551395" y="1343153"/>
                </a:lnTo>
                <a:lnTo>
                  <a:pt x="1616043" y="1395072"/>
                </a:lnTo>
                <a:lnTo>
                  <a:pt x="1711882" y="1304784"/>
                </a:lnTo>
                <a:lnTo>
                  <a:pt x="1729713" y="1259629"/>
                </a:lnTo>
                <a:lnTo>
                  <a:pt x="1729713" y="1255114"/>
                </a:lnTo>
                <a:lnTo>
                  <a:pt x="1794358" y="1176112"/>
                </a:lnTo>
                <a:lnTo>
                  <a:pt x="1798812" y="1171597"/>
                </a:lnTo>
                <a:lnTo>
                  <a:pt x="1807737" y="1176112"/>
                </a:lnTo>
                <a:lnTo>
                  <a:pt x="1836709" y="1198684"/>
                </a:lnTo>
                <a:lnTo>
                  <a:pt x="1919185" y="1194170"/>
                </a:lnTo>
                <a:lnTo>
                  <a:pt x="1988280" y="1155787"/>
                </a:lnTo>
                <a:lnTo>
                  <a:pt x="2032855" y="1031641"/>
                </a:lnTo>
                <a:lnTo>
                  <a:pt x="2037320" y="1027116"/>
                </a:lnTo>
                <a:lnTo>
                  <a:pt x="2041782" y="1027116"/>
                </a:lnTo>
                <a:lnTo>
                  <a:pt x="2208945" y="1027116"/>
                </a:lnTo>
                <a:lnTo>
                  <a:pt x="2309252" y="905220"/>
                </a:lnTo>
                <a:lnTo>
                  <a:pt x="2295885" y="808153"/>
                </a:lnTo>
                <a:lnTo>
                  <a:pt x="2275819" y="747198"/>
                </a:lnTo>
                <a:lnTo>
                  <a:pt x="2275819" y="738176"/>
                </a:lnTo>
                <a:lnTo>
                  <a:pt x="2309252" y="681746"/>
                </a:lnTo>
                <a:lnTo>
                  <a:pt x="2271365" y="677217"/>
                </a:lnTo>
                <a:lnTo>
                  <a:pt x="2253538" y="632073"/>
                </a:lnTo>
                <a:lnTo>
                  <a:pt x="2286969" y="544034"/>
                </a:lnTo>
                <a:lnTo>
                  <a:pt x="2226791" y="514687"/>
                </a:lnTo>
                <a:lnTo>
                  <a:pt x="2222327" y="453748"/>
                </a:lnTo>
                <a:lnTo>
                  <a:pt x="2175512" y="395052"/>
                </a:lnTo>
                <a:lnTo>
                  <a:pt x="2110878" y="361195"/>
                </a:lnTo>
                <a:lnTo>
                  <a:pt x="2106418" y="277667"/>
                </a:lnTo>
                <a:lnTo>
                  <a:pt x="2075205" y="241545"/>
                </a:lnTo>
                <a:lnTo>
                  <a:pt x="2019489" y="227999"/>
                </a:lnTo>
                <a:lnTo>
                  <a:pt x="1850086" y="207686"/>
                </a:lnTo>
                <a:lnTo>
                  <a:pt x="1812189" y="83526"/>
                </a:lnTo>
                <a:lnTo>
                  <a:pt x="1716346" y="97073"/>
                </a:lnTo>
                <a:lnTo>
                  <a:pt x="1660615" y="146731"/>
                </a:lnTo>
                <a:lnTo>
                  <a:pt x="1569225" y="146731"/>
                </a:lnTo>
                <a:lnTo>
                  <a:pt x="1524650" y="40633"/>
                </a:lnTo>
                <a:lnTo>
                  <a:pt x="1433261" y="40633"/>
                </a:lnTo>
                <a:lnTo>
                  <a:pt x="1417655" y="0"/>
                </a:lnTo>
                <a:lnTo>
                  <a:pt x="1395360" y="54179"/>
                </a:lnTo>
                <a:lnTo>
                  <a:pt x="1364162" y="72241"/>
                </a:lnTo>
                <a:lnTo>
                  <a:pt x="1303971" y="115135"/>
                </a:lnTo>
                <a:lnTo>
                  <a:pt x="1266084" y="171568"/>
                </a:lnTo>
                <a:lnTo>
                  <a:pt x="1183612" y="171568"/>
                </a:lnTo>
                <a:lnTo>
                  <a:pt x="1130119" y="212197"/>
                </a:lnTo>
                <a:lnTo>
                  <a:pt x="1056557" y="194137"/>
                </a:lnTo>
                <a:lnTo>
                  <a:pt x="1005292" y="194137"/>
                </a:lnTo>
                <a:lnTo>
                  <a:pt x="1005292" y="295729"/>
                </a:lnTo>
                <a:lnTo>
                  <a:pt x="918356" y="307011"/>
                </a:lnTo>
                <a:lnTo>
                  <a:pt x="849257" y="347644"/>
                </a:lnTo>
                <a:lnTo>
                  <a:pt x="780159" y="329586"/>
                </a:lnTo>
                <a:lnTo>
                  <a:pt x="775695" y="501142"/>
                </a:lnTo>
                <a:lnTo>
                  <a:pt x="809132" y="557582"/>
                </a:lnTo>
                <a:lnTo>
                  <a:pt x="802444" y="627562"/>
                </a:lnTo>
                <a:lnTo>
                  <a:pt x="748954" y="627562"/>
                </a:lnTo>
                <a:lnTo>
                  <a:pt x="653108" y="645623"/>
                </a:lnTo>
                <a:lnTo>
                  <a:pt x="601833" y="593704"/>
                </a:lnTo>
                <a:lnTo>
                  <a:pt x="592916" y="496627"/>
                </a:lnTo>
                <a:lnTo>
                  <a:pt x="532735" y="365705"/>
                </a:lnTo>
                <a:lnTo>
                  <a:pt x="494849" y="334097"/>
                </a:lnTo>
                <a:lnTo>
                  <a:pt x="432432" y="361195"/>
                </a:lnTo>
                <a:lnTo>
                  <a:pt x="398995" y="404078"/>
                </a:lnTo>
                <a:lnTo>
                  <a:pt x="394545" y="487602"/>
                </a:lnTo>
                <a:lnTo>
                  <a:pt x="349956" y="523723"/>
                </a:lnTo>
                <a:lnTo>
                  <a:pt x="263030" y="523723"/>
                </a:lnTo>
                <a:lnTo>
                  <a:pt x="185018" y="733662"/>
                </a:lnTo>
                <a:lnTo>
                  <a:pt x="234043" y="765258"/>
                </a:lnTo>
                <a:lnTo>
                  <a:pt x="238511" y="808153"/>
                </a:lnTo>
                <a:lnTo>
                  <a:pt x="207299" y="864586"/>
                </a:lnTo>
                <a:lnTo>
                  <a:pt x="133739" y="887158"/>
                </a:lnTo>
                <a:lnTo>
                  <a:pt x="0" y="1067748"/>
                </a:lnTo>
                <a:lnTo>
                  <a:pt x="138203" y="1180623"/>
                </a:lnTo>
                <a:lnTo>
                  <a:pt x="138203" y="1246089"/>
                </a:lnTo>
                <a:lnTo>
                  <a:pt x="138203" y="1237053"/>
                </a:lnTo>
                <a:lnTo>
                  <a:pt x="514904" y="125060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79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74815" y="3218904"/>
            <a:ext cx="1949015" cy="1575062"/>
          </a:xfrm>
          <a:custGeom>
            <a:avLst/>
            <a:gdLst/>
            <a:ahLst/>
            <a:cxnLst/>
            <a:rect l="l" t="t" r="r" b="b"/>
            <a:pathLst>
              <a:path w="1928495" h="2143759">
                <a:moveTo>
                  <a:pt x="1555899" y="1626275"/>
                </a:moveTo>
                <a:lnTo>
                  <a:pt x="745289" y="1626275"/>
                </a:lnTo>
                <a:lnTo>
                  <a:pt x="996609" y="1630657"/>
                </a:lnTo>
                <a:lnTo>
                  <a:pt x="1200257" y="1819145"/>
                </a:lnTo>
                <a:lnTo>
                  <a:pt x="1195927" y="1893661"/>
                </a:lnTo>
                <a:lnTo>
                  <a:pt x="1265252" y="2029555"/>
                </a:lnTo>
                <a:lnTo>
                  <a:pt x="1321588" y="2143530"/>
                </a:lnTo>
                <a:lnTo>
                  <a:pt x="1486245" y="2143530"/>
                </a:lnTo>
                <a:lnTo>
                  <a:pt x="1555899" y="1626275"/>
                </a:lnTo>
                <a:close/>
              </a:path>
              <a:path w="1928495" h="2143759">
                <a:moveTo>
                  <a:pt x="38999" y="447120"/>
                </a:moveTo>
                <a:lnTo>
                  <a:pt x="4330" y="486566"/>
                </a:lnTo>
                <a:lnTo>
                  <a:pt x="0" y="574229"/>
                </a:lnTo>
                <a:lnTo>
                  <a:pt x="69325" y="609296"/>
                </a:lnTo>
                <a:lnTo>
                  <a:pt x="142995" y="644368"/>
                </a:lnTo>
                <a:lnTo>
                  <a:pt x="142995" y="718894"/>
                </a:lnTo>
                <a:lnTo>
                  <a:pt x="177662" y="815328"/>
                </a:lnTo>
                <a:lnTo>
                  <a:pt x="181994" y="889844"/>
                </a:lnTo>
                <a:lnTo>
                  <a:pt x="216651" y="955602"/>
                </a:lnTo>
                <a:lnTo>
                  <a:pt x="220996" y="1052036"/>
                </a:lnTo>
                <a:lnTo>
                  <a:pt x="203658" y="1082725"/>
                </a:lnTo>
                <a:lnTo>
                  <a:pt x="181994" y="1126552"/>
                </a:lnTo>
                <a:lnTo>
                  <a:pt x="311986" y="1135321"/>
                </a:lnTo>
                <a:lnTo>
                  <a:pt x="329321" y="1196687"/>
                </a:lnTo>
                <a:lnTo>
                  <a:pt x="346643" y="1275595"/>
                </a:lnTo>
                <a:lnTo>
                  <a:pt x="428971" y="1284364"/>
                </a:lnTo>
                <a:lnTo>
                  <a:pt x="459309" y="1306286"/>
                </a:lnTo>
                <a:lnTo>
                  <a:pt x="515635" y="1310662"/>
                </a:lnTo>
                <a:lnTo>
                  <a:pt x="524308" y="1332580"/>
                </a:lnTo>
                <a:lnTo>
                  <a:pt x="558961" y="1358882"/>
                </a:lnTo>
                <a:lnTo>
                  <a:pt x="576298" y="1398327"/>
                </a:lnTo>
                <a:lnTo>
                  <a:pt x="567636" y="1459707"/>
                </a:lnTo>
                <a:lnTo>
                  <a:pt x="532969" y="1503533"/>
                </a:lnTo>
                <a:lnTo>
                  <a:pt x="493970" y="1560517"/>
                </a:lnTo>
                <a:lnTo>
                  <a:pt x="441975" y="1613128"/>
                </a:lnTo>
                <a:lnTo>
                  <a:pt x="459309" y="1692022"/>
                </a:lnTo>
                <a:lnTo>
                  <a:pt x="450636" y="1722711"/>
                </a:lnTo>
                <a:lnTo>
                  <a:pt x="415979" y="1762160"/>
                </a:lnTo>
                <a:lnTo>
                  <a:pt x="441975" y="1779700"/>
                </a:lnTo>
                <a:lnTo>
                  <a:pt x="467970" y="1757780"/>
                </a:lnTo>
                <a:lnTo>
                  <a:pt x="502643" y="1744632"/>
                </a:lnTo>
                <a:lnTo>
                  <a:pt x="554630" y="1696413"/>
                </a:lnTo>
                <a:lnTo>
                  <a:pt x="662961" y="1639426"/>
                </a:lnTo>
                <a:lnTo>
                  <a:pt x="745289" y="1626275"/>
                </a:lnTo>
                <a:lnTo>
                  <a:pt x="1555899" y="1626275"/>
                </a:lnTo>
                <a:lnTo>
                  <a:pt x="1689893" y="631217"/>
                </a:lnTo>
                <a:lnTo>
                  <a:pt x="1928210" y="582998"/>
                </a:lnTo>
                <a:lnTo>
                  <a:pt x="359647" y="582998"/>
                </a:lnTo>
                <a:lnTo>
                  <a:pt x="329860" y="561082"/>
                </a:lnTo>
                <a:lnTo>
                  <a:pt x="264322" y="561082"/>
                </a:lnTo>
                <a:lnTo>
                  <a:pt x="203658" y="490946"/>
                </a:lnTo>
                <a:lnTo>
                  <a:pt x="151653" y="486566"/>
                </a:lnTo>
                <a:lnTo>
                  <a:pt x="103996" y="464646"/>
                </a:lnTo>
                <a:lnTo>
                  <a:pt x="38999" y="447120"/>
                </a:lnTo>
                <a:close/>
              </a:path>
              <a:path w="1928495" h="2143759">
                <a:moveTo>
                  <a:pt x="407308" y="223560"/>
                </a:moveTo>
                <a:lnTo>
                  <a:pt x="381312" y="258627"/>
                </a:lnTo>
                <a:lnTo>
                  <a:pt x="342313" y="337522"/>
                </a:lnTo>
                <a:lnTo>
                  <a:pt x="290318" y="341910"/>
                </a:lnTo>
                <a:lnTo>
                  <a:pt x="255653" y="355061"/>
                </a:lnTo>
                <a:lnTo>
                  <a:pt x="246992" y="403279"/>
                </a:lnTo>
                <a:lnTo>
                  <a:pt x="337982" y="517255"/>
                </a:lnTo>
                <a:lnTo>
                  <a:pt x="402976" y="578620"/>
                </a:lnTo>
                <a:lnTo>
                  <a:pt x="359647" y="582998"/>
                </a:lnTo>
                <a:lnTo>
                  <a:pt x="1919549" y="582998"/>
                </a:lnTo>
                <a:lnTo>
                  <a:pt x="1916158" y="543553"/>
                </a:lnTo>
                <a:lnTo>
                  <a:pt x="1208930" y="543553"/>
                </a:lnTo>
                <a:lnTo>
                  <a:pt x="1203505" y="539161"/>
                </a:lnTo>
                <a:lnTo>
                  <a:pt x="1122267" y="539161"/>
                </a:lnTo>
                <a:lnTo>
                  <a:pt x="1091930" y="534780"/>
                </a:lnTo>
                <a:lnTo>
                  <a:pt x="1078937" y="512864"/>
                </a:lnTo>
                <a:lnTo>
                  <a:pt x="1074596" y="490946"/>
                </a:lnTo>
                <a:lnTo>
                  <a:pt x="1130928" y="477795"/>
                </a:lnTo>
                <a:lnTo>
                  <a:pt x="1165600" y="460268"/>
                </a:lnTo>
                <a:lnTo>
                  <a:pt x="1158370" y="416430"/>
                </a:lnTo>
                <a:lnTo>
                  <a:pt x="1009601" y="416430"/>
                </a:lnTo>
                <a:lnTo>
                  <a:pt x="993349" y="390128"/>
                </a:lnTo>
                <a:lnTo>
                  <a:pt x="927284" y="390128"/>
                </a:lnTo>
                <a:lnTo>
                  <a:pt x="564992" y="236707"/>
                </a:lnTo>
                <a:lnTo>
                  <a:pt x="424641" y="236707"/>
                </a:lnTo>
                <a:lnTo>
                  <a:pt x="407308" y="223560"/>
                </a:lnTo>
                <a:close/>
              </a:path>
              <a:path w="1928495" h="2143759">
                <a:moveTo>
                  <a:pt x="311986" y="547931"/>
                </a:moveTo>
                <a:lnTo>
                  <a:pt x="294648" y="561082"/>
                </a:lnTo>
                <a:lnTo>
                  <a:pt x="329860" y="561082"/>
                </a:lnTo>
                <a:lnTo>
                  <a:pt x="311986" y="547931"/>
                </a:lnTo>
                <a:close/>
              </a:path>
              <a:path w="1928495" h="2143759">
                <a:moveTo>
                  <a:pt x="1893313" y="298076"/>
                </a:moveTo>
                <a:lnTo>
                  <a:pt x="1169931" y="298076"/>
                </a:lnTo>
                <a:lnTo>
                  <a:pt x="1208930" y="328767"/>
                </a:lnTo>
                <a:lnTo>
                  <a:pt x="1221922" y="355061"/>
                </a:lnTo>
                <a:lnTo>
                  <a:pt x="1195927" y="368212"/>
                </a:lnTo>
                <a:lnTo>
                  <a:pt x="1195927" y="429577"/>
                </a:lnTo>
                <a:lnTo>
                  <a:pt x="1213261" y="464646"/>
                </a:lnTo>
                <a:lnTo>
                  <a:pt x="1239253" y="521633"/>
                </a:lnTo>
                <a:lnTo>
                  <a:pt x="1208930" y="543553"/>
                </a:lnTo>
                <a:lnTo>
                  <a:pt x="1916158" y="543553"/>
                </a:lnTo>
                <a:lnTo>
                  <a:pt x="1902214" y="381363"/>
                </a:lnTo>
                <a:lnTo>
                  <a:pt x="1893313" y="298076"/>
                </a:lnTo>
                <a:close/>
              </a:path>
              <a:path w="1928495" h="2143759">
                <a:moveTo>
                  <a:pt x="1187265" y="526014"/>
                </a:moveTo>
                <a:lnTo>
                  <a:pt x="1122267" y="539161"/>
                </a:lnTo>
                <a:lnTo>
                  <a:pt x="1203505" y="539161"/>
                </a:lnTo>
                <a:lnTo>
                  <a:pt x="1187265" y="526014"/>
                </a:lnTo>
                <a:close/>
              </a:path>
              <a:path w="1928495" h="2143759">
                <a:moveTo>
                  <a:pt x="1057276" y="403279"/>
                </a:moveTo>
                <a:lnTo>
                  <a:pt x="1009601" y="416430"/>
                </a:lnTo>
                <a:lnTo>
                  <a:pt x="1158370" y="416430"/>
                </a:lnTo>
                <a:lnTo>
                  <a:pt x="1156924" y="407661"/>
                </a:lnTo>
                <a:lnTo>
                  <a:pt x="1057276" y="403279"/>
                </a:lnTo>
                <a:close/>
              </a:path>
              <a:path w="1928495" h="2143759">
                <a:moveTo>
                  <a:pt x="987932" y="381363"/>
                </a:moveTo>
                <a:lnTo>
                  <a:pt x="927284" y="390128"/>
                </a:lnTo>
                <a:lnTo>
                  <a:pt x="993349" y="390128"/>
                </a:lnTo>
                <a:lnTo>
                  <a:pt x="987932" y="381363"/>
                </a:lnTo>
                <a:close/>
              </a:path>
              <a:path w="1928495" h="2143759">
                <a:moveTo>
                  <a:pt x="983602" y="52599"/>
                </a:moveTo>
                <a:lnTo>
                  <a:pt x="979271" y="56977"/>
                </a:lnTo>
                <a:lnTo>
                  <a:pt x="909949" y="149033"/>
                </a:lnTo>
                <a:lnTo>
                  <a:pt x="914280" y="170949"/>
                </a:lnTo>
                <a:lnTo>
                  <a:pt x="892613" y="201640"/>
                </a:lnTo>
                <a:lnTo>
                  <a:pt x="905605" y="245470"/>
                </a:lnTo>
                <a:lnTo>
                  <a:pt x="927284" y="315605"/>
                </a:lnTo>
                <a:lnTo>
                  <a:pt x="966268" y="315605"/>
                </a:lnTo>
                <a:lnTo>
                  <a:pt x="1000940" y="363834"/>
                </a:lnTo>
                <a:lnTo>
                  <a:pt x="1048600" y="368212"/>
                </a:lnTo>
                <a:lnTo>
                  <a:pt x="1122267" y="350672"/>
                </a:lnTo>
                <a:lnTo>
                  <a:pt x="1169931" y="298076"/>
                </a:lnTo>
                <a:lnTo>
                  <a:pt x="1893313" y="298076"/>
                </a:lnTo>
                <a:lnTo>
                  <a:pt x="1885817" y="227938"/>
                </a:lnTo>
                <a:lnTo>
                  <a:pt x="1850223" y="227938"/>
                </a:lnTo>
                <a:lnTo>
                  <a:pt x="1845877" y="223560"/>
                </a:lnTo>
                <a:lnTo>
                  <a:pt x="1780884" y="179720"/>
                </a:lnTo>
                <a:lnTo>
                  <a:pt x="1724562" y="149033"/>
                </a:lnTo>
                <a:lnTo>
                  <a:pt x="1724562" y="144651"/>
                </a:lnTo>
                <a:lnTo>
                  <a:pt x="1656138" y="78894"/>
                </a:lnTo>
                <a:lnTo>
                  <a:pt x="1503564" y="78894"/>
                </a:lnTo>
                <a:lnTo>
                  <a:pt x="1473241" y="65744"/>
                </a:lnTo>
                <a:lnTo>
                  <a:pt x="1468911" y="65744"/>
                </a:lnTo>
                <a:lnTo>
                  <a:pt x="1463951" y="61366"/>
                </a:lnTo>
                <a:lnTo>
                  <a:pt x="983602" y="61366"/>
                </a:lnTo>
                <a:lnTo>
                  <a:pt x="983602" y="52599"/>
                </a:lnTo>
                <a:close/>
              </a:path>
              <a:path w="1928495" h="2143759">
                <a:moveTo>
                  <a:pt x="515635" y="214791"/>
                </a:moveTo>
                <a:lnTo>
                  <a:pt x="476632" y="236707"/>
                </a:lnTo>
                <a:lnTo>
                  <a:pt x="564992" y="236707"/>
                </a:lnTo>
                <a:lnTo>
                  <a:pt x="554630" y="232319"/>
                </a:lnTo>
                <a:lnTo>
                  <a:pt x="515635" y="214791"/>
                </a:lnTo>
                <a:close/>
              </a:path>
              <a:path w="1928495" h="2143759">
                <a:moveTo>
                  <a:pt x="1884880" y="219168"/>
                </a:moveTo>
                <a:lnTo>
                  <a:pt x="1854554" y="227938"/>
                </a:lnTo>
                <a:lnTo>
                  <a:pt x="1885817" y="227938"/>
                </a:lnTo>
                <a:lnTo>
                  <a:pt x="1884880" y="219168"/>
                </a:lnTo>
                <a:close/>
              </a:path>
              <a:path w="1928495" h="2143759">
                <a:moveTo>
                  <a:pt x="1572907" y="0"/>
                </a:moveTo>
                <a:lnTo>
                  <a:pt x="1555570" y="30676"/>
                </a:lnTo>
                <a:lnTo>
                  <a:pt x="1555570" y="35068"/>
                </a:lnTo>
                <a:lnTo>
                  <a:pt x="1512241" y="74517"/>
                </a:lnTo>
                <a:lnTo>
                  <a:pt x="1507910" y="78894"/>
                </a:lnTo>
                <a:lnTo>
                  <a:pt x="1656138" y="78894"/>
                </a:lnTo>
                <a:lnTo>
                  <a:pt x="1637898" y="61366"/>
                </a:lnTo>
                <a:lnTo>
                  <a:pt x="1594572" y="17528"/>
                </a:lnTo>
                <a:lnTo>
                  <a:pt x="1572907" y="0"/>
                </a:lnTo>
                <a:close/>
              </a:path>
              <a:path w="1928495" h="2143759">
                <a:moveTo>
                  <a:pt x="1169931" y="17528"/>
                </a:moveTo>
                <a:lnTo>
                  <a:pt x="1126597" y="52599"/>
                </a:lnTo>
                <a:lnTo>
                  <a:pt x="1122267" y="52599"/>
                </a:lnTo>
                <a:lnTo>
                  <a:pt x="983602" y="61366"/>
                </a:lnTo>
                <a:lnTo>
                  <a:pt x="1463951" y="61366"/>
                </a:lnTo>
                <a:lnTo>
                  <a:pt x="1453742" y="52049"/>
                </a:lnTo>
                <a:lnTo>
                  <a:pt x="1445449" y="43826"/>
                </a:lnTo>
                <a:lnTo>
                  <a:pt x="1217592" y="43826"/>
                </a:lnTo>
                <a:lnTo>
                  <a:pt x="1169931" y="17528"/>
                </a:lnTo>
                <a:close/>
              </a:path>
              <a:path w="1928495" h="2143759">
                <a:moveTo>
                  <a:pt x="1412575" y="8759"/>
                </a:moveTo>
                <a:lnTo>
                  <a:pt x="1317257" y="13150"/>
                </a:lnTo>
                <a:lnTo>
                  <a:pt x="1304250" y="39450"/>
                </a:lnTo>
                <a:lnTo>
                  <a:pt x="1299919" y="43826"/>
                </a:lnTo>
                <a:lnTo>
                  <a:pt x="1445449" y="43826"/>
                </a:lnTo>
                <a:lnTo>
                  <a:pt x="1443314" y="41710"/>
                </a:lnTo>
                <a:lnTo>
                  <a:pt x="1438574" y="35068"/>
                </a:lnTo>
                <a:lnTo>
                  <a:pt x="1412575" y="8759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74815" y="3218904"/>
            <a:ext cx="1949015" cy="1575062"/>
          </a:xfrm>
          <a:custGeom>
            <a:avLst/>
            <a:gdLst/>
            <a:ahLst/>
            <a:cxnLst/>
            <a:rect l="l" t="t" r="r" b="b"/>
            <a:pathLst>
              <a:path w="1928495" h="2143759">
                <a:moveTo>
                  <a:pt x="1902214" y="381363"/>
                </a:moveTo>
                <a:lnTo>
                  <a:pt x="1884880" y="219168"/>
                </a:lnTo>
                <a:lnTo>
                  <a:pt x="1854554" y="227938"/>
                </a:lnTo>
                <a:lnTo>
                  <a:pt x="1850223" y="227938"/>
                </a:lnTo>
                <a:lnTo>
                  <a:pt x="1845877" y="223560"/>
                </a:lnTo>
                <a:lnTo>
                  <a:pt x="1780884" y="179720"/>
                </a:lnTo>
                <a:lnTo>
                  <a:pt x="1724562" y="149033"/>
                </a:lnTo>
                <a:lnTo>
                  <a:pt x="1724562" y="144651"/>
                </a:lnTo>
                <a:lnTo>
                  <a:pt x="1637898" y="61366"/>
                </a:lnTo>
                <a:lnTo>
                  <a:pt x="1594572" y="17528"/>
                </a:lnTo>
                <a:lnTo>
                  <a:pt x="1572907" y="0"/>
                </a:lnTo>
                <a:lnTo>
                  <a:pt x="1555570" y="30676"/>
                </a:lnTo>
                <a:lnTo>
                  <a:pt x="1555570" y="35068"/>
                </a:lnTo>
                <a:lnTo>
                  <a:pt x="1512241" y="74517"/>
                </a:lnTo>
                <a:lnTo>
                  <a:pt x="1507910" y="78894"/>
                </a:lnTo>
                <a:lnTo>
                  <a:pt x="1503564" y="78894"/>
                </a:lnTo>
                <a:lnTo>
                  <a:pt x="1473241" y="65744"/>
                </a:lnTo>
                <a:lnTo>
                  <a:pt x="1468911" y="65744"/>
                </a:lnTo>
                <a:lnTo>
                  <a:pt x="1464171" y="61567"/>
                </a:lnTo>
                <a:lnTo>
                  <a:pt x="1453742" y="52049"/>
                </a:lnTo>
                <a:lnTo>
                  <a:pt x="1443314" y="41710"/>
                </a:lnTo>
                <a:lnTo>
                  <a:pt x="1438574" y="35068"/>
                </a:lnTo>
                <a:lnTo>
                  <a:pt x="1412575" y="8759"/>
                </a:lnTo>
                <a:lnTo>
                  <a:pt x="1317257" y="13150"/>
                </a:lnTo>
                <a:lnTo>
                  <a:pt x="1304250" y="39450"/>
                </a:lnTo>
                <a:lnTo>
                  <a:pt x="1299919" y="43826"/>
                </a:lnTo>
                <a:lnTo>
                  <a:pt x="1295589" y="43826"/>
                </a:lnTo>
                <a:lnTo>
                  <a:pt x="1221922" y="43826"/>
                </a:lnTo>
                <a:lnTo>
                  <a:pt x="1217592" y="43826"/>
                </a:lnTo>
                <a:lnTo>
                  <a:pt x="1169931" y="17528"/>
                </a:lnTo>
                <a:lnTo>
                  <a:pt x="1126597" y="52599"/>
                </a:lnTo>
                <a:lnTo>
                  <a:pt x="1122267" y="52599"/>
                </a:lnTo>
                <a:lnTo>
                  <a:pt x="983602" y="61366"/>
                </a:lnTo>
                <a:lnTo>
                  <a:pt x="983602" y="52599"/>
                </a:lnTo>
                <a:lnTo>
                  <a:pt x="979271" y="56977"/>
                </a:lnTo>
                <a:lnTo>
                  <a:pt x="909949" y="149033"/>
                </a:lnTo>
                <a:lnTo>
                  <a:pt x="914280" y="170949"/>
                </a:lnTo>
                <a:lnTo>
                  <a:pt x="892613" y="201640"/>
                </a:lnTo>
                <a:lnTo>
                  <a:pt x="905605" y="245470"/>
                </a:lnTo>
                <a:lnTo>
                  <a:pt x="927284" y="315605"/>
                </a:lnTo>
                <a:lnTo>
                  <a:pt x="966268" y="315605"/>
                </a:lnTo>
                <a:lnTo>
                  <a:pt x="1000940" y="363834"/>
                </a:lnTo>
                <a:lnTo>
                  <a:pt x="1048600" y="368212"/>
                </a:lnTo>
                <a:lnTo>
                  <a:pt x="1122267" y="350672"/>
                </a:lnTo>
                <a:lnTo>
                  <a:pt x="1169931" y="298076"/>
                </a:lnTo>
                <a:lnTo>
                  <a:pt x="1208930" y="328767"/>
                </a:lnTo>
                <a:lnTo>
                  <a:pt x="1221922" y="355061"/>
                </a:lnTo>
                <a:lnTo>
                  <a:pt x="1195927" y="368212"/>
                </a:lnTo>
                <a:lnTo>
                  <a:pt x="1195927" y="429577"/>
                </a:lnTo>
                <a:lnTo>
                  <a:pt x="1213261" y="464646"/>
                </a:lnTo>
                <a:lnTo>
                  <a:pt x="1239253" y="521633"/>
                </a:lnTo>
                <a:lnTo>
                  <a:pt x="1208930" y="543553"/>
                </a:lnTo>
                <a:lnTo>
                  <a:pt x="1187265" y="526014"/>
                </a:lnTo>
                <a:lnTo>
                  <a:pt x="1122267" y="539161"/>
                </a:lnTo>
                <a:lnTo>
                  <a:pt x="1091930" y="534780"/>
                </a:lnTo>
                <a:lnTo>
                  <a:pt x="1078937" y="512864"/>
                </a:lnTo>
                <a:lnTo>
                  <a:pt x="1074596" y="490946"/>
                </a:lnTo>
                <a:lnTo>
                  <a:pt x="1130928" y="477795"/>
                </a:lnTo>
                <a:lnTo>
                  <a:pt x="1165600" y="460268"/>
                </a:lnTo>
                <a:lnTo>
                  <a:pt x="1156924" y="407661"/>
                </a:lnTo>
                <a:lnTo>
                  <a:pt x="1057276" y="403279"/>
                </a:lnTo>
                <a:lnTo>
                  <a:pt x="1009601" y="416430"/>
                </a:lnTo>
                <a:lnTo>
                  <a:pt x="987932" y="381363"/>
                </a:lnTo>
                <a:lnTo>
                  <a:pt x="927284" y="390128"/>
                </a:lnTo>
                <a:lnTo>
                  <a:pt x="554630" y="232319"/>
                </a:lnTo>
                <a:lnTo>
                  <a:pt x="515635" y="214791"/>
                </a:lnTo>
                <a:lnTo>
                  <a:pt x="476632" y="236707"/>
                </a:lnTo>
                <a:lnTo>
                  <a:pt x="424641" y="236707"/>
                </a:lnTo>
                <a:lnTo>
                  <a:pt x="407308" y="223560"/>
                </a:lnTo>
                <a:lnTo>
                  <a:pt x="381312" y="258627"/>
                </a:lnTo>
                <a:lnTo>
                  <a:pt x="342313" y="337522"/>
                </a:lnTo>
                <a:lnTo>
                  <a:pt x="290318" y="341910"/>
                </a:lnTo>
                <a:lnTo>
                  <a:pt x="255653" y="355061"/>
                </a:lnTo>
                <a:lnTo>
                  <a:pt x="246992" y="403279"/>
                </a:lnTo>
                <a:lnTo>
                  <a:pt x="337982" y="517255"/>
                </a:lnTo>
                <a:lnTo>
                  <a:pt x="402976" y="578620"/>
                </a:lnTo>
                <a:lnTo>
                  <a:pt x="359647" y="582998"/>
                </a:lnTo>
                <a:lnTo>
                  <a:pt x="311986" y="547931"/>
                </a:lnTo>
                <a:lnTo>
                  <a:pt x="294648" y="561082"/>
                </a:lnTo>
                <a:lnTo>
                  <a:pt x="264322" y="561082"/>
                </a:lnTo>
                <a:lnTo>
                  <a:pt x="203658" y="490946"/>
                </a:lnTo>
                <a:lnTo>
                  <a:pt x="151653" y="486566"/>
                </a:lnTo>
                <a:lnTo>
                  <a:pt x="103996" y="464646"/>
                </a:lnTo>
                <a:lnTo>
                  <a:pt x="38999" y="447120"/>
                </a:lnTo>
                <a:lnTo>
                  <a:pt x="4330" y="486566"/>
                </a:lnTo>
                <a:lnTo>
                  <a:pt x="0" y="574229"/>
                </a:lnTo>
                <a:lnTo>
                  <a:pt x="69325" y="609296"/>
                </a:lnTo>
                <a:lnTo>
                  <a:pt x="142995" y="644368"/>
                </a:lnTo>
                <a:lnTo>
                  <a:pt x="142995" y="718894"/>
                </a:lnTo>
                <a:lnTo>
                  <a:pt x="160329" y="767114"/>
                </a:lnTo>
                <a:lnTo>
                  <a:pt x="177662" y="815328"/>
                </a:lnTo>
                <a:lnTo>
                  <a:pt x="181994" y="889844"/>
                </a:lnTo>
                <a:lnTo>
                  <a:pt x="216651" y="955602"/>
                </a:lnTo>
                <a:lnTo>
                  <a:pt x="220996" y="1052036"/>
                </a:lnTo>
                <a:lnTo>
                  <a:pt x="203658" y="1082725"/>
                </a:lnTo>
                <a:lnTo>
                  <a:pt x="181994" y="1126552"/>
                </a:lnTo>
                <a:lnTo>
                  <a:pt x="311986" y="1135321"/>
                </a:lnTo>
                <a:lnTo>
                  <a:pt x="329321" y="1196687"/>
                </a:lnTo>
                <a:lnTo>
                  <a:pt x="346643" y="1275595"/>
                </a:lnTo>
                <a:lnTo>
                  <a:pt x="428971" y="1284364"/>
                </a:lnTo>
                <a:lnTo>
                  <a:pt x="459309" y="1306286"/>
                </a:lnTo>
                <a:lnTo>
                  <a:pt x="515635" y="1310662"/>
                </a:lnTo>
                <a:lnTo>
                  <a:pt x="524308" y="1332580"/>
                </a:lnTo>
                <a:lnTo>
                  <a:pt x="558961" y="1358882"/>
                </a:lnTo>
                <a:lnTo>
                  <a:pt x="576298" y="1398327"/>
                </a:lnTo>
                <a:lnTo>
                  <a:pt x="567636" y="1459707"/>
                </a:lnTo>
                <a:lnTo>
                  <a:pt x="532969" y="1503533"/>
                </a:lnTo>
                <a:lnTo>
                  <a:pt x="493970" y="1560517"/>
                </a:lnTo>
                <a:lnTo>
                  <a:pt x="441975" y="1613128"/>
                </a:lnTo>
                <a:lnTo>
                  <a:pt x="459309" y="1692022"/>
                </a:lnTo>
                <a:lnTo>
                  <a:pt x="450636" y="1722711"/>
                </a:lnTo>
                <a:lnTo>
                  <a:pt x="415979" y="1762160"/>
                </a:lnTo>
                <a:lnTo>
                  <a:pt x="441975" y="1779700"/>
                </a:lnTo>
                <a:lnTo>
                  <a:pt x="467970" y="1757780"/>
                </a:lnTo>
                <a:lnTo>
                  <a:pt x="502643" y="1744632"/>
                </a:lnTo>
                <a:lnTo>
                  <a:pt x="554630" y="1696413"/>
                </a:lnTo>
                <a:lnTo>
                  <a:pt x="662961" y="1639426"/>
                </a:lnTo>
                <a:lnTo>
                  <a:pt x="745289" y="1626275"/>
                </a:lnTo>
                <a:lnTo>
                  <a:pt x="996609" y="1630657"/>
                </a:lnTo>
                <a:lnTo>
                  <a:pt x="1200257" y="1819145"/>
                </a:lnTo>
                <a:lnTo>
                  <a:pt x="1195927" y="1893661"/>
                </a:lnTo>
                <a:lnTo>
                  <a:pt x="1265252" y="2029555"/>
                </a:lnTo>
                <a:lnTo>
                  <a:pt x="1321588" y="2143530"/>
                </a:lnTo>
                <a:lnTo>
                  <a:pt x="1486245" y="2143530"/>
                </a:lnTo>
                <a:lnTo>
                  <a:pt x="1689893" y="631217"/>
                </a:lnTo>
                <a:lnTo>
                  <a:pt x="1928210" y="582998"/>
                </a:lnTo>
                <a:lnTo>
                  <a:pt x="1919549" y="582998"/>
                </a:lnTo>
                <a:lnTo>
                  <a:pt x="1902214" y="381363"/>
                </a:lnTo>
                <a:close/>
              </a:path>
            </a:pathLst>
          </a:custGeom>
          <a:ln w="179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426252" y="3518411"/>
            <a:ext cx="191244" cy="193150"/>
          </a:xfrm>
          <a:custGeom>
            <a:avLst/>
            <a:gdLst/>
            <a:ahLst/>
            <a:cxnLst/>
            <a:rect l="l" t="t" r="r" b="b"/>
            <a:pathLst>
              <a:path w="189229" h="262889">
                <a:moveTo>
                  <a:pt x="114570" y="0"/>
                </a:moveTo>
                <a:lnTo>
                  <a:pt x="87617" y="11322"/>
                </a:lnTo>
                <a:lnTo>
                  <a:pt x="62903" y="47527"/>
                </a:lnTo>
                <a:lnTo>
                  <a:pt x="13474" y="104100"/>
                </a:lnTo>
                <a:lnTo>
                  <a:pt x="0" y="113151"/>
                </a:lnTo>
                <a:lnTo>
                  <a:pt x="184208" y="262497"/>
                </a:lnTo>
                <a:lnTo>
                  <a:pt x="188708" y="214980"/>
                </a:lnTo>
                <a:lnTo>
                  <a:pt x="179718" y="149357"/>
                </a:lnTo>
                <a:lnTo>
                  <a:pt x="166244" y="65620"/>
                </a:lnTo>
                <a:lnTo>
                  <a:pt x="137034" y="43002"/>
                </a:lnTo>
                <a:lnTo>
                  <a:pt x="114570" y="0"/>
                </a:lnTo>
                <a:close/>
              </a:path>
            </a:pathLst>
          </a:custGeom>
          <a:solidFill>
            <a:srgbClr val="9BD3AE">
              <a:alpha val="19999"/>
            </a:srgbClr>
          </a:solidFill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426252" y="3518411"/>
            <a:ext cx="191244" cy="193150"/>
          </a:xfrm>
          <a:custGeom>
            <a:avLst/>
            <a:gdLst/>
            <a:ahLst/>
            <a:cxnLst/>
            <a:rect l="l" t="t" r="r" b="b"/>
            <a:pathLst>
              <a:path w="189229" h="262889">
                <a:moveTo>
                  <a:pt x="179718" y="149357"/>
                </a:moveTo>
                <a:lnTo>
                  <a:pt x="166244" y="65620"/>
                </a:lnTo>
                <a:lnTo>
                  <a:pt x="137034" y="43002"/>
                </a:lnTo>
                <a:lnTo>
                  <a:pt x="114570" y="0"/>
                </a:lnTo>
                <a:lnTo>
                  <a:pt x="87617" y="11322"/>
                </a:lnTo>
                <a:lnTo>
                  <a:pt x="62903" y="47527"/>
                </a:lnTo>
                <a:lnTo>
                  <a:pt x="13474" y="104100"/>
                </a:lnTo>
                <a:lnTo>
                  <a:pt x="0" y="113151"/>
                </a:lnTo>
                <a:lnTo>
                  <a:pt x="184208" y="262497"/>
                </a:lnTo>
                <a:lnTo>
                  <a:pt x="188708" y="214980"/>
                </a:lnTo>
                <a:lnTo>
                  <a:pt x="179718" y="149357"/>
                </a:lnTo>
                <a:close/>
              </a:path>
            </a:pathLst>
          </a:custGeom>
          <a:ln w="179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506462" y="3518411"/>
            <a:ext cx="1951581" cy="1192812"/>
          </a:xfrm>
          <a:custGeom>
            <a:avLst/>
            <a:gdLst/>
            <a:ahLst/>
            <a:cxnLst/>
            <a:rect l="l" t="t" r="r" b="b"/>
            <a:pathLst>
              <a:path w="1931034" h="1536700">
                <a:moveTo>
                  <a:pt x="1366629" y="1128060"/>
                </a:moveTo>
                <a:lnTo>
                  <a:pt x="242949" y="1128060"/>
                </a:lnTo>
                <a:lnTo>
                  <a:pt x="247290" y="1132452"/>
                </a:lnTo>
                <a:lnTo>
                  <a:pt x="329716" y="1264136"/>
                </a:lnTo>
                <a:lnTo>
                  <a:pt x="329716" y="1268529"/>
                </a:lnTo>
                <a:lnTo>
                  <a:pt x="325375" y="1343139"/>
                </a:lnTo>
                <a:lnTo>
                  <a:pt x="438176" y="1457258"/>
                </a:lnTo>
                <a:lnTo>
                  <a:pt x="563996" y="1536272"/>
                </a:lnTo>
                <a:lnTo>
                  <a:pt x="563996" y="1439705"/>
                </a:lnTo>
                <a:lnTo>
                  <a:pt x="620401" y="1382648"/>
                </a:lnTo>
                <a:lnTo>
                  <a:pt x="624733" y="1312412"/>
                </a:lnTo>
                <a:lnTo>
                  <a:pt x="733200" y="1299250"/>
                </a:lnTo>
                <a:lnTo>
                  <a:pt x="811284" y="1281690"/>
                </a:lnTo>
                <a:lnTo>
                  <a:pt x="1317761" y="1281690"/>
                </a:lnTo>
                <a:lnTo>
                  <a:pt x="1327575" y="1224626"/>
                </a:lnTo>
                <a:lnTo>
                  <a:pt x="1357948" y="1132452"/>
                </a:lnTo>
                <a:lnTo>
                  <a:pt x="1366629" y="1128060"/>
                </a:lnTo>
                <a:close/>
              </a:path>
              <a:path w="1931034" h="1536700">
                <a:moveTo>
                  <a:pt x="1317761" y="1281690"/>
                </a:moveTo>
                <a:lnTo>
                  <a:pt x="811284" y="1281690"/>
                </a:lnTo>
                <a:lnTo>
                  <a:pt x="911072" y="1286079"/>
                </a:lnTo>
                <a:lnTo>
                  <a:pt x="1010857" y="1316804"/>
                </a:lnTo>
                <a:lnTo>
                  <a:pt x="1088956" y="1316804"/>
                </a:lnTo>
                <a:lnTo>
                  <a:pt x="1158378" y="1365081"/>
                </a:lnTo>
                <a:lnTo>
                  <a:pt x="1236459" y="1369472"/>
                </a:lnTo>
                <a:lnTo>
                  <a:pt x="1297198" y="1417763"/>
                </a:lnTo>
                <a:lnTo>
                  <a:pt x="1340589" y="1404590"/>
                </a:lnTo>
                <a:lnTo>
                  <a:pt x="1310212" y="1325585"/>
                </a:lnTo>
                <a:lnTo>
                  <a:pt x="1317761" y="1281690"/>
                </a:lnTo>
                <a:close/>
              </a:path>
              <a:path w="1931034" h="1536700">
                <a:moveTo>
                  <a:pt x="1925498" y="1049058"/>
                </a:moveTo>
                <a:lnTo>
                  <a:pt x="1557517" y="1049058"/>
                </a:lnTo>
                <a:lnTo>
                  <a:pt x="1622583" y="1084172"/>
                </a:lnTo>
                <a:lnTo>
                  <a:pt x="1709355" y="1132452"/>
                </a:lnTo>
                <a:lnTo>
                  <a:pt x="1791794" y="1176351"/>
                </a:lnTo>
                <a:lnTo>
                  <a:pt x="1926287" y="1176351"/>
                </a:lnTo>
                <a:lnTo>
                  <a:pt x="1930628" y="1057827"/>
                </a:lnTo>
                <a:lnTo>
                  <a:pt x="1925498" y="1049058"/>
                </a:lnTo>
                <a:close/>
              </a:path>
              <a:path w="1931034" h="1536700">
                <a:moveTo>
                  <a:pt x="1219114" y="0"/>
                </a:moveTo>
                <a:lnTo>
                  <a:pt x="1219114" y="8780"/>
                </a:lnTo>
                <a:lnTo>
                  <a:pt x="360093" y="8780"/>
                </a:lnTo>
                <a:lnTo>
                  <a:pt x="73756" y="13158"/>
                </a:lnTo>
                <a:lnTo>
                  <a:pt x="0" y="39503"/>
                </a:lnTo>
                <a:lnTo>
                  <a:pt x="8671" y="100958"/>
                </a:lnTo>
                <a:lnTo>
                  <a:pt x="32665" y="157054"/>
                </a:lnTo>
                <a:lnTo>
                  <a:pt x="76997" y="263354"/>
                </a:lnTo>
                <a:lnTo>
                  <a:pt x="138818" y="412588"/>
                </a:lnTo>
                <a:lnTo>
                  <a:pt x="186555" y="548665"/>
                </a:lnTo>
                <a:lnTo>
                  <a:pt x="186555" y="553057"/>
                </a:lnTo>
                <a:lnTo>
                  <a:pt x="190886" y="812020"/>
                </a:lnTo>
                <a:lnTo>
                  <a:pt x="190886" y="816415"/>
                </a:lnTo>
                <a:lnTo>
                  <a:pt x="160520" y="851529"/>
                </a:lnTo>
                <a:lnTo>
                  <a:pt x="117132" y="1022720"/>
                </a:lnTo>
                <a:lnTo>
                  <a:pt x="112801" y="1057827"/>
                </a:lnTo>
                <a:lnTo>
                  <a:pt x="182213" y="1136840"/>
                </a:lnTo>
                <a:lnTo>
                  <a:pt x="238607" y="1128060"/>
                </a:lnTo>
                <a:lnTo>
                  <a:pt x="1366629" y="1128060"/>
                </a:lnTo>
                <a:lnTo>
                  <a:pt x="1427356" y="1097338"/>
                </a:lnTo>
                <a:lnTo>
                  <a:pt x="1501109" y="1049058"/>
                </a:lnTo>
                <a:lnTo>
                  <a:pt x="1925498" y="1049058"/>
                </a:lnTo>
                <a:lnTo>
                  <a:pt x="1924051" y="1046584"/>
                </a:lnTo>
                <a:lnTo>
                  <a:pt x="1913814" y="1030399"/>
                </a:lnTo>
                <a:lnTo>
                  <a:pt x="1904391" y="1015858"/>
                </a:lnTo>
                <a:lnTo>
                  <a:pt x="1900256" y="1009548"/>
                </a:lnTo>
                <a:lnTo>
                  <a:pt x="1813485" y="833975"/>
                </a:lnTo>
                <a:lnTo>
                  <a:pt x="1770094" y="636451"/>
                </a:lnTo>
                <a:lnTo>
                  <a:pt x="1553175" y="526723"/>
                </a:lnTo>
                <a:lnTo>
                  <a:pt x="1548831" y="526723"/>
                </a:lnTo>
                <a:lnTo>
                  <a:pt x="1548831" y="522331"/>
                </a:lnTo>
                <a:lnTo>
                  <a:pt x="1535817" y="438937"/>
                </a:lnTo>
                <a:lnTo>
                  <a:pt x="1431701" y="351141"/>
                </a:lnTo>
                <a:lnTo>
                  <a:pt x="1427356" y="346759"/>
                </a:lnTo>
                <a:lnTo>
                  <a:pt x="1410000" y="307253"/>
                </a:lnTo>
                <a:lnTo>
                  <a:pt x="1418683" y="302864"/>
                </a:lnTo>
                <a:lnTo>
                  <a:pt x="1370966" y="215078"/>
                </a:lnTo>
                <a:lnTo>
                  <a:pt x="1336247" y="206291"/>
                </a:lnTo>
                <a:lnTo>
                  <a:pt x="1297198" y="140454"/>
                </a:lnTo>
                <a:lnTo>
                  <a:pt x="1253818" y="96566"/>
                </a:lnTo>
                <a:lnTo>
                  <a:pt x="1206099" y="79002"/>
                </a:lnTo>
                <a:lnTo>
                  <a:pt x="1227786" y="21943"/>
                </a:lnTo>
                <a:lnTo>
                  <a:pt x="1219114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483830" y="3540635"/>
            <a:ext cx="1951581" cy="1170587"/>
          </a:xfrm>
          <a:custGeom>
            <a:avLst/>
            <a:gdLst/>
            <a:ahLst/>
            <a:cxnLst/>
            <a:rect l="l" t="t" r="r" b="b"/>
            <a:pathLst>
              <a:path w="1931034" h="1536700">
                <a:moveTo>
                  <a:pt x="1900256" y="1009548"/>
                </a:moveTo>
                <a:lnTo>
                  <a:pt x="1813485" y="833975"/>
                </a:lnTo>
                <a:lnTo>
                  <a:pt x="1770094" y="636451"/>
                </a:lnTo>
                <a:lnTo>
                  <a:pt x="1553175" y="526723"/>
                </a:lnTo>
                <a:lnTo>
                  <a:pt x="1548831" y="526723"/>
                </a:lnTo>
                <a:lnTo>
                  <a:pt x="1548831" y="522331"/>
                </a:lnTo>
                <a:lnTo>
                  <a:pt x="1535817" y="438937"/>
                </a:lnTo>
                <a:lnTo>
                  <a:pt x="1431701" y="351141"/>
                </a:lnTo>
                <a:lnTo>
                  <a:pt x="1427356" y="346759"/>
                </a:lnTo>
                <a:lnTo>
                  <a:pt x="1410000" y="307253"/>
                </a:lnTo>
                <a:lnTo>
                  <a:pt x="1418683" y="302864"/>
                </a:lnTo>
                <a:lnTo>
                  <a:pt x="1370966" y="215078"/>
                </a:lnTo>
                <a:lnTo>
                  <a:pt x="1336247" y="206291"/>
                </a:lnTo>
                <a:lnTo>
                  <a:pt x="1297198" y="140454"/>
                </a:lnTo>
                <a:lnTo>
                  <a:pt x="1253818" y="96566"/>
                </a:lnTo>
                <a:lnTo>
                  <a:pt x="1206099" y="79002"/>
                </a:lnTo>
                <a:lnTo>
                  <a:pt x="1227786" y="21943"/>
                </a:lnTo>
                <a:lnTo>
                  <a:pt x="1219114" y="0"/>
                </a:lnTo>
                <a:lnTo>
                  <a:pt x="1219114" y="8780"/>
                </a:lnTo>
                <a:lnTo>
                  <a:pt x="360093" y="8780"/>
                </a:lnTo>
                <a:lnTo>
                  <a:pt x="73756" y="13158"/>
                </a:lnTo>
                <a:lnTo>
                  <a:pt x="0" y="39503"/>
                </a:lnTo>
                <a:lnTo>
                  <a:pt x="8671" y="100958"/>
                </a:lnTo>
                <a:lnTo>
                  <a:pt x="32665" y="157054"/>
                </a:lnTo>
                <a:lnTo>
                  <a:pt x="76997" y="263354"/>
                </a:lnTo>
                <a:lnTo>
                  <a:pt x="119702" y="366364"/>
                </a:lnTo>
                <a:lnTo>
                  <a:pt x="138818" y="412588"/>
                </a:lnTo>
                <a:lnTo>
                  <a:pt x="186555" y="548665"/>
                </a:lnTo>
                <a:lnTo>
                  <a:pt x="186555" y="553057"/>
                </a:lnTo>
                <a:lnTo>
                  <a:pt x="190886" y="812020"/>
                </a:lnTo>
                <a:lnTo>
                  <a:pt x="190886" y="816415"/>
                </a:lnTo>
                <a:lnTo>
                  <a:pt x="160520" y="851529"/>
                </a:lnTo>
                <a:lnTo>
                  <a:pt x="117132" y="1022720"/>
                </a:lnTo>
                <a:lnTo>
                  <a:pt x="112801" y="1057827"/>
                </a:lnTo>
                <a:lnTo>
                  <a:pt x="182213" y="1136840"/>
                </a:lnTo>
                <a:lnTo>
                  <a:pt x="238607" y="1128060"/>
                </a:lnTo>
                <a:lnTo>
                  <a:pt x="242949" y="1128060"/>
                </a:lnTo>
                <a:lnTo>
                  <a:pt x="247290" y="1132452"/>
                </a:lnTo>
                <a:lnTo>
                  <a:pt x="329716" y="1264136"/>
                </a:lnTo>
                <a:lnTo>
                  <a:pt x="329716" y="1268529"/>
                </a:lnTo>
                <a:lnTo>
                  <a:pt x="325375" y="1343139"/>
                </a:lnTo>
                <a:lnTo>
                  <a:pt x="438176" y="1457258"/>
                </a:lnTo>
                <a:lnTo>
                  <a:pt x="563996" y="1536272"/>
                </a:lnTo>
                <a:lnTo>
                  <a:pt x="563996" y="1523103"/>
                </a:lnTo>
                <a:lnTo>
                  <a:pt x="563996" y="1439705"/>
                </a:lnTo>
                <a:lnTo>
                  <a:pt x="620401" y="1382648"/>
                </a:lnTo>
                <a:lnTo>
                  <a:pt x="624733" y="1312412"/>
                </a:lnTo>
                <a:lnTo>
                  <a:pt x="733200" y="1299250"/>
                </a:lnTo>
                <a:lnTo>
                  <a:pt x="811284" y="1281690"/>
                </a:lnTo>
                <a:lnTo>
                  <a:pt x="911072" y="1286079"/>
                </a:lnTo>
                <a:lnTo>
                  <a:pt x="1010857" y="1316804"/>
                </a:lnTo>
                <a:lnTo>
                  <a:pt x="1088956" y="1316804"/>
                </a:lnTo>
                <a:lnTo>
                  <a:pt x="1158378" y="1365081"/>
                </a:lnTo>
                <a:lnTo>
                  <a:pt x="1236459" y="1369472"/>
                </a:lnTo>
                <a:lnTo>
                  <a:pt x="1297198" y="1417763"/>
                </a:lnTo>
                <a:lnTo>
                  <a:pt x="1340589" y="1404590"/>
                </a:lnTo>
                <a:lnTo>
                  <a:pt x="1310212" y="1325585"/>
                </a:lnTo>
                <a:lnTo>
                  <a:pt x="1327575" y="1224626"/>
                </a:lnTo>
                <a:lnTo>
                  <a:pt x="1357948" y="1132452"/>
                </a:lnTo>
                <a:lnTo>
                  <a:pt x="1427356" y="1097338"/>
                </a:lnTo>
                <a:lnTo>
                  <a:pt x="1501109" y="1049058"/>
                </a:lnTo>
                <a:lnTo>
                  <a:pt x="1557517" y="1049058"/>
                </a:lnTo>
                <a:lnTo>
                  <a:pt x="1622583" y="1084172"/>
                </a:lnTo>
                <a:lnTo>
                  <a:pt x="1709355" y="1132452"/>
                </a:lnTo>
                <a:lnTo>
                  <a:pt x="1791794" y="1176351"/>
                </a:lnTo>
                <a:lnTo>
                  <a:pt x="1926287" y="1176351"/>
                </a:lnTo>
                <a:lnTo>
                  <a:pt x="1930628" y="1057827"/>
                </a:lnTo>
                <a:lnTo>
                  <a:pt x="1924051" y="1046584"/>
                </a:lnTo>
                <a:lnTo>
                  <a:pt x="1913814" y="1030399"/>
                </a:lnTo>
                <a:lnTo>
                  <a:pt x="1904391" y="1015858"/>
                </a:lnTo>
                <a:lnTo>
                  <a:pt x="1900256" y="1009548"/>
                </a:lnTo>
                <a:close/>
              </a:path>
            </a:pathLst>
          </a:custGeom>
          <a:ln w="179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904418" y="2983382"/>
            <a:ext cx="2488091" cy="1428568"/>
          </a:xfrm>
          <a:custGeom>
            <a:avLst/>
            <a:gdLst/>
            <a:ahLst/>
            <a:cxnLst/>
            <a:rect l="l" t="t" r="r" b="b"/>
            <a:pathLst>
              <a:path w="2461895" h="1944370">
                <a:moveTo>
                  <a:pt x="2340320" y="530956"/>
                </a:moveTo>
                <a:lnTo>
                  <a:pt x="2353323" y="487069"/>
                </a:lnTo>
                <a:lnTo>
                  <a:pt x="2353323" y="465138"/>
                </a:lnTo>
                <a:lnTo>
                  <a:pt x="2288315" y="456357"/>
                </a:lnTo>
                <a:lnTo>
                  <a:pt x="2279643" y="456357"/>
                </a:lnTo>
                <a:lnTo>
                  <a:pt x="2279643" y="451966"/>
                </a:lnTo>
                <a:lnTo>
                  <a:pt x="2253636" y="381758"/>
                </a:lnTo>
                <a:lnTo>
                  <a:pt x="2114957" y="276444"/>
                </a:lnTo>
                <a:lnTo>
                  <a:pt x="2110615" y="272063"/>
                </a:lnTo>
                <a:lnTo>
                  <a:pt x="2108585" y="265823"/>
                </a:lnTo>
                <a:lnTo>
                  <a:pt x="2104119" y="251766"/>
                </a:lnTo>
                <a:lnTo>
                  <a:pt x="2099653" y="236887"/>
                </a:lnTo>
                <a:lnTo>
                  <a:pt x="2097623" y="228179"/>
                </a:lnTo>
                <a:lnTo>
                  <a:pt x="2041279" y="78977"/>
                </a:lnTo>
                <a:lnTo>
                  <a:pt x="2002276" y="74599"/>
                </a:lnTo>
                <a:lnTo>
                  <a:pt x="1954602" y="100919"/>
                </a:lnTo>
                <a:lnTo>
                  <a:pt x="1950264" y="100919"/>
                </a:lnTo>
                <a:lnTo>
                  <a:pt x="1711897" y="105310"/>
                </a:lnTo>
                <a:lnTo>
                  <a:pt x="1707567" y="105310"/>
                </a:lnTo>
                <a:lnTo>
                  <a:pt x="1703236" y="105310"/>
                </a:lnTo>
                <a:lnTo>
                  <a:pt x="1633885" y="26319"/>
                </a:lnTo>
                <a:lnTo>
                  <a:pt x="1581880" y="21941"/>
                </a:lnTo>
                <a:lnTo>
                  <a:pt x="1542870" y="65819"/>
                </a:lnTo>
                <a:lnTo>
                  <a:pt x="1542870" y="70206"/>
                </a:lnTo>
                <a:lnTo>
                  <a:pt x="1538540" y="70206"/>
                </a:lnTo>
                <a:lnTo>
                  <a:pt x="1503871" y="78977"/>
                </a:lnTo>
                <a:lnTo>
                  <a:pt x="1477862" y="100919"/>
                </a:lnTo>
                <a:lnTo>
                  <a:pt x="1473531" y="105310"/>
                </a:lnTo>
                <a:lnTo>
                  <a:pt x="1469200" y="105310"/>
                </a:lnTo>
                <a:lnTo>
                  <a:pt x="1399849" y="105310"/>
                </a:lnTo>
                <a:lnTo>
                  <a:pt x="1391188" y="105310"/>
                </a:lnTo>
                <a:lnTo>
                  <a:pt x="1391188" y="100919"/>
                </a:lnTo>
                <a:lnTo>
                  <a:pt x="1317510" y="30712"/>
                </a:lnTo>
                <a:lnTo>
                  <a:pt x="1287170" y="52654"/>
                </a:lnTo>
                <a:lnTo>
                  <a:pt x="1282838" y="52654"/>
                </a:lnTo>
                <a:lnTo>
                  <a:pt x="1230837" y="61427"/>
                </a:lnTo>
                <a:lnTo>
                  <a:pt x="1226494" y="61427"/>
                </a:lnTo>
                <a:lnTo>
                  <a:pt x="1226494" y="57045"/>
                </a:lnTo>
                <a:lnTo>
                  <a:pt x="1170158" y="26319"/>
                </a:lnTo>
                <a:lnTo>
                  <a:pt x="1109480" y="0"/>
                </a:lnTo>
                <a:lnTo>
                  <a:pt x="1079144" y="0"/>
                </a:lnTo>
                <a:lnTo>
                  <a:pt x="1009807" y="26319"/>
                </a:lnTo>
                <a:lnTo>
                  <a:pt x="931796" y="70206"/>
                </a:lnTo>
                <a:lnTo>
                  <a:pt x="927450" y="70206"/>
                </a:lnTo>
                <a:lnTo>
                  <a:pt x="897124" y="78977"/>
                </a:lnTo>
                <a:lnTo>
                  <a:pt x="879779" y="127252"/>
                </a:lnTo>
                <a:lnTo>
                  <a:pt x="892782" y="140415"/>
                </a:lnTo>
                <a:lnTo>
                  <a:pt x="892782" y="144806"/>
                </a:lnTo>
                <a:lnTo>
                  <a:pt x="897124" y="250121"/>
                </a:lnTo>
                <a:lnTo>
                  <a:pt x="901454" y="289617"/>
                </a:lnTo>
                <a:lnTo>
                  <a:pt x="970794" y="263282"/>
                </a:lnTo>
                <a:lnTo>
                  <a:pt x="1070481" y="263282"/>
                </a:lnTo>
                <a:lnTo>
                  <a:pt x="1113811" y="280836"/>
                </a:lnTo>
                <a:lnTo>
                  <a:pt x="1157155" y="293994"/>
                </a:lnTo>
                <a:lnTo>
                  <a:pt x="1178820" y="215017"/>
                </a:lnTo>
                <a:lnTo>
                  <a:pt x="1248171" y="188680"/>
                </a:lnTo>
                <a:lnTo>
                  <a:pt x="1295841" y="197463"/>
                </a:lnTo>
                <a:lnTo>
                  <a:pt x="1274166" y="157967"/>
                </a:lnTo>
                <a:lnTo>
                  <a:pt x="1339185" y="153579"/>
                </a:lnTo>
                <a:lnTo>
                  <a:pt x="1378184" y="153579"/>
                </a:lnTo>
                <a:lnTo>
                  <a:pt x="1412857" y="206234"/>
                </a:lnTo>
                <a:lnTo>
                  <a:pt x="1365185" y="215017"/>
                </a:lnTo>
                <a:lnTo>
                  <a:pt x="1356523" y="298390"/>
                </a:lnTo>
                <a:lnTo>
                  <a:pt x="1317510" y="333489"/>
                </a:lnTo>
                <a:lnTo>
                  <a:pt x="1226494" y="337882"/>
                </a:lnTo>
                <a:lnTo>
                  <a:pt x="1187493" y="337882"/>
                </a:lnTo>
                <a:lnTo>
                  <a:pt x="1109480" y="377377"/>
                </a:lnTo>
                <a:lnTo>
                  <a:pt x="1057482" y="377377"/>
                </a:lnTo>
                <a:lnTo>
                  <a:pt x="1040145" y="359824"/>
                </a:lnTo>
                <a:lnTo>
                  <a:pt x="931796" y="359824"/>
                </a:lnTo>
                <a:lnTo>
                  <a:pt x="897124" y="342277"/>
                </a:lnTo>
                <a:lnTo>
                  <a:pt x="832107" y="355434"/>
                </a:lnTo>
                <a:lnTo>
                  <a:pt x="780102" y="372988"/>
                </a:lnTo>
                <a:lnTo>
                  <a:pt x="732431" y="359824"/>
                </a:lnTo>
                <a:lnTo>
                  <a:pt x="559073" y="359824"/>
                </a:lnTo>
                <a:lnTo>
                  <a:pt x="502737" y="381758"/>
                </a:lnTo>
                <a:lnTo>
                  <a:pt x="442062" y="381758"/>
                </a:lnTo>
                <a:lnTo>
                  <a:pt x="390042" y="390538"/>
                </a:lnTo>
                <a:lnTo>
                  <a:pt x="376232" y="379295"/>
                </a:lnTo>
                <a:lnTo>
                  <a:pt x="364047" y="369695"/>
                </a:lnTo>
                <a:lnTo>
                  <a:pt x="358361" y="368321"/>
                </a:lnTo>
                <a:lnTo>
                  <a:pt x="364050" y="381758"/>
                </a:lnTo>
                <a:lnTo>
                  <a:pt x="316376" y="394930"/>
                </a:lnTo>
                <a:lnTo>
                  <a:pt x="290368" y="416862"/>
                </a:lnTo>
                <a:lnTo>
                  <a:pt x="229690" y="451966"/>
                </a:lnTo>
                <a:lnTo>
                  <a:pt x="182020" y="456357"/>
                </a:lnTo>
                <a:lnTo>
                  <a:pt x="164685" y="574845"/>
                </a:lnTo>
                <a:lnTo>
                  <a:pt x="121342" y="636271"/>
                </a:lnTo>
                <a:lnTo>
                  <a:pt x="65010" y="627501"/>
                </a:lnTo>
                <a:lnTo>
                  <a:pt x="21664" y="649433"/>
                </a:lnTo>
                <a:lnTo>
                  <a:pt x="21664" y="684536"/>
                </a:lnTo>
                <a:lnTo>
                  <a:pt x="47675" y="754747"/>
                </a:lnTo>
                <a:lnTo>
                  <a:pt x="30337" y="807415"/>
                </a:lnTo>
                <a:lnTo>
                  <a:pt x="0" y="860073"/>
                </a:lnTo>
                <a:lnTo>
                  <a:pt x="4331" y="939053"/>
                </a:lnTo>
                <a:lnTo>
                  <a:pt x="13003" y="1061916"/>
                </a:lnTo>
                <a:lnTo>
                  <a:pt x="21664" y="1061916"/>
                </a:lnTo>
                <a:lnTo>
                  <a:pt x="38999" y="1097020"/>
                </a:lnTo>
                <a:lnTo>
                  <a:pt x="143021" y="1184781"/>
                </a:lnTo>
                <a:lnTo>
                  <a:pt x="143021" y="1189173"/>
                </a:lnTo>
                <a:lnTo>
                  <a:pt x="160355" y="1272542"/>
                </a:lnTo>
                <a:lnTo>
                  <a:pt x="377054" y="1382248"/>
                </a:lnTo>
                <a:lnTo>
                  <a:pt x="381384" y="1382248"/>
                </a:lnTo>
                <a:lnTo>
                  <a:pt x="381384" y="1386640"/>
                </a:lnTo>
                <a:lnTo>
                  <a:pt x="424728" y="1588496"/>
                </a:lnTo>
                <a:lnTo>
                  <a:pt x="469686" y="1678998"/>
                </a:lnTo>
                <a:lnTo>
                  <a:pt x="498464" y="1734740"/>
                </a:lnTo>
                <a:lnTo>
                  <a:pt x="541738" y="1812287"/>
                </a:lnTo>
                <a:lnTo>
                  <a:pt x="541738" y="1816679"/>
                </a:lnTo>
                <a:lnTo>
                  <a:pt x="537408" y="1930773"/>
                </a:lnTo>
                <a:lnTo>
                  <a:pt x="572076" y="1930773"/>
                </a:lnTo>
                <a:lnTo>
                  <a:pt x="598083" y="1878105"/>
                </a:lnTo>
                <a:lnTo>
                  <a:pt x="827777" y="1878105"/>
                </a:lnTo>
                <a:lnTo>
                  <a:pt x="897124" y="1834229"/>
                </a:lnTo>
                <a:lnTo>
                  <a:pt x="975125" y="1816679"/>
                </a:lnTo>
                <a:lnTo>
                  <a:pt x="1053137" y="1847390"/>
                </a:lnTo>
                <a:lnTo>
                  <a:pt x="1105153" y="1834229"/>
                </a:lnTo>
                <a:lnTo>
                  <a:pt x="1339185" y="1821066"/>
                </a:lnTo>
                <a:lnTo>
                  <a:pt x="1425859" y="1790341"/>
                </a:lnTo>
                <a:lnTo>
                  <a:pt x="1464868" y="1821066"/>
                </a:lnTo>
                <a:lnTo>
                  <a:pt x="1625224" y="1812287"/>
                </a:lnTo>
                <a:lnTo>
                  <a:pt x="1659896" y="1860552"/>
                </a:lnTo>
                <a:lnTo>
                  <a:pt x="1703236" y="1900048"/>
                </a:lnTo>
                <a:lnTo>
                  <a:pt x="1841911" y="1891277"/>
                </a:lnTo>
                <a:lnTo>
                  <a:pt x="1885252" y="1917598"/>
                </a:lnTo>
                <a:lnTo>
                  <a:pt x="1911262" y="1926381"/>
                </a:lnTo>
                <a:lnTo>
                  <a:pt x="1928596" y="1939540"/>
                </a:lnTo>
                <a:lnTo>
                  <a:pt x="1954602" y="1943935"/>
                </a:lnTo>
                <a:lnTo>
                  <a:pt x="1997936" y="1930773"/>
                </a:lnTo>
                <a:lnTo>
                  <a:pt x="1984928" y="1869332"/>
                </a:lnTo>
                <a:lnTo>
                  <a:pt x="1941602" y="1825444"/>
                </a:lnTo>
                <a:lnTo>
                  <a:pt x="1941602" y="1750860"/>
                </a:lnTo>
                <a:lnTo>
                  <a:pt x="1948372" y="1735633"/>
                </a:lnTo>
                <a:lnTo>
                  <a:pt x="1963265" y="1727814"/>
                </a:lnTo>
                <a:lnTo>
                  <a:pt x="1978159" y="1724934"/>
                </a:lnTo>
                <a:lnTo>
                  <a:pt x="1984928" y="1724522"/>
                </a:lnTo>
                <a:lnTo>
                  <a:pt x="2036949" y="1689418"/>
                </a:lnTo>
                <a:lnTo>
                  <a:pt x="2006607" y="1671868"/>
                </a:lnTo>
                <a:lnTo>
                  <a:pt x="1984928" y="1645545"/>
                </a:lnTo>
                <a:lnTo>
                  <a:pt x="2019611" y="1601657"/>
                </a:lnTo>
                <a:lnTo>
                  <a:pt x="2097623" y="1601657"/>
                </a:lnTo>
                <a:lnTo>
                  <a:pt x="2097623" y="1544609"/>
                </a:lnTo>
                <a:lnTo>
                  <a:pt x="2045610" y="1522666"/>
                </a:lnTo>
                <a:lnTo>
                  <a:pt x="2067283" y="1456848"/>
                </a:lnTo>
                <a:lnTo>
                  <a:pt x="1889583" y="1197957"/>
                </a:lnTo>
                <a:lnTo>
                  <a:pt x="1850588" y="1057525"/>
                </a:lnTo>
                <a:lnTo>
                  <a:pt x="1889583" y="925890"/>
                </a:lnTo>
                <a:lnTo>
                  <a:pt x="1724901" y="943441"/>
                </a:lnTo>
                <a:lnTo>
                  <a:pt x="1716228" y="934657"/>
                </a:lnTo>
                <a:lnTo>
                  <a:pt x="1711897" y="899557"/>
                </a:lnTo>
                <a:lnTo>
                  <a:pt x="1746566" y="829343"/>
                </a:lnTo>
                <a:lnTo>
                  <a:pt x="2084619" y="649433"/>
                </a:lnTo>
                <a:lnTo>
                  <a:pt x="2192969" y="614325"/>
                </a:lnTo>
                <a:lnTo>
                  <a:pt x="2240644" y="666986"/>
                </a:lnTo>
                <a:lnTo>
                  <a:pt x="2292645" y="666986"/>
                </a:lnTo>
                <a:lnTo>
                  <a:pt x="2353323" y="623110"/>
                </a:lnTo>
                <a:lnTo>
                  <a:pt x="2453001" y="671375"/>
                </a:lnTo>
                <a:lnTo>
                  <a:pt x="2461674" y="530956"/>
                </a:lnTo>
                <a:lnTo>
                  <a:pt x="2340320" y="530956"/>
                </a:lnTo>
                <a:close/>
              </a:path>
            </a:pathLst>
          </a:custGeom>
          <a:ln w="179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075427" y="882333"/>
            <a:ext cx="2028593" cy="1969761"/>
          </a:xfrm>
          <a:custGeom>
            <a:avLst/>
            <a:gdLst/>
            <a:ahLst/>
            <a:cxnLst/>
            <a:rect l="l" t="t" r="r" b="b"/>
            <a:pathLst>
              <a:path w="2007235" h="2680970">
                <a:moveTo>
                  <a:pt x="1139954" y="2386674"/>
                </a:moveTo>
                <a:lnTo>
                  <a:pt x="697834" y="2386674"/>
                </a:lnTo>
                <a:lnTo>
                  <a:pt x="697834" y="2399835"/>
                </a:lnTo>
                <a:lnTo>
                  <a:pt x="676165" y="2443708"/>
                </a:lnTo>
                <a:lnTo>
                  <a:pt x="709217" y="2470580"/>
                </a:lnTo>
                <a:lnTo>
                  <a:pt x="793191" y="2527066"/>
                </a:lnTo>
                <a:lnTo>
                  <a:pt x="879890" y="2557781"/>
                </a:lnTo>
                <a:lnTo>
                  <a:pt x="879890" y="2562158"/>
                </a:lnTo>
                <a:lnTo>
                  <a:pt x="949236" y="2680624"/>
                </a:lnTo>
                <a:lnTo>
                  <a:pt x="988235" y="2676232"/>
                </a:lnTo>
                <a:lnTo>
                  <a:pt x="988913" y="2665880"/>
                </a:lnTo>
                <a:lnTo>
                  <a:pt x="990406" y="2655938"/>
                </a:lnTo>
                <a:lnTo>
                  <a:pt x="991898" y="2648465"/>
                </a:lnTo>
                <a:lnTo>
                  <a:pt x="992577" y="2645516"/>
                </a:lnTo>
                <a:lnTo>
                  <a:pt x="1005583" y="2597266"/>
                </a:lnTo>
                <a:lnTo>
                  <a:pt x="1005583" y="2592873"/>
                </a:lnTo>
                <a:lnTo>
                  <a:pt x="1009914" y="2588493"/>
                </a:lnTo>
                <a:lnTo>
                  <a:pt x="1053259" y="2566550"/>
                </a:lnTo>
                <a:lnTo>
                  <a:pt x="1074930" y="2518296"/>
                </a:lnTo>
                <a:lnTo>
                  <a:pt x="1074930" y="2513907"/>
                </a:lnTo>
                <a:lnTo>
                  <a:pt x="1079261" y="2513907"/>
                </a:lnTo>
                <a:lnTo>
                  <a:pt x="1109602" y="2491973"/>
                </a:lnTo>
                <a:lnTo>
                  <a:pt x="1113947" y="2439316"/>
                </a:lnTo>
                <a:lnTo>
                  <a:pt x="1139954" y="2386674"/>
                </a:lnTo>
                <a:close/>
              </a:path>
              <a:path w="2007235" h="2680970">
                <a:moveTo>
                  <a:pt x="1507359" y="2360350"/>
                </a:moveTo>
                <a:lnTo>
                  <a:pt x="658831" y="2360350"/>
                </a:lnTo>
                <a:lnTo>
                  <a:pt x="663162" y="2364742"/>
                </a:lnTo>
                <a:lnTo>
                  <a:pt x="693503" y="2386674"/>
                </a:lnTo>
                <a:lnTo>
                  <a:pt x="1191955" y="2386674"/>
                </a:lnTo>
                <a:lnTo>
                  <a:pt x="1196300" y="2395443"/>
                </a:lnTo>
                <a:lnTo>
                  <a:pt x="1217965" y="2421776"/>
                </a:lnTo>
                <a:lnTo>
                  <a:pt x="1374011" y="2448100"/>
                </a:lnTo>
                <a:lnTo>
                  <a:pt x="1430359" y="2395443"/>
                </a:lnTo>
                <a:lnTo>
                  <a:pt x="1489003" y="2395443"/>
                </a:lnTo>
                <a:lnTo>
                  <a:pt x="1507359" y="2360350"/>
                </a:lnTo>
                <a:close/>
              </a:path>
              <a:path w="2007235" h="2680970">
                <a:moveTo>
                  <a:pt x="1489003" y="2395443"/>
                </a:moveTo>
                <a:lnTo>
                  <a:pt x="1434689" y="2395443"/>
                </a:lnTo>
                <a:lnTo>
                  <a:pt x="1486706" y="2399835"/>
                </a:lnTo>
                <a:lnTo>
                  <a:pt x="1489003" y="2395443"/>
                </a:lnTo>
                <a:close/>
              </a:path>
              <a:path w="2007235" h="2680970">
                <a:moveTo>
                  <a:pt x="1365338" y="1421480"/>
                </a:moveTo>
                <a:lnTo>
                  <a:pt x="498455" y="1421480"/>
                </a:lnTo>
                <a:lnTo>
                  <a:pt x="507117" y="1425858"/>
                </a:lnTo>
                <a:lnTo>
                  <a:pt x="533123" y="1452181"/>
                </a:lnTo>
                <a:lnTo>
                  <a:pt x="537469" y="1452181"/>
                </a:lnTo>
                <a:lnTo>
                  <a:pt x="537469" y="1456570"/>
                </a:lnTo>
                <a:lnTo>
                  <a:pt x="546130" y="1496054"/>
                </a:lnTo>
                <a:lnTo>
                  <a:pt x="585139" y="1535540"/>
                </a:lnTo>
                <a:lnTo>
                  <a:pt x="580809" y="1544323"/>
                </a:lnTo>
                <a:lnTo>
                  <a:pt x="550468" y="1570643"/>
                </a:lnTo>
                <a:lnTo>
                  <a:pt x="550468" y="1623289"/>
                </a:lnTo>
                <a:lnTo>
                  <a:pt x="559540" y="1633227"/>
                </a:lnTo>
                <a:lnTo>
                  <a:pt x="571052" y="1646869"/>
                </a:lnTo>
                <a:lnTo>
                  <a:pt x="580940" y="1659689"/>
                </a:lnTo>
                <a:lnTo>
                  <a:pt x="585139" y="1667163"/>
                </a:lnTo>
                <a:lnTo>
                  <a:pt x="624152" y="1711040"/>
                </a:lnTo>
                <a:lnTo>
                  <a:pt x="645829" y="1790006"/>
                </a:lnTo>
                <a:lnTo>
                  <a:pt x="645829" y="1825109"/>
                </a:lnTo>
                <a:lnTo>
                  <a:pt x="667492" y="1842649"/>
                </a:lnTo>
                <a:lnTo>
                  <a:pt x="671824" y="1847041"/>
                </a:lnTo>
                <a:lnTo>
                  <a:pt x="684827" y="1952330"/>
                </a:lnTo>
                <a:lnTo>
                  <a:pt x="684827" y="1956722"/>
                </a:lnTo>
                <a:lnTo>
                  <a:pt x="680496" y="1961109"/>
                </a:lnTo>
                <a:lnTo>
                  <a:pt x="654486" y="1983041"/>
                </a:lnTo>
                <a:lnTo>
                  <a:pt x="585139" y="2022525"/>
                </a:lnTo>
                <a:lnTo>
                  <a:pt x="533123" y="2105887"/>
                </a:lnTo>
                <a:lnTo>
                  <a:pt x="528792" y="2110276"/>
                </a:lnTo>
                <a:lnTo>
                  <a:pt x="502786" y="2132208"/>
                </a:lnTo>
                <a:lnTo>
                  <a:pt x="528792" y="2167310"/>
                </a:lnTo>
                <a:lnTo>
                  <a:pt x="528792" y="2224346"/>
                </a:lnTo>
                <a:lnTo>
                  <a:pt x="502786" y="2290154"/>
                </a:lnTo>
                <a:lnTo>
                  <a:pt x="589470" y="2386674"/>
                </a:lnTo>
                <a:lnTo>
                  <a:pt x="615477" y="2395443"/>
                </a:lnTo>
                <a:lnTo>
                  <a:pt x="628483" y="2369124"/>
                </a:lnTo>
                <a:lnTo>
                  <a:pt x="628483" y="2364742"/>
                </a:lnTo>
                <a:lnTo>
                  <a:pt x="632825" y="2364742"/>
                </a:lnTo>
                <a:lnTo>
                  <a:pt x="658831" y="2360350"/>
                </a:lnTo>
                <a:lnTo>
                  <a:pt x="1507359" y="2360350"/>
                </a:lnTo>
                <a:lnTo>
                  <a:pt x="1525715" y="2325256"/>
                </a:lnTo>
                <a:lnTo>
                  <a:pt x="1595065" y="2268222"/>
                </a:lnTo>
                <a:lnTo>
                  <a:pt x="1599396" y="2184864"/>
                </a:lnTo>
                <a:lnTo>
                  <a:pt x="1603728" y="2180473"/>
                </a:lnTo>
                <a:lnTo>
                  <a:pt x="1699084" y="2097114"/>
                </a:lnTo>
                <a:lnTo>
                  <a:pt x="1790114" y="2013756"/>
                </a:lnTo>
                <a:lnTo>
                  <a:pt x="1868136" y="1864591"/>
                </a:lnTo>
                <a:lnTo>
                  <a:pt x="1868136" y="1860202"/>
                </a:lnTo>
                <a:lnTo>
                  <a:pt x="1872467" y="1860202"/>
                </a:lnTo>
                <a:lnTo>
                  <a:pt x="1967824" y="1785613"/>
                </a:lnTo>
                <a:lnTo>
                  <a:pt x="2006833" y="1759290"/>
                </a:lnTo>
                <a:lnTo>
                  <a:pt x="2006833" y="1711040"/>
                </a:lnTo>
                <a:lnTo>
                  <a:pt x="1829127" y="1711040"/>
                </a:lnTo>
                <a:lnTo>
                  <a:pt x="1725094" y="1640840"/>
                </a:lnTo>
                <a:lnTo>
                  <a:pt x="1716421" y="1640840"/>
                </a:lnTo>
                <a:lnTo>
                  <a:pt x="1716421" y="1636448"/>
                </a:lnTo>
                <a:lnTo>
                  <a:pt x="1699084" y="1583805"/>
                </a:lnTo>
                <a:lnTo>
                  <a:pt x="1573390" y="1583805"/>
                </a:lnTo>
                <a:lnTo>
                  <a:pt x="1569059" y="1579412"/>
                </a:lnTo>
                <a:lnTo>
                  <a:pt x="1504036" y="1491677"/>
                </a:lnTo>
                <a:lnTo>
                  <a:pt x="1365338" y="1491677"/>
                </a:lnTo>
                <a:lnTo>
                  <a:pt x="1365338" y="1421480"/>
                </a:lnTo>
                <a:close/>
              </a:path>
              <a:path w="2007235" h="2680970">
                <a:moveTo>
                  <a:pt x="2006833" y="1702255"/>
                </a:moveTo>
                <a:lnTo>
                  <a:pt x="1833458" y="1711040"/>
                </a:lnTo>
                <a:lnTo>
                  <a:pt x="2006833" y="1711040"/>
                </a:lnTo>
                <a:lnTo>
                  <a:pt x="2006833" y="1702255"/>
                </a:lnTo>
                <a:close/>
              </a:path>
              <a:path w="2007235" h="2680970">
                <a:moveTo>
                  <a:pt x="329417" y="653705"/>
                </a:moveTo>
                <a:lnTo>
                  <a:pt x="277401" y="653705"/>
                </a:lnTo>
                <a:lnTo>
                  <a:pt x="225384" y="701956"/>
                </a:lnTo>
                <a:lnTo>
                  <a:pt x="164706" y="763383"/>
                </a:lnTo>
                <a:lnTo>
                  <a:pt x="225384" y="842352"/>
                </a:lnTo>
                <a:lnTo>
                  <a:pt x="238387" y="921332"/>
                </a:lnTo>
                <a:lnTo>
                  <a:pt x="173367" y="982745"/>
                </a:lnTo>
                <a:lnTo>
                  <a:pt x="69349" y="1013457"/>
                </a:lnTo>
                <a:lnTo>
                  <a:pt x="0" y="1061714"/>
                </a:lnTo>
                <a:lnTo>
                  <a:pt x="0" y="1092427"/>
                </a:lnTo>
                <a:lnTo>
                  <a:pt x="78011" y="1149461"/>
                </a:lnTo>
                <a:lnTo>
                  <a:pt x="60674" y="1184568"/>
                </a:lnTo>
                <a:lnTo>
                  <a:pt x="69349" y="1224050"/>
                </a:lnTo>
                <a:lnTo>
                  <a:pt x="182044" y="1224050"/>
                </a:lnTo>
                <a:lnTo>
                  <a:pt x="199378" y="1281088"/>
                </a:lnTo>
                <a:lnTo>
                  <a:pt x="277401" y="1281088"/>
                </a:lnTo>
                <a:lnTo>
                  <a:pt x="342421" y="1338118"/>
                </a:lnTo>
                <a:lnTo>
                  <a:pt x="342421" y="1360054"/>
                </a:lnTo>
                <a:lnTo>
                  <a:pt x="459445" y="1360054"/>
                </a:lnTo>
                <a:lnTo>
                  <a:pt x="459445" y="1373212"/>
                </a:lnTo>
                <a:lnTo>
                  <a:pt x="446439" y="1439020"/>
                </a:lnTo>
                <a:lnTo>
                  <a:pt x="459445" y="1460962"/>
                </a:lnTo>
                <a:lnTo>
                  <a:pt x="498455" y="1421480"/>
                </a:lnTo>
                <a:lnTo>
                  <a:pt x="1365338" y="1421480"/>
                </a:lnTo>
                <a:lnTo>
                  <a:pt x="1365338" y="1276692"/>
                </a:lnTo>
                <a:lnTo>
                  <a:pt x="1313322" y="1224050"/>
                </a:lnTo>
                <a:lnTo>
                  <a:pt x="1308991" y="1215265"/>
                </a:lnTo>
                <a:lnTo>
                  <a:pt x="1313322" y="1210887"/>
                </a:lnTo>
                <a:lnTo>
                  <a:pt x="1439020" y="1061714"/>
                </a:lnTo>
                <a:lnTo>
                  <a:pt x="1504036" y="930099"/>
                </a:lnTo>
                <a:lnTo>
                  <a:pt x="1508223" y="675636"/>
                </a:lnTo>
                <a:lnTo>
                  <a:pt x="403095" y="675636"/>
                </a:lnTo>
                <a:lnTo>
                  <a:pt x="329417" y="653705"/>
                </a:lnTo>
                <a:close/>
              </a:path>
              <a:path w="2007235" h="2680970">
                <a:moveTo>
                  <a:pt x="385761" y="206199"/>
                </a:moveTo>
                <a:lnTo>
                  <a:pt x="320741" y="210592"/>
                </a:lnTo>
                <a:lnTo>
                  <a:pt x="277401" y="263235"/>
                </a:lnTo>
                <a:lnTo>
                  <a:pt x="325071" y="293950"/>
                </a:lnTo>
                <a:lnTo>
                  <a:pt x="303408" y="333434"/>
                </a:lnTo>
                <a:lnTo>
                  <a:pt x="260066" y="381685"/>
                </a:lnTo>
                <a:lnTo>
                  <a:pt x="320741" y="403627"/>
                </a:lnTo>
                <a:lnTo>
                  <a:pt x="394422" y="403627"/>
                </a:lnTo>
                <a:lnTo>
                  <a:pt x="424760" y="429950"/>
                </a:lnTo>
                <a:lnTo>
                  <a:pt x="342421" y="469432"/>
                </a:lnTo>
                <a:lnTo>
                  <a:pt x="290404" y="482597"/>
                </a:lnTo>
                <a:lnTo>
                  <a:pt x="290404" y="530862"/>
                </a:lnTo>
                <a:lnTo>
                  <a:pt x="385761" y="539631"/>
                </a:lnTo>
                <a:lnTo>
                  <a:pt x="472445" y="574739"/>
                </a:lnTo>
                <a:lnTo>
                  <a:pt x="533123" y="605436"/>
                </a:lnTo>
                <a:lnTo>
                  <a:pt x="528792" y="649314"/>
                </a:lnTo>
                <a:lnTo>
                  <a:pt x="489779" y="675636"/>
                </a:lnTo>
                <a:lnTo>
                  <a:pt x="1508223" y="675636"/>
                </a:lnTo>
                <a:lnTo>
                  <a:pt x="1508367" y="666863"/>
                </a:lnTo>
                <a:lnTo>
                  <a:pt x="1512712" y="662475"/>
                </a:lnTo>
                <a:lnTo>
                  <a:pt x="1534377" y="622990"/>
                </a:lnTo>
                <a:lnTo>
                  <a:pt x="1534377" y="618601"/>
                </a:lnTo>
                <a:lnTo>
                  <a:pt x="1538719" y="618601"/>
                </a:lnTo>
                <a:lnTo>
                  <a:pt x="1582059" y="609828"/>
                </a:lnTo>
                <a:lnTo>
                  <a:pt x="1586390" y="601059"/>
                </a:lnTo>
                <a:lnTo>
                  <a:pt x="1556056" y="574739"/>
                </a:lnTo>
                <a:lnTo>
                  <a:pt x="1551711" y="570344"/>
                </a:lnTo>
                <a:lnTo>
                  <a:pt x="1556056" y="565955"/>
                </a:lnTo>
                <a:lnTo>
                  <a:pt x="1564717" y="535244"/>
                </a:lnTo>
                <a:lnTo>
                  <a:pt x="1564717" y="530862"/>
                </a:lnTo>
                <a:lnTo>
                  <a:pt x="1569059" y="530862"/>
                </a:lnTo>
                <a:lnTo>
                  <a:pt x="1590720" y="513312"/>
                </a:lnTo>
                <a:lnTo>
                  <a:pt x="1560386" y="486986"/>
                </a:lnTo>
                <a:lnTo>
                  <a:pt x="1556056" y="486986"/>
                </a:lnTo>
                <a:lnTo>
                  <a:pt x="1556056" y="438720"/>
                </a:lnTo>
                <a:lnTo>
                  <a:pt x="1560386" y="438720"/>
                </a:lnTo>
                <a:lnTo>
                  <a:pt x="1590720" y="421181"/>
                </a:lnTo>
                <a:lnTo>
                  <a:pt x="1603728" y="394862"/>
                </a:lnTo>
                <a:lnTo>
                  <a:pt x="1586390" y="372916"/>
                </a:lnTo>
                <a:lnTo>
                  <a:pt x="1538719" y="337823"/>
                </a:lnTo>
                <a:lnTo>
                  <a:pt x="1521373" y="315882"/>
                </a:lnTo>
                <a:lnTo>
                  <a:pt x="1517042" y="311489"/>
                </a:lnTo>
                <a:lnTo>
                  <a:pt x="1525715" y="302719"/>
                </a:lnTo>
                <a:lnTo>
                  <a:pt x="1608068" y="241303"/>
                </a:lnTo>
                <a:lnTo>
                  <a:pt x="498455" y="241303"/>
                </a:lnTo>
                <a:lnTo>
                  <a:pt x="424760" y="236915"/>
                </a:lnTo>
                <a:lnTo>
                  <a:pt x="385761" y="206199"/>
                </a:lnTo>
                <a:close/>
              </a:path>
              <a:path w="2007235" h="2680970">
                <a:moveTo>
                  <a:pt x="1057600" y="136004"/>
                </a:moveTo>
                <a:lnTo>
                  <a:pt x="988235" y="175484"/>
                </a:lnTo>
                <a:lnTo>
                  <a:pt x="858210" y="197430"/>
                </a:lnTo>
                <a:lnTo>
                  <a:pt x="797533" y="228131"/>
                </a:lnTo>
                <a:lnTo>
                  <a:pt x="632825" y="241303"/>
                </a:lnTo>
                <a:lnTo>
                  <a:pt x="1608068" y="241303"/>
                </a:lnTo>
                <a:lnTo>
                  <a:pt x="1608068" y="223749"/>
                </a:lnTo>
                <a:lnTo>
                  <a:pt x="1547380" y="206199"/>
                </a:lnTo>
                <a:lnTo>
                  <a:pt x="1543049" y="201808"/>
                </a:lnTo>
                <a:lnTo>
                  <a:pt x="1543049" y="166715"/>
                </a:lnTo>
                <a:lnTo>
                  <a:pt x="1547380" y="162323"/>
                </a:lnTo>
                <a:lnTo>
                  <a:pt x="1553148" y="157946"/>
                </a:lnTo>
                <a:lnTo>
                  <a:pt x="1282985" y="157946"/>
                </a:lnTo>
                <a:lnTo>
                  <a:pt x="1057600" y="136004"/>
                </a:lnTo>
                <a:close/>
              </a:path>
              <a:path w="2007235" h="2680970">
                <a:moveTo>
                  <a:pt x="1491037" y="0"/>
                </a:moveTo>
                <a:lnTo>
                  <a:pt x="1395676" y="30714"/>
                </a:lnTo>
                <a:lnTo>
                  <a:pt x="1313322" y="70199"/>
                </a:lnTo>
                <a:lnTo>
                  <a:pt x="1313322" y="140392"/>
                </a:lnTo>
                <a:lnTo>
                  <a:pt x="1282985" y="157946"/>
                </a:lnTo>
                <a:lnTo>
                  <a:pt x="1553148" y="157946"/>
                </a:lnTo>
                <a:lnTo>
                  <a:pt x="1582059" y="136004"/>
                </a:lnTo>
                <a:lnTo>
                  <a:pt x="1569059" y="118450"/>
                </a:lnTo>
                <a:lnTo>
                  <a:pt x="1569059" y="114072"/>
                </a:lnTo>
                <a:lnTo>
                  <a:pt x="1547380" y="17552"/>
                </a:lnTo>
                <a:lnTo>
                  <a:pt x="1556056" y="13161"/>
                </a:lnTo>
                <a:lnTo>
                  <a:pt x="1491037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075427" y="882333"/>
            <a:ext cx="2028593" cy="1969761"/>
          </a:xfrm>
          <a:custGeom>
            <a:avLst/>
            <a:gdLst/>
            <a:ahLst/>
            <a:cxnLst/>
            <a:rect l="l" t="t" r="r" b="b"/>
            <a:pathLst>
              <a:path w="2007235" h="2680970">
                <a:moveTo>
                  <a:pt x="459445" y="1360054"/>
                </a:moveTo>
                <a:lnTo>
                  <a:pt x="459445" y="1373212"/>
                </a:lnTo>
                <a:lnTo>
                  <a:pt x="446439" y="1439020"/>
                </a:lnTo>
                <a:lnTo>
                  <a:pt x="459445" y="1460962"/>
                </a:lnTo>
                <a:lnTo>
                  <a:pt x="494125" y="1425858"/>
                </a:lnTo>
                <a:lnTo>
                  <a:pt x="498455" y="1421480"/>
                </a:lnTo>
                <a:lnTo>
                  <a:pt x="507117" y="1425858"/>
                </a:lnTo>
                <a:lnTo>
                  <a:pt x="533123" y="1452181"/>
                </a:lnTo>
                <a:lnTo>
                  <a:pt x="537469" y="1452181"/>
                </a:lnTo>
                <a:lnTo>
                  <a:pt x="537469" y="1456570"/>
                </a:lnTo>
                <a:lnTo>
                  <a:pt x="546130" y="1496054"/>
                </a:lnTo>
                <a:lnTo>
                  <a:pt x="580809" y="1531162"/>
                </a:lnTo>
                <a:lnTo>
                  <a:pt x="585139" y="1535540"/>
                </a:lnTo>
                <a:lnTo>
                  <a:pt x="580809" y="1544323"/>
                </a:lnTo>
                <a:lnTo>
                  <a:pt x="550468" y="1570643"/>
                </a:lnTo>
                <a:lnTo>
                  <a:pt x="550468" y="1623289"/>
                </a:lnTo>
                <a:lnTo>
                  <a:pt x="559540" y="1633227"/>
                </a:lnTo>
                <a:lnTo>
                  <a:pt x="571052" y="1646869"/>
                </a:lnTo>
                <a:lnTo>
                  <a:pt x="580940" y="1659689"/>
                </a:lnTo>
                <a:lnTo>
                  <a:pt x="585139" y="1667163"/>
                </a:lnTo>
                <a:lnTo>
                  <a:pt x="624152" y="1711040"/>
                </a:lnTo>
                <a:lnTo>
                  <a:pt x="645829" y="1790006"/>
                </a:lnTo>
                <a:lnTo>
                  <a:pt x="645829" y="1825109"/>
                </a:lnTo>
                <a:lnTo>
                  <a:pt x="667492" y="1842649"/>
                </a:lnTo>
                <a:lnTo>
                  <a:pt x="671824" y="1847041"/>
                </a:lnTo>
                <a:lnTo>
                  <a:pt x="684827" y="1952330"/>
                </a:lnTo>
                <a:lnTo>
                  <a:pt x="684827" y="1956722"/>
                </a:lnTo>
                <a:lnTo>
                  <a:pt x="680496" y="1961109"/>
                </a:lnTo>
                <a:lnTo>
                  <a:pt x="654486" y="1983041"/>
                </a:lnTo>
                <a:lnTo>
                  <a:pt x="585139" y="2022525"/>
                </a:lnTo>
                <a:lnTo>
                  <a:pt x="533123" y="2105887"/>
                </a:lnTo>
                <a:lnTo>
                  <a:pt x="528792" y="2110276"/>
                </a:lnTo>
                <a:lnTo>
                  <a:pt x="502786" y="2132208"/>
                </a:lnTo>
                <a:lnTo>
                  <a:pt x="528792" y="2167310"/>
                </a:lnTo>
                <a:lnTo>
                  <a:pt x="528792" y="2171702"/>
                </a:lnTo>
                <a:lnTo>
                  <a:pt x="528792" y="2219957"/>
                </a:lnTo>
                <a:lnTo>
                  <a:pt x="528792" y="2224346"/>
                </a:lnTo>
                <a:lnTo>
                  <a:pt x="502786" y="2290154"/>
                </a:lnTo>
                <a:lnTo>
                  <a:pt x="589470" y="2386674"/>
                </a:lnTo>
                <a:lnTo>
                  <a:pt x="615477" y="2395443"/>
                </a:lnTo>
                <a:lnTo>
                  <a:pt x="628483" y="2369124"/>
                </a:lnTo>
                <a:lnTo>
                  <a:pt x="628483" y="2364742"/>
                </a:lnTo>
                <a:lnTo>
                  <a:pt x="632825" y="2364742"/>
                </a:lnTo>
                <a:lnTo>
                  <a:pt x="658831" y="2360350"/>
                </a:lnTo>
                <a:lnTo>
                  <a:pt x="663162" y="2364742"/>
                </a:lnTo>
                <a:lnTo>
                  <a:pt x="693503" y="2386674"/>
                </a:lnTo>
                <a:lnTo>
                  <a:pt x="697834" y="2386674"/>
                </a:lnTo>
                <a:lnTo>
                  <a:pt x="697834" y="2399835"/>
                </a:lnTo>
                <a:lnTo>
                  <a:pt x="676165" y="2443708"/>
                </a:lnTo>
                <a:lnTo>
                  <a:pt x="690457" y="2456116"/>
                </a:lnTo>
                <a:lnTo>
                  <a:pt x="725538" y="2482577"/>
                </a:lnTo>
                <a:lnTo>
                  <a:pt x="793191" y="2527066"/>
                </a:lnTo>
                <a:lnTo>
                  <a:pt x="879890" y="2557781"/>
                </a:lnTo>
                <a:lnTo>
                  <a:pt x="879890" y="2562158"/>
                </a:lnTo>
                <a:lnTo>
                  <a:pt x="949236" y="2680624"/>
                </a:lnTo>
                <a:lnTo>
                  <a:pt x="988235" y="2676232"/>
                </a:lnTo>
                <a:lnTo>
                  <a:pt x="988913" y="2665880"/>
                </a:lnTo>
                <a:lnTo>
                  <a:pt x="990406" y="2655938"/>
                </a:lnTo>
                <a:lnTo>
                  <a:pt x="991898" y="2648465"/>
                </a:lnTo>
                <a:lnTo>
                  <a:pt x="992577" y="2645516"/>
                </a:lnTo>
                <a:lnTo>
                  <a:pt x="1005583" y="2597266"/>
                </a:lnTo>
                <a:lnTo>
                  <a:pt x="1005583" y="2592873"/>
                </a:lnTo>
                <a:lnTo>
                  <a:pt x="1009914" y="2588493"/>
                </a:lnTo>
                <a:lnTo>
                  <a:pt x="1053259" y="2566550"/>
                </a:lnTo>
                <a:lnTo>
                  <a:pt x="1074930" y="2518296"/>
                </a:lnTo>
                <a:lnTo>
                  <a:pt x="1074930" y="2513907"/>
                </a:lnTo>
                <a:lnTo>
                  <a:pt x="1079261" y="2513907"/>
                </a:lnTo>
                <a:lnTo>
                  <a:pt x="1109602" y="2491973"/>
                </a:lnTo>
                <a:lnTo>
                  <a:pt x="1113947" y="2439316"/>
                </a:lnTo>
                <a:lnTo>
                  <a:pt x="1135612" y="2395443"/>
                </a:lnTo>
                <a:lnTo>
                  <a:pt x="1139954" y="2386674"/>
                </a:lnTo>
                <a:lnTo>
                  <a:pt x="1144285" y="2386674"/>
                </a:lnTo>
                <a:lnTo>
                  <a:pt x="1187625" y="2386674"/>
                </a:lnTo>
                <a:lnTo>
                  <a:pt x="1191955" y="2386674"/>
                </a:lnTo>
                <a:lnTo>
                  <a:pt x="1196300" y="2395443"/>
                </a:lnTo>
                <a:lnTo>
                  <a:pt x="1217965" y="2421776"/>
                </a:lnTo>
                <a:lnTo>
                  <a:pt x="1374011" y="2448100"/>
                </a:lnTo>
                <a:lnTo>
                  <a:pt x="1430359" y="2395443"/>
                </a:lnTo>
                <a:lnTo>
                  <a:pt x="1434689" y="2395443"/>
                </a:lnTo>
                <a:lnTo>
                  <a:pt x="1486706" y="2399835"/>
                </a:lnTo>
                <a:lnTo>
                  <a:pt x="1525715" y="2325256"/>
                </a:lnTo>
                <a:lnTo>
                  <a:pt x="1595065" y="2268222"/>
                </a:lnTo>
                <a:lnTo>
                  <a:pt x="1599396" y="2184864"/>
                </a:lnTo>
                <a:lnTo>
                  <a:pt x="1603728" y="2180473"/>
                </a:lnTo>
                <a:lnTo>
                  <a:pt x="1699084" y="2097114"/>
                </a:lnTo>
                <a:lnTo>
                  <a:pt x="1790114" y="2013756"/>
                </a:lnTo>
                <a:lnTo>
                  <a:pt x="1868136" y="1864591"/>
                </a:lnTo>
                <a:lnTo>
                  <a:pt x="1868136" y="1860202"/>
                </a:lnTo>
                <a:lnTo>
                  <a:pt x="1872467" y="1860202"/>
                </a:lnTo>
                <a:lnTo>
                  <a:pt x="1967824" y="1785613"/>
                </a:lnTo>
                <a:lnTo>
                  <a:pt x="2006833" y="1759290"/>
                </a:lnTo>
                <a:lnTo>
                  <a:pt x="2006833" y="1702255"/>
                </a:lnTo>
                <a:lnTo>
                  <a:pt x="1833458" y="1711040"/>
                </a:lnTo>
                <a:lnTo>
                  <a:pt x="1829127" y="1711040"/>
                </a:lnTo>
                <a:lnTo>
                  <a:pt x="1725094" y="1640840"/>
                </a:lnTo>
                <a:lnTo>
                  <a:pt x="1716421" y="1640840"/>
                </a:lnTo>
                <a:lnTo>
                  <a:pt x="1716421" y="1636448"/>
                </a:lnTo>
                <a:lnTo>
                  <a:pt x="1699084" y="1583805"/>
                </a:lnTo>
                <a:lnTo>
                  <a:pt x="1577720" y="1583805"/>
                </a:lnTo>
                <a:lnTo>
                  <a:pt x="1573390" y="1583805"/>
                </a:lnTo>
                <a:lnTo>
                  <a:pt x="1569059" y="1579412"/>
                </a:lnTo>
                <a:lnTo>
                  <a:pt x="1504036" y="1491677"/>
                </a:lnTo>
                <a:lnTo>
                  <a:pt x="1374011" y="1491677"/>
                </a:lnTo>
                <a:lnTo>
                  <a:pt x="1365338" y="1491677"/>
                </a:lnTo>
                <a:lnTo>
                  <a:pt x="1365338" y="1482897"/>
                </a:lnTo>
                <a:lnTo>
                  <a:pt x="1365338" y="1276692"/>
                </a:lnTo>
                <a:lnTo>
                  <a:pt x="1313322" y="1224050"/>
                </a:lnTo>
                <a:lnTo>
                  <a:pt x="1308991" y="1215265"/>
                </a:lnTo>
                <a:lnTo>
                  <a:pt x="1313322" y="1210887"/>
                </a:lnTo>
                <a:lnTo>
                  <a:pt x="1439020" y="1061714"/>
                </a:lnTo>
                <a:lnTo>
                  <a:pt x="1504036" y="930099"/>
                </a:lnTo>
                <a:lnTo>
                  <a:pt x="1508367" y="666863"/>
                </a:lnTo>
                <a:lnTo>
                  <a:pt x="1512712" y="662475"/>
                </a:lnTo>
                <a:lnTo>
                  <a:pt x="1534377" y="622990"/>
                </a:lnTo>
                <a:lnTo>
                  <a:pt x="1534377" y="618601"/>
                </a:lnTo>
                <a:lnTo>
                  <a:pt x="1538719" y="618601"/>
                </a:lnTo>
                <a:lnTo>
                  <a:pt x="1582059" y="609828"/>
                </a:lnTo>
                <a:lnTo>
                  <a:pt x="1586390" y="601059"/>
                </a:lnTo>
                <a:lnTo>
                  <a:pt x="1556056" y="574739"/>
                </a:lnTo>
                <a:lnTo>
                  <a:pt x="1551711" y="570344"/>
                </a:lnTo>
                <a:lnTo>
                  <a:pt x="1556056" y="565955"/>
                </a:lnTo>
                <a:lnTo>
                  <a:pt x="1564717" y="535244"/>
                </a:lnTo>
                <a:lnTo>
                  <a:pt x="1564717" y="530862"/>
                </a:lnTo>
                <a:lnTo>
                  <a:pt x="1569059" y="530862"/>
                </a:lnTo>
                <a:lnTo>
                  <a:pt x="1590720" y="513312"/>
                </a:lnTo>
                <a:lnTo>
                  <a:pt x="1560386" y="486986"/>
                </a:lnTo>
                <a:lnTo>
                  <a:pt x="1556056" y="486986"/>
                </a:lnTo>
                <a:lnTo>
                  <a:pt x="1556056" y="482597"/>
                </a:lnTo>
                <a:lnTo>
                  <a:pt x="1556056" y="447504"/>
                </a:lnTo>
                <a:lnTo>
                  <a:pt x="1556056" y="438720"/>
                </a:lnTo>
                <a:lnTo>
                  <a:pt x="1560386" y="438720"/>
                </a:lnTo>
                <a:lnTo>
                  <a:pt x="1590720" y="421181"/>
                </a:lnTo>
                <a:lnTo>
                  <a:pt x="1603728" y="394862"/>
                </a:lnTo>
                <a:lnTo>
                  <a:pt x="1586390" y="372916"/>
                </a:lnTo>
                <a:lnTo>
                  <a:pt x="1538719" y="337823"/>
                </a:lnTo>
                <a:lnTo>
                  <a:pt x="1521373" y="315882"/>
                </a:lnTo>
                <a:lnTo>
                  <a:pt x="1517042" y="311489"/>
                </a:lnTo>
                <a:lnTo>
                  <a:pt x="1525715" y="302719"/>
                </a:lnTo>
                <a:lnTo>
                  <a:pt x="1608068" y="241303"/>
                </a:lnTo>
                <a:lnTo>
                  <a:pt x="1608068" y="223749"/>
                </a:lnTo>
                <a:lnTo>
                  <a:pt x="1547380" y="206199"/>
                </a:lnTo>
                <a:lnTo>
                  <a:pt x="1543049" y="201808"/>
                </a:lnTo>
                <a:lnTo>
                  <a:pt x="1543049" y="197430"/>
                </a:lnTo>
                <a:lnTo>
                  <a:pt x="1543049" y="171107"/>
                </a:lnTo>
                <a:lnTo>
                  <a:pt x="1543049" y="166715"/>
                </a:lnTo>
                <a:lnTo>
                  <a:pt x="1547380" y="162323"/>
                </a:lnTo>
                <a:lnTo>
                  <a:pt x="1582059" y="136004"/>
                </a:lnTo>
                <a:lnTo>
                  <a:pt x="1569059" y="118450"/>
                </a:lnTo>
                <a:lnTo>
                  <a:pt x="1569059" y="114072"/>
                </a:lnTo>
                <a:lnTo>
                  <a:pt x="1547380" y="17552"/>
                </a:lnTo>
                <a:lnTo>
                  <a:pt x="1556056" y="13161"/>
                </a:lnTo>
                <a:lnTo>
                  <a:pt x="1491037" y="0"/>
                </a:lnTo>
                <a:lnTo>
                  <a:pt x="1395676" y="30714"/>
                </a:lnTo>
                <a:lnTo>
                  <a:pt x="1313322" y="70199"/>
                </a:lnTo>
                <a:lnTo>
                  <a:pt x="1313322" y="140392"/>
                </a:lnTo>
                <a:lnTo>
                  <a:pt x="1282985" y="157946"/>
                </a:lnTo>
                <a:lnTo>
                  <a:pt x="1057600" y="136004"/>
                </a:lnTo>
                <a:lnTo>
                  <a:pt x="988235" y="175484"/>
                </a:lnTo>
                <a:lnTo>
                  <a:pt x="858210" y="197430"/>
                </a:lnTo>
                <a:lnTo>
                  <a:pt x="797533" y="228131"/>
                </a:lnTo>
                <a:lnTo>
                  <a:pt x="632825" y="241303"/>
                </a:lnTo>
                <a:lnTo>
                  <a:pt x="602474" y="241303"/>
                </a:lnTo>
                <a:lnTo>
                  <a:pt x="498455" y="241303"/>
                </a:lnTo>
                <a:lnTo>
                  <a:pt x="424760" y="236915"/>
                </a:lnTo>
                <a:lnTo>
                  <a:pt x="385761" y="206199"/>
                </a:lnTo>
                <a:lnTo>
                  <a:pt x="320741" y="210592"/>
                </a:lnTo>
                <a:lnTo>
                  <a:pt x="277401" y="263235"/>
                </a:lnTo>
                <a:lnTo>
                  <a:pt x="325071" y="293950"/>
                </a:lnTo>
                <a:lnTo>
                  <a:pt x="303408" y="333434"/>
                </a:lnTo>
                <a:lnTo>
                  <a:pt x="260066" y="381685"/>
                </a:lnTo>
                <a:lnTo>
                  <a:pt x="320741" y="403627"/>
                </a:lnTo>
                <a:lnTo>
                  <a:pt x="394422" y="403627"/>
                </a:lnTo>
                <a:lnTo>
                  <a:pt x="424760" y="429950"/>
                </a:lnTo>
                <a:lnTo>
                  <a:pt x="342421" y="469432"/>
                </a:lnTo>
                <a:lnTo>
                  <a:pt x="290404" y="482597"/>
                </a:lnTo>
                <a:lnTo>
                  <a:pt x="290404" y="530862"/>
                </a:lnTo>
                <a:lnTo>
                  <a:pt x="385761" y="539631"/>
                </a:lnTo>
                <a:lnTo>
                  <a:pt x="472445" y="574739"/>
                </a:lnTo>
                <a:lnTo>
                  <a:pt x="533123" y="605436"/>
                </a:lnTo>
                <a:lnTo>
                  <a:pt x="528792" y="649314"/>
                </a:lnTo>
                <a:lnTo>
                  <a:pt x="489779" y="675636"/>
                </a:lnTo>
                <a:lnTo>
                  <a:pt x="403095" y="675636"/>
                </a:lnTo>
                <a:lnTo>
                  <a:pt x="329417" y="653705"/>
                </a:lnTo>
                <a:lnTo>
                  <a:pt x="277401" y="653705"/>
                </a:lnTo>
                <a:lnTo>
                  <a:pt x="225384" y="701956"/>
                </a:lnTo>
                <a:lnTo>
                  <a:pt x="164706" y="763383"/>
                </a:lnTo>
                <a:lnTo>
                  <a:pt x="225384" y="842352"/>
                </a:lnTo>
                <a:lnTo>
                  <a:pt x="238387" y="921332"/>
                </a:lnTo>
                <a:lnTo>
                  <a:pt x="173367" y="982745"/>
                </a:lnTo>
                <a:lnTo>
                  <a:pt x="69349" y="1013457"/>
                </a:lnTo>
                <a:lnTo>
                  <a:pt x="0" y="1061714"/>
                </a:lnTo>
                <a:lnTo>
                  <a:pt x="0" y="1092427"/>
                </a:lnTo>
                <a:lnTo>
                  <a:pt x="78011" y="1149461"/>
                </a:lnTo>
                <a:lnTo>
                  <a:pt x="60674" y="1184568"/>
                </a:lnTo>
                <a:lnTo>
                  <a:pt x="69349" y="1224050"/>
                </a:lnTo>
                <a:lnTo>
                  <a:pt x="182044" y="1224050"/>
                </a:lnTo>
                <a:lnTo>
                  <a:pt x="199378" y="1281088"/>
                </a:lnTo>
                <a:lnTo>
                  <a:pt x="277401" y="1281088"/>
                </a:lnTo>
                <a:lnTo>
                  <a:pt x="342421" y="1338118"/>
                </a:lnTo>
                <a:lnTo>
                  <a:pt x="342421" y="1360054"/>
                </a:lnTo>
                <a:lnTo>
                  <a:pt x="450769" y="1360054"/>
                </a:lnTo>
                <a:lnTo>
                  <a:pt x="459445" y="1360054"/>
                </a:lnTo>
                <a:close/>
              </a:path>
            </a:pathLst>
          </a:custGeom>
          <a:ln w="179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410501" y="846786"/>
            <a:ext cx="1535724" cy="1364651"/>
          </a:xfrm>
          <a:custGeom>
            <a:avLst/>
            <a:gdLst/>
            <a:ahLst/>
            <a:cxnLst/>
            <a:rect l="l" t="t" r="r" b="b"/>
            <a:pathLst>
              <a:path w="1519554" h="1857375">
                <a:moveTo>
                  <a:pt x="1272481" y="645281"/>
                </a:moveTo>
                <a:lnTo>
                  <a:pt x="112551" y="645281"/>
                </a:lnTo>
                <a:lnTo>
                  <a:pt x="142852" y="662846"/>
                </a:lnTo>
                <a:lnTo>
                  <a:pt x="151513" y="667227"/>
                </a:lnTo>
                <a:lnTo>
                  <a:pt x="147182" y="671615"/>
                </a:lnTo>
                <a:lnTo>
                  <a:pt x="147182" y="719905"/>
                </a:lnTo>
                <a:lnTo>
                  <a:pt x="138521" y="719905"/>
                </a:lnTo>
                <a:lnTo>
                  <a:pt x="108220" y="724297"/>
                </a:lnTo>
                <a:lnTo>
                  <a:pt x="125529" y="755020"/>
                </a:lnTo>
                <a:lnTo>
                  <a:pt x="126950" y="757284"/>
                </a:lnTo>
                <a:lnTo>
                  <a:pt x="130401" y="763253"/>
                </a:lnTo>
                <a:lnTo>
                  <a:pt x="134664" y="771688"/>
                </a:lnTo>
                <a:lnTo>
                  <a:pt x="138521" y="781354"/>
                </a:lnTo>
                <a:lnTo>
                  <a:pt x="142378" y="793568"/>
                </a:lnTo>
                <a:lnTo>
                  <a:pt x="146641" y="803311"/>
                </a:lnTo>
                <a:lnTo>
                  <a:pt x="150092" y="809759"/>
                </a:lnTo>
                <a:lnTo>
                  <a:pt x="151513" y="812091"/>
                </a:lnTo>
                <a:lnTo>
                  <a:pt x="194792" y="921833"/>
                </a:lnTo>
                <a:lnTo>
                  <a:pt x="194792" y="1071082"/>
                </a:lnTo>
                <a:lnTo>
                  <a:pt x="190461" y="1075474"/>
                </a:lnTo>
                <a:lnTo>
                  <a:pt x="160160" y="1128146"/>
                </a:lnTo>
                <a:lnTo>
                  <a:pt x="164491" y="1167649"/>
                </a:lnTo>
                <a:lnTo>
                  <a:pt x="212105" y="1224723"/>
                </a:lnTo>
                <a:lnTo>
                  <a:pt x="220766" y="1233492"/>
                </a:lnTo>
                <a:lnTo>
                  <a:pt x="212105" y="1237885"/>
                </a:lnTo>
                <a:lnTo>
                  <a:pt x="181800" y="1255449"/>
                </a:lnTo>
                <a:lnTo>
                  <a:pt x="125529" y="1352015"/>
                </a:lnTo>
                <a:lnTo>
                  <a:pt x="155830" y="1356408"/>
                </a:lnTo>
                <a:lnTo>
                  <a:pt x="160160" y="1356408"/>
                </a:lnTo>
                <a:lnTo>
                  <a:pt x="164491" y="1365191"/>
                </a:lnTo>
                <a:lnTo>
                  <a:pt x="173153" y="1400305"/>
                </a:lnTo>
                <a:lnTo>
                  <a:pt x="220766" y="1448596"/>
                </a:lnTo>
                <a:lnTo>
                  <a:pt x="259718" y="1496872"/>
                </a:lnTo>
                <a:lnTo>
                  <a:pt x="268380" y="1505659"/>
                </a:lnTo>
                <a:lnTo>
                  <a:pt x="259718" y="1510049"/>
                </a:lnTo>
                <a:lnTo>
                  <a:pt x="216435" y="1540774"/>
                </a:lnTo>
                <a:lnTo>
                  <a:pt x="216435" y="1567119"/>
                </a:lnTo>
                <a:lnTo>
                  <a:pt x="246736" y="1615399"/>
                </a:lnTo>
                <a:lnTo>
                  <a:pt x="389575" y="1624182"/>
                </a:lnTo>
                <a:lnTo>
                  <a:pt x="393905" y="1624182"/>
                </a:lnTo>
                <a:lnTo>
                  <a:pt x="393905" y="1628571"/>
                </a:lnTo>
                <a:lnTo>
                  <a:pt x="428537" y="1668077"/>
                </a:lnTo>
                <a:lnTo>
                  <a:pt x="476150" y="1668077"/>
                </a:lnTo>
                <a:lnTo>
                  <a:pt x="541087" y="1707587"/>
                </a:lnTo>
                <a:lnTo>
                  <a:pt x="545404" y="1711976"/>
                </a:lnTo>
                <a:lnTo>
                  <a:pt x="545404" y="1716368"/>
                </a:lnTo>
                <a:lnTo>
                  <a:pt x="558396" y="1795385"/>
                </a:lnTo>
                <a:lnTo>
                  <a:pt x="554065" y="1799776"/>
                </a:lnTo>
                <a:lnTo>
                  <a:pt x="528095" y="1848051"/>
                </a:lnTo>
                <a:lnTo>
                  <a:pt x="562726" y="1856832"/>
                </a:lnTo>
                <a:lnTo>
                  <a:pt x="627649" y="1777819"/>
                </a:lnTo>
                <a:lnTo>
                  <a:pt x="631979" y="1777819"/>
                </a:lnTo>
                <a:lnTo>
                  <a:pt x="692586" y="1760266"/>
                </a:lnTo>
                <a:lnTo>
                  <a:pt x="748858" y="1729529"/>
                </a:lnTo>
                <a:lnTo>
                  <a:pt x="834508" y="1729529"/>
                </a:lnTo>
                <a:lnTo>
                  <a:pt x="934989" y="1672473"/>
                </a:lnTo>
                <a:lnTo>
                  <a:pt x="999911" y="1532004"/>
                </a:lnTo>
                <a:lnTo>
                  <a:pt x="999911" y="1527609"/>
                </a:lnTo>
                <a:lnTo>
                  <a:pt x="1463069" y="1527609"/>
                </a:lnTo>
                <a:lnTo>
                  <a:pt x="1463069" y="1496872"/>
                </a:lnTo>
                <a:lnTo>
                  <a:pt x="1320232" y="1352015"/>
                </a:lnTo>
                <a:lnTo>
                  <a:pt x="1320232" y="1264229"/>
                </a:lnTo>
                <a:lnTo>
                  <a:pt x="1419790" y="1176436"/>
                </a:lnTo>
                <a:lnTo>
                  <a:pt x="1489039" y="1088636"/>
                </a:lnTo>
                <a:lnTo>
                  <a:pt x="1515013" y="974501"/>
                </a:lnTo>
                <a:lnTo>
                  <a:pt x="1519344" y="974501"/>
                </a:lnTo>
                <a:lnTo>
                  <a:pt x="1272481" y="645281"/>
                </a:lnTo>
                <a:close/>
              </a:path>
              <a:path w="1519554" h="1857375">
                <a:moveTo>
                  <a:pt x="1463069" y="1527609"/>
                </a:moveTo>
                <a:lnTo>
                  <a:pt x="1073495" y="1527609"/>
                </a:lnTo>
                <a:lnTo>
                  <a:pt x="1077826" y="1532004"/>
                </a:lnTo>
                <a:lnTo>
                  <a:pt x="1099469" y="1549554"/>
                </a:lnTo>
                <a:lnTo>
                  <a:pt x="1181710" y="1553946"/>
                </a:lnTo>
                <a:lnTo>
                  <a:pt x="1186041" y="1553946"/>
                </a:lnTo>
                <a:lnTo>
                  <a:pt x="1186041" y="1558338"/>
                </a:lnTo>
                <a:lnTo>
                  <a:pt x="1225005" y="1580281"/>
                </a:lnTo>
                <a:lnTo>
                  <a:pt x="1229328" y="1580281"/>
                </a:lnTo>
                <a:lnTo>
                  <a:pt x="1229328" y="1589064"/>
                </a:lnTo>
                <a:lnTo>
                  <a:pt x="1216343" y="1654905"/>
                </a:lnTo>
                <a:lnTo>
                  <a:pt x="1259629" y="1716368"/>
                </a:lnTo>
                <a:lnTo>
                  <a:pt x="1255298" y="1720759"/>
                </a:lnTo>
                <a:lnTo>
                  <a:pt x="1289931" y="1742701"/>
                </a:lnTo>
                <a:lnTo>
                  <a:pt x="1424120" y="1729529"/>
                </a:lnTo>
                <a:lnTo>
                  <a:pt x="1471730" y="1637351"/>
                </a:lnTo>
                <a:lnTo>
                  <a:pt x="1471730" y="1628571"/>
                </a:lnTo>
                <a:lnTo>
                  <a:pt x="1484722" y="1615399"/>
                </a:lnTo>
                <a:lnTo>
                  <a:pt x="1480392" y="1567119"/>
                </a:lnTo>
                <a:lnTo>
                  <a:pt x="1463069" y="1549554"/>
                </a:lnTo>
                <a:lnTo>
                  <a:pt x="1463069" y="1527609"/>
                </a:lnTo>
                <a:close/>
              </a:path>
              <a:path w="1519554" h="1857375">
                <a:moveTo>
                  <a:pt x="834508" y="1729529"/>
                </a:moveTo>
                <a:lnTo>
                  <a:pt x="757505" y="1729529"/>
                </a:lnTo>
                <a:lnTo>
                  <a:pt x="826772" y="1733922"/>
                </a:lnTo>
                <a:lnTo>
                  <a:pt x="834508" y="1729529"/>
                </a:lnTo>
                <a:close/>
              </a:path>
              <a:path w="1519554" h="1857375">
                <a:moveTo>
                  <a:pt x="1174311" y="517974"/>
                </a:moveTo>
                <a:lnTo>
                  <a:pt x="64933" y="517974"/>
                </a:lnTo>
                <a:lnTo>
                  <a:pt x="69264" y="526759"/>
                </a:lnTo>
                <a:lnTo>
                  <a:pt x="90911" y="553092"/>
                </a:lnTo>
                <a:lnTo>
                  <a:pt x="95242" y="557484"/>
                </a:lnTo>
                <a:lnTo>
                  <a:pt x="86580" y="561873"/>
                </a:lnTo>
                <a:lnTo>
                  <a:pt x="56276" y="592599"/>
                </a:lnTo>
                <a:lnTo>
                  <a:pt x="38963" y="614555"/>
                </a:lnTo>
                <a:lnTo>
                  <a:pt x="43294" y="623340"/>
                </a:lnTo>
                <a:lnTo>
                  <a:pt x="73587" y="649673"/>
                </a:lnTo>
                <a:lnTo>
                  <a:pt x="108220" y="645281"/>
                </a:lnTo>
                <a:lnTo>
                  <a:pt x="1272481" y="645281"/>
                </a:lnTo>
                <a:lnTo>
                  <a:pt x="1203354" y="553092"/>
                </a:lnTo>
                <a:lnTo>
                  <a:pt x="1174311" y="517974"/>
                </a:lnTo>
                <a:close/>
              </a:path>
              <a:path w="1519554" h="1857375">
                <a:moveTo>
                  <a:pt x="0" y="474077"/>
                </a:moveTo>
                <a:lnTo>
                  <a:pt x="8662" y="531150"/>
                </a:lnTo>
                <a:lnTo>
                  <a:pt x="12993" y="531150"/>
                </a:lnTo>
                <a:lnTo>
                  <a:pt x="60606" y="517974"/>
                </a:lnTo>
                <a:lnTo>
                  <a:pt x="1174311" y="517974"/>
                </a:lnTo>
                <a:lnTo>
                  <a:pt x="1145271" y="482860"/>
                </a:lnTo>
                <a:lnTo>
                  <a:pt x="30302" y="482860"/>
                </a:lnTo>
                <a:lnTo>
                  <a:pt x="0" y="474077"/>
                </a:lnTo>
                <a:close/>
              </a:path>
              <a:path w="1519554" h="1857375">
                <a:moveTo>
                  <a:pt x="151513" y="408236"/>
                </a:moveTo>
                <a:lnTo>
                  <a:pt x="86580" y="447742"/>
                </a:lnTo>
                <a:lnTo>
                  <a:pt x="30302" y="482860"/>
                </a:lnTo>
                <a:lnTo>
                  <a:pt x="1145271" y="482860"/>
                </a:lnTo>
                <a:lnTo>
                  <a:pt x="1123493" y="456526"/>
                </a:lnTo>
                <a:lnTo>
                  <a:pt x="259718" y="456526"/>
                </a:lnTo>
                <a:lnTo>
                  <a:pt x="216435" y="447742"/>
                </a:lnTo>
                <a:lnTo>
                  <a:pt x="151513" y="408236"/>
                </a:lnTo>
                <a:close/>
              </a:path>
              <a:path w="1519554" h="1857375">
                <a:moveTo>
                  <a:pt x="818114" y="0"/>
                </a:moveTo>
                <a:lnTo>
                  <a:pt x="779158" y="17560"/>
                </a:lnTo>
                <a:lnTo>
                  <a:pt x="714226" y="65836"/>
                </a:lnTo>
                <a:lnTo>
                  <a:pt x="653623" y="65836"/>
                </a:lnTo>
                <a:lnTo>
                  <a:pt x="649300" y="105346"/>
                </a:lnTo>
                <a:lnTo>
                  <a:pt x="567057" y="171190"/>
                </a:lnTo>
                <a:lnTo>
                  <a:pt x="497790" y="184359"/>
                </a:lnTo>
                <a:lnTo>
                  <a:pt x="441519" y="285320"/>
                </a:lnTo>
                <a:lnTo>
                  <a:pt x="359284" y="320450"/>
                </a:lnTo>
                <a:lnTo>
                  <a:pt x="281369" y="373118"/>
                </a:lnTo>
                <a:lnTo>
                  <a:pt x="259718" y="456526"/>
                </a:lnTo>
                <a:lnTo>
                  <a:pt x="1123493" y="456526"/>
                </a:lnTo>
                <a:lnTo>
                  <a:pt x="1090818" y="417015"/>
                </a:lnTo>
                <a:lnTo>
                  <a:pt x="991252" y="342392"/>
                </a:lnTo>
                <a:lnTo>
                  <a:pt x="761836" y="215088"/>
                </a:lnTo>
                <a:lnTo>
                  <a:pt x="709895" y="131691"/>
                </a:lnTo>
                <a:lnTo>
                  <a:pt x="796471" y="131691"/>
                </a:lnTo>
                <a:lnTo>
                  <a:pt x="826772" y="65836"/>
                </a:lnTo>
                <a:lnTo>
                  <a:pt x="818114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410501" y="846786"/>
            <a:ext cx="1535724" cy="1364651"/>
          </a:xfrm>
          <a:custGeom>
            <a:avLst/>
            <a:gdLst/>
            <a:ahLst/>
            <a:cxnLst/>
            <a:rect l="l" t="t" r="r" b="b"/>
            <a:pathLst>
              <a:path w="1519554" h="1857375">
                <a:moveTo>
                  <a:pt x="8662" y="531150"/>
                </a:moveTo>
                <a:lnTo>
                  <a:pt x="12993" y="531150"/>
                </a:lnTo>
                <a:lnTo>
                  <a:pt x="60606" y="517974"/>
                </a:lnTo>
                <a:lnTo>
                  <a:pt x="64933" y="517974"/>
                </a:lnTo>
                <a:lnTo>
                  <a:pt x="69264" y="526759"/>
                </a:lnTo>
                <a:lnTo>
                  <a:pt x="90911" y="553092"/>
                </a:lnTo>
                <a:lnTo>
                  <a:pt x="95242" y="557484"/>
                </a:lnTo>
                <a:lnTo>
                  <a:pt x="86580" y="561873"/>
                </a:lnTo>
                <a:lnTo>
                  <a:pt x="56276" y="592599"/>
                </a:lnTo>
                <a:lnTo>
                  <a:pt x="38963" y="614555"/>
                </a:lnTo>
                <a:lnTo>
                  <a:pt x="43294" y="623340"/>
                </a:lnTo>
                <a:lnTo>
                  <a:pt x="73587" y="649673"/>
                </a:lnTo>
                <a:lnTo>
                  <a:pt x="108220" y="645281"/>
                </a:lnTo>
                <a:lnTo>
                  <a:pt x="112551" y="645281"/>
                </a:lnTo>
                <a:lnTo>
                  <a:pt x="142852" y="662846"/>
                </a:lnTo>
                <a:lnTo>
                  <a:pt x="151513" y="667227"/>
                </a:lnTo>
                <a:lnTo>
                  <a:pt x="147182" y="671615"/>
                </a:lnTo>
                <a:lnTo>
                  <a:pt x="147182" y="711122"/>
                </a:lnTo>
                <a:lnTo>
                  <a:pt x="147182" y="719905"/>
                </a:lnTo>
                <a:lnTo>
                  <a:pt x="138521" y="719905"/>
                </a:lnTo>
                <a:lnTo>
                  <a:pt x="108220" y="724297"/>
                </a:lnTo>
                <a:lnTo>
                  <a:pt x="125529" y="755020"/>
                </a:lnTo>
                <a:lnTo>
                  <a:pt x="126950" y="757284"/>
                </a:lnTo>
                <a:lnTo>
                  <a:pt x="130401" y="763253"/>
                </a:lnTo>
                <a:lnTo>
                  <a:pt x="134664" y="771688"/>
                </a:lnTo>
                <a:lnTo>
                  <a:pt x="138521" y="781354"/>
                </a:lnTo>
                <a:lnTo>
                  <a:pt x="142378" y="793568"/>
                </a:lnTo>
                <a:lnTo>
                  <a:pt x="146641" y="803311"/>
                </a:lnTo>
                <a:lnTo>
                  <a:pt x="150092" y="809759"/>
                </a:lnTo>
                <a:lnTo>
                  <a:pt x="151513" y="812091"/>
                </a:lnTo>
                <a:lnTo>
                  <a:pt x="194792" y="921833"/>
                </a:lnTo>
                <a:lnTo>
                  <a:pt x="194792" y="1071082"/>
                </a:lnTo>
                <a:lnTo>
                  <a:pt x="190461" y="1075474"/>
                </a:lnTo>
                <a:lnTo>
                  <a:pt x="160160" y="1128146"/>
                </a:lnTo>
                <a:lnTo>
                  <a:pt x="164491" y="1167649"/>
                </a:lnTo>
                <a:lnTo>
                  <a:pt x="212105" y="1224723"/>
                </a:lnTo>
                <a:lnTo>
                  <a:pt x="220766" y="1233492"/>
                </a:lnTo>
                <a:lnTo>
                  <a:pt x="212105" y="1237885"/>
                </a:lnTo>
                <a:lnTo>
                  <a:pt x="181800" y="1255449"/>
                </a:lnTo>
                <a:lnTo>
                  <a:pt x="125529" y="1352015"/>
                </a:lnTo>
                <a:lnTo>
                  <a:pt x="155830" y="1356408"/>
                </a:lnTo>
                <a:lnTo>
                  <a:pt x="160160" y="1356408"/>
                </a:lnTo>
                <a:lnTo>
                  <a:pt x="164491" y="1365191"/>
                </a:lnTo>
                <a:lnTo>
                  <a:pt x="184240" y="1411557"/>
                </a:lnTo>
                <a:lnTo>
                  <a:pt x="214543" y="1442286"/>
                </a:lnTo>
                <a:lnTo>
                  <a:pt x="220766" y="1448596"/>
                </a:lnTo>
                <a:lnTo>
                  <a:pt x="259718" y="1496872"/>
                </a:lnTo>
                <a:lnTo>
                  <a:pt x="268380" y="1505659"/>
                </a:lnTo>
                <a:lnTo>
                  <a:pt x="259718" y="1510049"/>
                </a:lnTo>
                <a:lnTo>
                  <a:pt x="216435" y="1540774"/>
                </a:lnTo>
                <a:lnTo>
                  <a:pt x="216435" y="1567119"/>
                </a:lnTo>
                <a:lnTo>
                  <a:pt x="246736" y="1615399"/>
                </a:lnTo>
                <a:lnTo>
                  <a:pt x="389575" y="1624182"/>
                </a:lnTo>
                <a:lnTo>
                  <a:pt x="393905" y="1624182"/>
                </a:lnTo>
                <a:lnTo>
                  <a:pt x="393905" y="1628571"/>
                </a:lnTo>
                <a:lnTo>
                  <a:pt x="428537" y="1668077"/>
                </a:lnTo>
                <a:lnTo>
                  <a:pt x="471820" y="1668077"/>
                </a:lnTo>
                <a:lnTo>
                  <a:pt x="476150" y="1668077"/>
                </a:lnTo>
                <a:lnTo>
                  <a:pt x="541087" y="1707587"/>
                </a:lnTo>
                <a:lnTo>
                  <a:pt x="545404" y="1711976"/>
                </a:lnTo>
                <a:lnTo>
                  <a:pt x="545404" y="1716368"/>
                </a:lnTo>
                <a:lnTo>
                  <a:pt x="558396" y="1795385"/>
                </a:lnTo>
                <a:lnTo>
                  <a:pt x="554065" y="1799776"/>
                </a:lnTo>
                <a:lnTo>
                  <a:pt x="528095" y="1848051"/>
                </a:lnTo>
                <a:lnTo>
                  <a:pt x="562726" y="1856832"/>
                </a:lnTo>
                <a:lnTo>
                  <a:pt x="627649" y="1777819"/>
                </a:lnTo>
                <a:lnTo>
                  <a:pt x="631979" y="1777819"/>
                </a:lnTo>
                <a:lnTo>
                  <a:pt x="692586" y="1760266"/>
                </a:lnTo>
                <a:lnTo>
                  <a:pt x="748858" y="1729529"/>
                </a:lnTo>
                <a:lnTo>
                  <a:pt x="753188" y="1729529"/>
                </a:lnTo>
                <a:lnTo>
                  <a:pt x="757505" y="1729529"/>
                </a:lnTo>
                <a:lnTo>
                  <a:pt x="826772" y="1733922"/>
                </a:lnTo>
                <a:lnTo>
                  <a:pt x="934989" y="1672473"/>
                </a:lnTo>
                <a:lnTo>
                  <a:pt x="999911" y="1532004"/>
                </a:lnTo>
                <a:lnTo>
                  <a:pt x="999911" y="1527609"/>
                </a:lnTo>
                <a:lnTo>
                  <a:pt x="1004242" y="1527609"/>
                </a:lnTo>
                <a:lnTo>
                  <a:pt x="1073495" y="1527609"/>
                </a:lnTo>
                <a:lnTo>
                  <a:pt x="1077826" y="1532004"/>
                </a:lnTo>
                <a:lnTo>
                  <a:pt x="1099469" y="1549554"/>
                </a:lnTo>
                <a:lnTo>
                  <a:pt x="1181710" y="1553946"/>
                </a:lnTo>
                <a:lnTo>
                  <a:pt x="1186041" y="1553946"/>
                </a:lnTo>
                <a:lnTo>
                  <a:pt x="1186041" y="1558338"/>
                </a:lnTo>
                <a:lnTo>
                  <a:pt x="1225005" y="1580281"/>
                </a:lnTo>
                <a:lnTo>
                  <a:pt x="1229328" y="1580281"/>
                </a:lnTo>
                <a:lnTo>
                  <a:pt x="1229328" y="1589064"/>
                </a:lnTo>
                <a:lnTo>
                  <a:pt x="1216343" y="1654905"/>
                </a:lnTo>
                <a:lnTo>
                  <a:pt x="1259629" y="1716368"/>
                </a:lnTo>
                <a:lnTo>
                  <a:pt x="1255298" y="1720759"/>
                </a:lnTo>
                <a:lnTo>
                  <a:pt x="1289931" y="1742701"/>
                </a:lnTo>
                <a:lnTo>
                  <a:pt x="1424120" y="1729529"/>
                </a:lnTo>
                <a:lnTo>
                  <a:pt x="1471730" y="1637351"/>
                </a:lnTo>
                <a:lnTo>
                  <a:pt x="1471730" y="1628571"/>
                </a:lnTo>
                <a:lnTo>
                  <a:pt x="1484722" y="1615399"/>
                </a:lnTo>
                <a:lnTo>
                  <a:pt x="1480392" y="1567119"/>
                </a:lnTo>
                <a:lnTo>
                  <a:pt x="1463069" y="1549554"/>
                </a:lnTo>
                <a:lnTo>
                  <a:pt x="1463069" y="1545163"/>
                </a:lnTo>
                <a:lnTo>
                  <a:pt x="1463069" y="1540774"/>
                </a:lnTo>
                <a:lnTo>
                  <a:pt x="1463069" y="1496872"/>
                </a:lnTo>
                <a:lnTo>
                  <a:pt x="1320232" y="1352015"/>
                </a:lnTo>
                <a:lnTo>
                  <a:pt x="1320232" y="1347627"/>
                </a:lnTo>
                <a:lnTo>
                  <a:pt x="1320232" y="1268625"/>
                </a:lnTo>
                <a:lnTo>
                  <a:pt x="1320232" y="1264229"/>
                </a:lnTo>
                <a:lnTo>
                  <a:pt x="1419790" y="1176436"/>
                </a:lnTo>
                <a:lnTo>
                  <a:pt x="1489039" y="1088636"/>
                </a:lnTo>
                <a:lnTo>
                  <a:pt x="1515013" y="974501"/>
                </a:lnTo>
                <a:lnTo>
                  <a:pt x="1519344" y="974501"/>
                </a:lnTo>
                <a:lnTo>
                  <a:pt x="1203354" y="553092"/>
                </a:lnTo>
                <a:lnTo>
                  <a:pt x="1090818" y="417015"/>
                </a:lnTo>
                <a:lnTo>
                  <a:pt x="991252" y="342392"/>
                </a:lnTo>
                <a:lnTo>
                  <a:pt x="761836" y="215088"/>
                </a:lnTo>
                <a:lnTo>
                  <a:pt x="709895" y="131691"/>
                </a:lnTo>
                <a:lnTo>
                  <a:pt x="744527" y="131691"/>
                </a:lnTo>
                <a:lnTo>
                  <a:pt x="796471" y="131691"/>
                </a:lnTo>
                <a:lnTo>
                  <a:pt x="826772" y="65836"/>
                </a:lnTo>
                <a:lnTo>
                  <a:pt x="818114" y="0"/>
                </a:lnTo>
                <a:lnTo>
                  <a:pt x="779158" y="17560"/>
                </a:lnTo>
                <a:lnTo>
                  <a:pt x="714226" y="65836"/>
                </a:lnTo>
                <a:lnTo>
                  <a:pt x="653623" y="65836"/>
                </a:lnTo>
                <a:lnTo>
                  <a:pt x="649300" y="105346"/>
                </a:lnTo>
                <a:lnTo>
                  <a:pt x="567057" y="171190"/>
                </a:lnTo>
                <a:lnTo>
                  <a:pt x="497790" y="184359"/>
                </a:lnTo>
                <a:lnTo>
                  <a:pt x="441519" y="285320"/>
                </a:lnTo>
                <a:lnTo>
                  <a:pt x="359284" y="320450"/>
                </a:lnTo>
                <a:lnTo>
                  <a:pt x="281369" y="373118"/>
                </a:lnTo>
                <a:lnTo>
                  <a:pt x="259718" y="456526"/>
                </a:lnTo>
                <a:lnTo>
                  <a:pt x="216435" y="447742"/>
                </a:lnTo>
                <a:lnTo>
                  <a:pt x="151513" y="408236"/>
                </a:lnTo>
                <a:lnTo>
                  <a:pt x="86580" y="447742"/>
                </a:lnTo>
                <a:lnTo>
                  <a:pt x="30302" y="482860"/>
                </a:lnTo>
                <a:lnTo>
                  <a:pt x="0" y="474077"/>
                </a:lnTo>
                <a:lnTo>
                  <a:pt x="8662" y="531150"/>
                </a:lnTo>
                <a:close/>
              </a:path>
            </a:pathLst>
          </a:custGeom>
          <a:ln w="179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615823" y="647700"/>
            <a:ext cx="1925911" cy="931695"/>
          </a:xfrm>
          <a:custGeom>
            <a:avLst/>
            <a:gdLst/>
            <a:ahLst/>
            <a:cxnLst/>
            <a:rect l="l" t="t" r="r" b="b"/>
            <a:pathLst>
              <a:path w="1905634" h="1268095">
                <a:moveTo>
                  <a:pt x="710124" y="0"/>
                </a:moveTo>
                <a:lnTo>
                  <a:pt x="666831" y="21931"/>
                </a:lnTo>
                <a:lnTo>
                  <a:pt x="588895" y="74574"/>
                </a:lnTo>
                <a:lnTo>
                  <a:pt x="519605" y="140368"/>
                </a:lnTo>
                <a:lnTo>
                  <a:pt x="506620" y="193014"/>
                </a:lnTo>
                <a:lnTo>
                  <a:pt x="428669" y="193014"/>
                </a:lnTo>
                <a:lnTo>
                  <a:pt x="216510" y="280739"/>
                </a:lnTo>
                <a:lnTo>
                  <a:pt x="43296" y="333385"/>
                </a:lnTo>
                <a:lnTo>
                  <a:pt x="64950" y="429891"/>
                </a:lnTo>
                <a:lnTo>
                  <a:pt x="82274" y="451821"/>
                </a:lnTo>
                <a:lnTo>
                  <a:pt x="86605" y="460592"/>
                </a:lnTo>
                <a:lnTo>
                  <a:pt x="77943" y="464983"/>
                </a:lnTo>
                <a:lnTo>
                  <a:pt x="38966" y="495684"/>
                </a:lnTo>
                <a:lnTo>
                  <a:pt x="38966" y="508845"/>
                </a:lnTo>
                <a:lnTo>
                  <a:pt x="95266" y="526399"/>
                </a:lnTo>
                <a:lnTo>
                  <a:pt x="103927" y="530777"/>
                </a:lnTo>
                <a:lnTo>
                  <a:pt x="103927" y="570259"/>
                </a:lnTo>
                <a:lnTo>
                  <a:pt x="99597" y="574650"/>
                </a:lnTo>
                <a:lnTo>
                  <a:pt x="21653" y="631675"/>
                </a:lnTo>
                <a:lnTo>
                  <a:pt x="30314" y="644836"/>
                </a:lnTo>
                <a:lnTo>
                  <a:pt x="73613" y="675537"/>
                </a:lnTo>
                <a:lnTo>
                  <a:pt x="99597" y="710629"/>
                </a:lnTo>
                <a:lnTo>
                  <a:pt x="103927" y="710629"/>
                </a:lnTo>
                <a:lnTo>
                  <a:pt x="99597" y="715017"/>
                </a:lnTo>
                <a:lnTo>
                  <a:pt x="82274" y="745722"/>
                </a:lnTo>
                <a:lnTo>
                  <a:pt x="82274" y="750111"/>
                </a:lnTo>
                <a:lnTo>
                  <a:pt x="77943" y="750111"/>
                </a:lnTo>
                <a:lnTo>
                  <a:pt x="51958" y="767654"/>
                </a:lnTo>
                <a:lnTo>
                  <a:pt x="51958" y="793977"/>
                </a:lnTo>
                <a:lnTo>
                  <a:pt x="90935" y="820300"/>
                </a:lnTo>
                <a:lnTo>
                  <a:pt x="99597" y="829066"/>
                </a:lnTo>
                <a:lnTo>
                  <a:pt x="90935" y="833461"/>
                </a:lnTo>
                <a:lnTo>
                  <a:pt x="60619" y="859781"/>
                </a:lnTo>
                <a:lnTo>
                  <a:pt x="51958" y="881712"/>
                </a:lnTo>
                <a:lnTo>
                  <a:pt x="86605" y="916805"/>
                </a:lnTo>
                <a:lnTo>
                  <a:pt x="82274" y="925574"/>
                </a:lnTo>
                <a:lnTo>
                  <a:pt x="69281" y="938737"/>
                </a:lnTo>
                <a:lnTo>
                  <a:pt x="64950" y="938737"/>
                </a:lnTo>
                <a:lnTo>
                  <a:pt x="25984" y="951898"/>
                </a:lnTo>
                <a:lnTo>
                  <a:pt x="4330" y="991368"/>
                </a:lnTo>
                <a:lnTo>
                  <a:pt x="0" y="1245798"/>
                </a:lnTo>
                <a:lnTo>
                  <a:pt x="138559" y="1250190"/>
                </a:lnTo>
                <a:lnTo>
                  <a:pt x="233819" y="1267729"/>
                </a:lnTo>
                <a:lnTo>
                  <a:pt x="264132" y="1254568"/>
                </a:lnTo>
                <a:lnTo>
                  <a:pt x="303108" y="1188774"/>
                </a:lnTo>
                <a:lnTo>
                  <a:pt x="307439" y="1180005"/>
                </a:lnTo>
                <a:lnTo>
                  <a:pt x="474136" y="1180005"/>
                </a:lnTo>
                <a:lnTo>
                  <a:pt x="636518" y="1048406"/>
                </a:lnTo>
                <a:lnTo>
                  <a:pt x="636518" y="973829"/>
                </a:lnTo>
                <a:lnTo>
                  <a:pt x="567240" y="833461"/>
                </a:lnTo>
                <a:lnTo>
                  <a:pt x="562909" y="829066"/>
                </a:lnTo>
                <a:lnTo>
                  <a:pt x="567240" y="824678"/>
                </a:lnTo>
                <a:lnTo>
                  <a:pt x="636518" y="745722"/>
                </a:lnTo>
                <a:lnTo>
                  <a:pt x="640845" y="741344"/>
                </a:lnTo>
                <a:lnTo>
                  <a:pt x="727448" y="719399"/>
                </a:lnTo>
                <a:lnTo>
                  <a:pt x="811175" y="719399"/>
                </a:lnTo>
                <a:lnTo>
                  <a:pt x="840031" y="697471"/>
                </a:lnTo>
                <a:lnTo>
                  <a:pt x="1762328" y="697471"/>
                </a:lnTo>
                <a:lnTo>
                  <a:pt x="1775321" y="662378"/>
                </a:lnTo>
                <a:lnTo>
                  <a:pt x="1822960" y="605354"/>
                </a:lnTo>
                <a:lnTo>
                  <a:pt x="1874914" y="605354"/>
                </a:lnTo>
                <a:lnTo>
                  <a:pt x="1881212" y="587811"/>
                </a:lnTo>
                <a:lnTo>
                  <a:pt x="1537174" y="587811"/>
                </a:lnTo>
                <a:lnTo>
                  <a:pt x="1537174" y="543938"/>
                </a:lnTo>
                <a:lnTo>
                  <a:pt x="1242730" y="543938"/>
                </a:lnTo>
                <a:lnTo>
                  <a:pt x="1177782" y="460592"/>
                </a:lnTo>
                <a:lnTo>
                  <a:pt x="1221075" y="425502"/>
                </a:lnTo>
                <a:lnTo>
                  <a:pt x="1221075" y="377244"/>
                </a:lnTo>
                <a:lnTo>
                  <a:pt x="1238399" y="298289"/>
                </a:lnTo>
                <a:lnTo>
                  <a:pt x="1177782" y="232484"/>
                </a:lnTo>
                <a:lnTo>
                  <a:pt x="1169121" y="122829"/>
                </a:lnTo>
                <a:lnTo>
                  <a:pt x="1162034" y="109667"/>
                </a:lnTo>
                <a:lnTo>
                  <a:pt x="987259" y="109667"/>
                </a:lnTo>
                <a:lnTo>
                  <a:pt x="822707" y="30697"/>
                </a:lnTo>
                <a:lnTo>
                  <a:pt x="710124" y="0"/>
                </a:lnTo>
                <a:close/>
              </a:path>
              <a:path w="1905634" h="1268095">
                <a:moveTo>
                  <a:pt x="474136" y="1180005"/>
                </a:moveTo>
                <a:lnTo>
                  <a:pt x="307439" y="1180005"/>
                </a:lnTo>
                <a:lnTo>
                  <a:pt x="316101" y="1184386"/>
                </a:lnTo>
                <a:lnTo>
                  <a:pt x="398368" y="1241409"/>
                </a:lnTo>
                <a:lnTo>
                  <a:pt x="474136" y="1180005"/>
                </a:lnTo>
                <a:close/>
              </a:path>
              <a:path w="1905634" h="1268095">
                <a:moveTo>
                  <a:pt x="1840283" y="934347"/>
                </a:moveTo>
                <a:lnTo>
                  <a:pt x="1641095" y="934347"/>
                </a:lnTo>
                <a:lnTo>
                  <a:pt x="1641095" y="938737"/>
                </a:lnTo>
                <a:lnTo>
                  <a:pt x="1680058" y="1017691"/>
                </a:lnTo>
                <a:lnTo>
                  <a:pt x="1710373" y="1022083"/>
                </a:lnTo>
                <a:lnTo>
                  <a:pt x="1714704" y="1022083"/>
                </a:lnTo>
                <a:lnTo>
                  <a:pt x="1792644" y="1044011"/>
                </a:lnTo>
                <a:lnTo>
                  <a:pt x="1796636" y="1044148"/>
                </a:lnTo>
                <a:lnTo>
                  <a:pt x="1811590" y="1045107"/>
                </a:lnTo>
                <a:lnTo>
                  <a:pt x="1841969" y="1047712"/>
                </a:lnTo>
                <a:lnTo>
                  <a:pt x="1892239" y="1052784"/>
                </a:lnTo>
                <a:lnTo>
                  <a:pt x="1887908" y="1035245"/>
                </a:lnTo>
                <a:lnTo>
                  <a:pt x="1853261" y="982599"/>
                </a:lnTo>
                <a:lnTo>
                  <a:pt x="1866253" y="982599"/>
                </a:lnTo>
                <a:lnTo>
                  <a:pt x="1905227" y="973829"/>
                </a:lnTo>
                <a:lnTo>
                  <a:pt x="1905227" y="947510"/>
                </a:lnTo>
                <a:lnTo>
                  <a:pt x="1890796" y="938737"/>
                </a:lnTo>
                <a:lnTo>
                  <a:pt x="1844600" y="938737"/>
                </a:lnTo>
                <a:lnTo>
                  <a:pt x="1840283" y="934347"/>
                </a:lnTo>
                <a:close/>
              </a:path>
              <a:path w="1905634" h="1268095">
                <a:moveTo>
                  <a:pt x="1770990" y="833461"/>
                </a:moveTo>
                <a:lnTo>
                  <a:pt x="1316335" y="833461"/>
                </a:lnTo>
                <a:lnTo>
                  <a:pt x="1320666" y="837839"/>
                </a:lnTo>
                <a:lnTo>
                  <a:pt x="1381287" y="903644"/>
                </a:lnTo>
                <a:lnTo>
                  <a:pt x="1433253" y="978221"/>
                </a:lnTo>
                <a:lnTo>
                  <a:pt x="1537174" y="956275"/>
                </a:lnTo>
                <a:lnTo>
                  <a:pt x="1632433" y="934347"/>
                </a:lnTo>
                <a:lnTo>
                  <a:pt x="1840283" y="934347"/>
                </a:lnTo>
                <a:lnTo>
                  <a:pt x="1805637" y="908024"/>
                </a:lnTo>
                <a:lnTo>
                  <a:pt x="1801305" y="903644"/>
                </a:lnTo>
                <a:lnTo>
                  <a:pt x="1796975" y="886090"/>
                </a:lnTo>
                <a:lnTo>
                  <a:pt x="1792644" y="881712"/>
                </a:lnTo>
                <a:lnTo>
                  <a:pt x="1796975" y="877323"/>
                </a:lnTo>
                <a:lnTo>
                  <a:pt x="1818629" y="851001"/>
                </a:lnTo>
                <a:lnTo>
                  <a:pt x="1823817" y="846620"/>
                </a:lnTo>
                <a:lnTo>
                  <a:pt x="1770990" y="846620"/>
                </a:lnTo>
                <a:lnTo>
                  <a:pt x="1770990" y="833461"/>
                </a:lnTo>
                <a:close/>
              </a:path>
              <a:path w="1905634" h="1268095">
                <a:moveTo>
                  <a:pt x="1883577" y="934347"/>
                </a:moveTo>
                <a:lnTo>
                  <a:pt x="1848930" y="938737"/>
                </a:lnTo>
                <a:lnTo>
                  <a:pt x="1890796" y="938737"/>
                </a:lnTo>
                <a:lnTo>
                  <a:pt x="1883577" y="934347"/>
                </a:lnTo>
                <a:close/>
              </a:path>
              <a:path w="1905634" h="1268095">
                <a:moveTo>
                  <a:pt x="1762328" y="697471"/>
                </a:moveTo>
                <a:lnTo>
                  <a:pt x="844362" y="697471"/>
                </a:lnTo>
                <a:lnTo>
                  <a:pt x="922301" y="710629"/>
                </a:lnTo>
                <a:lnTo>
                  <a:pt x="930963" y="710629"/>
                </a:lnTo>
                <a:lnTo>
                  <a:pt x="930963" y="719399"/>
                </a:lnTo>
                <a:lnTo>
                  <a:pt x="935294" y="772041"/>
                </a:lnTo>
                <a:lnTo>
                  <a:pt x="987259" y="793977"/>
                </a:lnTo>
                <a:lnTo>
                  <a:pt x="1039215" y="864158"/>
                </a:lnTo>
                <a:lnTo>
                  <a:pt x="1078191" y="815907"/>
                </a:lnTo>
                <a:lnTo>
                  <a:pt x="1086839" y="811527"/>
                </a:lnTo>
                <a:lnTo>
                  <a:pt x="1768919" y="811389"/>
                </a:lnTo>
                <a:lnTo>
                  <a:pt x="1757998" y="741344"/>
                </a:lnTo>
                <a:lnTo>
                  <a:pt x="1766660" y="736953"/>
                </a:lnTo>
                <a:lnTo>
                  <a:pt x="1749337" y="732561"/>
                </a:lnTo>
                <a:lnTo>
                  <a:pt x="1762328" y="697471"/>
                </a:lnTo>
                <a:close/>
              </a:path>
              <a:path w="1905634" h="1268095">
                <a:moveTo>
                  <a:pt x="1831621" y="811527"/>
                </a:moveTo>
                <a:lnTo>
                  <a:pt x="1792644" y="815907"/>
                </a:lnTo>
                <a:lnTo>
                  <a:pt x="1783982" y="829066"/>
                </a:lnTo>
                <a:lnTo>
                  <a:pt x="1770990" y="846620"/>
                </a:lnTo>
                <a:lnTo>
                  <a:pt x="1823817" y="846620"/>
                </a:lnTo>
                <a:lnTo>
                  <a:pt x="1844600" y="829066"/>
                </a:lnTo>
                <a:lnTo>
                  <a:pt x="1831621" y="811527"/>
                </a:lnTo>
                <a:close/>
              </a:path>
              <a:path w="1905634" h="1268095">
                <a:moveTo>
                  <a:pt x="1768919" y="811389"/>
                </a:moveTo>
                <a:lnTo>
                  <a:pt x="1112686" y="811389"/>
                </a:lnTo>
                <a:lnTo>
                  <a:pt x="1153958" y="813718"/>
                </a:lnTo>
                <a:lnTo>
                  <a:pt x="1195229" y="822627"/>
                </a:lnTo>
                <a:lnTo>
                  <a:pt x="1221075" y="842230"/>
                </a:lnTo>
                <a:lnTo>
                  <a:pt x="1233459" y="843945"/>
                </a:lnTo>
                <a:lnTo>
                  <a:pt x="1255178" y="842780"/>
                </a:lnTo>
                <a:lnTo>
                  <a:pt x="1282578" y="839148"/>
                </a:lnTo>
                <a:lnTo>
                  <a:pt x="1312005" y="833461"/>
                </a:lnTo>
                <a:lnTo>
                  <a:pt x="1770990" y="833461"/>
                </a:lnTo>
                <a:lnTo>
                  <a:pt x="1770990" y="824678"/>
                </a:lnTo>
                <a:lnTo>
                  <a:pt x="1768919" y="811389"/>
                </a:lnTo>
                <a:close/>
              </a:path>
              <a:path w="1905634" h="1268095">
                <a:moveTo>
                  <a:pt x="811175" y="719399"/>
                </a:moveTo>
                <a:lnTo>
                  <a:pt x="731779" y="719399"/>
                </a:lnTo>
                <a:lnTo>
                  <a:pt x="788075" y="736953"/>
                </a:lnTo>
                <a:lnTo>
                  <a:pt x="811175" y="719399"/>
                </a:lnTo>
                <a:close/>
              </a:path>
              <a:path w="1905634" h="1268095">
                <a:moveTo>
                  <a:pt x="1671396" y="486915"/>
                </a:moveTo>
                <a:lnTo>
                  <a:pt x="1606452" y="486915"/>
                </a:lnTo>
                <a:lnTo>
                  <a:pt x="1597790" y="539558"/>
                </a:lnTo>
                <a:lnTo>
                  <a:pt x="1580468" y="579032"/>
                </a:lnTo>
                <a:lnTo>
                  <a:pt x="1537174" y="587811"/>
                </a:lnTo>
                <a:lnTo>
                  <a:pt x="1881212" y="587811"/>
                </a:lnTo>
                <a:lnTo>
                  <a:pt x="1892239" y="557096"/>
                </a:lnTo>
                <a:lnTo>
                  <a:pt x="1792644" y="557096"/>
                </a:lnTo>
                <a:lnTo>
                  <a:pt x="1714704" y="548331"/>
                </a:lnTo>
                <a:lnTo>
                  <a:pt x="1671396" y="486915"/>
                </a:lnTo>
                <a:close/>
              </a:path>
              <a:path w="1905634" h="1268095">
                <a:moveTo>
                  <a:pt x="1835952" y="508845"/>
                </a:moveTo>
                <a:lnTo>
                  <a:pt x="1792644" y="557096"/>
                </a:lnTo>
                <a:lnTo>
                  <a:pt x="1892239" y="557096"/>
                </a:lnTo>
                <a:lnTo>
                  <a:pt x="1835952" y="508845"/>
                </a:lnTo>
                <a:close/>
              </a:path>
              <a:path w="1905634" h="1268095">
                <a:moveTo>
                  <a:pt x="1299013" y="486915"/>
                </a:moveTo>
                <a:lnTo>
                  <a:pt x="1242730" y="543938"/>
                </a:lnTo>
                <a:lnTo>
                  <a:pt x="1537174" y="543938"/>
                </a:lnTo>
                <a:lnTo>
                  <a:pt x="1537174" y="530777"/>
                </a:lnTo>
                <a:lnTo>
                  <a:pt x="1324997" y="530777"/>
                </a:lnTo>
                <a:lnTo>
                  <a:pt x="1299013" y="486915"/>
                </a:lnTo>
                <a:close/>
              </a:path>
              <a:path w="1905634" h="1268095">
                <a:moveTo>
                  <a:pt x="1467885" y="421121"/>
                </a:moveTo>
                <a:lnTo>
                  <a:pt x="1385618" y="473753"/>
                </a:lnTo>
                <a:lnTo>
                  <a:pt x="1324997" y="530777"/>
                </a:lnTo>
                <a:lnTo>
                  <a:pt x="1537174" y="530777"/>
                </a:lnTo>
                <a:lnTo>
                  <a:pt x="1537174" y="495684"/>
                </a:lnTo>
                <a:lnTo>
                  <a:pt x="1467885" y="421121"/>
                </a:lnTo>
                <a:close/>
              </a:path>
              <a:path w="1905634" h="1268095">
                <a:moveTo>
                  <a:pt x="1117155" y="26320"/>
                </a:moveTo>
                <a:lnTo>
                  <a:pt x="1039215" y="43863"/>
                </a:lnTo>
                <a:lnTo>
                  <a:pt x="987259" y="109667"/>
                </a:lnTo>
                <a:lnTo>
                  <a:pt x="1162034" y="109667"/>
                </a:lnTo>
                <a:lnTo>
                  <a:pt x="1117155" y="2632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615823" y="647700"/>
            <a:ext cx="1925911" cy="931695"/>
          </a:xfrm>
          <a:custGeom>
            <a:avLst/>
            <a:gdLst/>
            <a:ahLst/>
            <a:cxnLst/>
            <a:rect l="l" t="t" r="r" b="b"/>
            <a:pathLst>
              <a:path w="1905634" h="1268095">
                <a:moveTo>
                  <a:pt x="82274" y="451821"/>
                </a:moveTo>
                <a:lnTo>
                  <a:pt x="86605" y="460592"/>
                </a:lnTo>
                <a:lnTo>
                  <a:pt x="77943" y="464983"/>
                </a:lnTo>
                <a:lnTo>
                  <a:pt x="38966" y="495684"/>
                </a:lnTo>
                <a:lnTo>
                  <a:pt x="38966" y="508845"/>
                </a:lnTo>
                <a:lnTo>
                  <a:pt x="95266" y="526399"/>
                </a:lnTo>
                <a:lnTo>
                  <a:pt x="103927" y="530777"/>
                </a:lnTo>
                <a:lnTo>
                  <a:pt x="103927" y="535165"/>
                </a:lnTo>
                <a:lnTo>
                  <a:pt x="103927" y="565870"/>
                </a:lnTo>
                <a:lnTo>
                  <a:pt x="103927" y="570259"/>
                </a:lnTo>
                <a:lnTo>
                  <a:pt x="99597" y="574650"/>
                </a:lnTo>
                <a:lnTo>
                  <a:pt x="21653" y="631675"/>
                </a:lnTo>
                <a:lnTo>
                  <a:pt x="30314" y="644836"/>
                </a:lnTo>
                <a:lnTo>
                  <a:pt x="73613" y="675537"/>
                </a:lnTo>
                <a:lnTo>
                  <a:pt x="99597" y="710629"/>
                </a:lnTo>
                <a:lnTo>
                  <a:pt x="103927" y="710629"/>
                </a:lnTo>
                <a:lnTo>
                  <a:pt x="99597" y="715017"/>
                </a:lnTo>
                <a:lnTo>
                  <a:pt x="82274" y="745722"/>
                </a:lnTo>
                <a:lnTo>
                  <a:pt x="82274" y="750111"/>
                </a:lnTo>
                <a:lnTo>
                  <a:pt x="77943" y="750111"/>
                </a:lnTo>
                <a:lnTo>
                  <a:pt x="51958" y="767654"/>
                </a:lnTo>
                <a:lnTo>
                  <a:pt x="51958" y="793977"/>
                </a:lnTo>
                <a:lnTo>
                  <a:pt x="90935" y="820300"/>
                </a:lnTo>
                <a:lnTo>
                  <a:pt x="99597" y="829066"/>
                </a:lnTo>
                <a:lnTo>
                  <a:pt x="90935" y="833461"/>
                </a:lnTo>
                <a:lnTo>
                  <a:pt x="60619" y="859781"/>
                </a:lnTo>
                <a:lnTo>
                  <a:pt x="51958" y="881712"/>
                </a:lnTo>
                <a:lnTo>
                  <a:pt x="82274" y="912417"/>
                </a:lnTo>
                <a:lnTo>
                  <a:pt x="86605" y="916805"/>
                </a:lnTo>
                <a:lnTo>
                  <a:pt x="82274" y="925574"/>
                </a:lnTo>
                <a:lnTo>
                  <a:pt x="69281" y="938737"/>
                </a:lnTo>
                <a:lnTo>
                  <a:pt x="64950" y="938737"/>
                </a:lnTo>
                <a:lnTo>
                  <a:pt x="25984" y="951898"/>
                </a:lnTo>
                <a:lnTo>
                  <a:pt x="4330" y="991368"/>
                </a:lnTo>
                <a:lnTo>
                  <a:pt x="0" y="1245798"/>
                </a:lnTo>
                <a:lnTo>
                  <a:pt x="138559" y="1250190"/>
                </a:lnTo>
                <a:lnTo>
                  <a:pt x="233819" y="1267729"/>
                </a:lnTo>
                <a:lnTo>
                  <a:pt x="264132" y="1254568"/>
                </a:lnTo>
                <a:lnTo>
                  <a:pt x="303108" y="1188774"/>
                </a:lnTo>
                <a:lnTo>
                  <a:pt x="307439" y="1180005"/>
                </a:lnTo>
                <a:lnTo>
                  <a:pt x="316101" y="1184386"/>
                </a:lnTo>
                <a:lnTo>
                  <a:pt x="398368" y="1241409"/>
                </a:lnTo>
                <a:lnTo>
                  <a:pt x="636518" y="1048406"/>
                </a:lnTo>
                <a:lnTo>
                  <a:pt x="636518" y="973829"/>
                </a:lnTo>
                <a:lnTo>
                  <a:pt x="567240" y="833461"/>
                </a:lnTo>
                <a:lnTo>
                  <a:pt x="562909" y="829066"/>
                </a:lnTo>
                <a:lnTo>
                  <a:pt x="567240" y="824678"/>
                </a:lnTo>
                <a:lnTo>
                  <a:pt x="636518" y="745722"/>
                </a:lnTo>
                <a:lnTo>
                  <a:pt x="640845" y="741344"/>
                </a:lnTo>
                <a:lnTo>
                  <a:pt x="727448" y="719399"/>
                </a:lnTo>
                <a:lnTo>
                  <a:pt x="731779" y="719399"/>
                </a:lnTo>
                <a:lnTo>
                  <a:pt x="788075" y="736953"/>
                </a:lnTo>
                <a:lnTo>
                  <a:pt x="840031" y="697471"/>
                </a:lnTo>
                <a:lnTo>
                  <a:pt x="844362" y="697471"/>
                </a:lnTo>
                <a:lnTo>
                  <a:pt x="922301" y="710629"/>
                </a:lnTo>
                <a:lnTo>
                  <a:pt x="930963" y="710629"/>
                </a:lnTo>
                <a:lnTo>
                  <a:pt x="930963" y="719399"/>
                </a:lnTo>
                <a:lnTo>
                  <a:pt x="935294" y="772041"/>
                </a:lnTo>
                <a:lnTo>
                  <a:pt x="987259" y="793977"/>
                </a:lnTo>
                <a:lnTo>
                  <a:pt x="1039215" y="864158"/>
                </a:lnTo>
                <a:lnTo>
                  <a:pt x="1078191" y="815907"/>
                </a:lnTo>
                <a:lnTo>
                  <a:pt x="1086839" y="811527"/>
                </a:lnTo>
                <a:lnTo>
                  <a:pt x="1112686" y="811389"/>
                </a:lnTo>
                <a:lnTo>
                  <a:pt x="1153958" y="813718"/>
                </a:lnTo>
                <a:lnTo>
                  <a:pt x="1195229" y="822627"/>
                </a:lnTo>
                <a:lnTo>
                  <a:pt x="1221075" y="842230"/>
                </a:lnTo>
                <a:lnTo>
                  <a:pt x="1233459" y="843945"/>
                </a:lnTo>
                <a:lnTo>
                  <a:pt x="1255178" y="842780"/>
                </a:lnTo>
                <a:lnTo>
                  <a:pt x="1282578" y="839148"/>
                </a:lnTo>
                <a:lnTo>
                  <a:pt x="1312005" y="833461"/>
                </a:lnTo>
                <a:lnTo>
                  <a:pt x="1316335" y="833461"/>
                </a:lnTo>
                <a:lnTo>
                  <a:pt x="1320666" y="837839"/>
                </a:lnTo>
                <a:lnTo>
                  <a:pt x="1381287" y="903644"/>
                </a:lnTo>
                <a:lnTo>
                  <a:pt x="1433253" y="978221"/>
                </a:lnTo>
                <a:lnTo>
                  <a:pt x="1458626" y="972939"/>
                </a:lnTo>
                <a:lnTo>
                  <a:pt x="1493334" y="965601"/>
                </a:lnTo>
                <a:lnTo>
                  <a:pt x="1523982" y="959087"/>
                </a:lnTo>
                <a:lnTo>
                  <a:pt x="1537174" y="956275"/>
                </a:lnTo>
                <a:lnTo>
                  <a:pt x="1632433" y="934347"/>
                </a:lnTo>
                <a:lnTo>
                  <a:pt x="1641095" y="934347"/>
                </a:lnTo>
                <a:lnTo>
                  <a:pt x="1641095" y="938737"/>
                </a:lnTo>
                <a:lnTo>
                  <a:pt x="1680058" y="1017691"/>
                </a:lnTo>
                <a:lnTo>
                  <a:pt x="1710373" y="1022083"/>
                </a:lnTo>
                <a:lnTo>
                  <a:pt x="1714704" y="1022083"/>
                </a:lnTo>
                <a:lnTo>
                  <a:pt x="1792644" y="1044011"/>
                </a:lnTo>
                <a:lnTo>
                  <a:pt x="1796636" y="1044148"/>
                </a:lnTo>
                <a:lnTo>
                  <a:pt x="1811590" y="1045107"/>
                </a:lnTo>
                <a:lnTo>
                  <a:pt x="1841969" y="1047712"/>
                </a:lnTo>
                <a:lnTo>
                  <a:pt x="1892239" y="1052784"/>
                </a:lnTo>
                <a:lnTo>
                  <a:pt x="1887908" y="1035245"/>
                </a:lnTo>
                <a:lnTo>
                  <a:pt x="1861922" y="995760"/>
                </a:lnTo>
                <a:lnTo>
                  <a:pt x="1853261" y="982599"/>
                </a:lnTo>
                <a:lnTo>
                  <a:pt x="1866253" y="982599"/>
                </a:lnTo>
                <a:lnTo>
                  <a:pt x="1905227" y="973829"/>
                </a:lnTo>
                <a:lnTo>
                  <a:pt x="1905227" y="947510"/>
                </a:lnTo>
                <a:lnTo>
                  <a:pt x="1883577" y="934347"/>
                </a:lnTo>
                <a:lnTo>
                  <a:pt x="1848930" y="938737"/>
                </a:lnTo>
                <a:lnTo>
                  <a:pt x="1844600" y="938737"/>
                </a:lnTo>
                <a:lnTo>
                  <a:pt x="1840283" y="934347"/>
                </a:lnTo>
                <a:lnTo>
                  <a:pt x="1805637" y="908024"/>
                </a:lnTo>
                <a:lnTo>
                  <a:pt x="1801305" y="903644"/>
                </a:lnTo>
                <a:lnTo>
                  <a:pt x="1796975" y="886090"/>
                </a:lnTo>
                <a:lnTo>
                  <a:pt x="1792644" y="881712"/>
                </a:lnTo>
                <a:lnTo>
                  <a:pt x="1796975" y="877323"/>
                </a:lnTo>
                <a:lnTo>
                  <a:pt x="1818629" y="851001"/>
                </a:lnTo>
                <a:lnTo>
                  <a:pt x="1844600" y="829066"/>
                </a:lnTo>
                <a:lnTo>
                  <a:pt x="1831621" y="811527"/>
                </a:lnTo>
                <a:lnTo>
                  <a:pt x="1792644" y="815907"/>
                </a:lnTo>
                <a:lnTo>
                  <a:pt x="1783982" y="829066"/>
                </a:lnTo>
                <a:lnTo>
                  <a:pt x="1770990" y="846620"/>
                </a:lnTo>
                <a:lnTo>
                  <a:pt x="1770990" y="824678"/>
                </a:lnTo>
                <a:lnTo>
                  <a:pt x="1757998" y="741344"/>
                </a:lnTo>
                <a:lnTo>
                  <a:pt x="1766660" y="736953"/>
                </a:lnTo>
                <a:lnTo>
                  <a:pt x="1749337" y="732561"/>
                </a:lnTo>
                <a:lnTo>
                  <a:pt x="1775321" y="662378"/>
                </a:lnTo>
                <a:lnTo>
                  <a:pt x="1822960" y="605354"/>
                </a:lnTo>
                <a:lnTo>
                  <a:pt x="1874914" y="605354"/>
                </a:lnTo>
                <a:lnTo>
                  <a:pt x="1892239" y="557096"/>
                </a:lnTo>
                <a:lnTo>
                  <a:pt x="1835952" y="508845"/>
                </a:lnTo>
                <a:lnTo>
                  <a:pt x="1792644" y="557096"/>
                </a:lnTo>
                <a:lnTo>
                  <a:pt x="1714704" y="548331"/>
                </a:lnTo>
                <a:lnTo>
                  <a:pt x="1671396" y="486915"/>
                </a:lnTo>
                <a:lnTo>
                  <a:pt x="1606452" y="486915"/>
                </a:lnTo>
                <a:lnTo>
                  <a:pt x="1597790" y="539558"/>
                </a:lnTo>
                <a:lnTo>
                  <a:pt x="1580468" y="579032"/>
                </a:lnTo>
                <a:lnTo>
                  <a:pt x="1537174" y="587811"/>
                </a:lnTo>
                <a:lnTo>
                  <a:pt x="1537174" y="495684"/>
                </a:lnTo>
                <a:lnTo>
                  <a:pt x="1467885" y="421121"/>
                </a:lnTo>
                <a:lnTo>
                  <a:pt x="1385618" y="473753"/>
                </a:lnTo>
                <a:lnTo>
                  <a:pt x="1324997" y="530777"/>
                </a:lnTo>
                <a:lnTo>
                  <a:pt x="1299013" y="486915"/>
                </a:lnTo>
                <a:lnTo>
                  <a:pt x="1242730" y="543938"/>
                </a:lnTo>
                <a:lnTo>
                  <a:pt x="1177782" y="460592"/>
                </a:lnTo>
                <a:lnTo>
                  <a:pt x="1221075" y="425502"/>
                </a:lnTo>
                <a:lnTo>
                  <a:pt x="1221075" y="377244"/>
                </a:lnTo>
                <a:lnTo>
                  <a:pt x="1238399" y="298289"/>
                </a:lnTo>
                <a:lnTo>
                  <a:pt x="1177782" y="232484"/>
                </a:lnTo>
                <a:lnTo>
                  <a:pt x="1169121" y="122829"/>
                </a:lnTo>
                <a:lnTo>
                  <a:pt x="1117155" y="26320"/>
                </a:lnTo>
                <a:lnTo>
                  <a:pt x="1039215" y="43863"/>
                </a:lnTo>
                <a:lnTo>
                  <a:pt x="987259" y="109667"/>
                </a:lnTo>
                <a:lnTo>
                  <a:pt x="822707" y="30697"/>
                </a:lnTo>
                <a:lnTo>
                  <a:pt x="710124" y="0"/>
                </a:lnTo>
                <a:lnTo>
                  <a:pt x="666831" y="21931"/>
                </a:lnTo>
                <a:lnTo>
                  <a:pt x="588895" y="74574"/>
                </a:lnTo>
                <a:lnTo>
                  <a:pt x="519605" y="140368"/>
                </a:lnTo>
                <a:lnTo>
                  <a:pt x="506620" y="193014"/>
                </a:lnTo>
                <a:lnTo>
                  <a:pt x="428669" y="193014"/>
                </a:lnTo>
                <a:lnTo>
                  <a:pt x="216510" y="280739"/>
                </a:lnTo>
                <a:lnTo>
                  <a:pt x="43296" y="333385"/>
                </a:lnTo>
                <a:lnTo>
                  <a:pt x="64950" y="429891"/>
                </a:lnTo>
                <a:lnTo>
                  <a:pt x="82274" y="451821"/>
                </a:lnTo>
                <a:close/>
              </a:path>
            </a:pathLst>
          </a:custGeom>
          <a:ln w="179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423887" y="1162295"/>
            <a:ext cx="2182615" cy="1063261"/>
          </a:xfrm>
          <a:custGeom>
            <a:avLst/>
            <a:gdLst/>
            <a:ahLst/>
            <a:cxnLst/>
            <a:rect l="l" t="t" r="r" b="b"/>
            <a:pathLst>
              <a:path w="2159634" h="1447164">
                <a:moveTo>
                  <a:pt x="1361451" y="1394153"/>
                </a:moveTo>
                <a:lnTo>
                  <a:pt x="1131652" y="1394153"/>
                </a:lnTo>
                <a:lnTo>
                  <a:pt x="1140329" y="1398531"/>
                </a:lnTo>
                <a:lnTo>
                  <a:pt x="1192352" y="1411692"/>
                </a:lnTo>
                <a:lnTo>
                  <a:pt x="1196682" y="1411692"/>
                </a:lnTo>
                <a:lnTo>
                  <a:pt x="1240052" y="1446759"/>
                </a:lnTo>
                <a:lnTo>
                  <a:pt x="1313755" y="1446759"/>
                </a:lnTo>
                <a:lnTo>
                  <a:pt x="1361451" y="1411692"/>
                </a:lnTo>
                <a:lnTo>
                  <a:pt x="1361451" y="1394153"/>
                </a:lnTo>
                <a:close/>
              </a:path>
              <a:path w="2159634" h="1447164">
                <a:moveTo>
                  <a:pt x="1534464" y="1192474"/>
                </a:moveTo>
                <a:lnTo>
                  <a:pt x="862830" y="1192474"/>
                </a:lnTo>
                <a:lnTo>
                  <a:pt x="867161" y="1196865"/>
                </a:lnTo>
                <a:lnTo>
                  <a:pt x="945205" y="1310853"/>
                </a:lnTo>
                <a:lnTo>
                  <a:pt x="1066608" y="1328395"/>
                </a:lnTo>
                <a:lnTo>
                  <a:pt x="1070952" y="1328395"/>
                </a:lnTo>
                <a:lnTo>
                  <a:pt x="1075283" y="1332773"/>
                </a:lnTo>
                <a:lnTo>
                  <a:pt x="1092629" y="1420451"/>
                </a:lnTo>
                <a:lnTo>
                  <a:pt x="1127311" y="1420451"/>
                </a:lnTo>
                <a:lnTo>
                  <a:pt x="1127311" y="1407300"/>
                </a:lnTo>
                <a:lnTo>
                  <a:pt x="1131652" y="1394153"/>
                </a:lnTo>
                <a:lnTo>
                  <a:pt x="1361451" y="1394153"/>
                </a:lnTo>
                <a:lnTo>
                  <a:pt x="1361451" y="1337155"/>
                </a:lnTo>
                <a:lnTo>
                  <a:pt x="1365782" y="1332773"/>
                </a:lnTo>
                <a:lnTo>
                  <a:pt x="1452506" y="1253854"/>
                </a:lnTo>
                <a:lnTo>
                  <a:pt x="1534464" y="1192474"/>
                </a:lnTo>
                <a:close/>
              </a:path>
              <a:path w="2159634" h="1447164">
                <a:moveTo>
                  <a:pt x="186433" y="548016"/>
                </a:moveTo>
                <a:lnTo>
                  <a:pt x="125733" y="675151"/>
                </a:lnTo>
                <a:lnTo>
                  <a:pt x="121403" y="679538"/>
                </a:lnTo>
                <a:lnTo>
                  <a:pt x="0" y="819828"/>
                </a:lnTo>
                <a:lnTo>
                  <a:pt x="52026" y="872434"/>
                </a:lnTo>
                <a:lnTo>
                  <a:pt x="52026" y="1074110"/>
                </a:lnTo>
                <a:lnTo>
                  <a:pt x="186433" y="1074110"/>
                </a:lnTo>
                <a:lnTo>
                  <a:pt x="186433" y="1078487"/>
                </a:lnTo>
                <a:lnTo>
                  <a:pt x="251473" y="1170557"/>
                </a:lnTo>
                <a:lnTo>
                  <a:pt x="372880" y="1170557"/>
                </a:lnTo>
                <a:lnTo>
                  <a:pt x="377211" y="1174949"/>
                </a:lnTo>
                <a:lnTo>
                  <a:pt x="398884" y="1231934"/>
                </a:lnTo>
                <a:lnTo>
                  <a:pt x="502953" y="1297706"/>
                </a:lnTo>
                <a:lnTo>
                  <a:pt x="676386" y="1288936"/>
                </a:lnTo>
                <a:lnTo>
                  <a:pt x="724082" y="1271397"/>
                </a:lnTo>
                <a:lnTo>
                  <a:pt x="763102" y="1227556"/>
                </a:lnTo>
                <a:lnTo>
                  <a:pt x="776109" y="1196865"/>
                </a:lnTo>
                <a:lnTo>
                  <a:pt x="776109" y="1192474"/>
                </a:lnTo>
                <a:lnTo>
                  <a:pt x="1534464" y="1192474"/>
                </a:lnTo>
                <a:lnTo>
                  <a:pt x="1569579" y="1166176"/>
                </a:lnTo>
                <a:lnTo>
                  <a:pt x="1846795" y="1166176"/>
                </a:lnTo>
                <a:lnTo>
                  <a:pt x="1864408" y="1109177"/>
                </a:lnTo>
                <a:lnTo>
                  <a:pt x="1868752" y="1100411"/>
                </a:lnTo>
                <a:lnTo>
                  <a:pt x="1873083" y="1100411"/>
                </a:lnTo>
                <a:lnTo>
                  <a:pt x="1951131" y="1091648"/>
                </a:lnTo>
                <a:lnTo>
                  <a:pt x="1981479" y="1039042"/>
                </a:lnTo>
                <a:lnTo>
                  <a:pt x="1981479" y="1034653"/>
                </a:lnTo>
                <a:lnTo>
                  <a:pt x="2042179" y="999582"/>
                </a:lnTo>
                <a:lnTo>
                  <a:pt x="2094209" y="990813"/>
                </a:lnTo>
                <a:lnTo>
                  <a:pt x="2128903" y="973273"/>
                </a:lnTo>
                <a:lnTo>
                  <a:pt x="2124561" y="964500"/>
                </a:lnTo>
                <a:lnTo>
                  <a:pt x="2120230" y="964500"/>
                </a:lnTo>
                <a:lnTo>
                  <a:pt x="2111555" y="929432"/>
                </a:lnTo>
                <a:lnTo>
                  <a:pt x="2072534" y="925041"/>
                </a:lnTo>
                <a:lnTo>
                  <a:pt x="2059527" y="920663"/>
                </a:lnTo>
                <a:lnTo>
                  <a:pt x="2068203" y="911894"/>
                </a:lnTo>
                <a:lnTo>
                  <a:pt x="2128903" y="802299"/>
                </a:lnTo>
                <a:lnTo>
                  <a:pt x="2133234" y="802299"/>
                </a:lnTo>
                <a:lnTo>
                  <a:pt x="2133234" y="797906"/>
                </a:lnTo>
                <a:lnTo>
                  <a:pt x="2159251" y="784759"/>
                </a:lnTo>
                <a:lnTo>
                  <a:pt x="2115886" y="732149"/>
                </a:lnTo>
                <a:lnTo>
                  <a:pt x="2111555" y="727756"/>
                </a:lnTo>
                <a:lnTo>
                  <a:pt x="2107213" y="683920"/>
                </a:lnTo>
                <a:lnTo>
                  <a:pt x="2107213" y="679538"/>
                </a:lnTo>
                <a:lnTo>
                  <a:pt x="2141907" y="622540"/>
                </a:lnTo>
                <a:lnTo>
                  <a:pt x="2141907" y="569934"/>
                </a:lnTo>
                <a:lnTo>
                  <a:pt x="424907" y="569934"/>
                </a:lnTo>
                <a:lnTo>
                  <a:pt x="329523" y="552394"/>
                </a:lnTo>
                <a:lnTo>
                  <a:pt x="186433" y="548016"/>
                </a:lnTo>
                <a:close/>
              </a:path>
              <a:path w="2159634" h="1447164">
                <a:moveTo>
                  <a:pt x="1846795" y="1166176"/>
                </a:moveTo>
                <a:lnTo>
                  <a:pt x="1578240" y="1166176"/>
                </a:lnTo>
                <a:lnTo>
                  <a:pt x="1630278" y="1179327"/>
                </a:lnTo>
                <a:lnTo>
                  <a:pt x="1634609" y="1179327"/>
                </a:lnTo>
                <a:lnTo>
                  <a:pt x="1638954" y="1188096"/>
                </a:lnTo>
                <a:lnTo>
                  <a:pt x="1647611" y="1293313"/>
                </a:lnTo>
                <a:lnTo>
                  <a:pt x="1712657" y="1297706"/>
                </a:lnTo>
                <a:lnTo>
                  <a:pt x="1764684" y="1227556"/>
                </a:lnTo>
                <a:lnTo>
                  <a:pt x="1769029" y="1227556"/>
                </a:lnTo>
                <a:lnTo>
                  <a:pt x="1842731" y="1179327"/>
                </a:lnTo>
                <a:lnTo>
                  <a:pt x="1846795" y="1166176"/>
                </a:lnTo>
                <a:close/>
              </a:path>
              <a:path w="2159634" h="1447164">
                <a:moveTo>
                  <a:pt x="502953" y="491013"/>
                </a:moveTo>
                <a:lnTo>
                  <a:pt x="472605" y="552394"/>
                </a:lnTo>
                <a:lnTo>
                  <a:pt x="468259" y="552394"/>
                </a:lnTo>
                <a:lnTo>
                  <a:pt x="463928" y="556783"/>
                </a:lnTo>
                <a:lnTo>
                  <a:pt x="429249" y="569934"/>
                </a:lnTo>
                <a:lnTo>
                  <a:pt x="2141907" y="569934"/>
                </a:lnTo>
                <a:lnTo>
                  <a:pt x="2141907" y="548016"/>
                </a:lnTo>
                <a:lnTo>
                  <a:pt x="589676" y="548016"/>
                </a:lnTo>
                <a:lnTo>
                  <a:pt x="585331" y="543634"/>
                </a:lnTo>
                <a:lnTo>
                  <a:pt x="502953" y="491013"/>
                </a:lnTo>
                <a:close/>
              </a:path>
              <a:path w="2159634" h="1447164">
                <a:moveTo>
                  <a:pt x="919203" y="26311"/>
                </a:moveTo>
                <a:lnTo>
                  <a:pt x="841154" y="48228"/>
                </a:lnTo>
                <a:lnTo>
                  <a:pt x="776109" y="118364"/>
                </a:lnTo>
                <a:lnTo>
                  <a:pt x="845482" y="254281"/>
                </a:lnTo>
                <a:lnTo>
                  <a:pt x="845482" y="341956"/>
                </a:lnTo>
                <a:lnTo>
                  <a:pt x="841154" y="341956"/>
                </a:lnTo>
                <a:lnTo>
                  <a:pt x="594004" y="543634"/>
                </a:lnTo>
                <a:lnTo>
                  <a:pt x="589676" y="548016"/>
                </a:lnTo>
                <a:lnTo>
                  <a:pt x="2141907" y="548016"/>
                </a:lnTo>
                <a:lnTo>
                  <a:pt x="2141907" y="482259"/>
                </a:lnTo>
                <a:lnTo>
                  <a:pt x="2133300" y="460262"/>
                </a:lnTo>
                <a:lnTo>
                  <a:pt x="2118601" y="424706"/>
                </a:lnTo>
                <a:lnTo>
                  <a:pt x="2104715" y="391618"/>
                </a:lnTo>
                <a:lnTo>
                  <a:pt x="2098551" y="377027"/>
                </a:lnTo>
                <a:lnTo>
                  <a:pt x="2089878" y="355107"/>
                </a:lnTo>
                <a:lnTo>
                  <a:pt x="1998827" y="346351"/>
                </a:lnTo>
                <a:lnTo>
                  <a:pt x="1981479" y="346351"/>
                </a:lnTo>
                <a:lnTo>
                  <a:pt x="1903435" y="324417"/>
                </a:lnTo>
                <a:lnTo>
                  <a:pt x="1864408" y="320040"/>
                </a:lnTo>
                <a:lnTo>
                  <a:pt x="1860077" y="320040"/>
                </a:lnTo>
                <a:lnTo>
                  <a:pt x="1860077" y="315662"/>
                </a:lnTo>
                <a:lnTo>
                  <a:pt x="1844011" y="284971"/>
                </a:lnTo>
                <a:lnTo>
                  <a:pt x="1617261" y="284971"/>
                </a:lnTo>
                <a:lnTo>
                  <a:pt x="1612929" y="280579"/>
                </a:lnTo>
                <a:lnTo>
                  <a:pt x="1560902" y="197283"/>
                </a:lnTo>
                <a:lnTo>
                  <a:pt x="1535610" y="175362"/>
                </a:lnTo>
                <a:lnTo>
                  <a:pt x="1231380" y="175362"/>
                </a:lnTo>
                <a:lnTo>
                  <a:pt x="1227038" y="166593"/>
                </a:lnTo>
                <a:lnTo>
                  <a:pt x="1166334" y="96447"/>
                </a:lnTo>
                <a:lnTo>
                  <a:pt x="1118638" y="74526"/>
                </a:lnTo>
                <a:lnTo>
                  <a:pt x="1114308" y="74526"/>
                </a:lnTo>
                <a:lnTo>
                  <a:pt x="1114308" y="70145"/>
                </a:lnTo>
                <a:lnTo>
                  <a:pt x="1110694" y="48228"/>
                </a:lnTo>
                <a:lnTo>
                  <a:pt x="979902" y="48228"/>
                </a:lnTo>
                <a:lnTo>
                  <a:pt x="919203" y="26311"/>
                </a:lnTo>
                <a:close/>
              </a:path>
              <a:path w="2159634" h="1447164">
                <a:moveTo>
                  <a:pt x="1821056" y="241120"/>
                </a:moveTo>
                <a:lnTo>
                  <a:pt x="1734332" y="258659"/>
                </a:lnTo>
                <a:lnTo>
                  <a:pt x="1621605" y="284971"/>
                </a:lnTo>
                <a:lnTo>
                  <a:pt x="1844011" y="284971"/>
                </a:lnTo>
                <a:lnTo>
                  <a:pt x="1821056" y="241120"/>
                </a:lnTo>
                <a:close/>
              </a:path>
              <a:path w="2159634" h="1447164">
                <a:moveTo>
                  <a:pt x="1283407" y="118364"/>
                </a:moveTo>
                <a:lnTo>
                  <a:pt x="1240052" y="170971"/>
                </a:lnTo>
                <a:lnTo>
                  <a:pt x="1231380" y="175362"/>
                </a:lnTo>
                <a:lnTo>
                  <a:pt x="1535610" y="175362"/>
                </a:lnTo>
                <a:lnTo>
                  <a:pt x="1504313" y="148238"/>
                </a:lnTo>
                <a:lnTo>
                  <a:pt x="1444309" y="148238"/>
                </a:lnTo>
                <a:lnTo>
                  <a:pt x="1414025" y="146868"/>
                </a:lnTo>
                <a:lnTo>
                  <a:pt x="1400813" y="142208"/>
                </a:lnTo>
                <a:lnTo>
                  <a:pt x="1396133" y="135902"/>
                </a:lnTo>
                <a:lnTo>
                  <a:pt x="1382790" y="125763"/>
                </a:lnTo>
                <a:lnTo>
                  <a:pt x="1354404" y="120556"/>
                </a:lnTo>
                <a:lnTo>
                  <a:pt x="1318702" y="118638"/>
                </a:lnTo>
                <a:lnTo>
                  <a:pt x="1283407" y="118364"/>
                </a:lnTo>
                <a:close/>
              </a:path>
              <a:path w="2159634" h="1447164">
                <a:moveTo>
                  <a:pt x="1500202" y="144675"/>
                </a:moveTo>
                <a:lnTo>
                  <a:pt x="1444309" y="148238"/>
                </a:lnTo>
                <a:lnTo>
                  <a:pt x="1504313" y="148238"/>
                </a:lnTo>
                <a:lnTo>
                  <a:pt x="1500202" y="144675"/>
                </a:lnTo>
                <a:close/>
              </a:path>
              <a:path w="2159634" h="1447164">
                <a:moveTo>
                  <a:pt x="1040604" y="0"/>
                </a:moveTo>
                <a:lnTo>
                  <a:pt x="988564" y="43836"/>
                </a:lnTo>
                <a:lnTo>
                  <a:pt x="984233" y="48228"/>
                </a:lnTo>
                <a:lnTo>
                  <a:pt x="1110694" y="48228"/>
                </a:lnTo>
                <a:lnTo>
                  <a:pt x="1105635" y="17538"/>
                </a:lnTo>
                <a:lnTo>
                  <a:pt x="1040604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423887" y="1162295"/>
            <a:ext cx="2182615" cy="1063261"/>
          </a:xfrm>
          <a:custGeom>
            <a:avLst/>
            <a:gdLst/>
            <a:ahLst/>
            <a:cxnLst/>
            <a:rect l="l" t="t" r="r" b="b"/>
            <a:pathLst>
              <a:path w="2159634" h="1447164">
                <a:moveTo>
                  <a:pt x="724082" y="1271397"/>
                </a:moveTo>
                <a:lnTo>
                  <a:pt x="763102" y="1227556"/>
                </a:lnTo>
                <a:lnTo>
                  <a:pt x="776109" y="1196865"/>
                </a:lnTo>
                <a:lnTo>
                  <a:pt x="776109" y="1192474"/>
                </a:lnTo>
                <a:lnTo>
                  <a:pt x="784782" y="1192474"/>
                </a:lnTo>
                <a:lnTo>
                  <a:pt x="858488" y="1192474"/>
                </a:lnTo>
                <a:lnTo>
                  <a:pt x="862830" y="1192474"/>
                </a:lnTo>
                <a:lnTo>
                  <a:pt x="867161" y="1196865"/>
                </a:lnTo>
                <a:lnTo>
                  <a:pt x="945205" y="1310853"/>
                </a:lnTo>
                <a:lnTo>
                  <a:pt x="1066608" y="1328395"/>
                </a:lnTo>
                <a:lnTo>
                  <a:pt x="1070952" y="1328395"/>
                </a:lnTo>
                <a:lnTo>
                  <a:pt x="1075283" y="1332773"/>
                </a:lnTo>
                <a:lnTo>
                  <a:pt x="1092629" y="1420451"/>
                </a:lnTo>
                <a:lnTo>
                  <a:pt x="1127311" y="1420451"/>
                </a:lnTo>
                <a:lnTo>
                  <a:pt x="1127311" y="1407300"/>
                </a:lnTo>
                <a:lnTo>
                  <a:pt x="1131652" y="1394153"/>
                </a:lnTo>
                <a:lnTo>
                  <a:pt x="1140329" y="1398531"/>
                </a:lnTo>
                <a:lnTo>
                  <a:pt x="1192352" y="1411692"/>
                </a:lnTo>
                <a:lnTo>
                  <a:pt x="1196682" y="1411692"/>
                </a:lnTo>
                <a:lnTo>
                  <a:pt x="1240052" y="1446759"/>
                </a:lnTo>
                <a:lnTo>
                  <a:pt x="1313755" y="1446759"/>
                </a:lnTo>
                <a:lnTo>
                  <a:pt x="1361451" y="1411692"/>
                </a:lnTo>
                <a:lnTo>
                  <a:pt x="1361451" y="1337155"/>
                </a:lnTo>
                <a:lnTo>
                  <a:pt x="1365782" y="1332773"/>
                </a:lnTo>
                <a:lnTo>
                  <a:pt x="1452506" y="1253854"/>
                </a:lnTo>
                <a:lnTo>
                  <a:pt x="1569579" y="1166176"/>
                </a:lnTo>
                <a:lnTo>
                  <a:pt x="1573909" y="1166176"/>
                </a:lnTo>
                <a:lnTo>
                  <a:pt x="1578240" y="1166176"/>
                </a:lnTo>
                <a:lnTo>
                  <a:pt x="1630278" y="1179327"/>
                </a:lnTo>
                <a:lnTo>
                  <a:pt x="1634609" y="1179327"/>
                </a:lnTo>
                <a:lnTo>
                  <a:pt x="1638954" y="1188096"/>
                </a:lnTo>
                <a:lnTo>
                  <a:pt x="1647611" y="1293313"/>
                </a:lnTo>
                <a:lnTo>
                  <a:pt x="1712657" y="1297706"/>
                </a:lnTo>
                <a:lnTo>
                  <a:pt x="1764684" y="1227556"/>
                </a:lnTo>
                <a:lnTo>
                  <a:pt x="1769029" y="1227556"/>
                </a:lnTo>
                <a:lnTo>
                  <a:pt x="1842731" y="1179327"/>
                </a:lnTo>
                <a:lnTo>
                  <a:pt x="1864408" y="1109177"/>
                </a:lnTo>
                <a:lnTo>
                  <a:pt x="1868752" y="1100411"/>
                </a:lnTo>
                <a:lnTo>
                  <a:pt x="1873083" y="1100411"/>
                </a:lnTo>
                <a:lnTo>
                  <a:pt x="1951131" y="1091648"/>
                </a:lnTo>
                <a:lnTo>
                  <a:pt x="1981479" y="1039042"/>
                </a:lnTo>
                <a:lnTo>
                  <a:pt x="1981479" y="1034653"/>
                </a:lnTo>
                <a:lnTo>
                  <a:pt x="2042179" y="999582"/>
                </a:lnTo>
                <a:lnTo>
                  <a:pt x="2094209" y="990813"/>
                </a:lnTo>
                <a:lnTo>
                  <a:pt x="2128903" y="973273"/>
                </a:lnTo>
                <a:lnTo>
                  <a:pt x="2124561" y="964500"/>
                </a:lnTo>
                <a:lnTo>
                  <a:pt x="2120230" y="964500"/>
                </a:lnTo>
                <a:lnTo>
                  <a:pt x="2111555" y="929432"/>
                </a:lnTo>
                <a:lnTo>
                  <a:pt x="2072534" y="925041"/>
                </a:lnTo>
                <a:lnTo>
                  <a:pt x="2059527" y="920663"/>
                </a:lnTo>
                <a:lnTo>
                  <a:pt x="2068203" y="911894"/>
                </a:lnTo>
                <a:lnTo>
                  <a:pt x="2128903" y="802299"/>
                </a:lnTo>
                <a:lnTo>
                  <a:pt x="2133234" y="802299"/>
                </a:lnTo>
                <a:lnTo>
                  <a:pt x="2133234" y="797906"/>
                </a:lnTo>
                <a:lnTo>
                  <a:pt x="2159251" y="784759"/>
                </a:lnTo>
                <a:lnTo>
                  <a:pt x="2115886" y="732149"/>
                </a:lnTo>
                <a:lnTo>
                  <a:pt x="2111555" y="727756"/>
                </a:lnTo>
                <a:lnTo>
                  <a:pt x="2107213" y="683920"/>
                </a:lnTo>
                <a:lnTo>
                  <a:pt x="2107213" y="679538"/>
                </a:lnTo>
                <a:lnTo>
                  <a:pt x="2141907" y="622540"/>
                </a:lnTo>
                <a:lnTo>
                  <a:pt x="2141907" y="482259"/>
                </a:lnTo>
                <a:lnTo>
                  <a:pt x="2133300" y="460262"/>
                </a:lnTo>
                <a:lnTo>
                  <a:pt x="2118601" y="424706"/>
                </a:lnTo>
                <a:lnTo>
                  <a:pt x="2104715" y="391618"/>
                </a:lnTo>
                <a:lnTo>
                  <a:pt x="2098551" y="377027"/>
                </a:lnTo>
                <a:lnTo>
                  <a:pt x="2089878" y="355107"/>
                </a:lnTo>
                <a:lnTo>
                  <a:pt x="1998827" y="346351"/>
                </a:lnTo>
                <a:lnTo>
                  <a:pt x="1981479" y="346351"/>
                </a:lnTo>
                <a:lnTo>
                  <a:pt x="1903435" y="324417"/>
                </a:lnTo>
                <a:lnTo>
                  <a:pt x="1864408" y="320040"/>
                </a:lnTo>
                <a:lnTo>
                  <a:pt x="1860077" y="320040"/>
                </a:lnTo>
                <a:lnTo>
                  <a:pt x="1860077" y="315662"/>
                </a:lnTo>
                <a:lnTo>
                  <a:pt x="1821056" y="241120"/>
                </a:lnTo>
                <a:lnTo>
                  <a:pt x="1798360" y="245714"/>
                </a:lnTo>
                <a:lnTo>
                  <a:pt x="1769564" y="251537"/>
                </a:lnTo>
                <a:lnTo>
                  <a:pt x="1744834" y="256536"/>
                </a:lnTo>
                <a:lnTo>
                  <a:pt x="1734332" y="258659"/>
                </a:lnTo>
                <a:lnTo>
                  <a:pt x="1621605" y="284971"/>
                </a:lnTo>
                <a:lnTo>
                  <a:pt x="1617261" y="284971"/>
                </a:lnTo>
                <a:lnTo>
                  <a:pt x="1612929" y="280579"/>
                </a:lnTo>
                <a:lnTo>
                  <a:pt x="1560902" y="197283"/>
                </a:lnTo>
                <a:lnTo>
                  <a:pt x="1500202" y="144675"/>
                </a:lnTo>
                <a:lnTo>
                  <a:pt x="1444309" y="148238"/>
                </a:lnTo>
                <a:lnTo>
                  <a:pt x="1414025" y="146868"/>
                </a:lnTo>
                <a:lnTo>
                  <a:pt x="1400813" y="142208"/>
                </a:lnTo>
                <a:lnTo>
                  <a:pt x="1396133" y="135902"/>
                </a:lnTo>
                <a:lnTo>
                  <a:pt x="1382790" y="125763"/>
                </a:lnTo>
                <a:lnTo>
                  <a:pt x="1354404" y="120556"/>
                </a:lnTo>
                <a:lnTo>
                  <a:pt x="1318702" y="118638"/>
                </a:lnTo>
                <a:lnTo>
                  <a:pt x="1283407" y="118364"/>
                </a:lnTo>
                <a:lnTo>
                  <a:pt x="1240052" y="170971"/>
                </a:lnTo>
                <a:lnTo>
                  <a:pt x="1231380" y="175362"/>
                </a:lnTo>
                <a:lnTo>
                  <a:pt x="1227038" y="166593"/>
                </a:lnTo>
                <a:lnTo>
                  <a:pt x="1166334" y="96447"/>
                </a:lnTo>
                <a:lnTo>
                  <a:pt x="1118638" y="74526"/>
                </a:lnTo>
                <a:lnTo>
                  <a:pt x="1114308" y="74526"/>
                </a:lnTo>
                <a:lnTo>
                  <a:pt x="1114308" y="70145"/>
                </a:lnTo>
                <a:lnTo>
                  <a:pt x="1105635" y="17538"/>
                </a:lnTo>
                <a:lnTo>
                  <a:pt x="1040604" y="0"/>
                </a:lnTo>
                <a:lnTo>
                  <a:pt x="988564" y="43836"/>
                </a:lnTo>
                <a:lnTo>
                  <a:pt x="984233" y="48228"/>
                </a:lnTo>
                <a:lnTo>
                  <a:pt x="979902" y="48228"/>
                </a:lnTo>
                <a:lnTo>
                  <a:pt x="919203" y="26311"/>
                </a:lnTo>
                <a:lnTo>
                  <a:pt x="841154" y="48228"/>
                </a:lnTo>
                <a:lnTo>
                  <a:pt x="776109" y="118364"/>
                </a:lnTo>
                <a:lnTo>
                  <a:pt x="845482" y="254281"/>
                </a:lnTo>
                <a:lnTo>
                  <a:pt x="845482" y="258659"/>
                </a:lnTo>
                <a:lnTo>
                  <a:pt x="845482" y="337578"/>
                </a:lnTo>
                <a:lnTo>
                  <a:pt x="845482" y="341956"/>
                </a:lnTo>
                <a:lnTo>
                  <a:pt x="841154" y="341956"/>
                </a:lnTo>
                <a:lnTo>
                  <a:pt x="594004" y="543634"/>
                </a:lnTo>
                <a:lnTo>
                  <a:pt x="589676" y="548016"/>
                </a:lnTo>
                <a:lnTo>
                  <a:pt x="585331" y="543634"/>
                </a:lnTo>
                <a:lnTo>
                  <a:pt x="502953" y="491013"/>
                </a:lnTo>
                <a:lnTo>
                  <a:pt x="472605" y="552394"/>
                </a:lnTo>
                <a:lnTo>
                  <a:pt x="468259" y="552394"/>
                </a:lnTo>
                <a:lnTo>
                  <a:pt x="463928" y="556783"/>
                </a:lnTo>
                <a:lnTo>
                  <a:pt x="429249" y="569934"/>
                </a:lnTo>
                <a:lnTo>
                  <a:pt x="424907" y="569934"/>
                </a:lnTo>
                <a:lnTo>
                  <a:pt x="329523" y="552394"/>
                </a:lnTo>
                <a:lnTo>
                  <a:pt x="186433" y="548016"/>
                </a:lnTo>
                <a:lnTo>
                  <a:pt x="125733" y="675151"/>
                </a:lnTo>
                <a:lnTo>
                  <a:pt x="121403" y="679538"/>
                </a:lnTo>
                <a:lnTo>
                  <a:pt x="0" y="819828"/>
                </a:lnTo>
                <a:lnTo>
                  <a:pt x="52026" y="872434"/>
                </a:lnTo>
                <a:lnTo>
                  <a:pt x="52026" y="876825"/>
                </a:lnTo>
                <a:lnTo>
                  <a:pt x="52026" y="881207"/>
                </a:lnTo>
                <a:lnTo>
                  <a:pt x="52026" y="1074110"/>
                </a:lnTo>
                <a:lnTo>
                  <a:pt x="177760" y="1074110"/>
                </a:lnTo>
                <a:lnTo>
                  <a:pt x="186433" y="1074110"/>
                </a:lnTo>
                <a:lnTo>
                  <a:pt x="186433" y="1078487"/>
                </a:lnTo>
                <a:lnTo>
                  <a:pt x="251473" y="1170557"/>
                </a:lnTo>
                <a:lnTo>
                  <a:pt x="368536" y="1170557"/>
                </a:lnTo>
                <a:lnTo>
                  <a:pt x="372880" y="1170557"/>
                </a:lnTo>
                <a:lnTo>
                  <a:pt x="377211" y="1174949"/>
                </a:lnTo>
                <a:lnTo>
                  <a:pt x="398884" y="1231934"/>
                </a:lnTo>
                <a:lnTo>
                  <a:pt x="502953" y="1297706"/>
                </a:lnTo>
                <a:lnTo>
                  <a:pt x="676386" y="1288936"/>
                </a:lnTo>
                <a:lnTo>
                  <a:pt x="724082" y="1271397"/>
                </a:lnTo>
                <a:close/>
              </a:path>
            </a:pathLst>
          </a:custGeom>
          <a:ln w="179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536357" y="3567301"/>
            <a:ext cx="1518396" cy="1690627"/>
          </a:xfrm>
          <a:custGeom>
            <a:avLst/>
            <a:gdLst/>
            <a:ahLst/>
            <a:cxnLst/>
            <a:rect l="l" t="t" r="r" b="b"/>
            <a:pathLst>
              <a:path w="1502409" h="2214245">
                <a:moveTo>
                  <a:pt x="909547" y="1968210"/>
                </a:moveTo>
                <a:lnTo>
                  <a:pt x="558529" y="1968210"/>
                </a:lnTo>
                <a:lnTo>
                  <a:pt x="662435" y="2051499"/>
                </a:lnTo>
                <a:lnTo>
                  <a:pt x="623473" y="2126013"/>
                </a:lnTo>
                <a:lnTo>
                  <a:pt x="718722" y="2213690"/>
                </a:lnTo>
                <a:lnTo>
                  <a:pt x="805323" y="2213690"/>
                </a:lnTo>
                <a:lnTo>
                  <a:pt x="805323" y="2090944"/>
                </a:lnTo>
                <a:lnTo>
                  <a:pt x="878932" y="2007659"/>
                </a:lnTo>
                <a:lnTo>
                  <a:pt x="909547" y="1968210"/>
                </a:lnTo>
                <a:close/>
              </a:path>
              <a:path w="1502409" h="2214245">
                <a:moveTo>
                  <a:pt x="8661" y="1499162"/>
                </a:moveTo>
                <a:lnTo>
                  <a:pt x="0" y="1630677"/>
                </a:lnTo>
                <a:lnTo>
                  <a:pt x="147204" y="1639432"/>
                </a:lnTo>
                <a:lnTo>
                  <a:pt x="216482" y="1994508"/>
                </a:lnTo>
                <a:lnTo>
                  <a:pt x="471938" y="1981361"/>
                </a:lnTo>
                <a:lnTo>
                  <a:pt x="558529" y="1968210"/>
                </a:lnTo>
                <a:lnTo>
                  <a:pt x="909547" y="1968210"/>
                </a:lnTo>
                <a:lnTo>
                  <a:pt x="926557" y="1946292"/>
                </a:lnTo>
                <a:lnTo>
                  <a:pt x="974181" y="1880535"/>
                </a:lnTo>
                <a:lnTo>
                  <a:pt x="1030464" y="1849845"/>
                </a:lnTo>
                <a:lnTo>
                  <a:pt x="1095411" y="1779710"/>
                </a:lnTo>
                <a:lnTo>
                  <a:pt x="1220976" y="1744639"/>
                </a:lnTo>
                <a:lnTo>
                  <a:pt x="1294570" y="1643828"/>
                </a:lnTo>
                <a:lnTo>
                  <a:pt x="1342195" y="1586840"/>
                </a:lnTo>
                <a:lnTo>
                  <a:pt x="1423507" y="1586840"/>
                </a:lnTo>
                <a:lnTo>
                  <a:pt x="1433131" y="1551772"/>
                </a:lnTo>
                <a:lnTo>
                  <a:pt x="1498075" y="1538621"/>
                </a:lnTo>
                <a:lnTo>
                  <a:pt x="1501168" y="1516705"/>
                </a:lnTo>
                <a:lnTo>
                  <a:pt x="1498075" y="1516705"/>
                </a:lnTo>
                <a:lnTo>
                  <a:pt x="1490846" y="1512313"/>
                </a:lnTo>
                <a:lnTo>
                  <a:pt x="17308" y="1512313"/>
                </a:lnTo>
                <a:lnTo>
                  <a:pt x="8661" y="1499162"/>
                </a:lnTo>
                <a:close/>
              </a:path>
              <a:path w="1502409" h="2214245">
                <a:moveTo>
                  <a:pt x="1423507" y="1586840"/>
                </a:moveTo>
                <a:lnTo>
                  <a:pt x="1342195" y="1586840"/>
                </a:lnTo>
                <a:lnTo>
                  <a:pt x="1411477" y="1630677"/>
                </a:lnTo>
                <a:lnTo>
                  <a:pt x="1423507" y="1586840"/>
                </a:lnTo>
                <a:close/>
              </a:path>
              <a:path w="1502409" h="2214245">
                <a:moveTo>
                  <a:pt x="1502406" y="1507931"/>
                </a:moveTo>
                <a:lnTo>
                  <a:pt x="1498075" y="1516705"/>
                </a:lnTo>
                <a:lnTo>
                  <a:pt x="1501168" y="1516705"/>
                </a:lnTo>
                <a:lnTo>
                  <a:pt x="1502406" y="1507931"/>
                </a:lnTo>
                <a:close/>
              </a:path>
              <a:path w="1502409" h="2214245">
                <a:moveTo>
                  <a:pt x="917896" y="0"/>
                </a:moveTo>
                <a:lnTo>
                  <a:pt x="415641" y="8755"/>
                </a:lnTo>
                <a:lnTo>
                  <a:pt x="393998" y="197258"/>
                </a:lnTo>
                <a:lnTo>
                  <a:pt x="393998" y="201636"/>
                </a:lnTo>
                <a:lnTo>
                  <a:pt x="372348" y="245477"/>
                </a:lnTo>
                <a:lnTo>
                  <a:pt x="454615" y="368208"/>
                </a:lnTo>
                <a:lnTo>
                  <a:pt x="458946" y="368208"/>
                </a:lnTo>
                <a:lnTo>
                  <a:pt x="458946" y="372600"/>
                </a:lnTo>
                <a:lnTo>
                  <a:pt x="467607" y="657525"/>
                </a:lnTo>
                <a:lnTo>
                  <a:pt x="601822" y="775876"/>
                </a:lnTo>
                <a:lnTo>
                  <a:pt x="606153" y="775876"/>
                </a:lnTo>
                <a:lnTo>
                  <a:pt x="601822" y="784649"/>
                </a:lnTo>
                <a:lnTo>
                  <a:pt x="580179" y="859165"/>
                </a:lnTo>
                <a:lnTo>
                  <a:pt x="584511" y="951221"/>
                </a:lnTo>
                <a:lnTo>
                  <a:pt x="584511" y="955608"/>
                </a:lnTo>
                <a:lnTo>
                  <a:pt x="497908" y="1052046"/>
                </a:lnTo>
                <a:lnTo>
                  <a:pt x="549868" y="1135327"/>
                </a:lnTo>
                <a:lnTo>
                  <a:pt x="549868" y="1144101"/>
                </a:lnTo>
                <a:lnTo>
                  <a:pt x="545537" y="1148478"/>
                </a:lnTo>
                <a:lnTo>
                  <a:pt x="454615" y="1209845"/>
                </a:lnTo>
                <a:lnTo>
                  <a:pt x="385340" y="1266836"/>
                </a:lnTo>
                <a:lnTo>
                  <a:pt x="303070" y="1297523"/>
                </a:lnTo>
                <a:lnTo>
                  <a:pt x="286569" y="1308207"/>
                </a:lnTo>
                <a:lnTo>
                  <a:pt x="258699" y="1327111"/>
                </a:lnTo>
                <a:lnTo>
                  <a:pt x="232450" y="1344371"/>
                </a:lnTo>
                <a:lnTo>
                  <a:pt x="220813" y="1350123"/>
                </a:lnTo>
                <a:lnTo>
                  <a:pt x="121234" y="1429026"/>
                </a:lnTo>
                <a:lnTo>
                  <a:pt x="82256" y="1464095"/>
                </a:lnTo>
                <a:lnTo>
                  <a:pt x="17308" y="1512313"/>
                </a:lnTo>
                <a:lnTo>
                  <a:pt x="1490846" y="1512313"/>
                </a:lnTo>
                <a:lnTo>
                  <a:pt x="1368179" y="1437797"/>
                </a:lnTo>
                <a:lnTo>
                  <a:pt x="1255608" y="1319443"/>
                </a:lnTo>
                <a:lnTo>
                  <a:pt x="1251281" y="1315054"/>
                </a:lnTo>
                <a:lnTo>
                  <a:pt x="1251281" y="1310670"/>
                </a:lnTo>
                <a:lnTo>
                  <a:pt x="1255608" y="1231765"/>
                </a:lnTo>
                <a:lnTo>
                  <a:pt x="1180564" y="1117803"/>
                </a:lnTo>
                <a:lnTo>
                  <a:pt x="1117055" y="1117803"/>
                </a:lnTo>
                <a:lnTo>
                  <a:pt x="1112724" y="1113411"/>
                </a:lnTo>
                <a:lnTo>
                  <a:pt x="1043456" y="1030126"/>
                </a:lnTo>
                <a:lnTo>
                  <a:pt x="1039125" y="1025748"/>
                </a:lnTo>
                <a:lnTo>
                  <a:pt x="1039125" y="1021355"/>
                </a:lnTo>
                <a:lnTo>
                  <a:pt x="1043456" y="981910"/>
                </a:lnTo>
                <a:lnTo>
                  <a:pt x="1086750" y="810947"/>
                </a:lnTo>
                <a:lnTo>
                  <a:pt x="1086750" y="806565"/>
                </a:lnTo>
                <a:lnTo>
                  <a:pt x="1117055" y="771498"/>
                </a:lnTo>
                <a:lnTo>
                  <a:pt x="1112724" y="521633"/>
                </a:lnTo>
                <a:lnTo>
                  <a:pt x="1069427" y="390128"/>
                </a:lnTo>
                <a:lnTo>
                  <a:pt x="930888" y="74513"/>
                </a:lnTo>
                <a:lnTo>
                  <a:pt x="930888" y="70135"/>
                </a:lnTo>
                <a:lnTo>
                  <a:pt x="917896" y="0"/>
                </a:lnTo>
                <a:close/>
              </a:path>
              <a:path w="1502409" h="2214245">
                <a:moveTo>
                  <a:pt x="1177672" y="1113411"/>
                </a:moveTo>
                <a:lnTo>
                  <a:pt x="1121385" y="1117803"/>
                </a:lnTo>
                <a:lnTo>
                  <a:pt x="1180564" y="1117803"/>
                </a:lnTo>
                <a:lnTo>
                  <a:pt x="1177672" y="1113411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8548690" y="2271467"/>
            <a:ext cx="3851" cy="280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0" y="3638"/>
                </a:moveTo>
                <a:lnTo>
                  <a:pt x="3638" y="3638"/>
                </a:lnTo>
                <a:lnTo>
                  <a:pt x="3638" y="0"/>
                </a:lnTo>
                <a:lnTo>
                  <a:pt x="0" y="0"/>
                </a:lnTo>
                <a:lnTo>
                  <a:pt x="0" y="3638"/>
                </a:lnTo>
                <a:close/>
              </a:path>
            </a:pathLst>
          </a:custGeom>
          <a:solidFill>
            <a:srgbClr val="9BD3AE">
              <a:alpha val="19999"/>
            </a:srgbClr>
          </a:solidFill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8548690" y="2271467"/>
            <a:ext cx="3851" cy="280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0" y="3638"/>
                </a:moveTo>
                <a:lnTo>
                  <a:pt x="3638" y="3638"/>
                </a:lnTo>
                <a:lnTo>
                  <a:pt x="3638" y="0"/>
                </a:lnTo>
                <a:lnTo>
                  <a:pt x="0" y="0"/>
                </a:lnTo>
                <a:lnTo>
                  <a:pt x="0" y="3638"/>
                </a:lnTo>
                <a:close/>
              </a:path>
            </a:pathLst>
          </a:custGeom>
          <a:ln w="179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675722" y="1317829"/>
            <a:ext cx="8984" cy="9797"/>
          </a:xfrm>
          <a:custGeom>
            <a:avLst/>
            <a:gdLst/>
            <a:ahLst/>
            <a:cxnLst/>
            <a:rect l="l" t="t" r="r" b="b"/>
            <a:pathLst>
              <a:path w="8889" h="13335">
                <a:moveTo>
                  <a:pt x="8470" y="0"/>
                </a:moveTo>
                <a:lnTo>
                  <a:pt x="0" y="4442"/>
                </a:lnTo>
                <a:lnTo>
                  <a:pt x="8470" y="13309"/>
                </a:lnTo>
                <a:lnTo>
                  <a:pt x="8470" y="0"/>
                </a:lnTo>
                <a:close/>
              </a:path>
            </a:pathLst>
          </a:custGeom>
          <a:solidFill>
            <a:srgbClr val="9BD3AE">
              <a:alpha val="19999"/>
            </a:srgbClr>
          </a:solidFill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675722" y="1317829"/>
            <a:ext cx="8984" cy="9797"/>
          </a:xfrm>
          <a:custGeom>
            <a:avLst/>
            <a:gdLst/>
            <a:ahLst/>
            <a:cxnLst/>
            <a:rect l="l" t="t" r="r" b="b"/>
            <a:pathLst>
              <a:path w="8889" h="13335">
                <a:moveTo>
                  <a:pt x="0" y="4442"/>
                </a:moveTo>
                <a:lnTo>
                  <a:pt x="8470" y="13309"/>
                </a:lnTo>
                <a:lnTo>
                  <a:pt x="8470" y="0"/>
                </a:lnTo>
                <a:lnTo>
                  <a:pt x="0" y="4442"/>
                </a:lnTo>
                <a:close/>
              </a:path>
            </a:pathLst>
          </a:custGeom>
          <a:ln w="179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684286" y="1252950"/>
            <a:ext cx="12836" cy="6531"/>
          </a:xfrm>
          <a:custGeom>
            <a:avLst/>
            <a:gdLst/>
            <a:ahLst/>
            <a:cxnLst/>
            <a:rect l="l" t="t" r="r" b="b"/>
            <a:pathLst>
              <a:path w="12700" h="8889">
                <a:moveTo>
                  <a:pt x="12091" y="0"/>
                </a:moveTo>
                <a:lnTo>
                  <a:pt x="0" y="4232"/>
                </a:lnTo>
                <a:lnTo>
                  <a:pt x="12091" y="8467"/>
                </a:lnTo>
                <a:lnTo>
                  <a:pt x="12091" y="0"/>
                </a:lnTo>
                <a:close/>
              </a:path>
            </a:pathLst>
          </a:custGeom>
          <a:solidFill>
            <a:srgbClr val="9BD3AE">
              <a:alpha val="19999"/>
            </a:srgbClr>
          </a:solidFill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684286" y="1252950"/>
            <a:ext cx="12836" cy="6531"/>
          </a:xfrm>
          <a:custGeom>
            <a:avLst/>
            <a:gdLst/>
            <a:ahLst/>
            <a:cxnLst/>
            <a:rect l="l" t="t" r="r" b="b"/>
            <a:pathLst>
              <a:path w="12700" h="8889">
                <a:moveTo>
                  <a:pt x="0" y="4232"/>
                </a:moveTo>
                <a:lnTo>
                  <a:pt x="12091" y="8467"/>
                </a:lnTo>
                <a:lnTo>
                  <a:pt x="12091" y="0"/>
                </a:lnTo>
                <a:lnTo>
                  <a:pt x="0" y="4232"/>
                </a:lnTo>
                <a:close/>
              </a:path>
            </a:pathLst>
          </a:custGeom>
          <a:ln w="179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5634154" y="1344484"/>
            <a:ext cx="5135" cy="2800"/>
          </a:xfrm>
          <a:custGeom>
            <a:avLst/>
            <a:gdLst/>
            <a:ahLst/>
            <a:cxnLst/>
            <a:rect l="l" t="t" r="r" b="b"/>
            <a:pathLst>
              <a:path w="5079" h="3810">
                <a:moveTo>
                  <a:pt x="4852" y="0"/>
                </a:moveTo>
                <a:lnTo>
                  <a:pt x="0" y="3638"/>
                </a:lnTo>
                <a:lnTo>
                  <a:pt x="4852" y="3638"/>
                </a:lnTo>
                <a:lnTo>
                  <a:pt x="4852" y="0"/>
                </a:lnTo>
                <a:close/>
              </a:path>
            </a:pathLst>
          </a:custGeom>
          <a:solidFill>
            <a:srgbClr val="9BD3AE">
              <a:alpha val="19999"/>
            </a:srgbClr>
          </a:solidFill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634154" y="1344484"/>
            <a:ext cx="5135" cy="2800"/>
          </a:xfrm>
          <a:custGeom>
            <a:avLst/>
            <a:gdLst/>
            <a:ahLst/>
            <a:cxnLst/>
            <a:rect l="l" t="t" r="r" b="b"/>
            <a:pathLst>
              <a:path w="5079" h="3810">
                <a:moveTo>
                  <a:pt x="0" y="3638"/>
                </a:moveTo>
                <a:lnTo>
                  <a:pt x="4852" y="3638"/>
                </a:lnTo>
                <a:lnTo>
                  <a:pt x="4852" y="0"/>
                </a:lnTo>
                <a:lnTo>
                  <a:pt x="0" y="3638"/>
                </a:lnTo>
                <a:close/>
              </a:path>
            </a:pathLst>
          </a:custGeom>
          <a:ln w="179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670838" y="1276054"/>
            <a:ext cx="5135" cy="2800"/>
          </a:xfrm>
          <a:custGeom>
            <a:avLst/>
            <a:gdLst/>
            <a:ahLst/>
            <a:cxnLst/>
            <a:rect l="l" t="t" r="r" b="b"/>
            <a:pathLst>
              <a:path w="5079" h="3810">
                <a:moveTo>
                  <a:pt x="4838" y="0"/>
                </a:moveTo>
                <a:lnTo>
                  <a:pt x="0" y="3628"/>
                </a:lnTo>
                <a:lnTo>
                  <a:pt x="4838" y="3628"/>
                </a:lnTo>
                <a:lnTo>
                  <a:pt x="4838" y="0"/>
                </a:lnTo>
                <a:close/>
              </a:path>
            </a:pathLst>
          </a:custGeom>
          <a:solidFill>
            <a:srgbClr val="9BD3AE">
              <a:alpha val="19999"/>
            </a:srgbClr>
          </a:solidFill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5670838" y="1276054"/>
            <a:ext cx="5135" cy="2800"/>
          </a:xfrm>
          <a:custGeom>
            <a:avLst/>
            <a:gdLst/>
            <a:ahLst/>
            <a:cxnLst/>
            <a:rect l="l" t="t" r="r" b="b"/>
            <a:pathLst>
              <a:path w="5079" h="3810">
                <a:moveTo>
                  <a:pt x="0" y="3628"/>
                </a:moveTo>
                <a:lnTo>
                  <a:pt x="4838" y="3628"/>
                </a:lnTo>
                <a:lnTo>
                  <a:pt x="4838" y="0"/>
                </a:lnTo>
                <a:lnTo>
                  <a:pt x="0" y="3628"/>
                </a:lnTo>
                <a:close/>
              </a:path>
            </a:pathLst>
          </a:custGeom>
          <a:ln w="179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6993623" y="1317831"/>
            <a:ext cx="3851" cy="3732"/>
          </a:xfrm>
          <a:custGeom>
            <a:avLst/>
            <a:gdLst/>
            <a:ahLst/>
            <a:cxnLst/>
            <a:rect l="l" t="t" r="r" b="b"/>
            <a:pathLst>
              <a:path w="3809" h="5080">
                <a:moveTo>
                  <a:pt x="0" y="4837"/>
                </a:moveTo>
                <a:lnTo>
                  <a:pt x="3632" y="4837"/>
                </a:lnTo>
                <a:lnTo>
                  <a:pt x="3632" y="0"/>
                </a:lnTo>
                <a:lnTo>
                  <a:pt x="0" y="0"/>
                </a:lnTo>
                <a:lnTo>
                  <a:pt x="0" y="4837"/>
                </a:lnTo>
                <a:close/>
              </a:path>
            </a:pathLst>
          </a:custGeom>
          <a:solidFill>
            <a:srgbClr val="9BD3AE">
              <a:alpha val="19999"/>
            </a:srgbClr>
          </a:solidFill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6993623" y="1317831"/>
            <a:ext cx="3851" cy="3732"/>
          </a:xfrm>
          <a:custGeom>
            <a:avLst/>
            <a:gdLst/>
            <a:ahLst/>
            <a:cxnLst/>
            <a:rect l="l" t="t" r="r" b="b"/>
            <a:pathLst>
              <a:path w="3809" h="5080">
                <a:moveTo>
                  <a:pt x="0" y="4837"/>
                </a:moveTo>
                <a:lnTo>
                  <a:pt x="3632" y="4837"/>
                </a:lnTo>
                <a:lnTo>
                  <a:pt x="3632" y="0"/>
                </a:lnTo>
                <a:lnTo>
                  <a:pt x="0" y="0"/>
                </a:lnTo>
                <a:lnTo>
                  <a:pt x="0" y="4837"/>
                </a:lnTo>
                <a:close/>
              </a:path>
            </a:pathLst>
          </a:custGeom>
          <a:ln w="179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7448015" y="1469654"/>
            <a:ext cx="6419" cy="1866"/>
          </a:xfrm>
          <a:custGeom>
            <a:avLst/>
            <a:gdLst/>
            <a:ahLst/>
            <a:cxnLst/>
            <a:rect l="l" t="t" r="r" b="b"/>
            <a:pathLst>
              <a:path w="6350" h="2539">
                <a:moveTo>
                  <a:pt x="0" y="2418"/>
                </a:moveTo>
                <a:lnTo>
                  <a:pt x="6032" y="2418"/>
                </a:lnTo>
                <a:lnTo>
                  <a:pt x="6032" y="0"/>
                </a:lnTo>
                <a:lnTo>
                  <a:pt x="0" y="0"/>
                </a:lnTo>
                <a:lnTo>
                  <a:pt x="0" y="2418"/>
                </a:lnTo>
                <a:close/>
              </a:path>
            </a:pathLst>
          </a:custGeom>
          <a:solidFill>
            <a:srgbClr val="9BD3AE">
              <a:alpha val="19999"/>
            </a:srgbClr>
          </a:solidFill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7448015" y="1469654"/>
            <a:ext cx="6419" cy="1866"/>
          </a:xfrm>
          <a:custGeom>
            <a:avLst/>
            <a:gdLst/>
            <a:ahLst/>
            <a:cxnLst/>
            <a:rect l="l" t="t" r="r" b="b"/>
            <a:pathLst>
              <a:path w="6350" h="2539">
                <a:moveTo>
                  <a:pt x="0" y="2418"/>
                </a:moveTo>
                <a:lnTo>
                  <a:pt x="6032" y="2418"/>
                </a:lnTo>
                <a:lnTo>
                  <a:pt x="6032" y="0"/>
                </a:lnTo>
                <a:lnTo>
                  <a:pt x="0" y="0"/>
                </a:lnTo>
                <a:lnTo>
                  <a:pt x="0" y="2418"/>
                </a:lnTo>
                <a:close/>
              </a:path>
            </a:pathLst>
          </a:custGeom>
          <a:ln w="179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4672019" y="2632307"/>
            <a:ext cx="3851" cy="2800"/>
          </a:xfrm>
          <a:custGeom>
            <a:avLst/>
            <a:gdLst/>
            <a:ahLst/>
            <a:cxnLst/>
            <a:rect l="l" t="t" r="r" b="b"/>
            <a:pathLst>
              <a:path w="3810" h="3810">
                <a:moveTo>
                  <a:pt x="0" y="3636"/>
                </a:moveTo>
                <a:lnTo>
                  <a:pt x="3632" y="3636"/>
                </a:lnTo>
                <a:lnTo>
                  <a:pt x="3632" y="0"/>
                </a:lnTo>
                <a:lnTo>
                  <a:pt x="0" y="0"/>
                </a:lnTo>
                <a:lnTo>
                  <a:pt x="0" y="3636"/>
                </a:lnTo>
                <a:close/>
              </a:path>
            </a:pathLst>
          </a:custGeom>
          <a:solidFill>
            <a:srgbClr val="9BD3AE">
              <a:alpha val="19999"/>
            </a:srgbClr>
          </a:solidFill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4672019" y="2632307"/>
            <a:ext cx="3851" cy="2800"/>
          </a:xfrm>
          <a:custGeom>
            <a:avLst/>
            <a:gdLst/>
            <a:ahLst/>
            <a:cxnLst/>
            <a:rect l="l" t="t" r="r" b="b"/>
            <a:pathLst>
              <a:path w="3810" h="3810">
                <a:moveTo>
                  <a:pt x="0" y="3636"/>
                </a:moveTo>
                <a:lnTo>
                  <a:pt x="3632" y="3636"/>
                </a:lnTo>
                <a:lnTo>
                  <a:pt x="3632" y="0"/>
                </a:lnTo>
                <a:lnTo>
                  <a:pt x="0" y="0"/>
                </a:lnTo>
                <a:lnTo>
                  <a:pt x="0" y="3636"/>
                </a:lnTo>
                <a:close/>
              </a:path>
            </a:pathLst>
          </a:custGeom>
          <a:ln w="179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4757600" y="3144233"/>
            <a:ext cx="6419" cy="2800"/>
          </a:xfrm>
          <a:custGeom>
            <a:avLst/>
            <a:gdLst/>
            <a:ahLst/>
            <a:cxnLst/>
            <a:rect l="l" t="t" r="r" b="b"/>
            <a:pathLst>
              <a:path w="6350" h="3810">
                <a:moveTo>
                  <a:pt x="0" y="3638"/>
                </a:moveTo>
                <a:lnTo>
                  <a:pt x="6051" y="3638"/>
                </a:lnTo>
                <a:lnTo>
                  <a:pt x="6051" y="0"/>
                </a:lnTo>
                <a:lnTo>
                  <a:pt x="0" y="0"/>
                </a:lnTo>
                <a:lnTo>
                  <a:pt x="0" y="3638"/>
                </a:lnTo>
                <a:close/>
              </a:path>
            </a:pathLst>
          </a:custGeom>
          <a:solidFill>
            <a:srgbClr val="9BD3AE">
              <a:alpha val="19999"/>
            </a:srgbClr>
          </a:solidFill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4757600" y="3144233"/>
            <a:ext cx="6419" cy="2800"/>
          </a:xfrm>
          <a:custGeom>
            <a:avLst/>
            <a:gdLst/>
            <a:ahLst/>
            <a:cxnLst/>
            <a:rect l="l" t="t" r="r" b="b"/>
            <a:pathLst>
              <a:path w="6350" h="3810">
                <a:moveTo>
                  <a:pt x="0" y="3638"/>
                </a:moveTo>
                <a:lnTo>
                  <a:pt x="6051" y="3638"/>
                </a:lnTo>
                <a:lnTo>
                  <a:pt x="6051" y="0"/>
                </a:lnTo>
                <a:lnTo>
                  <a:pt x="0" y="0"/>
                </a:lnTo>
                <a:lnTo>
                  <a:pt x="0" y="3638"/>
                </a:lnTo>
                <a:close/>
              </a:path>
            </a:pathLst>
          </a:custGeom>
          <a:ln w="179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5219717" y="2677641"/>
            <a:ext cx="2568" cy="2800"/>
          </a:xfrm>
          <a:custGeom>
            <a:avLst/>
            <a:gdLst/>
            <a:ahLst/>
            <a:cxnLst/>
            <a:rect l="l" t="t" r="r" b="b"/>
            <a:pathLst>
              <a:path w="2539" h="3810">
                <a:moveTo>
                  <a:pt x="0" y="3624"/>
                </a:moveTo>
                <a:lnTo>
                  <a:pt x="2418" y="3624"/>
                </a:lnTo>
                <a:lnTo>
                  <a:pt x="2418" y="0"/>
                </a:lnTo>
                <a:lnTo>
                  <a:pt x="0" y="0"/>
                </a:lnTo>
                <a:lnTo>
                  <a:pt x="0" y="3624"/>
                </a:lnTo>
                <a:close/>
              </a:path>
            </a:pathLst>
          </a:custGeom>
          <a:solidFill>
            <a:srgbClr val="9BD3AE">
              <a:alpha val="19999"/>
            </a:srgbClr>
          </a:solidFill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5219717" y="2677641"/>
            <a:ext cx="2568" cy="2800"/>
          </a:xfrm>
          <a:custGeom>
            <a:avLst/>
            <a:gdLst/>
            <a:ahLst/>
            <a:cxnLst/>
            <a:rect l="l" t="t" r="r" b="b"/>
            <a:pathLst>
              <a:path w="2539" h="3810">
                <a:moveTo>
                  <a:pt x="0" y="3624"/>
                </a:moveTo>
                <a:lnTo>
                  <a:pt x="2418" y="3624"/>
                </a:lnTo>
                <a:lnTo>
                  <a:pt x="2418" y="0"/>
                </a:lnTo>
                <a:lnTo>
                  <a:pt x="0" y="0"/>
                </a:lnTo>
                <a:lnTo>
                  <a:pt x="0" y="3624"/>
                </a:lnTo>
                <a:close/>
              </a:path>
            </a:pathLst>
          </a:custGeom>
          <a:ln w="179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2823544" y="3642841"/>
            <a:ext cx="8984" cy="3732"/>
          </a:xfrm>
          <a:custGeom>
            <a:avLst/>
            <a:gdLst/>
            <a:ahLst/>
            <a:cxnLst/>
            <a:rect l="l" t="t" r="r" b="b"/>
            <a:pathLst>
              <a:path w="8889" h="5079">
                <a:moveTo>
                  <a:pt x="8467" y="0"/>
                </a:moveTo>
                <a:lnTo>
                  <a:pt x="0" y="4837"/>
                </a:lnTo>
                <a:lnTo>
                  <a:pt x="8467" y="4837"/>
                </a:lnTo>
                <a:lnTo>
                  <a:pt x="8467" y="0"/>
                </a:lnTo>
                <a:close/>
              </a:path>
            </a:pathLst>
          </a:custGeom>
          <a:solidFill>
            <a:srgbClr val="9BD3AE">
              <a:alpha val="19999"/>
            </a:srgbClr>
          </a:solidFill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2823544" y="3642841"/>
            <a:ext cx="8984" cy="3732"/>
          </a:xfrm>
          <a:custGeom>
            <a:avLst/>
            <a:gdLst/>
            <a:ahLst/>
            <a:cxnLst/>
            <a:rect l="l" t="t" r="r" b="b"/>
            <a:pathLst>
              <a:path w="8889" h="5079">
                <a:moveTo>
                  <a:pt x="0" y="4837"/>
                </a:moveTo>
                <a:lnTo>
                  <a:pt x="8467" y="4837"/>
                </a:lnTo>
                <a:lnTo>
                  <a:pt x="8467" y="0"/>
                </a:lnTo>
                <a:lnTo>
                  <a:pt x="0" y="4837"/>
                </a:lnTo>
                <a:close/>
              </a:path>
            </a:pathLst>
          </a:custGeom>
          <a:ln w="179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2791759" y="3372655"/>
            <a:ext cx="3851" cy="4665"/>
          </a:xfrm>
          <a:custGeom>
            <a:avLst/>
            <a:gdLst/>
            <a:ahLst/>
            <a:cxnLst/>
            <a:rect l="l" t="t" r="r" b="b"/>
            <a:pathLst>
              <a:path w="3810" h="6350">
                <a:moveTo>
                  <a:pt x="0" y="6047"/>
                </a:moveTo>
                <a:lnTo>
                  <a:pt x="3628" y="6047"/>
                </a:lnTo>
                <a:lnTo>
                  <a:pt x="3628" y="0"/>
                </a:lnTo>
                <a:lnTo>
                  <a:pt x="0" y="0"/>
                </a:lnTo>
                <a:lnTo>
                  <a:pt x="0" y="6047"/>
                </a:lnTo>
                <a:close/>
              </a:path>
            </a:pathLst>
          </a:custGeom>
          <a:solidFill>
            <a:srgbClr val="9BD3AE">
              <a:alpha val="19999"/>
            </a:srgbClr>
          </a:solidFill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2791759" y="3372655"/>
            <a:ext cx="3851" cy="4665"/>
          </a:xfrm>
          <a:custGeom>
            <a:avLst/>
            <a:gdLst/>
            <a:ahLst/>
            <a:cxnLst/>
            <a:rect l="l" t="t" r="r" b="b"/>
            <a:pathLst>
              <a:path w="3810" h="6350">
                <a:moveTo>
                  <a:pt x="0" y="6047"/>
                </a:moveTo>
                <a:lnTo>
                  <a:pt x="3628" y="6047"/>
                </a:lnTo>
                <a:lnTo>
                  <a:pt x="3628" y="0"/>
                </a:lnTo>
                <a:lnTo>
                  <a:pt x="0" y="0"/>
                </a:lnTo>
                <a:lnTo>
                  <a:pt x="0" y="6047"/>
                </a:lnTo>
                <a:close/>
              </a:path>
            </a:pathLst>
          </a:custGeom>
          <a:ln w="179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2884038" y="2519825"/>
            <a:ext cx="13476" cy="8399"/>
          </a:xfrm>
          <a:custGeom>
            <a:avLst/>
            <a:gdLst/>
            <a:ahLst/>
            <a:cxnLst/>
            <a:rect l="l" t="t" r="r" b="b"/>
            <a:pathLst>
              <a:path w="13335" h="11429">
                <a:moveTo>
                  <a:pt x="4428" y="0"/>
                </a:moveTo>
                <a:lnTo>
                  <a:pt x="0" y="5440"/>
                </a:lnTo>
                <a:lnTo>
                  <a:pt x="13309" y="10886"/>
                </a:lnTo>
                <a:lnTo>
                  <a:pt x="4428" y="0"/>
                </a:lnTo>
                <a:close/>
              </a:path>
            </a:pathLst>
          </a:custGeom>
          <a:solidFill>
            <a:srgbClr val="9BD3AE">
              <a:alpha val="19999"/>
            </a:srgbClr>
          </a:solidFill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2884038" y="2519825"/>
            <a:ext cx="13476" cy="8399"/>
          </a:xfrm>
          <a:custGeom>
            <a:avLst/>
            <a:gdLst/>
            <a:ahLst/>
            <a:cxnLst/>
            <a:rect l="l" t="t" r="r" b="b"/>
            <a:pathLst>
              <a:path w="13335" h="11429">
                <a:moveTo>
                  <a:pt x="0" y="5440"/>
                </a:moveTo>
                <a:lnTo>
                  <a:pt x="13309" y="10886"/>
                </a:lnTo>
                <a:lnTo>
                  <a:pt x="4428" y="0"/>
                </a:lnTo>
                <a:lnTo>
                  <a:pt x="0" y="5440"/>
                </a:lnTo>
                <a:close/>
              </a:path>
            </a:pathLst>
          </a:custGeom>
          <a:ln w="179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2760564" y="2501163"/>
            <a:ext cx="8984" cy="3732"/>
          </a:xfrm>
          <a:custGeom>
            <a:avLst/>
            <a:gdLst/>
            <a:ahLst/>
            <a:cxnLst/>
            <a:rect l="l" t="t" r="r" b="b"/>
            <a:pathLst>
              <a:path w="8889" h="5079">
                <a:moveTo>
                  <a:pt x="0" y="0"/>
                </a:moveTo>
                <a:lnTo>
                  <a:pt x="0" y="4837"/>
                </a:lnTo>
                <a:lnTo>
                  <a:pt x="8467" y="4837"/>
                </a:lnTo>
                <a:lnTo>
                  <a:pt x="0" y="0"/>
                </a:lnTo>
                <a:close/>
              </a:path>
            </a:pathLst>
          </a:custGeom>
          <a:solidFill>
            <a:srgbClr val="9BD3AE">
              <a:alpha val="19999"/>
            </a:srgbClr>
          </a:solidFill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2760564" y="2501163"/>
            <a:ext cx="8984" cy="3732"/>
          </a:xfrm>
          <a:custGeom>
            <a:avLst/>
            <a:gdLst/>
            <a:ahLst/>
            <a:cxnLst/>
            <a:rect l="l" t="t" r="r" b="b"/>
            <a:pathLst>
              <a:path w="8889" h="5079">
                <a:moveTo>
                  <a:pt x="0" y="4837"/>
                </a:moveTo>
                <a:lnTo>
                  <a:pt x="8467" y="4837"/>
                </a:lnTo>
                <a:lnTo>
                  <a:pt x="0" y="0"/>
                </a:lnTo>
                <a:lnTo>
                  <a:pt x="0" y="4837"/>
                </a:lnTo>
                <a:close/>
              </a:path>
            </a:pathLst>
          </a:custGeom>
          <a:ln w="179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2262399" y="1804870"/>
            <a:ext cx="2816027" cy="1838196"/>
          </a:xfrm>
          <a:custGeom>
            <a:avLst/>
            <a:gdLst/>
            <a:ahLst/>
            <a:cxnLst/>
            <a:rect l="l" t="t" r="r" b="b"/>
            <a:pathLst>
              <a:path w="2786379" h="2501900">
                <a:moveTo>
                  <a:pt x="1346722" y="2120440"/>
                </a:moveTo>
                <a:lnTo>
                  <a:pt x="524243" y="2120440"/>
                </a:lnTo>
                <a:lnTo>
                  <a:pt x="524243" y="2133575"/>
                </a:lnTo>
                <a:lnTo>
                  <a:pt x="545912" y="2304442"/>
                </a:lnTo>
                <a:lnTo>
                  <a:pt x="563242" y="2501593"/>
                </a:lnTo>
                <a:lnTo>
                  <a:pt x="1096149" y="2396448"/>
                </a:lnTo>
                <a:lnTo>
                  <a:pt x="1117805" y="2396448"/>
                </a:lnTo>
                <a:lnTo>
                  <a:pt x="1139479" y="2374541"/>
                </a:lnTo>
                <a:lnTo>
                  <a:pt x="1139479" y="2321971"/>
                </a:lnTo>
                <a:lnTo>
                  <a:pt x="1178467" y="2273778"/>
                </a:lnTo>
                <a:lnTo>
                  <a:pt x="1174136" y="2269397"/>
                </a:lnTo>
                <a:lnTo>
                  <a:pt x="1174136" y="2216826"/>
                </a:lnTo>
                <a:lnTo>
                  <a:pt x="1178467" y="2216826"/>
                </a:lnTo>
                <a:lnTo>
                  <a:pt x="1273788" y="2212445"/>
                </a:lnTo>
                <a:lnTo>
                  <a:pt x="1299784" y="2164255"/>
                </a:lnTo>
                <a:lnTo>
                  <a:pt x="1346722" y="2120440"/>
                </a:lnTo>
                <a:close/>
              </a:path>
              <a:path w="2786379" h="2501900">
                <a:moveTo>
                  <a:pt x="1117805" y="2396448"/>
                </a:moveTo>
                <a:lnTo>
                  <a:pt x="1096149" y="2396448"/>
                </a:lnTo>
                <a:lnTo>
                  <a:pt x="1109139" y="2405207"/>
                </a:lnTo>
                <a:lnTo>
                  <a:pt x="1117805" y="2396448"/>
                </a:lnTo>
                <a:close/>
              </a:path>
              <a:path w="2786379" h="2501900">
                <a:moveTo>
                  <a:pt x="2304943" y="920027"/>
                </a:moveTo>
                <a:lnTo>
                  <a:pt x="203634" y="920027"/>
                </a:lnTo>
                <a:lnTo>
                  <a:pt x="290282" y="968220"/>
                </a:lnTo>
                <a:lnTo>
                  <a:pt x="294613" y="972597"/>
                </a:lnTo>
                <a:lnTo>
                  <a:pt x="294613" y="981356"/>
                </a:lnTo>
                <a:lnTo>
                  <a:pt x="264283" y="1051455"/>
                </a:lnTo>
                <a:lnTo>
                  <a:pt x="264283" y="1261746"/>
                </a:lnTo>
                <a:lnTo>
                  <a:pt x="298955" y="1318709"/>
                </a:lnTo>
                <a:lnTo>
                  <a:pt x="303286" y="1323089"/>
                </a:lnTo>
                <a:lnTo>
                  <a:pt x="303286" y="1327467"/>
                </a:lnTo>
                <a:lnTo>
                  <a:pt x="272959" y="1380039"/>
                </a:lnTo>
                <a:lnTo>
                  <a:pt x="251294" y="1436991"/>
                </a:lnTo>
                <a:lnTo>
                  <a:pt x="216626" y="1507089"/>
                </a:lnTo>
                <a:lnTo>
                  <a:pt x="203634" y="1581570"/>
                </a:lnTo>
                <a:lnTo>
                  <a:pt x="238287" y="1642899"/>
                </a:lnTo>
                <a:lnTo>
                  <a:pt x="238287" y="1752433"/>
                </a:lnTo>
                <a:lnTo>
                  <a:pt x="307616" y="1822522"/>
                </a:lnTo>
                <a:lnTo>
                  <a:pt x="330698" y="1832589"/>
                </a:lnTo>
                <a:lnTo>
                  <a:pt x="368810" y="1850456"/>
                </a:lnTo>
                <a:lnTo>
                  <a:pt x="420260" y="1875096"/>
                </a:lnTo>
                <a:lnTo>
                  <a:pt x="493916" y="1905772"/>
                </a:lnTo>
                <a:lnTo>
                  <a:pt x="498247" y="1914531"/>
                </a:lnTo>
                <a:lnTo>
                  <a:pt x="498247" y="1918907"/>
                </a:lnTo>
                <a:lnTo>
                  <a:pt x="524243" y="2124817"/>
                </a:lnTo>
                <a:lnTo>
                  <a:pt x="524243" y="2120440"/>
                </a:lnTo>
                <a:lnTo>
                  <a:pt x="1346722" y="2120440"/>
                </a:lnTo>
                <a:lnTo>
                  <a:pt x="1581397" y="1901383"/>
                </a:lnTo>
                <a:lnTo>
                  <a:pt x="1585735" y="1892621"/>
                </a:lnTo>
                <a:lnTo>
                  <a:pt x="1627820" y="1892621"/>
                </a:lnTo>
                <a:lnTo>
                  <a:pt x="1646392" y="1813767"/>
                </a:lnTo>
                <a:lnTo>
                  <a:pt x="1646392" y="1809385"/>
                </a:lnTo>
                <a:lnTo>
                  <a:pt x="1811027" y="1809385"/>
                </a:lnTo>
                <a:lnTo>
                  <a:pt x="1949667" y="1555282"/>
                </a:lnTo>
                <a:lnTo>
                  <a:pt x="1954008" y="1550902"/>
                </a:lnTo>
                <a:lnTo>
                  <a:pt x="2774200" y="1550902"/>
                </a:lnTo>
                <a:lnTo>
                  <a:pt x="2733869" y="1502712"/>
                </a:lnTo>
                <a:lnTo>
                  <a:pt x="2733869" y="1428231"/>
                </a:lnTo>
                <a:lnTo>
                  <a:pt x="2664555" y="1318709"/>
                </a:lnTo>
                <a:lnTo>
                  <a:pt x="2577895" y="1283652"/>
                </a:lnTo>
                <a:lnTo>
                  <a:pt x="2547027" y="1263940"/>
                </a:lnTo>
                <a:lnTo>
                  <a:pt x="2524892" y="1250389"/>
                </a:lnTo>
                <a:lnTo>
                  <a:pt x="2512912" y="1244229"/>
                </a:lnTo>
                <a:lnTo>
                  <a:pt x="2452244" y="1196035"/>
                </a:lnTo>
                <a:lnTo>
                  <a:pt x="2447913" y="1191657"/>
                </a:lnTo>
                <a:lnTo>
                  <a:pt x="2452244" y="1187265"/>
                </a:lnTo>
                <a:lnTo>
                  <a:pt x="2461700" y="1160981"/>
                </a:lnTo>
                <a:lnTo>
                  <a:pt x="2417591" y="1160981"/>
                </a:lnTo>
                <a:lnTo>
                  <a:pt x="2374272" y="1139087"/>
                </a:lnTo>
                <a:lnTo>
                  <a:pt x="2283278" y="1038318"/>
                </a:lnTo>
                <a:lnTo>
                  <a:pt x="2278947" y="1033931"/>
                </a:lnTo>
                <a:lnTo>
                  <a:pt x="2278947" y="1029549"/>
                </a:lnTo>
                <a:lnTo>
                  <a:pt x="2304943" y="959462"/>
                </a:lnTo>
                <a:lnTo>
                  <a:pt x="2304943" y="920027"/>
                </a:lnTo>
                <a:close/>
              </a:path>
              <a:path w="2786379" h="2501900">
                <a:moveTo>
                  <a:pt x="1627820" y="1892621"/>
                </a:moveTo>
                <a:lnTo>
                  <a:pt x="1590066" y="1892621"/>
                </a:lnTo>
                <a:lnTo>
                  <a:pt x="1624723" y="1905772"/>
                </a:lnTo>
                <a:lnTo>
                  <a:pt x="1627820" y="1892621"/>
                </a:lnTo>
                <a:close/>
              </a:path>
              <a:path w="2786379" h="2501900">
                <a:moveTo>
                  <a:pt x="2774200" y="1550902"/>
                </a:moveTo>
                <a:lnTo>
                  <a:pt x="1958338" y="1550902"/>
                </a:lnTo>
                <a:lnTo>
                  <a:pt x="2105640" y="1555282"/>
                </a:lnTo>
                <a:lnTo>
                  <a:pt x="2109971" y="1555282"/>
                </a:lnTo>
                <a:lnTo>
                  <a:pt x="2109971" y="1559660"/>
                </a:lnTo>
                <a:lnTo>
                  <a:pt x="2296285" y="1756815"/>
                </a:lnTo>
                <a:lnTo>
                  <a:pt x="2300612" y="1761192"/>
                </a:lnTo>
                <a:lnTo>
                  <a:pt x="2309274" y="1809385"/>
                </a:lnTo>
                <a:lnTo>
                  <a:pt x="2361269" y="1848808"/>
                </a:lnTo>
                <a:lnTo>
                  <a:pt x="2365599" y="1848808"/>
                </a:lnTo>
                <a:lnTo>
                  <a:pt x="2382934" y="1879484"/>
                </a:lnTo>
                <a:lnTo>
                  <a:pt x="2460920" y="1813767"/>
                </a:lnTo>
                <a:lnTo>
                  <a:pt x="2465251" y="1809385"/>
                </a:lnTo>
                <a:lnTo>
                  <a:pt x="2525904" y="1783101"/>
                </a:lnTo>
                <a:lnTo>
                  <a:pt x="2541748" y="1772354"/>
                </a:lnTo>
                <a:lnTo>
                  <a:pt x="2568150" y="1752983"/>
                </a:lnTo>
                <a:lnTo>
                  <a:pt x="2603891" y="1726149"/>
                </a:lnTo>
                <a:lnTo>
                  <a:pt x="2647221" y="1699863"/>
                </a:lnTo>
                <a:lnTo>
                  <a:pt x="2785860" y="1599098"/>
                </a:lnTo>
                <a:lnTo>
                  <a:pt x="2781529" y="1559660"/>
                </a:lnTo>
                <a:lnTo>
                  <a:pt x="2774200" y="1550902"/>
                </a:lnTo>
                <a:close/>
              </a:path>
              <a:path w="2786379" h="2501900">
                <a:moveTo>
                  <a:pt x="2447913" y="1117177"/>
                </a:moveTo>
                <a:lnTo>
                  <a:pt x="2434921" y="1121558"/>
                </a:lnTo>
                <a:lnTo>
                  <a:pt x="2421921" y="1152224"/>
                </a:lnTo>
                <a:lnTo>
                  <a:pt x="2417591" y="1160981"/>
                </a:lnTo>
                <a:lnTo>
                  <a:pt x="2461700" y="1160981"/>
                </a:lnTo>
                <a:lnTo>
                  <a:pt x="2469578" y="1139087"/>
                </a:lnTo>
                <a:lnTo>
                  <a:pt x="2447913" y="1117177"/>
                </a:lnTo>
                <a:close/>
              </a:path>
              <a:path w="2786379" h="2501900">
                <a:moveTo>
                  <a:pt x="333612" y="0"/>
                </a:moveTo>
                <a:lnTo>
                  <a:pt x="285951" y="61333"/>
                </a:lnTo>
                <a:lnTo>
                  <a:pt x="329281" y="105145"/>
                </a:lnTo>
                <a:lnTo>
                  <a:pt x="329281" y="162097"/>
                </a:lnTo>
                <a:lnTo>
                  <a:pt x="316278" y="201532"/>
                </a:lnTo>
                <a:lnTo>
                  <a:pt x="320608" y="205910"/>
                </a:lnTo>
                <a:lnTo>
                  <a:pt x="285951" y="267242"/>
                </a:lnTo>
                <a:lnTo>
                  <a:pt x="303286" y="328583"/>
                </a:lnTo>
                <a:lnTo>
                  <a:pt x="316278" y="429350"/>
                </a:lnTo>
                <a:lnTo>
                  <a:pt x="316278" y="433727"/>
                </a:lnTo>
                <a:lnTo>
                  <a:pt x="216626" y="565157"/>
                </a:lnTo>
                <a:lnTo>
                  <a:pt x="212295" y="569537"/>
                </a:lnTo>
                <a:lnTo>
                  <a:pt x="207965" y="569537"/>
                </a:lnTo>
                <a:lnTo>
                  <a:pt x="43326" y="573915"/>
                </a:lnTo>
                <a:lnTo>
                  <a:pt x="0" y="687830"/>
                </a:lnTo>
                <a:lnTo>
                  <a:pt x="95317" y="753537"/>
                </a:lnTo>
                <a:lnTo>
                  <a:pt x="99648" y="753537"/>
                </a:lnTo>
                <a:lnTo>
                  <a:pt x="99648" y="784217"/>
                </a:lnTo>
                <a:lnTo>
                  <a:pt x="95317" y="788598"/>
                </a:lnTo>
                <a:lnTo>
                  <a:pt x="64990" y="814885"/>
                </a:lnTo>
                <a:lnTo>
                  <a:pt x="64990" y="911268"/>
                </a:lnTo>
                <a:lnTo>
                  <a:pt x="155973" y="946313"/>
                </a:lnTo>
                <a:lnTo>
                  <a:pt x="194972" y="920027"/>
                </a:lnTo>
                <a:lnTo>
                  <a:pt x="2304943" y="920027"/>
                </a:lnTo>
                <a:lnTo>
                  <a:pt x="2274616" y="880588"/>
                </a:lnTo>
                <a:lnTo>
                  <a:pt x="2270286" y="871833"/>
                </a:lnTo>
                <a:lnTo>
                  <a:pt x="2278947" y="867453"/>
                </a:lnTo>
                <a:lnTo>
                  <a:pt x="2313604" y="841165"/>
                </a:lnTo>
                <a:lnTo>
                  <a:pt x="2365599" y="753537"/>
                </a:lnTo>
                <a:lnTo>
                  <a:pt x="2369930" y="749160"/>
                </a:lnTo>
                <a:lnTo>
                  <a:pt x="2439252" y="714118"/>
                </a:lnTo>
                <a:lnTo>
                  <a:pt x="2456590" y="692208"/>
                </a:lnTo>
                <a:lnTo>
                  <a:pt x="2447913" y="600203"/>
                </a:lnTo>
                <a:lnTo>
                  <a:pt x="2421921" y="578308"/>
                </a:lnTo>
                <a:lnTo>
                  <a:pt x="2421921" y="534492"/>
                </a:lnTo>
                <a:lnTo>
                  <a:pt x="2400268" y="464393"/>
                </a:lnTo>
                <a:lnTo>
                  <a:pt x="2370406" y="426192"/>
                </a:lnTo>
                <a:lnTo>
                  <a:pt x="2346114" y="398686"/>
                </a:lnTo>
                <a:lnTo>
                  <a:pt x="1646392" y="398686"/>
                </a:lnTo>
                <a:lnTo>
                  <a:pt x="1594397" y="368006"/>
                </a:lnTo>
                <a:lnTo>
                  <a:pt x="1543707" y="328583"/>
                </a:lnTo>
                <a:lnTo>
                  <a:pt x="1442754" y="328583"/>
                </a:lnTo>
                <a:lnTo>
                  <a:pt x="1368323" y="249725"/>
                </a:lnTo>
                <a:lnTo>
                  <a:pt x="567573" y="249725"/>
                </a:lnTo>
                <a:lnTo>
                  <a:pt x="441925" y="92008"/>
                </a:lnTo>
                <a:lnTo>
                  <a:pt x="376942" y="35046"/>
                </a:lnTo>
                <a:lnTo>
                  <a:pt x="333612" y="0"/>
                </a:lnTo>
                <a:close/>
              </a:path>
              <a:path w="2786379" h="2501900">
                <a:moveTo>
                  <a:pt x="1763363" y="267242"/>
                </a:moveTo>
                <a:lnTo>
                  <a:pt x="1707045" y="280393"/>
                </a:lnTo>
                <a:lnTo>
                  <a:pt x="1694052" y="346111"/>
                </a:lnTo>
                <a:lnTo>
                  <a:pt x="1646392" y="398686"/>
                </a:lnTo>
                <a:lnTo>
                  <a:pt x="2346114" y="398686"/>
                </a:lnTo>
                <a:lnTo>
                  <a:pt x="2326612" y="376775"/>
                </a:lnTo>
                <a:lnTo>
                  <a:pt x="2326612" y="341722"/>
                </a:lnTo>
                <a:lnTo>
                  <a:pt x="1889014" y="341722"/>
                </a:lnTo>
                <a:lnTo>
                  <a:pt x="1780701" y="328583"/>
                </a:lnTo>
                <a:lnTo>
                  <a:pt x="1763363" y="267242"/>
                </a:lnTo>
                <a:close/>
              </a:path>
              <a:path w="2786379" h="2501900">
                <a:moveTo>
                  <a:pt x="2235621" y="118292"/>
                </a:moveTo>
                <a:lnTo>
                  <a:pt x="2135967" y="118292"/>
                </a:lnTo>
                <a:lnTo>
                  <a:pt x="2131636" y="131432"/>
                </a:lnTo>
                <a:lnTo>
                  <a:pt x="2092647" y="284770"/>
                </a:lnTo>
                <a:lnTo>
                  <a:pt x="2023323" y="324205"/>
                </a:lnTo>
                <a:lnTo>
                  <a:pt x="1889014" y="341722"/>
                </a:lnTo>
                <a:lnTo>
                  <a:pt x="2326612" y="341722"/>
                </a:lnTo>
                <a:lnTo>
                  <a:pt x="2326612" y="306677"/>
                </a:lnTo>
                <a:lnTo>
                  <a:pt x="2330942" y="306677"/>
                </a:lnTo>
                <a:lnTo>
                  <a:pt x="2356938" y="280393"/>
                </a:lnTo>
                <a:lnTo>
                  <a:pt x="2326612" y="245347"/>
                </a:lnTo>
                <a:lnTo>
                  <a:pt x="2322281" y="240955"/>
                </a:lnTo>
                <a:lnTo>
                  <a:pt x="2320353" y="232196"/>
                </a:lnTo>
                <a:lnTo>
                  <a:pt x="2248625" y="232196"/>
                </a:lnTo>
                <a:lnTo>
                  <a:pt x="2244294" y="219061"/>
                </a:lnTo>
                <a:lnTo>
                  <a:pt x="2226960" y="184003"/>
                </a:lnTo>
                <a:lnTo>
                  <a:pt x="2222629" y="184003"/>
                </a:lnTo>
                <a:lnTo>
                  <a:pt x="2222629" y="179626"/>
                </a:lnTo>
                <a:lnTo>
                  <a:pt x="2235621" y="118292"/>
                </a:lnTo>
                <a:close/>
              </a:path>
              <a:path w="2786379" h="2501900">
                <a:moveTo>
                  <a:pt x="1538079" y="324205"/>
                </a:moveTo>
                <a:lnTo>
                  <a:pt x="1442754" y="328583"/>
                </a:lnTo>
                <a:lnTo>
                  <a:pt x="1543707" y="328583"/>
                </a:lnTo>
                <a:lnTo>
                  <a:pt x="1538079" y="324205"/>
                </a:lnTo>
                <a:close/>
              </a:path>
              <a:path w="2786379" h="2501900">
                <a:moveTo>
                  <a:pt x="831862" y="70102"/>
                </a:moveTo>
                <a:lnTo>
                  <a:pt x="792860" y="122678"/>
                </a:lnTo>
                <a:lnTo>
                  <a:pt x="723546" y="131432"/>
                </a:lnTo>
                <a:lnTo>
                  <a:pt x="697553" y="192761"/>
                </a:lnTo>
                <a:lnTo>
                  <a:pt x="567573" y="249725"/>
                </a:lnTo>
                <a:lnTo>
                  <a:pt x="1368323" y="249725"/>
                </a:lnTo>
                <a:lnTo>
                  <a:pt x="1351779" y="232196"/>
                </a:lnTo>
                <a:lnTo>
                  <a:pt x="1348944" y="166479"/>
                </a:lnTo>
                <a:lnTo>
                  <a:pt x="1035497" y="166479"/>
                </a:lnTo>
                <a:lnTo>
                  <a:pt x="992167" y="87617"/>
                </a:lnTo>
                <a:lnTo>
                  <a:pt x="831862" y="70102"/>
                </a:lnTo>
                <a:close/>
              </a:path>
              <a:path w="2786379" h="2501900">
                <a:moveTo>
                  <a:pt x="2296285" y="184003"/>
                </a:moveTo>
                <a:lnTo>
                  <a:pt x="2248625" y="232196"/>
                </a:lnTo>
                <a:lnTo>
                  <a:pt x="2320353" y="232196"/>
                </a:lnTo>
                <a:lnTo>
                  <a:pt x="2313604" y="201532"/>
                </a:lnTo>
                <a:lnTo>
                  <a:pt x="2296285" y="184003"/>
                </a:lnTo>
                <a:close/>
              </a:path>
              <a:path w="2786379" h="2501900">
                <a:moveTo>
                  <a:pt x="1161133" y="96390"/>
                </a:moveTo>
                <a:lnTo>
                  <a:pt x="1113483" y="166479"/>
                </a:lnTo>
                <a:lnTo>
                  <a:pt x="1348944" y="166479"/>
                </a:lnTo>
                <a:lnTo>
                  <a:pt x="1347433" y="131432"/>
                </a:lnTo>
                <a:lnTo>
                  <a:pt x="1260784" y="105145"/>
                </a:lnTo>
                <a:lnTo>
                  <a:pt x="1161133" y="9639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2262399" y="1804870"/>
            <a:ext cx="2816027" cy="1838196"/>
          </a:xfrm>
          <a:custGeom>
            <a:avLst/>
            <a:gdLst/>
            <a:ahLst/>
            <a:cxnLst/>
            <a:rect l="l" t="t" r="r" b="b"/>
            <a:pathLst>
              <a:path w="2786379" h="2501900">
                <a:moveTo>
                  <a:pt x="1178467" y="2273778"/>
                </a:moveTo>
                <a:lnTo>
                  <a:pt x="1139479" y="2321971"/>
                </a:lnTo>
                <a:lnTo>
                  <a:pt x="1139479" y="2374541"/>
                </a:lnTo>
                <a:lnTo>
                  <a:pt x="1109139" y="2405207"/>
                </a:lnTo>
                <a:lnTo>
                  <a:pt x="1096149" y="2396448"/>
                </a:lnTo>
                <a:lnTo>
                  <a:pt x="563242" y="2501593"/>
                </a:lnTo>
                <a:lnTo>
                  <a:pt x="545912" y="2304442"/>
                </a:lnTo>
                <a:lnTo>
                  <a:pt x="524243" y="2133575"/>
                </a:lnTo>
                <a:lnTo>
                  <a:pt x="524243" y="2120440"/>
                </a:lnTo>
                <a:lnTo>
                  <a:pt x="524243" y="2124817"/>
                </a:lnTo>
                <a:lnTo>
                  <a:pt x="498247" y="1918907"/>
                </a:lnTo>
                <a:lnTo>
                  <a:pt x="498247" y="1914531"/>
                </a:lnTo>
                <a:lnTo>
                  <a:pt x="493916" y="1905772"/>
                </a:lnTo>
                <a:lnTo>
                  <a:pt x="420260" y="1875096"/>
                </a:lnTo>
                <a:lnTo>
                  <a:pt x="404487" y="1867499"/>
                </a:lnTo>
                <a:lnTo>
                  <a:pt x="368810" y="1850456"/>
                </a:lnTo>
                <a:lnTo>
                  <a:pt x="330698" y="1832589"/>
                </a:lnTo>
                <a:lnTo>
                  <a:pt x="307616" y="1822522"/>
                </a:lnTo>
                <a:lnTo>
                  <a:pt x="238287" y="1752433"/>
                </a:lnTo>
                <a:lnTo>
                  <a:pt x="238287" y="1647277"/>
                </a:lnTo>
                <a:lnTo>
                  <a:pt x="238287" y="1642899"/>
                </a:lnTo>
                <a:lnTo>
                  <a:pt x="203634" y="1581570"/>
                </a:lnTo>
                <a:lnTo>
                  <a:pt x="216626" y="1507089"/>
                </a:lnTo>
                <a:lnTo>
                  <a:pt x="251294" y="1436991"/>
                </a:lnTo>
                <a:lnTo>
                  <a:pt x="272959" y="1380039"/>
                </a:lnTo>
                <a:lnTo>
                  <a:pt x="303286" y="1327467"/>
                </a:lnTo>
                <a:lnTo>
                  <a:pt x="303286" y="1323089"/>
                </a:lnTo>
                <a:lnTo>
                  <a:pt x="298955" y="1318709"/>
                </a:lnTo>
                <a:lnTo>
                  <a:pt x="264283" y="1261746"/>
                </a:lnTo>
                <a:lnTo>
                  <a:pt x="264283" y="1051455"/>
                </a:lnTo>
                <a:lnTo>
                  <a:pt x="294613" y="981356"/>
                </a:lnTo>
                <a:lnTo>
                  <a:pt x="294613" y="972597"/>
                </a:lnTo>
                <a:lnTo>
                  <a:pt x="290282" y="968220"/>
                </a:lnTo>
                <a:lnTo>
                  <a:pt x="203634" y="920027"/>
                </a:lnTo>
                <a:lnTo>
                  <a:pt x="199303" y="920027"/>
                </a:lnTo>
                <a:lnTo>
                  <a:pt x="194972" y="920027"/>
                </a:lnTo>
                <a:lnTo>
                  <a:pt x="155973" y="946313"/>
                </a:lnTo>
                <a:lnTo>
                  <a:pt x="64990" y="911268"/>
                </a:lnTo>
                <a:lnTo>
                  <a:pt x="64990" y="814885"/>
                </a:lnTo>
                <a:lnTo>
                  <a:pt x="95317" y="788598"/>
                </a:lnTo>
                <a:lnTo>
                  <a:pt x="99648" y="784217"/>
                </a:lnTo>
                <a:lnTo>
                  <a:pt x="99648" y="779825"/>
                </a:lnTo>
                <a:lnTo>
                  <a:pt x="99648" y="757933"/>
                </a:lnTo>
                <a:lnTo>
                  <a:pt x="99648" y="753537"/>
                </a:lnTo>
                <a:lnTo>
                  <a:pt x="95317" y="753537"/>
                </a:lnTo>
                <a:lnTo>
                  <a:pt x="0" y="687830"/>
                </a:lnTo>
                <a:lnTo>
                  <a:pt x="43326" y="573915"/>
                </a:lnTo>
                <a:lnTo>
                  <a:pt x="207965" y="569537"/>
                </a:lnTo>
                <a:lnTo>
                  <a:pt x="212295" y="569537"/>
                </a:lnTo>
                <a:lnTo>
                  <a:pt x="216626" y="565157"/>
                </a:lnTo>
                <a:lnTo>
                  <a:pt x="316278" y="433727"/>
                </a:lnTo>
                <a:lnTo>
                  <a:pt x="316278" y="429350"/>
                </a:lnTo>
                <a:lnTo>
                  <a:pt x="303286" y="328583"/>
                </a:lnTo>
                <a:lnTo>
                  <a:pt x="285951" y="267242"/>
                </a:lnTo>
                <a:lnTo>
                  <a:pt x="320608" y="205910"/>
                </a:lnTo>
                <a:lnTo>
                  <a:pt x="316278" y="201532"/>
                </a:lnTo>
                <a:lnTo>
                  <a:pt x="329281" y="162097"/>
                </a:lnTo>
                <a:lnTo>
                  <a:pt x="329281" y="105145"/>
                </a:lnTo>
                <a:lnTo>
                  <a:pt x="285951" y="61333"/>
                </a:lnTo>
                <a:lnTo>
                  <a:pt x="333612" y="0"/>
                </a:lnTo>
                <a:lnTo>
                  <a:pt x="376942" y="35046"/>
                </a:lnTo>
                <a:lnTo>
                  <a:pt x="441925" y="92008"/>
                </a:lnTo>
                <a:lnTo>
                  <a:pt x="567573" y="249725"/>
                </a:lnTo>
                <a:lnTo>
                  <a:pt x="697553" y="192761"/>
                </a:lnTo>
                <a:lnTo>
                  <a:pt x="723546" y="131432"/>
                </a:lnTo>
                <a:lnTo>
                  <a:pt x="792860" y="122678"/>
                </a:lnTo>
                <a:lnTo>
                  <a:pt x="831862" y="70102"/>
                </a:lnTo>
                <a:lnTo>
                  <a:pt x="992167" y="87617"/>
                </a:lnTo>
                <a:lnTo>
                  <a:pt x="1035497" y="166479"/>
                </a:lnTo>
                <a:lnTo>
                  <a:pt x="1113483" y="166479"/>
                </a:lnTo>
                <a:lnTo>
                  <a:pt x="1161133" y="96390"/>
                </a:lnTo>
                <a:lnTo>
                  <a:pt x="1260784" y="105145"/>
                </a:lnTo>
                <a:lnTo>
                  <a:pt x="1347433" y="131432"/>
                </a:lnTo>
                <a:lnTo>
                  <a:pt x="1351779" y="232196"/>
                </a:lnTo>
                <a:lnTo>
                  <a:pt x="1442754" y="328583"/>
                </a:lnTo>
                <a:lnTo>
                  <a:pt x="1538079" y="324205"/>
                </a:lnTo>
                <a:lnTo>
                  <a:pt x="1594397" y="368006"/>
                </a:lnTo>
                <a:lnTo>
                  <a:pt x="1646392" y="398686"/>
                </a:lnTo>
                <a:lnTo>
                  <a:pt x="1694052" y="346111"/>
                </a:lnTo>
                <a:lnTo>
                  <a:pt x="1707045" y="280393"/>
                </a:lnTo>
                <a:lnTo>
                  <a:pt x="1763363" y="267242"/>
                </a:lnTo>
                <a:lnTo>
                  <a:pt x="1780701" y="328583"/>
                </a:lnTo>
                <a:lnTo>
                  <a:pt x="1889014" y="341722"/>
                </a:lnTo>
                <a:lnTo>
                  <a:pt x="2023323" y="324205"/>
                </a:lnTo>
                <a:lnTo>
                  <a:pt x="2092647" y="284770"/>
                </a:lnTo>
                <a:lnTo>
                  <a:pt x="2131636" y="131432"/>
                </a:lnTo>
                <a:lnTo>
                  <a:pt x="2135967" y="118292"/>
                </a:lnTo>
                <a:lnTo>
                  <a:pt x="2235621" y="118292"/>
                </a:lnTo>
                <a:lnTo>
                  <a:pt x="2222629" y="179626"/>
                </a:lnTo>
                <a:lnTo>
                  <a:pt x="2222629" y="184003"/>
                </a:lnTo>
                <a:lnTo>
                  <a:pt x="2226960" y="184003"/>
                </a:lnTo>
                <a:lnTo>
                  <a:pt x="2244294" y="219061"/>
                </a:lnTo>
                <a:lnTo>
                  <a:pt x="2248625" y="232196"/>
                </a:lnTo>
                <a:lnTo>
                  <a:pt x="2257286" y="223441"/>
                </a:lnTo>
                <a:lnTo>
                  <a:pt x="2296285" y="184003"/>
                </a:lnTo>
                <a:lnTo>
                  <a:pt x="2313604" y="201532"/>
                </a:lnTo>
                <a:lnTo>
                  <a:pt x="2322281" y="240955"/>
                </a:lnTo>
                <a:lnTo>
                  <a:pt x="2326612" y="245347"/>
                </a:lnTo>
                <a:lnTo>
                  <a:pt x="2356938" y="280393"/>
                </a:lnTo>
                <a:lnTo>
                  <a:pt x="2330942" y="306677"/>
                </a:lnTo>
                <a:lnTo>
                  <a:pt x="2326612" y="306677"/>
                </a:lnTo>
                <a:lnTo>
                  <a:pt x="2326612" y="311058"/>
                </a:lnTo>
                <a:lnTo>
                  <a:pt x="2326612" y="372398"/>
                </a:lnTo>
                <a:lnTo>
                  <a:pt x="2326612" y="376775"/>
                </a:lnTo>
                <a:lnTo>
                  <a:pt x="2365599" y="420577"/>
                </a:lnTo>
                <a:lnTo>
                  <a:pt x="2393019" y="453853"/>
                </a:lnTo>
                <a:lnTo>
                  <a:pt x="2421921" y="534492"/>
                </a:lnTo>
                <a:lnTo>
                  <a:pt x="2421921" y="569537"/>
                </a:lnTo>
                <a:lnTo>
                  <a:pt x="2421921" y="573915"/>
                </a:lnTo>
                <a:lnTo>
                  <a:pt x="2421921" y="578308"/>
                </a:lnTo>
                <a:lnTo>
                  <a:pt x="2447913" y="600203"/>
                </a:lnTo>
                <a:lnTo>
                  <a:pt x="2456590" y="692208"/>
                </a:lnTo>
                <a:lnTo>
                  <a:pt x="2439252" y="714118"/>
                </a:lnTo>
                <a:lnTo>
                  <a:pt x="2369930" y="749160"/>
                </a:lnTo>
                <a:lnTo>
                  <a:pt x="2365599" y="753537"/>
                </a:lnTo>
                <a:lnTo>
                  <a:pt x="2313604" y="841165"/>
                </a:lnTo>
                <a:lnTo>
                  <a:pt x="2278947" y="867453"/>
                </a:lnTo>
                <a:lnTo>
                  <a:pt x="2270286" y="871833"/>
                </a:lnTo>
                <a:lnTo>
                  <a:pt x="2274616" y="880588"/>
                </a:lnTo>
                <a:lnTo>
                  <a:pt x="2304943" y="920027"/>
                </a:lnTo>
                <a:lnTo>
                  <a:pt x="2304943" y="959462"/>
                </a:lnTo>
                <a:lnTo>
                  <a:pt x="2278947" y="1029549"/>
                </a:lnTo>
                <a:lnTo>
                  <a:pt x="2278947" y="1033931"/>
                </a:lnTo>
                <a:lnTo>
                  <a:pt x="2283278" y="1038318"/>
                </a:lnTo>
                <a:lnTo>
                  <a:pt x="2374272" y="1139087"/>
                </a:lnTo>
                <a:lnTo>
                  <a:pt x="2408929" y="1156601"/>
                </a:lnTo>
                <a:lnTo>
                  <a:pt x="2417591" y="1160981"/>
                </a:lnTo>
                <a:lnTo>
                  <a:pt x="2421921" y="1152224"/>
                </a:lnTo>
                <a:lnTo>
                  <a:pt x="2434921" y="1121558"/>
                </a:lnTo>
                <a:lnTo>
                  <a:pt x="2447913" y="1117177"/>
                </a:lnTo>
                <a:lnTo>
                  <a:pt x="2469578" y="1139087"/>
                </a:lnTo>
                <a:lnTo>
                  <a:pt x="2452244" y="1187265"/>
                </a:lnTo>
                <a:lnTo>
                  <a:pt x="2447913" y="1191657"/>
                </a:lnTo>
                <a:lnTo>
                  <a:pt x="2452244" y="1196035"/>
                </a:lnTo>
                <a:lnTo>
                  <a:pt x="2512912" y="1244229"/>
                </a:lnTo>
                <a:lnTo>
                  <a:pt x="2524892" y="1250389"/>
                </a:lnTo>
                <a:lnTo>
                  <a:pt x="2547027" y="1263940"/>
                </a:lnTo>
                <a:lnTo>
                  <a:pt x="2568350" y="1277492"/>
                </a:lnTo>
                <a:lnTo>
                  <a:pt x="2577895" y="1283652"/>
                </a:lnTo>
                <a:lnTo>
                  <a:pt x="2664555" y="1318709"/>
                </a:lnTo>
                <a:lnTo>
                  <a:pt x="2733869" y="1428231"/>
                </a:lnTo>
                <a:lnTo>
                  <a:pt x="2733869" y="1498330"/>
                </a:lnTo>
                <a:lnTo>
                  <a:pt x="2733869" y="1502712"/>
                </a:lnTo>
                <a:lnTo>
                  <a:pt x="2781529" y="1559660"/>
                </a:lnTo>
                <a:lnTo>
                  <a:pt x="2785860" y="1599098"/>
                </a:lnTo>
                <a:lnTo>
                  <a:pt x="2647221" y="1699863"/>
                </a:lnTo>
                <a:lnTo>
                  <a:pt x="2603891" y="1726149"/>
                </a:lnTo>
                <a:lnTo>
                  <a:pt x="2592925" y="1734432"/>
                </a:lnTo>
                <a:lnTo>
                  <a:pt x="2568150" y="1752983"/>
                </a:lnTo>
                <a:lnTo>
                  <a:pt x="2541748" y="1772354"/>
                </a:lnTo>
                <a:lnTo>
                  <a:pt x="2525904" y="1783101"/>
                </a:lnTo>
                <a:lnTo>
                  <a:pt x="2465251" y="1809385"/>
                </a:lnTo>
                <a:lnTo>
                  <a:pt x="2460920" y="1813767"/>
                </a:lnTo>
                <a:lnTo>
                  <a:pt x="2382934" y="1879484"/>
                </a:lnTo>
                <a:lnTo>
                  <a:pt x="2365599" y="1848808"/>
                </a:lnTo>
                <a:lnTo>
                  <a:pt x="2361269" y="1848808"/>
                </a:lnTo>
                <a:lnTo>
                  <a:pt x="2309274" y="1809385"/>
                </a:lnTo>
                <a:lnTo>
                  <a:pt x="2300612" y="1761192"/>
                </a:lnTo>
                <a:lnTo>
                  <a:pt x="2296285" y="1756815"/>
                </a:lnTo>
                <a:lnTo>
                  <a:pt x="2109971" y="1559660"/>
                </a:lnTo>
                <a:lnTo>
                  <a:pt x="2109971" y="1555282"/>
                </a:lnTo>
                <a:lnTo>
                  <a:pt x="2105640" y="1555282"/>
                </a:lnTo>
                <a:lnTo>
                  <a:pt x="1958338" y="1550902"/>
                </a:lnTo>
                <a:lnTo>
                  <a:pt x="1954008" y="1550902"/>
                </a:lnTo>
                <a:lnTo>
                  <a:pt x="1949667" y="1555282"/>
                </a:lnTo>
                <a:lnTo>
                  <a:pt x="1811027" y="1809385"/>
                </a:lnTo>
                <a:lnTo>
                  <a:pt x="1655053" y="1809385"/>
                </a:lnTo>
                <a:lnTo>
                  <a:pt x="1646392" y="1809385"/>
                </a:lnTo>
                <a:lnTo>
                  <a:pt x="1646392" y="1813767"/>
                </a:lnTo>
                <a:lnTo>
                  <a:pt x="1624723" y="1905772"/>
                </a:lnTo>
                <a:lnTo>
                  <a:pt x="1590066" y="1892621"/>
                </a:lnTo>
                <a:lnTo>
                  <a:pt x="1585735" y="1892621"/>
                </a:lnTo>
                <a:lnTo>
                  <a:pt x="1581397" y="1901383"/>
                </a:lnTo>
                <a:lnTo>
                  <a:pt x="1299784" y="2164255"/>
                </a:lnTo>
                <a:lnTo>
                  <a:pt x="1273788" y="2212445"/>
                </a:lnTo>
                <a:lnTo>
                  <a:pt x="1178467" y="2216826"/>
                </a:lnTo>
                <a:lnTo>
                  <a:pt x="1174136" y="2216826"/>
                </a:lnTo>
                <a:lnTo>
                  <a:pt x="1174136" y="2225581"/>
                </a:lnTo>
                <a:lnTo>
                  <a:pt x="1174136" y="2269397"/>
                </a:lnTo>
                <a:lnTo>
                  <a:pt x="1178467" y="2273778"/>
                </a:lnTo>
                <a:close/>
              </a:path>
            </a:pathLst>
          </a:custGeom>
          <a:ln w="179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8548690" y="2271467"/>
            <a:ext cx="3851" cy="280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0" y="3638"/>
                </a:moveTo>
                <a:lnTo>
                  <a:pt x="3638" y="3638"/>
                </a:lnTo>
                <a:lnTo>
                  <a:pt x="3638" y="0"/>
                </a:lnTo>
                <a:lnTo>
                  <a:pt x="0" y="0"/>
                </a:lnTo>
                <a:lnTo>
                  <a:pt x="0" y="3638"/>
                </a:lnTo>
                <a:close/>
              </a:path>
            </a:pathLst>
          </a:custGeom>
          <a:solidFill>
            <a:srgbClr val="9BD3AE">
              <a:alpha val="19999"/>
            </a:srgbClr>
          </a:solidFill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8548690" y="2271467"/>
            <a:ext cx="3851" cy="280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0" y="3638"/>
                </a:moveTo>
                <a:lnTo>
                  <a:pt x="3638" y="3638"/>
                </a:lnTo>
                <a:lnTo>
                  <a:pt x="3638" y="0"/>
                </a:lnTo>
                <a:lnTo>
                  <a:pt x="0" y="0"/>
                </a:lnTo>
                <a:lnTo>
                  <a:pt x="0" y="3638"/>
                </a:lnTo>
                <a:close/>
              </a:path>
            </a:pathLst>
          </a:custGeom>
          <a:ln w="179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5675722" y="1317829"/>
            <a:ext cx="8984" cy="9797"/>
          </a:xfrm>
          <a:custGeom>
            <a:avLst/>
            <a:gdLst/>
            <a:ahLst/>
            <a:cxnLst/>
            <a:rect l="l" t="t" r="r" b="b"/>
            <a:pathLst>
              <a:path w="8889" h="13335">
                <a:moveTo>
                  <a:pt x="8470" y="0"/>
                </a:moveTo>
                <a:lnTo>
                  <a:pt x="0" y="4442"/>
                </a:lnTo>
                <a:lnTo>
                  <a:pt x="8470" y="13309"/>
                </a:lnTo>
                <a:lnTo>
                  <a:pt x="8470" y="0"/>
                </a:lnTo>
                <a:close/>
              </a:path>
            </a:pathLst>
          </a:custGeom>
          <a:solidFill>
            <a:srgbClr val="9BD3AE">
              <a:alpha val="19999"/>
            </a:srgbClr>
          </a:solidFill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5675722" y="1317829"/>
            <a:ext cx="8984" cy="9797"/>
          </a:xfrm>
          <a:custGeom>
            <a:avLst/>
            <a:gdLst/>
            <a:ahLst/>
            <a:cxnLst/>
            <a:rect l="l" t="t" r="r" b="b"/>
            <a:pathLst>
              <a:path w="8889" h="13335">
                <a:moveTo>
                  <a:pt x="0" y="4442"/>
                </a:moveTo>
                <a:lnTo>
                  <a:pt x="8470" y="13309"/>
                </a:lnTo>
                <a:lnTo>
                  <a:pt x="8470" y="0"/>
                </a:lnTo>
                <a:lnTo>
                  <a:pt x="0" y="4442"/>
                </a:lnTo>
                <a:close/>
              </a:path>
            </a:pathLst>
          </a:custGeom>
          <a:ln w="179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5684286" y="1252950"/>
            <a:ext cx="12836" cy="6531"/>
          </a:xfrm>
          <a:custGeom>
            <a:avLst/>
            <a:gdLst/>
            <a:ahLst/>
            <a:cxnLst/>
            <a:rect l="l" t="t" r="r" b="b"/>
            <a:pathLst>
              <a:path w="12700" h="8889">
                <a:moveTo>
                  <a:pt x="12091" y="0"/>
                </a:moveTo>
                <a:lnTo>
                  <a:pt x="0" y="4232"/>
                </a:lnTo>
                <a:lnTo>
                  <a:pt x="12091" y="8467"/>
                </a:lnTo>
                <a:lnTo>
                  <a:pt x="12091" y="0"/>
                </a:lnTo>
                <a:close/>
              </a:path>
            </a:pathLst>
          </a:custGeom>
          <a:solidFill>
            <a:srgbClr val="9BD3AE">
              <a:alpha val="19999"/>
            </a:srgbClr>
          </a:solidFill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5684286" y="1252950"/>
            <a:ext cx="12836" cy="6531"/>
          </a:xfrm>
          <a:custGeom>
            <a:avLst/>
            <a:gdLst/>
            <a:ahLst/>
            <a:cxnLst/>
            <a:rect l="l" t="t" r="r" b="b"/>
            <a:pathLst>
              <a:path w="12700" h="8889">
                <a:moveTo>
                  <a:pt x="0" y="4232"/>
                </a:moveTo>
                <a:lnTo>
                  <a:pt x="12091" y="8467"/>
                </a:lnTo>
                <a:lnTo>
                  <a:pt x="12091" y="0"/>
                </a:lnTo>
                <a:lnTo>
                  <a:pt x="0" y="4232"/>
                </a:lnTo>
                <a:close/>
              </a:path>
            </a:pathLst>
          </a:custGeom>
          <a:ln w="179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5634154" y="1344484"/>
            <a:ext cx="5135" cy="2800"/>
          </a:xfrm>
          <a:custGeom>
            <a:avLst/>
            <a:gdLst/>
            <a:ahLst/>
            <a:cxnLst/>
            <a:rect l="l" t="t" r="r" b="b"/>
            <a:pathLst>
              <a:path w="5079" h="3810">
                <a:moveTo>
                  <a:pt x="4852" y="0"/>
                </a:moveTo>
                <a:lnTo>
                  <a:pt x="0" y="3638"/>
                </a:lnTo>
                <a:lnTo>
                  <a:pt x="4852" y="3638"/>
                </a:lnTo>
                <a:lnTo>
                  <a:pt x="4852" y="0"/>
                </a:lnTo>
                <a:close/>
              </a:path>
            </a:pathLst>
          </a:custGeom>
          <a:solidFill>
            <a:srgbClr val="9BD3AE">
              <a:alpha val="19999"/>
            </a:srgbClr>
          </a:solidFill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5634154" y="1344484"/>
            <a:ext cx="5135" cy="2800"/>
          </a:xfrm>
          <a:custGeom>
            <a:avLst/>
            <a:gdLst/>
            <a:ahLst/>
            <a:cxnLst/>
            <a:rect l="l" t="t" r="r" b="b"/>
            <a:pathLst>
              <a:path w="5079" h="3810">
                <a:moveTo>
                  <a:pt x="0" y="3638"/>
                </a:moveTo>
                <a:lnTo>
                  <a:pt x="4852" y="3638"/>
                </a:lnTo>
                <a:lnTo>
                  <a:pt x="4852" y="0"/>
                </a:lnTo>
                <a:lnTo>
                  <a:pt x="0" y="3638"/>
                </a:lnTo>
                <a:close/>
              </a:path>
            </a:pathLst>
          </a:custGeom>
          <a:ln w="179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5670838" y="1276054"/>
            <a:ext cx="5135" cy="2800"/>
          </a:xfrm>
          <a:custGeom>
            <a:avLst/>
            <a:gdLst/>
            <a:ahLst/>
            <a:cxnLst/>
            <a:rect l="l" t="t" r="r" b="b"/>
            <a:pathLst>
              <a:path w="5079" h="3810">
                <a:moveTo>
                  <a:pt x="4838" y="0"/>
                </a:moveTo>
                <a:lnTo>
                  <a:pt x="0" y="3628"/>
                </a:lnTo>
                <a:lnTo>
                  <a:pt x="4838" y="3628"/>
                </a:lnTo>
                <a:lnTo>
                  <a:pt x="4838" y="0"/>
                </a:lnTo>
                <a:close/>
              </a:path>
            </a:pathLst>
          </a:custGeom>
          <a:solidFill>
            <a:srgbClr val="9BD3AE">
              <a:alpha val="19999"/>
            </a:srgbClr>
          </a:solidFill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5670838" y="1276054"/>
            <a:ext cx="5135" cy="2800"/>
          </a:xfrm>
          <a:custGeom>
            <a:avLst/>
            <a:gdLst/>
            <a:ahLst/>
            <a:cxnLst/>
            <a:rect l="l" t="t" r="r" b="b"/>
            <a:pathLst>
              <a:path w="5079" h="3810">
                <a:moveTo>
                  <a:pt x="0" y="3628"/>
                </a:moveTo>
                <a:lnTo>
                  <a:pt x="4838" y="3628"/>
                </a:lnTo>
                <a:lnTo>
                  <a:pt x="4838" y="0"/>
                </a:lnTo>
                <a:lnTo>
                  <a:pt x="0" y="3628"/>
                </a:lnTo>
                <a:close/>
              </a:path>
            </a:pathLst>
          </a:custGeom>
          <a:ln w="179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7448015" y="1469654"/>
            <a:ext cx="6419" cy="1866"/>
          </a:xfrm>
          <a:custGeom>
            <a:avLst/>
            <a:gdLst/>
            <a:ahLst/>
            <a:cxnLst/>
            <a:rect l="l" t="t" r="r" b="b"/>
            <a:pathLst>
              <a:path w="6350" h="2539">
                <a:moveTo>
                  <a:pt x="0" y="2418"/>
                </a:moveTo>
                <a:lnTo>
                  <a:pt x="6032" y="2418"/>
                </a:lnTo>
                <a:lnTo>
                  <a:pt x="6032" y="0"/>
                </a:lnTo>
                <a:lnTo>
                  <a:pt x="0" y="0"/>
                </a:lnTo>
                <a:lnTo>
                  <a:pt x="0" y="2418"/>
                </a:lnTo>
                <a:close/>
              </a:path>
            </a:pathLst>
          </a:custGeom>
          <a:solidFill>
            <a:srgbClr val="9BD3AE">
              <a:alpha val="19999"/>
            </a:srgbClr>
          </a:solidFill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7448015" y="1469654"/>
            <a:ext cx="6419" cy="1866"/>
          </a:xfrm>
          <a:custGeom>
            <a:avLst/>
            <a:gdLst/>
            <a:ahLst/>
            <a:cxnLst/>
            <a:rect l="l" t="t" r="r" b="b"/>
            <a:pathLst>
              <a:path w="6350" h="2539">
                <a:moveTo>
                  <a:pt x="0" y="2418"/>
                </a:moveTo>
                <a:lnTo>
                  <a:pt x="6032" y="2418"/>
                </a:lnTo>
                <a:lnTo>
                  <a:pt x="6032" y="0"/>
                </a:lnTo>
                <a:lnTo>
                  <a:pt x="0" y="0"/>
                </a:lnTo>
                <a:lnTo>
                  <a:pt x="0" y="2418"/>
                </a:lnTo>
                <a:close/>
              </a:path>
            </a:pathLst>
          </a:custGeom>
          <a:ln w="179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4672019" y="2632307"/>
            <a:ext cx="3851" cy="2800"/>
          </a:xfrm>
          <a:custGeom>
            <a:avLst/>
            <a:gdLst/>
            <a:ahLst/>
            <a:cxnLst/>
            <a:rect l="l" t="t" r="r" b="b"/>
            <a:pathLst>
              <a:path w="3810" h="3810">
                <a:moveTo>
                  <a:pt x="0" y="3636"/>
                </a:moveTo>
                <a:lnTo>
                  <a:pt x="3632" y="3636"/>
                </a:lnTo>
                <a:lnTo>
                  <a:pt x="3632" y="0"/>
                </a:lnTo>
                <a:lnTo>
                  <a:pt x="0" y="0"/>
                </a:lnTo>
                <a:lnTo>
                  <a:pt x="0" y="3636"/>
                </a:lnTo>
                <a:close/>
              </a:path>
            </a:pathLst>
          </a:custGeom>
          <a:solidFill>
            <a:srgbClr val="9BD3AE">
              <a:alpha val="19999"/>
            </a:srgbClr>
          </a:solidFill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4672019" y="2632307"/>
            <a:ext cx="3851" cy="2800"/>
          </a:xfrm>
          <a:custGeom>
            <a:avLst/>
            <a:gdLst/>
            <a:ahLst/>
            <a:cxnLst/>
            <a:rect l="l" t="t" r="r" b="b"/>
            <a:pathLst>
              <a:path w="3810" h="3810">
                <a:moveTo>
                  <a:pt x="0" y="3636"/>
                </a:moveTo>
                <a:lnTo>
                  <a:pt x="3632" y="3636"/>
                </a:lnTo>
                <a:lnTo>
                  <a:pt x="3632" y="0"/>
                </a:lnTo>
                <a:lnTo>
                  <a:pt x="0" y="0"/>
                </a:lnTo>
                <a:lnTo>
                  <a:pt x="0" y="3636"/>
                </a:lnTo>
                <a:close/>
              </a:path>
            </a:pathLst>
          </a:custGeom>
          <a:ln w="179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4757600" y="3144233"/>
            <a:ext cx="6419" cy="2800"/>
          </a:xfrm>
          <a:custGeom>
            <a:avLst/>
            <a:gdLst/>
            <a:ahLst/>
            <a:cxnLst/>
            <a:rect l="l" t="t" r="r" b="b"/>
            <a:pathLst>
              <a:path w="6350" h="3810">
                <a:moveTo>
                  <a:pt x="0" y="3638"/>
                </a:moveTo>
                <a:lnTo>
                  <a:pt x="6051" y="3638"/>
                </a:lnTo>
                <a:lnTo>
                  <a:pt x="6051" y="0"/>
                </a:lnTo>
                <a:lnTo>
                  <a:pt x="0" y="0"/>
                </a:lnTo>
                <a:lnTo>
                  <a:pt x="0" y="3638"/>
                </a:lnTo>
                <a:close/>
              </a:path>
            </a:pathLst>
          </a:custGeom>
          <a:solidFill>
            <a:srgbClr val="9BD3AE">
              <a:alpha val="19999"/>
            </a:srgbClr>
          </a:solidFill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4757600" y="3144233"/>
            <a:ext cx="6419" cy="2800"/>
          </a:xfrm>
          <a:custGeom>
            <a:avLst/>
            <a:gdLst/>
            <a:ahLst/>
            <a:cxnLst/>
            <a:rect l="l" t="t" r="r" b="b"/>
            <a:pathLst>
              <a:path w="6350" h="3810">
                <a:moveTo>
                  <a:pt x="0" y="3638"/>
                </a:moveTo>
                <a:lnTo>
                  <a:pt x="6051" y="3638"/>
                </a:lnTo>
                <a:lnTo>
                  <a:pt x="6051" y="0"/>
                </a:lnTo>
                <a:lnTo>
                  <a:pt x="0" y="0"/>
                </a:lnTo>
                <a:lnTo>
                  <a:pt x="0" y="3638"/>
                </a:lnTo>
                <a:close/>
              </a:path>
            </a:pathLst>
          </a:custGeom>
          <a:ln w="179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5219717" y="2677641"/>
            <a:ext cx="2568" cy="2800"/>
          </a:xfrm>
          <a:custGeom>
            <a:avLst/>
            <a:gdLst/>
            <a:ahLst/>
            <a:cxnLst/>
            <a:rect l="l" t="t" r="r" b="b"/>
            <a:pathLst>
              <a:path w="2539" h="3810">
                <a:moveTo>
                  <a:pt x="0" y="3624"/>
                </a:moveTo>
                <a:lnTo>
                  <a:pt x="2418" y="3624"/>
                </a:lnTo>
                <a:lnTo>
                  <a:pt x="2418" y="0"/>
                </a:lnTo>
                <a:lnTo>
                  <a:pt x="0" y="0"/>
                </a:lnTo>
                <a:lnTo>
                  <a:pt x="0" y="3624"/>
                </a:lnTo>
                <a:close/>
              </a:path>
            </a:pathLst>
          </a:custGeom>
          <a:solidFill>
            <a:srgbClr val="9BD3AE">
              <a:alpha val="19999"/>
            </a:srgbClr>
          </a:solidFill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5219717" y="2677641"/>
            <a:ext cx="2568" cy="2800"/>
          </a:xfrm>
          <a:custGeom>
            <a:avLst/>
            <a:gdLst/>
            <a:ahLst/>
            <a:cxnLst/>
            <a:rect l="l" t="t" r="r" b="b"/>
            <a:pathLst>
              <a:path w="2539" h="3810">
                <a:moveTo>
                  <a:pt x="0" y="3624"/>
                </a:moveTo>
                <a:lnTo>
                  <a:pt x="2418" y="3624"/>
                </a:lnTo>
                <a:lnTo>
                  <a:pt x="2418" y="0"/>
                </a:lnTo>
                <a:lnTo>
                  <a:pt x="0" y="0"/>
                </a:lnTo>
                <a:lnTo>
                  <a:pt x="0" y="3624"/>
                </a:lnTo>
                <a:close/>
              </a:path>
            </a:pathLst>
          </a:custGeom>
          <a:ln w="179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2823544" y="3642841"/>
            <a:ext cx="8984" cy="3732"/>
          </a:xfrm>
          <a:custGeom>
            <a:avLst/>
            <a:gdLst/>
            <a:ahLst/>
            <a:cxnLst/>
            <a:rect l="l" t="t" r="r" b="b"/>
            <a:pathLst>
              <a:path w="8889" h="5079">
                <a:moveTo>
                  <a:pt x="8467" y="0"/>
                </a:moveTo>
                <a:lnTo>
                  <a:pt x="0" y="4837"/>
                </a:lnTo>
                <a:lnTo>
                  <a:pt x="8467" y="4837"/>
                </a:lnTo>
                <a:lnTo>
                  <a:pt x="8467" y="0"/>
                </a:lnTo>
                <a:close/>
              </a:path>
            </a:pathLst>
          </a:custGeom>
          <a:solidFill>
            <a:srgbClr val="9BD3AE">
              <a:alpha val="19999"/>
            </a:srgbClr>
          </a:solidFill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2823544" y="3642841"/>
            <a:ext cx="8984" cy="3732"/>
          </a:xfrm>
          <a:custGeom>
            <a:avLst/>
            <a:gdLst/>
            <a:ahLst/>
            <a:cxnLst/>
            <a:rect l="l" t="t" r="r" b="b"/>
            <a:pathLst>
              <a:path w="8889" h="5079">
                <a:moveTo>
                  <a:pt x="0" y="4837"/>
                </a:moveTo>
                <a:lnTo>
                  <a:pt x="8467" y="4837"/>
                </a:lnTo>
                <a:lnTo>
                  <a:pt x="8467" y="0"/>
                </a:lnTo>
                <a:lnTo>
                  <a:pt x="0" y="4837"/>
                </a:lnTo>
                <a:close/>
              </a:path>
            </a:pathLst>
          </a:custGeom>
          <a:ln w="179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2791759" y="3372655"/>
            <a:ext cx="3851" cy="4665"/>
          </a:xfrm>
          <a:custGeom>
            <a:avLst/>
            <a:gdLst/>
            <a:ahLst/>
            <a:cxnLst/>
            <a:rect l="l" t="t" r="r" b="b"/>
            <a:pathLst>
              <a:path w="3810" h="6350">
                <a:moveTo>
                  <a:pt x="0" y="6047"/>
                </a:moveTo>
                <a:lnTo>
                  <a:pt x="3628" y="6047"/>
                </a:lnTo>
                <a:lnTo>
                  <a:pt x="3628" y="0"/>
                </a:lnTo>
                <a:lnTo>
                  <a:pt x="0" y="0"/>
                </a:lnTo>
                <a:lnTo>
                  <a:pt x="0" y="6047"/>
                </a:lnTo>
                <a:close/>
              </a:path>
            </a:pathLst>
          </a:custGeom>
          <a:solidFill>
            <a:srgbClr val="9BD3AE">
              <a:alpha val="19999"/>
            </a:srgbClr>
          </a:solidFill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2791759" y="3372655"/>
            <a:ext cx="3851" cy="4665"/>
          </a:xfrm>
          <a:custGeom>
            <a:avLst/>
            <a:gdLst/>
            <a:ahLst/>
            <a:cxnLst/>
            <a:rect l="l" t="t" r="r" b="b"/>
            <a:pathLst>
              <a:path w="3810" h="6350">
                <a:moveTo>
                  <a:pt x="0" y="6047"/>
                </a:moveTo>
                <a:lnTo>
                  <a:pt x="3628" y="6047"/>
                </a:lnTo>
                <a:lnTo>
                  <a:pt x="3628" y="0"/>
                </a:lnTo>
                <a:lnTo>
                  <a:pt x="0" y="0"/>
                </a:lnTo>
                <a:lnTo>
                  <a:pt x="0" y="6047"/>
                </a:lnTo>
                <a:close/>
              </a:path>
            </a:pathLst>
          </a:custGeom>
          <a:ln w="179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2884038" y="2519825"/>
            <a:ext cx="13476" cy="8399"/>
          </a:xfrm>
          <a:custGeom>
            <a:avLst/>
            <a:gdLst/>
            <a:ahLst/>
            <a:cxnLst/>
            <a:rect l="l" t="t" r="r" b="b"/>
            <a:pathLst>
              <a:path w="13335" h="11429">
                <a:moveTo>
                  <a:pt x="4428" y="0"/>
                </a:moveTo>
                <a:lnTo>
                  <a:pt x="0" y="5440"/>
                </a:lnTo>
                <a:lnTo>
                  <a:pt x="13309" y="10886"/>
                </a:lnTo>
                <a:lnTo>
                  <a:pt x="4428" y="0"/>
                </a:lnTo>
                <a:close/>
              </a:path>
            </a:pathLst>
          </a:custGeom>
          <a:solidFill>
            <a:srgbClr val="9BD3AE">
              <a:alpha val="19999"/>
            </a:srgbClr>
          </a:solidFill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2884038" y="2519825"/>
            <a:ext cx="13476" cy="8399"/>
          </a:xfrm>
          <a:custGeom>
            <a:avLst/>
            <a:gdLst/>
            <a:ahLst/>
            <a:cxnLst/>
            <a:rect l="l" t="t" r="r" b="b"/>
            <a:pathLst>
              <a:path w="13335" h="11429">
                <a:moveTo>
                  <a:pt x="0" y="5440"/>
                </a:moveTo>
                <a:lnTo>
                  <a:pt x="13309" y="10886"/>
                </a:lnTo>
                <a:lnTo>
                  <a:pt x="4428" y="0"/>
                </a:lnTo>
                <a:lnTo>
                  <a:pt x="0" y="5440"/>
                </a:lnTo>
                <a:close/>
              </a:path>
            </a:pathLst>
          </a:custGeom>
          <a:ln w="179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2760564" y="2501163"/>
            <a:ext cx="8984" cy="3732"/>
          </a:xfrm>
          <a:custGeom>
            <a:avLst/>
            <a:gdLst/>
            <a:ahLst/>
            <a:cxnLst/>
            <a:rect l="l" t="t" r="r" b="b"/>
            <a:pathLst>
              <a:path w="8889" h="5079">
                <a:moveTo>
                  <a:pt x="0" y="0"/>
                </a:moveTo>
                <a:lnTo>
                  <a:pt x="0" y="4837"/>
                </a:lnTo>
                <a:lnTo>
                  <a:pt x="8467" y="4837"/>
                </a:lnTo>
                <a:lnTo>
                  <a:pt x="0" y="0"/>
                </a:lnTo>
                <a:close/>
              </a:path>
            </a:pathLst>
          </a:custGeom>
          <a:solidFill>
            <a:srgbClr val="9BD3AE">
              <a:alpha val="19999"/>
            </a:srgbClr>
          </a:solidFill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2760564" y="2501163"/>
            <a:ext cx="8984" cy="3732"/>
          </a:xfrm>
          <a:custGeom>
            <a:avLst/>
            <a:gdLst/>
            <a:ahLst/>
            <a:cxnLst/>
            <a:rect l="l" t="t" r="r" b="b"/>
            <a:pathLst>
              <a:path w="8889" h="5079">
                <a:moveTo>
                  <a:pt x="0" y="4837"/>
                </a:moveTo>
                <a:lnTo>
                  <a:pt x="8467" y="4837"/>
                </a:lnTo>
                <a:lnTo>
                  <a:pt x="0" y="0"/>
                </a:lnTo>
                <a:lnTo>
                  <a:pt x="0" y="4837"/>
                </a:lnTo>
                <a:close/>
              </a:path>
            </a:pathLst>
          </a:custGeom>
          <a:ln w="179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8548690" y="2271467"/>
            <a:ext cx="3851" cy="280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0" y="3638"/>
                </a:moveTo>
                <a:lnTo>
                  <a:pt x="3638" y="3638"/>
                </a:lnTo>
                <a:lnTo>
                  <a:pt x="3638" y="0"/>
                </a:lnTo>
                <a:lnTo>
                  <a:pt x="0" y="0"/>
                </a:lnTo>
                <a:lnTo>
                  <a:pt x="0" y="3638"/>
                </a:lnTo>
                <a:close/>
              </a:path>
            </a:pathLst>
          </a:custGeom>
          <a:solidFill>
            <a:srgbClr val="9BD3AE">
              <a:alpha val="19999"/>
            </a:srgbClr>
          </a:solidFill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8548690" y="2271467"/>
            <a:ext cx="3851" cy="280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0" y="3638"/>
                </a:moveTo>
                <a:lnTo>
                  <a:pt x="3638" y="3638"/>
                </a:lnTo>
                <a:lnTo>
                  <a:pt x="3638" y="0"/>
                </a:lnTo>
                <a:lnTo>
                  <a:pt x="0" y="0"/>
                </a:lnTo>
                <a:lnTo>
                  <a:pt x="0" y="3638"/>
                </a:lnTo>
                <a:close/>
              </a:path>
            </a:pathLst>
          </a:custGeom>
          <a:ln w="179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5675722" y="1317829"/>
            <a:ext cx="8984" cy="9797"/>
          </a:xfrm>
          <a:custGeom>
            <a:avLst/>
            <a:gdLst/>
            <a:ahLst/>
            <a:cxnLst/>
            <a:rect l="l" t="t" r="r" b="b"/>
            <a:pathLst>
              <a:path w="8889" h="13335">
                <a:moveTo>
                  <a:pt x="8470" y="0"/>
                </a:moveTo>
                <a:lnTo>
                  <a:pt x="0" y="4442"/>
                </a:lnTo>
                <a:lnTo>
                  <a:pt x="8470" y="13309"/>
                </a:lnTo>
                <a:lnTo>
                  <a:pt x="8470" y="0"/>
                </a:lnTo>
                <a:close/>
              </a:path>
            </a:pathLst>
          </a:custGeom>
          <a:solidFill>
            <a:srgbClr val="9BD3AE">
              <a:alpha val="19999"/>
            </a:srgbClr>
          </a:solidFill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5675722" y="1317829"/>
            <a:ext cx="8984" cy="9797"/>
          </a:xfrm>
          <a:custGeom>
            <a:avLst/>
            <a:gdLst/>
            <a:ahLst/>
            <a:cxnLst/>
            <a:rect l="l" t="t" r="r" b="b"/>
            <a:pathLst>
              <a:path w="8889" h="13335">
                <a:moveTo>
                  <a:pt x="0" y="4442"/>
                </a:moveTo>
                <a:lnTo>
                  <a:pt x="8470" y="13309"/>
                </a:lnTo>
                <a:lnTo>
                  <a:pt x="8470" y="0"/>
                </a:lnTo>
                <a:lnTo>
                  <a:pt x="0" y="4442"/>
                </a:lnTo>
                <a:close/>
              </a:path>
            </a:pathLst>
          </a:custGeom>
          <a:ln w="179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5684286" y="1252950"/>
            <a:ext cx="12836" cy="6531"/>
          </a:xfrm>
          <a:custGeom>
            <a:avLst/>
            <a:gdLst/>
            <a:ahLst/>
            <a:cxnLst/>
            <a:rect l="l" t="t" r="r" b="b"/>
            <a:pathLst>
              <a:path w="12700" h="8889">
                <a:moveTo>
                  <a:pt x="12091" y="0"/>
                </a:moveTo>
                <a:lnTo>
                  <a:pt x="0" y="4232"/>
                </a:lnTo>
                <a:lnTo>
                  <a:pt x="12091" y="8467"/>
                </a:lnTo>
                <a:lnTo>
                  <a:pt x="12091" y="0"/>
                </a:lnTo>
                <a:close/>
              </a:path>
            </a:pathLst>
          </a:custGeom>
          <a:solidFill>
            <a:srgbClr val="9BD3AE">
              <a:alpha val="19999"/>
            </a:srgbClr>
          </a:solidFill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5684286" y="1252950"/>
            <a:ext cx="12836" cy="6531"/>
          </a:xfrm>
          <a:custGeom>
            <a:avLst/>
            <a:gdLst/>
            <a:ahLst/>
            <a:cxnLst/>
            <a:rect l="l" t="t" r="r" b="b"/>
            <a:pathLst>
              <a:path w="12700" h="8889">
                <a:moveTo>
                  <a:pt x="0" y="4232"/>
                </a:moveTo>
                <a:lnTo>
                  <a:pt x="12091" y="8467"/>
                </a:lnTo>
                <a:lnTo>
                  <a:pt x="12091" y="0"/>
                </a:lnTo>
                <a:lnTo>
                  <a:pt x="0" y="4232"/>
                </a:lnTo>
                <a:close/>
              </a:path>
            </a:pathLst>
          </a:custGeom>
          <a:ln w="179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5634154" y="1344484"/>
            <a:ext cx="5135" cy="2800"/>
          </a:xfrm>
          <a:custGeom>
            <a:avLst/>
            <a:gdLst/>
            <a:ahLst/>
            <a:cxnLst/>
            <a:rect l="l" t="t" r="r" b="b"/>
            <a:pathLst>
              <a:path w="5079" h="3810">
                <a:moveTo>
                  <a:pt x="4852" y="0"/>
                </a:moveTo>
                <a:lnTo>
                  <a:pt x="0" y="3638"/>
                </a:lnTo>
                <a:lnTo>
                  <a:pt x="4852" y="3638"/>
                </a:lnTo>
                <a:lnTo>
                  <a:pt x="4852" y="0"/>
                </a:lnTo>
                <a:close/>
              </a:path>
            </a:pathLst>
          </a:custGeom>
          <a:solidFill>
            <a:srgbClr val="9BD3AE">
              <a:alpha val="19999"/>
            </a:srgbClr>
          </a:solidFill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5634154" y="1344484"/>
            <a:ext cx="5135" cy="2800"/>
          </a:xfrm>
          <a:custGeom>
            <a:avLst/>
            <a:gdLst/>
            <a:ahLst/>
            <a:cxnLst/>
            <a:rect l="l" t="t" r="r" b="b"/>
            <a:pathLst>
              <a:path w="5079" h="3810">
                <a:moveTo>
                  <a:pt x="0" y="3638"/>
                </a:moveTo>
                <a:lnTo>
                  <a:pt x="4852" y="3638"/>
                </a:lnTo>
                <a:lnTo>
                  <a:pt x="4852" y="0"/>
                </a:lnTo>
                <a:lnTo>
                  <a:pt x="0" y="3638"/>
                </a:lnTo>
                <a:close/>
              </a:path>
            </a:pathLst>
          </a:custGeom>
          <a:ln w="179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5670838" y="1276054"/>
            <a:ext cx="5135" cy="2800"/>
          </a:xfrm>
          <a:custGeom>
            <a:avLst/>
            <a:gdLst/>
            <a:ahLst/>
            <a:cxnLst/>
            <a:rect l="l" t="t" r="r" b="b"/>
            <a:pathLst>
              <a:path w="5079" h="3810">
                <a:moveTo>
                  <a:pt x="4838" y="0"/>
                </a:moveTo>
                <a:lnTo>
                  <a:pt x="0" y="3628"/>
                </a:lnTo>
                <a:lnTo>
                  <a:pt x="4838" y="3628"/>
                </a:lnTo>
                <a:lnTo>
                  <a:pt x="4838" y="0"/>
                </a:lnTo>
                <a:close/>
              </a:path>
            </a:pathLst>
          </a:custGeom>
          <a:solidFill>
            <a:srgbClr val="9BD3AE">
              <a:alpha val="19999"/>
            </a:srgbClr>
          </a:solidFill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5670838" y="1276054"/>
            <a:ext cx="5135" cy="2800"/>
          </a:xfrm>
          <a:custGeom>
            <a:avLst/>
            <a:gdLst/>
            <a:ahLst/>
            <a:cxnLst/>
            <a:rect l="l" t="t" r="r" b="b"/>
            <a:pathLst>
              <a:path w="5079" h="3810">
                <a:moveTo>
                  <a:pt x="0" y="3628"/>
                </a:moveTo>
                <a:lnTo>
                  <a:pt x="4838" y="3628"/>
                </a:lnTo>
                <a:lnTo>
                  <a:pt x="4838" y="0"/>
                </a:lnTo>
                <a:lnTo>
                  <a:pt x="0" y="3628"/>
                </a:lnTo>
                <a:close/>
              </a:path>
            </a:pathLst>
          </a:custGeom>
          <a:ln w="179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6993623" y="1317831"/>
            <a:ext cx="3851" cy="3732"/>
          </a:xfrm>
          <a:custGeom>
            <a:avLst/>
            <a:gdLst/>
            <a:ahLst/>
            <a:cxnLst/>
            <a:rect l="l" t="t" r="r" b="b"/>
            <a:pathLst>
              <a:path w="3809" h="5080">
                <a:moveTo>
                  <a:pt x="0" y="4837"/>
                </a:moveTo>
                <a:lnTo>
                  <a:pt x="3632" y="4837"/>
                </a:lnTo>
                <a:lnTo>
                  <a:pt x="3632" y="0"/>
                </a:lnTo>
                <a:lnTo>
                  <a:pt x="0" y="0"/>
                </a:lnTo>
                <a:lnTo>
                  <a:pt x="0" y="4837"/>
                </a:lnTo>
                <a:close/>
              </a:path>
            </a:pathLst>
          </a:custGeom>
          <a:solidFill>
            <a:srgbClr val="9BD3AE">
              <a:alpha val="19999"/>
            </a:srgbClr>
          </a:solidFill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6993623" y="1317831"/>
            <a:ext cx="3851" cy="3732"/>
          </a:xfrm>
          <a:custGeom>
            <a:avLst/>
            <a:gdLst/>
            <a:ahLst/>
            <a:cxnLst/>
            <a:rect l="l" t="t" r="r" b="b"/>
            <a:pathLst>
              <a:path w="3809" h="5080">
                <a:moveTo>
                  <a:pt x="0" y="4837"/>
                </a:moveTo>
                <a:lnTo>
                  <a:pt x="3632" y="4837"/>
                </a:lnTo>
                <a:lnTo>
                  <a:pt x="3632" y="0"/>
                </a:lnTo>
                <a:lnTo>
                  <a:pt x="0" y="0"/>
                </a:lnTo>
                <a:lnTo>
                  <a:pt x="0" y="4837"/>
                </a:lnTo>
                <a:close/>
              </a:path>
            </a:pathLst>
          </a:custGeom>
          <a:ln w="179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7448015" y="1469654"/>
            <a:ext cx="6419" cy="1866"/>
          </a:xfrm>
          <a:custGeom>
            <a:avLst/>
            <a:gdLst/>
            <a:ahLst/>
            <a:cxnLst/>
            <a:rect l="l" t="t" r="r" b="b"/>
            <a:pathLst>
              <a:path w="6350" h="2539">
                <a:moveTo>
                  <a:pt x="0" y="2418"/>
                </a:moveTo>
                <a:lnTo>
                  <a:pt x="6032" y="2418"/>
                </a:lnTo>
                <a:lnTo>
                  <a:pt x="6032" y="0"/>
                </a:lnTo>
                <a:lnTo>
                  <a:pt x="0" y="0"/>
                </a:lnTo>
                <a:lnTo>
                  <a:pt x="0" y="2418"/>
                </a:lnTo>
                <a:close/>
              </a:path>
            </a:pathLst>
          </a:custGeom>
          <a:solidFill>
            <a:srgbClr val="9BD3AE">
              <a:alpha val="19999"/>
            </a:srgbClr>
          </a:solidFill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7448015" y="1469654"/>
            <a:ext cx="6419" cy="1866"/>
          </a:xfrm>
          <a:custGeom>
            <a:avLst/>
            <a:gdLst/>
            <a:ahLst/>
            <a:cxnLst/>
            <a:rect l="l" t="t" r="r" b="b"/>
            <a:pathLst>
              <a:path w="6350" h="2539">
                <a:moveTo>
                  <a:pt x="0" y="2418"/>
                </a:moveTo>
                <a:lnTo>
                  <a:pt x="6032" y="2418"/>
                </a:lnTo>
                <a:lnTo>
                  <a:pt x="6032" y="0"/>
                </a:lnTo>
                <a:lnTo>
                  <a:pt x="0" y="0"/>
                </a:lnTo>
                <a:lnTo>
                  <a:pt x="0" y="2418"/>
                </a:lnTo>
                <a:close/>
              </a:path>
            </a:pathLst>
          </a:custGeom>
          <a:ln w="179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4672019" y="2632307"/>
            <a:ext cx="3851" cy="2800"/>
          </a:xfrm>
          <a:custGeom>
            <a:avLst/>
            <a:gdLst/>
            <a:ahLst/>
            <a:cxnLst/>
            <a:rect l="l" t="t" r="r" b="b"/>
            <a:pathLst>
              <a:path w="3810" h="3810">
                <a:moveTo>
                  <a:pt x="0" y="3636"/>
                </a:moveTo>
                <a:lnTo>
                  <a:pt x="3632" y="3636"/>
                </a:lnTo>
                <a:lnTo>
                  <a:pt x="3632" y="0"/>
                </a:lnTo>
                <a:lnTo>
                  <a:pt x="0" y="0"/>
                </a:lnTo>
                <a:lnTo>
                  <a:pt x="0" y="3636"/>
                </a:lnTo>
                <a:close/>
              </a:path>
            </a:pathLst>
          </a:custGeom>
          <a:solidFill>
            <a:srgbClr val="9BD3AE">
              <a:alpha val="19999"/>
            </a:srgbClr>
          </a:solidFill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4672019" y="2632307"/>
            <a:ext cx="3851" cy="2800"/>
          </a:xfrm>
          <a:custGeom>
            <a:avLst/>
            <a:gdLst/>
            <a:ahLst/>
            <a:cxnLst/>
            <a:rect l="l" t="t" r="r" b="b"/>
            <a:pathLst>
              <a:path w="3810" h="3810">
                <a:moveTo>
                  <a:pt x="0" y="3636"/>
                </a:moveTo>
                <a:lnTo>
                  <a:pt x="3632" y="3636"/>
                </a:lnTo>
                <a:lnTo>
                  <a:pt x="3632" y="0"/>
                </a:lnTo>
                <a:lnTo>
                  <a:pt x="0" y="0"/>
                </a:lnTo>
                <a:lnTo>
                  <a:pt x="0" y="3636"/>
                </a:lnTo>
                <a:close/>
              </a:path>
            </a:pathLst>
          </a:custGeom>
          <a:ln w="179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4757600" y="3144233"/>
            <a:ext cx="6419" cy="2800"/>
          </a:xfrm>
          <a:custGeom>
            <a:avLst/>
            <a:gdLst/>
            <a:ahLst/>
            <a:cxnLst/>
            <a:rect l="l" t="t" r="r" b="b"/>
            <a:pathLst>
              <a:path w="6350" h="3810">
                <a:moveTo>
                  <a:pt x="0" y="3638"/>
                </a:moveTo>
                <a:lnTo>
                  <a:pt x="6051" y="3638"/>
                </a:lnTo>
                <a:lnTo>
                  <a:pt x="6051" y="0"/>
                </a:lnTo>
                <a:lnTo>
                  <a:pt x="0" y="0"/>
                </a:lnTo>
                <a:lnTo>
                  <a:pt x="0" y="3638"/>
                </a:lnTo>
                <a:close/>
              </a:path>
            </a:pathLst>
          </a:custGeom>
          <a:solidFill>
            <a:srgbClr val="9BD3AE">
              <a:alpha val="19999"/>
            </a:srgbClr>
          </a:solidFill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4757600" y="3144233"/>
            <a:ext cx="6419" cy="2800"/>
          </a:xfrm>
          <a:custGeom>
            <a:avLst/>
            <a:gdLst/>
            <a:ahLst/>
            <a:cxnLst/>
            <a:rect l="l" t="t" r="r" b="b"/>
            <a:pathLst>
              <a:path w="6350" h="3810">
                <a:moveTo>
                  <a:pt x="0" y="3638"/>
                </a:moveTo>
                <a:lnTo>
                  <a:pt x="6051" y="3638"/>
                </a:lnTo>
                <a:lnTo>
                  <a:pt x="6051" y="0"/>
                </a:lnTo>
                <a:lnTo>
                  <a:pt x="0" y="0"/>
                </a:lnTo>
                <a:lnTo>
                  <a:pt x="0" y="3638"/>
                </a:lnTo>
                <a:close/>
              </a:path>
            </a:pathLst>
          </a:custGeom>
          <a:ln w="179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5219717" y="2677641"/>
            <a:ext cx="2568" cy="2800"/>
          </a:xfrm>
          <a:custGeom>
            <a:avLst/>
            <a:gdLst/>
            <a:ahLst/>
            <a:cxnLst/>
            <a:rect l="l" t="t" r="r" b="b"/>
            <a:pathLst>
              <a:path w="2539" h="3810">
                <a:moveTo>
                  <a:pt x="0" y="3624"/>
                </a:moveTo>
                <a:lnTo>
                  <a:pt x="2418" y="3624"/>
                </a:lnTo>
                <a:lnTo>
                  <a:pt x="2418" y="0"/>
                </a:lnTo>
                <a:lnTo>
                  <a:pt x="0" y="0"/>
                </a:lnTo>
                <a:lnTo>
                  <a:pt x="0" y="3624"/>
                </a:lnTo>
                <a:close/>
              </a:path>
            </a:pathLst>
          </a:custGeom>
          <a:solidFill>
            <a:srgbClr val="9BD3AE">
              <a:alpha val="19999"/>
            </a:srgbClr>
          </a:solidFill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5219717" y="2677641"/>
            <a:ext cx="2568" cy="2800"/>
          </a:xfrm>
          <a:custGeom>
            <a:avLst/>
            <a:gdLst/>
            <a:ahLst/>
            <a:cxnLst/>
            <a:rect l="l" t="t" r="r" b="b"/>
            <a:pathLst>
              <a:path w="2539" h="3810">
                <a:moveTo>
                  <a:pt x="0" y="3624"/>
                </a:moveTo>
                <a:lnTo>
                  <a:pt x="2418" y="3624"/>
                </a:lnTo>
                <a:lnTo>
                  <a:pt x="2418" y="0"/>
                </a:lnTo>
                <a:lnTo>
                  <a:pt x="0" y="0"/>
                </a:lnTo>
                <a:lnTo>
                  <a:pt x="0" y="3624"/>
                </a:lnTo>
                <a:close/>
              </a:path>
            </a:pathLst>
          </a:custGeom>
          <a:ln w="179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2823544" y="3642841"/>
            <a:ext cx="8984" cy="3732"/>
          </a:xfrm>
          <a:custGeom>
            <a:avLst/>
            <a:gdLst/>
            <a:ahLst/>
            <a:cxnLst/>
            <a:rect l="l" t="t" r="r" b="b"/>
            <a:pathLst>
              <a:path w="8889" h="5079">
                <a:moveTo>
                  <a:pt x="8467" y="0"/>
                </a:moveTo>
                <a:lnTo>
                  <a:pt x="0" y="4837"/>
                </a:lnTo>
                <a:lnTo>
                  <a:pt x="8467" y="4837"/>
                </a:lnTo>
                <a:lnTo>
                  <a:pt x="8467" y="0"/>
                </a:lnTo>
                <a:close/>
              </a:path>
            </a:pathLst>
          </a:custGeom>
          <a:solidFill>
            <a:srgbClr val="9BD3AE">
              <a:alpha val="19999"/>
            </a:srgbClr>
          </a:solidFill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2823544" y="3642841"/>
            <a:ext cx="8984" cy="3732"/>
          </a:xfrm>
          <a:custGeom>
            <a:avLst/>
            <a:gdLst/>
            <a:ahLst/>
            <a:cxnLst/>
            <a:rect l="l" t="t" r="r" b="b"/>
            <a:pathLst>
              <a:path w="8889" h="5079">
                <a:moveTo>
                  <a:pt x="0" y="4837"/>
                </a:moveTo>
                <a:lnTo>
                  <a:pt x="8467" y="4837"/>
                </a:lnTo>
                <a:lnTo>
                  <a:pt x="8467" y="0"/>
                </a:lnTo>
                <a:lnTo>
                  <a:pt x="0" y="4837"/>
                </a:lnTo>
                <a:close/>
              </a:path>
            </a:pathLst>
          </a:custGeom>
          <a:ln w="179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2791759" y="3372655"/>
            <a:ext cx="3851" cy="4665"/>
          </a:xfrm>
          <a:custGeom>
            <a:avLst/>
            <a:gdLst/>
            <a:ahLst/>
            <a:cxnLst/>
            <a:rect l="l" t="t" r="r" b="b"/>
            <a:pathLst>
              <a:path w="3810" h="6350">
                <a:moveTo>
                  <a:pt x="0" y="6047"/>
                </a:moveTo>
                <a:lnTo>
                  <a:pt x="3628" y="6047"/>
                </a:lnTo>
                <a:lnTo>
                  <a:pt x="3628" y="0"/>
                </a:lnTo>
                <a:lnTo>
                  <a:pt x="0" y="0"/>
                </a:lnTo>
                <a:lnTo>
                  <a:pt x="0" y="6047"/>
                </a:lnTo>
                <a:close/>
              </a:path>
            </a:pathLst>
          </a:custGeom>
          <a:solidFill>
            <a:srgbClr val="9BD3AE">
              <a:alpha val="19999"/>
            </a:srgbClr>
          </a:solidFill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2791759" y="3372655"/>
            <a:ext cx="3851" cy="4665"/>
          </a:xfrm>
          <a:custGeom>
            <a:avLst/>
            <a:gdLst/>
            <a:ahLst/>
            <a:cxnLst/>
            <a:rect l="l" t="t" r="r" b="b"/>
            <a:pathLst>
              <a:path w="3810" h="6350">
                <a:moveTo>
                  <a:pt x="0" y="6047"/>
                </a:moveTo>
                <a:lnTo>
                  <a:pt x="3628" y="6047"/>
                </a:lnTo>
                <a:lnTo>
                  <a:pt x="3628" y="0"/>
                </a:lnTo>
                <a:lnTo>
                  <a:pt x="0" y="0"/>
                </a:lnTo>
                <a:lnTo>
                  <a:pt x="0" y="6047"/>
                </a:lnTo>
                <a:close/>
              </a:path>
            </a:pathLst>
          </a:custGeom>
          <a:ln w="179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2884038" y="2519825"/>
            <a:ext cx="13476" cy="8399"/>
          </a:xfrm>
          <a:custGeom>
            <a:avLst/>
            <a:gdLst/>
            <a:ahLst/>
            <a:cxnLst/>
            <a:rect l="l" t="t" r="r" b="b"/>
            <a:pathLst>
              <a:path w="13335" h="11429">
                <a:moveTo>
                  <a:pt x="4428" y="0"/>
                </a:moveTo>
                <a:lnTo>
                  <a:pt x="0" y="5440"/>
                </a:lnTo>
                <a:lnTo>
                  <a:pt x="13309" y="10886"/>
                </a:lnTo>
                <a:lnTo>
                  <a:pt x="4428" y="0"/>
                </a:lnTo>
                <a:close/>
              </a:path>
            </a:pathLst>
          </a:custGeom>
          <a:solidFill>
            <a:srgbClr val="9BD3AE">
              <a:alpha val="19999"/>
            </a:srgbClr>
          </a:solidFill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2884038" y="2519825"/>
            <a:ext cx="13476" cy="8399"/>
          </a:xfrm>
          <a:custGeom>
            <a:avLst/>
            <a:gdLst/>
            <a:ahLst/>
            <a:cxnLst/>
            <a:rect l="l" t="t" r="r" b="b"/>
            <a:pathLst>
              <a:path w="13335" h="11429">
                <a:moveTo>
                  <a:pt x="0" y="5440"/>
                </a:moveTo>
                <a:lnTo>
                  <a:pt x="13309" y="10886"/>
                </a:lnTo>
                <a:lnTo>
                  <a:pt x="4428" y="0"/>
                </a:lnTo>
                <a:lnTo>
                  <a:pt x="0" y="5440"/>
                </a:lnTo>
                <a:close/>
              </a:path>
            </a:pathLst>
          </a:custGeom>
          <a:ln w="179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2760564" y="2501163"/>
            <a:ext cx="8984" cy="3732"/>
          </a:xfrm>
          <a:custGeom>
            <a:avLst/>
            <a:gdLst/>
            <a:ahLst/>
            <a:cxnLst/>
            <a:rect l="l" t="t" r="r" b="b"/>
            <a:pathLst>
              <a:path w="8889" h="5079">
                <a:moveTo>
                  <a:pt x="0" y="0"/>
                </a:moveTo>
                <a:lnTo>
                  <a:pt x="0" y="4837"/>
                </a:lnTo>
                <a:lnTo>
                  <a:pt x="8467" y="4837"/>
                </a:lnTo>
                <a:lnTo>
                  <a:pt x="0" y="0"/>
                </a:lnTo>
                <a:close/>
              </a:path>
            </a:pathLst>
          </a:custGeom>
          <a:solidFill>
            <a:srgbClr val="9BD3AE">
              <a:alpha val="19999"/>
            </a:srgbClr>
          </a:solidFill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2760564" y="2501163"/>
            <a:ext cx="8984" cy="3732"/>
          </a:xfrm>
          <a:custGeom>
            <a:avLst/>
            <a:gdLst/>
            <a:ahLst/>
            <a:cxnLst/>
            <a:rect l="l" t="t" r="r" b="b"/>
            <a:pathLst>
              <a:path w="8889" h="5079">
                <a:moveTo>
                  <a:pt x="0" y="4837"/>
                </a:moveTo>
                <a:lnTo>
                  <a:pt x="8467" y="4837"/>
                </a:lnTo>
                <a:lnTo>
                  <a:pt x="0" y="0"/>
                </a:lnTo>
                <a:lnTo>
                  <a:pt x="0" y="4837"/>
                </a:lnTo>
                <a:close/>
              </a:path>
            </a:pathLst>
          </a:custGeom>
          <a:ln w="179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8548690" y="2271467"/>
            <a:ext cx="3851" cy="280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0" y="3638"/>
                </a:moveTo>
                <a:lnTo>
                  <a:pt x="3638" y="3638"/>
                </a:lnTo>
                <a:lnTo>
                  <a:pt x="3638" y="0"/>
                </a:lnTo>
                <a:lnTo>
                  <a:pt x="0" y="0"/>
                </a:lnTo>
                <a:lnTo>
                  <a:pt x="0" y="3638"/>
                </a:lnTo>
                <a:close/>
              </a:path>
            </a:pathLst>
          </a:custGeom>
          <a:solidFill>
            <a:srgbClr val="9BD3AE">
              <a:alpha val="19999"/>
            </a:srgbClr>
          </a:solidFill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8548690" y="2271467"/>
            <a:ext cx="3851" cy="280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0" y="3638"/>
                </a:moveTo>
                <a:lnTo>
                  <a:pt x="3638" y="3638"/>
                </a:lnTo>
                <a:lnTo>
                  <a:pt x="3638" y="0"/>
                </a:lnTo>
                <a:lnTo>
                  <a:pt x="0" y="0"/>
                </a:lnTo>
                <a:lnTo>
                  <a:pt x="0" y="3638"/>
                </a:lnTo>
                <a:close/>
              </a:path>
            </a:pathLst>
          </a:custGeom>
          <a:ln w="179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5675722" y="1317829"/>
            <a:ext cx="8984" cy="9797"/>
          </a:xfrm>
          <a:custGeom>
            <a:avLst/>
            <a:gdLst/>
            <a:ahLst/>
            <a:cxnLst/>
            <a:rect l="l" t="t" r="r" b="b"/>
            <a:pathLst>
              <a:path w="8889" h="13335">
                <a:moveTo>
                  <a:pt x="8470" y="0"/>
                </a:moveTo>
                <a:lnTo>
                  <a:pt x="0" y="4442"/>
                </a:lnTo>
                <a:lnTo>
                  <a:pt x="8470" y="13309"/>
                </a:lnTo>
                <a:lnTo>
                  <a:pt x="8470" y="0"/>
                </a:lnTo>
                <a:close/>
              </a:path>
            </a:pathLst>
          </a:custGeom>
          <a:solidFill>
            <a:srgbClr val="9BD3AE">
              <a:alpha val="19999"/>
            </a:srgbClr>
          </a:solidFill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object 118"/>
          <p:cNvSpPr/>
          <p:nvPr/>
        </p:nvSpPr>
        <p:spPr>
          <a:xfrm>
            <a:off x="5675722" y="1317829"/>
            <a:ext cx="8984" cy="9797"/>
          </a:xfrm>
          <a:custGeom>
            <a:avLst/>
            <a:gdLst/>
            <a:ahLst/>
            <a:cxnLst/>
            <a:rect l="l" t="t" r="r" b="b"/>
            <a:pathLst>
              <a:path w="8889" h="13335">
                <a:moveTo>
                  <a:pt x="0" y="4442"/>
                </a:moveTo>
                <a:lnTo>
                  <a:pt x="8470" y="13309"/>
                </a:lnTo>
                <a:lnTo>
                  <a:pt x="8470" y="0"/>
                </a:lnTo>
                <a:lnTo>
                  <a:pt x="0" y="4442"/>
                </a:lnTo>
                <a:close/>
              </a:path>
            </a:pathLst>
          </a:custGeom>
          <a:ln w="179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5684286" y="1252950"/>
            <a:ext cx="12836" cy="6531"/>
          </a:xfrm>
          <a:custGeom>
            <a:avLst/>
            <a:gdLst/>
            <a:ahLst/>
            <a:cxnLst/>
            <a:rect l="l" t="t" r="r" b="b"/>
            <a:pathLst>
              <a:path w="12700" h="8889">
                <a:moveTo>
                  <a:pt x="12091" y="0"/>
                </a:moveTo>
                <a:lnTo>
                  <a:pt x="0" y="4232"/>
                </a:lnTo>
                <a:lnTo>
                  <a:pt x="12091" y="8467"/>
                </a:lnTo>
                <a:lnTo>
                  <a:pt x="12091" y="0"/>
                </a:lnTo>
                <a:close/>
              </a:path>
            </a:pathLst>
          </a:custGeom>
          <a:solidFill>
            <a:srgbClr val="9BD3AE">
              <a:alpha val="19999"/>
            </a:srgbClr>
          </a:solidFill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5684286" y="1252950"/>
            <a:ext cx="12836" cy="6531"/>
          </a:xfrm>
          <a:custGeom>
            <a:avLst/>
            <a:gdLst/>
            <a:ahLst/>
            <a:cxnLst/>
            <a:rect l="l" t="t" r="r" b="b"/>
            <a:pathLst>
              <a:path w="12700" h="8889">
                <a:moveTo>
                  <a:pt x="0" y="4232"/>
                </a:moveTo>
                <a:lnTo>
                  <a:pt x="12091" y="8467"/>
                </a:lnTo>
                <a:lnTo>
                  <a:pt x="12091" y="0"/>
                </a:lnTo>
                <a:lnTo>
                  <a:pt x="0" y="4232"/>
                </a:lnTo>
                <a:close/>
              </a:path>
            </a:pathLst>
          </a:custGeom>
          <a:ln w="179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5634154" y="1344484"/>
            <a:ext cx="5135" cy="2800"/>
          </a:xfrm>
          <a:custGeom>
            <a:avLst/>
            <a:gdLst/>
            <a:ahLst/>
            <a:cxnLst/>
            <a:rect l="l" t="t" r="r" b="b"/>
            <a:pathLst>
              <a:path w="5079" h="3810">
                <a:moveTo>
                  <a:pt x="4852" y="0"/>
                </a:moveTo>
                <a:lnTo>
                  <a:pt x="0" y="3638"/>
                </a:lnTo>
                <a:lnTo>
                  <a:pt x="4852" y="3638"/>
                </a:lnTo>
                <a:lnTo>
                  <a:pt x="4852" y="0"/>
                </a:lnTo>
                <a:close/>
              </a:path>
            </a:pathLst>
          </a:custGeom>
          <a:solidFill>
            <a:srgbClr val="9BD3AE">
              <a:alpha val="19999"/>
            </a:srgbClr>
          </a:solidFill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5634154" y="1344484"/>
            <a:ext cx="5135" cy="2800"/>
          </a:xfrm>
          <a:custGeom>
            <a:avLst/>
            <a:gdLst/>
            <a:ahLst/>
            <a:cxnLst/>
            <a:rect l="l" t="t" r="r" b="b"/>
            <a:pathLst>
              <a:path w="5079" h="3810">
                <a:moveTo>
                  <a:pt x="0" y="3638"/>
                </a:moveTo>
                <a:lnTo>
                  <a:pt x="4852" y="3638"/>
                </a:lnTo>
                <a:lnTo>
                  <a:pt x="4852" y="0"/>
                </a:lnTo>
                <a:lnTo>
                  <a:pt x="0" y="3638"/>
                </a:lnTo>
                <a:close/>
              </a:path>
            </a:pathLst>
          </a:custGeom>
          <a:ln w="179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5670838" y="1276054"/>
            <a:ext cx="5135" cy="2800"/>
          </a:xfrm>
          <a:custGeom>
            <a:avLst/>
            <a:gdLst/>
            <a:ahLst/>
            <a:cxnLst/>
            <a:rect l="l" t="t" r="r" b="b"/>
            <a:pathLst>
              <a:path w="5079" h="3810">
                <a:moveTo>
                  <a:pt x="4838" y="0"/>
                </a:moveTo>
                <a:lnTo>
                  <a:pt x="0" y="3628"/>
                </a:lnTo>
                <a:lnTo>
                  <a:pt x="4838" y="3628"/>
                </a:lnTo>
                <a:lnTo>
                  <a:pt x="4838" y="0"/>
                </a:lnTo>
                <a:close/>
              </a:path>
            </a:pathLst>
          </a:custGeom>
          <a:solidFill>
            <a:srgbClr val="9BD3AE">
              <a:alpha val="19999"/>
            </a:srgbClr>
          </a:solidFill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5670838" y="1276054"/>
            <a:ext cx="5135" cy="2800"/>
          </a:xfrm>
          <a:custGeom>
            <a:avLst/>
            <a:gdLst/>
            <a:ahLst/>
            <a:cxnLst/>
            <a:rect l="l" t="t" r="r" b="b"/>
            <a:pathLst>
              <a:path w="5079" h="3810">
                <a:moveTo>
                  <a:pt x="0" y="3628"/>
                </a:moveTo>
                <a:lnTo>
                  <a:pt x="4838" y="3628"/>
                </a:lnTo>
                <a:lnTo>
                  <a:pt x="4838" y="0"/>
                </a:lnTo>
                <a:lnTo>
                  <a:pt x="0" y="3628"/>
                </a:lnTo>
                <a:close/>
              </a:path>
            </a:pathLst>
          </a:custGeom>
          <a:ln w="179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7448015" y="1469654"/>
            <a:ext cx="6419" cy="1866"/>
          </a:xfrm>
          <a:custGeom>
            <a:avLst/>
            <a:gdLst/>
            <a:ahLst/>
            <a:cxnLst/>
            <a:rect l="l" t="t" r="r" b="b"/>
            <a:pathLst>
              <a:path w="6350" h="2539">
                <a:moveTo>
                  <a:pt x="0" y="2418"/>
                </a:moveTo>
                <a:lnTo>
                  <a:pt x="6032" y="2418"/>
                </a:lnTo>
                <a:lnTo>
                  <a:pt x="6032" y="0"/>
                </a:lnTo>
                <a:lnTo>
                  <a:pt x="0" y="0"/>
                </a:lnTo>
                <a:lnTo>
                  <a:pt x="0" y="2418"/>
                </a:lnTo>
                <a:close/>
              </a:path>
            </a:pathLst>
          </a:custGeom>
          <a:solidFill>
            <a:srgbClr val="9BD3AE">
              <a:alpha val="19999"/>
            </a:srgbClr>
          </a:solidFill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object 126"/>
          <p:cNvSpPr/>
          <p:nvPr/>
        </p:nvSpPr>
        <p:spPr>
          <a:xfrm>
            <a:off x="7448015" y="1469654"/>
            <a:ext cx="6419" cy="1866"/>
          </a:xfrm>
          <a:custGeom>
            <a:avLst/>
            <a:gdLst/>
            <a:ahLst/>
            <a:cxnLst/>
            <a:rect l="l" t="t" r="r" b="b"/>
            <a:pathLst>
              <a:path w="6350" h="2539">
                <a:moveTo>
                  <a:pt x="0" y="2418"/>
                </a:moveTo>
                <a:lnTo>
                  <a:pt x="6032" y="2418"/>
                </a:lnTo>
                <a:lnTo>
                  <a:pt x="6032" y="0"/>
                </a:lnTo>
                <a:lnTo>
                  <a:pt x="0" y="0"/>
                </a:lnTo>
                <a:lnTo>
                  <a:pt x="0" y="2418"/>
                </a:lnTo>
                <a:close/>
              </a:path>
            </a:pathLst>
          </a:custGeom>
          <a:ln w="179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127" name="object 127"/>
          <p:cNvSpPr/>
          <p:nvPr/>
        </p:nvSpPr>
        <p:spPr>
          <a:xfrm>
            <a:off x="4672019" y="2632307"/>
            <a:ext cx="3851" cy="2800"/>
          </a:xfrm>
          <a:custGeom>
            <a:avLst/>
            <a:gdLst/>
            <a:ahLst/>
            <a:cxnLst/>
            <a:rect l="l" t="t" r="r" b="b"/>
            <a:pathLst>
              <a:path w="3810" h="3810">
                <a:moveTo>
                  <a:pt x="0" y="3636"/>
                </a:moveTo>
                <a:lnTo>
                  <a:pt x="3632" y="3636"/>
                </a:lnTo>
                <a:lnTo>
                  <a:pt x="3632" y="0"/>
                </a:lnTo>
                <a:lnTo>
                  <a:pt x="0" y="0"/>
                </a:lnTo>
                <a:lnTo>
                  <a:pt x="0" y="3636"/>
                </a:lnTo>
                <a:close/>
              </a:path>
            </a:pathLst>
          </a:custGeom>
          <a:solidFill>
            <a:srgbClr val="9BD3AE">
              <a:alpha val="19999"/>
            </a:srgbClr>
          </a:solidFill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object 128"/>
          <p:cNvSpPr/>
          <p:nvPr/>
        </p:nvSpPr>
        <p:spPr>
          <a:xfrm>
            <a:off x="4672019" y="2632307"/>
            <a:ext cx="3851" cy="2800"/>
          </a:xfrm>
          <a:custGeom>
            <a:avLst/>
            <a:gdLst/>
            <a:ahLst/>
            <a:cxnLst/>
            <a:rect l="l" t="t" r="r" b="b"/>
            <a:pathLst>
              <a:path w="3810" h="3810">
                <a:moveTo>
                  <a:pt x="0" y="3636"/>
                </a:moveTo>
                <a:lnTo>
                  <a:pt x="3632" y="3636"/>
                </a:lnTo>
                <a:lnTo>
                  <a:pt x="3632" y="0"/>
                </a:lnTo>
                <a:lnTo>
                  <a:pt x="0" y="0"/>
                </a:lnTo>
                <a:lnTo>
                  <a:pt x="0" y="3636"/>
                </a:lnTo>
                <a:close/>
              </a:path>
            </a:pathLst>
          </a:custGeom>
          <a:ln w="179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129" name="object 129"/>
          <p:cNvSpPr/>
          <p:nvPr/>
        </p:nvSpPr>
        <p:spPr>
          <a:xfrm>
            <a:off x="4757600" y="3144233"/>
            <a:ext cx="6419" cy="2800"/>
          </a:xfrm>
          <a:custGeom>
            <a:avLst/>
            <a:gdLst/>
            <a:ahLst/>
            <a:cxnLst/>
            <a:rect l="l" t="t" r="r" b="b"/>
            <a:pathLst>
              <a:path w="6350" h="3810">
                <a:moveTo>
                  <a:pt x="0" y="3638"/>
                </a:moveTo>
                <a:lnTo>
                  <a:pt x="6051" y="3638"/>
                </a:lnTo>
                <a:lnTo>
                  <a:pt x="6051" y="0"/>
                </a:lnTo>
                <a:lnTo>
                  <a:pt x="0" y="0"/>
                </a:lnTo>
                <a:lnTo>
                  <a:pt x="0" y="3638"/>
                </a:lnTo>
                <a:close/>
              </a:path>
            </a:pathLst>
          </a:custGeom>
          <a:solidFill>
            <a:srgbClr val="9BD3AE">
              <a:alpha val="19999"/>
            </a:srgbClr>
          </a:solidFill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4757600" y="3144233"/>
            <a:ext cx="6419" cy="2800"/>
          </a:xfrm>
          <a:custGeom>
            <a:avLst/>
            <a:gdLst/>
            <a:ahLst/>
            <a:cxnLst/>
            <a:rect l="l" t="t" r="r" b="b"/>
            <a:pathLst>
              <a:path w="6350" h="3810">
                <a:moveTo>
                  <a:pt x="0" y="3638"/>
                </a:moveTo>
                <a:lnTo>
                  <a:pt x="6051" y="3638"/>
                </a:lnTo>
                <a:lnTo>
                  <a:pt x="6051" y="0"/>
                </a:lnTo>
                <a:lnTo>
                  <a:pt x="0" y="0"/>
                </a:lnTo>
                <a:lnTo>
                  <a:pt x="0" y="3638"/>
                </a:lnTo>
                <a:close/>
              </a:path>
            </a:pathLst>
          </a:custGeom>
          <a:ln w="179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131" name="object 131"/>
          <p:cNvSpPr/>
          <p:nvPr/>
        </p:nvSpPr>
        <p:spPr>
          <a:xfrm>
            <a:off x="5219717" y="2677641"/>
            <a:ext cx="2568" cy="2800"/>
          </a:xfrm>
          <a:custGeom>
            <a:avLst/>
            <a:gdLst/>
            <a:ahLst/>
            <a:cxnLst/>
            <a:rect l="l" t="t" r="r" b="b"/>
            <a:pathLst>
              <a:path w="2539" h="3810">
                <a:moveTo>
                  <a:pt x="0" y="3624"/>
                </a:moveTo>
                <a:lnTo>
                  <a:pt x="2418" y="3624"/>
                </a:lnTo>
                <a:lnTo>
                  <a:pt x="2418" y="0"/>
                </a:lnTo>
                <a:lnTo>
                  <a:pt x="0" y="0"/>
                </a:lnTo>
                <a:lnTo>
                  <a:pt x="0" y="3624"/>
                </a:lnTo>
                <a:close/>
              </a:path>
            </a:pathLst>
          </a:custGeom>
          <a:solidFill>
            <a:srgbClr val="9BD3AE">
              <a:alpha val="19999"/>
            </a:srgbClr>
          </a:solidFill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5219717" y="2677641"/>
            <a:ext cx="2568" cy="2800"/>
          </a:xfrm>
          <a:custGeom>
            <a:avLst/>
            <a:gdLst/>
            <a:ahLst/>
            <a:cxnLst/>
            <a:rect l="l" t="t" r="r" b="b"/>
            <a:pathLst>
              <a:path w="2539" h="3810">
                <a:moveTo>
                  <a:pt x="0" y="3624"/>
                </a:moveTo>
                <a:lnTo>
                  <a:pt x="2418" y="3624"/>
                </a:lnTo>
                <a:lnTo>
                  <a:pt x="2418" y="0"/>
                </a:lnTo>
                <a:lnTo>
                  <a:pt x="0" y="0"/>
                </a:lnTo>
                <a:lnTo>
                  <a:pt x="0" y="3624"/>
                </a:lnTo>
                <a:close/>
              </a:path>
            </a:pathLst>
          </a:custGeom>
          <a:ln w="179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133" name="object 133"/>
          <p:cNvSpPr/>
          <p:nvPr/>
        </p:nvSpPr>
        <p:spPr>
          <a:xfrm>
            <a:off x="2823544" y="3642841"/>
            <a:ext cx="8984" cy="3732"/>
          </a:xfrm>
          <a:custGeom>
            <a:avLst/>
            <a:gdLst/>
            <a:ahLst/>
            <a:cxnLst/>
            <a:rect l="l" t="t" r="r" b="b"/>
            <a:pathLst>
              <a:path w="8889" h="5079">
                <a:moveTo>
                  <a:pt x="8467" y="0"/>
                </a:moveTo>
                <a:lnTo>
                  <a:pt x="0" y="4837"/>
                </a:lnTo>
                <a:lnTo>
                  <a:pt x="8467" y="4837"/>
                </a:lnTo>
                <a:lnTo>
                  <a:pt x="8467" y="0"/>
                </a:lnTo>
                <a:close/>
              </a:path>
            </a:pathLst>
          </a:custGeom>
          <a:solidFill>
            <a:srgbClr val="9BD3AE">
              <a:alpha val="19999"/>
            </a:srgbClr>
          </a:solidFill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134" name="object 134"/>
          <p:cNvSpPr/>
          <p:nvPr/>
        </p:nvSpPr>
        <p:spPr>
          <a:xfrm>
            <a:off x="2823544" y="3642841"/>
            <a:ext cx="8984" cy="3732"/>
          </a:xfrm>
          <a:custGeom>
            <a:avLst/>
            <a:gdLst/>
            <a:ahLst/>
            <a:cxnLst/>
            <a:rect l="l" t="t" r="r" b="b"/>
            <a:pathLst>
              <a:path w="8889" h="5079">
                <a:moveTo>
                  <a:pt x="0" y="4837"/>
                </a:moveTo>
                <a:lnTo>
                  <a:pt x="8467" y="4837"/>
                </a:lnTo>
                <a:lnTo>
                  <a:pt x="8467" y="0"/>
                </a:lnTo>
                <a:lnTo>
                  <a:pt x="0" y="4837"/>
                </a:lnTo>
                <a:close/>
              </a:path>
            </a:pathLst>
          </a:custGeom>
          <a:ln w="179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135" name="object 135"/>
          <p:cNvSpPr/>
          <p:nvPr/>
        </p:nvSpPr>
        <p:spPr>
          <a:xfrm>
            <a:off x="2791759" y="3372655"/>
            <a:ext cx="3851" cy="4665"/>
          </a:xfrm>
          <a:custGeom>
            <a:avLst/>
            <a:gdLst/>
            <a:ahLst/>
            <a:cxnLst/>
            <a:rect l="l" t="t" r="r" b="b"/>
            <a:pathLst>
              <a:path w="3810" h="6350">
                <a:moveTo>
                  <a:pt x="0" y="6047"/>
                </a:moveTo>
                <a:lnTo>
                  <a:pt x="3628" y="6047"/>
                </a:lnTo>
                <a:lnTo>
                  <a:pt x="3628" y="0"/>
                </a:lnTo>
                <a:lnTo>
                  <a:pt x="0" y="0"/>
                </a:lnTo>
                <a:lnTo>
                  <a:pt x="0" y="6047"/>
                </a:lnTo>
                <a:close/>
              </a:path>
            </a:pathLst>
          </a:custGeom>
          <a:solidFill>
            <a:srgbClr val="9BD3AE">
              <a:alpha val="19999"/>
            </a:srgbClr>
          </a:solidFill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2791759" y="3372655"/>
            <a:ext cx="3851" cy="4665"/>
          </a:xfrm>
          <a:custGeom>
            <a:avLst/>
            <a:gdLst/>
            <a:ahLst/>
            <a:cxnLst/>
            <a:rect l="l" t="t" r="r" b="b"/>
            <a:pathLst>
              <a:path w="3810" h="6350">
                <a:moveTo>
                  <a:pt x="0" y="6047"/>
                </a:moveTo>
                <a:lnTo>
                  <a:pt x="3628" y="6047"/>
                </a:lnTo>
                <a:lnTo>
                  <a:pt x="3628" y="0"/>
                </a:lnTo>
                <a:lnTo>
                  <a:pt x="0" y="0"/>
                </a:lnTo>
                <a:lnTo>
                  <a:pt x="0" y="6047"/>
                </a:lnTo>
                <a:close/>
              </a:path>
            </a:pathLst>
          </a:custGeom>
          <a:ln w="179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137" name="object 137"/>
          <p:cNvSpPr/>
          <p:nvPr/>
        </p:nvSpPr>
        <p:spPr>
          <a:xfrm>
            <a:off x="2884038" y="2519825"/>
            <a:ext cx="13476" cy="8399"/>
          </a:xfrm>
          <a:custGeom>
            <a:avLst/>
            <a:gdLst/>
            <a:ahLst/>
            <a:cxnLst/>
            <a:rect l="l" t="t" r="r" b="b"/>
            <a:pathLst>
              <a:path w="13335" h="11429">
                <a:moveTo>
                  <a:pt x="4428" y="0"/>
                </a:moveTo>
                <a:lnTo>
                  <a:pt x="0" y="5440"/>
                </a:lnTo>
                <a:lnTo>
                  <a:pt x="13309" y="10886"/>
                </a:lnTo>
                <a:lnTo>
                  <a:pt x="4428" y="0"/>
                </a:lnTo>
                <a:close/>
              </a:path>
            </a:pathLst>
          </a:custGeom>
          <a:solidFill>
            <a:srgbClr val="9BD3AE">
              <a:alpha val="19999"/>
            </a:srgbClr>
          </a:solidFill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138" name="object 138"/>
          <p:cNvSpPr/>
          <p:nvPr/>
        </p:nvSpPr>
        <p:spPr>
          <a:xfrm>
            <a:off x="2884038" y="2519825"/>
            <a:ext cx="13476" cy="8399"/>
          </a:xfrm>
          <a:custGeom>
            <a:avLst/>
            <a:gdLst/>
            <a:ahLst/>
            <a:cxnLst/>
            <a:rect l="l" t="t" r="r" b="b"/>
            <a:pathLst>
              <a:path w="13335" h="11429">
                <a:moveTo>
                  <a:pt x="0" y="5440"/>
                </a:moveTo>
                <a:lnTo>
                  <a:pt x="13309" y="10886"/>
                </a:lnTo>
                <a:lnTo>
                  <a:pt x="4428" y="0"/>
                </a:lnTo>
                <a:lnTo>
                  <a:pt x="0" y="5440"/>
                </a:lnTo>
                <a:close/>
              </a:path>
            </a:pathLst>
          </a:custGeom>
          <a:ln w="179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object 139"/>
          <p:cNvSpPr/>
          <p:nvPr/>
        </p:nvSpPr>
        <p:spPr>
          <a:xfrm>
            <a:off x="2760564" y="2501163"/>
            <a:ext cx="8984" cy="3732"/>
          </a:xfrm>
          <a:custGeom>
            <a:avLst/>
            <a:gdLst/>
            <a:ahLst/>
            <a:cxnLst/>
            <a:rect l="l" t="t" r="r" b="b"/>
            <a:pathLst>
              <a:path w="8889" h="5079">
                <a:moveTo>
                  <a:pt x="0" y="0"/>
                </a:moveTo>
                <a:lnTo>
                  <a:pt x="0" y="4837"/>
                </a:lnTo>
                <a:lnTo>
                  <a:pt x="8467" y="4837"/>
                </a:lnTo>
                <a:lnTo>
                  <a:pt x="0" y="0"/>
                </a:lnTo>
                <a:close/>
              </a:path>
            </a:pathLst>
          </a:custGeom>
          <a:solidFill>
            <a:srgbClr val="9BD3AE">
              <a:alpha val="19999"/>
            </a:srgbClr>
          </a:solidFill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140" name="object 140"/>
          <p:cNvSpPr/>
          <p:nvPr/>
        </p:nvSpPr>
        <p:spPr>
          <a:xfrm>
            <a:off x="2760564" y="2501163"/>
            <a:ext cx="8984" cy="3732"/>
          </a:xfrm>
          <a:custGeom>
            <a:avLst/>
            <a:gdLst/>
            <a:ahLst/>
            <a:cxnLst/>
            <a:rect l="l" t="t" r="r" b="b"/>
            <a:pathLst>
              <a:path w="8889" h="5079">
                <a:moveTo>
                  <a:pt x="0" y="4837"/>
                </a:moveTo>
                <a:lnTo>
                  <a:pt x="8467" y="4837"/>
                </a:lnTo>
                <a:lnTo>
                  <a:pt x="0" y="0"/>
                </a:lnTo>
                <a:lnTo>
                  <a:pt x="0" y="4837"/>
                </a:lnTo>
                <a:close/>
              </a:path>
            </a:pathLst>
          </a:custGeom>
          <a:ln w="179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221" name="object 221"/>
          <p:cNvSpPr/>
          <p:nvPr/>
        </p:nvSpPr>
        <p:spPr>
          <a:xfrm>
            <a:off x="10017129" y="3104300"/>
            <a:ext cx="182902" cy="201547"/>
          </a:xfrm>
          <a:custGeom>
            <a:avLst/>
            <a:gdLst/>
            <a:ahLst/>
            <a:cxnLst/>
            <a:rect l="l" t="t" r="r" b="b"/>
            <a:pathLst>
              <a:path w="180975" h="274320">
                <a:moveTo>
                  <a:pt x="26843" y="0"/>
                </a:moveTo>
                <a:lnTo>
                  <a:pt x="4399" y="7670"/>
                </a:lnTo>
                <a:lnTo>
                  <a:pt x="0" y="25573"/>
                </a:lnTo>
                <a:lnTo>
                  <a:pt x="8458" y="50238"/>
                </a:lnTo>
                <a:lnTo>
                  <a:pt x="24588" y="78194"/>
                </a:lnTo>
                <a:lnTo>
                  <a:pt x="43203" y="105971"/>
                </a:lnTo>
                <a:lnTo>
                  <a:pt x="59117" y="130099"/>
                </a:lnTo>
                <a:lnTo>
                  <a:pt x="67143" y="147106"/>
                </a:lnTo>
                <a:lnTo>
                  <a:pt x="75109" y="165187"/>
                </a:lnTo>
                <a:lnTo>
                  <a:pt x="94832" y="205463"/>
                </a:lnTo>
                <a:lnTo>
                  <a:pt x="120296" y="248231"/>
                </a:lnTo>
                <a:lnTo>
                  <a:pt x="145481" y="273786"/>
                </a:lnTo>
                <a:lnTo>
                  <a:pt x="164368" y="262425"/>
                </a:lnTo>
                <a:lnTo>
                  <a:pt x="177492" y="213665"/>
                </a:lnTo>
                <a:lnTo>
                  <a:pt x="180569" y="164255"/>
                </a:lnTo>
                <a:lnTo>
                  <a:pt x="172911" y="117067"/>
                </a:lnTo>
                <a:lnTo>
                  <a:pt x="153829" y="74974"/>
                </a:lnTo>
                <a:lnTo>
                  <a:pt x="122636" y="40849"/>
                </a:lnTo>
                <a:lnTo>
                  <a:pt x="78642" y="17564"/>
                </a:lnTo>
                <a:lnTo>
                  <a:pt x="78498" y="16952"/>
                </a:lnTo>
                <a:lnTo>
                  <a:pt x="71763" y="5933"/>
                </a:lnTo>
                <a:lnTo>
                  <a:pt x="26843" y="0"/>
                </a:lnTo>
                <a:close/>
              </a:path>
              <a:path w="180975" h="274320">
                <a:moveTo>
                  <a:pt x="71705" y="5838"/>
                </a:moveTo>
                <a:lnTo>
                  <a:pt x="72518" y="6032"/>
                </a:lnTo>
                <a:lnTo>
                  <a:pt x="71705" y="5838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222" name="object 222"/>
          <p:cNvSpPr/>
          <p:nvPr/>
        </p:nvSpPr>
        <p:spPr>
          <a:xfrm>
            <a:off x="10017129" y="3104300"/>
            <a:ext cx="182902" cy="201547"/>
          </a:xfrm>
          <a:custGeom>
            <a:avLst/>
            <a:gdLst/>
            <a:ahLst/>
            <a:cxnLst/>
            <a:rect l="l" t="t" r="r" b="b"/>
            <a:pathLst>
              <a:path w="180975" h="274320">
                <a:moveTo>
                  <a:pt x="72518" y="6032"/>
                </a:moveTo>
                <a:lnTo>
                  <a:pt x="26843" y="0"/>
                </a:lnTo>
                <a:lnTo>
                  <a:pt x="4399" y="7670"/>
                </a:lnTo>
                <a:lnTo>
                  <a:pt x="0" y="25573"/>
                </a:lnTo>
                <a:lnTo>
                  <a:pt x="8458" y="50238"/>
                </a:lnTo>
                <a:lnTo>
                  <a:pt x="24588" y="78194"/>
                </a:lnTo>
                <a:lnTo>
                  <a:pt x="43203" y="105971"/>
                </a:lnTo>
                <a:lnTo>
                  <a:pt x="59117" y="130099"/>
                </a:lnTo>
                <a:lnTo>
                  <a:pt x="67143" y="147106"/>
                </a:lnTo>
                <a:lnTo>
                  <a:pt x="75109" y="165187"/>
                </a:lnTo>
                <a:lnTo>
                  <a:pt x="94832" y="205463"/>
                </a:lnTo>
                <a:lnTo>
                  <a:pt x="120296" y="248231"/>
                </a:lnTo>
                <a:lnTo>
                  <a:pt x="145481" y="273786"/>
                </a:lnTo>
                <a:lnTo>
                  <a:pt x="164368" y="262425"/>
                </a:lnTo>
                <a:lnTo>
                  <a:pt x="177492" y="213665"/>
                </a:lnTo>
                <a:lnTo>
                  <a:pt x="180569" y="164255"/>
                </a:lnTo>
                <a:lnTo>
                  <a:pt x="172911" y="117067"/>
                </a:lnTo>
                <a:lnTo>
                  <a:pt x="153829" y="74974"/>
                </a:lnTo>
                <a:lnTo>
                  <a:pt x="122636" y="40849"/>
                </a:lnTo>
                <a:lnTo>
                  <a:pt x="78642" y="17564"/>
                </a:lnTo>
                <a:lnTo>
                  <a:pt x="78498" y="16952"/>
                </a:lnTo>
                <a:lnTo>
                  <a:pt x="71705" y="5838"/>
                </a:lnTo>
                <a:lnTo>
                  <a:pt x="72518" y="6032"/>
                </a:lnTo>
                <a:close/>
              </a:path>
            </a:pathLst>
          </a:custGeom>
          <a:ln w="27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223" name="object 223"/>
          <p:cNvSpPr/>
          <p:nvPr/>
        </p:nvSpPr>
        <p:spPr>
          <a:xfrm>
            <a:off x="9732441" y="2993964"/>
            <a:ext cx="286223" cy="86311"/>
          </a:xfrm>
          <a:custGeom>
            <a:avLst/>
            <a:gdLst/>
            <a:ahLst/>
            <a:cxnLst/>
            <a:rect l="l" t="t" r="r" b="b"/>
            <a:pathLst>
              <a:path w="283209" h="117475">
                <a:moveTo>
                  <a:pt x="157317" y="0"/>
                </a:moveTo>
                <a:lnTo>
                  <a:pt x="117006" y="9447"/>
                </a:lnTo>
                <a:lnTo>
                  <a:pt x="91196" y="24927"/>
                </a:lnTo>
                <a:lnTo>
                  <a:pt x="71157" y="42592"/>
                </a:lnTo>
                <a:lnTo>
                  <a:pt x="48162" y="58594"/>
                </a:lnTo>
                <a:lnTo>
                  <a:pt x="13484" y="69082"/>
                </a:lnTo>
                <a:lnTo>
                  <a:pt x="5103" y="76147"/>
                </a:lnTo>
                <a:lnTo>
                  <a:pt x="0" y="90914"/>
                </a:lnTo>
                <a:lnTo>
                  <a:pt x="16182" y="105532"/>
                </a:lnTo>
                <a:lnTo>
                  <a:pt x="71656" y="112149"/>
                </a:lnTo>
                <a:lnTo>
                  <a:pt x="153092" y="116631"/>
                </a:lnTo>
                <a:lnTo>
                  <a:pt x="209638" y="117443"/>
                </a:lnTo>
                <a:lnTo>
                  <a:pt x="255678" y="113045"/>
                </a:lnTo>
                <a:lnTo>
                  <a:pt x="275420" y="100244"/>
                </a:lnTo>
                <a:lnTo>
                  <a:pt x="275716" y="96262"/>
                </a:lnTo>
                <a:lnTo>
                  <a:pt x="276119" y="96262"/>
                </a:lnTo>
                <a:lnTo>
                  <a:pt x="259674" y="82319"/>
                </a:lnTo>
                <a:lnTo>
                  <a:pt x="252248" y="49817"/>
                </a:lnTo>
                <a:lnTo>
                  <a:pt x="243414" y="16980"/>
                </a:lnTo>
                <a:lnTo>
                  <a:pt x="220855" y="434"/>
                </a:lnTo>
                <a:lnTo>
                  <a:pt x="157317" y="0"/>
                </a:lnTo>
                <a:close/>
              </a:path>
              <a:path w="283209" h="117475">
                <a:moveTo>
                  <a:pt x="276289" y="96406"/>
                </a:moveTo>
                <a:lnTo>
                  <a:pt x="278005" y="97861"/>
                </a:lnTo>
                <a:lnTo>
                  <a:pt x="283185" y="98141"/>
                </a:lnTo>
                <a:lnTo>
                  <a:pt x="276289" y="96406"/>
                </a:lnTo>
                <a:close/>
              </a:path>
              <a:path w="283209" h="117475">
                <a:moveTo>
                  <a:pt x="276119" y="96262"/>
                </a:moveTo>
                <a:lnTo>
                  <a:pt x="275716" y="96262"/>
                </a:lnTo>
                <a:lnTo>
                  <a:pt x="276289" y="96406"/>
                </a:lnTo>
                <a:lnTo>
                  <a:pt x="276119" y="96262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224" name="object 224"/>
          <p:cNvSpPr/>
          <p:nvPr/>
        </p:nvSpPr>
        <p:spPr>
          <a:xfrm>
            <a:off x="9732441" y="2993964"/>
            <a:ext cx="286223" cy="86311"/>
          </a:xfrm>
          <a:custGeom>
            <a:avLst/>
            <a:gdLst/>
            <a:ahLst/>
            <a:cxnLst/>
            <a:rect l="l" t="t" r="r" b="b"/>
            <a:pathLst>
              <a:path w="283209" h="117475">
                <a:moveTo>
                  <a:pt x="278005" y="97861"/>
                </a:moveTo>
                <a:lnTo>
                  <a:pt x="259674" y="82319"/>
                </a:lnTo>
                <a:lnTo>
                  <a:pt x="252248" y="49817"/>
                </a:lnTo>
                <a:lnTo>
                  <a:pt x="243414" y="16980"/>
                </a:lnTo>
                <a:lnTo>
                  <a:pt x="220855" y="434"/>
                </a:lnTo>
                <a:lnTo>
                  <a:pt x="157317" y="0"/>
                </a:lnTo>
                <a:lnTo>
                  <a:pt x="117006" y="9447"/>
                </a:lnTo>
                <a:lnTo>
                  <a:pt x="91196" y="24927"/>
                </a:lnTo>
                <a:lnTo>
                  <a:pt x="71157" y="42592"/>
                </a:lnTo>
                <a:lnTo>
                  <a:pt x="48162" y="58594"/>
                </a:lnTo>
                <a:lnTo>
                  <a:pt x="13484" y="69082"/>
                </a:lnTo>
                <a:lnTo>
                  <a:pt x="5103" y="76147"/>
                </a:lnTo>
                <a:lnTo>
                  <a:pt x="0" y="90914"/>
                </a:lnTo>
                <a:lnTo>
                  <a:pt x="16182" y="105532"/>
                </a:lnTo>
                <a:lnTo>
                  <a:pt x="71656" y="112149"/>
                </a:lnTo>
                <a:lnTo>
                  <a:pt x="101834" y="113802"/>
                </a:lnTo>
                <a:lnTo>
                  <a:pt x="153092" y="116631"/>
                </a:lnTo>
                <a:lnTo>
                  <a:pt x="209638" y="117443"/>
                </a:lnTo>
                <a:lnTo>
                  <a:pt x="255678" y="113045"/>
                </a:lnTo>
                <a:lnTo>
                  <a:pt x="275420" y="100244"/>
                </a:lnTo>
                <a:lnTo>
                  <a:pt x="275716" y="96262"/>
                </a:lnTo>
                <a:lnTo>
                  <a:pt x="283185" y="98141"/>
                </a:lnTo>
                <a:lnTo>
                  <a:pt x="278005" y="97861"/>
                </a:lnTo>
                <a:close/>
              </a:path>
            </a:pathLst>
          </a:custGeom>
          <a:ln w="27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225" name="object 225"/>
          <p:cNvSpPr/>
          <p:nvPr/>
        </p:nvSpPr>
        <p:spPr>
          <a:xfrm>
            <a:off x="7703925" y="3095361"/>
            <a:ext cx="1627494" cy="667629"/>
          </a:xfrm>
          <a:custGeom>
            <a:avLst/>
            <a:gdLst/>
            <a:ahLst/>
            <a:cxnLst/>
            <a:rect l="l" t="t" r="r" b="b"/>
            <a:pathLst>
              <a:path w="1610359" h="908684">
                <a:moveTo>
                  <a:pt x="424155" y="144824"/>
                </a:moveTo>
                <a:lnTo>
                  <a:pt x="359233" y="162386"/>
                </a:lnTo>
                <a:lnTo>
                  <a:pt x="315950" y="162386"/>
                </a:lnTo>
                <a:lnTo>
                  <a:pt x="281318" y="188708"/>
                </a:lnTo>
                <a:lnTo>
                  <a:pt x="255348" y="267714"/>
                </a:lnTo>
                <a:lnTo>
                  <a:pt x="186105" y="333543"/>
                </a:lnTo>
                <a:lnTo>
                  <a:pt x="147153" y="359877"/>
                </a:lnTo>
                <a:lnTo>
                  <a:pt x="147153" y="403762"/>
                </a:lnTo>
                <a:lnTo>
                  <a:pt x="51930" y="430095"/>
                </a:lnTo>
                <a:lnTo>
                  <a:pt x="43268" y="469595"/>
                </a:lnTo>
                <a:lnTo>
                  <a:pt x="77900" y="522251"/>
                </a:lnTo>
                <a:lnTo>
                  <a:pt x="47599" y="544193"/>
                </a:lnTo>
                <a:lnTo>
                  <a:pt x="8647" y="592474"/>
                </a:lnTo>
                <a:lnTo>
                  <a:pt x="21639" y="627588"/>
                </a:lnTo>
                <a:lnTo>
                  <a:pt x="0" y="684637"/>
                </a:lnTo>
                <a:lnTo>
                  <a:pt x="47599" y="702190"/>
                </a:lnTo>
                <a:lnTo>
                  <a:pt x="90882" y="746079"/>
                </a:lnTo>
                <a:lnTo>
                  <a:pt x="129834" y="811908"/>
                </a:lnTo>
                <a:lnTo>
                  <a:pt x="164466" y="820689"/>
                </a:lnTo>
                <a:lnTo>
                  <a:pt x="212076" y="908460"/>
                </a:lnTo>
                <a:lnTo>
                  <a:pt x="203414" y="785581"/>
                </a:lnTo>
                <a:lnTo>
                  <a:pt x="199083" y="706579"/>
                </a:lnTo>
                <a:lnTo>
                  <a:pt x="229388" y="653907"/>
                </a:lnTo>
                <a:lnTo>
                  <a:pt x="246697" y="601254"/>
                </a:lnTo>
                <a:lnTo>
                  <a:pt x="220727" y="531032"/>
                </a:lnTo>
                <a:lnTo>
                  <a:pt x="220727" y="495928"/>
                </a:lnTo>
                <a:lnTo>
                  <a:pt x="264010" y="473983"/>
                </a:lnTo>
                <a:lnTo>
                  <a:pt x="326451" y="473983"/>
                </a:lnTo>
                <a:lnTo>
                  <a:pt x="363554" y="421314"/>
                </a:lnTo>
                <a:lnTo>
                  <a:pt x="380873" y="307210"/>
                </a:lnTo>
                <a:lnTo>
                  <a:pt x="428472" y="298436"/>
                </a:lnTo>
                <a:lnTo>
                  <a:pt x="489066" y="267714"/>
                </a:lnTo>
                <a:lnTo>
                  <a:pt x="515038" y="245769"/>
                </a:lnTo>
                <a:lnTo>
                  <a:pt x="562651" y="228215"/>
                </a:lnTo>
                <a:lnTo>
                  <a:pt x="556971" y="214773"/>
                </a:lnTo>
                <a:lnTo>
                  <a:pt x="739949" y="214773"/>
                </a:lnTo>
                <a:lnTo>
                  <a:pt x="761749" y="206273"/>
                </a:lnTo>
                <a:lnTo>
                  <a:pt x="1017091" y="206273"/>
                </a:lnTo>
                <a:lnTo>
                  <a:pt x="1030089" y="201880"/>
                </a:lnTo>
                <a:lnTo>
                  <a:pt x="1095011" y="188708"/>
                </a:lnTo>
                <a:lnTo>
                  <a:pt x="1376363" y="188708"/>
                </a:lnTo>
                <a:lnTo>
                  <a:pt x="1384995" y="184331"/>
                </a:lnTo>
                <a:lnTo>
                  <a:pt x="545339" y="184331"/>
                </a:lnTo>
                <a:lnTo>
                  <a:pt x="510707" y="162386"/>
                </a:lnTo>
                <a:lnTo>
                  <a:pt x="424155" y="144824"/>
                </a:lnTo>
                <a:close/>
              </a:path>
              <a:path w="1610359" h="908684">
                <a:moveTo>
                  <a:pt x="326451" y="473983"/>
                </a:moveTo>
                <a:lnTo>
                  <a:pt x="264010" y="473983"/>
                </a:lnTo>
                <a:lnTo>
                  <a:pt x="320271" y="482756"/>
                </a:lnTo>
                <a:lnTo>
                  <a:pt x="326451" y="473983"/>
                </a:lnTo>
                <a:close/>
              </a:path>
              <a:path w="1610359" h="908684">
                <a:moveTo>
                  <a:pt x="739949" y="214773"/>
                </a:moveTo>
                <a:lnTo>
                  <a:pt x="556971" y="214773"/>
                </a:lnTo>
                <a:lnTo>
                  <a:pt x="562654" y="216144"/>
                </a:lnTo>
                <a:lnTo>
                  <a:pt x="574829" y="225744"/>
                </a:lnTo>
                <a:lnTo>
                  <a:pt x="588625" y="236988"/>
                </a:lnTo>
                <a:lnTo>
                  <a:pt x="644883" y="228215"/>
                </a:lnTo>
                <a:lnTo>
                  <a:pt x="705477" y="228215"/>
                </a:lnTo>
                <a:lnTo>
                  <a:pt x="739949" y="214773"/>
                </a:lnTo>
                <a:close/>
              </a:path>
              <a:path w="1610359" h="908684">
                <a:moveTo>
                  <a:pt x="1376363" y="188708"/>
                </a:moveTo>
                <a:lnTo>
                  <a:pt x="1095011" y="188708"/>
                </a:lnTo>
                <a:lnTo>
                  <a:pt x="1129633" y="206273"/>
                </a:lnTo>
                <a:lnTo>
                  <a:pt x="1237838" y="206273"/>
                </a:lnTo>
                <a:lnTo>
                  <a:pt x="1255147" y="223826"/>
                </a:lnTo>
                <a:lnTo>
                  <a:pt x="1307091" y="223826"/>
                </a:lnTo>
                <a:lnTo>
                  <a:pt x="1376363" y="188708"/>
                </a:lnTo>
                <a:close/>
              </a:path>
              <a:path w="1610359" h="908684">
                <a:moveTo>
                  <a:pt x="1017091" y="206273"/>
                </a:moveTo>
                <a:lnTo>
                  <a:pt x="930549" y="206273"/>
                </a:lnTo>
                <a:lnTo>
                  <a:pt x="978148" y="219434"/>
                </a:lnTo>
                <a:lnTo>
                  <a:pt x="1017091" y="206273"/>
                </a:lnTo>
                <a:close/>
              </a:path>
              <a:path w="1610359" h="908684">
                <a:moveTo>
                  <a:pt x="727116" y="105328"/>
                </a:moveTo>
                <a:lnTo>
                  <a:pt x="679507" y="118497"/>
                </a:lnTo>
                <a:lnTo>
                  <a:pt x="614596" y="122878"/>
                </a:lnTo>
                <a:lnTo>
                  <a:pt x="562651" y="144824"/>
                </a:lnTo>
                <a:lnTo>
                  <a:pt x="545339" y="184331"/>
                </a:lnTo>
                <a:lnTo>
                  <a:pt x="1423948" y="184331"/>
                </a:lnTo>
                <a:lnTo>
                  <a:pt x="1514840" y="179938"/>
                </a:lnTo>
                <a:lnTo>
                  <a:pt x="1534311" y="162386"/>
                </a:lnTo>
                <a:lnTo>
                  <a:pt x="822344" y="162386"/>
                </a:lnTo>
                <a:lnTo>
                  <a:pt x="783389" y="136051"/>
                </a:lnTo>
                <a:lnTo>
                  <a:pt x="727116" y="105328"/>
                </a:lnTo>
                <a:close/>
              </a:path>
              <a:path w="1610359" h="908684">
                <a:moveTo>
                  <a:pt x="869943" y="122878"/>
                </a:moveTo>
                <a:lnTo>
                  <a:pt x="822344" y="162386"/>
                </a:lnTo>
                <a:lnTo>
                  <a:pt x="1012780" y="162386"/>
                </a:lnTo>
                <a:lnTo>
                  <a:pt x="969497" y="144824"/>
                </a:lnTo>
                <a:lnTo>
                  <a:pt x="917557" y="144824"/>
                </a:lnTo>
                <a:lnTo>
                  <a:pt x="869943" y="122878"/>
                </a:lnTo>
                <a:close/>
              </a:path>
              <a:path w="1610359" h="908684">
                <a:moveTo>
                  <a:pt x="1268139" y="109717"/>
                </a:moveTo>
                <a:lnTo>
                  <a:pt x="1168585" y="109717"/>
                </a:lnTo>
                <a:lnTo>
                  <a:pt x="1077702" y="144824"/>
                </a:lnTo>
                <a:lnTo>
                  <a:pt x="1012780" y="162386"/>
                </a:lnTo>
                <a:lnTo>
                  <a:pt x="1534311" y="162386"/>
                </a:lnTo>
                <a:lnTo>
                  <a:pt x="1553792" y="144824"/>
                </a:lnTo>
                <a:lnTo>
                  <a:pt x="1554248" y="140442"/>
                </a:lnTo>
                <a:lnTo>
                  <a:pt x="1354705" y="140442"/>
                </a:lnTo>
                <a:lnTo>
                  <a:pt x="1311422" y="127270"/>
                </a:lnTo>
                <a:lnTo>
                  <a:pt x="1268139" y="109717"/>
                </a:lnTo>
                <a:close/>
              </a:path>
              <a:path w="1610359" h="908684">
                <a:moveTo>
                  <a:pt x="1445587" y="35107"/>
                </a:moveTo>
                <a:lnTo>
                  <a:pt x="1376344" y="61441"/>
                </a:lnTo>
                <a:lnTo>
                  <a:pt x="1354705" y="140442"/>
                </a:lnTo>
                <a:lnTo>
                  <a:pt x="1554248" y="140442"/>
                </a:lnTo>
                <a:lnTo>
                  <a:pt x="1562454" y="61441"/>
                </a:lnTo>
                <a:lnTo>
                  <a:pt x="1610064" y="52668"/>
                </a:lnTo>
                <a:lnTo>
                  <a:pt x="1605012" y="43887"/>
                </a:lnTo>
                <a:lnTo>
                  <a:pt x="1493197" y="43887"/>
                </a:lnTo>
                <a:lnTo>
                  <a:pt x="1445587" y="35107"/>
                </a:lnTo>
                <a:close/>
              </a:path>
              <a:path w="1610359" h="908684">
                <a:moveTo>
                  <a:pt x="1579763" y="0"/>
                </a:moveTo>
                <a:lnTo>
                  <a:pt x="1536484" y="0"/>
                </a:lnTo>
                <a:lnTo>
                  <a:pt x="1471557" y="4391"/>
                </a:lnTo>
                <a:lnTo>
                  <a:pt x="1493197" y="43887"/>
                </a:lnTo>
                <a:lnTo>
                  <a:pt x="1605012" y="43887"/>
                </a:lnTo>
                <a:lnTo>
                  <a:pt x="157976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226" name="object 226"/>
          <p:cNvSpPr/>
          <p:nvPr/>
        </p:nvSpPr>
        <p:spPr>
          <a:xfrm>
            <a:off x="7703925" y="3095361"/>
            <a:ext cx="1627494" cy="667629"/>
          </a:xfrm>
          <a:custGeom>
            <a:avLst/>
            <a:gdLst/>
            <a:ahLst/>
            <a:cxnLst/>
            <a:rect l="l" t="t" r="r" b="b"/>
            <a:pathLst>
              <a:path w="1610359" h="908684">
                <a:moveTo>
                  <a:pt x="1536484" y="0"/>
                </a:moveTo>
                <a:lnTo>
                  <a:pt x="1471557" y="4391"/>
                </a:lnTo>
                <a:lnTo>
                  <a:pt x="1493197" y="43887"/>
                </a:lnTo>
                <a:lnTo>
                  <a:pt x="1445587" y="35107"/>
                </a:lnTo>
                <a:lnTo>
                  <a:pt x="1376344" y="61441"/>
                </a:lnTo>
                <a:lnTo>
                  <a:pt x="1354705" y="140442"/>
                </a:lnTo>
                <a:lnTo>
                  <a:pt x="1311422" y="127270"/>
                </a:lnTo>
                <a:lnTo>
                  <a:pt x="1268139" y="109717"/>
                </a:lnTo>
                <a:lnTo>
                  <a:pt x="1168585" y="109717"/>
                </a:lnTo>
                <a:lnTo>
                  <a:pt x="1077702" y="144824"/>
                </a:lnTo>
                <a:lnTo>
                  <a:pt x="1012780" y="162386"/>
                </a:lnTo>
                <a:lnTo>
                  <a:pt x="969497" y="144824"/>
                </a:lnTo>
                <a:lnTo>
                  <a:pt x="917557" y="144824"/>
                </a:lnTo>
                <a:lnTo>
                  <a:pt x="869943" y="122878"/>
                </a:lnTo>
                <a:lnTo>
                  <a:pt x="822344" y="162386"/>
                </a:lnTo>
                <a:lnTo>
                  <a:pt x="783389" y="136051"/>
                </a:lnTo>
                <a:lnTo>
                  <a:pt x="727116" y="105328"/>
                </a:lnTo>
                <a:lnTo>
                  <a:pt x="679507" y="118497"/>
                </a:lnTo>
                <a:lnTo>
                  <a:pt x="614596" y="122878"/>
                </a:lnTo>
                <a:lnTo>
                  <a:pt x="562651" y="144824"/>
                </a:lnTo>
                <a:lnTo>
                  <a:pt x="545339" y="184331"/>
                </a:lnTo>
                <a:lnTo>
                  <a:pt x="510707" y="162386"/>
                </a:lnTo>
                <a:lnTo>
                  <a:pt x="424155" y="144824"/>
                </a:lnTo>
                <a:lnTo>
                  <a:pt x="359233" y="162386"/>
                </a:lnTo>
                <a:lnTo>
                  <a:pt x="315950" y="162386"/>
                </a:lnTo>
                <a:lnTo>
                  <a:pt x="281318" y="188708"/>
                </a:lnTo>
                <a:lnTo>
                  <a:pt x="255348" y="267714"/>
                </a:lnTo>
                <a:lnTo>
                  <a:pt x="186105" y="333543"/>
                </a:lnTo>
                <a:lnTo>
                  <a:pt x="147153" y="359877"/>
                </a:lnTo>
                <a:lnTo>
                  <a:pt x="147153" y="403762"/>
                </a:lnTo>
                <a:lnTo>
                  <a:pt x="51930" y="430095"/>
                </a:lnTo>
                <a:lnTo>
                  <a:pt x="43268" y="469595"/>
                </a:lnTo>
                <a:lnTo>
                  <a:pt x="77900" y="522251"/>
                </a:lnTo>
                <a:lnTo>
                  <a:pt x="47599" y="544193"/>
                </a:lnTo>
                <a:lnTo>
                  <a:pt x="8647" y="592474"/>
                </a:lnTo>
                <a:lnTo>
                  <a:pt x="21639" y="627588"/>
                </a:lnTo>
                <a:lnTo>
                  <a:pt x="0" y="684637"/>
                </a:lnTo>
                <a:lnTo>
                  <a:pt x="47599" y="702190"/>
                </a:lnTo>
                <a:lnTo>
                  <a:pt x="90882" y="746079"/>
                </a:lnTo>
                <a:lnTo>
                  <a:pt x="129834" y="811908"/>
                </a:lnTo>
                <a:lnTo>
                  <a:pt x="164466" y="820689"/>
                </a:lnTo>
                <a:lnTo>
                  <a:pt x="212076" y="908460"/>
                </a:lnTo>
                <a:lnTo>
                  <a:pt x="203414" y="785581"/>
                </a:lnTo>
                <a:lnTo>
                  <a:pt x="199083" y="706579"/>
                </a:lnTo>
                <a:lnTo>
                  <a:pt x="229388" y="653907"/>
                </a:lnTo>
                <a:lnTo>
                  <a:pt x="246697" y="601254"/>
                </a:lnTo>
                <a:lnTo>
                  <a:pt x="220727" y="531032"/>
                </a:lnTo>
                <a:lnTo>
                  <a:pt x="220727" y="495928"/>
                </a:lnTo>
                <a:lnTo>
                  <a:pt x="264010" y="473983"/>
                </a:lnTo>
                <a:lnTo>
                  <a:pt x="320271" y="482756"/>
                </a:lnTo>
                <a:lnTo>
                  <a:pt x="363554" y="421314"/>
                </a:lnTo>
                <a:lnTo>
                  <a:pt x="380873" y="307210"/>
                </a:lnTo>
                <a:lnTo>
                  <a:pt x="428472" y="298436"/>
                </a:lnTo>
                <a:lnTo>
                  <a:pt x="489066" y="267714"/>
                </a:lnTo>
                <a:lnTo>
                  <a:pt x="515038" y="245769"/>
                </a:lnTo>
                <a:lnTo>
                  <a:pt x="562651" y="228215"/>
                </a:lnTo>
                <a:lnTo>
                  <a:pt x="556971" y="214773"/>
                </a:lnTo>
                <a:lnTo>
                  <a:pt x="562654" y="216144"/>
                </a:lnTo>
                <a:lnTo>
                  <a:pt x="574829" y="225744"/>
                </a:lnTo>
                <a:lnTo>
                  <a:pt x="588625" y="236988"/>
                </a:lnTo>
                <a:lnTo>
                  <a:pt x="644883" y="228215"/>
                </a:lnTo>
                <a:lnTo>
                  <a:pt x="705477" y="228215"/>
                </a:lnTo>
                <a:lnTo>
                  <a:pt x="761749" y="206273"/>
                </a:lnTo>
                <a:lnTo>
                  <a:pt x="930549" y="206273"/>
                </a:lnTo>
                <a:lnTo>
                  <a:pt x="978148" y="219434"/>
                </a:lnTo>
                <a:lnTo>
                  <a:pt x="1030089" y="201880"/>
                </a:lnTo>
                <a:lnTo>
                  <a:pt x="1095011" y="188708"/>
                </a:lnTo>
                <a:lnTo>
                  <a:pt x="1129633" y="206273"/>
                </a:lnTo>
                <a:lnTo>
                  <a:pt x="1237838" y="206273"/>
                </a:lnTo>
                <a:lnTo>
                  <a:pt x="1255147" y="223826"/>
                </a:lnTo>
                <a:lnTo>
                  <a:pt x="1307091" y="223826"/>
                </a:lnTo>
                <a:lnTo>
                  <a:pt x="1384995" y="184331"/>
                </a:lnTo>
                <a:lnTo>
                  <a:pt x="1423948" y="184331"/>
                </a:lnTo>
                <a:lnTo>
                  <a:pt x="1514840" y="179938"/>
                </a:lnTo>
                <a:lnTo>
                  <a:pt x="1553792" y="144824"/>
                </a:lnTo>
                <a:lnTo>
                  <a:pt x="1562454" y="61441"/>
                </a:lnTo>
                <a:lnTo>
                  <a:pt x="1610064" y="52668"/>
                </a:lnTo>
                <a:lnTo>
                  <a:pt x="1579763" y="0"/>
                </a:lnTo>
                <a:lnTo>
                  <a:pt x="1536484" y="0"/>
                </a:lnTo>
                <a:close/>
              </a:path>
            </a:pathLst>
          </a:custGeom>
          <a:ln w="9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227" name="object 227"/>
          <p:cNvSpPr/>
          <p:nvPr/>
        </p:nvSpPr>
        <p:spPr>
          <a:xfrm>
            <a:off x="10240683" y="2484779"/>
            <a:ext cx="433186" cy="108705"/>
          </a:xfrm>
          <a:custGeom>
            <a:avLst/>
            <a:gdLst/>
            <a:ahLst/>
            <a:cxnLst/>
            <a:rect l="l" t="t" r="r" b="b"/>
            <a:pathLst>
              <a:path w="428625" h="147954">
                <a:moveTo>
                  <a:pt x="422432" y="78257"/>
                </a:moveTo>
                <a:lnTo>
                  <a:pt x="202957" y="78257"/>
                </a:lnTo>
                <a:lnTo>
                  <a:pt x="258710" y="120740"/>
                </a:lnTo>
                <a:lnTo>
                  <a:pt x="318938" y="125215"/>
                </a:lnTo>
                <a:lnTo>
                  <a:pt x="392532" y="147582"/>
                </a:lnTo>
                <a:lnTo>
                  <a:pt x="422432" y="78257"/>
                </a:lnTo>
                <a:close/>
              </a:path>
              <a:path w="428625" h="147954">
                <a:moveTo>
                  <a:pt x="229726" y="0"/>
                </a:moveTo>
                <a:lnTo>
                  <a:pt x="51300" y="8943"/>
                </a:lnTo>
                <a:lnTo>
                  <a:pt x="28994" y="24596"/>
                </a:lnTo>
                <a:lnTo>
                  <a:pt x="0" y="38012"/>
                </a:lnTo>
                <a:lnTo>
                  <a:pt x="28994" y="64839"/>
                </a:lnTo>
                <a:lnTo>
                  <a:pt x="78059" y="82731"/>
                </a:lnTo>
                <a:lnTo>
                  <a:pt x="202957" y="78257"/>
                </a:lnTo>
                <a:lnTo>
                  <a:pt x="422432" y="78257"/>
                </a:lnTo>
                <a:lnTo>
                  <a:pt x="428219" y="64839"/>
                </a:lnTo>
                <a:lnTo>
                  <a:pt x="396996" y="38012"/>
                </a:lnTo>
                <a:lnTo>
                  <a:pt x="303321" y="38012"/>
                </a:lnTo>
                <a:lnTo>
                  <a:pt x="254257" y="24596"/>
                </a:lnTo>
                <a:lnTo>
                  <a:pt x="229726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228" name="object 228"/>
          <p:cNvSpPr/>
          <p:nvPr/>
        </p:nvSpPr>
        <p:spPr>
          <a:xfrm>
            <a:off x="10240683" y="2484779"/>
            <a:ext cx="433186" cy="108705"/>
          </a:xfrm>
          <a:custGeom>
            <a:avLst/>
            <a:gdLst/>
            <a:ahLst/>
            <a:cxnLst/>
            <a:rect l="l" t="t" r="r" b="b"/>
            <a:pathLst>
              <a:path w="428625" h="147954">
                <a:moveTo>
                  <a:pt x="303321" y="38012"/>
                </a:moveTo>
                <a:lnTo>
                  <a:pt x="254257" y="24596"/>
                </a:lnTo>
                <a:lnTo>
                  <a:pt x="229726" y="0"/>
                </a:lnTo>
                <a:lnTo>
                  <a:pt x="51300" y="8943"/>
                </a:lnTo>
                <a:lnTo>
                  <a:pt x="28994" y="24596"/>
                </a:lnTo>
                <a:lnTo>
                  <a:pt x="0" y="38012"/>
                </a:lnTo>
                <a:lnTo>
                  <a:pt x="28994" y="64839"/>
                </a:lnTo>
                <a:lnTo>
                  <a:pt x="78059" y="82731"/>
                </a:lnTo>
                <a:lnTo>
                  <a:pt x="202957" y="78257"/>
                </a:lnTo>
                <a:lnTo>
                  <a:pt x="258710" y="120740"/>
                </a:lnTo>
                <a:lnTo>
                  <a:pt x="318938" y="125215"/>
                </a:lnTo>
                <a:lnTo>
                  <a:pt x="392532" y="147582"/>
                </a:lnTo>
                <a:lnTo>
                  <a:pt x="428219" y="64839"/>
                </a:lnTo>
                <a:lnTo>
                  <a:pt x="396996" y="38012"/>
                </a:lnTo>
                <a:lnTo>
                  <a:pt x="303321" y="38012"/>
                </a:lnTo>
                <a:close/>
              </a:path>
            </a:pathLst>
          </a:custGeom>
          <a:ln w="9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229" name="object 229"/>
          <p:cNvSpPr/>
          <p:nvPr/>
        </p:nvSpPr>
        <p:spPr>
          <a:xfrm>
            <a:off x="3816250" y="3257120"/>
            <a:ext cx="388906" cy="198283"/>
          </a:xfrm>
          <a:custGeom>
            <a:avLst/>
            <a:gdLst/>
            <a:ahLst/>
            <a:cxnLst/>
            <a:rect l="l" t="t" r="r" b="b"/>
            <a:pathLst>
              <a:path w="384810" h="269875">
                <a:moveTo>
                  <a:pt x="373397" y="149608"/>
                </a:moveTo>
                <a:lnTo>
                  <a:pt x="213457" y="149608"/>
                </a:lnTo>
                <a:lnTo>
                  <a:pt x="229024" y="208540"/>
                </a:lnTo>
                <a:lnTo>
                  <a:pt x="246805" y="242545"/>
                </a:lnTo>
                <a:lnTo>
                  <a:pt x="286837" y="269750"/>
                </a:lnTo>
                <a:lnTo>
                  <a:pt x="311296" y="224416"/>
                </a:lnTo>
                <a:lnTo>
                  <a:pt x="342421" y="213079"/>
                </a:lnTo>
                <a:lnTo>
                  <a:pt x="355762" y="194946"/>
                </a:lnTo>
                <a:lnTo>
                  <a:pt x="369103" y="167741"/>
                </a:lnTo>
                <a:lnTo>
                  <a:pt x="373397" y="149608"/>
                </a:lnTo>
                <a:close/>
              </a:path>
              <a:path w="384810" h="269875">
                <a:moveTo>
                  <a:pt x="260150" y="124674"/>
                </a:moveTo>
                <a:lnTo>
                  <a:pt x="122295" y="124674"/>
                </a:lnTo>
                <a:lnTo>
                  <a:pt x="126734" y="158666"/>
                </a:lnTo>
                <a:lnTo>
                  <a:pt x="168991" y="194946"/>
                </a:lnTo>
                <a:lnTo>
                  <a:pt x="200112" y="167741"/>
                </a:lnTo>
                <a:lnTo>
                  <a:pt x="213457" y="149608"/>
                </a:lnTo>
                <a:lnTo>
                  <a:pt x="373397" y="149608"/>
                </a:lnTo>
                <a:lnTo>
                  <a:pt x="374472" y="145072"/>
                </a:lnTo>
                <a:lnTo>
                  <a:pt x="329079" y="145072"/>
                </a:lnTo>
                <a:lnTo>
                  <a:pt x="300178" y="129203"/>
                </a:lnTo>
                <a:lnTo>
                  <a:pt x="260150" y="124674"/>
                </a:lnTo>
                <a:close/>
              </a:path>
              <a:path w="384810" h="269875">
                <a:moveTo>
                  <a:pt x="82266" y="27204"/>
                </a:moveTo>
                <a:lnTo>
                  <a:pt x="40013" y="54395"/>
                </a:lnTo>
                <a:lnTo>
                  <a:pt x="4438" y="74800"/>
                </a:lnTo>
                <a:lnTo>
                  <a:pt x="0" y="97469"/>
                </a:lnTo>
                <a:lnTo>
                  <a:pt x="17780" y="136000"/>
                </a:lnTo>
                <a:lnTo>
                  <a:pt x="91159" y="149608"/>
                </a:lnTo>
                <a:lnTo>
                  <a:pt x="122295" y="124674"/>
                </a:lnTo>
                <a:lnTo>
                  <a:pt x="260150" y="124674"/>
                </a:lnTo>
                <a:lnTo>
                  <a:pt x="229024" y="97469"/>
                </a:lnTo>
                <a:lnTo>
                  <a:pt x="230426" y="83865"/>
                </a:lnTo>
                <a:lnTo>
                  <a:pt x="146743" y="83865"/>
                </a:lnTo>
                <a:lnTo>
                  <a:pt x="131187" y="54395"/>
                </a:lnTo>
                <a:lnTo>
                  <a:pt x="82266" y="27204"/>
                </a:lnTo>
                <a:close/>
              </a:path>
              <a:path w="384810" h="269875">
                <a:moveTo>
                  <a:pt x="384670" y="102005"/>
                </a:moveTo>
                <a:lnTo>
                  <a:pt x="355762" y="140536"/>
                </a:lnTo>
                <a:lnTo>
                  <a:pt x="329079" y="145072"/>
                </a:lnTo>
                <a:lnTo>
                  <a:pt x="374472" y="145072"/>
                </a:lnTo>
                <a:lnTo>
                  <a:pt x="384670" y="102005"/>
                </a:lnTo>
                <a:close/>
              </a:path>
              <a:path w="384810" h="269875">
                <a:moveTo>
                  <a:pt x="204566" y="0"/>
                </a:moveTo>
                <a:lnTo>
                  <a:pt x="177880" y="0"/>
                </a:lnTo>
                <a:lnTo>
                  <a:pt x="177880" y="18129"/>
                </a:lnTo>
                <a:lnTo>
                  <a:pt x="217907" y="40798"/>
                </a:lnTo>
                <a:lnTo>
                  <a:pt x="204566" y="83865"/>
                </a:lnTo>
                <a:lnTo>
                  <a:pt x="230426" y="83865"/>
                </a:lnTo>
                <a:lnTo>
                  <a:pt x="233464" y="54395"/>
                </a:lnTo>
                <a:lnTo>
                  <a:pt x="204566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230" name="object 230"/>
          <p:cNvSpPr/>
          <p:nvPr/>
        </p:nvSpPr>
        <p:spPr>
          <a:xfrm>
            <a:off x="3816250" y="3257120"/>
            <a:ext cx="388906" cy="198283"/>
          </a:xfrm>
          <a:custGeom>
            <a:avLst/>
            <a:gdLst/>
            <a:ahLst/>
            <a:cxnLst/>
            <a:rect l="l" t="t" r="r" b="b"/>
            <a:pathLst>
              <a:path w="384810" h="269875">
                <a:moveTo>
                  <a:pt x="369103" y="167741"/>
                </a:moveTo>
                <a:lnTo>
                  <a:pt x="355762" y="194946"/>
                </a:lnTo>
                <a:lnTo>
                  <a:pt x="342421" y="213079"/>
                </a:lnTo>
                <a:lnTo>
                  <a:pt x="311296" y="224416"/>
                </a:lnTo>
                <a:lnTo>
                  <a:pt x="286837" y="269750"/>
                </a:lnTo>
                <a:lnTo>
                  <a:pt x="246805" y="242545"/>
                </a:lnTo>
                <a:lnTo>
                  <a:pt x="229024" y="208540"/>
                </a:lnTo>
                <a:lnTo>
                  <a:pt x="213457" y="149608"/>
                </a:lnTo>
                <a:lnTo>
                  <a:pt x="200112" y="167741"/>
                </a:lnTo>
                <a:lnTo>
                  <a:pt x="168991" y="194946"/>
                </a:lnTo>
                <a:lnTo>
                  <a:pt x="126734" y="158666"/>
                </a:lnTo>
                <a:lnTo>
                  <a:pt x="122295" y="124674"/>
                </a:lnTo>
                <a:lnTo>
                  <a:pt x="91159" y="149608"/>
                </a:lnTo>
                <a:lnTo>
                  <a:pt x="17780" y="136000"/>
                </a:lnTo>
                <a:lnTo>
                  <a:pt x="0" y="97469"/>
                </a:lnTo>
                <a:lnTo>
                  <a:pt x="4438" y="74800"/>
                </a:lnTo>
                <a:lnTo>
                  <a:pt x="40013" y="54395"/>
                </a:lnTo>
                <a:lnTo>
                  <a:pt x="82266" y="27204"/>
                </a:lnTo>
                <a:lnTo>
                  <a:pt x="131187" y="54395"/>
                </a:lnTo>
                <a:lnTo>
                  <a:pt x="146743" y="83865"/>
                </a:lnTo>
                <a:lnTo>
                  <a:pt x="204566" y="83865"/>
                </a:lnTo>
                <a:lnTo>
                  <a:pt x="217907" y="40798"/>
                </a:lnTo>
                <a:lnTo>
                  <a:pt x="177880" y="18129"/>
                </a:lnTo>
                <a:lnTo>
                  <a:pt x="177880" y="0"/>
                </a:lnTo>
                <a:lnTo>
                  <a:pt x="204566" y="0"/>
                </a:lnTo>
                <a:lnTo>
                  <a:pt x="233464" y="54395"/>
                </a:lnTo>
                <a:lnTo>
                  <a:pt x="229024" y="97469"/>
                </a:lnTo>
                <a:lnTo>
                  <a:pt x="260150" y="124674"/>
                </a:lnTo>
                <a:lnTo>
                  <a:pt x="300178" y="129203"/>
                </a:lnTo>
                <a:lnTo>
                  <a:pt x="329079" y="145072"/>
                </a:lnTo>
                <a:lnTo>
                  <a:pt x="355762" y="140536"/>
                </a:lnTo>
                <a:lnTo>
                  <a:pt x="384670" y="102005"/>
                </a:lnTo>
                <a:lnTo>
                  <a:pt x="369103" y="167741"/>
                </a:lnTo>
                <a:close/>
              </a:path>
            </a:pathLst>
          </a:custGeom>
          <a:ln w="9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231" name="object 231"/>
          <p:cNvSpPr/>
          <p:nvPr/>
        </p:nvSpPr>
        <p:spPr>
          <a:xfrm>
            <a:off x="3220867" y="3369100"/>
            <a:ext cx="770751" cy="694222"/>
          </a:xfrm>
          <a:custGeom>
            <a:avLst/>
            <a:gdLst/>
            <a:ahLst/>
            <a:cxnLst/>
            <a:rect l="l" t="t" r="r" b="b"/>
            <a:pathLst>
              <a:path w="762635" h="944879">
                <a:moveTo>
                  <a:pt x="341381" y="203418"/>
                </a:moveTo>
                <a:lnTo>
                  <a:pt x="316425" y="203418"/>
                </a:lnTo>
                <a:lnTo>
                  <a:pt x="338706" y="246358"/>
                </a:lnTo>
                <a:lnTo>
                  <a:pt x="367678" y="268955"/>
                </a:lnTo>
                <a:lnTo>
                  <a:pt x="381045" y="352579"/>
                </a:lnTo>
                <a:lnTo>
                  <a:pt x="389958" y="418132"/>
                </a:lnTo>
                <a:lnTo>
                  <a:pt x="385509" y="465602"/>
                </a:lnTo>
                <a:lnTo>
                  <a:pt x="381045" y="483670"/>
                </a:lnTo>
                <a:lnTo>
                  <a:pt x="358761" y="535665"/>
                </a:lnTo>
                <a:lnTo>
                  <a:pt x="285224" y="641883"/>
                </a:lnTo>
                <a:lnTo>
                  <a:pt x="285224" y="693874"/>
                </a:lnTo>
                <a:lnTo>
                  <a:pt x="298606" y="734555"/>
                </a:lnTo>
                <a:lnTo>
                  <a:pt x="316425" y="795585"/>
                </a:lnTo>
                <a:lnTo>
                  <a:pt x="347623" y="836265"/>
                </a:lnTo>
                <a:lnTo>
                  <a:pt x="367678" y="910842"/>
                </a:lnTo>
                <a:lnTo>
                  <a:pt x="421157" y="910842"/>
                </a:lnTo>
                <a:lnTo>
                  <a:pt x="463492" y="944747"/>
                </a:lnTo>
                <a:lnTo>
                  <a:pt x="467956" y="906329"/>
                </a:lnTo>
                <a:lnTo>
                  <a:pt x="545947" y="827218"/>
                </a:lnTo>
                <a:lnTo>
                  <a:pt x="545947" y="782013"/>
                </a:lnTo>
                <a:lnTo>
                  <a:pt x="568227" y="720996"/>
                </a:lnTo>
                <a:lnTo>
                  <a:pt x="572681" y="619286"/>
                </a:lnTo>
                <a:lnTo>
                  <a:pt x="577145" y="479159"/>
                </a:lnTo>
                <a:lnTo>
                  <a:pt x="588283" y="465602"/>
                </a:lnTo>
                <a:lnTo>
                  <a:pt x="588283" y="329982"/>
                </a:lnTo>
                <a:lnTo>
                  <a:pt x="574182" y="320950"/>
                </a:lnTo>
                <a:lnTo>
                  <a:pt x="532577" y="320950"/>
                </a:lnTo>
                <a:lnTo>
                  <a:pt x="494690" y="316421"/>
                </a:lnTo>
                <a:lnTo>
                  <a:pt x="490240" y="255398"/>
                </a:lnTo>
                <a:lnTo>
                  <a:pt x="506576" y="246358"/>
                </a:lnTo>
                <a:lnTo>
                  <a:pt x="349848" y="246358"/>
                </a:lnTo>
                <a:lnTo>
                  <a:pt x="349848" y="207939"/>
                </a:lnTo>
                <a:lnTo>
                  <a:pt x="341381" y="203418"/>
                </a:lnTo>
                <a:close/>
              </a:path>
              <a:path w="762635" h="944879">
                <a:moveTo>
                  <a:pt x="376591" y="128826"/>
                </a:moveTo>
                <a:lnTo>
                  <a:pt x="354312" y="135611"/>
                </a:lnTo>
                <a:lnTo>
                  <a:pt x="229522" y="144651"/>
                </a:lnTo>
                <a:lnTo>
                  <a:pt x="187181" y="194378"/>
                </a:lnTo>
                <a:lnTo>
                  <a:pt x="187181" y="246358"/>
                </a:lnTo>
                <a:lnTo>
                  <a:pt x="160437" y="278006"/>
                </a:lnTo>
                <a:lnTo>
                  <a:pt x="151531" y="282517"/>
                </a:lnTo>
                <a:lnTo>
                  <a:pt x="138156" y="329982"/>
                </a:lnTo>
                <a:lnTo>
                  <a:pt x="82447" y="395521"/>
                </a:lnTo>
                <a:lnTo>
                  <a:pt x="77997" y="440730"/>
                </a:lnTo>
                <a:lnTo>
                  <a:pt x="22280" y="515319"/>
                </a:lnTo>
                <a:lnTo>
                  <a:pt x="13378" y="610240"/>
                </a:lnTo>
                <a:lnTo>
                  <a:pt x="46799" y="655444"/>
                </a:lnTo>
                <a:lnTo>
                  <a:pt x="0" y="689353"/>
                </a:lnTo>
                <a:lnTo>
                  <a:pt x="0" y="720996"/>
                </a:lnTo>
                <a:lnTo>
                  <a:pt x="37886" y="748116"/>
                </a:lnTo>
                <a:lnTo>
                  <a:pt x="82447" y="739068"/>
                </a:lnTo>
                <a:lnTo>
                  <a:pt x="124786" y="693874"/>
                </a:lnTo>
                <a:lnTo>
                  <a:pt x="133700" y="623815"/>
                </a:lnTo>
                <a:lnTo>
                  <a:pt x="173814" y="594432"/>
                </a:lnTo>
                <a:lnTo>
                  <a:pt x="188072" y="540172"/>
                </a:lnTo>
                <a:lnTo>
                  <a:pt x="160437" y="540172"/>
                </a:lnTo>
                <a:lnTo>
                  <a:pt x="138156" y="501756"/>
                </a:lnTo>
                <a:lnTo>
                  <a:pt x="164901" y="474634"/>
                </a:lnTo>
                <a:lnTo>
                  <a:pt x="191635" y="445251"/>
                </a:lnTo>
                <a:lnTo>
                  <a:pt x="178268" y="372924"/>
                </a:lnTo>
                <a:lnTo>
                  <a:pt x="187181" y="329982"/>
                </a:lnTo>
                <a:lnTo>
                  <a:pt x="202773" y="316421"/>
                </a:lnTo>
                <a:lnTo>
                  <a:pt x="216155" y="307385"/>
                </a:lnTo>
                <a:lnTo>
                  <a:pt x="265168" y="250883"/>
                </a:lnTo>
                <a:lnTo>
                  <a:pt x="289688" y="214715"/>
                </a:lnTo>
                <a:lnTo>
                  <a:pt x="316425" y="203418"/>
                </a:lnTo>
                <a:lnTo>
                  <a:pt x="341381" y="203418"/>
                </a:lnTo>
                <a:lnTo>
                  <a:pt x="307508" y="185331"/>
                </a:lnTo>
                <a:lnTo>
                  <a:pt x="354312" y="185331"/>
                </a:lnTo>
                <a:lnTo>
                  <a:pt x="372127" y="162737"/>
                </a:lnTo>
                <a:lnTo>
                  <a:pt x="385509" y="140126"/>
                </a:lnTo>
                <a:lnTo>
                  <a:pt x="376591" y="128826"/>
                </a:lnTo>
                <a:close/>
              </a:path>
              <a:path w="762635" h="944879">
                <a:moveTo>
                  <a:pt x="191635" y="526615"/>
                </a:moveTo>
                <a:lnTo>
                  <a:pt x="160437" y="540172"/>
                </a:lnTo>
                <a:lnTo>
                  <a:pt x="188072" y="540172"/>
                </a:lnTo>
                <a:lnTo>
                  <a:pt x="191635" y="526615"/>
                </a:lnTo>
                <a:close/>
              </a:path>
              <a:path w="762635" h="944879">
                <a:moveTo>
                  <a:pt x="545947" y="302864"/>
                </a:moveTo>
                <a:lnTo>
                  <a:pt x="532577" y="320950"/>
                </a:lnTo>
                <a:lnTo>
                  <a:pt x="574182" y="320950"/>
                </a:lnTo>
                <a:lnTo>
                  <a:pt x="545947" y="302864"/>
                </a:lnTo>
                <a:close/>
              </a:path>
              <a:path w="762635" h="944879">
                <a:moveTo>
                  <a:pt x="463492" y="0"/>
                </a:moveTo>
                <a:lnTo>
                  <a:pt x="490240" y="58762"/>
                </a:lnTo>
                <a:lnTo>
                  <a:pt x="510296" y="101706"/>
                </a:lnTo>
                <a:lnTo>
                  <a:pt x="510296" y="119790"/>
                </a:lnTo>
                <a:lnTo>
                  <a:pt x="481323" y="158208"/>
                </a:lnTo>
                <a:lnTo>
                  <a:pt x="463492" y="214715"/>
                </a:lnTo>
                <a:lnTo>
                  <a:pt x="398872" y="246358"/>
                </a:lnTo>
                <a:lnTo>
                  <a:pt x="506576" y="246358"/>
                </a:lnTo>
                <a:lnTo>
                  <a:pt x="514746" y="241837"/>
                </a:lnTo>
                <a:lnTo>
                  <a:pt x="519198" y="212454"/>
                </a:lnTo>
                <a:lnTo>
                  <a:pt x="541483" y="167248"/>
                </a:lnTo>
                <a:lnTo>
                  <a:pt x="735040" y="167248"/>
                </a:lnTo>
                <a:lnTo>
                  <a:pt x="762087" y="144651"/>
                </a:lnTo>
                <a:lnTo>
                  <a:pt x="724212" y="135611"/>
                </a:lnTo>
                <a:lnTo>
                  <a:pt x="637311" y="135611"/>
                </a:lnTo>
                <a:lnTo>
                  <a:pt x="597200" y="115269"/>
                </a:lnTo>
                <a:lnTo>
                  <a:pt x="537029" y="115269"/>
                </a:lnTo>
                <a:lnTo>
                  <a:pt x="537029" y="4521"/>
                </a:lnTo>
                <a:lnTo>
                  <a:pt x="463492" y="0"/>
                </a:lnTo>
                <a:close/>
              </a:path>
              <a:path w="762635" h="944879">
                <a:moveTo>
                  <a:pt x="735040" y="167248"/>
                </a:moveTo>
                <a:lnTo>
                  <a:pt x="588283" y="167248"/>
                </a:lnTo>
                <a:lnTo>
                  <a:pt x="646214" y="189857"/>
                </a:lnTo>
                <a:lnTo>
                  <a:pt x="701931" y="207939"/>
                </a:lnTo>
                <a:lnTo>
                  <a:pt x="724212" y="176295"/>
                </a:lnTo>
                <a:lnTo>
                  <a:pt x="735040" y="167248"/>
                </a:lnTo>
                <a:close/>
              </a:path>
              <a:path w="762635" h="944879">
                <a:moveTo>
                  <a:pt x="701931" y="128826"/>
                </a:moveTo>
                <a:lnTo>
                  <a:pt x="637311" y="135611"/>
                </a:lnTo>
                <a:lnTo>
                  <a:pt x="724212" y="135611"/>
                </a:lnTo>
                <a:lnTo>
                  <a:pt x="701931" y="128826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232" name="object 232"/>
          <p:cNvSpPr/>
          <p:nvPr/>
        </p:nvSpPr>
        <p:spPr>
          <a:xfrm>
            <a:off x="3220867" y="3369100"/>
            <a:ext cx="770751" cy="694222"/>
          </a:xfrm>
          <a:custGeom>
            <a:avLst/>
            <a:gdLst/>
            <a:ahLst/>
            <a:cxnLst/>
            <a:rect l="l" t="t" r="r" b="b"/>
            <a:pathLst>
              <a:path w="762635" h="944879">
                <a:moveTo>
                  <a:pt x="229522" y="144651"/>
                </a:moveTo>
                <a:lnTo>
                  <a:pt x="354312" y="135611"/>
                </a:lnTo>
                <a:lnTo>
                  <a:pt x="376591" y="128826"/>
                </a:lnTo>
                <a:lnTo>
                  <a:pt x="385509" y="140126"/>
                </a:lnTo>
                <a:lnTo>
                  <a:pt x="372127" y="162737"/>
                </a:lnTo>
                <a:lnTo>
                  <a:pt x="354312" y="185331"/>
                </a:lnTo>
                <a:lnTo>
                  <a:pt x="307508" y="185331"/>
                </a:lnTo>
                <a:lnTo>
                  <a:pt x="349848" y="207939"/>
                </a:lnTo>
                <a:lnTo>
                  <a:pt x="349848" y="246358"/>
                </a:lnTo>
                <a:lnTo>
                  <a:pt x="398872" y="246358"/>
                </a:lnTo>
                <a:lnTo>
                  <a:pt x="463492" y="214715"/>
                </a:lnTo>
                <a:lnTo>
                  <a:pt x="481323" y="158208"/>
                </a:lnTo>
                <a:lnTo>
                  <a:pt x="510296" y="119790"/>
                </a:lnTo>
                <a:lnTo>
                  <a:pt x="510296" y="101706"/>
                </a:lnTo>
                <a:lnTo>
                  <a:pt x="490240" y="58762"/>
                </a:lnTo>
                <a:lnTo>
                  <a:pt x="463492" y="0"/>
                </a:lnTo>
                <a:lnTo>
                  <a:pt x="537029" y="4521"/>
                </a:lnTo>
                <a:lnTo>
                  <a:pt x="537029" y="74588"/>
                </a:lnTo>
                <a:lnTo>
                  <a:pt x="537029" y="115269"/>
                </a:lnTo>
                <a:lnTo>
                  <a:pt x="597200" y="115269"/>
                </a:lnTo>
                <a:lnTo>
                  <a:pt x="637311" y="135611"/>
                </a:lnTo>
                <a:lnTo>
                  <a:pt x="701931" y="128826"/>
                </a:lnTo>
                <a:lnTo>
                  <a:pt x="724212" y="135611"/>
                </a:lnTo>
                <a:lnTo>
                  <a:pt x="762087" y="144651"/>
                </a:lnTo>
                <a:lnTo>
                  <a:pt x="724212" y="176295"/>
                </a:lnTo>
                <a:lnTo>
                  <a:pt x="701931" y="207939"/>
                </a:lnTo>
                <a:lnTo>
                  <a:pt x="646214" y="189857"/>
                </a:lnTo>
                <a:lnTo>
                  <a:pt x="588283" y="167248"/>
                </a:lnTo>
                <a:lnTo>
                  <a:pt x="541483" y="167248"/>
                </a:lnTo>
                <a:lnTo>
                  <a:pt x="519198" y="212454"/>
                </a:lnTo>
                <a:lnTo>
                  <a:pt x="514746" y="241837"/>
                </a:lnTo>
                <a:lnTo>
                  <a:pt x="490240" y="255398"/>
                </a:lnTo>
                <a:lnTo>
                  <a:pt x="494690" y="316421"/>
                </a:lnTo>
                <a:lnTo>
                  <a:pt x="532577" y="320950"/>
                </a:lnTo>
                <a:lnTo>
                  <a:pt x="545947" y="302864"/>
                </a:lnTo>
                <a:lnTo>
                  <a:pt x="588283" y="329982"/>
                </a:lnTo>
                <a:lnTo>
                  <a:pt x="588283" y="465602"/>
                </a:lnTo>
                <a:lnTo>
                  <a:pt x="577145" y="479159"/>
                </a:lnTo>
                <a:lnTo>
                  <a:pt x="572681" y="619286"/>
                </a:lnTo>
                <a:lnTo>
                  <a:pt x="568227" y="720996"/>
                </a:lnTo>
                <a:lnTo>
                  <a:pt x="545947" y="782013"/>
                </a:lnTo>
                <a:lnTo>
                  <a:pt x="545947" y="827218"/>
                </a:lnTo>
                <a:lnTo>
                  <a:pt x="467956" y="906329"/>
                </a:lnTo>
                <a:lnTo>
                  <a:pt x="463492" y="944747"/>
                </a:lnTo>
                <a:lnTo>
                  <a:pt x="421157" y="910842"/>
                </a:lnTo>
                <a:lnTo>
                  <a:pt x="367678" y="910842"/>
                </a:lnTo>
                <a:lnTo>
                  <a:pt x="347623" y="836265"/>
                </a:lnTo>
                <a:lnTo>
                  <a:pt x="316425" y="795585"/>
                </a:lnTo>
                <a:lnTo>
                  <a:pt x="298606" y="734555"/>
                </a:lnTo>
                <a:lnTo>
                  <a:pt x="285224" y="693874"/>
                </a:lnTo>
                <a:lnTo>
                  <a:pt x="285224" y="641883"/>
                </a:lnTo>
                <a:lnTo>
                  <a:pt x="358761" y="535665"/>
                </a:lnTo>
                <a:lnTo>
                  <a:pt x="381045" y="483670"/>
                </a:lnTo>
                <a:lnTo>
                  <a:pt x="385509" y="465602"/>
                </a:lnTo>
                <a:lnTo>
                  <a:pt x="389958" y="418132"/>
                </a:lnTo>
                <a:lnTo>
                  <a:pt x="381045" y="352579"/>
                </a:lnTo>
                <a:lnTo>
                  <a:pt x="367678" y="268955"/>
                </a:lnTo>
                <a:lnTo>
                  <a:pt x="338706" y="246358"/>
                </a:lnTo>
                <a:lnTo>
                  <a:pt x="316425" y="203418"/>
                </a:lnTo>
                <a:lnTo>
                  <a:pt x="289688" y="214715"/>
                </a:lnTo>
                <a:lnTo>
                  <a:pt x="265168" y="250883"/>
                </a:lnTo>
                <a:lnTo>
                  <a:pt x="216155" y="307385"/>
                </a:lnTo>
                <a:lnTo>
                  <a:pt x="202773" y="316421"/>
                </a:lnTo>
                <a:lnTo>
                  <a:pt x="187181" y="329982"/>
                </a:lnTo>
                <a:lnTo>
                  <a:pt x="178268" y="372924"/>
                </a:lnTo>
                <a:lnTo>
                  <a:pt x="191635" y="445251"/>
                </a:lnTo>
                <a:lnTo>
                  <a:pt x="164901" y="474634"/>
                </a:lnTo>
                <a:lnTo>
                  <a:pt x="138156" y="501756"/>
                </a:lnTo>
                <a:lnTo>
                  <a:pt x="160437" y="540172"/>
                </a:lnTo>
                <a:lnTo>
                  <a:pt x="191635" y="526615"/>
                </a:lnTo>
                <a:lnTo>
                  <a:pt x="173814" y="594432"/>
                </a:lnTo>
                <a:lnTo>
                  <a:pt x="133700" y="623815"/>
                </a:lnTo>
                <a:lnTo>
                  <a:pt x="124786" y="693874"/>
                </a:lnTo>
                <a:lnTo>
                  <a:pt x="82447" y="739068"/>
                </a:lnTo>
                <a:lnTo>
                  <a:pt x="37886" y="748116"/>
                </a:lnTo>
                <a:lnTo>
                  <a:pt x="0" y="720996"/>
                </a:lnTo>
                <a:lnTo>
                  <a:pt x="0" y="689353"/>
                </a:lnTo>
                <a:lnTo>
                  <a:pt x="46799" y="655444"/>
                </a:lnTo>
                <a:lnTo>
                  <a:pt x="13378" y="610240"/>
                </a:lnTo>
                <a:lnTo>
                  <a:pt x="22280" y="515319"/>
                </a:lnTo>
                <a:lnTo>
                  <a:pt x="77997" y="440730"/>
                </a:lnTo>
                <a:lnTo>
                  <a:pt x="82447" y="395521"/>
                </a:lnTo>
                <a:lnTo>
                  <a:pt x="138156" y="329982"/>
                </a:lnTo>
                <a:lnTo>
                  <a:pt x="151531" y="282517"/>
                </a:lnTo>
                <a:lnTo>
                  <a:pt x="160437" y="278006"/>
                </a:lnTo>
                <a:lnTo>
                  <a:pt x="187181" y="246358"/>
                </a:lnTo>
                <a:lnTo>
                  <a:pt x="187181" y="194378"/>
                </a:lnTo>
                <a:lnTo>
                  <a:pt x="229522" y="144651"/>
                </a:lnTo>
                <a:close/>
              </a:path>
            </a:pathLst>
          </a:custGeom>
          <a:ln w="9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233" name="object 233"/>
          <p:cNvSpPr/>
          <p:nvPr/>
        </p:nvSpPr>
        <p:spPr>
          <a:xfrm>
            <a:off x="347611" y="2866605"/>
            <a:ext cx="1772532" cy="2024814"/>
          </a:xfrm>
          <a:custGeom>
            <a:avLst/>
            <a:gdLst/>
            <a:ahLst/>
            <a:cxnLst/>
            <a:rect l="l" t="t" r="r" b="b"/>
            <a:pathLst>
              <a:path w="1753870" h="2755900">
                <a:moveTo>
                  <a:pt x="89274" y="2565400"/>
                </a:moveTo>
                <a:lnTo>
                  <a:pt x="8363" y="2565400"/>
                </a:lnTo>
                <a:lnTo>
                  <a:pt x="0" y="2578100"/>
                </a:lnTo>
                <a:lnTo>
                  <a:pt x="0" y="2755900"/>
                </a:lnTo>
                <a:lnTo>
                  <a:pt x="925031" y="2755900"/>
                </a:lnTo>
                <a:lnTo>
                  <a:pt x="925652" y="2743200"/>
                </a:lnTo>
                <a:lnTo>
                  <a:pt x="930189" y="2717800"/>
                </a:lnTo>
                <a:lnTo>
                  <a:pt x="940732" y="2692400"/>
                </a:lnTo>
                <a:lnTo>
                  <a:pt x="968667" y="2654300"/>
                </a:lnTo>
                <a:lnTo>
                  <a:pt x="974391" y="2654300"/>
                </a:lnTo>
                <a:lnTo>
                  <a:pt x="978351" y="2641600"/>
                </a:lnTo>
                <a:lnTo>
                  <a:pt x="982353" y="2628900"/>
                </a:lnTo>
                <a:lnTo>
                  <a:pt x="990566" y="2603500"/>
                </a:lnTo>
                <a:lnTo>
                  <a:pt x="160296" y="2603500"/>
                </a:lnTo>
                <a:lnTo>
                  <a:pt x="146854" y="2590800"/>
                </a:lnTo>
                <a:lnTo>
                  <a:pt x="132978" y="2578100"/>
                </a:lnTo>
                <a:lnTo>
                  <a:pt x="117060" y="2578100"/>
                </a:lnTo>
                <a:lnTo>
                  <a:pt x="89274" y="2565400"/>
                </a:lnTo>
                <a:close/>
              </a:path>
              <a:path w="1753870" h="2755900">
                <a:moveTo>
                  <a:pt x="1606642" y="2590800"/>
                </a:moveTo>
                <a:lnTo>
                  <a:pt x="1244188" y="2590800"/>
                </a:lnTo>
                <a:lnTo>
                  <a:pt x="1243196" y="2628900"/>
                </a:lnTo>
                <a:lnTo>
                  <a:pt x="1242300" y="2654300"/>
                </a:lnTo>
                <a:lnTo>
                  <a:pt x="1248701" y="2679700"/>
                </a:lnTo>
                <a:lnTo>
                  <a:pt x="1269601" y="2705100"/>
                </a:lnTo>
                <a:lnTo>
                  <a:pt x="1338353" y="2705100"/>
                </a:lnTo>
                <a:lnTo>
                  <a:pt x="1366813" y="2692400"/>
                </a:lnTo>
                <a:lnTo>
                  <a:pt x="1386281" y="2679700"/>
                </a:lnTo>
                <a:lnTo>
                  <a:pt x="1459452" y="2679700"/>
                </a:lnTo>
                <a:lnTo>
                  <a:pt x="1451571" y="2667000"/>
                </a:lnTo>
                <a:lnTo>
                  <a:pt x="1445146" y="2654300"/>
                </a:lnTo>
                <a:lnTo>
                  <a:pt x="1440334" y="2616200"/>
                </a:lnTo>
                <a:lnTo>
                  <a:pt x="1603276" y="2616200"/>
                </a:lnTo>
                <a:lnTo>
                  <a:pt x="1606813" y="2603500"/>
                </a:lnTo>
                <a:lnTo>
                  <a:pt x="1606642" y="2590800"/>
                </a:lnTo>
                <a:close/>
              </a:path>
              <a:path w="1753870" h="2755900">
                <a:moveTo>
                  <a:pt x="1459452" y="2679700"/>
                </a:moveTo>
                <a:lnTo>
                  <a:pt x="1403689" y="2679700"/>
                </a:lnTo>
                <a:lnTo>
                  <a:pt x="1425971" y="2692400"/>
                </a:lnTo>
                <a:lnTo>
                  <a:pt x="1429849" y="2705100"/>
                </a:lnTo>
                <a:lnTo>
                  <a:pt x="1468634" y="2705100"/>
                </a:lnTo>
                <a:lnTo>
                  <a:pt x="1459452" y="2679700"/>
                </a:lnTo>
                <a:close/>
              </a:path>
              <a:path w="1753870" h="2755900">
                <a:moveTo>
                  <a:pt x="1603276" y="2616200"/>
                </a:moveTo>
                <a:lnTo>
                  <a:pt x="1486256" y="2616200"/>
                </a:lnTo>
                <a:lnTo>
                  <a:pt x="1514664" y="2654300"/>
                </a:lnTo>
                <a:lnTo>
                  <a:pt x="1572951" y="2654300"/>
                </a:lnTo>
                <a:lnTo>
                  <a:pt x="1599739" y="2628900"/>
                </a:lnTo>
                <a:lnTo>
                  <a:pt x="1603276" y="2616200"/>
                </a:lnTo>
                <a:close/>
              </a:path>
              <a:path w="1753870" h="2755900">
                <a:moveTo>
                  <a:pt x="1523842" y="2463800"/>
                </a:moveTo>
                <a:lnTo>
                  <a:pt x="1033175" y="2463800"/>
                </a:lnTo>
                <a:lnTo>
                  <a:pt x="1046364" y="2489200"/>
                </a:lnTo>
                <a:lnTo>
                  <a:pt x="1054763" y="2514600"/>
                </a:lnTo>
                <a:lnTo>
                  <a:pt x="1062280" y="2552700"/>
                </a:lnTo>
                <a:lnTo>
                  <a:pt x="1072824" y="2578100"/>
                </a:lnTo>
                <a:lnTo>
                  <a:pt x="1089457" y="2590800"/>
                </a:lnTo>
                <a:lnTo>
                  <a:pt x="1121391" y="2616200"/>
                </a:lnTo>
                <a:lnTo>
                  <a:pt x="1155434" y="2628900"/>
                </a:lnTo>
                <a:lnTo>
                  <a:pt x="1178394" y="2641600"/>
                </a:lnTo>
                <a:lnTo>
                  <a:pt x="1211940" y="2616200"/>
                </a:lnTo>
                <a:lnTo>
                  <a:pt x="1219923" y="2616200"/>
                </a:lnTo>
                <a:lnTo>
                  <a:pt x="1227675" y="2603500"/>
                </a:lnTo>
                <a:lnTo>
                  <a:pt x="1235622" y="2603500"/>
                </a:lnTo>
                <a:lnTo>
                  <a:pt x="1244188" y="2590800"/>
                </a:lnTo>
                <a:lnTo>
                  <a:pt x="1606642" y="2590800"/>
                </a:lnTo>
                <a:lnTo>
                  <a:pt x="1605956" y="2540000"/>
                </a:lnTo>
                <a:lnTo>
                  <a:pt x="1590242" y="2527300"/>
                </a:lnTo>
                <a:lnTo>
                  <a:pt x="1578405" y="2514600"/>
                </a:lnTo>
                <a:lnTo>
                  <a:pt x="1567486" y="2501900"/>
                </a:lnTo>
                <a:lnTo>
                  <a:pt x="1554526" y="2489200"/>
                </a:lnTo>
                <a:lnTo>
                  <a:pt x="1523842" y="2463800"/>
                </a:lnTo>
                <a:close/>
              </a:path>
              <a:path w="1753870" h="2755900">
                <a:moveTo>
                  <a:pt x="513093" y="127000"/>
                </a:moveTo>
                <a:lnTo>
                  <a:pt x="455664" y="127000"/>
                </a:lnTo>
                <a:lnTo>
                  <a:pt x="423708" y="139700"/>
                </a:lnTo>
                <a:lnTo>
                  <a:pt x="407303" y="152400"/>
                </a:lnTo>
                <a:lnTo>
                  <a:pt x="396525" y="165100"/>
                </a:lnTo>
                <a:lnTo>
                  <a:pt x="388725" y="177800"/>
                </a:lnTo>
                <a:lnTo>
                  <a:pt x="378355" y="190500"/>
                </a:lnTo>
                <a:lnTo>
                  <a:pt x="369288" y="190500"/>
                </a:lnTo>
                <a:lnTo>
                  <a:pt x="365396" y="203200"/>
                </a:lnTo>
                <a:lnTo>
                  <a:pt x="361941" y="203200"/>
                </a:lnTo>
                <a:lnTo>
                  <a:pt x="354968" y="215900"/>
                </a:lnTo>
                <a:lnTo>
                  <a:pt x="342440" y="228600"/>
                </a:lnTo>
                <a:lnTo>
                  <a:pt x="328609" y="241300"/>
                </a:lnTo>
                <a:lnTo>
                  <a:pt x="317728" y="241300"/>
                </a:lnTo>
                <a:lnTo>
                  <a:pt x="300400" y="254000"/>
                </a:lnTo>
                <a:lnTo>
                  <a:pt x="237632" y="254000"/>
                </a:lnTo>
                <a:lnTo>
                  <a:pt x="225735" y="266700"/>
                </a:lnTo>
                <a:lnTo>
                  <a:pt x="223328" y="266700"/>
                </a:lnTo>
                <a:lnTo>
                  <a:pt x="216550" y="279400"/>
                </a:lnTo>
                <a:lnTo>
                  <a:pt x="191540" y="292100"/>
                </a:lnTo>
                <a:lnTo>
                  <a:pt x="134434" y="304800"/>
                </a:lnTo>
                <a:lnTo>
                  <a:pt x="100953" y="317500"/>
                </a:lnTo>
                <a:lnTo>
                  <a:pt x="78422" y="330200"/>
                </a:lnTo>
                <a:lnTo>
                  <a:pt x="54114" y="330200"/>
                </a:lnTo>
                <a:lnTo>
                  <a:pt x="15297" y="342900"/>
                </a:lnTo>
                <a:lnTo>
                  <a:pt x="0" y="342900"/>
                </a:lnTo>
                <a:lnTo>
                  <a:pt x="0" y="2463800"/>
                </a:lnTo>
                <a:lnTo>
                  <a:pt x="5043" y="2476500"/>
                </a:lnTo>
                <a:lnTo>
                  <a:pt x="15234" y="2476500"/>
                </a:lnTo>
                <a:lnTo>
                  <a:pt x="33669" y="2489200"/>
                </a:lnTo>
                <a:lnTo>
                  <a:pt x="106492" y="2489200"/>
                </a:lnTo>
                <a:lnTo>
                  <a:pt x="185220" y="2578100"/>
                </a:lnTo>
                <a:lnTo>
                  <a:pt x="183640" y="2590800"/>
                </a:lnTo>
                <a:lnTo>
                  <a:pt x="182154" y="2590800"/>
                </a:lnTo>
                <a:lnTo>
                  <a:pt x="179623" y="2603500"/>
                </a:lnTo>
                <a:lnTo>
                  <a:pt x="990566" y="2603500"/>
                </a:lnTo>
                <a:lnTo>
                  <a:pt x="999414" y="2590800"/>
                </a:lnTo>
                <a:lnTo>
                  <a:pt x="1008326" y="2578100"/>
                </a:lnTo>
                <a:lnTo>
                  <a:pt x="1016729" y="2578100"/>
                </a:lnTo>
                <a:lnTo>
                  <a:pt x="1024053" y="2552700"/>
                </a:lnTo>
                <a:lnTo>
                  <a:pt x="1029725" y="2527300"/>
                </a:lnTo>
                <a:lnTo>
                  <a:pt x="1033175" y="2463800"/>
                </a:lnTo>
                <a:lnTo>
                  <a:pt x="1523842" y="2463800"/>
                </a:lnTo>
                <a:lnTo>
                  <a:pt x="1486231" y="2425700"/>
                </a:lnTo>
                <a:lnTo>
                  <a:pt x="1450801" y="2374900"/>
                </a:lnTo>
                <a:lnTo>
                  <a:pt x="1434706" y="2349500"/>
                </a:lnTo>
                <a:lnTo>
                  <a:pt x="1024437" y="2349500"/>
                </a:lnTo>
                <a:lnTo>
                  <a:pt x="968904" y="2260600"/>
                </a:lnTo>
                <a:lnTo>
                  <a:pt x="973666" y="2260600"/>
                </a:lnTo>
                <a:lnTo>
                  <a:pt x="977689" y="2247900"/>
                </a:lnTo>
                <a:lnTo>
                  <a:pt x="990130" y="2247900"/>
                </a:lnTo>
                <a:lnTo>
                  <a:pt x="990420" y="2209800"/>
                </a:lnTo>
                <a:lnTo>
                  <a:pt x="978145" y="2197100"/>
                </a:lnTo>
                <a:lnTo>
                  <a:pt x="966680" y="2184400"/>
                </a:lnTo>
                <a:lnTo>
                  <a:pt x="956573" y="2184400"/>
                </a:lnTo>
                <a:lnTo>
                  <a:pt x="948369" y="2171700"/>
                </a:lnTo>
                <a:lnTo>
                  <a:pt x="973522" y="2146300"/>
                </a:lnTo>
                <a:lnTo>
                  <a:pt x="982038" y="2108200"/>
                </a:lnTo>
                <a:lnTo>
                  <a:pt x="979738" y="2082800"/>
                </a:lnTo>
                <a:lnTo>
                  <a:pt x="973041" y="2057400"/>
                </a:lnTo>
                <a:lnTo>
                  <a:pt x="968371" y="2032000"/>
                </a:lnTo>
                <a:lnTo>
                  <a:pt x="985220" y="2019300"/>
                </a:lnTo>
                <a:lnTo>
                  <a:pt x="1000239" y="2006600"/>
                </a:lnTo>
                <a:lnTo>
                  <a:pt x="1014584" y="1981200"/>
                </a:lnTo>
                <a:lnTo>
                  <a:pt x="1029412" y="1968500"/>
                </a:lnTo>
                <a:lnTo>
                  <a:pt x="1060359" y="1930400"/>
                </a:lnTo>
                <a:lnTo>
                  <a:pt x="1087481" y="1892300"/>
                </a:lnTo>
                <a:lnTo>
                  <a:pt x="1101009" y="1841500"/>
                </a:lnTo>
                <a:lnTo>
                  <a:pt x="1091171" y="1803400"/>
                </a:lnTo>
                <a:lnTo>
                  <a:pt x="1033358" y="1727200"/>
                </a:lnTo>
                <a:lnTo>
                  <a:pt x="984037" y="1727200"/>
                </a:lnTo>
                <a:lnTo>
                  <a:pt x="974761" y="1714500"/>
                </a:lnTo>
                <a:lnTo>
                  <a:pt x="954276" y="1714500"/>
                </a:lnTo>
                <a:lnTo>
                  <a:pt x="937589" y="1701800"/>
                </a:lnTo>
                <a:lnTo>
                  <a:pt x="870800" y="1701800"/>
                </a:lnTo>
                <a:lnTo>
                  <a:pt x="835700" y="1562100"/>
                </a:lnTo>
                <a:lnTo>
                  <a:pt x="715504" y="1549400"/>
                </a:lnTo>
                <a:lnTo>
                  <a:pt x="720038" y="1536700"/>
                </a:lnTo>
                <a:lnTo>
                  <a:pt x="728799" y="1524000"/>
                </a:lnTo>
                <a:lnTo>
                  <a:pt x="737906" y="1511300"/>
                </a:lnTo>
                <a:lnTo>
                  <a:pt x="743475" y="1498600"/>
                </a:lnTo>
                <a:lnTo>
                  <a:pt x="743310" y="1447800"/>
                </a:lnTo>
                <a:lnTo>
                  <a:pt x="740589" y="1409700"/>
                </a:lnTo>
                <a:lnTo>
                  <a:pt x="709906" y="1397000"/>
                </a:lnTo>
                <a:lnTo>
                  <a:pt x="693634" y="1384300"/>
                </a:lnTo>
                <a:lnTo>
                  <a:pt x="692038" y="1358900"/>
                </a:lnTo>
                <a:lnTo>
                  <a:pt x="705380" y="1333500"/>
                </a:lnTo>
                <a:lnTo>
                  <a:pt x="702893" y="1295400"/>
                </a:lnTo>
                <a:lnTo>
                  <a:pt x="698319" y="1257300"/>
                </a:lnTo>
                <a:lnTo>
                  <a:pt x="692273" y="1244600"/>
                </a:lnTo>
                <a:lnTo>
                  <a:pt x="685375" y="1231900"/>
                </a:lnTo>
                <a:lnTo>
                  <a:pt x="678241" y="1231900"/>
                </a:lnTo>
                <a:lnTo>
                  <a:pt x="671488" y="1219200"/>
                </a:lnTo>
                <a:lnTo>
                  <a:pt x="665734" y="1206500"/>
                </a:lnTo>
                <a:lnTo>
                  <a:pt x="661597" y="1168400"/>
                </a:lnTo>
                <a:lnTo>
                  <a:pt x="659692" y="1130300"/>
                </a:lnTo>
                <a:lnTo>
                  <a:pt x="517568" y="1054100"/>
                </a:lnTo>
                <a:lnTo>
                  <a:pt x="518816" y="1016000"/>
                </a:lnTo>
                <a:lnTo>
                  <a:pt x="525299" y="977900"/>
                </a:lnTo>
                <a:lnTo>
                  <a:pt x="536077" y="952500"/>
                </a:lnTo>
                <a:lnTo>
                  <a:pt x="550213" y="927100"/>
                </a:lnTo>
                <a:lnTo>
                  <a:pt x="799809" y="927100"/>
                </a:lnTo>
                <a:lnTo>
                  <a:pt x="768643" y="889000"/>
                </a:lnTo>
                <a:lnTo>
                  <a:pt x="765118" y="850900"/>
                </a:lnTo>
                <a:lnTo>
                  <a:pt x="795649" y="838200"/>
                </a:lnTo>
                <a:lnTo>
                  <a:pt x="836732" y="825500"/>
                </a:lnTo>
                <a:lnTo>
                  <a:pt x="864863" y="812800"/>
                </a:lnTo>
                <a:lnTo>
                  <a:pt x="883851" y="774700"/>
                </a:lnTo>
                <a:lnTo>
                  <a:pt x="896399" y="749300"/>
                </a:lnTo>
                <a:lnTo>
                  <a:pt x="907716" y="736600"/>
                </a:lnTo>
                <a:lnTo>
                  <a:pt x="923011" y="711200"/>
                </a:lnTo>
                <a:lnTo>
                  <a:pt x="1003436" y="711200"/>
                </a:lnTo>
                <a:lnTo>
                  <a:pt x="1030140" y="698500"/>
                </a:lnTo>
                <a:lnTo>
                  <a:pt x="1413329" y="698500"/>
                </a:lnTo>
                <a:lnTo>
                  <a:pt x="1408878" y="685800"/>
                </a:lnTo>
                <a:lnTo>
                  <a:pt x="1417148" y="673100"/>
                </a:lnTo>
                <a:lnTo>
                  <a:pt x="1422719" y="660400"/>
                </a:lnTo>
                <a:lnTo>
                  <a:pt x="1426825" y="660400"/>
                </a:lnTo>
                <a:lnTo>
                  <a:pt x="1430700" y="647700"/>
                </a:lnTo>
                <a:lnTo>
                  <a:pt x="1440482" y="622300"/>
                </a:lnTo>
                <a:lnTo>
                  <a:pt x="1456927" y="596900"/>
                </a:lnTo>
                <a:lnTo>
                  <a:pt x="1496260" y="546100"/>
                </a:lnTo>
                <a:lnTo>
                  <a:pt x="1518032" y="495300"/>
                </a:lnTo>
                <a:lnTo>
                  <a:pt x="1525316" y="482600"/>
                </a:lnTo>
                <a:lnTo>
                  <a:pt x="1530980" y="469900"/>
                </a:lnTo>
                <a:lnTo>
                  <a:pt x="1537787" y="469900"/>
                </a:lnTo>
                <a:lnTo>
                  <a:pt x="1539101" y="457200"/>
                </a:lnTo>
                <a:lnTo>
                  <a:pt x="1539133" y="431800"/>
                </a:lnTo>
                <a:lnTo>
                  <a:pt x="1537970" y="381000"/>
                </a:lnTo>
                <a:lnTo>
                  <a:pt x="1535695" y="317500"/>
                </a:lnTo>
                <a:lnTo>
                  <a:pt x="1521448" y="304800"/>
                </a:lnTo>
                <a:lnTo>
                  <a:pt x="1517082" y="292100"/>
                </a:lnTo>
                <a:lnTo>
                  <a:pt x="1518420" y="266700"/>
                </a:lnTo>
                <a:lnTo>
                  <a:pt x="1521284" y="203200"/>
                </a:lnTo>
                <a:lnTo>
                  <a:pt x="1505585" y="190500"/>
                </a:lnTo>
                <a:lnTo>
                  <a:pt x="1487711" y="177800"/>
                </a:lnTo>
                <a:lnTo>
                  <a:pt x="1478121" y="165100"/>
                </a:lnTo>
                <a:lnTo>
                  <a:pt x="1275318" y="165100"/>
                </a:lnTo>
                <a:lnTo>
                  <a:pt x="1257368" y="152400"/>
                </a:lnTo>
                <a:lnTo>
                  <a:pt x="1227600" y="139700"/>
                </a:lnTo>
                <a:lnTo>
                  <a:pt x="566109" y="139700"/>
                </a:lnTo>
                <a:lnTo>
                  <a:pt x="513093" y="127000"/>
                </a:lnTo>
                <a:close/>
              </a:path>
              <a:path w="1753870" h="2755900">
                <a:moveTo>
                  <a:pt x="43790" y="2552700"/>
                </a:moveTo>
                <a:lnTo>
                  <a:pt x="27560" y="2552700"/>
                </a:lnTo>
                <a:lnTo>
                  <a:pt x="16650" y="2565400"/>
                </a:lnTo>
                <a:lnTo>
                  <a:pt x="65269" y="2565400"/>
                </a:lnTo>
                <a:lnTo>
                  <a:pt x="43790" y="2552700"/>
                </a:lnTo>
                <a:close/>
              </a:path>
              <a:path w="1753870" h="2755900">
                <a:moveTo>
                  <a:pt x="1189789" y="2070100"/>
                </a:moveTo>
                <a:lnTo>
                  <a:pt x="1162084" y="2082800"/>
                </a:lnTo>
                <a:lnTo>
                  <a:pt x="1135002" y="2108200"/>
                </a:lnTo>
                <a:lnTo>
                  <a:pt x="1112549" y="2120900"/>
                </a:lnTo>
                <a:lnTo>
                  <a:pt x="1098734" y="2133600"/>
                </a:lnTo>
                <a:lnTo>
                  <a:pt x="1085333" y="2159000"/>
                </a:lnTo>
                <a:lnTo>
                  <a:pt x="1074532" y="2171700"/>
                </a:lnTo>
                <a:lnTo>
                  <a:pt x="1063100" y="2184400"/>
                </a:lnTo>
                <a:lnTo>
                  <a:pt x="1047808" y="2197100"/>
                </a:lnTo>
                <a:lnTo>
                  <a:pt x="1058477" y="2222500"/>
                </a:lnTo>
                <a:lnTo>
                  <a:pt x="1066386" y="2235200"/>
                </a:lnTo>
                <a:lnTo>
                  <a:pt x="1068151" y="2247900"/>
                </a:lnTo>
                <a:lnTo>
                  <a:pt x="1060390" y="2273300"/>
                </a:lnTo>
                <a:lnTo>
                  <a:pt x="1053190" y="2298700"/>
                </a:lnTo>
                <a:lnTo>
                  <a:pt x="1044686" y="2311400"/>
                </a:lnTo>
                <a:lnTo>
                  <a:pt x="1035045" y="2324100"/>
                </a:lnTo>
                <a:lnTo>
                  <a:pt x="1024437" y="2349500"/>
                </a:lnTo>
                <a:lnTo>
                  <a:pt x="1434706" y="2349500"/>
                </a:lnTo>
                <a:lnTo>
                  <a:pt x="1426658" y="2336800"/>
                </a:lnTo>
                <a:lnTo>
                  <a:pt x="1422910" y="2298700"/>
                </a:lnTo>
                <a:lnTo>
                  <a:pt x="1431051" y="2286000"/>
                </a:lnTo>
                <a:lnTo>
                  <a:pt x="1439889" y="2273300"/>
                </a:lnTo>
                <a:lnTo>
                  <a:pt x="1444601" y="2260600"/>
                </a:lnTo>
                <a:lnTo>
                  <a:pt x="1440360" y="2247900"/>
                </a:lnTo>
                <a:lnTo>
                  <a:pt x="1431740" y="2235200"/>
                </a:lnTo>
                <a:lnTo>
                  <a:pt x="1422620" y="2222500"/>
                </a:lnTo>
                <a:lnTo>
                  <a:pt x="1415419" y="2197100"/>
                </a:lnTo>
                <a:lnTo>
                  <a:pt x="1412557" y="2184400"/>
                </a:lnTo>
                <a:lnTo>
                  <a:pt x="1416544" y="2133600"/>
                </a:lnTo>
                <a:lnTo>
                  <a:pt x="1417509" y="2108200"/>
                </a:lnTo>
                <a:lnTo>
                  <a:pt x="1399745" y="2095500"/>
                </a:lnTo>
                <a:lnTo>
                  <a:pt x="1224133" y="2095500"/>
                </a:lnTo>
                <a:lnTo>
                  <a:pt x="1214652" y="2082800"/>
                </a:lnTo>
                <a:lnTo>
                  <a:pt x="1200281" y="2082800"/>
                </a:lnTo>
                <a:lnTo>
                  <a:pt x="1189789" y="2070100"/>
                </a:lnTo>
                <a:close/>
              </a:path>
              <a:path w="1753870" h="2755900">
                <a:moveTo>
                  <a:pt x="1347544" y="2082800"/>
                </a:moveTo>
                <a:lnTo>
                  <a:pt x="1241877" y="2082800"/>
                </a:lnTo>
                <a:lnTo>
                  <a:pt x="1224133" y="2095500"/>
                </a:lnTo>
                <a:lnTo>
                  <a:pt x="1399745" y="2095500"/>
                </a:lnTo>
                <a:lnTo>
                  <a:pt x="1347544" y="2082800"/>
                </a:lnTo>
                <a:close/>
              </a:path>
              <a:path w="1753870" h="2755900">
                <a:moveTo>
                  <a:pt x="1328044" y="2070100"/>
                </a:moveTo>
                <a:lnTo>
                  <a:pt x="1293352" y="2070100"/>
                </a:lnTo>
                <a:lnTo>
                  <a:pt x="1264790" y="2082800"/>
                </a:lnTo>
                <a:lnTo>
                  <a:pt x="1329703" y="2082800"/>
                </a:lnTo>
                <a:lnTo>
                  <a:pt x="1328044" y="2070100"/>
                </a:lnTo>
                <a:close/>
              </a:path>
              <a:path w="1753870" h="2755900">
                <a:moveTo>
                  <a:pt x="799809" y="927100"/>
                </a:moveTo>
                <a:lnTo>
                  <a:pt x="577780" y="927100"/>
                </a:lnTo>
                <a:lnTo>
                  <a:pt x="603950" y="939800"/>
                </a:lnTo>
                <a:lnTo>
                  <a:pt x="629030" y="939800"/>
                </a:lnTo>
                <a:lnTo>
                  <a:pt x="653324" y="952500"/>
                </a:lnTo>
                <a:lnTo>
                  <a:pt x="668692" y="965200"/>
                </a:lnTo>
                <a:lnTo>
                  <a:pt x="709513" y="965200"/>
                </a:lnTo>
                <a:lnTo>
                  <a:pt x="743894" y="977900"/>
                </a:lnTo>
                <a:lnTo>
                  <a:pt x="768859" y="1016000"/>
                </a:lnTo>
                <a:lnTo>
                  <a:pt x="797006" y="1028700"/>
                </a:lnTo>
                <a:lnTo>
                  <a:pt x="840931" y="1028700"/>
                </a:lnTo>
                <a:lnTo>
                  <a:pt x="848497" y="1041400"/>
                </a:lnTo>
                <a:lnTo>
                  <a:pt x="860148" y="1054100"/>
                </a:lnTo>
                <a:lnTo>
                  <a:pt x="872282" y="1066800"/>
                </a:lnTo>
                <a:lnTo>
                  <a:pt x="924627" y="1066800"/>
                </a:lnTo>
                <a:lnTo>
                  <a:pt x="799809" y="927100"/>
                </a:lnTo>
                <a:close/>
              </a:path>
              <a:path w="1753870" h="2755900">
                <a:moveTo>
                  <a:pt x="1413329" y="698500"/>
                </a:moveTo>
                <a:lnTo>
                  <a:pt x="1030140" y="698500"/>
                </a:lnTo>
                <a:lnTo>
                  <a:pt x="1043017" y="711200"/>
                </a:lnTo>
                <a:lnTo>
                  <a:pt x="1058638" y="711200"/>
                </a:lnTo>
                <a:lnTo>
                  <a:pt x="1074910" y="723900"/>
                </a:lnTo>
                <a:lnTo>
                  <a:pt x="1089741" y="723900"/>
                </a:lnTo>
                <a:lnTo>
                  <a:pt x="1292755" y="812800"/>
                </a:lnTo>
                <a:lnTo>
                  <a:pt x="1351099" y="825500"/>
                </a:lnTo>
                <a:lnTo>
                  <a:pt x="1380841" y="838200"/>
                </a:lnTo>
                <a:lnTo>
                  <a:pt x="1427978" y="863600"/>
                </a:lnTo>
                <a:lnTo>
                  <a:pt x="1507288" y="863600"/>
                </a:lnTo>
                <a:lnTo>
                  <a:pt x="1524881" y="889000"/>
                </a:lnTo>
                <a:lnTo>
                  <a:pt x="1678575" y="889000"/>
                </a:lnTo>
                <a:lnTo>
                  <a:pt x="1683208" y="952500"/>
                </a:lnTo>
                <a:lnTo>
                  <a:pt x="1596247" y="977900"/>
                </a:lnTo>
                <a:lnTo>
                  <a:pt x="1605366" y="977900"/>
                </a:lnTo>
                <a:lnTo>
                  <a:pt x="1609691" y="990600"/>
                </a:lnTo>
                <a:lnTo>
                  <a:pt x="1613709" y="1003300"/>
                </a:lnTo>
                <a:lnTo>
                  <a:pt x="1621904" y="1016000"/>
                </a:lnTo>
                <a:lnTo>
                  <a:pt x="1730325" y="1016000"/>
                </a:lnTo>
                <a:lnTo>
                  <a:pt x="1753469" y="1003300"/>
                </a:lnTo>
                <a:lnTo>
                  <a:pt x="1741717" y="965200"/>
                </a:lnTo>
                <a:lnTo>
                  <a:pt x="1728595" y="927100"/>
                </a:lnTo>
                <a:lnTo>
                  <a:pt x="1718937" y="901700"/>
                </a:lnTo>
                <a:lnTo>
                  <a:pt x="1717578" y="850900"/>
                </a:lnTo>
                <a:lnTo>
                  <a:pt x="1539740" y="850900"/>
                </a:lnTo>
                <a:lnTo>
                  <a:pt x="1522497" y="838200"/>
                </a:lnTo>
                <a:lnTo>
                  <a:pt x="1508660" y="825500"/>
                </a:lnTo>
                <a:lnTo>
                  <a:pt x="1496725" y="812800"/>
                </a:lnTo>
                <a:lnTo>
                  <a:pt x="1486867" y="800100"/>
                </a:lnTo>
                <a:lnTo>
                  <a:pt x="1448935" y="800100"/>
                </a:lnTo>
                <a:lnTo>
                  <a:pt x="1413329" y="698500"/>
                </a:lnTo>
                <a:close/>
              </a:path>
              <a:path w="1753870" h="2755900">
                <a:moveTo>
                  <a:pt x="1694981" y="787400"/>
                </a:moveTo>
                <a:lnTo>
                  <a:pt x="1671943" y="812800"/>
                </a:lnTo>
                <a:lnTo>
                  <a:pt x="1643576" y="825500"/>
                </a:lnTo>
                <a:lnTo>
                  <a:pt x="1607638" y="838200"/>
                </a:lnTo>
                <a:lnTo>
                  <a:pt x="1561889" y="850900"/>
                </a:lnTo>
                <a:lnTo>
                  <a:pt x="1717578" y="850900"/>
                </a:lnTo>
                <a:lnTo>
                  <a:pt x="1743574" y="838200"/>
                </a:lnTo>
                <a:lnTo>
                  <a:pt x="1737019" y="825500"/>
                </a:lnTo>
                <a:lnTo>
                  <a:pt x="1729411" y="812800"/>
                </a:lnTo>
                <a:lnTo>
                  <a:pt x="1716737" y="800100"/>
                </a:lnTo>
                <a:lnTo>
                  <a:pt x="1694981" y="787400"/>
                </a:lnTo>
                <a:close/>
              </a:path>
              <a:path w="1753870" h="2755900">
                <a:moveTo>
                  <a:pt x="1003436" y="711200"/>
                </a:moveTo>
                <a:lnTo>
                  <a:pt x="923011" y="711200"/>
                </a:lnTo>
                <a:lnTo>
                  <a:pt x="955686" y="723900"/>
                </a:lnTo>
                <a:lnTo>
                  <a:pt x="980556" y="723900"/>
                </a:lnTo>
                <a:lnTo>
                  <a:pt x="1003436" y="711200"/>
                </a:lnTo>
                <a:close/>
              </a:path>
              <a:path w="1753870" h="2755900">
                <a:moveTo>
                  <a:pt x="1384400" y="114300"/>
                </a:moveTo>
                <a:lnTo>
                  <a:pt x="1365829" y="114300"/>
                </a:lnTo>
                <a:lnTo>
                  <a:pt x="1351906" y="127000"/>
                </a:lnTo>
                <a:lnTo>
                  <a:pt x="1323382" y="139700"/>
                </a:lnTo>
                <a:lnTo>
                  <a:pt x="1293454" y="152400"/>
                </a:lnTo>
                <a:lnTo>
                  <a:pt x="1275318" y="165100"/>
                </a:lnTo>
                <a:lnTo>
                  <a:pt x="1478121" y="165100"/>
                </a:lnTo>
                <a:lnTo>
                  <a:pt x="1468532" y="152400"/>
                </a:lnTo>
                <a:lnTo>
                  <a:pt x="1448921" y="152400"/>
                </a:lnTo>
                <a:lnTo>
                  <a:pt x="1405154" y="127000"/>
                </a:lnTo>
                <a:lnTo>
                  <a:pt x="1384400" y="114300"/>
                </a:lnTo>
                <a:close/>
              </a:path>
              <a:path w="1753870" h="2755900">
                <a:moveTo>
                  <a:pt x="1024111" y="0"/>
                </a:moveTo>
                <a:lnTo>
                  <a:pt x="981746" y="0"/>
                </a:lnTo>
                <a:lnTo>
                  <a:pt x="930352" y="12700"/>
                </a:lnTo>
                <a:lnTo>
                  <a:pt x="866120" y="38100"/>
                </a:lnTo>
                <a:lnTo>
                  <a:pt x="634291" y="114300"/>
                </a:lnTo>
                <a:lnTo>
                  <a:pt x="610066" y="127000"/>
                </a:lnTo>
                <a:lnTo>
                  <a:pt x="600214" y="139700"/>
                </a:lnTo>
                <a:lnTo>
                  <a:pt x="1227600" y="139700"/>
                </a:lnTo>
                <a:lnTo>
                  <a:pt x="1197742" y="114300"/>
                </a:lnTo>
                <a:lnTo>
                  <a:pt x="1179522" y="101600"/>
                </a:lnTo>
                <a:lnTo>
                  <a:pt x="1135155" y="63500"/>
                </a:lnTo>
                <a:lnTo>
                  <a:pt x="1097004" y="38100"/>
                </a:lnTo>
                <a:lnTo>
                  <a:pt x="1061260" y="12700"/>
                </a:lnTo>
                <a:lnTo>
                  <a:pt x="1024111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234" name="Прямоугольник 233"/>
          <p:cNvSpPr/>
          <p:nvPr/>
        </p:nvSpPr>
        <p:spPr>
          <a:xfrm>
            <a:off x="5355281" y="3672435"/>
            <a:ext cx="2244122" cy="560555"/>
          </a:xfrm>
          <a:prstGeom prst="rect">
            <a:avLst/>
          </a:prstGeom>
        </p:spPr>
        <p:txBody>
          <a:bodyPr wrap="square" lIns="67456" tIns="33727" rIns="67456" bIns="33727">
            <a:spAutoFit/>
          </a:bodyPr>
          <a:lstStyle/>
          <a:p>
            <a:pPr marL="9369" algn="ctr">
              <a:spcBef>
                <a:spcPts val="96"/>
              </a:spcBef>
            </a:pPr>
            <a:r>
              <a:rPr lang="ru-RU" sz="32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58,1%</a:t>
            </a:r>
            <a:endParaRPr lang="ru-RU" sz="3200" b="1" kern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4" name="Прямоугольник 213"/>
          <p:cNvSpPr/>
          <p:nvPr/>
        </p:nvSpPr>
        <p:spPr>
          <a:xfrm>
            <a:off x="5932692" y="2267447"/>
            <a:ext cx="2244122" cy="1052998"/>
          </a:xfrm>
          <a:prstGeom prst="rect">
            <a:avLst/>
          </a:prstGeom>
        </p:spPr>
        <p:txBody>
          <a:bodyPr wrap="square" lIns="67456" tIns="33727" rIns="67456" bIns="33727">
            <a:spAutoFit/>
          </a:bodyPr>
          <a:lstStyle/>
          <a:p>
            <a:pPr marL="9369" algn="ctr">
              <a:spcBef>
                <a:spcPts val="96"/>
              </a:spcBef>
            </a:pPr>
            <a:r>
              <a:rPr lang="ru-RU" sz="32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17,1%</a:t>
            </a:r>
            <a:endParaRPr lang="ru-RU" sz="3200" b="1" kern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3200" i="1" dirty="0">
              <a:solidFill>
                <a:srgbClr val="00206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17" name="Прямоугольник 216"/>
          <p:cNvSpPr/>
          <p:nvPr/>
        </p:nvSpPr>
        <p:spPr>
          <a:xfrm>
            <a:off x="8588745" y="2199829"/>
            <a:ext cx="2244122" cy="560555"/>
          </a:xfrm>
          <a:prstGeom prst="rect">
            <a:avLst/>
          </a:prstGeom>
        </p:spPr>
        <p:txBody>
          <a:bodyPr wrap="square" lIns="67456" tIns="33727" rIns="67456" bIns="33727">
            <a:spAutoFit/>
          </a:bodyPr>
          <a:lstStyle/>
          <a:p>
            <a:pPr marL="9369" algn="ctr">
              <a:spcBef>
                <a:spcPts val="96"/>
              </a:spcBef>
            </a:pPr>
            <a:r>
              <a:rPr lang="ru-RU" sz="32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15,1%</a:t>
            </a:r>
            <a:endParaRPr lang="ru-RU" sz="3200" b="1" kern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0" name="Прямоугольник 219"/>
          <p:cNvSpPr/>
          <p:nvPr/>
        </p:nvSpPr>
        <p:spPr>
          <a:xfrm>
            <a:off x="1961034" y="2188032"/>
            <a:ext cx="2244122" cy="560555"/>
          </a:xfrm>
          <a:prstGeom prst="rect">
            <a:avLst/>
          </a:prstGeom>
        </p:spPr>
        <p:txBody>
          <a:bodyPr wrap="square" lIns="67456" tIns="33727" rIns="67456" bIns="33727">
            <a:spAutoFit/>
          </a:bodyPr>
          <a:lstStyle/>
          <a:p>
            <a:pPr marL="9369" algn="ctr">
              <a:spcBef>
                <a:spcPts val="96"/>
              </a:spcBef>
            </a:pPr>
            <a:r>
              <a:rPr lang="ru-RU" sz="32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6,8%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  </a:t>
            </a:r>
            <a:endParaRPr lang="ru-RU" sz="3200" i="1" dirty="0">
              <a:solidFill>
                <a:srgbClr val="00206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56" name="Прямоугольник 255"/>
          <p:cNvSpPr/>
          <p:nvPr/>
        </p:nvSpPr>
        <p:spPr>
          <a:xfrm>
            <a:off x="4031525" y="1056593"/>
            <a:ext cx="2244122" cy="560555"/>
          </a:xfrm>
          <a:prstGeom prst="rect">
            <a:avLst/>
          </a:prstGeom>
        </p:spPr>
        <p:txBody>
          <a:bodyPr wrap="square" lIns="67456" tIns="33727" rIns="67456" bIns="33727">
            <a:spAutoFit/>
          </a:bodyPr>
          <a:lstStyle/>
          <a:p>
            <a:pPr marL="9369" algn="ctr">
              <a:spcBef>
                <a:spcPts val="96"/>
              </a:spcBef>
            </a:pPr>
            <a:r>
              <a:rPr lang="ru-RU" sz="32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2,9%</a:t>
            </a:r>
            <a:endParaRPr lang="ru-RU" sz="3200" b="1" kern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1891665" y="75117"/>
            <a:ext cx="8501725" cy="4616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ОСНОВНЫЕ РЕСУРСЫ ПОДЗЕМНЫХ ПРЕСНЫХ ВОД</a:t>
            </a:r>
            <a:endParaRPr lang="ru-RU" sz="2400" b="1" u="sng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0" name="Прямоугольник 169"/>
          <p:cNvSpPr/>
          <p:nvPr/>
        </p:nvSpPr>
        <p:spPr>
          <a:xfrm>
            <a:off x="126429" y="5154147"/>
            <a:ext cx="1747029" cy="560555"/>
          </a:xfrm>
          <a:prstGeom prst="rect">
            <a:avLst/>
          </a:prstGeom>
        </p:spPr>
        <p:txBody>
          <a:bodyPr wrap="square" lIns="67456" tIns="33727" rIns="67456" bIns="33727">
            <a:spAutoFit/>
          </a:bodyPr>
          <a:lstStyle/>
          <a:p>
            <a:pPr marL="9369" algn="ctr">
              <a:spcBef>
                <a:spcPts val="96"/>
              </a:spcBef>
            </a:pPr>
            <a:r>
              <a:rPr lang="ru-RU" sz="32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6,8%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  </a:t>
            </a:r>
            <a:endParaRPr lang="ru-RU" sz="3200" i="1" dirty="0">
              <a:solidFill>
                <a:srgbClr val="00206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71" name="Прямоугольник 170"/>
          <p:cNvSpPr/>
          <p:nvPr/>
        </p:nvSpPr>
        <p:spPr>
          <a:xfrm>
            <a:off x="2288799" y="5154147"/>
            <a:ext cx="1747029" cy="560555"/>
          </a:xfrm>
          <a:prstGeom prst="rect">
            <a:avLst/>
          </a:prstGeom>
        </p:spPr>
        <p:txBody>
          <a:bodyPr wrap="square" lIns="67456" tIns="33727" rIns="67456" bIns="33727">
            <a:spAutoFit/>
          </a:bodyPr>
          <a:lstStyle/>
          <a:p>
            <a:pPr marL="9369" algn="ctr">
              <a:spcBef>
                <a:spcPts val="96"/>
              </a:spcBef>
            </a:pPr>
            <a:r>
              <a:rPr lang="ru-RU" sz="32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2,9%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  </a:t>
            </a:r>
            <a:endParaRPr lang="ru-RU" sz="3200" i="1" dirty="0">
              <a:solidFill>
                <a:srgbClr val="00206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72" name="Прямоугольник 171"/>
          <p:cNvSpPr/>
          <p:nvPr/>
        </p:nvSpPr>
        <p:spPr>
          <a:xfrm>
            <a:off x="4847567" y="5154147"/>
            <a:ext cx="1747029" cy="560555"/>
          </a:xfrm>
          <a:prstGeom prst="rect">
            <a:avLst/>
          </a:prstGeom>
        </p:spPr>
        <p:txBody>
          <a:bodyPr wrap="square" lIns="67456" tIns="33727" rIns="67456" bIns="33727">
            <a:spAutoFit/>
          </a:bodyPr>
          <a:lstStyle/>
          <a:p>
            <a:pPr marL="9369" algn="ctr">
              <a:spcBef>
                <a:spcPts val="96"/>
              </a:spcBef>
            </a:pPr>
            <a:r>
              <a:rPr lang="ru-RU" sz="32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17,1%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  </a:t>
            </a:r>
            <a:endParaRPr lang="ru-RU" sz="3200" i="1" dirty="0">
              <a:solidFill>
                <a:srgbClr val="00206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73" name="Прямоугольник 172"/>
          <p:cNvSpPr/>
          <p:nvPr/>
        </p:nvSpPr>
        <p:spPr>
          <a:xfrm>
            <a:off x="7622128" y="5154147"/>
            <a:ext cx="1747029" cy="560555"/>
          </a:xfrm>
          <a:prstGeom prst="rect">
            <a:avLst/>
          </a:prstGeom>
        </p:spPr>
        <p:txBody>
          <a:bodyPr wrap="square" lIns="67456" tIns="33727" rIns="67456" bIns="33727">
            <a:spAutoFit/>
          </a:bodyPr>
          <a:lstStyle/>
          <a:p>
            <a:pPr marL="9369" algn="ctr">
              <a:spcBef>
                <a:spcPts val="96"/>
              </a:spcBef>
            </a:pPr>
            <a:r>
              <a:rPr lang="ru-RU" sz="32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58,1%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  </a:t>
            </a:r>
            <a:endParaRPr lang="ru-RU" sz="3200" i="1" dirty="0">
              <a:solidFill>
                <a:srgbClr val="00206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74" name="Прямоугольник 173"/>
          <p:cNvSpPr/>
          <p:nvPr/>
        </p:nvSpPr>
        <p:spPr>
          <a:xfrm>
            <a:off x="10187796" y="5154147"/>
            <a:ext cx="1747029" cy="560555"/>
          </a:xfrm>
          <a:prstGeom prst="rect">
            <a:avLst/>
          </a:prstGeom>
        </p:spPr>
        <p:txBody>
          <a:bodyPr wrap="square" lIns="67456" tIns="33727" rIns="67456" bIns="33727">
            <a:spAutoFit/>
          </a:bodyPr>
          <a:lstStyle/>
          <a:p>
            <a:pPr marL="9369" algn="ctr">
              <a:spcBef>
                <a:spcPts val="96"/>
              </a:spcBef>
            </a:pPr>
            <a:r>
              <a:rPr lang="ru-RU" sz="32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15,1%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  </a:t>
            </a:r>
            <a:endParaRPr lang="ru-RU" sz="3200" i="1" dirty="0">
              <a:solidFill>
                <a:srgbClr val="00206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0774321" y="5866804"/>
            <a:ext cx="6174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ВКО</a:t>
            </a:r>
            <a:endParaRPr lang="ru-RU" sz="1600" b="1" dirty="0"/>
          </a:p>
        </p:txBody>
      </p:sp>
      <p:sp>
        <p:nvSpPr>
          <p:cNvPr id="176" name="Равнобедренный треугольник 175"/>
          <p:cNvSpPr/>
          <p:nvPr/>
        </p:nvSpPr>
        <p:spPr>
          <a:xfrm rot="10800000">
            <a:off x="819528" y="5714702"/>
            <a:ext cx="360830" cy="105905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90" rIns="68578" bIns="34290" rtlCol="0" anchor="ctr"/>
          <a:lstStyle/>
          <a:p>
            <a:pPr algn="ctr"/>
            <a:endParaRPr lang="ru-RU"/>
          </a:p>
        </p:txBody>
      </p:sp>
      <p:sp>
        <p:nvSpPr>
          <p:cNvPr id="177" name="Равнобедренный треугольник 176"/>
          <p:cNvSpPr/>
          <p:nvPr/>
        </p:nvSpPr>
        <p:spPr>
          <a:xfrm rot="10800000">
            <a:off x="2981898" y="5761197"/>
            <a:ext cx="360830" cy="105905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90" rIns="68578" bIns="34290" rtlCol="0" anchor="ctr"/>
          <a:lstStyle/>
          <a:p>
            <a:pPr algn="ctr"/>
            <a:endParaRPr lang="ru-RU"/>
          </a:p>
        </p:txBody>
      </p:sp>
      <p:sp>
        <p:nvSpPr>
          <p:cNvPr id="178" name="Равнобедренный треугольник 177"/>
          <p:cNvSpPr/>
          <p:nvPr/>
        </p:nvSpPr>
        <p:spPr>
          <a:xfrm rot="10800000">
            <a:off x="5540667" y="5723929"/>
            <a:ext cx="360830" cy="105905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90" rIns="68578" bIns="34290" rtlCol="0" anchor="ctr"/>
          <a:lstStyle/>
          <a:p>
            <a:pPr algn="ctr"/>
            <a:endParaRPr lang="ru-RU"/>
          </a:p>
        </p:txBody>
      </p:sp>
      <p:sp>
        <p:nvSpPr>
          <p:cNvPr id="179" name="Равнобедренный треугольник 178"/>
          <p:cNvSpPr/>
          <p:nvPr/>
        </p:nvSpPr>
        <p:spPr>
          <a:xfrm rot="10800000">
            <a:off x="8312389" y="5723929"/>
            <a:ext cx="360830" cy="105905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90" rIns="68578" bIns="34290" rtlCol="0" anchor="ctr"/>
          <a:lstStyle/>
          <a:p>
            <a:pPr algn="ctr"/>
            <a:endParaRPr lang="ru-RU"/>
          </a:p>
        </p:txBody>
      </p:sp>
      <p:sp>
        <p:nvSpPr>
          <p:cNvPr id="180" name="Равнобедренный треугольник 179"/>
          <p:cNvSpPr/>
          <p:nvPr/>
        </p:nvSpPr>
        <p:spPr>
          <a:xfrm rot="10800000">
            <a:off x="10880895" y="5756404"/>
            <a:ext cx="360830" cy="105905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90" rIns="68578" bIns="34290" rtlCol="0" anchor="ctr"/>
          <a:lstStyle/>
          <a:p>
            <a:pPr algn="ctr"/>
            <a:endParaRPr lang="ru-RU"/>
          </a:p>
        </p:txBody>
      </p:sp>
      <p:sp>
        <p:nvSpPr>
          <p:cNvPr id="181" name="Прямоугольник 180"/>
          <p:cNvSpPr/>
          <p:nvPr/>
        </p:nvSpPr>
        <p:spPr>
          <a:xfrm>
            <a:off x="168949" y="5782210"/>
            <a:ext cx="180600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Актюбинская</a:t>
            </a:r>
          </a:p>
          <a:p>
            <a:pPr algn="ctr"/>
            <a:r>
              <a:rPr lang="ru-RU" sz="16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Атырауская</a:t>
            </a:r>
            <a:endParaRPr lang="ru-RU" sz="16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Мангистауская</a:t>
            </a:r>
            <a:endParaRPr lang="ru-RU" sz="16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ЗКО</a:t>
            </a:r>
            <a:endParaRPr lang="ru-RU" sz="16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3" name="Прямоугольник 182"/>
          <p:cNvSpPr/>
          <p:nvPr/>
        </p:nvSpPr>
        <p:spPr>
          <a:xfrm>
            <a:off x="2378371" y="5852785"/>
            <a:ext cx="16557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Костанайская</a:t>
            </a:r>
            <a:endParaRPr lang="ru-RU" sz="16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sz="1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</a:t>
            </a:r>
            <a:endParaRPr lang="ru-RU" sz="16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" name="Прямоугольник 183"/>
          <p:cNvSpPr/>
          <p:nvPr/>
        </p:nvSpPr>
        <p:spPr>
          <a:xfrm>
            <a:off x="4802502" y="5814149"/>
            <a:ext cx="18371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Акмолинская</a:t>
            </a:r>
            <a:endParaRPr lang="ru-RU" sz="16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Карагандинская</a:t>
            </a:r>
          </a:p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Павлодарская</a:t>
            </a:r>
            <a:endParaRPr lang="ru-RU" sz="16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5" name="Прямоугольник 184"/>
          <p:cNvSpPr/>
          <p:nvPr/>
        </p:nvSpPr>
        <p:spPr>
          <a:xfrm>
            <a:off x="7570659" y="5737353"/>
            <a:ext cx="197021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Алматинская</a:t>
            </a:r>
            <a:endParaRPr lang="ru-RU" sz="16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Жамбылская</a:t>
            </a:r>
            <a:endParaRPr lang="ru-RU" sz="16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Кызылординская</a:t>
            </a:r>
            <a:endParaRPr lang="ru-RU" sz="16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Туркестанская</a:t>
            </a:r>
            <a:endParaRPr lang="ru-RU" sz="16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11914104" y="6536537"/>
            <a:ext cx="354580" cy="276997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49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bject 3"/>
          <p:cNvSpPr txBox="1"/>
          <p:nvPr/>
        </p:nvSpPr>
        <p:spPr>
          <a:xfrm>
            <a:off x="11888818" y="6550729"/>
            <a:ext cx="112607" cy="190641"/>
          </a:xfrm>
          <a:prstGeom prst="rect">
            <a:avLst/>
          </a:prstGeom>
        </p:spPr>
        <p:txBody>
          <a:bodyPr vert="horz" wrap="square" lIns="0" tIns="21157" rIns="0" bIns="0" rtlCol="0">
            <a:spAutoFit/>
          </a:bodyPr>
          <a:lstStyle/>
          <a:p>
            <a:pPr marL="16932">
              <a:spcBef>
                <a:spcPts val="167"/>
              </a:spcBef>
            </a:pPr>
            <a:r>
              <a:rPr lang="ru-RU" sz="1100" spc="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838268" y="6536537"/>
            <a:ext cx="346116" cy="276997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kk-KZ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80355" y="1672647"/>
            <a:ext cx="1921919" cy="1600359"/>
          </a:xfrm>
          <a:prstGeom prst="rect">
            <a:avLst/>
          </a:prstGeom>
          <a:noFill/>
          <a:ln>
            <a:noFill/>
          </a:ln>
        </p:spPr>
        <p:txBody>
          <a:bodyPr wrap="square" lIns="121842" tIns="60921" rIns="121842" bIns="60921" rtlCol="0">
            <a:spAutoFit/>
          </a:bodyPr>
          <a:lstStyle/>
          <a:p>
            <a:pPr algn="ctr" defTabSz="913765"/>
            <a:r>
              <a:rPr lang="ru-RU" sz="9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443990" y="2557464"/>
            <a:ext cx="1921919" cy="1138695"/>
          </a:xfrm>
          <a:prstGeom prst="rect">
            <a:avLst/>
          </a:prstGeom>
          <a:noFill/>
          <a:ln>
            <a:noFill/>
          </a:ln>
        </p:spPr>
        <p:txBody>
          <a:bodyPr wrap="square" lIns="121842" tIns="60921" rIns="121842" bIns="60921" rtlCol="0">
            <a:spAutoFit/>
          </a:bodyPr>
          <a:lstStyle/>
          <a:p>
            <a:pPr algn="ctr" defTabSz="913765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селах</a:t>
            </a:r>
            <a:r>
              <a:rPr lang="ru-RU" sz="6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6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val="3291748204"/>
              </p:ext>
            </p:extLst>
          </p:nvPr>
        </p:nvGraphicFramePr>
        <p:xfrm>
          <a:off x="199138" y="3696158"/>
          <a:ext cx="5449187" cy="3117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243420" y="1846236"/>
            <a:ext cx="4300505" cy="9233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НЕОБХОДИМО ПРОВЕСТИ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ПОИСКОВО-РАЗВЕДОЧНЫЕ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РАБОТЫ ДО 2023 ГОДА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2080" y="852589"/>
            <a:ext cx="3833535" cy="5847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 ЧИСЛЕННОСТЬЮ НАСЕЛЕНИЯ </a:t>
            </a:r>
          </a:p>
          <a:p>
            <a:pPr algn="ctr"/>
            <a:r>
              <a:rPr lang="ru-RU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БОЛЕЕ 200 ЧЕЛОВЕК</a:t>
            </a:r>
            <a:endParaRPr lang="ru-RU" sz="16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Равнобедренный треугольник 12"/>
          <p:cNvSpPr/>
          <p:nvPr/>
        </p:nvSpPr>
        <p:spPr>
          <a:xfrm rot="10800000">
            <a:off x="1338503" y="1508478"/>
            <a:ext cx="2016268" cy="21181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90" rIns="68578" bIns="34290"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7683932" y="6025292"/>
            <a:ext cx="698289" cy="738585"/>
          </a:xfrm>
          <a:prstGeom prst="rect">
            <a:avLst/>
          </a:prstGeom>
          <a:noFill/>
          <a:ln>
            <a:noFill/>
          </a:ln>
        </p:spPr>
        <p:txBody>
          <a:bodyPr wrap="square" lIns="121842" tIns="60921" rIns="121842" bIns="60921" rtlCol="0">
            <a:spAutoFit/>
          </a:bodyPr>
          <a:lstStyle/>
          <a:p>
            <a:pPr algn="ctr" defTabSz="913765"/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4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39240" y="75117"/>
            <a:ext cx="8501725" cy="4616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ПОИСКОВО-РАЗВЕДОЧНЫЕ РАБОТЫ</a:t>
            </a:r>
            <a:endParaRPr lang="ru-RU" sz="2400" b="1" u="sng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Равнобедренный треугольник 17"/>
          <p:cNvSpPr/>
          <p:nvPr/>
        </p:nvSpPr>
        <p:spPr>
          <a:xfrm rot="16200000">
            <a:off x="3819507" y="2315634"/>
            <a:ext cx="1703585" cy="22711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90" rIns="68578" bIns="34290"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 rot="5400000">
            <a:off x="7323381" y="2334716"/>
            <a:ext cx="1760803" cy="227111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90" rIns="68578" bIns="34290"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9034530" y="1709263"/>
            <a:ext cx="2616163" cy="1600359"/>
          </a:xfrm>
          <a:prstGeom prst="rect">
            <a:avLst/>
          </a:prstGeom>
          <a:noFill/>
          <a:ln>
            <a:noFill/>
          </a:ln>
        </p:spPr>
        <p:txBody>
          <a:bodyPr wrap="square" lIns="121842" tIns="60921" rIns="121842" bIns="60921" rtlCol="0">
            <a:spAutoFit/>
          </a:bodyPr>
          <a:lstStyle/>
          <a:p>
            <a:pPr algn="ctr" defTabSz="913765"/>
            <a:r>
              <a:rPr lang="ru-RU" sz="9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336290" y="2613130"/>
            <a:ext cx="1921919" cy="1138695"/>
          </a:xfrm>
          <a:prstGeom prst="rect">
            <a:avLst/>
          </a:prstGeom>
          <a:noFill/>
          <a:ln>
            <a:noFill/>
          </a:ln>
        </p:spPr>
        <p:txBody>
          <a:bodyPr wrap="square" lIns="121842" tIns="60921" rIns="121842" bIns="60921" rtlCol="0">
            <a:spAutoFit/>
          </a:bodyPr>
          <a:lstStyle/>
          <a:p>
            <a:pPr algn="ctr" defTabSz="913765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селах</a:t>
            </a:r>
            <a:r>
              <a:rPr lang="ru-RU" sz="6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6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3564148438"/>
              </p:ext>
            </p:extLst>
          </p:nvPr>
        </p:nvGraphicFramePr>
        <p:xfrm>
          <a:off x="6629919" y="3876675"/>
          <a:ext cx="5973274" cy="2936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8474381" y="955880"/>
            <a:ext cx="3633510" cy="5847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 ЧИСЛЕННОСТЬЮ НАСЕЛЕНИЯ </a:t>
            </a:r>
          </a:p>
          <a:p>
            <a:pPr algn="ctr"/>
            <a:r>
              <a:rPr lang="ru-RU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МЕНЕЕ 200 ЧЕЛОВЕК</a:t>
            </a:r>
            <a:endParaRPr lang="ru-RU" sz="16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Равнобедренный треугольник 24"/>
          <p:cNvSpPr/>
          <p:nvPr/>
        </p:nvSpPr>
        <p:spPr>
          <a:xfrm rot="10800000">
            <a:off x="9230803" y="1592719"/>
            <a:ext cx="2016268" cy="21181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90" rIns="68578" bIns="34290"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1348027" y="6394624"/>
            <a:ext cx="541435" cy="369253"/>
          </a:xfrm>
          <a:prstGeom prst="rect">
            <a:avLst/>
          </a:prstGeom>
          <a:noFill/>
          <a:ln>
            <a:noFill/>
          </a:ln>
        </p:spPr>
        <p:txBody>
          <a:bodyPr wrap="square" lIns="121842" tIns="60921" rIns="121842" bIns="60921" rtlCol="0">
            <a:spAutoFit/>
          </a:bodyPr>
          <a:lstStyle/>
          <a:p>
            <a:pPr algn="ctr" defTabSz="913765"/>
            <a:r>
              <a:rPr lang="kk-KZ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52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Оперативность и адаптивность | Электроника и высокие технологии - Dassault  Systèmes®"/>
          <p:cNvSpPr>
            <a:spLocks noChangeAspect="1" noChangeArrowheads="1"/>
          </p:cNvSpPr>
          <p:nvPr/>
        </p:nvSpPr>
        <p:spPr bwMode="auto">
          <a:xfrm>
            <a:off x="159312" y="-144461"/>
            <a:ext cx="304689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49034"/>
              </p:ext>
            </p:extLst>
          </p:nvPr>
        </p:nvGraphicFramePr>
        <p:xfrm>
          <a:off x="159314" y="452670"/>
          <a:ext cx="11791220" cy="5885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9925"/>
                <a:gridCol w="1854967"/>
                <a:gridCol w="2808523"/>
                <a:gridCol w="2947805"/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sz="19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876" marR="121876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Сроки реализации</a:t>
                      </a:r>
                    </a:p>
                  </a:txBody>
                  <a:tcPr marL="121876" marR="121876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Необходимые средства</a:t>
                      </a:r>
                      <a:endParaRPr lang="ru-RU" sz="1500" b="0" i="1" kern="12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876" marR="121876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Примечание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876" marR="121876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Расширение опреснительного завода </a:t>
                      </a:r>
                      <a:r>
                        <a:rPr lang="ru-RU" sz="1100" b="1" kern="12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«Каспий» г. Актау </a:t>
                      </a:r>
                      <a:r>
                        <a:rPr lang="ru-RU" sz="110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 увеличению производительности питьевой воды до              40 000 м³ в сутки</a:t>
                      </a:r>
                    </a:p>
                  </a:txBody>
                  <a:tcPr marL="91407" marR="914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2021-2022</a:t>
                      </a:r>
                      <a:endParaRPr lang="ru-RU" sz="13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07" marR="914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,2 млрд. тенге</a:t>
                      </a:r>
                      <a:r>
                        <a:rPr lang="ru-RU" sz="16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6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РБ, на завершение проекта в</a:t>
                      </a:r>
                      <a:r>
                        <a:rPr lang="ru-RU" sz="1300" kern="12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2022 году предусмотрено </a:t>
                      </a:r>
                    </a:p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4,5 млрд. тенге</a:t>
                      </a:r>
                      <a:endParaRPr lang="ru-RU" sz="13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876" marR="121876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876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Строительство опреснительных установок  производительностью 24 000 м³ в сутки на территории </a:t>
                      </a:r>
                      <a:r>
                        <a:rPr lang="ru-RU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ТОО «МАЭК-</a:t>
                      </a:r>
                      <a:r>
                        <a:rPr lang="ru-RU" sz="1100" b="1" dirty="0" err="1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Казатомпром</a:t>
                      </a:r>
                      <a:r>
                        <a:rPr lang="ru-RU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 </a:t>
                      </a:r>
                    </a:p>
                  </a:txBody>
                  <a:tcPr marL="91407" marR="914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2023-2025</a:t>
                      </a:r>
                      <a:endParaRPr lang="ru-RU" sz="13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07" marR="914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600" b="1" i="0" u="none" strike="noStrike" kern="120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25,3 </a:t>
                      </a:r>
                      <a:r>
                        <a:rPr lang="ru-RU" sz="1600" b="1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млрд. тенге</a:t>
                      </a:r>
                      <a:endParaRPr lang="ru-RU" sz="1600" b="1" i="0" u="none" strike="noStrike" kern="1200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876" marR="121876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РБ*</a:t>
                      </a:r>
                      <a:endParaRPr lang="ru-RU" sz="13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876" marR="121876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13543"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Разработка ПСД и строительство опреснительного завода, производительностью 60 тыс.м³ в сутки, с доведением общей производительности до 100 тыс.м³ в сутки                     (III очередь) </a:t>
                      </a:r>
                    </a:p>
                  </a:txBody>
                  <a:tcPr marL="91407" marR="914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2022-2025</a:t>
                      </a:r>
                      <a:endParaRPr lang="ru-RU" sz="13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07" marR="914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600" b="1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20,0 млрд. тенге</a:t>
                      </a:r>
                      <a:endParaRPr lang="ru-RU" sz="1600" b="1" i="0" u="none" strike="noStrike" kern="1200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876" marR="121876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РБ*</a:t>
                      </a:r>
                      <a:endParaRPr lang="ru-RU" sz="13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876" marR="121876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64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Строительство опреснительного завода в </a:t>
                      </a:r>
                      <a:r>
                        <a:rPr lang="ru-RU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с. </a:t>
                      </a:r>
                      <a:r>
                        <a:rPr lang="ru-RU" sz="1100" b="1" dirty="0" err="1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Курык</a:t>
                      </a:r>
                      <a:r>
                        <a:rPr lang="ru-RU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мощностью 50 000 м³ в сутки</a:t>
                      </a:r>
                    </a:p>
                  </a:txBody>
                  <a:tcPr marL="91407" marR="914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2023-2025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07" marR="914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600" b="1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45,0 млрд. тенге</a:t>
                      </a:r>
                      <a:endParaRPr lang="ru-RU" sz="1600" b="1" i="0" u="none" strike="noStrike" kern="1200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876" marR="121876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00" kern="120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ЧИ</a:t>
                      </a:r>
                      <a:endParaRPr lang="ru-RU" sz="1300" kern="12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876" marR="121876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39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Строительство опреснительного завода и подводящего водовода в </a:t>
                      </a:r>
                      <a:r>
                        <a:rPr lang="ru-RU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с. </a:t>
                      </a:r>
                      <a:r>
                        <a:rPr lang="ru-RU" sz="1100" b="1" dirty="0" err="1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Боранкул</a:t>
                      </a: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Бейнеуского</a:t>
                      </a: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района мощностью 80 000 </a:t>
                      </a: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м³ </a:t>
                      </a: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/сутки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07" marR="914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2024-2025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07" marR="914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600" b="1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20,0 млрд. тенге</a:t>
                      </a:r>
                    </a:p>
                  </a:txBody>
                  <a:tcPr marL="121876" marR="121876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РБ*</a:t>
                      </a:r>
                      <a:endParaRPr lang="ru-RU" sz="13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876" marR="121876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8409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Строительство завода по опреснению пластовой воды на месторождении </a:t>
                      </a:r>
                      <a:r>
                        <a:rPr lang="ru-RU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1100" b="1" dirty="0" err="1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Каражанбас</a:t>
                      </a:r>
                      <a:r>
                        <a:rPr lang="ru-RU" sz="11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»</a:t>
                      </a:r>
                    </a:p>
                  </a:txBody>
                  <a:tcPr marL="91407" marR="914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07" marR="914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21,4 млрд</a:t>
                      </a:r>
                      <a:r>
                        <a:rPr lang="ru-RU" sz="1600" b="1" i="0" u="none" strike="noStrike" kern="120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тенге</a:t>
                      </a:r>
                      <a:endParaRPr lang="ru-RU" sz="1600" b="1" i="0" u="none" strike="noStrike" kern="1200" dirty="0" smtClean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07" marR="914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ЧИ</a:t>
                      </a:r>
                    </a:p>
                  </a:txBody>
                  <a:tcPr marL="121876" marR="121876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09899"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Строительство опреснительного завода в </a:t>
                      </a:r>
                      <a:r>
                        <a:rPr lang="ru-RU" sz="1100" b="1" kern="12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с.</a:t>
                      </a:r>
                      <a:r>
                        <a:rPr lang="ru-RU" sz="110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1" kern="1200" dirty="0" err="1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Кендерли</a:t>
                      </a:r>
                      <a:r>
                        <a:rPr lang="ru-RU" sz="110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мощностью 50 000 м³ /сутки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2022-2024</a:t>
                      </a:r>
                      <a:endParaRPr lang="ru-RU" sz="15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07" marR="914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87,5 млрд. тенге</a:t>
                      </a:r>
                      <a:endParaRPr lang="ru-RU" sz="1600" b="1" i="0" u="none" strike="noStrike" kern="1200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07" marR="914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00" kern="120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ЧИ</a:t>
                      </a:r>
                      <a:endParaRPr lang="ru-RU" sz="130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876" marR="121876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46268"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Строительство водозаборного сооружения и комплекс опреснительной установки морской воды производительностью 5 000 м³ в сутки в </a:t>
                      </a:r>
                      <a:r>
                        <a:rPr lang="ru-RU" sz="1100" b="1" kern="120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г. Форт-Шевченко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2022-2024</a:t>
                      </a:r>
                      <a:endParaRPr lang="ru-RU" sz="15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07" marR="914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u="none" strike="noStrike" kern="120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6,9 млрд. тенге</a:t>
                      </a:r>
                      <a:endParaRPr lang="ru-RU" sz="1600" b="1" i="0" u="none" strike="noStrike" kern="1200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07" marR="914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РБ*</a:t>
                      </a:r>
                    </a:p>
                  </a:txBody>
                  <a:tcPr marL="121876" marR="121876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95621"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Строительство водозаборного сооружения и комплекс опреснительной установки морской воды производительностью 10 000 м³ в сутки в </a:t>
                      </a:r>
                      <a:r>
                        <a:rPr lang="ru-RU" sz="1100" b="1" kern="120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с.Акшукур и С. Шапагатова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2023-2025</a:t>
                      </a:r>
                      <a:endParaRPr lang="ru-RU" sz="15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07" marR="914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 млрд. тенге</a:t>
                      </a:r>
                    </a:p>
                  </a:txBody>
                  <a:tcPr marL="91407" marR="914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РБ*</a:t>
                      </a:r>
                    </a:p>
                  </a:txBody>
                  <a:tcPr marL="121876" marR="121876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245114" y="68627"/>
            <a:ext cx="11823215" cy="338530"/>
          </a:xfrm>
          <a:prstGeom prst="rect">
            <a:avLst/>
          </a:prstGeom>
          <a:solidFill>
            <a:schemeClr val="bg1"/>
          </a:solidFill>
        </p:spPr>
        <p:txBody>
          <a:bodyPr wrap="square" lIns="91415" tIns="45708" rIns="91415" bIns="45708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ИНФОРМАЦИЯ ПО РЕАЛИЗАЦИИ ПРОЕКТОВ ОПРЕСНИТЕЛЬНЫХ ЗАВОДОВ МАНГИСТАУСКОЙ ОБЛАСТИ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-144693" y="6408492"/>
            <a:ext cx="12336692" cy="451502"/>
          </a:xfrm>
          <a:prstGeom prst="rect">
            <a:avLst/>
          </a:prstGeom>
        </p:spPr>
        <p:txBody>
          <a:bodyPr wrap="square" lIns="121889" tIns="60944" rIns="121889" bIns="60944">
            <a:spAutoFit/>
          </a:bodyPr>
          <a:lstStyle/>
          <a:p>
            <a:pPr algn="ctr"/>
            <a:r>
              <a:rPr lang="ru-RU" sz="1067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 Объемы расходов по мероприятиям, финансируемым за счет средств РБ , будут уточняться при формировании и уточнении бюджета на соответствующий плановый период учитывая возможности РБ</a:t>
            </a:r>
            <a:endParaRPr lang="ru-RU" sz="1067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933518" y="6536537"/>
            <a:ext cx="354580" cy="276997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kk-KZ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86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68" y="-256291"/>
            <a:ext cx="12187592" cy="10078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9" tIns="60944" rIns="121889" bIns="60944" anchor="ctr"/>
          <a:lstStyle/>
          <a:p>
            <a:pPr algn="ctr"/>
            <a:r>
              <a:rPr lang="ru-RU" altLang="ru-RU" sz="2400" b="1" u="sng" cap="small" dirty="0">
                <a:solidFill>
                  <a:srgbClr val="0070C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СТРОИТЕЛЬСТВО ОПРЕСНИТЕЛЬНОГО ЗАВОДА В ПОСЕЛКЕ </a:t>
            </a:r>
            <a:r>
              <a:rPr lang="ru-RU" altLang="ru-RU" sz="2400" b="1" u="sng" cap="small" dirty="0" smtClean="0">
                <a:solidFill>
                  <a:srgbClr val="0070C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КЕНДЕРЛИ</a:t>
            </a:r>
            <a:endParaRPr lang="ru-RU" altLang="ru-RU" sz="2400" b="1" u="sng" cap="small" dirty="0">
              <a:solidFill>
                <a:srgbClr val="0070C0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5380" y="909303"/>
            <a:ext cx="1218441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4"/>
          <p:cNvGrpSpPr/>
          <p:nvPr/>
        </p:nvGrpSpPr>
        <p:grpSpPr>
          <a:xfrm>
            <a:off x="5966624" y="1029155"/>
            <a:ext cx="6104656" cy="5639456"/>
            <a:chOff x="5603666" y="667841"/>
            <a:chExt cx="3463785" cy="560059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5603666" y="667841"/>
              <a:ext cx="3463785" cy="5600599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 descr="C:\Users\admin\AppData\Local\Temp\FineReader12.00\media\image11.jpeg"/>
            <p:cNvPicPr/>
            <p:nvPr/>
          </p:nvPicPr>
          <p:blipFill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49544" y="2517850"/>
              <a:ext cx="991498" cy="90588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8" name="Рисунок 7" descr="C:\Users\admin\AppData\Local\Temp\FineReader12.00\media\image13.jpeg"/>
            <p:cNvPicPr/>
            <p:nvPr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899227" y="2517850"/>
              <a:ext cx="1127173" cy="90588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9" name="Рисунок 8" descr="C:\Users\admin\AppData\Local\Temp\FineReader12.00\media\image15.jpeg"/>
            <p:cNvPicPr/>
            <p:nvPr/>
          </p:nvPicPr>
          <p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841041" y="5428217"/>
              <a:ext cx="1185357" cy="76934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0" name="Рисунок 9" descr="C:\Users\admin\AppData\Local\Temp\FineReader12.00\media\image17.jpeg"/>
            <p:cNvPicPr/>
            <p:nvPr/>
          </p:nvPicPr>
          <p:blipFill>
            <a:blip r:embed="rId5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238842" y="3467706"/>
              <a:ext cx="1787558" cy="114678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1" name="Рисунок 10" descr="C:\Users\admin\AppData\Local\Temp\FineReader12.00\media\image18.jpeg"/>
            <p:cNvPicPr/>
            <p:nvPr/>
          </p:nvPicPr>
          <p:blipFill>
            <a:blip r:embed="rId6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61745" y="2526795"/>
              <a:ext cx="1144598" cy="89694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2" name="Рисунок 11" descr="C:\Users\admin\AppData\Local\Temp\FineReader12.00\media\image19.jpeg"/>
            <p:cNvPicPr/>
            <p:nvPr/>
          </p:nvPicPr>
          <p:blipFill>
            <a:blip r:embed="rId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841042" y="4658872"/>
              <a:ext cx="1185357" cy="70994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3" name="Picture 2" descr="C:\Users\nurzhanbo\Desktop\СЛД\3598.jpg"/>
            <p:cNvPicPr>
              <a:picLocks noChangeAspect="1" noChangeArrowheads="1"/>
            </p:cNvPicPr>
            <p:nvPr/>
          </p:nvPicPr>
          <p:blipFill>
            <a:blip r:embed="rId8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1852" y="728549"/>
              <a:ext cx="3364547" cy="173954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14" name="Рисунок 13" descr="C:\Users\admin\AppData\Local\Temp\FineReader12.00\media\image8.jpeg"/>
            <p:cNvPicPr/>
            <p:nvPr/>
          </p:nvPicPr>
          <p:blipFill>
            <a:blip r:embed="rId9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61746" y="3467705"/>
              <a:ext cx="1535122" cy="114678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5" name="Picture 3" descr="C:\Users\nurzhanbo\Desktop\СЛД\1534-3.jpg"/>
            <p:cNvPicPr>
              <a:picLocks noChangeAspect="1" noChangeArrowheads="1"/>
            </p:cNvPicPr>
            <p:nvPr/>
          </p:nvPicPr>
          <p:blipFill>
            <a:blip r:embed="rId10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1852" y="4658871"/>
              <a:ext cx="2133407" cy="153869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</p:grp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079655"/>
              </p:ext>
            </p:extLst>
          </p:nvPr>
        </p:nvGraphicFramePr>
        <p:xfrm>
          <a:off x="120721" y="1240845"/>
          <a:ext cx="5759306" cy="5405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9827"/>
                <a:gridCol w="4319479"/>
              </a:tblGrid>
              <a:tr h="423745">
                <a:tc>
                  <a:txBody>
                    <a:bodyPr/>
                    <a:lstStyle/>
                    <a:p>
                      <a:pPr algn="ctr"/>
                      <a:r>
                        <a:rPr lang="kk-KZ" sz="1600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Заказчик</a:t>
                      </a:r>
                      <a:endParaRPr lang="ru-RU" sz="1600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 marL="35992" marR="0" marT="45709" marB="457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АО</a:t>
                      </a:r>
                      <a:r>
                        <a:rPr lang="kk-KZ" sz="2000" b="1" baseline="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kk-KZ" sz="2000" b="1" baseline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«Казмунайгаз»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35992" marR="0" marT="45709" marB="457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10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b="1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Цель</a:t>
                      </a:r>
                      <a:r>
                        <a:rPr lang="kk-KZ" sz="1600" b="1" baseline="0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 проекта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 marL="35992" marR="0" marT="45709" marB="457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b="1" baseline="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О</a:t>
                      </a:r>
                      <a:r>
                        <a:rPr lang="kk-KZ" sz="20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беспечение</a:t>
                      </a:r>
                      <a:r>
                        <a:rPr lang="kk-KZ" sz="2000" b="1" baseline="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 качественной питьевой водой сел Жанаозен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35992" marR="0" marT="45709" marB="457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50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b="1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ГЭ на ТЭО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 marL="35992" marR="0" marT="45709" marB="457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№ 01–0197/21 от 8 апреля 2021 г.</a:t>
                      </a:r>
                      <a:endParaRPr lang="ru-RU" sz="1700" b="1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35992" marR="0" marT="45709" marB="457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92296">
                <a:tc>
                  <a:txBody>
                    <a:bodyPr/>
                    <a:lstStyle/>
                    <a:p>
                      <a:pPr algn="ctr"/>
                      <a:r>
                        <a:rPr lang="kk-KZ" sz="1600" b="1" baseline="0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Стоимость проекта,</a:t>
                      </a:r>
                    </a:p>
                    <a:p>
                      <a:pPr marL="0" marR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300" b="0" i="1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млрд.тенге</a:t>
                      </a:r>
                      <a:endParaRPr lang="ru-RU" sz="1300" b="0" i="1" dirty="0" smtClean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35992" marR="0" marT="45709" marB="457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3200" b="1" dirty="0" smtClean="0">
                          <a:solidFill>
                            <a:srgbClr val="00B050"/>
                          </a:solidFill>
                          <a:latin typeface="Arial Narrow" pitchFamily="34" charset="0"/>
                        </a:rPr>
                        <a:t>87,5</a:t>
                      </a:r>
                    </a:p>
                  </a:txBody>
                  <a:tcPr marL="35992" marR="0" marT="45709" marB="457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22939">
                <a:tc>
                  <a:txBody>
                    <a:bodyPr/>
                    <a:lstStyle/>
                    <a:p>
                      <a:pPr marL="0" marR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b="1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Мощность,</a:t>
                      </a:r>
                    </a:p>
                    <a:p>
                      <a:pPr marL="0" marR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b="1" i="1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м³/сутки</a:t>
                      </a:r>
                      <a:endParaRPr lang="ru-RU" sz="1600" b="1" i="1" dirty="0" smtClean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  <a:p>
                      <a:pPr algn="ctr"/>
                      <a:r>
                        <a:rPr lang="kk-KZ" sz="1600" b="1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 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 marL="35992" marR="0" marT="45709" marB="457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3200" b="1" dirty="0" smtClean="0">
                          <a:solidFill>
                            <a:srgbClr val="00B050"/>
                          </a:solidFill>
                          <a:latin typeface="Arial Narrow" pitchFamily="34" charset="0"/>
                        </a:rPr>
                        <a:t>50 000 </a:t>
                      </a:r>
                    </a:p>
                  </a:txBody>
                  <a:tcPr marL="35992" marR="0" marT="45709" marB="457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82553">
                <a:tc>
                  <a:txBody>
                    <a:bodyPr/>
                    <a:lstStyle/>
                    <a:p>
                      <a:pPr algn="ctr"/>
                      <a:r>
                        <a:rPr lang="kk-KZ" sz="1600" b="1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Период реализации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 marL="35992" marR="0" marT="45709" marB="457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7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2022-2024 </a:t>
                      </a:r>
                    </a:p>
                    <a:p>
                      <a:pPr algn="ctr"/>
                      <a:r>
                        <a:rPr lang="kk-KZ" sz="17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годы</a:t>
                      </a:r>
                      <a:endParaRPr lang="ru-RU" sz="1700" b="1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35992" marR="0" marT="45709" marB="457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482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СТАТУС ПРОЕКТА:</a:t>
                      </a:r>
                      <a:endParaRPr lang="ru-RU" sz="1600" dirty="0" smtClean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 marL="35992" marR="0" marT="45709" marB="457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7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В настоящее время ведутся переговоры с потенциальными инвесторами Проекта, выразившими заинтересованность в совместной реализации Проекта</a:t>
                      </a:r>
                    </a:p>
                  </a:txBody>
                  <a:tcPr marL="35992" marR="0" marT="45709" marB="457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114079" y="909305"/>
            <a:ext cx="5765948" cy="31781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 Black" pitchFamily="34" charset="0"/>
              </a:rPr>
              <a:t>ПАСПОРТ  ПРОЕКТА</a:t>
            </a:r>
            <a:endParaRPr lang="ru-RU" sz="24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904943" y="6622262"/>
            <a:ext cx="354580" cy="276997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kk-KZ" sz="12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59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39415734"/>
              </p:ext>
            </p:extLst>
          </p:nvPr>
        </p:nvGraphicFramePr>
        <p:xfrm>
          <a:off x="285750" y="532266"/>
          <a:ext cx="7839074" cy="2806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29518" y="1453903"/>
            <a:ext cx="4359706" cy="338552"/>
          </a:xfrm>
          <a:prstGeom prst="rect">
            <a:avLst/>
          </a:prstGeom>
          <a:noFill/>
          <a:ln>
            <a:noFill/>
          </a:ln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ЭКОНОМИЯ ЗА 23 ГОДА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85040" y="1536730"/>
            <a:ext cx="2429612" cy="1754248"/>
          </a:xfrm>
          <a:prstGeom prst="rect">
            <a:avLst/>
          </a:prstGeom>
          <a:noFill/>
          <a:ln>
            <a:noFill/>
          </a:ln>
        </p:spPr>
        <p:txBody>
          <a:bodyPr wrap="square" lIns="121842" tIns="60921" rIns="121842" bIns="60921" rtlCol="0">
            <a:spAutoFit/>
          </a:bodyPr>
          <a:lstStyle/>
          <a:p>
            <a:pPr algn="ctr" defTabSz="913765"/>
            <a:r>
              <a:rPr lang="ru-RU" sz="8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  <a:p>
            <a:pPr algn="ctr" defTabSz="913765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МЛРД. ТЕНГЕ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48765" y="-10608"/>
            <a:ext cx="8501725" cy="4616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АВТОМАТИЗАЦИЯ ВОДОКАНАЛОВ</a:t>
            </a:r>
            <a:endParaRPr lang="ru-RU" sz="2400" b="1" u="sng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89790" y="4838673"/>
            <a:ext cx="3002210" cy="338552"/>
          </a:xfrm>
          <a:prstGeom prst="rect">
            <a:avLst/>
          </a:prstGeom>
          <a:noFill/>
          <a:ln>
            <a:noFill/>
          </a:ln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ЭКОНОМИЯ ЗА ТРИ ГОДА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77962" y="5015528"/>
            <a:ext cx="2429612" cy="1754248"/>
          </a:xfrm>
          <a:prstGeom prst="rect">
            <a:avLst/>
          </a:prstGeom>
          <a:noFill/>
          <a:ln>
            <a:noFill/>
          </a:ln>
        </p:spPr>
        <p:txBody>
          <a:bodyPr wrap="square" lIns="121842" tIns="60921" rIns="121842" bIns="60921" rtlCol="0">
            <a:spAutoFit/>
          </a:bodyPr>
          <a:lstStyle/>
          <a:p>
            <a:pPr algn="ctr" defTabSz="913765"/>
            <a:r>
              <a:rPr lang="ru-RU" sz="8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523</a:t>
            </a:r>
          </a:p>
          <a:p>
            <a:pPr algn="ctr" defTabSz="913765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ТЕНГЕ</a:t>
            </a:r>
          </a:p>
        </p:txBody>
      </p:sp>
      <p:sp>
        <p:nvSpPr>
          <p:cNvPr id="12" name="Равнобедренный треугольник 11"/>
          <p:cNvSpPr/>
          <p:nvPr/>
        </p:nvSpPr>
        <p:spPr>
          <a:xfrm rot="5400000">
            <a:off x="7995951" y="2353240"/>
            <a:ext cx="980158" cy="227111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90" rIns="68578" bIns="34290"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46604" y="3464511"/>
            <a:ext cx="152400" cy="2190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51379" y="3414297"/>
            <a:ext cx="2377521" cy="307775"/>
          </a:xfrm>
          <a:prstGeom prst="rect">
            <a:avLst/>
          </a:prstGeom>
          <a:noFill/>
          <a:ln>
            <a:noFill/>
          </a:ln>
        </p:spPr>
        <p:txBody>
          <a:bodyPr wrap="square" lIns="91438" tIns="45719" rIns="91438" bIns="45719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Охват приборами учета</a:t>
            </a:r>
            <a:r>
              <a:rPr lang="ru-RU" sz="14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,%</a:t>
            </a:r>
            <a:endParaRPr lang="ru-RU" sz="1400" i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6604" y="4130334"/>
            <a:ext cx="11969196" cy="461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32" tIns="45718" rIns="91432" bIns="45718" rtlCol="0">
            <a:spAutoFit/>
          </a:bodyPr>
          <a:lstStyle/>
          <a:p>
            <a:pPr algn="ctr"/>
            <a:r>
              <a:rPr lang="kk-KZ" alt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sym typeface="Arial Narrow" panose="020B0606020202030204" pitchFamily="34" charset="0"/>
              </a:rPr>
              <a:t>Опыт </a:t>
            </a:r>
            <a:r>
              <a:rPr lang="kk-KZ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«АСТАНА СУ АРНАСЫ</a:t>
            </a:r>
            <a:r>
              <a:rPr lang="kk-KZ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67000" y="3487937"/>
            <a:ext cx="152400" cy="2190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2787927" y="3435878"/>
            <a:ext cx="2203173" cy="307775"/>
          </a:xfrm>
          <a:prstGeom prst="rect">
            <a:avLst/>
          </a:prstGeom>
          <a:noFill/>
          <a:ln>
            <a:noFill/>
          </a:ln>
        </p:spPr>
        <p:txBody>
          <a:bodyPr wrap="square" lIns="91438" tIns="45719" rIns="91438" bIns="45719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Годовой </a:t>
            </a:r>
            <a:r>
              <a:rPr lang="ru-RU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объем,</a:t>
            </a:r>
            <a:r>
              <a:rPr lang="ru-RU" sz="14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млн.к.м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4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200650" y="3487937"/>
            <a:ext cx="152400" cy="2190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5321577" y="3435878"/>
            <a:ext cx="3050898" cy="307775"/>
          </a:xfrm>
          <a:prstGeom prst="rect">
            <a:avLst/>
          </a:prstGeom>
          <a:noFill/>
          <a:ln>
            <a:noFill/>
          </a:ln>
        </p:spPr>
        <p:txBody>
          <a:bodyPr wrap="square" lIns="91438" tIns="45719" rIns="91438" bIns="45719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Потребление на 1 </a:t>
            </a:r>
            <a:r>
              <a:rPr lang="ru-RU" sz="1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чел.,</a:t>
            </a:r>
            <a:r>
              <a:rPr lang="ru-RU" sz="14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</a:t>
            </a:r>
            <a:r>
              <a:rPr lang="ru-RU" sz="14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/сутки</a:t>
            </a:r>
            <a:endParaRPr lang="ru-RU" sz="1400" i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495300" y="4980346"/>
            <a:ext cx="152400" cy="1399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813353" y="4858336"/>
            <a:ext cx="6606621" cy="400108"/>
          </a:xfrm>
          <a:prstGeom prst="rect">
            <a:avLst/>
          </a:prstGeom>
          <a:noFill/>
          <a:ln>
            <a:noFill/>
          </a:ln>
        </p:spPr>
        <p:txBody>
          <a:bodyPr wrap="square" lIns="91438" tIns="45719" rIns="91438" bIns="45719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Сокращение затрат электроэнергии на </a:t>
            </a:r>
            <a:r>
              <a:rPr lang="ru-RU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14 млн. </a:t>
            </a:r>
            <a:r>
              <a:rPr lang="ru-RU" sz="20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кВтч</a:t>
            </a:r>
            <a:endParaRPr lang="ru-RU" sz="2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485775" y="5399446"/>
            <a:ext cx="152400" cy="1399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803828" y="5277436"/>
            <a:ext cx="6606621" cy="400108"/>
          </a:xfrm>
          <a:prstGeom prst="rect">
            <a:avLst/>
          </a:prstGeom>
          <a:noFill/>
          <a:ln>
            <a:noFill/>
          </a:ln>
        </p:spPr>
        <p:txBody>
          <a:bodyPr wrap="square" lIns="91438" tIns="45719" rIns="91438" bIns="45719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Снижение случаев аварий на сетях в год на </a:t>
            </a:r>
            <a:r>
              <a:rPr lang="ru-RU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45%</a:t>
            </a:r>
            <a:endParaRPr lang="ru-RU" sz="2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495300" y="5789971"/>
            <a:ext cx="152400" cy="1399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813353" y="5667961"/>
            <a:ext cx="6606621" cy="400108"/>
          </a:xfrm>
          <a:prstGeom prst="rect">
            <a:avLst/>
          </a:prstGeom>
          <a:noFill/>
          <a:ln>
            <a:noFill/>
          </a:ln>
        </p:spPr>
        <p:txBody>
          <a:bodyPr wrap="square" lIns="91438" tIns="45719" rIns="91438" bIns="45719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Увеличение срока службы насосов </a:t>
            </a:r>
            <a:r>
              <a:rPr lang="ru-RU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45%</a:t>
            </a:r>
            <a:endParaRPr lang="ru-RU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514350" y="6190021"/>
            <a:ext cx="152400" cy="1399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832403" y="6068011"/>
            <a:ext cx="6606621" cy="400108"/>
          </a:xfrm>
          <a:prstGeom prst="rect">
            <a:avLst/>
          </a:prstGeom>
          <a:noFill/>
          <a:ln>
            <a:noFill/>
          </a:ln>
        </p:spPr>
        <p:txBody>
          <a:bodyPr wrap="square" lIns="91438" tIns="45719" rIns="91438" bIns="45719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Улучшение сервиса для потребителей на </a:t>
            </a:r>
            <a:r>
              <a:rPr lang="ru-RU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25%</a:t>
            </a:r>
            <a:endParaRPr lang="ru-RU" sz="2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495300" y="6551971"/>
            <a:ext cx="152400" cy="1399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813353" y="6429961"/>
            <a:ext cx="6606621" cy="400108"/>
          </a:xfrm>
          <a:prstGeom prst="rect">
            <a:avLst/>
          </a:prstGeom>
          <a:noFill/>
          <a:ln>
            <a:noFill/>
          </a:ln>
        </p:spPr>
        <p:txBody>
          <a:bodyPr wrap="square" lIns="91438" tIns="45719" rIns="91438" bIns="45719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Снижение дебиторской задолженности </a:t>
            </a:r>
            <a:r>
              <a:rPr lang="ru-RU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10%</a:t>
            </a:r>
            <a:endParaRPr lang="ru-RU" sz="2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Равнобедренный треугольник 28"/>
          <p:cNvSpPr/>
          <p:nvPr/>
        </p:nvSpPr>
        <p:spPr>
          <a:xfrm rot="5400000">
            <a:off x="8064725" y="5588131"/>
            <a:ext cx="980158" cy="227111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90" rIns="68578" bIns="34290"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251378" y="701334"/>
            <a:ext cx="11542371" cy="461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32" tIns="45718" rIns="91432" bIns="45718" rtlCol="0">
            <a:spAutoFit/>
          </a:bodyPr>
          <a:lstStyle/>
          <a:p>
            <a:pPr algn="ctr"/>
            <a:r>
              <a:rPr lang="kk-KZ" alt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sym typeface="Arial Narrow" panose="020B0606020202030204" pitchFamily="34" charset="0"/>
              </a:rPr>
              <a:t>Опыт </a:t>
            </a:r>
            <a:r>
              <a:rPr lang="kk-KZ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«ВОДНЫЕ РЕСУРСЫ-МАРКЕТИНГ»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H="1">
            <a:off x="230630" y="3890680"/>
            <a:ext cx="11649676" cy="0"/>
          </a:xfrm>
          <a:prstGeom prst="line">
            <a:avLst/>
          </a:prstGeom>
          <a:noFill/>
          <a:ln w="3175" cap="flat" cmpd="sng" algn="ctr">
            <a:solidFill>
              <a:schemeClr val="accent1">
                <a:lumMod val="75000"/>
              </a:schemeClr>
            </a:solidFill>
            <a:prstDash val="lgDash"/>
            <a:miter lim="800000"/>
          </a:ln>
          <a:effectLst/>
        </p:spPr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204905" y="3966089"/>
            <a:ext cx="11649676" cy="0"/>
          </a:xfrm>
          <a:prstGeom prst="line">
            <a:avLst/>
          </a:prstGeom>
          <a:noFill/>
          <a:ln w="3175" cap="flat" cmpd="sng" algn="ctr">
            <a:solidFill>
              <a:schemeClr val="accent1">
                <a:lumMod val="75000"/>
              </a:schemeClr>
            </a:solidFill>
            <a:prstDash val="lgDash"/>
            <a:miter lim="800000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11895054" y="6555587"/>
            <a:ext cx="354580" cy="276997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kk-KZ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00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-9996" y="-718"/>
            <a:ext cx="12192000" cy="528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21865" tIns="60932" rIns="121865" bIns="60932" rtlCol="0" anchor="ctr">
            <a:noAutofit/>
          </a:bodyPr>
          <a:lstStyle>
            <a:defPPr>
              <a:defRPr lang="ru-RU"/>
            </a:defPPr>
            <a:lvl1pPr algn="ctr" defTabSz="1217494">
              <a:spcBef>
                <a:spcPct val="0"/>
              </a:spcBef>
              <a:defRPr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2400" u="sng" dirty="0" smtClean="0">
                <a:solidFill>
                  <a:srgbClr val="0070C0"/>
                </a:solidFill>
              </a:rPr>
              <a:t>ЭКОНОМИЯ ВОДНЫХ РЕСУРСОВ</a:t>
            </a:r>
            <a:endParaRPr lang="ru-RU" sz="2400" u="sng" dirty="0">
              <a:solidFill>
                <a:srgbClr val="0070C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887784" y="2577989"/>
            <a:ext cx="3332685" cy="1600359"/>
          </a:xfrm>
          <a:prstGeom prst="rect">
            <a:avLst/>
          </a:prstGeom>
          <a:noFill/>
          <a:ln>
            <a:noFill/>
          </a:ln>
        </p:spPr>
        <p:txBody>
          <a:bodyPr wrap="square" lIns="121842" tIns="60921" rIns="121842" bIns="60921" rtlCol="0">
            <a:spAutoFit/>
          </a:bodyPr>
          <a:lstStyle/>
          <a:p>
            <a:pPr algn="ctr" defTabSz="913765"/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ru-RU" sz="9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140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478102" y="3443821"/>
            <a:ext cx="2770942" cy="954029"/>
          </a:xfrm>
          <a:prstGeom prst="rect">
            <a:avLst/>
          </a:prstGeom>
          <a:noFill/>
          <a:ln>
            <a:noFill/>
          </a:ln>
        </p:spPr>
        <p:txBody>
          <a:bodyPr wrap="square" lIns="121842" tIns="60921" rIns="121842" bIns="60921" rtlCol="0">
            <a:spAutoFit/>
          </a:bodyPr>
          <a:lstStyle/>
          <a:p>
            <a:pPr algn="ctr" defTabSz="913765"/>
            <a:r>
              <a:rPr lang="ru-RU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ru-RU" sz="2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итров/сутки</a:t>
            </a:r>
            <a:r>
              <a:rPr lang="ru-RU" sz="5400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5400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318138" y="3121560"/>
            <a:ext cx="45085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СУБСИДИРОВАНИЕ 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ГОСУДАРСТВА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1895054" y="6555587"/>
            <a:ext cx="354580" cy="276997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kk-KZ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Равнобедренный треугольник 73"/>
          <p:cNvSpPr/>
          <p:nvPr/>
        </p:nvSpPr>
        <p:spPr>
          <a:xfrm rot="5400000">
            <a:off x="4075493" y="3370991"/>
            <a:ext cx="1148331" cy="294037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рямоугольник 97"/>
          <p:cNvSpPr/>
          <p:nvPr/>
        </p:nvSpPr>
        <p:spPr bwMode="auto">
          <a:xfrm>
            <a:off x="1514475" y="538643"/>
            <a:ext cx="10641046" cy="16140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just"/>
            <a:r>
              <a:rPr lang="kk-KZ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    Р</a:t>
            </a:r>
            <a:r>
              <a:rPr lang="ru-RU" b="1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ациональное</a:t>
            </a:r>
            <a:r>
              <a:rPr lang="ru-RU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использование водных ресурсов 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во многом </a:t>
            </a: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зависит от культуры водопотребления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, «которой у нас, к сожалению, нет». </a:t>
            </a:r>
            <a:r>
              <a:rPr lang="ru-RU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«В личном потреблении </a:t>
            </a: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мы тратим до трех раз больше воды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, </a:t>
            </a: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чем в европейских странах. Казахстан - </a:t>
            </a:r>
            <a:r>
              <a:rPr lang="ru-RU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вододефицитная</a:t>
            </a: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 страна. 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Поэтому необходимо прививать </a:t>
            </a: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бережное отношение к воде </a:t>
            </a:r>
            <a:r>
              <a:rPr lang="ru-RU" dirty="0">
                <a:solidFill>
                  <a:srgbClr val="002060"/>
                </a:solidFill>
                <a:latin typeface="Century Gothic" panose="020B0502020202020204" pitchFamily="34" charset="0"/>
              </a:rPr>
              <a:t>с раннего возраста, как это происходит в целом ряде развитых стран</a:t>
            </a:r>
            <a:r>
              <a:rPr lang="ru-RU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».</a:t>
            </a:r>
            <a:endParaRPr lang="ru-RU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9" name="Рисунок 9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71" r="7322"/>
          <a:stretch/>
        </p:blipFill>
        <p:spPr bwMode="auto">
          <a:xfrm>
            <a:off x="47153" y="600074"/>
            <a:ext cx="1392565" cy="155257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0" name="Прямоугольник 99"/>
          <p:cNvSpPr/>
          <p:nvPr/>
        </p:nvSpPr>
        <p:spPr>
          <a:xfrm>
            <a:off x="1276350" y="4442958"/>
            <a:ext cx="103060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ЭКОНОМИИ ВОДНЫХ РЕСУРСОВ НЕОБХОДИМО: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1" name="Прямая соединительная линия 100"/>
          <p:cNvCxnSpPr/>
          <p:nvPr/>
        </p:nvCxnSpPr>
        <p:spPr>
          <a:xfrm flipH="1">
            <a:off x="287780" y="4300255"/>
            <a:ext cx="11649676" cy="0"/>
          </a:xfrm>
          <a:prstGeom prst="line">
            <a:avLst/>
          </a:prstGeom>
          <a:noFill/>
          <a:ln w="3175" cap="flat" cmpd="sng" algn="ctr">
            <a:solidFill>
              <a:schemeClr val="accent1">
                <a:lumMod val="75000"/>
              </a:schemeClr>
            </a:solidFill>
            <a:prstDash val="lgDash"/>
            <a:miter lim="800000"/>
          </a:ln>
          <a:effectLst/>
        </p:spPr>
      </p:cxnSp>
      <p:cxnSp>
        <p:nvCxnSpPr>
          <p:cNvPr id="102" name="Прямая соединительная линия 101"/>
          <p:cNvCxnSpPr/>
          <p:nvPr/>
        </p:nvCxnSpPr>
        <p:spPr>
          <a:xfrm flipH="1">
            <a:off x="262055" y="4366139"/>
            <a:ext cx="11649676" cy="0"/>
          </a:xfrm>
          <a:prstGeom prst="line">
            <a:avLst/>
          </a:prstGeom>
          <a:noFill/>
          <a:ln w="3175" cap="flat" cmpd="sng" algn="ctr">
            <a:solidFill>
              <a:schemeClr val="accent1">
                <a:lumMod val="75000"/>
              </a:schemeClr>
            </a:solidFill>
            <a:prstDash val="lgDash"/>
            <a:miter lim="800000"/>
          </a:ln>
          <a:effectLst/>
        </p:spPr>
      </p:cxnSp>
      <p:sp>
        <p:nvSpPr>
          <p:cNvPr id="103" name="Прямоугольник 102"/>
          <p:cNvSpPr/>
          <p:nvPr/>
        </p:nvSpPr>
        <p:spPr>
          <a:xfrm>
            <a:off x="388627" y="4987118"/>
            <a:ext cx="10634023" cy="46166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lvl="0"/>
            <a:r>
              <a:rPr lang="ru-RU" sz="2000" b="1" dirty="0" smtClean="0">
                <a:solidFill>
                  <a:srgbClr val="00B050"/>
                </a:solidFill>
              </a:rPr>
              <a:t>ВНЕДРЕНИЕ ДИФФЕРЕНЦИРОВАННОГО ТАРИФА</a:t>
            </a:r>
            <a:r>
              <a:rPr lang="ru-RU" sz="2000" dirty="0" smtClean="0">
                <a:solidFill>
                  <a:srgbClr val="00B05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НА ВОДУ ОТ ОБЪЕМА ПОТРЕБЛЕНИЯ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300" y="5256049"/>
            <a:ext cx="255277" cy="6842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388627" y="5482418"/>
            <a:ext cx="10634023" cy="46166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lvl="0"/>
            <a:r>
              <a:rPr lang="ru-RU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ПРОВЕСТИ ПРОПАГАНДУ </a:t>
            </a:r>
            <a:r>
              <a:rPr lang="ru-RU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БЕРЕЖНОГО ОТНОШЕНИЯ К ВОДЕ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104775" y="5694199"/>
            <a:ext cx="255277" cy="6842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369577" y="5930093"/>
            <a:ext cx="10634023" cy="46166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lvl="0"/>
            <a:r>
              <a:rPr lang="ru-RU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ПРОВЕСТИ АВТОМАТИЗАЦИЮ </a:t>
            </a:r>
            <a:r>
              <a:rPr lang="ru-RU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ВОДОКАНАЛОВ И </a:t>
            </a:r>
            <a:r>
              <a:rPr lang="ru-RU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УСТАНОВКУ ПРИБОРОВ </a:t>
            </a:r>
            <a:r>
              <a:rPr lang="ru-RU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УЧЕТА ВОДЫ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114300" y="6160924"/>
            <a:ext cx="255277" cy="6842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09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bject 3"/>
          <p:cNvSpPr txBox="1"/>
          <p:nvPr/>
        </p:nvSpPr>
        <p:spPr>
          <a:xfrm>
            <a:off x="11888818" y="6550729"/>
            <a:ext cx="112607" cy="190641"/>
          </a:xfrm>
          <a:prstGeom prst="rect">
            <a:avLst/>
          </a:prstGeom>
        </p:spPr>
        <p:txBody>
          <a:bodyPr vert="horz" wrap="square" lIns="0" tIns="21157" rIns="0" bIns="0" rtlCol="0">
            <a:spAutoFit/>
          </a:bodyPr>
          <a:lstStyle/>
          <a:p>
            <a:pPr marL="16932">
              <a:spcBef>
                <a:spcPts val="167"/>
              </a:spcBef>
            </a:pPr>
            <a:r>
              <a:rPr lang="ru-RU" sz="1100" spc="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838268" y="6536537"/>
            <a:ext cx="354580" cy="276997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kk-KZ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353474965"/>
              </p:ext>
            </p:extLst>
          </p:nvPr>
        </p:nvGraphicFramePr>
        <p:xfrm>
          <a:off x="5917254" y="767767"/>
          <a:ext cx="6027867" cy="5918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57995" y="1377267"/>
            <a:ext cx="4723580" cy="12003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НЕОБХОДИМО </a:t>
            </a:r>
            <a:r>
              <a:rPr lang="kk-KZ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ЗАВЕРШИТЬ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РАЗРАБОТКУ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ПСД ДО 2023 ГОДА 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Равнобедренный треугольник 12"/>
          <p:cNvSpPr/>
          <p:nvPr/>
        </p:nvSpPr>
        <p:spPr>
          <a:xfrm rot="5400000">
            <a:off x="3623545" y="3489499"/>
            <a:ext cx="3039908" cy="287721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90" rIns="68578" bIns="34290"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965685" y="2630871"/>
            <a:ext cx="3025290" cy="1892747"/>
          </a:xfrm>
          <a:prstGeom prst="rect">
            <a:avLst/>
          </a:prstGeom>
          <a:noFill/>
          <a:ln>
            <a:noFill/>
          </a:ln>
        </p:spPr>
        <p:txBody>
          <a:bodyPr wrap="square" lIns="121842" tIns="60921" rIns="121842" bIns="60921" rtlCol="0">
            <a:spAutoFit/>
          </a:bodyPr>
          <a:lstStyle/>
          <a:p>
            <a:pPr algn="ctr" defTabSz="913765"/>
            <a:r>
              <a:rPr lang="en-US" sz="115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r>
              <a:rPr lang="ru-RU" sz="115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34307" y="3633359"/>
            <a:ext cx="1921919" cy="1138695"/>
          </a:xfrm>
          <a:prstGeom prst="rect">
            <a:avLst/>
          </a:prstGeom>
          <a:noFill/>
          <a:ln>
            <a:noFill/>
          </a:ln>
        </p:spPr>
        <p:txBody>
          <a:bodyPr wrap="square" lIns="121842" tIns="60921" rIns="121842" bIns="60921" rtlCol="0">
            <a:spAutoFit/>
          </a:bodyPr>
          <a:lstStyle/>
          <a:p>
            <a:pPr algn="ctr" defTabSz="913765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селах</a:t>
            </a:r>
            <a:r>
              <a:rPr lang="ru-RU" sz="6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6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20240" y="75117"/>
            <a:ext cx="8501725" cy="4616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РАЗРАБОТКА ПРОЕКТНО-СМЕТНОЙ ДОКУМЕНТАЦИИ</a:t>
            </a:r>
            <a:endParaRPr lang="ru-RU" sz="2400" b="1" u="sng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44532" y="5878819"/>
            <a:ext cx="698289" cy="738585"/>
          </a:xfrm>
          <a:prstGeom prst="rect">
            <a:avLst/>
          </a:prstGeom>
          <a:noFill/>
          <a:ln>
            <a:noFill/>
          </a:ln>
        </p:spPr>
        <p:txBody>
          <a:bodyPr wrap="square" lIns="121842" tIns="60921" rIns="121842" bIns="60921" rtlCol="0">
            <a:spAutoFit/>
          </a:bodyPr>
          <a:lstStyle/>
          <a:p>
            <a:pPr algn="ctr" defTabSz="913765"/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4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 rot="10800000">
            <a:off x="1463826" y="2554671"/>
            <a:ext cx="2062880" cy="287721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90" rIns="68578" bIns="34290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48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86150034"/>
              </p:ext>
            </p:extLst>
          </p:nvPr>
        </p:nvGraphicFramePr>
        <p:xfrm>
          <a:off x="1905000" y="3669654"/>
          <a:ext cx="10263167" cy="3197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4631" y="1194620"/>
            <a:ext cx="3281019" cy="1231027"/>
          </a:xfrm>
          <a:prstGeom prst="rect">
            <a:avLst/>
          </a:prstGeom>
          <a:noFill/>
          <a:ln>
            <a:noFill/>
          </a:ln>
        </p:spPr>
        <p:txBody>
          <a:bodyPr wrap="square" lIns="121842" tIns="60921" rIns="121842" bIns="60921" rtlCol="0">
            <a:spAutoFit/>
          </a:bodyPr>
          <a:lstStyle/>
          <a:p>
            <a:pPr algn="ctr" defTabSz="913765"/>
            <a:r>
              <a:rPr lang="ru-RU" sz="7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12,5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76161" y="1746208"/>
            <a:ext cx="1537646" cy="1138695"/>
          </a:xfrm>
          <a:prstGeom prst="rect">
            <a:avLst/>
          </a:prstGeom>
          <a:noFill/>
          <a:ln>
            <a:noFill/>
          </a:ln>
        </p:spPr>
        <p:txBody>
          <a:bodyPr wrap="square" lIns="121842" tIns="60921" rIns="121842" bIns="60921" rtlCol="0">
            <a:spAutoFit/>
          </a:bodyPr>
          <a:lstStyle/>
          <a:p>
            <a:pPr algn="ctr" defTabSz="913765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ыс.</a:t>
            </a:r>
            <a:r>
              <a:rPr lang="ru-RU" sz="6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6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0975" y="387812"/>
            <a:ext cx="3067050" cy="8309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ИССЛЕДОВАНО ПРОБ ВОДОПРОВОДНОЙ ВОДЫ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ПЕРВОМ ПОЛУГОДИИ Т.Г.</a:t>
            </a:r>
            <a:endParaRPr lang="ru-RU" sz="16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Равнобедренный треугольник 21"/>
          <p:cNvSpPr/>
          <p:nvPr/>
        </p:nvSpPr>
        <p:spPr>
          <a:xfrm rot="5400000">
            <a:off x="3260764" y="1699527"/>
            <a:ext cx="937323" cy="275445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90" rIns="68578" bIns="34290"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4541711" y="1059826"/>
            <a:ext cx="3281019" cy="1231027"/>
          </a:xfrm>
          <a:prstGeom prst="rect">
            <a:avLst/>
          </a:prstGeom>
          <a:noFill/>
          <a:ln>
            <a:noFill/>
          </a:ln>
        </p:spPr>
        <p:txBody>
          <a:bodyPr wrap="square" lIns="121842" tIns="60921" rIns="121842" bIns="60921" rtlCol="0">
            <a:spAutoFit/>
          </a:bodyPr>
          <a:lstStyle/>
          <a:p>
            <a:pPr algn="ctr" defTabSz="913765"/>
            <a:r>
              <a:rPr lang="ru-RU" sz="7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33898" y="554457"/>
            <a:ext cx="3567502" cy="5847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Т.Ч. НЕ СООТВЕТСТВУЮТ САНИТАРНЫМ НОРМАМ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Равнобедренный треугольник 26"/>
          <p:cNvSpPr/>
          <p:nvPr/>
        </p:nvSpPr>
        <p:spPr>
          <a:xfrm rot="5400000">
            <a:off x="7846012" y="1565284"/>
            <a:ext cx="910827" cy="275445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90" rIns="68578" bIns="34290"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9982199" y="2270823"/>
            <a:ext cx="857251" cy="553919"/>
          </a:xfrm>
          <a:prstGeom prst="rect">
            <a:avLst/>
          </a:prstGeom>
          <a:noFill/>
          <a:ln>
            <a:noFill/>
          </a:ln>
        </p:spPr>
        <p:txBody>
          <a:bodyPr wrap="square" lIns="121842" tIns="60921" rIns="121842" bIns="60921" rtlCol="0">
            <a:spAutoFit/>
          </a:bodyPr>
          <a:lstStyle/>
          <a:p>
            <a:pPr algn="ctr" defTabSz="913765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6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803932" y="804902"/>
            <a:ext cx="3067050" cy="3385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ИЛИ</a:t>
            </a:r>
            <a:endParaRPr lang="ru-RU" sz="16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339261" y="1145950"/>
            <a:ext cx="2105025" cy="1231027"/>
          </a:xfrm>
          <a:prstGeom prst="rect">
            <a:avLst/>
          </a:prstGeom>
          <a:noFill/>
          <a:ln>
            <a:noFill/>
          </a:ln>
        </p:spPr>
        <p:txBody>
          <a:bodyPr wrap="square" lIns="121842" tIns="60921" rIns="121842" bIns="60921" rtlCol="0">
            <a:spAutoFit/>
          </a:bodyPr>
          <a:lstStyle/>
          <a:p>
            <a:pPr algn="ctr" defTabSz="913765"/>
            <a:r>
              <a:rPr lang="ru-RU" sz="7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71475" y="17967"/>
            <a:ext cx="11556657" cy="4001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НИЗКОЕ КАЧЕСТВО ПИТЬЕВОЙ ВОДЫ И РЕКОНСТРУКЦИЯ ВОДОПРОВОДНОЙ СЕТИ</a:t>
            </a:r>
            <a:endParaRPr lang="ru-RU" sz="2000" b="1" u="sng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H="1">
            <a:off x="287780" y="2842930"/>
            <a:ext cx="11649676" cy="0"/>
          </a:xfrm>
          <a:prstGeom prst="line">
            <a:avLst/>
          </a:prstGeom>
          <a:noFill/>
          <a:ln w="3175" cap="flat" cmpd="sng" algn="ctr">
            <a:solidFill>
              <a:schemeClr val="accent1">
                <a:lumMod val="75000"/>
              </a:schemeClr>
            </a:solidFill>
            <a:prstDash val="lgDash"/>
            <a:miter lim="800000"/>
          </a:ln>
          <a:effectLst/>
        </p:spPr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262055" y="2908814"/>
            <a:ext cx="11649676" cy="0"/>
          </a:xfrm>
          <a:prstGeom prst="line">
            <a:avLst/>
          </a:prstGeom>
          <a:noFill/>
          <a:ln w="3175" cap="flat" cmpd="sng" algn="ctr">
            <a:solidFill>
              <a:schemeClr val="accent1">
                <a:lumMod val="75000"/>
              </a:schemeClr>
            </a:solidFill>
            <a:prstDash val="lgDash"/>
            <a:miter lim="800000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2124075" y="2953606"/>
            <a:ext cx="8116293" cy="4001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ПРОТЯЖЕННОСТЬ ВОДОПРОВОДНОЙ СЕТИ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80975" y="3322356"/>
            <a:ext cx="2290781" cy="1200250"/>
          </a:xfrm>
          <a:prstGeom prst="rect">
            <a:avLst/>
          </a:prstGeom>
          <a:noFill/>
          <a:ln>
            <a:noFill/>
          </a:ln>
        </p:spPr>
        <p:txBody>
          <a:bodyPr wrap="square" lIns="121842" tIns="60921" rIns="121842" bIns="60921" rtlCol="0">
            <a:spAutoFit/>
          </a:bodyPr>
          <a:lstStyle/>
          <a:p>
            <a:pPr algn="ctr" defTabSz="913765"/>
            <a:r>
              <a:rPr lang="ru-RU" sz="5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40,7</a:t>
            </a:r>
          </a:p>
          <a:p>
            <a:pPr algn="ctr" defTabSz="913765"/>
            <a:r>
              <a:rPr lang="kk-KZ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ТЫС.КМ</a:t>
            </a:r>
            <a:endParaRPr lang="ru-RU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8616" y="3024028"/>
            <a:ext cx="1714540" cy="4616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ВСЕГО</a:t>
            </a:r>
            <a:endParaRPr lang="ru-RU" sz="2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71450" y="5238091"/>
            <a:ext cx="2105025" cy="1538804"/>
          </a:xfrm>
          <a:prstGeom prst="rect">
            <a:avLst/>
          </a:prstGeom>
          <a:noFill/>
          <a:ln>
            <a:noFill/>
          </a:ln>
        </p:spPr>
        <p:txBody>
          <a:bodyPr wrap="square" lIns="121842" tIns="60921" rIns="121842" bIns="60921" rtlCol="0">
            <a:spAutoFit/>
          </a:bodyPr>
          <a:lstStyle/>
          <a:p>
            <a:pPr algn="ctr" defTabSz="913765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6,2</a:t>
            </a:r>
          </a:p>
          <a:p>
            <a:pPr algn="ctr" defTabSz="913765"/>
            <a:r>
              <a:rPr lang="kk-KZ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ТЫС.КМ </a:t>
            </a:r>
          </a:p>
          <a:p>
            <a:pPr algn="ctr" defTabSz="913765"/>
            <a:r>
              <a:rPr lang="kk-KZ" sz="2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(15,2%)</a:t>
            </a:r>
            <a:endParaRPr lang="ru-RU" sz="2400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47650" y="4782464"/>
            <a:ext cx="2138381" cy="5847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kk-KZ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 НИХ ТРЕБУЮТ ЗАМЕНЫ</a:t>
            </a:r>
            <a:endParaRPr lang="ru-RU" sz="16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Равнобедренный треугольник 39"/>
          <p:cNvSpPr/>
          <p:nvPr/>
        </p:nvSpPr>
        <p:spPr>
          <a:xfrm rot="10800000">
            <a:off x="433404" y="4470195"/>
            <a:ext cx="1571625" cy="21181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90" rIns="68578" bIns="34290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05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4011188" y="1433716"/>
            <a:ext cx="3304012" cy="1323437"/>
          </a:xfrm>
          <a:prstGeom prst="rect">
            <a:avLst/>
          </a:prstGeom>
          <a:noFill/>
          <a:ln>
            <a:noFill/>
          </a:ln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kk-KZ" sz="8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100%</a:t>
            </a:r>
            <a:endParaRPr lang="kk-KZ" sz="8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6675" y="75117"/>
            <a:ext cx="12041215" cy="4616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ДЛЯ ОБЕСПЕЧЕНИЯ ДОСТУПА К УСЛУГАМ ВОДОСНАБЖЕНИЯ В 2025 ГОДУ</a:t>
            </a:r>
            <a:endParaRPr lang="ru-RU" sz="2400" b="1" u="sng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Равнобедренный треугольник 16"/>
          <p:cNvSpPr/>
          <p:nvPr/>
        </p:nvSpPr>
        <p:spPr>
          <a:xfrm rot="10800000">
            <a:off x="3236207" y="1115750"/>
            <a:ext cx="4583817" cy="308441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90" rIns="68578" bIns="34290"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1838268" y="6536537"/>
            <a:ext cx="354580" cy="276997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kk-KZ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407783" y="2582366"/>
            <a:ext cx="2472554" cy="4001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НЕОБХОДИМО: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19305" y="3207347"/>
            <a:ext cx="111643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МЕСТНЫМ ИСПОЛНИТЕЛЬНЫМ ОРГАНАМ </a:t>
            </a:r>
            <a:r>
              <a:rPr lang="ru-RU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ЗАВЕРШИТЬ РАЗРАБОТКУ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ПРОЕКТНО-СМЕТНОЙ ДОКУМЕНТАЦИИ </a:t>
            </a:r>
            <a:r>
              <a:rPr lang="ru-RU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2023 ГОДА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28098" y="4076843"/>
            <a:ext cx="111643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ПРОВЕСТИ </a:t>
            </a:r>
            <a:r>
              <a:rPr lang="ru-RU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ПОИСКОВО-РАЗВЕДОЧНЫЕ РАБОТЫ ДО 2023 ГОДА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19304" y="4757779"/>
            <a:ext cx="111643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УСКОРИТЬ </a:t>
            </a:r>
            <a:r>
              <a:rPr lang="ru-RU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УСТАНОВКУ КБМ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СЧЕТ МЕСТНОГО БЮДЖЕТА С УВЕЛИЧЕНИЕМ ДОЛИ КАЗАХСТАНСКОГО СОДЕРЖАНИЯ;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303" y="5681704"/>
            <a:ext cx="111643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ДЕРЖАТЬ </a:t>
            </a:r>
            <a:r>
              <a:rPr lang="ru-RU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ПОСТОЯННОМ КОНТРОЛЕ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 ОБЕСПЕЧЕНИЯ НАСЕЛЕНИЯ ПИТЬЕВОЙ ВОДОЙ.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11188" y="1458983"/>
            <a:ext cx="3304012" cy="1323437"/>
          </a:xfrm>
          <a:prstGeom prst="rect">
            <a:avLst/>
          </a:prstGeom>
          <a:noFill/>
          <a:ln>
            <a:noFill/>
          </a:ln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kk-KZ" sz="8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100%</a:t>
            </a:r>
            <a:endParaRPr lang="kk-KZ" sz="8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Равнобедренный треугольник 12"/>
          <p:cNvSpPr/>
          <p:nvPr/>
        </p:nvSpPr>
        <p:spPr>
          <a:xfrm rot="10800000">
            <a:off x="3236207" y="1141017"/>
            <a:ext cx="4583817" cy="308441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90" rIns="68578" bIns="34290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86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218625529"/>
              </p:ext>
            </p:extLst>
          </p:nvPr>
        </p:nvGraphicFramePr>
        <p:xfrm>
          <a:off x="6426146" y="894496"/>
          <a:ext cx="5546935" cy="5095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12934" y="1820"/>
            <a:ext cx="12179066" cy="41549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anchor="ctr"/>
          <a:lstStyle>
            <a:defPPr>
              <a:defRPr lang="ru-RU"/>
            </a:defPPr>
            <a:lvl1pPr algn="ctr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 marL="0" lvl="2" algn="ctr" fontAlgn="ctr">
              <a:defRPr sz="2300" b="1">
                <a:solidFill>
                  <a:srgbClr val="002060"/>
                </a:solidFill>
                <a:latin typeface="Arial" pitchFamily="34" charset="0"/>
                <a:ea typeface="Segoe UI Black" panose="020B0A02040204020203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altLang="ru-RU" u="sng" dirty="0">
                <a:solidFill>
                  <a:srgbClr val="0070C0"/>
                </a:solidFill>
              </a:rPr>
              <a:t>ОБЕСПЕЧЕННОСТЬ НАСЕЛЕНИЯ УСЛУГАМИ </a:t>
            </a:r>
            <a:r>
              <a:rPr lang="ru-RU" altLang="ru-RU" u="sng" dirty="0" smtClean="0">
                <a:solidFill>
                  <a:srgbClr val="0070C0"/>
                </a:solidFill>
              </a:rPr>
              <a:t>ВОДОСНАБЖЕНИЯ</a:t>
            </a:r>
            <a:endParaRPr lang="ru-RU" altLang="ru-RU" u="sng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3479" y="473168"/>
            <a:ext cx="3744416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Села -</a:t>
            </a:r>
            <a:r>
              <a:rPr lang="ru-RU" sz="2000" b="1" dirty="0" smtClean="0">
                <a:solidFill>
                  <a:srgbClr val="0070C0"/>
                </a:solidFill>
                <a:latin typeface="Arial Narrow" pitchFamily="34" charset="0"/>
              </a:rPr>
              <a:t> </a:t>
            </a:r>
            <a:r>
              <a:rPr lang="ru-RU" sz="2400" b="1" dirty="0">
                <a:solidFill>
                  <a:srgbClr val="00B050"/>
                </a:solidFill>
                <a:latin typeface="Arial Narrow" pitchFamily="34" charset="0"/>
              </a:rPr>
              <a:t>90,1 % </a:t>
            </a:r>
            <a:endParaRPr lang="ru-RU" sz="1600" i="1" dirty="0">
              <a:solidFill>
                <a:srgbClr val="00B050"/>
              </a:solidFill>
              <a:latin typeface="Arial Narrow" pitchFamily="34" charset="0"/>
            </a:endParaRPr>
          </a:p>
        </p:txBody>
      </p:sp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4098640111"/>
              </p:ext>
            </p:extLst>
          </p:nvPr>
        </p:nvGraphicFramePr>
        <p:xfrm>
          <a:off x="47329" y="984638"/>
          <a:ext cx="5328591" cy="4968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2292341" y="488431"/>
            <a:ext cx="2529041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>Города - </a:t>
            </a:r>
            <a:r>
              <a:rPr lang="ru-RU" sz="2400" b="1" dirty="0">
                <a:solidFill>
                  <a:srgbClr val="00B050"/>
                </a:solidFill>
                <a:latin typeface="Arial Narrow" pitchFamily="34" charset="0"/>
              </a:rPr>
              <a:t>97,5 %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6205176" y="1153824"/>
            <a:ext cx="0" cy="4723101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5386037" y="1172874"/>
            <a:ext cx="0" cy="4780251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838268" y="6536537"/>
            <a:ext cx="269627" cy="27699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12825" y="571146"/>
            <a:ext cx="2194152" cy="6393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anchor="ctr"/>
          <a:lstStyle/>
          <a:p>
            <a:pPr lvl="0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</a:t>
            </a:r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>- </a:t>
            </a:r>
            <a:r>
              <a:rPr lang="ru-RU" sz="2400" b="1" dirty="0">
                <a:solidFill>
                  <a:srgbClr val="00B050"/>
                </a:solidFill>
                <a:latin typeface="Arial Narrow" pitchFamily="34" charset="0"/>
              </a:rPr>
              <a:t>94,1 %</a:t>
            </a:r>
          </a:p>
          <a:p>
            <a:pPr>
              <a:defRPr/>
            </a:pP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23468" y="6338842"/>
            <a:ext cx="1039132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Arial Narrow" pitchFamily="34" charset="0"/>
              </a:rPr>
              <a:t>98% </a:t>
            </a:r>
            <a:endParaRPr lang="ru-RU" sz="1600" i="1" dirty="0">
              <a:solidFill>
                <a:srgbClr val="00B050"/>
              </a:solidFill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47950" y="6315075"/>
            <a:ext cx="1704976" cy="40010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ПЛАН 2021 г.</a:t>
            </a:r>
            <a:endParaRPr lang="ru-RU" sz="2400" b="1" dirty="0">
              <a:solidFill>
                <a:srgbClr val="00B050"/>
              </a:solidFill>
              <a:latin typeface="Arial Narrow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61550" y="6084244"/>
            <a:ext cx="1000687" cy="43088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kk-KZ" sz="2000" b="1" u="sng" dirty="0" smtClean="0">
                <a:solidFill>
                  <a:srgbClr val="002060"/>
                </a:solidFill>
                <a:latin typeface="Arial Narrow" pitchFamily="34" charset="0"/>
              </a:rPr>
              <a:t>Города</a:t>
            </a:r>
            <a:endParaRPr lang="ru-RU" sz="1600" i="1" u="sng" dirty="0">
              <a:solidFill>
                <a:srgbClr val="00B050"/>
              </a:solidFill>
              <a:latin typeface="Arial Narrow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1376" y="6069378"/>
            <a:ext cx="1000687" cy="43088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kk-KZ" sz="2000" b="1" u="sng" dirty="0" smtClean="0">
                <a:solidFill>
                  <a:srgbClr val="002060"/>
                </a:solidFill>
                <a:latin typeface="Arial Narrow" pitchFamily="34" charset="0"/>
              </a:rPr>
              <a:t>Села</a:t>
            </a:r>
            <a:endParaRPr lang="ru-RU" sz="1600" i="1" u="sng" dirty="0">
              <a:solidFill>
                <a:srgbClr val="00B050"/>
              </a:solidFill>
              <a:latin typeface="Arial Narrow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16767" y="6406049"/>
            <a:ext cx="1039132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Arial Narrow" pitchFamily="34" charset="0"/>
              </a:rPr>
              <a:t>91,8% </a:t>
            </a:r>
            <a:endParaRPr lang="ru-RU" sz="1600" i="1" dirty="0">
              <a:solidFill>
                <a:srgbClr val="00B05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30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: Rounded Corners 30">
            <a:extLst>
              <a:ext uri="{FF2B5EF4-FFF2-40B4-BE49-F238E27FC236}">
                <a16:creationId xmlns:a16="http://schemas.microsoft.com/office/drawing/2014/main" xmlns="" id="{BAC1E58F-B324-4636-8D19-4E95DAEC863E}"/>
              </a:ext>
            </a:extLst>
          </p:cNvPr>
          <p:cNvSpPr/>
          <p:nvPr/>
        </p:nvSpPr>
        <p:spPr>
          <a:xfrm>
            <a:off x="185257" y="866775"/>
            <a:ext cx="11714480" cy="5869155"/>
          </a:xfrm>
          <a:prstGeom prst="roundRect">
            <a:avLst>
              <a:gd name="adj" fmla="val 5173"/>
            </a:avLst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914332">
              <a:defRPr/>
            </a:pP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ятиугольник 20"/>
          <p:cNvSpPr/>
          <p:nvPr/>
        </p:nvSpPr>
        <p:spPr>
          <a:xfrm>
            <a:off x="418517" y="1116313"/>
            <a:ext cx="3692069" cy="393864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38100"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sz="2100">
              <a:solidFill>
                <a:srgbClr val="00206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02397" y="1091264"/>
            <a:ext cx="3724313" cy="443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lvl="0" algn="ctr" fontAlgn="b">
              <a:defRPr/>
            </a:pPr>
            <a:r>
              <a:rPr lang="ru-RU" sz="2100" dirty="0">
                <a:solidFill>
                  <a:srgbClr val="002060"/>
                </a:solidFill>
                <a:latin typeface="Impact" pitchFamily="34" charset="0"/>
                <a:cs typeface="Arial" pitchFamily="34" charset="0"/>
              </a:rPr>
              <a:t>ТЕКУЩАЯ СИТУАЦИЯ</a:t>
            </a:r>
          </a:p>
        </p:txBody>
      </p:sp>
      <p:sp>
        <p:nvSpPr>
          <p:cNvPr id="23" name="Нашивка 22"/>
          <p:cNvSpPr/>
          <p:nvPr/>
        </p:nvSpPr>
        <p:spPr>
          <a:xfrm>
            <a:off x="4242522" y="1116313"/>
            <a:ext cx="3769381" cy="393864"/>
          </a:xfrm>
          <a:prstGeom prst="chevron">
            <a:avLst>
              <a:gd name="adj" fmla="val 0"/>
            </a:avLst>
          </a:prstGeom>
          <a:solidFill>
            <a:schemeClr val="bg1"/>
          </a:solidFill>
          <a:ln w="38100"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sz="2100">
              <a:solidFill>
                <a:srgbClr val="00206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401508" y="1116314"/>
            <a:ext cx="3378833" cy="3938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fontAlgn="b"/>
            <a:r>
              <a:rPr lang="ru-RU" sz="2100" dirty="0">
                <a:solidFill>
                  <a:srgbClr val="002060"/>
                </a:solidFill>
                <a:latin typeface="Impact" pitchFamily="34" charset="0"/>
                <a:cs typeface="Arial" pitchFamily="34" charset="0"/>
              </a:rPr>
              <a:t>НЕОБХОДИМО ОБЕСПЕЧИТЬ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8177373" y="1136838"/>
            <a:ext cx="3406645" cy="3733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fontAlgn="b"/>
            <a:r>
              <a:rPr lang="ru-RU" sz="2100" dirty="0">
                <a:solidFill>
                  <a:srgbClr val="002060"/>
                </a:solidFill>
                <a:latin typeface="Impact" pitchFamily="34" charset="0"/>
                <a:cs typeface="Arial" pitchFamily="34" charset="0"/>
              </a:rPr>
              <a:t>В 2025 ГОДУ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911255" y="1686368"/>
            <a:ext cx="1282675" cy="697549"/>
          </a:xfrm>
          <a:prstGeom prst="rect">
            <a:avLst/>
          </a:prstGeom>
          <a:noFill/>
          <a:ln>
            <a:noFill/>
          </a:ln>
        </p:spPr>
        <p:txBody>
          <a:bodyPr wrap="none" lIns="121840" tIns="60920" rIns="121840" bIns="60920" rtlCol="0">
            <a:spAutoFit/>
          </a:bodyPr>
          <a:lstStyle>
            <a:defPPr>
              <a:defRPr lang="ru-RU"/>
            </a:defPPr>
            <a:lvl1pPr defTabSz="913765">
              <a:defRPr sz="4000">
                <a:solidFill>
                  <a:schemeClr val="accent5">
                    <a:lumMod val="75000"/>
                  </a:schemeClr>
                </a:solidFill>
                <a:latin typeface="Impact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3700" dirty="0">
                <a:solidFill>
                  <a:srgbClr val="006666"/>
                </a:solidFill>
              </a:rPr>
              <a:t>6 316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80527" y="1660683"/>
            <a:ext cx="1266576" cy="748920"/>
          </a:xfrm>
          <a:prstGeom prst="rect">
            <a:avLst/>
          </a:prstGeom>
          <a:noFill/>
          <a:ln>
            <a:noFill/>
          </a:ln>
        </p:spPr>
        <p:txBody>
          <a:bodyPr wrap="square" lIns="91432" tIns="45718" rIns="91432" bIns="45718" rtlCol="0">
            <a:spAutoFit/>
          </a:bodyPr>
          <a:lstStyle/>
          <a:p>
            <a:pPr algn="ctr"/>
            <a:r>
              <a:rPr lang="ru-RU" sz="2100" dirty="0">
                <a:solidFill>
                  <a:srgbClr val="006666"/>
                </a:solidFill>
                <a:latin typeface="Impact" pitchFamily="34" charset="0"/>
                <a:ea typeface="Tahoma" panose="020B0604030504040204" pitchFamily="34" charset="0"/>
              </a:rPr>
              <a:t>ВСЕГО СЕЛ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720684" y="1686368"/>
            <a:ext cx="1248477" cy="697549"/>
          </a:xfrm>
          <a:prstGeom prst="rect">
            <a:avLst/>
          </a:prstGeom>
          <a:noFill/>
          <a:ln>
            <a:noFill/>
          </a:ln>
        </p:spPr>
        <p:txBody>
          <a:bodyPr wrap="none" lIns="121840" tIns="60920" rIns="121840" bIns="60920" rtlCol="0">
            <a:spAutoFit/>
          </a:bodyPr>
          <a:lstStyle/>
          <a:p>
            <a:pPr defTabSz="913742"/>
            <a:r>
              <a:rPr lang="ru-RU" sz="3700" dirty="0">
                <a:solidFill>
                  <a:schemeClr val="accent5">
                    <a:lumMod val="75000"/>
                  </a:schemeClr>
                </a:solidFill>
                <a:latin typeface="Impact" pitchFamily="34" charset="0"/>
              </a:rPr>
              <a:t>1 922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161241" y="1660683"/>
            <a:ext cx="1266576" cy="748920"/>
          </a:xfrm>
          <a:prstGeom prst="rect">
            <a:avLst/>
          </a:prstGeom>
          <a:noFill/>
          <a:ln>
            <a:noFill/>
          </a:ln>
        </p:spPr>
        <p:txBody>
          <a:bodyPr wrap="square" lIns="91432" tIns="45718" rIns="91432" bIns="45718" rtlCol="0">
            <a:spAutoFit/>
          </a:bodyPr>
          <a:lstStyle/>
          <a:p>
            <a:pPr algn="ctr"/>
            <a:r>
              <a:rPr lang="ru-RU" sz="2100" dirty="0">
                <a:solidFill>
                  <a:schemeClr val="accent5">
                    <a:lumMod val="75000"/>
                  </a:schemeClr>
                </a:solidFill>
                <a:latin typeface="Impact" pitchFamily="34" charset="0"/>
                <a:ea typeface="Tahoma" panose="020B0604030504040204" pitchFamily="34" charset="0"/>
              </a:rPr>
              <a:t>ВСЕГО СЕЛ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9228059" y="1911317"/>
            <a:ext cx="1584960" cy="66684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 defTabSz="914060"/>
            <a:r>
              <a:rPr lang="en-US" sz="3700" dirty="0">
                <a:solidFill>
                  <a:srgbClr val="00B050"/>
                </a:solidFill>
                <a:latin typeface="Impact" pitchFamily="34" charset="0"/>
              </a:rPr>
              <a:t>100%</a:t>
            </a:r>
            <a:endParaRPr lang="ru-RU" sz="4800" dirty="0">
              <a:solidFill>
                <a:srgbClr val="00B050"/>
              </a:solidFill>
              <a:latin typeface="Impact" pitchFamily="34" charset="0"/>
            </a:endParaRPr>
          </a:p>
        </p:txBody>
      </p:sp>
      <p:sp>
        <p:nvSpPr>
          <p:cNvPr id="33" name="Шестиугольник 32"/>
          <p:cNvSpPr/>
          <p:nvPr/>
        </p:nvSpPr>
        <p:spPr>
          <a:xfrm>
            <a:off x="9228059" y="1911317"/>
            <a:ext cx="1477804" cy="769087"/>
          </a:xfrm>
          <a:prstGeom prst="hexagon">
            <a:avLst/>
          </a:prstGeom>
          <a:noFill/>
          <a:ln w="28575" cap="flat" cmpd="sng" algn="ctr">
            <a:solidFill>
              <a:srgbClr val="00B050"/>
            </a:solidFill>
            <a:prstDash val="solid"/>
          </a:ln>
          <a:effectLst/>
        </p:spPr>
        <p:txBody>
          <a:bodyPr lIns="91438" tIns="45719" rIns="91438" bIns="45719" rtlCol="0" anchor="ctr"/>
          <a:lstStyle/>
          <a:p>
            <a:pPr algn="ctr" defTabSz="914333">
              <a:defRPr/>
            </a:pPr>
            <a:endParaRPr lang="ru-RU" sz="5300" b="1" dirty="0">
              <a:solidFill>
                <a:srgbClr val="00B050"/>
              </a:solidFill>
              <a:latin typeface="Arial" pitchFamily="34" charset="0"/>
            </a:endParaRPr>
          </a:p>
        </p:txBody>
      </p:sp>
      <p:sp>
        <p:nvSpPr>
          <p:cNvPr id="34" name="Шестиугольник 33"/>
          <p:cNvSpPr/>
          <p:nvPr/>
        </p:nvSpPr>
        <p:spPr>
          <a:xfrm>
            <a:off x="5606022" y="1650600"/>
            <a:ext cx="1477804" cy="769087"/>
          </a:xfrm>
          <a:prstGeom prst="hexagon">
            <a:avLst/>
          </a:prstGeom>
          <a:noFill/>
          <a:ln w="28575" cap="flat" cmpd="sng" algn="ctr">
            <a:solidFill>
              <a:schemeClr val="accent5">
                <a:lumMod val="75000"/>
              </a:schemeClr>
            </a:solidFill>
            <a:prstDash val="solid"/>
          </a:ln>
          <a:effectLst/>
        </p:spPr>
        <p:txBody>
          <a:bodyPr lIns="91438" tIns="45719" rIns="91438" bIns="45719" rtlCol="0" anchor="ctr"/>
          <a:lstStyle/>
          <a:p>
            <a:pPr algn="ctr" defTabSz="914333">
              <a:defRPr/>
            </a:pPr>
            <a:endParaRPr lang="ru-RU" sz="5300" b="1" dirty="0">
              <a:solidFill>
                <a:srgbClr val="00B050"/>
              </a:solidFill>
              <a:latin typeface="Arial" pitchFamily="34" charset="0"/>
            </a:endParaRPr>
          </a:p>
        </p:txBody>
      </p:sp>
      <p:sp>
        <p:nvSpPr>
          <p:cNvPr id="35" name="Шестиугольник 34"/>
          <p:cNvSpPr/>
          <p:nvPr/>
        </p:nvSpPr>
        <p:spPr>
          <a:xfrm>
            <a:off x="1813691" y="1650600"/>
            <a:ext cx="1477804" cy="769087"/>
          </a:xfrm>
          <a:prstGeom prst="hexagon">
            <a:avLst/>
          </a:prstGeom>
          <a:noFill/>
          <a:ln w="28575" cap="flat" cmpd="sng" algn="ctr">
            <a:solidFill>
              <a:srgbClr val="006666"/>
            </a:solidFill>
            <a:prstDash val="solid"/>
          </a:ln>
          <a:effectLst/>
        </p:spPr>
        <p:txBody>
          <a:bodyPr lIns="91438" tIns="45719" rIns="91438" bIns="45719" rtlCol="0" anchor="ctr"/>
          <a:lstStyle/>
          <a:p>
            <a:pPr algn="ctr" defTabSz="914333">
              <a:defRPr/>
            </a:pPr>
            <a:endParaRPr lang="ru-RU" sz="5300" b="1" dirty="0">
              <a:solidFill>
                <a:srgbClr val="00B050"/>
              </a:solidFill>
              <a:latin typeface="Arial" pitchFamily="34" charset="0"/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4191721" y="1555321"/>
            <a:ext cx="0" cy="3897481"/>
          </a:xfrm>
          <a:prstGeom prst="line">
            <a:avLst/>
          </a:prstGeom>
          <a:ln w="31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8100569" y="1555320"/>
            <a:ext cx="0" cy="3897482"/>
          </a:xfrm>
          <a:prstGeom prst="line">
            <a:avLst/>
          </a:prstGeom>
          <a:ln w="31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10"/>
          <p:cNvSpPr>
            <a:spLocks noChangeArrowheads="1"/>
          </p:cNvSpPr>
          <p:nvPr/>
        </p:nvSpPr>
        <p:spPr bwMode="auto">
          <a:xfrm>
            <a:off x="1477598" y="2627485"/>
            <a:ext cx="2397999" cy="707884"/>
          </a:xfrm>
          <a:prstGeom prst="rect">
            <a:avLst/>
          </a:prstGeom>
          <a:noFill/>
          <a:ln>
            <a:noFill/>
          </a:ln>
        </p:spPr>
        <p:txBody>
          <a:bodyPr wrap="square" lIns="91432" tIns="45718" rIns="91432" bIns="45718" rtlCol="0">
            <a:spAutoFit/>
          </a:bodyPr>
          <a:lstStyle/>
          <a:p>
            <a:pPr algn="ctr"/>
            <a:r>
              <a:rPr lang="ru-RU" altLang="ru-RU" sz="1300" b="1" dirty="0">
                <a:solidFill>
                  <a:srgbClr val="006600"/>
                </a:solidFill>
                <a:latin typeface="Arial" panose="020B0604020202020204" pitchFamily="34" charset="0"/>
                <a:ea typeface="Tahoma" panose="020B0604030504040204" pitchFamily="34" charset="0"/>
                <a:sym typeface="Arial Narrow" panose="020B0606020202030204" pitchFamily="34" charset="0"/>
              </a:rPr>
              <a:t>ОБЕСПЕЧЕНО  ЦЕНТРАЛИЗОВАННЫМ ВОДОСНАБЖЕНИЕМ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846640" y="3264033"/>
            <a:ext cx="1659912" cy="800140"/>
          </a:xfrm>
          <a:prstGeom prst="rect">
            <a:avLst/>
          </a:prstGeom>
          <a:noFill/>
          <a:ln>
            <a:noFill/>
          </a:ln>
        </p:spPr>
        <p:txBody>
          <a:bodyPr wrap="none" lIns="121840" tIns="60920" rIns="121840" bIns="60920" rtlCol="0">
            <a:spAutoFit/>
          </a:bodyPr>
          <a:lstStyle/>
          <a:p>
            <a:pPr algn="ctr" defTabSz="913742"/>
            <a:r>
              <a:rPr lang="ru-RU" sz="4400" b="1" dirty="0">
                <a:solidFill>
                  <a:srgbClr val="006600"/>
                </a:solidFill>
                <a:latin typeface="Arial" panose="020B0604020202020204" pitchFamily="34" charset="0"/>
              </a:rPr>
              <a:t>3 991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1595915" y="4081112"/>
            <a:ext cx="2161363" cy="502699"/>
          </a:xfrm>
          <a:prstGeom prst="rect">
            <a:avLst/>
          </a:prstGeom>
          <a:noFill/>
          <a:ln>
            <a:noFill/>
          </a:ln>
        </p:spPr>
        <p:txBody>
          <a:bodyPr wrap="square" lIns="91432" tIns="45718" rIns="91432" bIns="45718" rtlCol="0">
            <a:spAutoFit/>
          </a:bodyPr>
          <a:lstStyle/>
          <a:p>
            <a:pPr algn="ctr"/>
            <a:r>
              <a:rPr lang="ru-RU" altLang="ru-RU" sz="13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sym typeface="Arial Narrow" panose="020B0606020202030204" pitchFamily="34" charset="0"/>
              </a:rPr>
              <a:t>КОМПЛЕКСНЫМИ БЛОК МОДУЛЯМИ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092115" y="4524481"/>
            <a:ext cx="1188629" cy="800140"/>
          </a:xfrm>
          <a:prstGeom prst="rect">
            <a:avLst/>
          </a:prstGeom>
          <a:noFill/>
          <a:ln>
            <a:noFill/>
          </a:ln>
        </p:spPr>
        <p:txBody>
          <a:bodyPr wrap="none" lIns="121840" tIns="60920" rIns="121840" bIns="60920" rtlCol="0">
            <a:spAutoFit/>
          </a:bodyPr>
          <a:lstStyle/>
          <a:p>
            <a:pPr defTabSz="913742"/>
            <a:r>
              <a:rPr lang="ru-RU" sz="4400" b="1" dirty="0">
                <a:solidFill>
                  <a:srgbClr val="002060"/>
                </a:solidFill>
                <a:latin typeface="Arial" panose="020B0604020202020204" pitchFamily="34" charset="0"/>
              </a:rPr>
              <a:t>403</a:t>
            </a: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>
            <a:off x="1083335" y="4332461"/>
            <a:ext cx="363783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1083335" y="2438335"/>
            <a:ext cx="0" cy="1894127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1083335" y="2996813"/>
            <a:ext cx="363783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Прямоугольник 10"/>
          <p:cNvSpPr>
            <a:spLocks noChangeArrowheads="1"/>
          </p:cNvSpPr>
          <p:nvPr/>
        </p:nvSpPr>
        <p:spPr bwMode="auto">
          <a:xfrm>
            <a:off x="5106109" y="2746987"/>
            <a:ext cx="2477631" cy="502699"/>
          </a:xfrm>
          <a:prstGeom prst="rect">
            <a:avLst/>
          </a:prstGeom>
          <a:noFill/>
          <a:ln>
            <a:noFill/>
          </a:ln>
        </p:spPr>
        <p:txBody>
          <a:bodyPr wrap="square" lIns="91432" tIns="45718" rIns="91432" bIns="45718" rtlCol="0">
            <a:spAutoFit/>
          </a:bodyPr>
          <a:lstStyle/>
          <a:p>
            <a:pPr algn="ctr"/>
            <a:r>
              <a:rPr lang="ru-RU" altLang="ru-RU" sz="1300" b="1" dirty="0">
                <a:solidFill>
                  <a:srgbClr val="006600"/>
                </a:solidFill>
                <a:latin typeface="Arial" panose="020B0604020202020204" pitchFamily="34" charset="0"/>
                <a:ea typeface="Tahoma" panose="020B0604030504040204" pitchFamily="34" charset="0"/>
                <a:sym typeface="Arial Narrow" panose="020B0606020202030204" pitchFamily="34" charset="0"/>
              </a:rPr>
              <a:t>ЦЕНТРАЛИЗОВАННЫМ ВОДОСНАБЖЕНИЕМ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750608" y="3264033"/>
            <a:ext cx="1188629" cy="800140"/>
          </a:xfrm>
          <a:prstGeom prst="rect">
            <a:avLst/>
          </a:prstGeom>
          <a:noFill/>
          <a:ln>
            <a:noFill/>
          </a:ln>
        </p:spPr>
        <p:txBody>
          <a:bodyPr wrap="none" lIns="121840" tIns="60920" rIns="121840" bIns="60920" rtlCol="0">
            <a:spAutoFit/>
          </a:bodyPr>
          <a:lstStyle/>
          <a:p>
            <a:pPr algn="ctr" defTabSz="913742"/>
            <a:r>
              <a:rPr lang="ru-RU" sz="4400" b="1" dirty="0">
                <a:solidFill>
                  <a:srgbClr val="006600"/>
                </a:solidFill>
                <a:latin typeface="Arial" panose="020B0604020202020204" pitchFamily="34" charset="0"/>
              </a:rPr>
              <a:t>793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5276032" y="4081112"/>
            <a:ext cx="2110289" cy="502699"/>
          </a:xfrm>
          <a:prstGeom prst="rect">
            <a:avLst/>
          </a:prstGeom>
          <a:noFill/>
          <a:ln>
            <a:noFill/>
          </a:ln>
        </p:spPr>
        <p:txBody>
          <a:bodyPr wrap="square" lIns="91432" tIns="45718" rIns="91432" bIns="45718" rtlCol="0">
            <a:spAutoFit/>
          </a:bodyPr>
          <a:lstStyle/>
          <a:p>
            <a:pPr algn="ctr"/>
            <a:r>
              <a:rPr lang="ru-RU" altLang="ru-RU" sz="13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sym typeface="Arial Narrow" panose="020B0606020202030204" pitchFamily="34" charset="0"/>
              </a:rPr>
              <a:t>КОМПЛЕКСНЫМИ БЛОК МОДУЛЯМИ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514967" y="4524481"/>
            <a:ext cx="1659912" cy="800140"/>
          </a:xfrm>
          <a:prstGeom prst="rect">
            <a:avLst/>
          </a:prstGeom>
          <a:noFill/>
          <a:ln>
            <a:noFill/>
          </a:ln>
        </p:spPr>
        <p:txBody>
          <a:bodyPr wrap="none" lIns="121840" tIns="60920" rIns="121840" bIns="60920" rtlCol="0">
            <a:spAutoFit/>
          </a:bodyPr>
          <a:lstStyle/>
          <a:p>
            <a:pPr defTabSz="913742"/>
            <a:r>
              <a:rPr lang="ru-RU" sz="4400" b="1" dirty="0">
                <a:solidFill>
                  <a:srgbClr val="002060"/>
                </a:solidFill>
                <a:latin typeface="Arial" panose="020B0604020202020204" pitchFamily="34" charset="0"/>
              </a:rPr>
              <a:t>1 129</a:t>
            </a:r>
          </a:p>
        </p:txBody>
      </p:sp>
      <p:cxnSp>
        <p:nvCxnSpPr>
          <p:cNvPr id="69" name="Прямая соединительная линия 68"/>
          <p:cNvCxnSpPr/>
          <p:nvPr/>
        </p:nvCxnSpPr>
        <p:spPr>
          <a:xfrm>
            <a:off x="4777234" y="3011339"/>
            <a:ext cx="363783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4777234" y="4332461"/>
            <a:ext cx="363783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4777233" y="2420424"/>
            <a:ext cx="17296" cy="1912037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2" name="Диаграмма 71"/>
          <p:cNvGraphicFramePr/>
          <p:nvPr>
            <p:extLst>
              <p:ext uri="{D42A27DB-BD31-4B8C-83A1-F6EECF244321}">
                <p14:modId xmlns:p14="http://schemas.microsoft.com/office/powerpoint/2010/main" val="1133494978"/>
              </p:ext>
            </p:extLst>
          </p:nvPr>
        </p:nvGraphicFramePr>
        <p:xfrm>
          <a:off x="8709661" y="2772562"/>
          <a:ext cx="3390900" cy="2368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3" name="Прямоугольник 72"/>
          <p:cNvSpPr/>
          <p:nvPr/>
        </p:nvSpPr>
        <p:spPr>
          <a:xfrm>
            <a:off x="8242605" y="1525702"/>
            <a:ext cx="3555867" cy="29751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dash"/>
          </a:ln>
        </p:spPr>
        <p:txBody>
          <a:bodyPr wrap="square" lIns="91432" tIns="45718" rIns="91432" bIns="45718" rtlCol="0">
            <a:spAutoFit/>
          </a:bodyPr>
          <a:lstStyle/>
          <a:p>
            <a:pPr algn="ctr"/>
            <a:r>
              <a:rPr lang="kk-KZ" sz="13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</a:rPr>
              <a:t>ДОСТУП К УСЛУГАМ ВОДОСНАБЖЕНИЯ</a:t>
            </a:r>
            <a:endParaRPr lang="en-US" sz="13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Tahoma" panose="020B060403050404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9420867" y="5180150"/>
            <a:ext cx="780975" cy="261606"/>
          </a:xfrm>
          <a:prstGeom prst="rect">
            <a:avLst/>
          </a:prstGeom>
          <a:noFill/>
          <a:ln>
            <a:noFill/>
          </a:ln>
        </p:spPr>
        <p:txBody>
          <a:bodyPr wrap="none" lIns="91436" tIns="45718" rIns="91436" bIns="45718" rtlCol="0">
            <a:spAutoFit/>
          </a:bodyPr>
          <a:lstStyle/>
          <a:p>
            <a:r>
              <a:rPr lang="ru-RU" sz="1100" b="1" dirty="0">
                <a:solidFill>
                  <a:srgbClr val="002060"/>
                </a:solidFill>
                <a:latin typeface="Arial" pitchFamily="34" charset="0"/>
              </a:rPr>
              <a:t>ГОРОДА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0665795" y="5180150"/>
            <a:ext cx="583806" cy="261606"/>
          </a:xfrm>
          <a:prstGeom prst="rect">
            <a:avLst/>
          </a:prstGeom>
          <a:noFill/>
          <a:ln>
            <a:noFill/>
          </a:ln>
        </p:spPr>
        <p:txBody>
          <a:bodyPr wrap="none" lIns="91436" tIns="45718" rIns="91436" bIns="45718" rtlCol="0">
            <a:spAutoFit/>
          </a:bodyPr>
          <a:lstStyle/>
          <a:p>
            <a:r>
              <a:rPr lang="ru-RU" sz="1100" b="1" dirty="0">
                <a:solidFill>
                  <a:srgbClr val="002060"/>
                </a:solidFill>
                <a:latin typeface="Arial" pitchFamily="34" charset="0"/>
              </a:rPr>
              <a:t>СЕЛА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9150315" y="5251791"/>
            <a:ext cx="288069" cy="1131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 sz="1900"/>
          </a:p>
        </p:txBody>
      </p:sp>
      <p:sp>
        <p:nvSpPr>
          <p:cNvPr id="78" name="Прямоугольник 77"/>
          <p:cNvSpPr/>
          <p:nvPr/>
        </p:nvSpPr>
        <p:spPr>
          <a:xfrm>
            <a:off x="10377727" y="5251791"/>
            <a:ext cx="288069" cy="1131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ru-RU" sz="1900">
              <a:solidFill>
                <a:srgbClr val="00B0F0"/>
              </a:solidFill>
            </a:endParaRPr>
          </a:p>
        </p:txBody>
      </p:sp>
      <p:cxnSp>
        <p:nvCxnSpPr>
          <p:cNvPr id="79" name="Прямая соединительная линия 78"/>
          <p:cNvCxnSpPr/>
          <p:nvPr/>
        </p:nvCxnSpPr>
        <p:spPr>
          <a:xfrm>
            <a:off x="8299562" y="3163247"/>
            <a:ext cx="306268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>
            <a:off x="8299562" y="4005477"/>
            <a:ext cx="306268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8299562" y="3599077"/>
            <a:ext cx="306268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>
            <a:off x="8299562" y="4442903"/>
            <a:ext cx="306268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>
            <a:off x="8299562" y="4900103"/>
            <a:ext cx="306268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>
            <a:off x="8279243" y="2846047"/>
            <a:ext cx="0" cy="2054056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7"/>
          <p:cNvSpPr txBox="1">
            <a:spLocks noChangeArrowheads="1"/>
          </p:cNvSpPr>
          <p:nvPr/>
        </p:nvSpPr>
        <p:spPr bwMode="auto">
          <a:xfrm>
            <a:off x="-5076" y="35410"/>
            <a:ext cx="12192000" cy="574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 marL="0" lvl="2" algn="ctr" fontAlgn="ctr">
              <a:defRPr sz="2300" b="1">
                <a:solidFill>
                  <a:srgbClr val="002060"/>
                </a:solidFill>
                <a:latin typeface="Arial" pitchFamily="34" charset="0"/>
                <a:ea typeface="Segoe UI Black" panose="020B0A02040204020203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0" defTabSz="1193770">
              <a:buClr>
                <a:srgbClr val="002060"/>
              </a:buClr>
              <a:buSzPct val="100000"/>
              <a:defRPr/>
            </a:pPr>
            <a:r>
              <a:rPr lang="ru-RU" sz="2700" u="sng" cap="small" dirty="0" smtClean="0">
                <a:solidFill>
                  <a:srgbClr val="0070C0"/>
                </a:solidFill>
                <a:ea typeface="Tahoma" panose="020B0604030504040204" pitchFamily="34" charset="0"/>
              </a:rPr>
              <a:t>ОБЕСПЕЧЕНИЕ </a:t>
            </a:r>
            <a:r>
              <a:rPr lang="ru-RU" sz="2700" u="sng" cap="small" dirty="0">
                <a:solidFill>
                  <a:srgbClr val="0070C0"/>
                </a:solidFill>
                <a:ea typeface="Tahoma" panose="020B0604030504040204" pitchFamily="34" charset="0"/>
              </a:rPr>
              <a:t>НАСЕЛЕНИЯ ПИТЬЕВОЙ ВОДОЙ В 2025 ГОДУ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1904943" y="6603212"/>
            <a:ext cx="269622" cy="276997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kk-KZ" sz="12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flipH="1">
            <a:off x="418517" y="5435212"/>
            <a:ext cx="11416592" cy="0"/>
          </a:xfrm>
          <a:prstGeom prst="line">
            <a:avLst/>
          </a:prstGeom>
          <a:ln w="31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ик 53"/>
          <p:cNvSpPr/>
          <p:nvPr/>
        </p:nvSpPr>
        <p:spPr>
          <a:xfrm>
            <a:off x="1463465" y="5452802"/>
            <a:ext cx="9157486" cy="369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32" tIns="45718" rIns="91432" bIns="45718" rtlCol="0">
            <a:spAutoFit/>
          </a:bodyPr>
          <a:lstStyle/>
          <a:p>
            <a:pPr algn="ctr"/>
            <a:r>
              <a:rPr lang="en-US" altLang="ru-RU" b="1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sym typeface="Arial Narrow" panose="020B0606020202030204" pitchFamily="34" charset="0"/>
              </a:rPr>
              <a:t>C</a:t>
            </a:r>
            <a:r>
              <a:rPr lang="kk-KZ" altLang="ru-RU" b="1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sym typeface="Arial Narrow" panose="020B0606020202030204" pitchFamily="34" charset="0"/>
              </a:rPr>
              <a:t>ОГЛАСНО ДАННЫМ МИО В ТЕКУЩЕМ ГОДУ ПЛАНИРУЕТСЯ ОБ</a:t>
            </a:r>
            <a:r>
              <a:rPr lang="kk-KZ" altLang="ru-RU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sym typeface="Arial Narrow" panose="020B0606020202030204" pitchFamily="34" charset="0"/>
              </a:rPr>
              <a:t>Е</a:t>
            </a:r>
            <a:r>
              <a:rPr lang="kk-KZ" altLang="ru-RU" b="1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sym typeface="Arial Narrow" panose="020B0606020202030204" pitchFamily="34" charset="0"/>
              </a:rPr>
              <a:t>СПЕЧИТЬ</a:t>
            </a:r>
            <a:endParaRPr lang="ru-RU" altLang="ru-RU" b="1" dirty="0">
              <a:solidFill>
                <a:srgbClr val="002060"/>
              </a:solidFill>
              <a:latin typeface="Arial" panose="020B0604020202020204" pitchFamily="34" charset="0"/>
              <a:ea typeface="Tahoma" panose="020B0604030504040204" pitchFamily="34" charset="0"/>
              <a:sym typeface="Arial Narrow" panose="020B060602020203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046875" y="5752472"/>
            <a:ext cx="1354633" cy="1046360"/>
          </a:xfrm>
          <a:prstGeom prst="rect">
            <a:avLst/>
          </a:prstGeom>
          <a:noFill/>
          <a:ln>
            <a:noFill/>
          </a:ln>
        </p:spPr>
        <p:txBody>
          <a:bodyPr wrap="none" lIns="121840" tIns="60920" rIns="121840" bIns="60920" rtlCol="0">
            <a:spAutoFit/>
          </a:bodyPr>
          <a:lstStyle/>
          <a:p>
            <a:pPr defTabSz="913742"/>
            <a:r>
              <a:rPr lang="ru-RU" sz="44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148</a:t>
            </a:r>
          </a:p>
          <a:p>
            <a:pPr defTabSz="913742"/>
            <a:r>
              <a:rPr lang="ru-RU" sz="1600" i="1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Центр.вод</a:t>
            </a:r>
            <a:r>
              <a:rPr lang="ru-RU" sz="1600" i="1" dirty="0" smtClean="0">
                <a:solidFill>
                  <a:srgbClr val="002060"/>
                </a:solidFill>
                <a:latin typeface="Arial" panose="020B0604020202020204" pitchFamily="34" charset="0"/>
              </a:rPr>
              <a:t>.</a:t>
            </a:r>
            <a:endParaRPr lang="ru-RU" sz="1600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409375" y="5752472"/>
            <a:ext cx="1188625" cy="1107915"/>
          </a:xfrm>
          <a:prstGeom prst="rect">
            <a:avLst/>
          </a:prstGeom>
          <a:noFill/>
          <a:ln>
            <a:noFill/>
          </a:ln>
        </p:spPr>
        <p:txBody>
          <a:bodyPr wrap="none" lIns="121840" tIns="60920" rIns="121840" bIns="60920" rtlCol="0">
            <a:spAutoFit/>
          </a:bodyPr>
          <a:lstStyle/>
          <a:p>
            <a:pPr defTabSz="913742"/>
            <a:r>
              <a:rPr lang="ru-RU" sz="44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220</a:t>
            </a:r>
          </a:p>
          <a:p>
            <a:pPr defTabSz="913742"/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</a:rPr>
              <a:t>    </a:t>
            </a:r>
            <a:r>
              <a:rPr lang="ru-RU" i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КБМ</a:t>
            </a:r>
            <a:endParaRPr lang="ru-RU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150542" y="5650715"/>
            <a:ext cx="1275188" cy="1846579"/>
          </a:xfrm>
          <a:prstGeom prst="rect">
            <a:avLst/>
          </a:prstGeom>
          <a:noFill/>
          <a:ln>
            <a:noFill/>
          </a:ln>
        </p:spPr>
        <p:txBody>
          <a:bodyPr wrap="none" lIns="121840" tIns="60920" rIns="121840" bIns="60920" rtlCol="0">
            <a:spAutoFit/>
          </a:bodyPr>
          <a:lstStyle/>
          <a:p>
            <a:pPr defTabSz="913742"/>
            <a:r>
              <a:rPr lang="ru-RU" sz="48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368</a:t>
            </a:r>
          </a:p>
          <a:p>
            <a:pPr lvl="0" defTabSz="913742"/>
            <a:r>
              <a:rPr lang="ru-RU" sz="1600" i="1" dirty="0" smtClean="0">
                <a:solidFill>
                  <a:srgbClr val="002060"/>
                </a:solidFill>
                <a:latin typeface="Arial" panose="020B0604020202020204" pitchFamily="34" charset="0"/>
              </a:rPr>
              <a:t>    ВСЕГО</a:t>
            </a:r>
            <a:endParaRPr lang="ru-RU" sz="1600" i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defTabSz="913742"/>
            <a:endParaRPr lang="ru-RU" sz="4800" b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85" name="Равнобедренный треугольник 84"/>
          <p:cNvSpPr/>
          <p:nvPr/>
        </p:nvSpPr>
        <p:spPr>
          <a:xfrm rot="5400000">
            <a:off x="6632287" y="6144684"/>
            <a:ext cx="838198" cy="246986"/>
          </a:xfrm>
          <a:prstGeom prst="triangl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sz="3200"/>
          </a:p>
        </p:txBody>
      </p:sp>
      <p:sp>
        <p:nvSpPr>
          <p:cNvPr id="86" name="Равнобедренный треугольник 85"/>
          <p:cNvSpPr/>
          <p:nvPr/>
        </p:nvSpPr>
        <p:spPr>
          <a:xfrm rot="16200000">
            <a:off x="4274499" y="6136786"/>
            <a:ext cx="838198" cy="246986"/>
          </a:xfrm>
          <a:prstGeom prst="triangl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sz="3200"/>
          </a:p>
        </p:txBody>
      </p:sp>
    </p:spTree>
    <p:extLst>
      <p:ext uri="{BB962C8B-B14F-4D97-AF65-F5344CB8AC3E}">
        <p14:creationId xmlns:p14="http://schemas.microsoft.com/office/powerpoint/2010/main" val="362785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959462" y="748974"/>
            <a:ext cx="3768611" cy="684803"/>
          </a:xfrm>
          <a:prstGeom prst="rect">
            <a:avLst/>
          </a:prstGeom>
          <a:ln>
            <a:noFill/>
          </a:ln>
        </p:spPr>
        <p:txBody>
          <a:bodyPr wrap="square" lIns="68578" tIns="34290" rIns="68578" bIns="34290">
            <a:spAutoFit/>
          </a:bodyPr>
          <a:lstStyle/>
          <a:p>
            <a:pPr algn="ctr"/>
            <a:r>
              <a:rPr lang="kk-KZ" sz="2000" b="1" cap="al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Tahoma"/>
              </a:rPr>
              <a:t>Предусмотрено</a:t>
            </a:r>
          </a:p>
          <a:p>
            <a:pPr algn="ctr"/>
            <a:r>
              <a:rPr lang="kk-KZ" sz="2000" b="1" cap="al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Tahoma"/>
              </a:rPr>
              <a:t>На 2021-2024 гг.</a:t>
            </a:r>
            <a:endParaRPr lang="ru-RU" sz="1600" b="1" cap="all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Tahoma"/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5062575" y="1106482"/>
            <a:ext cx="30274" cy="220821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>
            <a:off x="5181111" y="1106482"/>
            <a:ext cx="15137" cy="220821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Равнобедренный треугольник 68"/>
          <p:cNvSpPr/>
          <p:nvPr/>
        </p:nvSpPr>
        <p:spPr>
          <a:xfrm rot="10800000">
            <a:off x="1291002" y="1414114"/>
            <a:ext cx="2930752" cy="308441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90" rIns="68578" bIns="34290"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1202180" y="1462352"/>
            <a:ext cx="3153695" cy="1446530"/>
          </a:xfrm>
          <a:prstGeom prst="rect">
            <a:avLst/>
          </a:prstGeom>
          <a:ln>
            <a:noFill/>
          </a:ln>
        </p:spPr>
        <p:txBody>
          <a:bodyPr wrap="square" lIns="91418" tIns="45710" rIns="91418" bIns="45710">
            <a:spAutoFit/>
          </a:bodyPr>
          <a:lstStyle/>
          <a:p>
            <a:pPr algn="ctr" defTabSz="914176">
              <a:defRPr/>
            </a:pPr>
            <a:r>
              <a:rPr lang="ru-RU" sz="8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181</a:t>
            </a:r>
            <a:endParaRPr lang="ru-RU" sz="55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63074" y="4745546"/>
            <a:ext cx="2736304" cy="1015661"/>
          </a:xfrm>
          <a:prstGeom prst="rect">
            <a:avLst/>
          </a:prstGeom>
          <a:noFill/>
          <a:ln>
            <a:noFill/>
          </a:ln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kk-KZ" sz="6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28</a:t>
            </a:r>
            <a:r>
              <a:rPr lang="en-US" sz="6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kk-KZ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extBox 7"/>
          <p:cNvSpPr txBox="1">
            <a:spLocks noChangeArrowheads="1"/>
          </p:cNvSpPr>
          <p:nvPr/>
        </p:nvSpPr>
        <p:spPr bwMode="auto">
          <a:xfrm>
            <a:off x="0" y="1"/>
            <a:ext cx="12192000" cy="476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 marL="0" lvl="2" algn="ctr" fontAlgn="ctr">
              <a:defRPr sz="2300" b="1">
                <a:solidFill>
                  <a:srgbClr val="002060"/>
                </a:solidFill>
                <a:latin typeface="Arial" pitchFamily="34" charset="0"/>
                <a:ea typeface="Segoe UI Black" panose="020B0A02040204020203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altLang="ru-RU" sz="1800" u="sng" dirty="0" smtClean="0">
                <a:solidFill>
                  <a:srgbClr val="0070C0"/>
                </a:solidFill>
              </a:rPr>
              <a:t>СТРОИТЕЛЬСТВ</a:t>
            </a:r>
            <a:r>
              <a:rPr lang="kk-KZ" altLang="ru-RU" sz="1800" u="sng" dirty="0">
                <a:solidFill>
                  <a:srgbClr val="0070C0"/>
                </a:solidFill>
              </a:rPr>
              <a:t>О</a:t>
            </a:r>
            <a:r>
              <a:rPr lang="ru-RU" altLang="ru-RU" sz="1800" u="sng" dirty="0" smtClean="0">
                <a:solidFill>
                  <a:srgbClr val="0070C0"/>
                </a:solidFill>
              </a:rPr>
              <a:t> ЦЕНТРАЛЬНОГО ВОДОСНАБЖЕНИЯ В СЕЛАХ С НАСЕЛЕНИЕМ </a:t>
            </a:r>
            <a:r>
              <a:rPr lang="ru-RU" altLang="ru-RU" sz="1800" u="sng" dirty="0" smtClean="0">
                <a:solidFill>
                  <a:srgbClr val="00B050"/>
                </a:solidFill>
              </a:rPr>
              <a:t>БОЛЕЕ 200 ЧЕЛОВЕК</a:t>
            </a:r>
            <a:endParaRPr lang="ru-RU" altLang="ru-RU" sz="1800" u="sng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838268" y="6536537"/>
            <a:ext cx="269622" cy="276997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flipH="1">
            <a:off x="287780" y="3547780"/>
            <a:ext cx="11649676" cy="0"/>
          </a:xfrm>
          <a:prstGeom prst="line">
            <a:avLst/>
          </a:prstGeom>
          <a:noFill/>
          <a:ln w="3175" cap="flat" cmpd="sng" algn="ctr">
            <a:solidFill>
              <a:schemeClr val="accent1">
                <a:lumMod val="75000"/>
              </a:schemeClr>
            </a:solidFill>
            <a:prstDash val="lgDash"/>
            <a:miter lim="800000"/>
          </a:ln>
          <a:effectLst/>
        </p:spPr>
      </p:cxnSp>
      <p:cxnSp>
        <p:nvCxnSpPr>
          <p:cNvPr id="41" name="Прямая соединительная линия 40"/>
          <p:cNvCxnSpPr/>
          <p:nvPr/>
        </p:nvCxnSpPr>
        <p:spPr>
          <a:xfrm flipH="1">
            <a:off x="262055" y="3623189"/>
            <a:ext cx="11649676" cy="0"/>
          </a:xfrm>
          <a:prstGeom prst="line">
            <a:avLst/>
          </a:prstGeom>
          <a:noFill/>
          <a:ln w="3175" cap="flat" cmpd="sng" algn="ctr">
            <a:solidFill>
              <a:schemeClr val="accent1">
                <a:lumMod val="75000"/>
              </a:schemeClr>
            </a:solidFill>
            <a:prstDash val="lgDash"/>
            <a:miter lim="800000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8183352" y="4749100"/>
            <a:ext cx="2736304" cy="1015661"/>
          </a:xfrm>
          <a:prstGeom prst="rect">
            <a:avLst/>
          </a:prstGeom>
          <a:noFill/>
          <a:ln>
            <a:noFill/>
          </a:ln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kk-KZ" sz="6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56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207140" y="5620653"/>
            <a:ext cx="2712516" cy="5847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Через МЭГПР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сел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2708929"/>
              </p:ext>
            </p:extLst>
          </p:nvPr>
        </p:nvGraphicFramePr>
        <p:xfrm>
          <a:off x="5438773" y="1091375"/>
          <a:ext cx="6472959" cy="1614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28801"/>
                <a:gridCol w="1581386"/>
                <a:gridCol w="1581386"/>
                <a:gridCol w="1581386"/>
              </a:tblGrid>
              <a:tr h="7848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29641">
                <a:tc>
                  <a:txBody>
                    <a:bodyPr/>
                    <a:lstStyle/>
                    <a:p>
                      <a:pPr algn="ctr" fontAlgn="ctr"/>
                      <a:r>
                        <a:rPr lang="kk-KZ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74,1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67,3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31,5*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8,4*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1482707" y="2705835"/>
            <a:ext cx="2722120" cy="315471"/>
          </a:xfrm>
          <a:prstGeom prst="rect">
            <a:avLst/>
          </a:prstGeom>
          <a:ln>
            <a:noFill/>
          </a:ln>
        </p:spPr>
        <p:txBody>
          <a:bodyPr wrap="square" lIns="68578" tIns="34290" rIns="68578" bIns="34290">
            <a:spAutoFit/>
          </a:bodyPr>
          <a:lstStyle/>
          <a:p>
            <a:pPr algn="ctr"/>
            <a:r>
              <a:rPr lang="kk-KZ" sz="1600" b="1" cap="al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Tahoma"/>
              </a:rPr>
              <a:t>Млрд.тенге</a:t>
            </a:r>
            <a:endParaRPr lang="kk-KZ" sz="1600" b="1" cap="all" dirty="0" smtClean="0">
              <a:solidFill>
                <a:srgbClr val="00B050"/>
              </a:solidFill>
              <a:latin typeface="Arial" pitchFamily="34" charset="0"/>
              <a:cs typeface="Arial" pitchFamily="34" charset="0"/>
              <a:sym typeface="Tahom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31681" y="655059"/>
            <a:ext cx="5393543" cy="3385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ПРЕДУСМОТРЕНО В БЮДЖЕТЕ ПО ЛИНИИ МИИР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59462" y="4699379"/>
            <a:ext cx="2736304" cy="1015661"/>
          </a:xfrm>
          <a:prstGeom prst="rect">
            <a:avLst/>
          </a:prstGeom>
          <a:noFill/>
          <a:ln>
            <a:noFill/>
          </a:ln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kk-KZ" sz="6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34</a:t>
            </a:r>
            <a:r>
              <a:rPr lang="en-US" sz="6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kk-KZ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43325" y="3656244"/>
            <a:ext cx="3971925" cy="8617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kk-KZ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ВСЕГО</a:t>
            </a:r>
          </a:p>
          <a:p>
            <a:pPr algn="ctr"/>
            <a:r>
              <a:rPr lang="kk-KZ" sz="14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предусмотрено в бюджете  на 2021-2024 гг</a:t>
            </a:r>
            <a:endParaRPr lang="ru-RU" sz="14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Равнобедренный треугольник 23"/>
          <p:cNvSpPr/>
          <p:nvPr/>
        </p:nvSpPr>
        <p:spPr>
          <a:xfrm rot="10800000">
            <a:off x="4093860" y="4554165"/>
            <a:ext cx="3183225" cy="151547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90" rIns="68578" bIns="34290"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892039" y="5728374"/>
            <a:ext cx="667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СЕЛ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4389134" y="5639442"/>
            <a:ext cx="2712516" cy="5847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Через МИИР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Сел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198449" y="2863570"/>
            <a:ext cx="6993551" cy="5847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ru-RU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*будут уточняться при формировании бюджета на соответствующий период по мере наличия готовых проектов МИО</a:t>
            </a:r>
            <a:endParaRPr lang="ru-RU" sz="16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59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142991" y="2778176"/>
            <a:ext cx="6401183" cy="1323439"/>
          </a:xfrm>
          <a:prstGeom prst="rect">
            <a:avLst/>
          </a:prstGeom>
          <a:noFill/>
        </p:spPr>
        <p:txBody>
          <a:bodyPr wrap="square" lIns="45720" tIns="22860" rIns="45720" bIns="22860">
            <a:spAutoFit/>
          </a:bodyPr>
          <a:lstStyle/>
          <a:p>
            <a:pPr>
              <a:defRPr/>
            </a:pPr>
            <a:r>
              <a:rPr lang="ru-RU" sz="2000" b="1" u="sng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Основные параметры производимых </a:t>
            </a:r>
            <a:r>
              <a:rPr lang="ru-RU" sz="2000" b="1" u="sng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установок</a:t>
            </a:r>
            <a:endParaRPr lang="en-US" sz="2000" b="1" u="sng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>
              <a:defRPr/>
            </a:pPr>
            <a:endParaRPr lang="ru-RU" sz="600"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indent="-272206">
              <a:buFont typeface="Arial" panose="020B0604020202020204" pitchFamily="34" charset="0"/>
              <a:buChar char="•"/>
              <a:defRPr/>
            </a:pPr>
            <a:r>
              <a:rPr lang="ru-RU" sz="19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Производительность до </a:t>
            </a:r>
            <a:r>
              <a:rPr lang="ru-RU" sz="19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2 000 </a:t>
            </a: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л/час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indent="-272206">
              <a:buFont typeface="Arial" panose="020B0604020202020204" pitchFamily="34" charset="0"/>
              <a:buChar char="•"/>
              <a:defRPr/>
            </a:pP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Гарантийный 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срок – </a:t>
            </a:r>
            <a:r>
              <a:rPr lang="ru-RU" sz="19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12 </a:t>
            </a: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месяцев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indent="-272206">
              <a:buFont typeface="Arial" panose="020B0604020202020204" pitchFamily="34" charset="0"/>
              <a:buChar char="•"/>
              <a:defRPr/>
            </a:pPr>
            <a:r>
              <a:rPr lang="ru-RU" sz="19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Срок службы – </a:t>
            </a:r>
            <a:r>
              <a:rPr lang="ru-RU" sz="19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10 лет</a:t>
            </a: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-9524" y="26242"/>
            <a:ext cx="12270350" cy="517227"/>
          </a:xfr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0" tIns="45640" rIns="91280" bIns="45640" rtlCol="0" anchor="ctr">
            <a:normAutofit fontScale="90000"/>
          </a:bodyPr>
          <a:lstStyle/>
          <a:p>
            <a:pPr algn="ctr"/>
            <a:r>
              <a:rPr lang="ru-RU" sz="2700" u="sng" dirty="0" smtClean="0">
                <a:solidFill>
                  <a:srgbClr val="0070C0"/>
                </a:solidFill>
                <a:cs typeface="+mn-cs"/>
              </a:rPr>
              <a:t>УСТАНОВКА КОМПЛЕКСНЫХ БЛОК МОДУЛЕЙ В СЕЛАХ С НАСЕЛЕНИЕМ </a:t>
            </a:r>
            <a:r>
              <a:rPr lang="ru-RU" sz="2700" u="sng" dirty="0" smtClean="0">
                <a:solidFill>
                  <a:srgbClr val="00B050"/>
                </a:solidFill>
              </a:rPr>
              <a:t>МЕНЕЕ</a:t>
            </a:r>
            <a:r>
              <a:rPr lang="ru-RU" sz="2700" u="sng" dirty="0" smtClean="0">
                <a:solidFill>
                  <a:srgbClr val="00B050"/>
                </a:solidFill>
                <a:cs typeface="+mn-cs"/>
              </a:rPr>
              <a:t> 200 ЧЕЛОВЕК</a:t>
            </a:r>
            <a:endParaRPr lang="ru-RU" sz="2700" u="sng" dirty="0">
              <a:solidFill>
                <a:srgbClr val="00B050"/>
              </a:solidFill>
              <a:cs typeface="+mn-c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997" y="2574951"/>
            <a:ext cx="3539575" cy="1714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5" descr="C:\Users\Katy\Desktop\Установка для очищения воды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867" y="4533570"/>
            <a:ext cx="3723838" cy="15526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142992" y="4627655"/>
            <a:ext cx="7925872" cy="1523494"/>
          </a:xfrm>
          <a:prstGeom prst="rect">
            <a:avLst/>
          </a:prstGeom>
        </p:spPr>
        <p:txBody>
          <a:bodyPr wrap="square" lIns="45720" tIns="22860" rIns="45720" bIns="22860">
            <a:spAutoFit/>
          </a:bodyPr>
          <a:lstStyle/>
          <a:p>
            <a:pPr defTabSz="914436">
              <a:lnSpc>
                <a:spcPct val="90000"/>
              </a:lnSpc>
              <a:spcBef>
                <a:spcPct val="0"/>
              </a:spcBef>
            </a:pPr>
            <a:r>
              <a:rPr lang="ru-RU" sz="2000" b="1" u="sng" dirty="0">
                <a:solidFill>
                  <a:srgbClr val="002060"/>
                </a:solidFill>
                <a:latin typeface="Arial Narrow" panose="020B0606020202030204" pitchFamily="34" charset="0"/>
                <a:ea typeface="+mj-ea"/>
                <a:cs typeface="+mj-cs"/>
              </a:rPr>
              <a:t>Установка для приготовления питьевой </a:t>
            </a:r>
            <a:r>
              <a:rPr lang="ru-RU" sz="2000" b="1" u="sng" dirty="0" smtClean="0">
                <a:solidFill>
                  <a:srgbClr val="002060"/>
                </a:solidFill>
                <a:latin typeface="Arial Narrow" panose="020B0606020202030204" pitchFamily="34" charset="0"/>
                <a:ea typeface="+mj-ea"/>
                <a:cs typeface="+mj-cs"/>
              </a:rPr>
              <a:t>воды</a:t>
            </a:r>
            <a:r>
              <a:rPr lang="en-US" sz="2000" b="1" u="sng" dirty="0" smtClean="0">
                <a:solidFill>
                  <a:srgbClr val="002060"/>
                </a:solidFill>
                <a:latin typeface="Arial Narrow" panose="020B0606020202030204" pitchFamily="34" charset="0"/>
                <a:ea typeface="+mj-ea"/>
                <a:cs typeface="+mj-cs"/>
              </a:rPr>
              <a:t> </a:t>
            </a:r>
            <a:r>
              <a:rPr lang="ru-RU" sz="2000" b="1" u="sng" dirty="0" smtClean="0">
                <a:solidFill>
                  <a:srgbClr val="002060"/>
                </a:solidFill>
                <a:latin typeface="Arial Narrow" panose="020B0606020202030204" pitchFamily="34" charset="0"/>
                <a:ea typeface="+mj-ea"/>
                <a:cs typeface="+mj-cs"/>
              </a:rPr>
              <a:t>производительностью </a:t>
            </a:r>
            <a:r>
              <a:rPr lang="ru-RU" sz="2000" b="1" u="sng" dirty="0">
                <a:solidFill>
                  <a:srgbClr val="002060"/>
                </a:solidFill>
                <a:latin typeface="Arial Narrow" panose="020B0606020202030204" pitchFamily="34" charset="0"/>
                <a:ea typeface="+mj-ea"/>
                <a:cs typeface="+mj-cs"/>
              </a:rPr>
              <a:t>400-600 </a:t>
            </a:r>
            <a:r>
              <a:rPr lang="ru-RU" sz="2000" b="1" u="sng" dirty="0" smtClean="0">
                <a:solidFill>
                  <a:srgbClr val="002060"/>
                </a:solidFill>
                <a:latin typeface="Arial Narrow" panose="020B0606020202030204" pitchFamily="34" charset="0"/>
                <a:ea typeface="+mj-ea"/>
                <a:cs typeface="+mj-cs"/>
              </a:rPr>
              <a:t>л/час</a:t>
            </a:r>
            <a:r>
              <a:rPr lang="en-US" sz="2000" b="1" u="sng" dirty="0" smtClean="0">
                <a:solidFill>
                  <a:srgbClr val="002060"/>
                </a:solidFill>
                <a:latin typeface="Arial Narrow" panose="020B0606020202030204" pitchFamily="34" charset="0"/>
                <a:ea typeface="+mj-ea"/>
                <a:cs typeface="+mj-cs"/>
              </a:rPr>
              <a:t> </a:t>
            </a:r>
            <a:r>
              <a:rPr lang="ru-RU" sz="2000" b="1" u="sng" dirty="0" smtClean="0">
                <a:solidFill>
                  <a:srgbClr val="002060"/>
                </a:solidFill>
                <a:latin typeface="Arial Narrow" panose="020B0606020202030204" pitchFamily="34" charset="0"/>
                <a:ea typeface="+mj-ea"/>
                <a:cs typeface="+mj-cs"/>
              </a:rPr>
              <a:t>(из </a:t>
            </a:r>
            <a:r>
              <a:rPr lang="ru-RU" sz="2000" b="1" u="sng" dirty="0">
                <a:solidFill>
                  <a:srgbClr val="002060"/>
                </a:solidFill>
                <a:latin typeface="Arial Narrow" panose="020B0606020202030204" pitchFamily="34" charset="0"/>
                <a:ea typeface="+mj-ea"/>
                <a:cs typeface="+mj-cs"/>
              </a:rPr>
              <a:t>расчета 25 л на человека в сутки)</a:t>
            </a:r>
            <a:endParaRPr lang="ru-RU" sz="2000" b="1" u="sng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26647" indent="-326647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Техническое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обслуживание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26647" indent="-326647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Бесплатное обслуживание в течение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года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26647" indent="-326647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Бесплатное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обучение персонала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924528" y="6536537"/>
            <a:ext cx="269622" cy="276997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610300"/>
              </p:ext>
            </p:extLst>
          </p:nvPr>
        </p:nvGraphicFramePr>
        <p:xfrm>
          <a:off x="298999" y="1419769"/>
          <a:ext cx="11299293" cy="8458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88126"/>
                <a:gridCol w="1792875"/>
                <a:gridCol w="1639997"/>
                <a:gridCol w="1639997"/>
                <a:gridCol w="1639997"/>
                <a:gridCol w="1598301"/>
              </a:tblGrid>
              <a:tr h="411163">
                <a:tc>
                  <a:txBody>
                    <a:bodyPr/>
                    <a:lstStyle/>
                    <a:p>
                      <a:pPr algn="ctr" fontAlgn="b"/>
                      <a:r>
                        <a:rPr lang="kk-KZ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2025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algn="ctr" fontAlgn="b"/>
                      <a:r>
                        <a:rPr lang="kk-KZ" sz="28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1 129</a:t>
                      </a:r>
                      <a:endParaRPr lang="ru-RU" sz="2800" b="1" i="0" u="none" strike="noStrike" dirty="0">
                        <a:solidFill>
                          <a:srgbClr val="00B05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26" marR="7926" marT="79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224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235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Заголовок 16"/>
          <p:cNvSpPr txBox="1">
            <a:spLocks/>
          </p:cNvSpPr>
          <p:nvPr/>
        </p:nvSpPr>
        <p:spPr>
          <a:xfrm>
            <a:off x="69521" y="873966"/>
            <a:ext cx="11999343" cy="517227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280" tIns="45640" rIns="91280" bIns="4564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00" b="1" kern="1200">
                <a:solidFill>
                  <a:srgbClr val="0099C0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700" dirty="0" smtClean="0">
                <a:solidFill>
                  <a:srgbClr val="002060"/>
                </a:solidFill>
              </a:rPr>
              <a:t>ПЛАН ПО ОБЕСПЕЧЕНИЮ МАЛОНАСЕЛЕННЫХ ПУНКТОВ</a:t>
            </a:r>
            <a:endParaRPr lang="ru-RU" sz="27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7899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: Rounded Corners 30">
            <a:extLst>
              <a:ext uri="{FF2B5EF4-FFF2-40B4-BE49-F238E27FC236}">
                <a16:creationId xmlns:a16="http://schemas.microsoft.com/office/drawing/2014/main" xmlns="" id="{BAC1E58F-B324-4636-8D19-4E95DAEC863E}"/>
              </a:ext>
            </a:extLst>
          </p:cNvPr>
          <p:cNvSpPr/>
          <p:nvPr/>
        </p:nvSpPr>
        <p:spPr>
          <a:xfrm>
            <a:off x="185257" y="866775"/>
            <a:ext cx="11714480" cy="5869155"/>
          </a:xfrm>
          <a:prstGeom prst="roundRect">
            <a:avLst>
              <a:gd name="adj" fmla="val 5173"/>
            </a:avLst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914332">
              <a:defRPr/>
            </a:pP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ятиугольник 20"/>
          <p:cNvSpPr/>
          <p:nvPr/>
        </p:nvSpPr>
        <p:spPr>
          <a:xfrm>
            <a:off x="418517" y="1116313"/>
            <a:ext cx="3692069" cy="393864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38100"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sz="2100">
              <a:solidFill>
                <a:srgbClr val="00206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35747" y="805514"/>
            <a:ext cx="3724313" cy="443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lvl="0" algn="ctr" fontAlgn="b">
              <a:defRPr/>
            </a:pPr>
            <a:r>
              <a:rPr lang="ru-RU" sz="2100" dirty="0">
                <a:solidFill>
                  <a:srgbClr val="002060"/>
                </a:solidFill>
                <a:latin typeface="Impact" pitchFamily="34" charset="0"/>
                <a:cs typeface="Arial" pitchFamily="34" charset="0"/>
              </a:rPr>
              <a:t>ТЕКУЩАЯ СИТУАЦИЯ</a:t>
            </a:r>
          </a:p>
        </p:txBody>
      </p:sp>
      <p:sp>
        <p:nvSpPr>
          <p:cNvPr id="23" name="Нашивка 22"/>
          <p:cNvSpPr/>
          <p:nvPr/>
        </p:nvSpPr>
        <p:spPr>
          <a:xfrm>
            <a:off x="4242522" y="1116313"/>
            <a:ext cx="3769381" cy="393864"/>
          </a:xfrm>
          <a:prstGeom prst="chevron">
            <a:avLst>
              <a:gd name="adj" fmla="val 0"/>
            </a:avLst>
          </a:prstGeom>
          <a:solidFill>
            <a:schemeClr val="bg1"/>
          </a:solidFill>
          <a:ln w="38100"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sz="2100">
              <a:solidFill>
                <a:srgbClr val="00206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401508" y="840089"/>
            <a:ext cx="3378833" cy="3938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fontAlgn="b"/>
            <a:r>
              <a:rPr lang="ru-RU" sz="2100" dirty="0">
                <a:solidFill>
                  <a:srgbClr val="002060"/>
                </a:solidFill>
                <a:latin typeface="Impact" pitchFamily="34" charset="0"/>
                <a:cs typeface="Arial" pitchFamily="34" charset="0"/>
              </a:rPr>
              <a:t>НЕОБХОДИМО ОБЕСПЕЧИТЬ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063655" y="1257743"/>
            <a:ext cx="933877" cy="692416"/>
          </a:xfrm>
          <a:prstGeom prst="rect">
            <a:avLst/>
          </a:prstGeom>
          <a:noFill/>
          <a:ln>
            <a:noFill/>
          </a:ln>
        </p:spPr>
        <p:txBody>
          <a:bodyPr wrap="none" lIns="121840" tIns="60920" rIns="121840" bIns="60920" rtlCol="0">
            <a:spAutoFit/>
          </a:bodyPr>
          <a:lstStyle>
            <a:defPPr>
              <a:defRPr lang="ru-RU"/>
            </a:defPPr>
            <a:lvl1pPr defTabSz="913765">
              <a:defRPr sz="4000">
                <a:solidFill>
                  <a:schemeClr val="accent5">
                    <a:lumMod val="75000"/>
                  </a:schemeClr>
                </a:solidFill>
                <a:latin typeface="Impact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3700" dirty="0" smtClean="0">
                <a:solidFill>
                  <a:srgbClr val="006666"/>
                </a:solidFill>
              </a:rPr>
              <a:t>367</a:t>
            </a:r>
            <a:endParaRPr lang="ru-RU" sz="3700" dirty="0">
              <a:solidFill>
                <a:srgbClr val="006666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80527" y="1232058"/>
            <a:ext cx="1266576" cy="748920"/>
          </a:xfrm>
          <a:prstGeom prst="rect">
            <a:avLst/>
          </a:prstGeom>
          <a:noFill/>
          <a:ln>
            <a:noFill/>
          </a:ln>
        </p:spPr>
        <p:txBody>
          <a:bodyPr wrap="square" lIns="91432" tIns="45718" rIns="91432" bIns="45718" rtlCol="0">
            <a:spAutoFit/>
          </a:bodyPr>
          <a:lstStyle/>
          <a:p>
            <a:pPr algn="ctr"/>
            <a:r>
              <a:rPr lang="ru-RU" sz="2100" dirty="0">
                <a:solidFill>
                  <a:srgbClr val="006666"/>
                </a:solidFill>
                <a:latin typeface="Impact" pitchFamily="34" charset="0"/>
                <a:ea typeface="Tahoma" panose="020B0604030504040204" pitchFamily="34" charset="0"/>
              </a:rPr>
              <a:t>ВСЕГО СЕЛ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930234" y="1267268"/>
            <a:ext cx="863216" cy="692416"/>
          </a:xfrm>
          <a:prstGeom prst="rect">
            <a:avLst/>
          </a:prstGeom>
          <a:noFill/>
          <a:ln>
            <a:noFill/>
          </a:ln>
        </p:spPr>
        <p:txBody>
          <a:bodyPr wrap="none" lIns="121840" tIns="60920" rIns="121840" bIns="60920" rtlCol="0">
            <a:spAutoFit/>
          </a:bodyPr>
          <a:lstStyle/>
          <a:p>
            <a:pPr defTabSz="913742"/>
            <a:r>
              <a:rPr lang="ru-RU" sz="3700" dirty="0" smtClean="0">
                <a:solidFill>
                  <a:schemeClr val="accent5">
                    <a:lumMod val="75000"/>
                  </a:schemeClr>
                </a:solidFill>
                <a:latin typeface="Impact" pitchFamily="34" charset="0"/>
              </a:rPr>
              <a:t>115</a:t>
            </a:r>
            <a:endParaRPr lang="ru-RU" sz="3700" dirty="0">
              <a:solidFill>
                <a:schemeClr val="accent5">
                  <a:lumMod val="75000"/>
                </a:schemeClr>
              </a:solidFill>
              <a:latin typeface="Impact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199341" y="1241583"/>
            <a:ext cx="1266576" cy="748920"/>
          </a:xfrm>
          <a:prstGeom prst="rect">
            <a:avLst/>
          </a:prstGeom>
          <a:noFill/>
          <a:ln>
            <a:noFill/>
          </a:ln>
        </p:spPr>
        <p:txBody>
          <a:bodyPr wrap="square" lIns="91432" tIns="45718" rIns="91432" bIns="45718" rtlCol="0">
            <a:spAutoFit/>
          </a:bodyPr>
          <a:lstStyle/>
          <a:p>
            <a:pPr algn="ctr"/>
            <a:r>
              <a:rPr lang="ru-RU" sz="2100" dirty="0">
                <a:solidFill>
                  <a:schemeClr val="accent5">
                    <a:lumMod val="75000"/>
                  </a:schemeClr>
                </a:solidFill>
                <a:latin typeface="Impact" pitchFamily="34" charset="0"/>
                <a:ea typeface="Tahoma" panose="020B0604030504040204" pitchFamily="34" charset="0"/>
              </a:rPr>
              <a:t>ВСЕГО СЕЛ</a:t>
            </a:r>
          </a:p>
        </p:txBody>
      </p:sp>
      <p:sp>
        <p:nvSpPr>
          <p:cNvPr id="34" name="Шестиугольник 33"/>
          <p:cNvSpPr/>
          <p:nvPr/>
        </p:nvSpPr>
        <p:spPr>
          <a:xfrm>
            <a:off x="5644122" y="1231500"/>
            <a:ext cx="1477804" cy="769087"/>
          </a:xfrm>
          <a:prstGeom prst="hexagon">
            <a:avLst/>
          </a:prstGeom>
          <a:noFill/>
          <a:ln w="28575" cap="flat" cmpd="sng" algn="ctr">
            <a:solidFill>
              <a:schemeClr val="accent5">
                <a:lumMod val="75000"/>
              </a:schemeClr>
            </a:solidFill>
            <a:prstDash val="solid"/>
          </a:ln>
          <a:effectLst/>
        </p:spPr>
        <p:txBody>
          <a:bodyPr lIns="91438" tIns="45719" rIns="91438" bIns="45719" rtlCol="0" anchor="ctr"/>
          <a:lstStyle/>
          <a:p>
            <a:pPr algn="ctr" defTabSz="914333">
              <a:defRPr/>
            </a:pPr>
            <a:endParaRPr lang="ru-RU" sz="5300" b="1" dirty="0">
              <a:solidFill>
                <a:srgbClr val="00B050"/>
              </a:solidFill>
              <a:latin typeface="Arial" pitchFamily="34" charset="0"/>
            </a:endParaRPr>
          </a:p>
        </p:txBody>
      </p:sp>
      <p:sp>
        <p:nvSpPr>
          <p:cNvPr id="35" name="Шестиугольник 34"/>
          <p:cNvSpPr/>
          <p:nvPr/>
        </p:nvSpPr>
        <p:spPr>
          <a:xfrm>
            <a:off x="1813691" y="1221975"/>
            <a:ext cx="1477804" cy="769087"/>
          </a:xfrm>
          <a:prstGeom prst="hexagon">
            <a:avLst/>
          </a:prstGeom>
          <a:noFill/>
          <a:ln w="28575" cap="flat" cmpd="sng" algn="ctr">
            <a:solidFill>
              <a:srgbClr val="006666"/>
            </a:solidFill>
            <a:prstDash val="solid"/>
          </a:ln>
          <a:effectLst/>
        </p:spPr>
        <p:txBody>
          <a:bodyPr lIns="91438" tIns="45719" rIns="91438" bIns="45719" rtlCol="0" anchor="ctr"/>
          <a:lstStyle/>
          <a:p>
            <a:pPr algn="ctr" defTabSz="914333">
              <a:defRPr/>
            </a:pPr>
            <a:endParaRPr lang="ru-RU" sz="5300" b="1" dirty="0">
              <a:solidFill>
                <a:srgbClr val="00B050"/>
              </a:solidFill>
              <a:latin typeface="Arial" pitchFamily="34" charset="0"/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4191721" y="1555321"/>
            <a:ext cx="7620" cy="3260766"/>
          </a:xfrm>
          <a:prstGeom prst="line">
            <a:avLst/>
          </a:prstGeom>
          <a:ln w="31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8100569" y="1555320"/>
            <a:ext cx="0" cy="3260767"/>
          </a:xfrm>
          <a:prstGeom prst="line">
            <a:avLst/>
          </a:prstGeom>
          <a:ln w="31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10"/>
          <p:cNvSpPr>
            <a:spLocks noChangeArrowheads="1"/>
          </p:cNvSpPr>
          <p:nvPr/>
        </p:nvSpPr>
        <p:spPr bwMode="auto">
          <a:xfrm>
            <a:off x="1477598" y="2198860"/>
            <a:ext cx="2397999" cy="707884"/>
          </a:xfrm>
          <a:prstGeom prst="rect">
            <a:avLst/>
          </a:prstGeom>
          <a:noFill/>
          <a:ln>
            <a:noFill/>
          </a:ln>
        </p:spPr>
        <p:txBody>
          <a:bodyPr wrap="square" lIns="91432" tIns="45718" rIns="91432" bIns="45718" rtlCol="0">
            <a:spAutoFit/>
          </a:bodyPr>
          <a:lstStyle/>
          <a:p>
            <a:pPr algn="ctr"/>
            <a:r>
              <a:rPr lang="ru-RU" altLang="ru-RU" sz="1300" b="1" dirty="0">
                <a:solidFill>
                  <a:srgbClr val="006600"/>
                </a:solidFill>
                <a:latin typeface="Arial" panose="020B0604020202020204" pitchFamily="34" charset="0"/>
                <a:ea typeface="Tahoma" panose="020B0604030504040204" pitchFamily="34" charset="0"/>
                <a:sym typeface="Arial Narrow" panose="020B0606020202030204" pitchFamily="34" charset="0"/>
              </a:rPr>
              <a:t>ОБЕСПЕЧЕНО  ЦЕНТРАЛИЗОВАННЫМ ВОДОСНАБЖЕНИЕМ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082284" y="2835408"/>
            <a:ext cx="1188626" cy="800138"/>
          </a:xfrm>
          <a:prstGeom prst="rect">
            <a:avLst/>
          </a:prstGeom>
          <a:noFill/>
          <a:ln>
            <a:noFill/>
          </a:ln>
        </p:spPr>
        <p:txBody>
          <a:bodyPr wrap="none" lIns="121840" tIns="60920" rIns="121840" bIns="60920" rtlCol="0">
            <a:spAutoFit/>
          </a:bodyPr>
          <a:lstStyle/>
          <a:p>
            <a:pPr algn="ctr" defTabSz="913742"/>
            <a:r>
              <a:rPr lang="ru-RU" sz="44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252</a:t>
            </a:r>
            <a:endParaRPr lang="ru-RU" sz="4400" b="1" dirty="0">
              <a:solidFill>
                <a:srgbClr val="006600"/>
              </a:solidFill>
              <a:latin typeface="Arial" panose="020B0604020202020204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1595915" y="3652487"/>
            <a:ext cx="2161363" cy="492438"/>
          </a:xfrm>
          <a:prstGeom prst="rect">
            <a:avLst/>
          </a:prstGeom>
          <a:noFill/>
          <a:ln>
            <a:noFill/>
          </a:ln>
        </p:spPr>
        <p:txBody>
          <a:bodyPr wrap="square" lIns="91432" tIns="45718" rIns="91432" bIns="45718" rtlCol="0">
            <a:spAutoFit/>
          </a:bodyPr>
          <a:lstStyle/>
          <a:p>
            <a:pPr algn="ctr"/>
            <a:r>
              <a:rPr lang="ru-RU" altLang="ru-RU" sz="1300" b="1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sym typeface="Arial Narrow" panose="020B0606020202030204" pitchFamily="34" charset="0"/>
              </a:rPr>
              <a:t>НЕОБХОДИМО ОБЕСПЕЧИТЬ</a:t>
            </a:r>
            <a:endParaRPr lang="ru-RU" altLang="ru-RU" sz="1300" b="1" dirty="0">
              <a:solidFill>
                <a:srgbClr val="002060"/>
              </a:solidFill>
              <a:latin typeface="Arial" panose="020B0604020202020204" pitchFamily="34" charset="0"/>
              <a:ea typeface="Tahoma" panose="020B0604030504040204" pitchFamily="34" charset="0"/>
              <a:sym typeface="Arial Narrow" panose="020B060602020203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092115" y="4095856"/>
            <a:ext cx="1157463" cy="800138"/>
          </a:xfrm>
          <a:prstGeom prst="rect">
            <a:avLst/>
          </a:prstGeom>
          <a:noFill/>
          <a:ln>
            <a:noFill/>
          </a:ln>
        </p:spPr>
        <p:txBody>
          <a:bodyPr wrap="none" lIns="121840" tIns="60920" rIns="121840" bIns="60920" rtlCol="0">
            <a:spAutoFit/>
          </a:bodyPr>
          <a:lstStyle/>
          <a:p>
            <a:pPr defTabSz="913742"/>
            <a:r>
              <a:rPr lang="ru-RU" sz="44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115</a:t>
            </a:r>
            <a:endParaRPr lang="ru-RU" sz="44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>
            <a:off x="1083335" y="3903836"/>
            <a:ext cx="363783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1083335" y="2009710"/>
            <a:ext cx="0" cy="1894127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1083335" y="2568188"/>
            <a:ext cx="363783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Прямоугольник 10"/>
          <p:cNvSpPr>
            <a:spLocks noChangeArrowheads="1"/>
          </p:cNvSpPr>
          <p:nvPr/>
        </p:nvSpPr>
        <p:spPr bwMode="auto">
          <a:xfrm>
            <a:off x="5144209" y="2327887"/>
            <a:ext cx="2477631" cy="502699"/>
          </a:xfrm>
          <a:prstGeom prst="rect">
            <a:avLst/>
          </a:prstGeom>
          <a:noFill/>
          <a:ln>
            <a:noFill/>
          </a:ln>
        </p:spPr>
        <p:txBody>
          <a:bodyPr wrap="square" lIns="91432" tIns="45718" rIns="91432" bIns="45718" rtlCol="0">
            <a:spAutoFit/>
          </a:bodyPr>
          <a:lstStyle/>
          <a:p>
            <a:pPr algn="ctr"/>
            <a:r>
              <a:rPr lang="ru-RU" altLang="ru-RU" sz="1300" b="1" dirty="0">
                <a:solidFill>
                  <a:srgbClr val="006600"/>
                </a:solidFill>
                <a:latin typeface="Arial" panose="020B0604020202020204" pitchFamily="34" charset="0"/>
                <a:ea typeface="Tahoma" panose="020B0604030504040204" pitchFamily="34" charset="0"/>
                <a:sym typeface="Arial Narrow" panose="020B0606020202030204" pitchFamily="34" charset="0"/>
              </a:rPr>
              <a:t>ЦЕНТРАЛИЗОВАННЫМ ВОДОСНАБЖЕНИЕМ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945804" y="2844933"/>
            <a:ext cx="874437" cy="800138"/>
          </a:xfrm>
          <a:prstGeom prst="rect">
            <a:avLst/>
          </a:prstGeom>
          <a:noFill/>
          <a:ln>
            <a:noFill/>
          </a:ln>
        </p:spPr>
        <p:txBody>
          <a:bodyPr wrap="none" lIns="121840" tIns="60920" rIns="121840" bIns="60920" rtlCol="0">
            <a:spAutoFit/>
          </a:bodyPr>
          <a:lstStyle/>
          <a:p>
            <a:pPr algn="ctr" defTabSz="913742"/>
            <a:r>
              <a:rPr lang="ru-RU" sz="44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84</a:t>
            </a:r>
            <a:endParaRPr lang="ru-RU" sz="4400" b="1" dirty="0">
              <a:solidFill>
                <a:srgbClr val="006600"/>
              </a:solidFill>
              <a:latin typeface="Arial" panose="020B0604020202020204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5314132" y="3662012"/>
            <a:ext cx="2110289" cy="502699"/>
          </a:xfrm>
          <a:prstGeom prst="rect">
            <a:avLst/>
          </a:prstGeom>
          <a:noFill/>
          <a:ln>
            <a:noFill/>
          </a:ln>
        </p:spPr>
        <p:txBody>
          <a:bodyPr wrap="square" lIns="91432" tIns="45718" rIns="91432" bIns="45718" rtlCol="0">
            <a:spAutoFit/>
          </a:bodyPr>
          <a:lstStyle/>
          <a:p>
            <a:pPr algn="ctr"/>
            <a:r>
              <a:rPr lang="ru-RU" altLang="ru-RU" sz="13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sym typeface="Arial Narrow" panose="020B0606020202030204" pitchFamily="34" charset="0"/>
              </a:rPr>
              <a:t>КОМПЛЕКСНЫМИ БЛОК МОДУЛЯМИ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029317" y="4105381"/>
            <a:ext cx="874437" cy="800138"/>
          </a:xfrm>
          <a:prstGeom prst="rect">
            <a:avLst/>
          </a:prstGeom>
          <a:noFill/>
          <a:ln>
            <a:noFill/>
          </a:ln>
        </p:spPr>
        <p:txBody>
          <a:bodyPr wrap="none" lIns="121840" tIns="60920" rIns="121840" bIns="60920" rtlCol="0">
            <a:spAutoFit/>
          </a:bodyPr>
          <a:lstStyle/>
          <a:p>
            <a:pPr defTabSz="913742"/>
            <a:r>
              <a:rPr lang="ru-RU" sz="44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31</a:t>
            </a:r>
            <a:endParaRPr lang="ru-RU" sz="44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cxnSp>
        <p:nvCxnSpPr>
          <p:cNvPr id="69" name="Прямая соединительная линия 68"/>
          <p:cNvCxnSpPr/>
          <p:nvPr/>
        </p:nvCxnSpPr>
        <p:spPr>
          <a:xfrm>
            <a:off x="4815334" y="2592239"/>
            <a:ext cx="363783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4815334" y="3913361"/>
            <a:ext cx="363783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4815333" y="2001324"/>
            <a:ext cx="17296" cy="1912037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7"/>
          <p:cNvSpPr txBox="1">
            <a:spLocks noChangeArrowheads="1"/>
          </p:cNvSpPr>
          <p:nvPr/>
        </p:nvSpPr>
        <p:spPr bwMode="auto">
          <a:xfrm>
            <a:off x="66675" y="35410"/>
            <a:ext cx="12120249" cy="574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 marL="0" lvl="2" algn="ctr" fontAlgn="ctr">
              <a:defRPr sz="2300" b="1">
                <a:solidFill>
                  <a:srgbClr val="002060"/>
                </a:solidFill>
                <a:latin typeface="Arial" pitchFamily="34" charset="0"/>
                <a:ea typeface="Segoe UI Black" panose="020B0A02040204020203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0" defTabSz="1193770">
              <a:buClr>
                <a:srgbClr val="002060"/>
              </a:buClr>
              <a:buSzPct val="100000"/>
              <a:defRPr/>
            </a:pPr>
            <a:r>
              <a:rPr lang="ru-RU" u="sng" cap="small" dirty="0" smtClean="0">
                <a:solidFill>
                  <a:srgbClr val="0070C0"/>
                </a:solidFill>
                <a:ea typeface="Tahoma" panose="020B0604030504040204" pitchFamily="34" charset="0"/>
              </a:rPr>
              <a:t>ОБЕСПЕЧЕНИЕ </a:t>
            </a:r>
            <a:r>
              <a:rPr lang="ru-RU" u="sng" cap="small" dirty="0">
                <a:solidFill>
                  <a:srgbClr val="0070C0"/>
                </a:solidFill>
                <a:ea typeface="Tahoma" panose="020B0604030504040204" pitchFamily="34" charset="0"/>
              </a:rPr>
              <a:t>НАСЕЛЕНИЯ ПИТЬЕВОЙ ВОДОЙ </a:t>
            </a:r>
            <a:r>
              <a:rPr lang="ru-RU" u="sng" cap="small" dirty="0" smtClean="0">
                <a:solidFill>
                  <a:srgbClr val="0070C0"/>
                </a:solidFill>
                <a:ea typeface="Tahoma" panose="020B0604030504040204" pitchFamily="34" charset="0"/>
              </a:rPr>
              <a:t>ЖАМБЫЛСКОЙ ОБЛАСТИ</a:t>
            </a:r>
            <a:endParaRPr lang="ru-RU" u="sng" cap="small" dirty="0">
              <a:solidFill>
                <a:srgbClr val="0070C0"/>
              </a:solidFill>
              <a:ea typeface="Tahoma" panose="020B0604030504040204" pitchFamily="34" charset="0"/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flipH="1">
            <a:off x="408992" y="4816087"/>
            <a:ext cx="11416592" cy="0"/>
          </a:xfrm>
          <a:prstGeom prst="line">
            <a:avLst/>
          </a:prstGeom>
          <a:ln w="31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ик 53"/>
          <p:cNvSpPr/>
          <p:nvPr/>
        </p:nvSpPr>
        <p:spPr>
          <a:xfrm>
            <a:off x="752475" y="4871777"/>
            <a:ext cx="10772775" cy="400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32" tIns="45718" rIns="91432" bIns="45718" rtlCol="0">
            <a:spAutoFit/>
          </a:bodyPr>
          <a:lstStyle/>
          <a:p>
            <a:pPr algn="ctr"/>
            <a:r>
              <a:rPr lang="kk-KZ" altLang="ru-RU" sz="2000" dirty="0">
                <a:solidFill>
                  <a:srgbClr val="002060"/>
                </a:solidFill>
                <a:latin typeface="Impact" pitchFamily="34" charset="0"/>
                <a:cs typeface="Arial" pitchFamily="34" charset="0"/>
                <a:sym typeface="Arial Narrow" panose="020B0606020202030204" pitchFamily="34" charset="0"/>
              </a:rPr>
              <a:t>ПЛАН ПО 100</a:t>
            </a:r>
            <a:r>
              <a:rPr lang="ru-RU" altLang="ru-RU" sz="2000" dirty="0">
                <a:solidFill>
                  <a:srgbClr val="002060"/>
                </a:solidFill>
                <a:latin typeface="Impact" pitchFamily="34" charset="0"/>
                <a:cs typeface="Arial" pitchFamily="34" charset="0"/>
                <a:sym typeface="Arial Narrow" panose="020B0606020202030204" pitchFamily="34" charset="0"/>
              </a:rPr>
              <a:t>% ОБЕСПЕЧЕНИЮ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8249608" y="801989"/>
            <a:ext cx="3378833" cy="3938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fontAlgn="b"/>
            <a:r>
              <a:rPr lang="kk-KZ" sz="2100" dirty="0" smtClean="0">
                <a:solidFill>
                  <a:srgbClr val="002060"/>
                </a:solidFill>
                <a:latin typeface="Impact" pitchFamily="34" charset="0"/>
                <a:cs typeface="Arial" pitchFamily="34" charset="0"/>
              </a:rPr>
              <a:t>ПЛАН 2021-2022 ГОДОВ</a:t>
            </a:r>
            <a:endParaRPr lang="ru-RU" sz="2100" dirty="0">
              <a:solidFill>
                <a:srgbClr val="002060"/>
              </a:solidFill>
              <a:latin typeface="Impact" pitchFamily="34" charset="0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9816434" y="1238693"/>
            <a:ext cx="739785" cy="692416"/>
          </a:xfrm>
          <a:prstGeom prst="rect">
            <a:avLst/>
          </a:prstGeom>
          <a:noFill/>
          <a:ln>
            <a:noFill/>
          </a:ln>
        </p:spPr>
        <p:txBody>
          <a:bodyPr wrap="none" lIns="121840" tIns="60920" rIns="121840" bIns="60920" rtlCol="0">
            <a:spAutoFit/>
          </a:bodyPr>
          <a:lstStyle/>
          <a:p>
            <a:pPr defTabSz="913742"/>
            <a:r>
              <a:rPr lang="ru-RU" sz="3700" dirty="0" smtClean="0">
                <a:solidFill>
                  <a:schemeClr val="accent5">
                    <a:lumMod val="75000"/>
                  </a:schemeClr>
                </a:solidFill>
                <a:latin typeface="Impact" pitchFamily="34" charset="0"/>
              </a:rPr>
              <a:t>25</a:t>
            </a:r>
            <a:endParaRPr lang="ru-RU" sz="3700" dirty="0">
              <a:solidFill>
                <a:schemeClr val="accent5">
                  <a:lumMod val="75000"/>
                </a:schemeClr>
              </a:solidFill>
              <a:latin typeface="Impact" pitchFamily="34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8009341" y="1213008"/>
            <a:ext cx="1266576" cy="748920"/>
          </a:xfrm>
          <a:prstGeom prst="rect">
            <a:avLst/>
          </a:prstGeom>
          <a:noFill/>
          <a:ln>
            <a:noFill/>
          </a:ln>
        </p:spPr>
        <p:txBody>
          <a:bodyPr wrap="square" lIns="91432" tIns="45718" rIns="91432" bIns="45718" rtlCol="0">
            <a:spAutoFit/>
          </a:bodyPr>
          <a:lstStyle/>
          <a:p>
            <a:pPr algn="ctr"/>
            <a:r>
              <a:rPr lang="ru-RU" sz="2100" dirty="0">
                <a:solidFill>
                  <a:schemeClr val="accent5">
                    <a:lumMod val="75000"/>
                  </a:schemeClr>
                </a:solidFill>
                <a:latin typeface="Impact" pitchFamily="34" charset="0"/>
                <a:ea typeface="Tahoma" panose="020B0604030504040204" pitchFamily="34" charset="0"/>
              </a:rPr>
              <a:t>ВСЕГО СЕЛ</a:t>
            </a:r>
          </a:p>
        </p:txBody>
      </p:sp>
      <p:sp>
        <p:nvSpPr>
          <p:cNvPr id="88" name="Шестиугольник 87"/>
          <p:cNvSpPr/>
          <p:nvPr/>
        </p:nvSpPr>
        <p:spPr>
          <a:xfrm>
            <a:off x="9454122" y="1202925"/>
            <a:ext cx="1477804" cy="769087"/>
          </a:xfrm>
          <a:prstGeom prst="hexagon">
            <a:avLst/>
          </a:prstGeom>
          <a:noFill/>
          <a:ln w="28575" cap="flat" cmpd="sng" algn="ctr">
            <a:solidFill>
              <a:schemeClr val="accent5">
                <a:lumMod val="75000"/>
              </a:schemeClr>
            </a:solidFill>
            <a:prstDash val="solid"/>
          </a:ln>
          <a:effectLst/>
        </p:spPr>
        <p:txBody>
          <a:bodyPr lIns="91438" tIns="45719" rIns="91438" bIns="45719" rtlCol="0" anchor="ctr"/>
          <a:lstStyle/>
          <a:p>
            <a:pPr algn="ctr" defTabSz="914333">
              <a:defRPr/>
            </a:pPr>
            <a:endParaRPr lang="ru-RU" sz="5300" b="1" dirty="0">
              <a:solidFill>
                <a:srgbClr val="00B050"/>
              </a:solidFill>
              <a:latin typeface="Arial" pitchFamily="34" charset="0"/>
            </a:endParaRPr>
          </a:p>
        </p:txBody>
      </p:sp>
      <p:sp>
        <p:nvSpPr>
          <p:cNvPr id="89" name="Прямоугольник 10"/>
          <p:cNvSpPr>
            <a:spLocks noChangeArrowheads="1"/>
          </p:cNvSpPr>
          <p:nvPr/>
        </p:nvSpPr>
        <p:spPr bwMode="auto">
          <a:xfrm>
            <a:off x="8954209" y="2356462"/>
            <a:ext cx="2477631" cy="307773"/>
          </a:xfrm>
          <a:prstGeom prst="rect">
            <a:avLst/>
          </a:prstGeom>
          <a:noFill/>
          <a:ln>
            <a:noFill/>
          </a:ln>
        </p:spPr>
        <p:txBody>
          <a:bodyPr wrap="square" lIns="91432" tIns="45718" rIns="91432" bIns="45718" rtlCol="0">
            <a:spAutoFit/>
          </a:bodyPr>
          <a:lstStyle/>
          <a:p>
            <a:pPr algn="ctr"/>
            <a:r>
              <a:rPr lang="ru-RU" altLang="ru-RU" sz="1400" b="1" dirty="0" smtClean="0">
                <a:solidFill>
                  <a:srgbClr val="006600"/>
                </a:solidFill>
                <a:latin typeface="Arial" panose="020B0604020202020204" pitchFamily="34" charset="0"/>
                <a:ea typeface="Tahoma" panose="020B0604030504040204" pitchFamily="34" charset="0"/>
                <a:sym typeface="Arial Narrow" panose="020B0606020202030204" pitchFamily="34" charset="0"/>
              </a:rPr>
              <a:t>В 2021 ГОДУ</a:t>
            </a:r>
            <a:endParaRPr lang="ru-RU" altLang="ru-RU" sz="1400" b="1" dirty="0">
              <a:solidFill>
                <a:srgbClr val="006600"/>
              </a:solidFill>
              <a:latin typeface="Arial" panose="020B0604020202020204" pitchFamily="34" charset="0"/>
              <a:ea typeface="Tahoma" panose="020B0604030504040204" pitchFamily="34" charset="0"/>
              <a:sym typeface="Arial Narrow" panose="020B0606020202030204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9755804" y="2816358"/>
            <a:ext cx="874437" cy="800138"/>
          </a:xfrm>
          <a:prstGeom prst="rect">
            <a:avLst/>
          </a:prstGeom>
          <a:noFill/>
          <a:ln>
            <a:noFill/>
          </a:ln>
        </p:spPr>
        <p:txBody>
          <a:bodyPr wrap="none" lIns="121840" tIns="60920" rIns="121840" bIns="60920" rtlCol="0">
            <a:spAutoFit/>
          </a:bodyPr>
          <a:lstStyle/>
          <a:p>
            <a:pPr algn="ctr" defTabSz="913742"/>
            <a:r>
              <a:rPr lang="ru-RU" sz="44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12</a:t>
            </a:r>
            <a:endParaRPr lang="ru-RU" sz="4400" b="1" dirty="0">
              <a:solidFill>
                <a:srgbClr val="006600"/>
              </a:solidFill>
              <a:latin typeface="Arial" panose="020B0604020202020204" pitchFamily="34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9124132" y="3681062"/>
            <a:ext cx="2110289" cy="307773"/>
          </a:xfrm>
          <a:prstGeom prst="rect">
            <a:avLst/>
          </a:prstGeom>
          <a:noFill/>
          <a:ln>
            <a:noFill/>
          </a:ln>
        </p:spPr>
        <p:txBody>
          <a:bodyPr wrap="square" lIns="91432" tIns="45718" rIns="91432" bIns="45718" rtlCol="0">
            <a:spAutoFit/>
          </a:bodyPr>
          <a:lstStyle/>
          <a:p>
            <a:pPr algn="ctr"/>
            <a:r>
              <a:rPr lang="ru-RU" alt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sym typeface="Arial Narrow" panose="020B0606020202030204" pitchFamily="34" charset="0"/>
              </a:rPr>
              <a:t>В 2022 ГОДУ</a:t>
            </a:r>
            <a:endParaRPr lang="ru-RU" altLang="ru-RU" sz="1400" b="1" dirty="0">
              <a:solidFill>
                <a:srgbClr val="002060"/>
              </a:solidFill>
              <a:latin typeface="Arial" panose="020B0604020202020204" pitchFamily="34" charset="0"/>
              <a:ea typeface="Tahoma" panose="020B0604030504040204" pitchFamily="34" charset="0"/>
              <a:sym typeface="Arial Narrow" panose="020B0606020202030204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9839317" y="4076806"/>
            <a:ext cx="874437" cy="800138"/>
          </a:xfrm>
          <a:prstGeom prst="rect">
            <a:avLst/>
          </a:prstGeom>
          <a:noFill/>
          <a:ln>
            <a:noFill/>
          </a:ln>
        </p:spPr>
        <p:txBody>
          <a:bodyPr wrap="none" lIns="121840" tIns="60920" rIns="121840" bIns="60920" rtlCol="0">
            <a:spAutoFit/>
          </a:bodyPr>
          <a:lstStyle/>
          <a:p>
            <a:pPr defTabSz="913742"/>
            <a:r>
              <a:rPr lang="ru-RU" sz="44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13</a:t>
            </a:r>
            <a:endParaRPr lang="ru-RU" sz="44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cxnSp>
        <p:nvCxnSpPr>
          <p:cNvPr id="93" name="Прямая соединительная линия 92"/>
          <p:cNvCxnSpPr/>
          <p:nvPr/>
        </p:nvCxnSpPr>
        <p:spPr>
          <a:xfrm>
            <a:off x="8625334" y="2563664"/>
            <a:ext cx="363783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>
            <a:off x="8625334" y="3884786"/>
            <a:ext cx="363783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>
            <a:off x="8625333" y="1972749"/>
            <a:ext cx="17296" cy="1912037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6" name="Таблица 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660611"/>
              </p:ext>
            </p:extLst>
          </p:nvPr>
        </p:nvGraphicFramePr>
        <p:xfrm>
          <a:off x="888746" y="5395708"/>
          <a:ext cx="10584116" cy="12023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26809"/>
                <a:gridCol w="2585769"/>
                <a:gridCol w="2585769"/>
                <a:gridCol w="2585769"/>
              </a:tblGrid>
              <a:tr h="312783"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</a:t>
                      </a:r>
                      <a:endParaRPr lang="ru-RU" sz="2400" b="1" i="0" u="none" strike="noStrike" dirty="0">
                        <a:solidFill>
                          <a:srgbClr val="00B05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</a:t>
                      </a:r>
                      <a:endParaRPr lang="ru-RU" sz="2400" b="1" i="0" u="none" strike="noStrike" dirty="0">
                        <a:solidFill>
                          <a:srgbClr val="00B05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2025</a:t>
                      </a:r>
                      <a:endParaRPr lang="ru-RU" sz="2400" b="1" i="0" u="none" strike="noStrike" dirty="0">
                        <a:solidFill>
                          <a:srgbClr val="00B05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8459"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Центр.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водоснабжение</a:t>
                      </a:r>
                      <a:endParaRPr lang="kk-KZ" sz="1800" b="1" i="0" u="none" strike="noStrike" dirty="0" smtClean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02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КБМ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926" marR="7926" marT="79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11895953" y="6612737"/>
            <a:ext cx="269622" cy="276997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kk-KZ" sz="12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70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48682" y="1612801"/>
            <a:ext cx="2400268" cy="5952661"/>
          </a:xfrm>
          <a:prstGeom prst="rect">
            <a:avLst/>
          </a:prstGeom>
        </p:spPr>
        <p:txBody>
          <a:bodyPr vert="horz" lIns="121917" tIns="60958" rIns="121917" bIns="60958" rtlCol="0" anchor="ctr">
            <a:noAutofit/>
          </a:bodyPr>
          <a:lstStyle/>
          <a:p>
            <a:pPr defTabSz="239989">
              <a:lnSpc>
                <a:spcPct val="90000"/>
              </a:lnSpc>
              <a:spcBef>
                <a:spcPct val="0"/>
              </a:spcBef>
            </a:pPr>
            <a:r>
              <a:rPr lang="ru-RU" sz="11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Байзакский</a:t>
            </a:r>
            <a:r>
              <a:rPr lang="ru-RU" sz="11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   </a:t>
            </a:r>
          </a:p>
          <a:p>
            <a:pPr defTabSz="239989">
              <a:lnSpc>
                <a:spcPct val="90000"/>
              </a:lnSpc>
              <a:spcBef>
                <a:spcPct val="0"/>
              </a:spcBef>
            </a:pPr>
            <a:r>
              <a:rPr lang="ru-RU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	</a:t>
            </a:r>
            <a:r>
              <a:rPr lang="ru-RU" sz="11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с.Сарыкемер</a:t>
            </a:r>
            <a:r>
              <a:rPr lang="ru-RU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32 484</a:t>
            </a:r>
          </a:p>
          <a:p>
            <a:pPr defTabSz="239989">
              <a:lnSpc>
                <a:spcPct val="90000"/>
              </a:lnSpc>
              <a:spcBef>
                <a:spcPct val="0"/>
              </a:spcBef>
            </a:pPr>
            <a:r>
              <a:rPr lang="ru-RU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	</a:t>
            </a:r>
            <a:r>
              <a:rPr lang="ru-RU" sz="11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с.Байзақ</a:t>
            </a:r>
            <a:r>
              <a:rPr lang="ru-RU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ru-RU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5 396</a:t>
            </a:r>
          </a:p>
          <a:p>
            <a:pPr defTabSz="239989">
              <a:lnSpc>
                <a:spcPct val="90000"/>
              </a:lnSpc>
              <a:spcBef>
                <a:spcPct val="0"/>
              </a:spcBef>
            </a:pPr>
            <a:r>
              <a:rPr lang="ru-RU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	</a:t>
            </a:r>
            <a:r>
              <a:rPr lang="ru-RU" sz="11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с.Ботамойнақ</a:t>
            </a:r>
            <a:r>
              <a:rPr lang="ru-RU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630</a:t>
            </a:r>
          </a:p>
          <a:p>
            <a:pPr defTabSz="239989">
              <a:lnSpc>
                <a:spcPct val="90000"/>
              </a:lnSpc>
              <a:spcBef>
                <a:spcPct val="0"/>
              </a:spcBef>
            </a:pPr>
            <a:r>
              <a:rPr lang="en-US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1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с.Көктал</a:t>
            </a:r>
            <a:r>
              <a:rPr lang="ru-RU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ru-RU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3674</a:t>
            </a:r>
          </a:p>
          <a:p>
            <a:pPr defTabSz="239989">
              <a:lnSpc>
                <a:spcPct val="90000"/>
              </a:lnSpc>
              <a:spcBef>
                <a:spcPct val="0"/>
              </a:spcBef>
            </a:pPr>
            <a:r>
              <a:rPr lang="en-US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1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с.Көкбастау</a:t>
            </a:r>
            <a:r>
              <a:rPr lang="ru-RU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1 611</a:t>
            </a:r>
          </a:p>
          <a:p>
            <a:pPr defTabSz="239989">
              <a:lnSpc>
                <a:spcPct val="90000"/>
              </a:lnSpc>
              <a:spcBef>
                <a:spcPct val="0"/>
              </a:spcBef>
            </a:pPr>
            <a:r>
              <a:rPr lang="en-US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1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с.Үлгілі</a:t>
            </a:r>
            <a:r>
              <a:rPr lang="ru-RU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ru-RU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2 360</a:t>
            </a:r>
          </a:p>
          <a:p>
            <a:pPr defTabSz="239989">
              <a:lnSpc>
                <a:spcPct val="90000"/>
              </a:lnSpc>
              <a:spcBef>
                <a:spcPct val="0"/>
              </a:spcBef>
            </a:pPr>
            <a:r>
              <a:rPr lang="en-US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1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с.Қусақ</a:t>
            </a:r>
            <a:r>
              <a:rPr lang="ru-RU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ru-RU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907</a:t>
            </a:r>
          </a:p>
          <a:p>
            <a:pPr defTabSz="239989">
              <a:lnSpc>
                <a:spcPct val="90000"/>
              </a:lnSpc>
              <a:spcBef>
                <a:spcPct val="0"/>
              </a:spcBef>
            </a:pPr>
            <a:r>
              <a:rPr lang="en-US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1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с.Базарбай</a:t>
            </a:r>
            <a:r>
              <a:rPr lang="ru-RU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1150</a:t>
            </a:r>
          </a:p>
          <a:p>
            <a:pPr defTabSz="239989">
              <a:lnSpc>
                <a:spcPct val="90000"/>
              </a:lnSpc>
              <a:spcBef>
                <a:spcPct val="0"/>
              </a:spcBef>
            </a:pPr>
            <a:r>
              <a:rPr lang="en-US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11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с.Шахан</a:t>
            </a:r>
            <a:r>
              <a:rPr lang="ru-RU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ru-RU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905</a:t>
            </a:r>
            <a:endParaRPr lang="ru-RU" sz="11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239989">
              <a:lnSpc>
                <a:spcPct val="90000"/>
              </a:lnSpc>
              <a:spcBef>
                <a:spcPct val="0"/>
              </a:spcBef>
            </a:pPr>
            <a:r>
              <a:rPr lang="en-US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1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с.Сарыбарақ</a:t>
            </a:r>
            <a:r>
              <a:rPr lang="ru-RU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686</a:t>
            </a:r>
          </a:p>
          <a:p>
            <a:pPr defTabSz="239989">
              <a:lnSpc>
                <a:spcPct val="90000"/>
              </a:lnSpc>
              <a:spcBef>
                <a:spcPct val="0"/>
              </a:spcBef>
            </a:pPr>
            <a:r>
              <a:rPr lang="en-US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ru-RU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1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с.Аққия</a:t>
            </a:r>
            <a:r>
              <a:rPr lang="ru-RU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ru-RU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789</a:t>
            </a:r>
            <a:endParaRPr lang="ru-RU" sz="11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239989">
              <a:lnSpc>
                <a:spcPct val="90000"/>
              </a:lnSpc>
              <a:spcBef>
                <a:spcPct val="0"/>
              </a:spcBef>
            </a:pPr>
            <a:r>
              <a:rPr lang="en-US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ru-RU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1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с.Жібек-жолы</a:t>
            </a:r>
            <a:r>
              <a:rPr lang="ru-RU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477</a:t>
            </a:r>
            <a:endParaRPr lang="ru-RU" sz="11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239989">
              <a:lnSpc>
                <a:spcPct val="90000"/>
              </a:lnSpc>
              <a:spcBef>
                <a:spcPct val="0"/>
              </a:spcBef>
            </a:pPr>
            <a:r>
              <a:rPr lang="en-US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ru-RU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с.Тегістік-2             </a:t>
            </a:r>
            <a:r>
              <a:rPr lang="ru-RU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424</a:t>
            </a:r>
            <a:endParaRPr lang="ru-RU" sz="11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239989">
              <a:lnSpc>
                <a:spcPct val="90000"/>
              </a:lnSpc>
              <a:spcBef>
                <a:spcPct val="0"/>
              </a:spcBef>
            </a:pPr>
            <a:r>
              <a:rPr lang="en-US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ru-RU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1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с.Төрегелді</a:t>
            </a:r>
            <a:r>
              <a:rPr lang="ru-RU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  </a:t>
            </a:r>
            <a:r>
              <a:rPr lang="ru-RU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101</a:t>
            </a:r>
            <a:endParaRPr lang="ru-RU" sz="11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defTabSz="239989">
              <a:lnSpc>
                <a:spcPct val="90000"/>
              </a:lnSpc>
              <a:spcBef>
                <a:spcPct val="0"/>
              </a:spcBef>
              <a:buAutoNum type="arabicPlain" startAt="15"/>
            </a:pPr>
            <a:r>
              <a:rPr lang="ru-RU" sz="11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с.Жеңіс</a:t>
            </a:r>
            <a:r>
              <a:rPr lang="ru-RU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467</a:t>
            </a:r>
            <a:endParaRPr lang="en-US" sz="11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defTabSz="239989">
              <a:lnSpc>
                <a:spcPct val="90000"/>
              </a:lnSpc>
              <a:spcBef>
                <a:spcPct val="0"/>
              </a:spcBef>
              <a:buAutoNum type="arabicPlain" startAt="15"/>
            </a:pPr>
            <a:r>
              <a:rPr lang="ru-RU" sz="11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с.Ақтөбе</a:t>
            </a:r>
            <a:r>
              <a:rPr lang="ru-RU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398</a:t>
            </a:r>
            <a:endParaRPr lang="ru-RU" sz="11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239989">
              <a:lnSpc>
                <a:spcPct val="90000"/>
              </a:lnSpc>
              <a:spcBef>
                <a:spcPct val="0"/>
              </a:spcBef>
            </a:pPr>
            <a:r>
              <a:rPr lang="ru-RU" sz="11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Т.Рыскуловский</a:t>
            </a:r>
            <a:r>
              <a:rPr lang="ru-RU" sz="11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</a:t>
            </a:r>
          </a:p>
          <a:p>
            <a:pPr defTabSz="239989">
              <a:lnSpc>
                <a:spcPct val="90000"/>
              </a:lnSpc>
              <a:spcBef>
                <a:spcPct val="0"/>
              </a:spcBef>
            </a:pPr>
            <a:r>
              <a:rPr lang="en-US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ru-RU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1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с.Құмарық</a:t>
            </a:r>
            <a:r>
              <a:rPr lang="ru-RU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раз.  </a:t>
            </a:r>
            <a:r>
              <a:rPr lang="ru-RU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90</a:t>
            </a:r>
            <a:endParaRPr lang="ru-RU" sz="11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defTabSz="239989">
              <a:lnSpc>
                <a:spcPct val="90000"/>
              </a:lnSpc>
              <a:spcBef>
                <a:spcPct val="0"/>
              </a:spcBef>
              <a:buAutoNum type="arabicPlain" startAt="18"/>
            </a:pPr>
            <a:r>
              <a:rPr lang="ru-RU" sz="11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с.Шөңгер</a:t>
            </a:r>
            <a:r>
              <a:rPr lang="ru-RU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208</a:t>
            </a:r>
            <a:endParaRPr lang="en-US" sz="11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defTabSz="239989">
              <a:lnSpc>
                <a:spcPct val="90000"/>
              </a:lnSpc>
              <a:spcBef>
                <a:spcPct val="0"/>
              </a:spcBef>
              <a:buAutoNum type="arabicPlain" startAt="18"/>
            </a:pPr>
            <a:r>
              <a:rPr lang="ru-RU" sz="11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с.Жаңатұрмыс</a:t>
            </a:r>
            <a:r>
              <a:rPr lang="ru-RU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2 402</a:t>
            </a:r>
            <a:endParaRPr lang="en-US" sz="11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defTabSz="239989">
              <a:lnSpc>
                <a:spcPct val="90000"/>
              </a:lnSpc>
              <a:spcBef>
                <a:spcPct val="0"/>
              </a:spcBef>
              <a:buAutoNum type="arabicPlain" startAt="18"/>
            </a:pPr>
            <a:r>
              <a:rPr lang="ru-RU" sz="11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с.Р.Сәбденов</a:t>
            </a:r>
            <a:r>
              <a:rPr lang="ru-RU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1 </a:t>
            </a:r>
            <a:r>
              <a:rPr lang="ru-RU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536</a:t>
            </a:r>
            <a:endParaRPr lang="en-US" sz="11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239989">
              <a:lnSpc>
                <a:spcPct val="90000"/>
              </a:lnSpc>
              <a:spcBef>
                <a:spcPct val="0"/>
              </a:spcBef>
            </a:pPr>
            <a:r>
              <a:rPr lang="ru-RU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11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с.Сәлімбай</a:t>
            </a:r>
            <a:r>
              <a:rPr lang="ru-RU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594</a:t>
            </a:r>
            <a:endParaRPr lang="en-US" sz="11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239989">
              <a:lnSpc>
                <a:spcPct val="90000"/>
              </a:lnSpc>
              <a:spcBef>
                <a:spcPct val="0"/>
              </a:spcBef>
            </a:pPr>
            <a:r>
              <a:rPr lang="en-US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</a:t>
            </a:r>
            <a:r>
              <a:rPr lang="ru-RU" sz="11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с.Мамай</a:t>
            </a:r>
            <a:r>
              <a:rPr lang="ru-RU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237</a:t>
            </a:r>
          </a:p>
          <a:p>
            <a:pPr defTabSz="239989">
              <a:lnSpc>
                <a:spcPct val="90000"/>
              </a:lnSpc>
              <a:spcBef>
                <a:spcPct val="0"/>
              </a:spcBef>
            </a:pPr>
            <a:r>
              <a:rPr lang="en-US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</a:t>
            </a:r>
            <a:r>
              <a:rPr lang="ru-RU" sz="11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с.Сөгеті</a:t>
            </a:r>
            <a:r>
              <a:rPr lang="ru-RU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1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алгабас</a:t>
            </a:r>
            <a:r>
              <a:rPr lang="ru-RU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 312</a:t>
            </a:r>
            <a:endParaRPr lang="ru-RU" sz="11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239989">
              <a:lnSpc>
                <a:spcPct val="90000"/>
              </a:lnSpc>
              <a:spcBef>
                <a:spcPct val="0"/>
              </a:spcBef>
            </a:pPr>
            <a:r>
              <a:rPr lang="ru-RU" sz="11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Мойынкумский</a:t>
            </a:r>
            <a:r>
              <a:rPr lang="ru-RU" sz="11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	</a:t>
            </a:r>
            <a:endParaRPr lang="en-US" sz="11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239989">
              <a:lnSpc>
                <a:spcPct val="90000"/>
              </a:lnSpc>
              <a:spcBef>
                <a:spcPct val="0"/>
              </a:spcBef>
            </a:pPr>
            <a:r>
              <a:rPr lang="ru-RU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1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с.Ақсүйек</a:t>
            </a:r>
            <a:r>
              <a:rPr lang="ru-RU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ru-RU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1081</a:t>
            </a:r>
            <a:endParaRPr lang="ru-RU" sz="11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239989">
              <a:lnSpc>
                <a:spcPct val="90000"/>
              </a:lnSpc>
              <a:spcBef>
                <a:spcPct val="0"/>
              </a:spcBef>
            </a:pPr>
            <a:r>
              <a:rPr lang="ru-RU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1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с.Көкжелек</a:t>
            </a:r>
            <a:r>
              <a:rPr lang="ru-RU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ru-RU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884</a:t>
            </a:r>
            <a:endParaRPr lang="ru-RU" sz="11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239989">
              <a:lnSpc>
                <a:spcPct val="90000"/>
              </a:lnSpc>
              <a:spcBef>
                <a:spcPct val="0"/>
              </a:spcBef>
            </a:pPr>
            <a:r>
              <a:rPr lang="ru-RU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1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с.Ақбақай</a:t>
            </a:r>
            <a:r>
              <a:rPr lang="ru-RU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ru-RU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833</a:t>
            </a:r>
            <a:endParaRPr lang="ru-RU" sz="11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239989">
              <a:lnSpc>
                <a:spcPct val="90000"/>
              </a:lnSpc>
              <a:spcBef>
                <a:spcPct val="0"/>
              </a:spcBef>
            </a:pPr>
            <a:r>
              <a:rPr lang="en-US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</a:t>
            </a:r>
            <a:r>
              <a:rPr lang="ru-RU" sz="11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с.Қарабөгет</a:t>
            </a:r>
            <a:r>
              <a:rPr lang="ru-RU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ru-RU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622</a:t>
            </a:r>
          </a:p>
          <a:p>
            <a:pPr defTabSz="239989">
              <a:lnSpc>
                <a:spcPct val="90000"/>
              </a:lnSpc>
              <a:spcBef>
                <a:spcPct val="0"/>
              </a:spcBef>
            </a:pPr>
            <a:r>
              <a:rPr lang="en-US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</a:t>
            </a:r>
            <a:r>
              <a:rPr lang="ru-RU" sz="11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с.Сарыөзек</a:t>
            </a:r>
            <a:r>
              <a:rPr lang="ru-RU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380</a:t>
            </a:r>
          </a:p>
          <a:p>
            <a:pPr defTabSz="239989">
              <a:lnSpc>
                <a:spcPct val="90000"/>
              </a:lnSpc>
              <a:spcBef>
                <a:spcPct val="0"/>
              </a:spcBef>
            </a:pPr>
            <a:r>
              <a:rPr lang="en-US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</a:t>
            </a:r>
            <a:r>
              <a:rPr lang="ru-RU" sz="11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с.Қашқан</a:t>
            </a:r>
            <a:r>
              <a:rPr lang="ru-RU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теңіз</a:t>
            </a:r>
            <a:r>
              <a:rPr lang="ru-RU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222</a:t>
            </a:r>
            <a:endParaRPr lang="ru-RU" sz="11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4792" indent="-304792" defTabSz="239989">
              <a:lnSpc>
                <a:spcPct val="90000"/>
              </a:lnSpc>
              <a:spcBef>
                <a:spcPct val="0"/>
              </a:spcBef>
              <a:buAutoNum type="arabicPlain" startAt="286"/>
            </a:pPr>
            <a:endParaRPr lang="ru-RU" sz="1100" dirty="0">
              <a:solidFill>
                <a:srgbClr val="004D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4792" indent="-304792" defTabSz="239989">
              <a:lnSpc>
                <a:spcPct val="90000"/>
              </a:lnSpc>
              <a:spcBef>
                <a:spcPct val="0"/>
              </a:spcBef>
              <a:buAutoNum type="arabicPlain" startAt="19"/>
            </a:pPr>
            <a:endParaRPr lang="ru-RU" sz="1100" dirty="0">
              <a:solidFill>
                <a:srgbClr val="004D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55890" y="1785012"/>
            <a:ext cx="2400267" cy="5568619"/>
          </a:xfrm>
          <a:prstGeom prst="rect">
            <a:avLst/>
          </a:prstGeom>
        </p:spPr>
        <p:txBody>
          <a:bodyPr vert="horz" lIns="121917" tIns="60958" rIns="121917" bIns="60958" rtlCol="0" anchor="ctr">
            <a:noAutofit/>
          </a:bodyPr>
          <a:lstStyle/>
          <a:p>
            <a:pPr defTabSz="239989">
              <a:lnSpc>
                <a:spcPct val="90000"/>
              </a:lnSpc>
              <a:spcBef>
                <a:spcPct val="0"/>
              </a:spcBef>
            </a:pPr>
            <a:r>
              <a:rPr lang="ru-RU" sz="11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Кордайский</a:t>
            </a:r>
            <a:r>
              <a:rPr lang="ru-RU" sz="11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 </a:t>
            </a:r>
          </a:p>
          <a:p>
            <a:pPr defTabSz="239989">
              <a:lnSpc>
                <a:spcPct val="90000"/>
              </a:lnSpc>
              <a:spcBef>
                <a:spcPct val="0"/>
              </a:spcBef>
            </a:pPr>
            <a:r>
              <a:rPr lang="en-US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</a:t>
            </a:r>
            <a:r>
              <a:rPr lang="ru-RU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1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с.Кайнар</a:t>
            </a:r>
            <a:r>
              <a:rPr lang="ru-RU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ru-RU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3693</a:t>
            </a:r>
            <a:endParaRPr lang="ru-RU" sz="11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239989">
              <a:lnSpc>
                <a:spcPct val="90000"/>
              </a:lnSpc>
              <a:spcBef>
                <a:spcPct val="0"/>
              </a:spcBef>
            </a:pPr>
            <a:r>
              <a:rPr lang="en-US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  <a:r>
              <a:rPr lang="ru-RU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1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с.Карасу</a:t>
            </a:r>
            <a:r>
              <a:rPr lang="ru-RU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ru-RU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3847</a:t>
            </a:r>
            <a:endParaRPr lang="ru-RU" sz="11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239989">
              <a:lnSpc>
                <a:spcPct val="90000"/>
              </a:lnSpc>
              <a:spcBef>
                <a:spcPct val="0"/>
              </a:spcBef>
            </a:pPr>
            <a:r>
              <a:rPr lang="en-US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ru-RU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1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с.Байтерек</a:t>
            </a:r>
            <a:r>
              <a:rPr lang="ru-RU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ru-RU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960</a:t>
            </a:r>
            <a:endParaRPr lang="ru-RU" sz="11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239989">
              <a:lnSpc>
                <a:spcPct val="90000"/>
              </a:lnSpc>
              <a:spcBef>
                <a:spcPct val="0"/>
              </a:spcBef>
            </a:pPr>
            <a:r>
              <a:rPr lang="ru-RU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1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с.Булар</a:t>
            </a:r>
            <a:r>
              <a:rPr lang="ru-RU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батыр       </a:t>
            </a:r>
            <a:r>
              <a:rPr lang="ru-RU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3071</a:t>
            </a:r>
            <a:endParaRPr lang="en-US" sz="11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239989">
              <a:lnSpc>
                <a:spcPct val="90000"/>
              </a:lnSpc>
              <a:spcBef>
                <a:spcPct val="0"/>
              </a:spcBef>
            </a:pPr>
            <a:r>
              <a:rPr lang="ru-RU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1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с.Шарбакты</a:t>
            </a:r>
            <a:r>
              <a:rPr lang="ru-RU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ru-RU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638</a:t>
            </a:r>
          </a:p>
          <a:p>
            <a:pPr defTabSz="239989">
              <a:lnSpc>
                <a:spcPct val="90000"/>
              </a:lnSpc>
              <a:spcBef>
                <a:spcPct val="0"/>
              </a:spcBef>
            </a:pPr>
            <a:r>
              <a:rPr lang="ru-RU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1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с.Алга</a:t>
            </a:r>
            <a:r>
              <a:rPr lang="ru-RU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  <a:r>
              <a:rPr lang="ru-RU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795</a:t>
            </a:r>
            <a:endParaRPr lang="ru-RU" sz="11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239989">
              <a:lnSpc>
                <a:spcPct val="90000"/>
              </a:lnSpc>
              <a:spcBef>
                <a:spcPct val="0"/>
              </a:spcBef>
            </a:pPr>
            <a:r>
              <a:rPr lang="en-US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  <a:r>
              <a:rPr lang="ru-RU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1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с.Музбель</a:t>
            </a:r>
            <a:r>
              <a:rPr lang="ru-RU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ru-RU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287</a:t>
            </a:r>
            <a:endParaRPr lang="ru-RU" sz="11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239989">
              <a:lnSpc>
                <a:spcPct val="90000"/>
              </a:lnSpc>
              <a:spcBef>
                <a:spcPct val="0"/>
              </a:spcBef>
            </a:pPr>
            <a:r>
              <a:rPr lang="en-US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  <a:r>
              <a:rPr lang="ru-RU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1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с.Когадыр</a:t>
            </a:r>
            <a:r>
              <a:rPr lang="ru-RU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ru-RU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431</a:t>
            </a:r>
            <a:endParaRPr lang="ru-RU" sz="11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239989">
              <a:lnSpc>
                <a:spcPct val="90000"/>
              </a:lnSpc>
              <a:spcBef>
                <a:spcPct val="0"/>
              </a:spcBef>
            </a:pPr>
            <a:r>
              <a:rPr lang="en-US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</a:t>
            </a:r>
            <a:r>
              <a:rPr lang="ru-RU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1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с.Соганды</a:t>
            </a:r>
            <a:r>
              <a:rPr lang="ru-RU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ru-RU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502</a:t>
            </a:r>
            <a:endParaRPr lang="ru-RU" sz="11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239989">
              <a:lnSpc>
                <a:spcPct val="90000"/>
              </a:lnSpc>
              <a:spcBef>
                <a:spcPct val="0"/>
              </a:spcBef>
            </a:pPr>
            <a:r>
              <a:rPr lang="ru-RU" sz="11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Меркенский</a:t>
            </a:r>
            <a:r>
              <a:rPr lang="ru-RU" sz="11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 </a:t>
            </a:r>
          </a:p>
          <a:p>
            <a:pPr defTabSz="239989">
              <a:lnSpc>
                <a:spcPct val="90000"/>
              </a:lnSpc>
              <a:spcBef>
                <a:spcPct val="0"/>
              </a:spcBef>
            </a:pPr>
            <a:r>
              <a:rPr lang="en-US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</a:t>
            </a:r>
            <a:r>
              <a:rPr lang="ru-RU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1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с.Кеңес</a:t>
            </a:r>
            <a:r>
              <a:rPr lang="ru-RU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ru-RU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2193</a:t>
            </a:r>
            <a:endParaRPr lang="ru-RU" sz="11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239989">
              <a:lnSpc>
                <a:spcPct val="90000"/>
              </a:lnSpc>
              <a:spcBef>
                <a:spcPct val="0"/>
              </a:spcBef>
            </a:pPr>
            <a:r>
              <a:rPr lang="en-US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</a:t>
            </a:r>
            <a:r>
              <a:rPr lang="ru-RU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1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ст.Чалдовар</a:t>
            </a:r>
            <a:r>
              <a:rPr lang="ru-RU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452</a:t>
            </a:r>
            <a:endParaRPr lang="ru-RU" sz="11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239989">
              <a:lnSpc>
                <a:spcPct val="90000"/>
              </a:lnSpc>
              <a:spcBef>
                <a:spcPct val="0"/>
              </a:spcBef>
            </a:pPr>
            <a:r>
              <a:rPr lang="en-US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</a:t>
            </a:r>
            <a:r>
              <a:rPr lang="ru-RU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1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с.Арал</a:t>
            </a:r>
            <a:r>
              <a:rPr lang="ru-RU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қыстақ</a:t>
            </a:r>
            <a:r>
              <a:rPr lang="ru-RU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446</a:t>
            </a:r>
            <a:endParaRPr lang="ru-RU" sz="11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defTabSz="239989">
              <a:lnSpc>
                <a:spcPct val="90000"/>
              </a:lnSpc>
              <a:spcBef>
                <a:spcPct val="0"/>
              </a:spcBef>
              <a:buAutoNum type="arabicPlain" startAt="70"/>
            </a:pPr>
            <a:r>
              <a:rPr lang="ru-RU" sz="11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с.Қайынды-сай</a:t>
            </a:r>
            <a:r>
              <a:rPr lang="ru-RU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424</a:t>
            </a:r>
            <a:endParaRPr lang="en-US" sz="11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defTabSz="239989">
              <a:lnSpc>
                <a:spcPct val="90000"/>
              </a:lnSpc>
              <a:spcBef>
                <a:spcPct val="0"/>
              </a:spcBef>
              <a:buAutoNum type="arabicPlain" startAt="70"/>
            </a:pPr>
            <a:r>
              <a:rPr lang="ru-RU" sz="11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с.Алтынарық</a:t>
            </a:r>
            <a:r>
              <a:rPr lang="ru-RU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490</a:t>
            </a:r>
            <a:endParaRPr lang="en-US" sz="11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defTabSz="239989">
              <a:lnSpc>
                <a:spcPct val="90000"/>
              </a:lnSpc>
              <a:spcBef>
                <a:spcPct val="0"/>
              </a:spcBef>
              <a:buAutoNum type="arabicPlain" startAt="70"/>
            </a:pPr>
            <a:r>
              <a:rPr lang="ru-RU" sz="11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с.Беларық</a:t>
            </a:r>
            <a:r>
              <a:rPr lang="ru-RU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211</a:t>
            </a:r>
            <a:endParaRPr lang="en-US" sz="11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defTabSz="239989">
              <a:lnSpc>
                <a:spcPct val="90000"/>
              </a:lnSpc>
              <a:spcBef>
                <a:spcPct val="0"/>
              </a:spcBef>
              <a:buAutoNum type="arabicPlain" startAt="70"/>
            </a:pPr>
            <a:r>
              <a:rPr lang="ru-RU" sz="11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с.Кумарык</a:t>
            </a:r>
            <a:r>
              <a:rPr lang="ru-RU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150</a:t>
            </a:r>
          </a:p>
          <a:p>
            <a:pPr defTabSz="239989">
              <a:lnSpc>
                <a:spcPct val="90000"/>
              </a:lnSpc>
              <a:spcBef>
                <a:spcPct val="0"/>
              </a:spcBef>
            </a:pPr>
            <a:r>
              <a:rPr lang="ru-RU" sz="1100" b="1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Шуский</a:t>
            </a:r>
            <a:r>
              <a:rPr lang="ru-RU" sz="11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         </a:t>
            </a:r>
            <a:endParaRPr lang="en-US" sz="1100" dirty="0">
              <a:solidFill>
                <a:srgbClr val="004D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239989">
              <a:lnSpc>
                <a:spcPct val="90000"/>
              </a:lnSpc>
              <a:spcBef>
                <a:spcPct val="0"/>
              </a:spcBef>
            </a:pPr>
            <a:r>
              <a:rPr lang="en-US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</a:t>
            </a:r>
            <a:r>
              <a:rPr lang="ru-RU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1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с.Жиенбет</a:t>
            </a:r>
            <a:r>
              <a:rPr lang="ru-RU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ru-RU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437</a:t>
            </a:r>
          </a:p>
          <a:p>
            <a:pPr defTabSz="239989">
              <a:lnSpc>
                <a:spcPct val="90000"/>
              </a:lnSpc>
              <a:spcBef>
                <a:spcPct val="0"/>
              </a:spcBef>
            </a:pPr>
            <a:r>
              <a:rPr lang="en-US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</a:t>
            </a:r>
            <a:r>
              <a:rPr lang="ru-RU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1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с.Еңбек</a:t>
            </a:r>
            <a:r>
              <a:rPr lang="ru-RU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ru-RU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ru-RU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347</a:t>
            </a:r>
          </a:p>
          <a:p>
            <a:pPr defTabSz="239989">
              <a:lnSpc>
                <a:spcPct val="90000"/>
              </a:lnSpc>
              <a:spcBef>
                <a:spcPct val="0"/>
              </a:spcBef>
            </a:pPr>
            <a:r>
              <a:rPr lang="en-US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  <a:r>
              <a:rPr lang="ru-RU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1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с.Көкқайнар</a:t>
            </a:r>
            <a:r>
              <a:rPr lang="ru-RU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1720</a:t>
            </a:r>
          </a:p>
          <a:p>
            <a:pPr marL="228600" indent="-228600" defTabSz="239989">
              <a:lnSpc>
                <a:spcPct val="90000"/>
              </a:lnSpc>
              <a:spcBef>
                <a:spcPct val="0"/>
              </a:spcBef>
              <a:buAutoNum type="arabicPlain" startAt="77"/>
            </a:pPr>
            <a:r>
              <a:rPr lang="ru-RU" sz="11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с.Оразалы</a:t>
            </a:r>
            <a:r>
              <a:rPr lang="ru-RU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батыр     1110</a:t>
            </a:r>
            <a:endParaRPr lang="en-US" sz="11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defTabSz="239989">
              <a:lnSpc>
                <a:spcPct val="90000"/>
              </a:lnSpc>
              <a:spcBef>
                <a:spcPct val="0"/>
              </a:spcBef>
              <a:buAutoNum type="arabicPlain" startAt="77"/>
            </a:pPr>
            <a:r>
              <a:rPr lang="ru-RU" sz="11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с.Еңбекші</a:t>
            </a:r>
            <a:r>
              <a:rPr lang="ru-RU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721</a:t>
            </a:r>
            <a:endParaRPr lang="en-US" sz="11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defTabSz="239989">
              <a:lnSpc>
                <a:spcPct val="90000"/>
              </a:lnSpc>
              <a:spcBef>
                <a:spcPct val="0"/>
              </a:spcBef>
              <a:buAutoNum type="arabicPlain" startAt="77"/>
            </a:pPr>
            <a:r>
              <a:rPr lang="ru-RU" sz="11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с.Тасөткел</a:t>
            </a:r>
            <a:r>
              <a:rPr lang="ru-RU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246</a:t>
            </a:r>
            <a:endParaRPr lang="en-US" sz="11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defTabSz="239989">
              <a:lnSpc>
                <a:spcPct val="90000"/>
              </a:lnSpc>
              <a:spcBef>
                <a:spcPct val="0"/>
              </a:spcBef>
              <a:buAutoNum type="arabicPlain" startAt="80"/>
            </a:pPr>
            <a:r>
              <a:rPr lang="ru-RU" sz="11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с.Бөлтірік</a:t>
            </a:r>
            <a:r>
              <a:rPr lang="ru-RU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766</a:t>
            </a:r>
            <a:endParaRPr lang="ru-RU" sz="11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239989">
              <a:lnSpc>
                <a:spcPct val="90000"/>
              </a:lnSpc>
              <a:spcBef>
                <a:spcPct val="0"/>
              </a:spcBef>
            </a:pPr>
            <a:r>
              <a:rPr lang="ru-RU" sz="11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Таласский</a:t>
            </a:r>
            <a:r>
              <a:rPr lang="ru-RU" sz="11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 </a:t>
            </a:r>
          </a:p>
          <a:p>
            <a:pPr defTabSz="239989">
              <a:lnSpc>
                <a:spcPct val="90000"/>
              </a:lnSpc>
              <a:spcBef>
                <a:spcPct val="0"/>
              </a:spcBef>
            </a:pPr>
            <a:r>
              <a:rPr lang="ru-RU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1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с.Қожағаппар</a:t>
            </a:r>
            <a:r>
              <a:rPr lang="ru-RU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542</a:t>
            </a:r>
            <a:endParaRPr lang="ru-RU" sz="11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239989">
              <a:lnSpc>
                <a:spcPct val="90000"/>
              </a:lnSpc>
              <a:spcBef>
                <a:spcPct val="0"/>
              </a:spcBef>
            </a:pPr>
            <a:r>
              <a:rPr lang="ru-RU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1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с.Қараой</a:t>
            </a:r>
            <a:r>
              <a:rPr lang="ru-RU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ru-RU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378</a:t>
            </a:r>
            <a:endParaRPr lang="ru-RU" sz="11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239989">
              <a:lnSpc>
                <a:spcPct val="90000"/>
              </a:lnSpc>
              <a:spcBef>
                <a:spcPct val="0"/>
              </a:spcBef>
            </a:pPr>
            <a:r>
              <a:rPr lang="ru-RU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1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с.Сеиілбек</a:t>
            </a:r>
            <a:r>
              <a:rPr lang="ru-RU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ru-RU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311</a:t>
            </a:r>
            <a:endParaRPr lang="ru-RU" sz="11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239989">
              <a:lnSpc>
                <a:spcPct val="90000"/>
              </a:lnSpc>
              <a:spcBef>
                <a:spcPct val="0"/>
              </a:spcBef>
            </a:pPr>
            <a:r>
              <a:rPr lang="en-US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</a:t>
            </a:r>
            <a:r>
              <a:rPr lang="ru-RU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1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с.Тұрымқұл</a:t>
            </a:r>
            <a:r>
              <a:rPr lang="ru-RU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263</a:t>
            </a:r>
            <a:endParaRPr lang="ru-RU" sz="11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4792" indent="-304792" defTabSz="239989">
              <a:lnSpc>
                <a:spcPct val="90000"/>
              </a:lnSpc>
              <a:spcBef>
                <a:spcPct val="0"/>
              </a:spcBef>
              <a:buAutoNum type="arabicPlain" startAt="364"/>
            </a:pPr>
            <a:endParaRPr lang="ru-RU" sz="1100" dirty="0">
              <a:solidFill>
                <a:srgbClr val="004D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4792" indent="-304792" defTabSz="239989">
              <a:lnSpc>
                <a:spcPct val="90000"/>
              </a:lnSpc>
              <a:spcBef>
                <a:spcPct val="0"/>
              </a:spcBef>
              <a:buAutoNum type="arabicPlain" startAt="220"/>
            </a:pPr>
            <a:endParaRPr lang="ru-RU" sz="1100" dirty="0">
              <a:solidFill>
                <a:srgbClr val="004D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48208" y="164637"/>
            <a:ext cx="1853683" cy="6912768"/>
          </a:xfrm>
          <a:prstGeom prst="rect">
            <a:avLst/>
          </a:prstGeom>
        </p:spPr>
        <p:txBody>
          <a:bodyPr vert="horz" lIns="121917" tIns="60958" rIns="121917" bIns="60958" rtlCol="0" anchor="ctr">
            <a:noAutofit/>
          </a:bodyPr>
          <a:lstStyle/>
          <a:p>
            <a:pPr defTabSz="239989">
              <a:lnSpc>
                <a:spcPct val="90000"/>
              </a:lnSpc>
              <a:spcBef>
                <a:spcPct val="0"/>
              </a:spcBef>
            </a:pPr>
            <a:endParaRPr lang="ru-RU" sz="8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42909" y="68627"/>
            <a:ext cx="1824203" cy="7033440"/>
          </a:xfrm>
          <a:prstGeom prst="rect">
            <a:avLst/>
          </a:prstGeom>
        </p:spPr>
        <p:txBody>
          <a:bodyPr vert="horz" lIns="121917" tIns="60958" rIns="121917" bIns="60958" rtlCol="0" anchor="ctr">
            <a:noAutofit/>
          </a:bodyPr>
          <a:lstStyle/>
          <a:p>
            <a:pPr defTabSz="239989">
              <a:lnSpc>
                <a:spcPct val="90000"/>
              </a:lnSpc>
              <a:spcBef>
                <a:spcPct val="0"/>
              </a:spcBef>
            </a:pPr>
            <a:endParaRPr lang="ru-RU" sz="800" dirty="0">
              <a:solidFill>
                <a:srgbClr val="004D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1492" y="-25864"/>
            <a:ext cx="11062448" cy="400108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>
            <a:defPPr>
              <a:defRPr lang="ru-RU"/>
            </a:defPPr>
            <a:lvl1pPr>
              <a:defRPr sz="1200" b="1" u="sng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kk-KZ" sz="2000" cap="small" dirty="0">
                <a:solidFill>
                  <a:srgbClr val="0070C0"/>
                </a:solidFill>
                <a:effectLst/>
                <a:ea typeface="Tahoma" panose="020B0604030504040204" pitchFamily="34" charset="0"/>
              </a:rPr>
              <a:t>ПЛАН ПО 100</a:t>
            </a:r>
            <a:r>
              <a:rPr lang="ru-RU" sz="2000" cap="small" dirty="0">
                <a:solidFill>
                  <a:srgbClr val="0070C0"/>
                </a:solidFill>
                <a:effectLst/>
                <a:ea typeface="Tahoma" panose="020B0604030504040204" pitchFamily="34" charset="0"/>
              </a:rPr>
              <a:t>% ОБЕСПЕЧЕНИЮ СЕЛЬСКОГО НАСЕЛЕНИЯ  ЖАМБЫЛСКОЙ ОБЛАСТИ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159563" y="2035704"/>
            <a:ext cx="0" cy="4822296"/>
          </a:xfrm>
          <a:prstGeom prst="line">
            <a:avLst/>
          </a:prstGeom>
          <a:ln w="12700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8112224" y="5182517"/>
            <a:ext cx="3072341" cy="3789776"/>
          </a:xfrm>
          <a:prstGeom prst="rect">
            <a:avLst/>
          </a:prstGeom>
        </p:spPr>
        <p:txBody>
          <a:bodyPr vert="horz" lIns="121917" tIns="60958" rIns="121917" bIns="60958" rtlCol="0" anchor="ctr">
            <a:noAutofit/>
          </a:bodyPr>
          <a:lstStyle/>
          <a:p>
            <a:pPr defTabSz="239989">
              <a:lnSpc>
                <a:spcPct val="90000"/>
              </a:lnSpc>
              <a:spcBef>
                <a:spcPct val="0"/>
              </a:spcBef>
            </a:pPr>
            <a:endParaRPr lang="ru-RU" sz="1200" dirty="0">
              <a:solidFill>
                <a:srgbClr val="004D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02882" y="2008913"/>
            <a:ext cx="2549755" cy="560768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defTabSz="239989">
              <a:lnSpc>
                <a:spcPct val="90000"/>
              </a:lnSpc>
              <a:spcBef>
                <a:spcPct val="0"/>
              </a:spcBef>
            </a:pPr>
            <a:r>
              <a:rPr lang="ru-RU" sz="11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Жуалынский</a:t>
            </a:r>
            <a:r>
              <a:rPr lang="ru-RU" sz="11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</a:t>
            </a:r>
          </a:p>
          <a:p>
            <a:pPr defTabSz="239989">
              <a:lnSpc>
                <a:spcPct val="90000"/>
              </a:lnSpc>
              <a:spcBef>
                <a:spcPct val="0"/>
              </a:spcBef>
            </a:pPr>
            <a:r>
              <a:rPr lang="en-US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ru-RU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1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с.Шақпақ</a:t>
            </a:r>
            <a:r>
              <a:rPr lang="ru-RU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ата</a:t>
            </a:r>
            <a:r>
              <a:rPr lang="ru-RU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	2593</a:t>
            </a:r>
          </a:p>
          <a:p>
            <a:pPr defTabSz="239989">
              <a:lnSpc>
                <a:spcPct val="90000"/>
              </a:lnSpc>
              <a:spcBef>
                <a:spcPct val="0"/>
              </a:spcBef>
            </a:pPr>
            <a:r>
              <a:rPr lang="en-US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r>
              <a:rPr lang="ru-RU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1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с.Тәттібай</a:t>
            </a:r>
            <a:r>
              <a:rPr lang="ru-RU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Дүйсебай</a:t>
            </a:r>
            <a:r>
              <a:rPr lang="ru-RU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953</a:t>
            </a:r>
          </a:p>
          <a:p>
            <a:pPr marL="228600" indent="-228600" defTabSz="239989">
              <a:lnSpc>
                <a:spcPct val="90000"/>
              </a:lnSpc>
              <a:spcBef>
                <a:spcPct val="0"/>
              </a:spcBef>
              <a:buAutoNum type="arabicPlain" startAt="32"/>
            </a:pPr>
            <a:r>
              <a:rPr lang="ru-RU" sz="11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с.Бәйтерек</a:t>
            </a:r>
            <a:r>
              <a:rPr lang="ru-RU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1840</a:t>
            </a:r>
            <a:endParaRPr lang="en-US" sz="11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defTabSz="239989">
              <a:lnSpc>
                <a:spcPct val="90000"/>
              </a:lnSpc>
              <a:spcBef>
                <a:spcPct val="0"/>
              </a:spcBef>
              <a:buAutoNum type="arabicPlain" startAt="32"/>
            </a:pPr>
            <a:r>
              <a:rPr lang="ru-RU" sz="11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с.Жаңаталап</a:t>
            </a:r>
            <a:r>
              <a:rPr lang="ru-RU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ru-RU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562</a:t>
            </a:r>
            <a:endParaRPr lang="en-US" sz="11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defTabSz="239989">
              <a:lnSpc>
                <a:spcPct val="90000"/>
              </a:lnSpc>
              <a:spcBef>
                <a:spcPct val="0"/>
              </a:spcBef>
              <a:buAutoNum type="arabicPlain" startAt="32"/>
            </a:pPr>
            <a:r>
              <a:rPr lang="ru-RU" sz="11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с.Ақтоған</a:t>
            </a:r>
            <a:r>
              <a:rPr lang="ru-RU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93</a:t>
            </a:r>
            <a:endParaRPr lang="kk-KZ" sz="11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239989">
              <a:lnSpc>
                <a:spcPct val="90000"/>
              </a:lnSpc>
              <a:spcBef>
                <a:spcPct val="0"/>
              </a:spcBef>
            </a:pPr>
            <a:r>
              <a:rPr lang="en-US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</a:t>
            </a:r>
            <a:r>
              <a:rPr lang="ru-RU" sz="11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с.Көлтоған</a:t>
            </a:r>
            <a:r>
              <a:rPr lang="ru-RU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ru-RU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1275</a:t>
            </a:r>
          </a:p>
          <a:p>
            <a:pPr marL="228600" indent="-228600" defTabSz="239989">
              <a:lnSpc>
                <a:spcPct val="90000"/>
              </a:lnSpc>
              <a:spcBef>
                <a:spcPct val="0"/>
              </a:spcBef>
              <a:buAutoNum type="arabicPlain" startAt="36"/>
            </a:pPr>
            <a:r>
              <a:rPr lang="ru-RU" sz="11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с.Ертай</a:t>
            </a:r>
            <a:r>
              <a:rPr lang="ru-RU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732</a:t>
            </a:r>
            <a:endParaRPr lang="en-US" sz="11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defTabSz="239989">
              <a:lnSpc>
                <a:spcPct val="90000"/>
              </a:lnSpc>
              <a:spcBef>
                <a:spcPct val="0"/>
              </a:spcBef>
              <a:buAutoNum type="arabicPlain" startAt="36"/>
            </a:pPr>
            <a:r>
              <a:rPr lang="ru-RU" sz="11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с.Рысбек</a:t>
            </a:r>
            <a:r>
              <a:rPr lang="ru-RU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батыр   </a:t>
            </a:r>
            <a:r>
              <a:rPr lang="ru-RU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475</a:t>
            </a:r>
            <a:endParaRPr lang="en-US" sz="11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defTabSz="239989">
              <a:lnSpc>
                <a:spcPct val="90000"/>
              </a:lnSpc>
              <a:spcBef>
                <a:spcPct val="0"/>
              </a:spcBef>
              <a:buAutoNum type="arabicPlain" startAt="36"/>
            </a:pPr>
            <a:r>
              <a:rPr lang="ru-RU" sz="11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с.Қарабастау</a:t>
            </a:r>
            <a:r>
              <a:rPr lang="ru-RU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1016</a:t>
            </a:r>
            <a:endParaRPr lang="en-US" sz="11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defTabSz="239989">
              <a:lnSpc>
                <a:spcPct val="90000"/>
              </a:lnSpc>
              <a:spcBef>
                <a:spcPct val="0"/>
              </a:spcBef>
              <a:buAutoNum type="arabicPlain" startAt="36"/>
            </a:pPr>
            <a:r>
              <a:rPr lang="ru-RU" sz="11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с.Қошкар</a:t>
            </a:r>
            <a:r>
              <a:rPr lang="ru-RU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ата</a:t>
            </a:r>
            <a:r>
              <a:rPr lang="ru-RU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1094</a:t>
            </a:r>
            <a:endParaRPr lang="en-US" sz="11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defTabSz="239989">
              <a:lnSpc>
                <a:spcPct val="90000"/>
              </a:lnSpc>
              <a:spcBef>
                <a:spcPct val="0"/>
              </a:spcBef>
              <a:buAutoNum type="arabicPlain" startAt="36"/>
            </a:pPr>
            <a:r>
              <a:rPr lang="ru-RU" sz="11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с.Қызтоған</a:t>
            </a:r>
            <a:r>
              <a:rPr lang="ru-RU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279</a:t>
            </a:r>
            <a:endParaRPr lang="en-US" sz="11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defTabSz="239989">
              <a:lnSpc>
                <a:spcPct val="90000"/>
              </a:lnSpc>
              <a:spcBef>
                <a:spcPct val="0"/>
              </a:spcBef>
              <a:buAutoNum type="arabicPlain" startAt="36"/>
            </a:pPr>
            <a:r>
              <a:rPr lang="ru-RU" sz="11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с.Ақтасты</a:t>
            </a:r>
            <a:r>
              <a:rPr lang="ru-RU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ru-RU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260</a:t>
            </a:r>
            <a:endParaRPr lang="en-US" sz="11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defTabSz="239989">
              <a:lnSpc>
                <a:spcPct val="90000"/>
              </a:lnSpc>
              <a:spcBef>
                <a:spcPct val="0"/>
              </a:spcBef>
              <a:buAutoNum type="arabicPlain" startAt="36"/>
            </a:pPr>
            <a:r>
              <a:rPr lang="ru-RU" sz="11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с.Ақтөбе</a:t>
            </a:r>
            <a:r>
              <a:rPr lang="ru-RU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ru-RU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774</a:t>
            </a:r>
            <a:endParaRPr lang="en-US" sz="11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defTabSz="239989">
              <a:lnSpc>
                <a:spcPct val="90000"/>
              </a:lnSpc>
              <a:spcBef>
                <a:spcPct val="0"/>
              </a:spcBef>
              <a:buAutoNum type="arabicPlain" startAt="36"/>
            </a:pPr>
            <a:r>
              <a:rPr lang="ru-RU" sz="11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с.Түктібай</a:t>
            </a:r>
            <a:r>
              <a:rPr lang="ru-RU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820</a:t>
            </a:r>
            <a:endParaRPr lang="en-US" sz="11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defTabSz="239989">
              <a:lnSpc>
                <a:spcPct val="90000"/>
              </a:lnSpc>
              <a:spcBef>
                <a:spcPct val="0"/>
              </a:spcBef>
              <a:buAutoNum type="arabicPlain" startAt="36"/>
            </a:pPr>
            <a:r>
              <a:rPr lang="ru-RU" sz="11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с.Қоныртөбе</a:t>
            </a:r>
            <a:r>
              <a:rPr lang="ru-RU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646</a:t>
            </a:r>
            <a:endParaRPr lang="en-US" sz="11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defTabSz="239989">
              <a:lnSpc>
                <a:spcPct val="90000"/>
              </a:lnSpc>
              <a:spcBef>
                <a:spcPct val="0"/>
              </a:spcBef>
              <a:buAutoNum type="arabicPlain" startAt="36"/>
            </a:pPr>
            <a:r>
              <a:rPr lang="ru-RU" sz="11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с.Кәріқорған</a:t>
            </a:r>
            <a:r>
              <a:rPr lang="ru-RU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59</a:t>
            </a:r>
            <a:endParaRPr lang="en-US" sz="11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defTabSz="239989">
              <a:lnSpc>
                <a:spcPct val="90000"/>
              </a:lnSpc>
              <a:spcBef>
                <a:spcPct val="0"/>
              </a:spcBef>
              <a:buAutoNum type="arabicPlain" startAt="36"/>
            </a:pPr>
            <a:r>
              <a:rPr lang="ru-RU" sz="11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с.Тасбастау</a:t>
            </a:r>
            <a:r>
              <a:rPr lang="ru-RU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ru-RU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669</a:t>
            </a:r>
          </a:p>
          <a:p>
            <a:pPr defTabSz="239989">
              <a:lnSpc>
                <a:spcPct val="90000"/>
              </a:lnSpc>
              <a:spcBef>
                <a:spcPct val="0"/>
              </a:spcBef>
            </a:pPr>
            <a:r>
              <a:rPr lang="ru-RU" sz="11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Жамбылский</a:t>
            </a:r>
            <a:r>
              <a:rPr lang="ru-RU" sz="11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</a:t>
            </a:r>
            <a:endParaRPr lang="en-US" sz="11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239989">
              <a:lnSpc>
                <a:spcPct val="90000"/>
              </a:lnSpc>
              <a:spcBef>
                <a:spcPct val="0"/>
              </a:spcBef>
            </a:pPr>
            <a:r>
              <a:rPr lang="en-US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 </a:t>
            </a:r>
            <a:r>
              <a:rPr lang="ru-RU" sz="11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с.Түрксиб</a:t>
            </a:r>
            <a:r>
              <a:rPr lang="ru-RU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  <a:r>
              <a:rPr lang="ru-RU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3590</a:t>
            </a:r>
          </a:p>
          <a:p>
            <a:pPr defTabSz="239989">
              <a:lnSpc>
                <a:spcPct val="90000"/>
              </a:lnSpc>
              <a:spcBef>
                <a:spcPct val="0"/>
              </a:spcBef>
            </a:pPr>
            <a:r>
              <a:rPr lang="en-US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r>
              <a:rPr lang="ru-RU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1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с.Бектөбе</a:t>
            </a:r>
            <a:r>
              <a:rPr lang="ru-RU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ru-RU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ru-RU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3084</a:t>
            </a:r>
          </a:p>
          <a:p>
            <a:pPr defTabSz="239989">
              <a:lnSpc>
                <a:spcPct val="90000"/>
              </a:lnSpc>
              <a:spcBef>
                <a:spcPct val="0"/>
              </a:spcBef>
            </a:pPr>
            <a:r>
              <a:rPr lang="en-US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  <a:r>
              <a:rPr lang="ru-RU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1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с.Қызылшарық</a:t>
            </a:r>
            <a:r>
              <a:rPr lang="ru-RU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1265</a:t>
            </a:r>
          </a:p>
          <a:p>
            <a:pPr defTabSz="239989">
              <a:lnSpc>
                <a:spcPct val="90000"/>
              </a:lnSpc>
              <a:spcBef>
                <a:spcPct val="0"/>
              </a:spcBef>
            </a:pPr>
            <a:r>
              <a:rPr lang="ru-RU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1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с.Бесағаш</a:t>
            </a:r>
            <a:r>
              <a:rPr lang="ru-RU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ru-RU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3190</a:t>
            </a:r>
          </a:p>
          <a:p>
            <a:pPr defTabSz="239989">
              <a:lnSpc>
                <a:spcPct val="90000"/>
              </a:lnSpc>
              <a:spcBef>
                <a:spcPct val="0"/>
              </a:spcBef>
            </a:pPr>
            <a:r>
              <a:rPr lang="ru-RU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1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с.Каракемер</a:t>
            </a:r>
            <a:r>
              <a:rPr lang="ru-RU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2237</a:t>
            </a:r>
          </a:p>
          <a:p>
            <a:pPr marL="228600" indent="-228600" defTabSz="239989">
              <a:lnSpc>
                <a:spcPct val="90000"/>
              </a:lnSpc>
              <a:spcBef>
                <a:spcPct val="0"/>
              </a:spcBef>
              <a:buAutoNum type="arabicPlain" startAt="52"/>
            </a:pPr>
            <a:r>
              <a:rPr lang="ru-RU" sz="11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с.Шоқай</a:t>
            </a:r>
            <a:r>
              <a:rPr lang="ru-RU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820</a:t>
            </a:r>
            <a:endParaRPr lang="en-US" sz="11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defTabSz="239989">
              <a:lnSpc>
                <a:spcPct val="90000"/>
              </a:lnSpc>
              <a:spcBef>
                <a:spcPct val="0"/>
              </a:spcBef>
              <a:buAutoNum type="arabicPlain" startAt="52"/>
            </a:pPr>
            <a:r>
              <a:rPr lang="ru-RU" sz="11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ст.Жұма</a:t>
            </a:r>
            <a:r>
              <a:rPr lang="ru-RU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285</a:t>
            </a:r>
            <a:endParaRPr lang="en-US" sz="11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defTabSz="239989">
              <a:lnSpc>
                <a:spcPct val="90000"/>
              </a:lnSpc>
              <a:spcBef>
                <a:spcPct val="0"/>
              </a:spcBef>
              <a:buAutoNum type="arabicPlain" startAt="52"/>
            </a:pPr>
            <a:r>
              <a:rPr lang="ru-RU" sz="11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с.Кемел</a:t>
            </a:r>
            <a:r>
              <a:rPr lang="ru-RU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259</a:t>
            </a:r>
            <a:endParaRPr lang="en-US" sz="11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defTabSz="239989">
              <a:lnSpc>
                <a:spcPct val="90000"/>
              </a:lnSpc>
              <a:spcBef>
                <a:spcPct val="0"/>
              </a:spcBef>
              <a:buAutoNum type="arabicPlain" startAt="52"/>
            </a:pPr>
            <a:r>
              <a:rPr lang="ru-RU" sz="11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с.Жаңаөткел</a:t>
            </a:r>
            <a:r>
              <a:rPr lang="ru-RU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252</a:t>
            </a:r>
          </a:p>
          <a:p>
            <a:pPr defTabSz="239989">
              <a:lnSpc>
                <a:spcPct val="90000"/>
              </a:lnSpc>
              <a:spcBef>
                <a:spcPct val="0"/>
              </a:spcBef>
            </a:pPr>
            <a:r>
              <a:rPr lang="ru-RU" sz="1100" b="1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Сарысуский</a:t>
            </a:r>
            <a:r>
              <a:rPr lang="ru-RU" sz="11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	</a:t>
            </a:r>
          </a:p>
          <a:p>
            <a:pPr defTabSz="239989">
              <a:lnSpc>
                <a:spcPct val="90000"/>
              </a:lnSpc>
              <a:spcBef>
                <a:spcPct val="0"/>
              </a:spcBef>
            </a:pPr>
            <a:r>
              <a:rPr lang="en-US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  <a:r>
              <a:rPr lang="ru-RU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1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с.Үшбас</a:t>
            </a:r>
            <a:r>
              <a:rPr lang="ru-RU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ru-RU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180</a:t>
            </a:r>
            <a:endParaRPr lang="ru-RU" sz="11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239989">
              <a:lnSpc>
                <a:spcPct val="90000"/>
              </a:lnSpc>
              <a:spcBef>
                <a:spcPct val="0"/>
              </a:spcBef>
            </a:pPr>
            <a:r>
              <a:rPr lang="en-US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</a:t>
            </a:r>
            <a:r>
              <a:rPr lang="ru-RU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1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с.Шағалалы</a:t>
            </a:r>
            <a:r>
              <a:rPr lang="ru-RU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ru-RU" sz="1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116</a:t>
            </a:r>
          </a:p>
          <a:p>
            <a:pPr defTabSz="239989">
              <a:lnSpc>
                <a:spcPct val="90000"/>
              </a:lnSpc>
              <a:spcBef>
                <a:spcPct val="0"/>
              </a:spcBef>
            </a:pPr>
            <a:endParaRPr lang="ru-RU" sz="1100" dirty="0">
              <a:solidFill>
                <a:srgbClr val="004D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4792" indent="-304792" defTabSz="239989">
              <a:lnSpc>
                <a:spcPct val="90000"/>
              </a:lnSpc>
              <a:spcBef>
                <a:spcPct val="0"/>
              </a:spcBef>
              <a:buAutoNum type="arabicPlain" startAt="242"/>
            </a:pPr>
            <a:endParaRPr lang="ru-RU" sz="1100" dirty="0">
              <a:solidFill>
                <a:srgbClr val="004D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4792" indent="-304792" defTabSz="239989">
              <a:lnSpc>
                <a:spcPct val="90000"/>
              </a:lnSpc>
              <a:spcBef>
                <a:spcPct val="0"/>
              </a:spcBef>
              <a:buAutoNum type="arabicPlain" startAt="364"/>
            </a:pPr>
            <a:endParaRPr lang="ru-RU" sz="1100" dirty="0">
              <a:solidFill>
                <a:srgbClr val="004D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4792" indent="-304792" defTabSz="239989">
              <a:lnSpc>
                <a:spcPct val="90000"/>
              </a:lnSpc>
              <a:spcBef>
                <a:spcPct val="0"/>
              </a:spcBef>
              <a:buAutoNum type="arabicPlain" startAt="40"/>
            </a:pPr>
            <a:endParaRPr lang="ru-RU" sz="1100" dirty="0">
              <a:solidFill>
                <a:srgbClr val="004D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4792" indent="-304792" defTabSz="239989">
              <a:lnSpc>
                <a:spcPct val="90000"/>
              </a:lnSpc>
              <a:spcBef>
                <a:spcPct val="0"/>
              </a:spcBef>
              <a:buAutoNum type="arabicPlain" startAt="40"/>
            </a:pPr>
            <a:endParaRPr lang="ru-RU" sz="1100" dirty="0">
              <a:solidFill>
                <a:srgbClr val="004D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920203" y="1976155"/>
            <a:ext cx="2430131" cy="499828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defTabSz="239989">
              <a:lnSpc>
                <a:spcPct val="90000"/>
              </a:lnSpc>
              <a:spcBef>
                <a:spcPct val="0"/>
              </a:spcBef>
            </a:pPr>
            <a:r>
              <a:rPr lang="ru-RU" sz="11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Байзакский</a:t>
            </a:r>
            <a:r>
              <a:rPr lang="ru-RU" sz="11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   	</a:t>
            </a:r>
          </a:p>
          <a:p>
            <a:pPr defTabSz="239989">
              <a:lnSpc>
                <a:spcPct val="90000"/>
              </a:lnSpc>
              <a:spcBef>
                <a:spcPct val="0"/>
              </a:spcBef>
            </a:pPr>
            <a:r>
              <a:rPr lang="kk-KZ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ru-RU" sz="1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с.Төрткөл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ru-RU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287</a:t>
            </a:r>
          </a:p>
          <a:p>
            <a:pPr defTabSz="239989">
              <a:lnSpc>
                <a:spcPct val="90000"/>
              </a:lnSpc>
              <a:spcBef>
                <a:spcPct val="0"/>
              </a:spcBef>
            </a:pPr>
            <a:r>
              <a:rPr lang="kk-KZ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ru-RU" sz="1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с.Қайнар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ru-RU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134</a:t>
            </a:r>
          </a:p>
          <a:p>
            <a:pPr defTabSz="239989">
              <a:lnSpc>
                <a:spcPct val="90000"/>
              </a:lnSpc>
              <a:spcBef>
                <a:spcPct val="0"/>
              </a:spcBef>
            </a:pPr>
            <a:r>
              <a:rPr lang="kk-KZ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ru-RU" sz="1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с.Жаңасаз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ru-RU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260</a:t>
            </a:r>
          </a:p>
          <a:p>
            <a:pPr defTabSz="239989">
              <a:lnSpc>
                <a:spcPct val="90000"/>
              </a:lnSpc>
              <a:spcBef>
                <a:spcPct val="0"/>
              </a:spcBef>
            </a:pPr>
            <a:r>
              <a:rPr lang="ru-RU" sz="11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Жамбылский</a:t>
            </a:r>
            <a:r>
              <a:rPr lang="ru-RU" sz="11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	</a:t>
            </a:r>
            <a:endParaRPr lang="en-US" sz="11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239989">
              <a:lnSpc>
                <a:spcPct val="90000"/>
              </a:lnSpc>
              <a:spcBef>
                <a:spcPct val="0"/>
              </a:spcBef>
            </a:pPr>
            <a:r>
              <a:rPr lang="kk-KZ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ru-RU" sz="1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с.Сеңгірбай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ru-RU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76</a:t>
            </a:r>
            <a:endParaRPr lang="ru-RU" sz="1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239989">
              <a:lnSpc>
                <a:spcPct val="90000"/>
              </a:lnSpc>
              <a:spcBef>
                <a:spcPct val="0"/>
              </a:spcBef>
            </a:pPr>
            <a:r>
              <a:rPr lang="kk-KZ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ru-RU" sz="1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с.Құмсуат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ru-RU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130</a:t>
            </a:r>
            <a:endParaRPr lang="ru-RU" sz="1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239989">
              <a:lnSpc>
                <a:spcPct val="90000"/>
              </a:lnSpc>
              <a:spcBef>
                <a:spcPct val="0"/>
              </a:spcBef>
            </a:pPr>
            <a:r>
              <a:rPr lang="kk-KZ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ru-RU" sz="1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с.Әулиекөл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ru-RU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180</a:t>
            </a:r>
            <a:endParaRPr lang="ru-RU" sz="1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239989">
              <a:lnSpc>
                <a:spcPct val="90000"/>
              </a:lnSpc>
              <a:spcBef>
                <a:spcPct val="0"/>
              </a:spcBef>
            </a:pPr>
            <a:r>
              <a:rPr lang="kk-KZ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ru-RU" sz="1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с.Көлқайнар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ru-RU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71</a:t>
            </a:r>
          </a:p>
          <a:p>
            <a:pPr defTabSz="239989">
              <a:lnSpc>
                <a:spcPct val="90000"/>
              </a:lnSpc>
              <a:spcBef>
                <a:spcPct val="0"/>
              </a:spcBef>
            </a:pPr>
            <a:r>
              <a:rPr lang="ru-RU" sz="11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Жуалынский</a:t>
            </a:r>
            <a:r>
              <a:rPr lang="ru-RU" sz="11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	</a:t>
            </a:r>
          </a:p>
          <a:p>
            <a:pPr defTabSz="239989">
              <a:lnSpc>
                <a:spcPct val="90000"/>
              </a:lnSpc>
              <a:spcBef>
                <a:spcPct val="0"/>
              </a:spcBef>
            </a:pPr>
            <a:r>
              <a:rPr lang="kk-KZ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</a:t>
            </a:r>
            <a:r>
              <a:rPr lang="ru-RU" sz="1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с.Амансай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ru-RU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178</a:t>
            </a:r>
            <a:endParaRPr lang="ru-RU" sz="1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239989">
              <a:lnSpc>
                <a:spcPct val="90000"/>
              </a:lnSpc>
              <a:spcBef>
                <a:spcPct val="0"/>
              </a:spcBef>
            </a:pPr>
            <a:r>
              <a:rPr lang="kk-KZ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</a:t>
            </a:r>
            <a:r>
              <a:rPr lang="ru-RU" sz="1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с.Көктас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ru-RU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176</a:t>
            </a:r>
          </a:p>
          <a:p>
            <a:pPr marL="304792" indent="-304792" defTabSz="239989">
              <a:lnSpc>
                <a:spcPct val="90000"/>
              </a:lnSpc>
              <a:spcBef>
                <a:spcPct val="0"/>
              </a:spcBef>
              <a:buAutoNum type="arabicPlain" startAt="10"/>
            </a:pPr>
            <a:r>
              <a:rPr lang="ru-RU" sz="1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с.Қарасу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ru-RU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123</a:t>
            </a:r>
          </a:p>
          <a:p>
            <a:pPr marL="304792" indent="-304792" defTabSz="239989">
              <a:lnSpc>
                <a:spcPct val="90000"/>
              </a:lnSpc>
              <a:spcBef>
                <a:spcPct val="0"/>
              </a:spcBef>
              <a:buAutoNum type="arabicPlain" startAt="10"/>
            </a:pPr>
            <a:r>
              <a:rPr lang="ru-RU" sz="1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с.Күркіреу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-су           108</a:t>
            </a:r>
          </a:p>
          <a:p>
            <a:pPr marL="304792" indent="-304792" defTabSz="239989">
              <a:lnSpc>
                <a:spcPct val="90000"/>
              </a:lnSpc>
              <a:spcBef>
                <a:spcPct val="0"/>
              </a:spcBef>
              <a:buAutoNum type="arabicPlain" startAt="10"/>
            </a:pPr>
            <a:r>
              <a:rPr lang="ru-RU" sz="1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с.Әбдіқадыр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198</a:t>
            </a:r>
            <a:endParaRPr lang="ru-RU" sz="1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4792" indent="-304792" defTabSz="239989">
              <a:lnSpc>
                <a:spcPct val="90000"/>
              </a:lnSpc>
              <a:spcBef>
                <a:spcPct val="0"/>
              </a:spcBef>
              <a:buAutoNum type="arabicPlain" startAt="10"/>
            </a:pPr>
            <a:r>
              <a:rPr lang="ru-RU" sz="1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с.Қазбастау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ru-RU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70</a:t>
            </a:r>
            <a:endParaRPr lang="ru-RU" sz="1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4792" indent="-304792" defTabSz="239989">
              <a:lnSpc>
                <a:spcPct val="90000"/>
              </a:lnSpc>
              <a:spcBef>
                <a:spcPct val="0"/>
              </a:spcBef>
              <a:buAutoNum type="arabicPlain" startAt="10"/>
            </a:pPr>
            <a:r>
              <a:rPr lang="ru-RU" sz="1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с.Қаратас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	</a:t>
            </a:r>
            <a:r>
              <a:rPr lang="ru-RU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195</a:t>
            </a:r>
            <a:endParaRPr lang="ru-RU" sz="1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239989">
              <a:lnSpc>
                <a:spcPct val="90000"/>
              </a:lnSpc>
              <a:spcBef>
                <a:spcPct val="0"/>
              </a:spcBef>
            </a:pPr>
            <a:r>
              <a:rPr lang="ru-RU" sz="11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Мойынкумский</a:t>
            </a:r>
            <a:r>
              <a:rPr lang="ru-RU" sz="11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	</a:t>
            </a:r>
            <a:endParaRPr lang="en-US" sz="11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4792" indent="-304792" defTabSz="239989">
              <a:lnSpc>
                <a:spcPct val="90000"/>
              </a:lnSpc>
              <a:spcBef>
                <a:spcPct val="0"/>
              </a:spcBef>
              <a:buAutoNum type="arabicPlain" startAt="21"/>
            </a:pPr>
            <a:r>
              <a:rPr lang="ru-RU" sz="1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с.Бұрыл-Байтал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	</a:t>
            </a:r>
            <a:r>
              <a:rPr lang="ru-RU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206</a:t>
            </a:r>
            <a:endParaRPr lang="ru-RU" sz="1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239989">
              <a:lnSpc>
                <a:spcPct val="90000"/>
              </a:lnSpc>
              <a:spcBef>
                <a:spcPct val="0"/>
              </a:spcBef>
            </a:pPr>
            <a:r>
              <a:rPr lang="ru-RU" sz="11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Т.Рыскуловский</a:t>
            </a:r>
            <a:r>
              <a:rPr lang="ru-RU" sz="11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	</a:t>
            </a:r>
          </a:p>
          <a:p>
            <a:pPr defTabSz="239989">
              <a:lnSpc>
                <a:spcPct val="90000"/>
              </a:lnSpc>
              <a:spcBef>
                <a:spcPct val="0"/>
              </a:spcBef>
            </a:pP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	</a:t>
            </a:r>
            <a:r>
              <a:rPr lang="ru-RU" sz="1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с.Қосапан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разъезді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65</a:t>
            </a:r>
          </a:p>
          <a:p>
            <a:pPr defTabSz="239989">
              <a:lnSpc>
                <a:spcPct val="90000"/>
              </a:lnSpc>
              <a:spcBef>
                <a:spcPct val="0"/>
              </a:spcBef>
            </a:pP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	</a:t>
            </a:r>
            <a:r>
              <a:rPr lang="ru-RU" sz="1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с.Абылхайыр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	84</a:t>
            </a:r>
          </a:p>
          <a:p>
            <a:pPr marL="304792" indent="-304792" defTabSz="239989">
              <a:lnSpc>
                <a:spcPct val="90000"/>
              </a:lnSpc>
              <a:spcBef>
                <a:spcPct val="0"/>
              </a:spcBef>
              <a:buAutoNum type="arabicPlain" startAt="17"/>
            </a:pPr>
            <a:r>
              <a:rPr lang="ru-RU" sz="1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с.Мамыртөбе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	180</a:t>
            </a:r>
          </a:p>
          <a:p>
            <a:pPr marL="304792" indent="-304792" defTabSz="239989">
              <a:lnSpc>
                <a:spcPct val="90000"/>
              </a:lnSpc>
              <a:spcBef>
                <a:spcPct val="0"/>
              </a:spcBef>
              <a:buAutoNum type="arabicPlain" startAt="17"/>
            </a:pPr>
            <a:r>
              <a:rPr lang="ru-RU" sz="1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с.Тойқұдық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	</a:t>
            </a:r>
            <a:r>
              <a:rPr lang="ru-RU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68</a:t>
            </a:r>
            <a:endParaRPr lang="ru-RU" sz="1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4792" indent="-304792" defTabSz="239989">
              <a:lnSpc>
                <a:spcPct val="90000"/>
              </a:lnSpc>
              <a:spcBef>
                <a:spcPct val="0"/>
              </a:spcBef>
              <a:buAutoNum type="arabicPlain" startAt="19"/>
            </a:pPr>
            <a:r>
              <a:rPr lang="ru-RU" sz="1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с.Аққайнар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ru-RU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140</a:t>
            </a:r>
          </a:p>
          <a:p>
            <a:pPr marL="304792" indent="-304792" defTabSz="239989">
              <a:lnSpc>
                <a:spcPct val="90000"/>
              </a:lnSpc>
              <a:spcBef>
                <a:spcPct val="0"/>
              </a:spcBef>
              <a:buAutoNum type="arabicPlain" startAt="19"/>
            </a:pPr>
            <a:r>
              <a:rPr lang="ru-RU" sz="1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с.Сұңқайты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ru-RU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60</a:t>
            </a:r>
          </a:p>
          <a:p>
            <a:pPr defTabSz="239989">
              <a:lnSpc>
                <a:spcPct val="90000"/>
              </a:lnSpc>
              <a:spcBef>
                <a:spcPct val="0"/>
              </a:spcBef>
            </a:pPr>
            <a:r>
              <a:rPr lang="ru-RU" sz="11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Сарысуский</a:t>
            </a:r>
            <a:r>
              <a:rPr lang="ru-RU" sz="11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	</a:t>
            </a:r>
          </a:p>
          <a:p>
            <a:pPr defTabSz="239989">
              <a:lnSpc>
                <a:spcPct val="90000"/>
              </a:lnSpc>
              <a:spcBef>
                <a:spcPct val="0"/>
              </a:spcBef>
            </a:pP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	</a:t>
            </a:r>
            <a:r>
              <a:rPr lang="ru-RU" sz="1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с.Ақтам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	62</a:t>
            </a:r>
          </a:p>
          <a:p>
            <a:pPr defTabSz="239989">
              <a:lnSpc>
                <a:spcPct val="90000"/>
              </a:lnSpc>
              <a:spcBef>
                <a:spcPct val="0"/>
              </a:spcBef>
            </a:pP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	</a:t>
            </a:r>
            <a:r>
              <a:rPr lang="ru-RU" sz="1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с.Үлкен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Көкдала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ru-RU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62</a:t>
            </a:r>
            <a:endParaRPr lang="ru-RU" sz="1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239989">
              <a:lnSpc>
                <a:spcPct val="90000"/>
              </a:lnSpc>
              <a:spcBef>
                <a:spcPct val="0"/>
              </a:spcBef>
            </a:pP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	</a:t>
            </a:r>
            <a:r>
              <a:rPr lang="ru-RU" sz="1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с.Кіші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Көкдала1   	</a:t>
            </a:r>
            <a:r>
              <a:rPr lang="ru-RU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32</a:t>
            </a:r>
            <a:endParaRPr lang="ru-RU" sz="1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239989">
              <a:lnSpc>
                <a:spcPct val="90000"/>
              </a:lnSpc>
              <a:spcBef>
                <a:spcPct val="0"/>
              </a:spcBef>
            </a:pP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	</a:t>
            </a:r>
            <a:r>
              <a:rPr lang="ru-RU" sz="1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с.Майлыкөл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ru-RU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205</a:t>
            </a:r>
          </a:p>
          <a:p>
            <a:pPr marL="304792" indent="-304792" defTabSz="239989">
              <a:lnSpc>
                <a:spcPct val="90000"/>
              </a:lnSpc>
              <a:spcBef>
                <a:spcPct val="0"/>
              </a:spcBef>
              <a:buAutoNum type="arabicPlain" startAt="21"/>
            </a:pPr>
            <a:endParaRPr lang="ru-RU" sz="1100" dirty="0">
              <a:solidFill>
                <a:srgbClr val="004D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0128448" y="1181133"/>
            <a:ext cx="2784309" cy="2880320"/>
          </a:xfrm>
          <a:prstGeom prst="rect">
            <a:avLst/>
          </a:prstGeom>
        </p:spPr>
        <p:txBody>
          <a:bodyPr vert="horz" lIns="121917" tIns="60958" rIns="121917" bIns="60958" rtlCol="0" anchor="ctr">
            <a:noAutofit/>
          </a:bodyPr>
          <a:lstStyle/>
          <a:p>
            <a:pPr defTabSz="239989">
              <a:lnSpc>
                <a:spcPct val="90000"/>
              </a:lnSpc>
              <a:spcBef>
                <a:spcPct val="0"/>
              </a:spcBef>
            </a:pPr>
            <a:r>
              <a:rPr lang="ru-RU" sz="11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Таласский</a:t>
            </a:r>
            <a:r>
              <a:rPr lang="ru-RU" sz="11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    	</a:t>
            </a:r>
          </a:p>
          <a:p>
            <a:pPr marL="304792" indent="-304792" defTabSz="239989">
              <a:lnSpc>
                <a:spcPct val="90000"/>
              </a:lnSpc>
              <a:spcBef>
                <a:spcPct val="0"/>
              </a:spcBef>
              <a:buAutoNum type="arabicPlain" startAt="26"/>
            </a:pPr>
            <a:r>
              <a:rPr lang="ru-RU" sz="1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с.Арал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ru-RU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218</a:t>
            </a:r>
            <a:endParaRPr lang="ru-RU" sz="1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4792" indent="-304792" defTabSz="239989">
              <a:lnSpc>
                <a:spcPct val="90000"/>
              </a:lnSpc>
              <a:spcBef>
                <a:spcPct val="0"/>
              </a:spcBef>
              <a:buAutoNum type="arabicPlain" startAt="26"/>
            </a:pPr>
            <a:r>
              <a:rPr lang="ru-RU" sz="1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с.Қайыр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ru-RU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</a:t>
            </a:r>
          </a:p>
          <a:p>
            <a:pPr marL="304792" indent="-304792" defTabSz="239989">
              <a:lnSpc>
                <a:spcPct val="90000"/>
              </a:lnSpc>
              <a:spcBef>
                <a:spcPct val="0"/>
              </a:spcBef>
              <a:buAutoNum type="arabicPlain" startAt="28"/>
            </a:pPr>
            <a:r>
              <a:rPr lang="ru-RU" sz="1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с.Ақтөбе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138</a:t>
            </a:r>
          </a:p>
          <a:p>
            <a:pPr defTabSz="239989">
              <a:lnSpc>
                <a:spcPct val="90000"/>
              </a:lnSpc>
              <a:spcBef>
                <a:spcPct val="0"/>
              </a:spcBef>
            </a:pPr>
            <a:r>
              <a:rPr lang="ru-RU" sz="11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Шуский</a:t>
            </a:r>
            <a:r>
              <a:rPr lang="ru-RU" sz="11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         </a:t>
            </a:r>
            <a:endParaRPr lang="en-US" sz="1100" dirty="0">
              <a:solidFill>
                <a:srgbClr val="004D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239989">
              <a:lnSpc>
                <a:spcPct val="90000"/>
              </a:lnSpc>
              <a:spcBef>
                <a:spcPct val="0"/>
              </a:spcBef>
            </a:pP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	</a:t>
            </a:r>
            <a:r>
              <a:rPr lang="ru-RU" sz="1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ст.Құлақшын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ru-RU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192</a:t>
            </a:r>
            <a:endParaRPr lang="ru-RU" sz="1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239989">
              <a:lnSpc>
                <a:spcPct val="90000"/>
              </a:lnSpc>
              <a:spcBef>
                <a:spcPct val="0"/>
              </a:spcBef>
            </a:pP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	ст. </a:t>
            </a:r>
            <a:r>
              <a:rPr lang="ru-RU" sz="1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Алайғыр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ru-RU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159</a:t>
            </a:r>
            <a:endParaRPr lang="ru-RU" sz="1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239989">
              <a:lnSpc>
                <a:spcPct val="90000"/>
              </a:lnSpc>
              <a:spcBef>
                <a:spcPct val="0"/>
              </a:spcBef>
            </a:pP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	</a:t>
            </a:r>
            <a:r>
              <a:rPr lang="ru-RU" sz="1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с.Аң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шаруашылығы</a:t>
            </a:r>
            <a:r>
              <a:rPr lang="ru-RU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172</a:t>
            </a:r>
            <a:endParaRPr lang="ru-RU" sz="1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19403" y="580874"/>
            <a:ext cx="4818492" cy="30777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>
              <a:defRPr sz="1200" b="1" u="sng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sz="1400" u="none" dirty="0" smtClean="0">
                <a:effectLst/>
              </a:rPr>
              <a:t>ЦЕНТРАЛЬНОЕ ВОДОСНАБЖЕНИЕ</a:t>
            </a:r>
            <a:endParaRPr lang="ru-RU" sz="1400" u="none" dirty="0">
              <a:effectLst/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4788429" y="2083329"/>
            <a:ext cx="0" cy="4774671"/>
          </a:xfrm>
          <a:prstGeom prst="line">
            <a:avLst/>
          </a:prstGeom>
          <a:ln w="12700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10128448" y="2007890"/>
            <a:ext cx="0" cy="4850110"/>
          </a:xfrm>
          <a:prstGeom prst="line">
            <a:avLst/>
          </a:prstGeom>
          <a:ln w="12700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406234" y="931387"/>
            <a:ext cx="1289500" cy="120032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>
              <a:defRPr sz="1200" b="1" u="sng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7200" u="none" dirty="0">
                <a:solidFill>
                  <a:srgbClr val="00B050"/>
                </a:solidFill>
                <a:effectLst/>
              </a:rPr>
              <a:t>84</a:t>
            </a:r>
            <a:r>
              <a:rPr lang="ru-RU" sz="4800" u="none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40" name="Равнобедренный треугольник 39"/>
          <p:cNvSpPr/>
          <p:nvPr/>
        </p:nvSpPr>
        <p:spPr>
          <a:xfrm rot="10800000">
            <a:off x="1199457" y="864528"/>
            <a:ext cx="3811773" cy="220447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spcCol="0"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9607034" y="984062"/>
            <a:ext cx="1289500" cy="120032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>
              <a:defRPr sz="1200" b="1" u="sng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7200" u="none" dirty="0">
                <a:effectLst/>
              </a:rPr>
              <a:t>31</a:t>
            </a:r>
            <a:r>
              <a:rPr lang="ru-RU" sz="4800" u="none" dirty="0">
                <a:solidFill>
                  <a:srgbClr val="FF9900"/>
                </a:solidFill>
              </a:rPr>
              <a:t>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015117" y="614087"/>
            <a:ext cx="2170039" cy="30777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>
              <a:defRPr sz="1200" b="1" u="sng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sz="1400" u="none" dirty="0" smtClean="0">
                <a:effectLst/>
              </a:rPr>
              <a:t>КБМ</a:t>
            </a:r>
            <a:endParaRPr lang="ru-RU" sz="1400" u="none" dirty="0">
              <a:effectLst/>
            </a:endParaRPr>
          </a:p>
        </p:txBody>
      </p:sp>
      <p:sp>
        <p:nvSpPr>
          <p:cNvPr id="46" name="Равнобедренный треугольник 45"/>
          <p:cNvSpPr/>
          <p:nvPr/>
        </p:nvSpPr>
        <p:spPr>
          <a:xfrm rot="10800000">
            <a:off x="9072331" y="902626"/>
            <a:ext cx="2206423" cy="220448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spcCol="0"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11924528" y="6546062"/>
            <a:ext cx="269622" cy="276997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7404298" y="2035704"/>
            <a:ext cx="0" cy="4815930"/>
          </a:xfrm>
          <a:prstGeom prst="line">
            <a:avLst/>
          </a:prstGeom>
          <a:ln w="1905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7451923" y="2026179"/>
            <a:ext cx="0" cy="4815930"/>
          </a:xfrm>
          <a:prstGeom prst="line">
            <a:avLst/>
          </a:prstGeom>
          <a:ln w="1905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481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130787" y="453699"/>
            <a:ext cx="3768611" cy="684803"/>
          </a:xfrm>
          <a:prstGeom prst="rect">
            <a:avLst/>
          </a:prstGeom>
          <a:ln>
            <a:noFill/>
          </a:ln>
        </p:spPr>
        <p:txBody>
          <a:bodyPr wrap="square" lIns="68578" tIns="34290" rIns="68578" bIns="34290">
            <a:spAutoFit/>
          </a:bodyPr>
          <a:lstStyle/>
          <a:p>
            <a:pPr algn="ctr"/>
            <a:r>
              <a:rPr lang="kk-KZ" sz="2000" b="1" cap="al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Tahoma"/>
              </a:rPr>
              <a:t>СНП С РОСТОМ НАСЕЛЕНИЯ</a:t>
            </a:r>
            <a:endParaRPr lang="ru-RU" sz="1600" b="1" cap="all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Tahoma"/>
            </a:endParaRPr>
          </a:p>
        </p:txBody>
      </p:sp>
      <p:sp>
        <p:nvSpPr>
          <p:cNvPr id="69" name="Равнобедренный треугольник 68"/>
          <p:cNvSpPr/>
          <p:nvPr/>
        </p:nvSpPr>
        <p:spPr>
          <a:xfrm rot="10800000">
            <a:off x="500427" y="1128364"/>
            <a:ext cx="2930752" cy="308441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90" rIns="68578" bIns="34290"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297305" y="1200169"/>
            <a:ext cx="3153695" cy="1877417"/>
          </a:xfrm>
          <a:prstGeom prst="rect">
            <a:avLst/>
          </a:prstGeom>
          <a:ln>
            <a:noFill/>
          </a:ln>
        </p:spPr>
        <p:txBody>
          <a:bodyPr wrap="square" lIns="91418" tIns="45710" rIns="91418" bIns="45710">
            <a:spAutoFit/>
          </a:bodyPr>
          <a:lstStyle/>
          <a:p>
            <a:pPr algn="ctr" defTabSz="914176">
              <a:defRPr/>
            </a:pPr>
            <a:r>
              <a:rPr lang="ru-RU" sz="8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50</a:t>
            </a:r>
            <a:r>
              <a:rPr lang="ru-RU" sz="55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55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ctr" defTabSz="914176"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сел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extBox 7"/>
          <p:cNvSpPr txBox="1">
            <a:spLocks noChangeArrowheads="1"/>
          </p:cNvSpPr>
          <p:nvPr/>
        </p:nvSpPr>
        <p:spPr bwMode="auto">
          <a:xfrm>
            <a:off x="0" y="1"/>
            <a:ext cx="12192000" cy="476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 marL="0" lvl="2" algn="ctr" fontAlgn="ctr">
              <a:defRPr sz="2300" b="1">
                <a:solidFill>
                  <a:srgbClr val="002060"/>
                </a:solidFill>
                <a:latin typeface="Arial" pitchFamily="34" charset="0"/>
                <a:ea typeface="Segoe UI Black" panose="020B0A02040204020203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altLang="ru-RU" u="sng" dirty="0" smtClean="0">
                <a:solidFill>
                  <a:srgbClr val="0070C0"/>
                </a:solidFill>
              </a:rPr>
              <a:t>ИНФОРМАЦИЯ ПО БЫСТРО РАЗВИВАЮЩИМСЯ СЕЛАМ </a:t>
            </a:r>
            <a:endParaRPr lang="ru-RU" altLang="ru-RU" u="sng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952568" y="6546062"/>
            <a:ext cx="269622" cy="276997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161328"/>
              </p:ext>
            </p:extLst>
          </p:nvPr>
        </p:nvGraphicFramePr>
        <p:xfrm>
          <a:off x="133350" y="3277082"/>
          <a:ext cx="11887200" cy="33730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1974"/>
                <a:gridCol w="3164201"/>
                <a:gridCol w="2238375"/>
                <a:gridCol w="3019425"/>
                <a:gridCol w="2943225"/>
              </a:tblGrid>
              <a:tr h="7270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</a:t>
                      </a:r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региона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Количество сел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err="1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Численость</a:t>
                      </a:r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населения на 1.01.2016 </a:t>
                      </a:r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год, </a:t>
                      </a:r>
                      <a:r>
                        <a:rPr lang="ru-RU" sz="1800" b="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</a:t>
                      </a:r>
                      <a:endParaRPr lang="ru-RU" sz="1800" b="0" i="1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err="1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Численость</a:t>
                      </a:r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населения на 1.01.2021 </a:t>
                      </a:r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год, </a:t>
                      </a:r>
                      <a:r>
                        <a:rPr lang="ru-RU" sz="1800" b="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</a:t>
                      </a:r>
                      <a:endParaRPr lang="ru-RU" sz="1800" b="0" i="1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77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2400" b="1" i="0" u="none" strike="noStrike">
                        <a:solidFill>
                          <a:srgbClr val="00B05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Всего:</a:t>
                      </a:r>
                      <a:endParaRPr lang="ru-RU" sz="2400" b="1" i="0" u="none" strike="noStrike" dirty="0">
                        <a:solidFill>
                          <a:srgbClr val="00B05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50</a:t>
                      </a:r>
                      <a:endParaRPr lang="ru-RU" sz="2400" b="1" i="0" u="none" strike="noStrike" dirty="0">
                        <a:solidFill>
                          <a:srgbClr val="00B05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557,3</a:t>
                      </a:r>
                      <a:endParaRPr lang="ru-RU" sz="2400" b="1" i="0" u="none" strike="noStrike" dirty="0">
                        <a:solidFill>
                          <a:srgbClr val="00B05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738,3</a:t>
                      </a:r>
                      <a:endParaRPr lang="ru-RU" sz="2400" b="1" i="0" u="none" strike="noStrike" dirty="0">
                        <a:solidFill>
                          <a:srgbClr val="00B05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78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Акмолинская</a:t>
                      </a:r>
                      <a:endParaRPr lang="ru-RU" sz="1800" b="0" i="0" u="none" strike="noStrike" smtClean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    26,2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   70,1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78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Алматинская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22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    306,3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 </a:t>
                      </a:r>
                      <a:r>
                        <a:rPr lang="ru-RU" sz="16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ru-RU" sz="16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379,3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78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ВКО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600" b="0" i="0" u="none" strike="noStrike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    1,5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   2,4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78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ЗКО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600" b="0" i="0" u="none" strike="noStrike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    17,5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 </a:t>
                      </a:r>
                      <a:r>
                        <a:rPr lang="ru-RU" sz="16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ru-RU" sz="16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19,3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78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Жамбылская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600" b="0" i="0" u="none" strike="noStrike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    </a:t>
                      </a:r>
                      <a:r>
                        <a:rPr lang="ru-RU" sz="16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6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34,5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    60,3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78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Костанайская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600" b="0" i="0" u="none" strike="noStrike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     6,3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    6,7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78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Мангистауская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600" b="0" i="0" u="none" strike="noStrike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     34,1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    49,1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78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Туркестанская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600" b="0" i="0" u="none" strike="noStrike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     130,8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151,1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3" name="Прямоугольник 32"/>
          <p:cNvSpPr/>
          <p:nvPr/>
        </p:nvSpPr>
        <p:spPr>
          <a:xfrm>
            <a:off x="3885280" y="544432"/>
            <a:ext cx="3768611" cy="684803"/>
          </a:xfrm>
          <a:prstGeom prst="rect">
            <a:avLst/>
          </a:prstGeom>
          <a:ln>
            <a:noFill/>
          </a:ln>
        </p:spPr>
        <p:txBody>
          <a:bodyPr wrap="square" lIns="68578" tIns="34290" rIns="68578" bIns="34290">
            <a:spAutoFit/>
          </a:bodyPr>
          <a:lstStyle/>
          <a:p>
            <a:pPr algn="ctr"/>
            <a:r>
              <a:rPr lang="kk-KZ" sz="2000" b="1" cap="al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Tahoma"/>
              </a:rPr>
              <a:t>КОЛИЧЕСТВО</a:t>
            </a:r>
          </a:p>
          <a:p>
            <a:pPr algn="ctr"/>
            <a:r>
              <a:rPr lang="kk-KZ" sz="2000" b="1" cap="al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Tahoma"/>
              </a:rPr>
              <a:t>НАСЕЛЕНИЯ</a:t>
            </a:r>
            <a:endParaRPr lang="ru-RU" sz="1600" b="1" cap="all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Tahoma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280398" y="1109314"/>
            <a:ext cx="3153695" cy="1877417"/>
          </a:xfrm>
          <a:prstGeom prst="rect">
            <a:avLst/>
          </a:prstGeom>
          <a:ln>
            <a:noFill/>
          </a:ln>
        </p:spPr>
        <p:txBody>
          <a:bodyPr wrap="square" lIns="91418" tIns="45710" rIns="91418" bIns="45710">
            <a:spAutoFit/>
          </a:bodyPr>
          <a:lstStyle/>
          <a:p>
            <a:pPr algn="ctr" defTabSz="914176">
              <a:defRPr/>
            </a:pPr>
            <a:r>
              <a:rPr lang="ru-RU" sz="8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181</a:t>
            </a:r>
            <a:r>
              <a:rPr lang="ru-RU" sz="55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55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ctr" defTabSz="914176">
              <a:defRPr/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ыс. чел.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781586" y="520987"/>
            <a:ext cx="3768611" cy="684803"/>
          </a:xfrm>
          <a:prstGeom prst="rect">
            <a:avLst/>
          </a:prstGeom>
          <a:ln>
            <a:noFill/>
          </a:ln>
        </p:spPr>
        <p:txBody>
          <a:bodyPr wrap="square" lIns="68578" tIns="34290" rIns="68578" bIns="34290">
            <a:spAutoFit/>
          </a:bodyPr>
          <a:lstStyle/>
          <a:p>
            <a:pPr algn="ctr"/>
            <a:r>
              <a:rPr lang="kk-KZ" sz="2000" b="1" cap="al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Tahoma"/>
              </a:rPr>
              <a:t>НЕОБХОДИМО ДЛЯ РАСШИРЕНИЯ</a:t>
            </a:r>
            <a:endParaRPr lang="ru-RU" sz="1600" b="1" cap="all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Tahoma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8176704" y="1085869"/>
            <a:ext cx="3153695" cy="1877417"/>
          </a:xfrm>
          <a:prstGeom prst="rect">
            <a:avLst/>
          </a:prstGeom>
          <a:ln>
            <a:noFill/>
          </a:ln>
        </p:spPr>
        <p:txBody>
          <a:bodyPr wrap="square" lIns="91418" tIns="45710" rIns="91418" bIns="45710">
            <a:spAutoFit/>
          </a:bodyPr>
          <a:lstStyle/>
          <a:p>
            <a:pPr algn="ctr" defTabSz="914176">
              <a:defRPr/>
            </a:pPr>
            <a:r>
              <a:rPr lang="en-US" sz="8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40</a:t>
            </a:r>
            <a:r>
              <a:rPr lang="ru-RU" sz="55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55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ctr" defTabSz="914176"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млрд. тенге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94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5352"/>
            <a:ext cx="12192000" cy="488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72227" y="5701881"/>
            <a:ext cx="9886220" cy="338552"/>
          </a:xfrm>
          <a:prstGeom prst="rect">
            <a:avLst/>
          </a:prstGeom>
          <a:noFill/>
          <a:ln>
            <a:noFill/>
          </a:ln>
        </p:spPr>
        <p:txBody>
          <a:bodyPr wrap="square" lIns="91438" tIns="45719" rIns="91438" bIns="45719">
            <a:spAutoFit/>
          </a:bodyPr>
          <a:lstStyle/>
          <a:p>
            <a:pPr>
              <a:defRPr/>
            </a:pPr>
            <a:r>
              <a:rPr lang="ru-RU" sz="1600" b="1" i="1" dirty="0">
                <a:solidFill>
                  <a:srgbClr val="002060"/>
                </a:solidFill>
                <a:latin typeface="Arial" panose="020B0604020202020204" pitchFamily="34" charset="0"/>
              </a:rPr>
              <a:t>Предоставление информации по обеспеченности услугами водоснабжения</a:t>
            </a:r>
          </a:p>
        </p:txBody>
      </p:sp>
      <p:sp>
        <p:nvSpPr>
          <p:cNvPr id="7" name="Прямоугольник 5"/>
          <p:cNvSpPr>
            <a:spLocks noChangeArrowheads="1"/>
          </p:cNvSpPr>
          <p:nvPr/>
        </p:nvSpPr>
        <p:spPr bwMode="auto">
          <a:xfrm>
            <a:off x="119315" y="12387"/>
            <a:ext cx="11948650" cy="492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 u="sng" dirty="0" smtClean="0">
                <a:solidFill>
                  <a:srgbClr val="0070C0"/>
                </a:solidFill>
                <a:latin typeface="Arial" pitchFamily="34" charset="0"/>
                <a:cs typeface="Tahoma" pitchFamily="34" charset="0"/>
              </a:rPr>
              <a:t>ИНТЕРАКТИВНАЯ КАРТА </a:t>
            </a:r>
            <a:r>
              <a:rPr lang="ru-RU" altLang="ru-RU" sz="2400" b="1" u="sng" dirty="0">
                <a:solidFill>
                  <a:srgbClr val="0070C0"/>
                </a:solidFill>
                <a:latin typeface="Arial" pitchFamily="34" charset="0"/>
                <a:cs typeface="Tahoma" pitchFamily="34" charset="0"/>
              </a:rPr>
              <a:t>ПО ВОДООБЕСПЕЧЕНИЮ </a:t>
            </a:r>
            <a:r>
              <a:rPr lang="ru-RU" altLang="ru-RU" sz="2400" b="1" u="sng" dirty="0" smtClean="0">
                <a:solidFill>
                  <a:srgbClr val="0070C0"/>
                </a:solidFill>
                <a:latin typeface="Arial" pitchFamily="34" charset="0"/>
                <a:cs typeface="Tahoma" pitchFamily="34" charset="0"/>
              </a:rPr>
              <a:t>СЕЛ</a:t>
            </a:r>
            <a:endParaRPr lang="ru-RU" altLang="ru-RU" sz="2400" b="1" u="sng" dirty="0">
              <a:solidFill>
                <a:srgbClr val="0070C0"/>
              </a:solidFill>
              <a:latin typeface="Arial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3315" y="1604679"/>
            <a:ext cx="1067312" cy="451405"/>
          </a:xfrm>
          <a:prstGeom prst="rect">
            <a:avLst/>
          </a:prstGeom>
          <a:solidFill>
            <a:schemeClr val="bg1"/>
          </a:solidFill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6 3</a:t>
            </a:r>
            <a:r>
              <a:rPr lang="kk-KZ" sz="2100" b="1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ru-RU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5714" y="2514237"/>
            <a:ext cx="1382745" cy="446272"/>
          </a:xfrm>
          <a:prstGeom prst="rect">
            <a:avLst/>
          </a:prstGeom>
          <a:solidFill>
            <a:schemeClr val="bg1"/>
          </a:solidFill>
        </p:spPr>
        <p:txBody>
          <a:bodyPr wrap="none" lIns="121917" tIns="60958" rIns="121917" bIns="60958" rtlCol="0">
            <a:spAutoFit/>
          </a:bodyPr>
          <a:lstStyle/>
          <a:p>
            <a:r>
              <a:rPr lang="ru-RU" sz="2100" b="1" dirty="0">
                <a:latin typeface="Arial" panose="020B0604020202020204" pitchFamily="34" charset="0"/>
                <a:cs typeface="Arial" panose="020B0604020202020204" pitchFamily="34" charset="0"/>
              </a:rPr>
              <a:t>7 827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тыс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0994" y="3961507"/>
            <a:ext cx="611805" cy="292384"/>
          </a:xfrm>
          <a:prstGeom prst="rect">
            <a:avLst/>
          </a:prstGeom>
          <a:solidFill>
            <a:schemeClr val="bg1"/>
          </a:solidFill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4 3</a:t>
            </a:r>
            <a:r>
              <a:rPr lang="kk-KZ" sz="1100" b="1" dirty="0">
                <a:latin typeface="Arial" panose="020B0604020202020204" pitchFamily="34" charset="0"/>
                <a:cs typeface="Arial" panose="020B0604020202020204" pitchFamily="34" charset="0"/>
              </a:rPr>
              <a:t>94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7391" y="4455259"/>
            <a:ext cx="611805" cy="292384"/>
          </a:xfrm>
          <a:prstGeom prst="rect">
            <a:avLst/>
          </a:prstGeom>
          <a:solidFill>
            <a:schemeClr val="bg1"/>
          </a:solidFill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1 9</a:t>
            </a:r>
            <a:r>
              <a:rPr lang="kk-KZ" sz="1100" b="1" dirty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8821" y="5307480"/>
            <a:ext cx="611805" cy="261606"/>
          </a:xfrm>
          <a:prstGeom prst="rect">
            <a:avLst/>
          </a:prstGeom>
          <a:solidFill>
            <a:schemeClr val="bg1"/>
          </a:solidFill>
        </p:spPr>
        <p:txBody>
          <a:bodyPr wrap="square" lIns="121917" tIns="60958" rIns="121917" bIns="60958" rtlCol="0">
            <a:spAutoFit/>
          </a:bodyPr>
          <a:lstStyle/>
          <a:p>
            <a:r>
              <a:rPr lang="kk-KZ" sz="900" b="1" dirty="0">
                <a:latin typeface="Arial" panose="020B0604020202020204" pitchFamily="34" charset="0"/>
                <a:cs typeface="Arial" panose="020B0604020202020204" pitchFamily="34" charset="0"/>
              </a:rPr>
              <a:t>1 129</a:t>
            </a:r>
            <a:endParaRPr lang="ru-RU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8293" y="4949011"/>
            <a:ext cx="678369" cy="261606"/>
          </a:xfrm>
          <a:prstGeom prst="rect">
            <a:avLst/>
          </a:prstGeom>
          <a:solidFill>
            <a:schemeClr val="bg1"/>
          </a:solidFill>
        </p:spPr>
        <p:txBody>
          <a:bodyPr wrap="square" lIns="121917" tIns="60958" rIns="121917" bIns="60958" rtlCol="0">
            <a:spAutoFit/>
          </a:bodyPr>
          <a:lstStyle/>
          <a:p>
            <a:r>
              <a:rPr lang="kk-KZ" sz="900" b="1" dirty="0">
                <a:latin typeface="Arial" panose="020B0604020202020204" pitchFamily="34" charset="0"/>
                <a:cs typeface="Arial" panose="020B0604020202020204" pitchFamily="34" charset="0"/>
              </a:rPr>
              <a:t>793</a:t>
            </a:r>
            <a:endParaRPr lang="ru-RU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765154" y="863169"/>
            <a:ext cx="336000" cy="15497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1657455" y="4020882"/>
            <a:ext cx="945525" cy="307773"/>
          </a:xfrm>
          <a:prstGeom prst="rect">
            <a:avLst/>
          </a:prstGeom>
          <a:solidFill>
            <a:schemeClr val="bg1"/>
          </a:solidFill>
        </p:spPr>
        <p:txBody>
          <a:bodyPr wrap="square" lIns="121917" tIns="60958" rIns="121917" bIns="60958" rtlCol="0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7 054 </a:t>
            </a:r>
            <a:r>
              <a:rPr lang="ru-RU" sz="11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</a:t>
            </a:r>
            <a:endParaRPr lang="ru-RU" sz="11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08470" y="4460675"/>
            <a:ext cx="858885" cy="307773"/>
          </a:xfrm>
          <a:prstGeom prst="rect">
            <a:avLst/>
          </a:prstGeom>
          <a:solidFill>
            <a:schemeClr val="bg1"/>
          </a:solidFill>
        </p:spPr>
        <p:txBody>
          <a:bodyPr wrap="square" lIns="121917" tIns="60958" rIns="121917" bIns="60958" rtlCol="0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742 </a:t>
            </a:r>
            <a:r>
              <a:rPr lang="ru-RU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тыс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93858" y="4946030"/>
            <a:ext cx="678369" cy="261606"/>
          </a:xfrm>
          <a:prstGeom prst="rect">
            <a:avLst/>
          </a:prstGeom>
          <a:solidFill>
            <a:schemeClr val="bg1"/>
          </a:solidFill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589</a:t>
            </a:r>
            <a:endParaRPr lang="ru-RU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65237" y="5298178"/>
            <a:ext cx="678369" cy="261606"/>
          </a:xfrm>
          <a:prstGeom prst="rect">
            <a:avLst/>
          </a:prstGeom>
          <a:solidFill>
            <a:schemeClr val="bg1"/>
          </a:solidFill>
        </p:spPr>
        <p:txBody>
          <a:bodyPr wrap="square" lIns="121917" tIns="60958" rIns="121917" bIns="60958" rtlCol="0">
            <a:spAutoFit/>
          </a:bodyPr>
          <a:lstStyle/>
          <a:p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</a:t>
            </a:r>
            <a:endParaRPr lang="ru-RU" sz="8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Группа 62"/>
          <p:cNvGrpSpPr/>
          <p:nvPr/>
        </p:nvGrpSpPr>
        <p:grpSpPr>
          <a:xfrm>
            <a:off x="168486" y="5633022"/>
            <a:ext cx="1206924" cy="1165186"/>
            <a:chOff x="4273365" y="1678722"/>
            <a:chExt cx="3107236" cy="4082059"/>
          </a:xfrm>
          <a:solidFill>
            <a:schemeClr val="accent1"/>
          </a:solidFill>
        </p:grpSpPr>
        <p:sp>
          <p:nvSpPr>
            <p:cNvPr id="29" name="Овал 28"/>
            <p:cNvSpPr/>
            <p:nvPr/>
          </p:nvSpPr>
          <p:spPr>
            <a:xfrm>
              <a:off x="4273365" y="1678722"/>
              <a:ext cx="3107236" cy="408205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30" name="Группа 64"/>
            <p:cNvGrpSpPr/>
            <p:nvPr/>
          </p:nvGrpSpPr>
          <p:grpSpPr>
            <a:xfrm>
              <a:off x="4670061" y="3591216"/>
              <a:ext cx="2330449" cy="1265901"/>
              <a:chOff x="934642" y="3184947"/>
              <a:chExt cx="2330449" cy="1265901"/>
            </a:xfrm>
            <a:grpFill/>
          </p:grpSpPr>
          <p:sp>
            <p:nvSpPr>
              <p:cNvPr id="31" name="Rectangle 5"/>
              <p:cNvSpPr>
                <a:spLocks noChangeArrowheads="1"/>
              </p:cNvSpPr>
              <p:nvPr/>
            </p:nvSpPr>
            <p:spPr bwMode="auto">
              <a:xfrm>
                <a:off x="934642" y="3305939"/>
                <a:ext cx="688932" cy="890284"/>
              </a:xfrm>
              <a:prstGeom prst="rect">
                <a:avLst/>
              </a:prstGeom>
              <a:grpFill/>
              <a:ln w="9525" cap="flat">
                <a:solidFill>
                  <a:srgbClr val="1E334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Rectangle 6"/>
              <p:cNvSpPr>
                <a:spLocks noChangeArrowheads="1"/>
              </p:cNvSpPr>
              <p:nvPr/>
            </p:nvSpPr>
            <p:spPr bwMode="auto">
              <a:xfrm>
                <a:off x="934642" y="3408872"/>
                <a:ext cx="688932" cy="787350"/>
              </a:xfrm>
              <a:prstGeom prst="rect">
                <a:avLst/>
              </a:prstGeom>
              <a:grpFill/>
              <a:ln w="9525" cap="flat">
                <a:solidFill>
                  <a:srgbClr val="1E334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" name="Rectangle 7"/>
              <p:cNvSpPr>
                <a:spLocks noChangeArrowheads="1"/>
              </p:cNvSpPr>
              <p:nvPr/>
            </p:nvSpPr>
            <p:spPr bwMode="auto">
              <a:xfrm>
                <a:off x="986108" y="3442281"/>
                <a:ext cx="585998" cy="20225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Rectangle 8"/>
              <p:cNvSpPr>
                <a:spLocks noChangeArrowheads="1"/>
              </p:cNvSpPr>
              <p:nvPr/>
            </p:nvSpPr>
            <p:spPr bwMode="auto">
              <a:xfrm>
                <a:off x="1294006" y="3674332"/>
                <a:ext cx="278101" cy="10654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Rectangle 9"/>
              <p:cNvSpPr>
                <a:spLocks noChangeArrowheads="1"/>
              </p:cNvSpPr>
              <p:nvPr/>
            </p:nvSpPr>
            <p:spPr bwMode="auto">
              <a:xfrm>
                <a:off x="990623" y="4055366"/>
                <a:ext cx="93904" cy="10654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Rectangle 10"/>
              <p:cNvSpPr>
                <a:spLocks noChangeArrowheads="1"/>
              </p:cNvSpPr>
              <p:nvPr/>
            </p:nvSpPr>
            <p:spPr bwMode="auto">
              <a:xfrm>
                <a:off x="1147732" y="4055366"/>
                <a:ext cx="93904" cy="10654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Rectangle 11"/>
              <p:cNvSpPr>
                <a:spLocks noChangeArrowheads="1"/>
              </p:cNvSpPr>
              <p:nvPr/>
            </p:nvSpPr>
            <p:spPr bwMode="auto">
              <a:xfrm>
                <a:off x="1318385" y="4055366"/>
                <a:ext cx="93904" cy="10654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Rectangle 12"/>
              <p:cNvSpPr>
                <a:spLocks noChangeArrowheads="1"/>
              </p:cNvSpPr>
              <p:nvPr/>
            </p:nvSpPr>
            <p:spPr bwMode="auto">
              <a:xfrm>
                <a:off x="1470979" y="4055366"/>
                <a:ext cx="93904" cy="10654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Rectangle 13"/>
              <p:cNvSpPr>
                <a:spLocks noChangeArrowheads="1"/>
              </p:cNvSpPr>
              <p:nvPr/>
            </p:nvSpPr>
            <p:spPr bwMode="auto">
              <a:xfrm>
                <a:off x="986108" y="3674332"/>
                <a:ext cx="278101" cy="10654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14"/>
              <p:cNvSpPr>
                <a:spLocks/>
              </p:cNvSpPr>
              <p:nvPr/>
            </p:nvSpPr>
            <p:spPr bwMode="auto">
              <a:xfrm>
                <a:off x="1075498" y="3846791"/>
                <a:ext cx="416249" cy="0"/>
              </a:xfrm>
              <a:custGeom>
                <a:avLst/>
                <a:gdLst>
                  <a:gd name="T0" fmla="*/ 0 w 461"/>
                  <a:gd name="T1" fmla="*/ 461 w 461"/>
                  <a:gd name="T2" fmla="*/ 0 w 46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61">
                    <a:moveTo>
                      <a:pt x="0" y="0"/>
                    </a:moveTo>
                    <a:lnTo>
                      <a:pt x="46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rgbClr val="1E334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Line 15"/>
              <p:cNvSpPr>
                <a:spLocks noChangeShapeType="1"/>
              </p:cNvSpPr>
              <p:nvPr/>
            </p:nvSpPr>
            <p:spPr bwMode="auto">
              <a:xfrm>
                <a:off x="1075498" y="3846791"/>
                <a:ext cx="416249" cy="0"/>
              </a:xfrm>
              <a:prstGeom prst="line">
                <a:avLst/>
              </a:prstGeom>
              <a:grpFill/>
              <a:ln w="9525">
                <a:solidFill>
                  <a:srgbClr val="1E334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Line 16"/>
              <p:cNvSpPr>
                <a:spLocks noChangeShapeType="1"/>
              </p:cNvSpPr>
              <p:nvPr/>
            </p:nvSpPr>
            <p:spPr bwMode="auto">
              <a:xfrm>
                <a:off x="1075498" y="3846791"/>
                <a:ext cx="416249" cy="0"/>
              </a:xfrm>
              <a:prstGeom prst="line">
                <a:avLst/>
              </a:prstGeom>
              <a:grpFill/>
              <a:ln w="9525" cap="flat">
                <a:solidFill>
                  <a:srgbClr val="1E334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Freeform 17"/>
              <p:cNvSpPr>
                <a:spLocks/>
              </p:cNvSpPr>
              <p:nvPr/>
            </p:nvSpPr>
            <p:spPr bwMode="auto">
              <a:xfrm>
                <a:off x="1194684" y="3886520"/>
                <a:ext cx="176071" cy="0"/>
              </a:xfrm>
              <a:custGeom>
                <a:avLst/>
                <a:gdLst>
                  <a:gd name="T0" fmla="*/ 0 w 195"/>
                  <a:gd name="T1" fmla="*/ 195 w 195"/>
                  <a:gd name="T2" fmla="*/ 0 w 19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95">
                    <a:moveTo>
                      <a:pt x="0" y="0"/>
                    </a:moveTo>
                    <a:lnTo>
                      <a:pt x="19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rgbClr val="1E334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Line 18"/>
              <p:cNvSpPr>
                <a:spLocks noChangeShapeType="1"/>
              </p:cNvSpPr>
              <p:nvPr/>
            </p:nvSpPr>
            <p:spPr bwMode="auto">
              <a:xfrm>
                <a:off x="1194684" y="3886520"/>
                <a:ext cx="176071" cy="0"/>
              </a:xfrm>
              <a:prstGeom prst="line">
                <a:avLst/>
              </a:prstGeom>
              <a:grpFill/>
              <a:ln w="9525">
                <a:solidFill>
                  <a:srgbClr val="1E334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Line 19"/>
              <p:cNvSpPr>
                <a:spLocks noChangeShapeType="1"/>
              </p:cNvSpPr>
              <p:nvPr/>
            </p:nvSpPr>
            <p:spPr bwMode="auto">
              <a:xfrm>
                <a:off x="1194684" y="3886520"/>
                <a:ext cx="176071" cy="0"/>
              </a:xfrm>
              <a:prstGeom prst="line">
                <a:avLst/>
              </a:prstGeom>
              <a:grpFill/>
              <a:ln w="9525" cap="flat">
                <a:solidFill>
                  <a:srgbClr val="1E334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0"/>
              <p:cNvSpPr>
                <a:spLocks/>
              </p:cNvSpPr>
              <p:nvPr/>
            </p:nvSpPr>
            <p:spPr bwMode="auto">
              <a:xfrm>
                <a:off x="1075498" y="3935278"/>
                <a:ext cx="408122" cy="0"/>
              </a:xfrm>
              <a:custGeom>
                <a:avLst/>
                <a:gdLst>
                  <a:gd name="T0" fmla="*/ 0 w 452"/>
                  <a:gd name="T1" fmla="*/ 452 w 452"/>
                  <a:gd name="T2" fmla="*/ 0 w 45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52">
                    <a:moveTo>
                      <a:pt x="0" y="0"/>
                    </a:moveTo>
                    <a:lnTo>
                      <a:pt x="45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rgbClr val="1E334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Line 21"/>
              <p:cNvSpPr>
                <a:spLocks noChangeShapeType="1"/>
              </p:cNvSpPr>
              <p:nvPr/>
            </p:nvSpPr>
            <p:spPr bwMode="auto">
              <a:xfrm>
                <a:off x="1075498" y="3935278"/>
                <a:ext cx="408122" cy="0"/>
              </a:xfrm>
              <a:prstGeom prst="line">
                <a:avLst/>
              </a:prstGeom>
              <a:grpFill/>
              <a:ln w="9525">
                <a:solidFill>
                  <a:srgbClr val="1E334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Line 22"/>
              <p:cNvSpPr>
                <a:spLocks noChangeShapeType="1"/>
              </p:cNvSpPr>
              <p:nvPr/>
            </p:nvSpPr>
            <p:spPr bwMode="auto">
              <a:xfrm>
                <a:off x="1075498" y="3935278"/>
                <a:ext cx="408122" cy="0"/>
              </a:xfrm>
              <a:prstGeom prst="line">
                <a:avLst/>
              </a:prstGeom>
              <a:grpFill/>
              <a:ln w="9525" cap="flat">
                <a:solidFill>
                  <a:srgbClr val="1E334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23"/>
              <p:cNvSpPr>
                <a:spLocks/>
              </p:cNvSpPr>
              <p:nvPr/>
            </p:nvSpPr>
            <p:spPr bwMode="auto">
              <a:xfrm>
                <a:off x="1079110" y="3965074"/>
                <a:ext cx="135439" cy="0"/>
              </a:xfrm>
              <a:custGeom>
                <a:avLst/>
                <a:gdLst>
                  <a:gd name="T0" fmla="*/ 0 w 150"/>
                  <a:gd name="T1" fmla="*/ 150 w 150"/>
                  <a:gd name="T2" fmla="*/ 0 w 15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50">
                    <a:moveTo>
                      <a:pt x="0" y="0"/>
                    </a:moveTo>
                    <a:lnTo>
                      <a:pt x="15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rgbClr val="1E334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Line 24"/>
              <p:cNvSpPr>
                <a:spLocks noChangeShapeType="1"/>
              </p:cNvSpPr>
              <p:nvPr/>
            </p:nvSpPr>
            <p:spPr bwMode="auto">
              <a:xfrm>
                <a:off x="1079110" y="3965074"/>
                <a:ext cx="135439" cy="0"/>
              </a:xfrm>
              <a:prstGeom prst="line">
                <a:avLst/>
              </a:prstGeom>
              <a:grpFill/>
              <a:ln w="9525">
                <a:solidFill>
                  <a:srgbClr val="1E334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Line 25"/>
              <p:cNvSpPr>
                <a:spLocks noChangeShapeType="1"/>
              </p:cNvSpPr>
              <p:nvPr/>
            </p:nvSpPr>
            <p:spPr bwMode="auto">
              <a:xfrm>
                <a:off x="1079110" y="3965074"/>
                <a:ext cx="135439" cy="0"/>
              </a:xfrm>
              <a:prstGeom prst="line">
                <a:avLst/>
              </a:prstGeom>
              <a:grpFill/>
              <a:ln w="9525" cap="flat">
                <a:solidFill>
                  <a:srgbClr val="1E334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26"/>
              <p:cNvSpPr>
                <a:spLocks/>
              </p:cNvSpPr>
              <p:nvPr/>
            </p:nvSpPr>
            <p:spPr bwMode="auto">
              <a:xfrm>
                <a:off x="1249762" y="3965074"/>
                <a:ext cx="87584" cy="0"/>
              </a:xfrm>
              <a:custGeom>
                <a:avLst/>
                <a:gdLst>
                  <a:gd name="T0" fmla="*/ 0 w 97"/>
                  <a:gd name="T1" fmla="*/ 97 w 97"/>
                  <a:gd name="T2" fmla="*/ 0 w 9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97">
                    <a:moveTo>
                      <a:pt x="0" y="0"/>
                    </a:moveTo>
                    <a:lnTo>
                      <a:pt x="97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rgbClr val="1E334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Line 27"/>
              <p:cNvSpPr>
                <a:spLocks noChangeShapeType="1"/>
              </p:cNvSpPr>
              <p:nvPr/>
            </p:nvSpPr>
            <p:spPr bwMode="auto">
              <a:xfrm>
                <a:off x="1249762" y="3965074"/>
                <a:ext cx="87584" cy="0"/>
              </a:xfrm>
              <a:prstGeom prst="line">
                <a:avLst/>
              </a:prstGeom>
              <a:grpFill/>
              <a:ln w="9525">
                <a:solidFill>
                  <a:srgbClr val="1E334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Line 28"/>
              <p:cNvSpPr>
                <a:spLocks noChangeShapeType="1"/>
              </p:cNvSpPr>
              <p:nvPr/>
            </p:nvSpPr>
            <p:spPr bwMode="auto">
              <a:xfrm>
                <a:off x="1249762" y="3965074"/>
                <a:ext cx="87584" cy="0"/>
              </a:xfrm>
              <a:prstGeom prst="line">
                <a:avLst/>
              </a:prstGeom>
              <a:grpFill/>
              <a:ln w="9525" cap="flat">
                <a:solidFill>
                  <a:srgbClr val="1E334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29"/>
              <p:cNvSpPr>
                <a:spLocks/>
              </p:cNvSpPr>
              <p:nvPr/>
            </p:nvSpPr>
            <p:spPr bwMode="auto">
              <a:xfrm>
                <a:off x="1384299" y="3965074"/>
                <a:ext cx="102933" cy="0"/>
              </a:xfrm>
              <a:custGeom>
                <a:avLst/>
                <a:gdLst>
                  <a:gd name="T0" fmla="*/ 0 w 114"/>
                  <a:gd name="T1" fmla="*/ 114 w 114"/>
                  <a:gd name="T2" fmla="*/ 0 w 11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14">
                    <a:moveTo>
                      <a:pt x="0" y="0"/>
                    </a:moveTo>
                    <a:lnTo>
                      <a:pt x="11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rgbClr val="1E334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Line 30"/>
              <p:cNvSpPr>
                <a:spLocks noChangeShapeType="1"/>
              </p:cNvSpPr>
              <p:nvPr/>
            </p:nvSpPr>
            <p:spPr bwMode="auto">
              <a:xfrm>
                <a:off x="1384299" y="3965074"/>
                <a:ext cx="102933" cy="0"/>
              </a:xfrm>
              <a:prstGeom prst="line">
                <a:avLst/>
              </a:prstGeom>
              <a:grpFill/>
              <a:ln w="9525">
                <a:solidFill>
                  <a:srgbClr val="1E334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" name="Line 31"/>
              <p:cNvSpPr>
                <a:spLocks noChangeShapeType="1"/>
              </p:cNvSpPr>
              <p:nvPr/>
            </p:nvSpPr>
            <p:spPr bwMode="auto">
              <a:xfrm>
                <a:off x="1384299" y="3965074"/>
                <a:ext cx="102933" cy="0"/>
              </a:xfrm>
              <a:prstGeom prst="line">
                <a:avLst/>
              </a:prstGeom>
              <a:grpFill/>
              <a:ln w="9525" cap="flat">
                <a:solidFill>
                  <a:srgbClr val="1E334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" name="Freeform 32"/>
              <p:cNvSpPr>
                <a:spLocks/>
              </p:cNvSpPr>
              <p:nvPr/>
            </p:nvSpPr>
            <p:spPr bwMode="auto">
              <a:xfrm>
                <a:off x="1075498" y="3999385"/>
                <a:ext cx="183294" cy="0"/>
              </a:xfrm>
              <a:custGeom>
                <a:avLst/>
                <a:gdLst>
                  <a:gd name="T0" fmla="*/ 0 w 203"/>
                  <a:gd name="T1" fmla="*/ 203 w 203"/>
                  <a:gd name="T2" fmla="*/ 0 w 20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03">
                    <a:moveTo>
                      <a:pt x="0" y="0"/>
                    </a:moveTo>
                    <a:lnTo>
                      <a:pt x="203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rgbClr val="1E334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" name="Line 33"/>
              <p:cNvSpPr>
                <a:spLocks noChangeShapeType="1"/>
              </p:cNvSpPr>
              <p:nvPr/>
            </p:nvSpPr>
            <p:spPr bwMode="auto">
              <a:xfrm>
                <a:off x="1075498" y="3999385"/>
                <a:ext cx="183294" cy="0"/>
              </a:xfrm>
              <a:prstGeom prst="line">
                <a:avLst/>
              </a:prstGeom>
              <a:grpFill/>
              <a:ln w="9525">
                <a:solidFill>
                  <a:srgbClr val="1E334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" name="Line 34"/>
              <p:cNvSpPr>
                <a:spLocks noChangeShapeType="1"/>
              </p:cNvSpPr>
              <p:nvPr/>
            </p:nvSpPr>
            <p:spPr bwMode="auto">
              <a:xfrm>
                <a:off x="1075498" y="3999385"/>
                <a:ext cx="183294" cy="0"/>
              </a:xfrm>
              <a:prstGeom prst="line">
                <a:avLst/>
              </a:prstGeom>
              <a:grpFill/>
              <a:ln w="9525" cap="flat">
                <a:solidFill>
                  <a:srgbClr val="1E334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" name="Freeform 35"/>
              <p:cNvSpPr>
                <a:spLocks/>
              </p:cNvSpPr>
              <p:nvPr/>
            </p:nvSpPr>
            <p:spPr bwMode="auto">
              <a:xfrm>
                <a:off x="1294006" y="3999385"/>
                <a:ext cx="107448" cy="0"/>
              </a:xfrm>
              <a:custGeom>
                <a:avLst/>
                <a:gdLst>
                  <a:gd name="T0" fmla="*/ 0 w 119"/>
                  <a:gd name="T1" fmla="*/ 119 w 119"/>
                  <a:gd name="T2" fmla="*/ 0 w 11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19">
                    <a:moveTo>
                      <a:pt x="0" y="0"/>
                    </a:moveTo>
                    <a:lnTo>
                      <a:pt x="119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rgbClr val="1E334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" name="Line 36"/>
              <p:cNvSpPr>
                <a:spLocks noChangeShapeType="1"/>
              </p:cNvSpPr>
              <p:nvPr/>
            </p:nvSpPr>
            <p:spPr bwMode="auto">
              <a:xfrm>
                <a:off x="1294006" y="3999385"/>
                <a:ext cx="107448" cy="0"/>
              </a:xfrm>
              <a:prstGeom prst="line">
                <a:avLst/>
              </a:prstGeom>
              <a:grpFill/>
              <a:ln w="9525">
                <a:solidFill>
                  <a:srgbClr val="1E334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" name="Line 37"/>
              <p:cNvSpPr>
                <a:spLocks noChangeShapeType="1"/>
              </p:cNvSpPr>
              <p:nvPr/>
            </p:nvSpPr>
            <p:spPr bwMode="auto">
              <a:xfrm>
                <a:off x="1294006" y="3999385"/>
                <a:ext cx="107448" cy="0"/>
              </a:xfrm>
              <a:prstGeom prst="line">
                <a:avLst/>
              </a:prstGeom>
              <a:grpFill/>
              <a:ln w="9525" cap="flat">
                <a:solidFill>
                  <a:srgbClr val="1E334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" name="Freeform 38"/>
              <p:cNvSpPr>
                <a:spLocks/>
              </p:cNvSpPr>
              <p:nvPr/>
            </p:nvSpPr>
            <p:spPr bwMode="auto">
              <a:xfrm>
                <a:off x="1449309" y="3999385"/>
                <a:ext cx="42438" cy="0"/>
              </a:xfrm>
              <a:custGeom>
                <a:avLst/>
                <a:gdLst>
                  <a:gd name="T0" fmla="*/ 0 w 47"/>
                  <a:gd name="T1" fmla="*/ 47 w 47"/>
                  <a:gd name="T2" fmla="*/ 0 w 4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7">
                    <a:moveTo>
                      <a:pt x="0" y="0"/>
                    </a:moveTo>
                    <a:lnTo>
                      <a:pt x="47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rgbClr val="1E334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" name="Line 39"/>
              <p:cNvSpPr>
                <a:spLocks noChangeShapeType="1"/>
              </p:cNvSpPr>
              <p:nvPr/>
            </p:nvSpPr>
            <p:spPr bwMode="auto">
              <a:xfrm>
                <a:off x="1449309" y="3999385"/>
                <a:ext cx="42438" cy="0"/>
              </a:xfrm>
              <a:prstGeom prst="line">
                <a:avLst/>
              </a:prstGeom>
              <a:grpFill/>
              <a:ln w="9525">
                <a:solidFill>
                  <a:srgbClr val="1E334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" name="Line 40"/>
              <p:cNvSpPr>
                <a:spLocks noChangeShapeType="1"/>
              </p:cNvSpPr>
              <p:nvPr/>
            </p:nvSpPr>
            <p:spPr bwMode="auto">
              <a:xfrm>
                <a:off x="1449309" y="3999385"/>
                <a:ext cx="42438" cy="0"/>
              </a:xfrm>
              <a:prstGeom prst="line">
                <a:avLst/>
              </a:prstGeom>
              <a:grpFill/>
              <a:ln w="9525" cap="flat">
                <a:solidFill>
                  <a:srgbClr val="1E334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" name="Oval 41"/>
              <p:cNvSpPr>
                <a:spLocks noChangeArrowheads="1"/>
              </p:cNvSpPr>
              <p:nvPr/>
            </p:nvSpPr>
            <p:spPr bwMode="auto">
              <a:xfrm>
                <a:off x="1526057" y="3343862"/>
                <a:ext cx="30699" cy="32505"/>
              </a:xfrm>
              <a:prstGeom prst="ellipse">
                <a:avLst/>
              </a:prstGeom>
              <a:grp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" name="Oval 42"/>
              <p:cNvSpPr>
                <a:spLocks noChangeArrowheads="1"/>
              </p:cNvSpPr>
              <p:nvPr/>
            </p:nvSpPr>
            <p:spPr bwMode="auto">
              <a:xfrm>
                <a:off x="1455629" y="3343862"/>
                <a:ext cx="32505" cy="32505"/>
              </a:xfrm>
              <a:prstGeom prst="ellipse">
                <a:avLst/>
              </a:prstGeom>
              <a:grp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" name="Freeform 43"/>
              <p:cNvSpPr>
                <a:spLocks/>
              </p:cNvSpPr>
              <p:nvPr/>
            </p:nvSpPr>
            <p:spPr bwMode="auto">
              <a:xfrm>
                <a:off x="1667817" y="3812480"/>
                <a:ext cx="292548" cy="0"/>
              </a:xfrm>
              <a:custGeom>
                <a:avLst/>
                <a:gdLst>
                  <a:gd name="T0" fmla="*/ 0 w 324"/>
                  <a:gd name="T1" fmla="*/ 324 w 324"/>
                  <a:gd name="T2" fmla="*/ 0 w 3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24">
                    <a:moveTo>
                      <a:pt x="0" y="0"/>
                    </a:moveTo>
                    <a:lnTo>
                      <a:pt x="32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" name="Line 44"/>
              <p:cNvSpPr>
                <a:spLocks noChangeShapeType="1"/>
              </p:cNvSpPr>
              <p:nvPr/>
            </p:nvSpPr>
            <p:spPr bwMode="auto">
              <a:xfrm>
                <a:off x="1667817" y="3812480"/>
                <a:ext cx="292548" cy="0"/>
              </a:xfrm>
              <a:prstGeom prst="line">
                <a:avLst/>
              </a:prstGeom>
              <a:grpFill/>
              <a:ln w="9525" cap="flat">
                <a:solidFill>
                  <a:srgbClr val="1E334C">
                    <a:alpha val="99000"/>
                  </a:srgb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" name="Freeform 45"/>
              <p:cNvSpPr>
                <a:spLocks/>
              </p:cNvSpPr>
              <p:nvPr/>
            </p:nvSpPr>
            <p:spPr bwMode="auto">
              <a:xfrm>
                <a:off x="2305282" y="3812480"/>
                <a:ext cx="352141" cy="638368"/>
              </a:xfrm>
              <a:custGeom>
                <a:avLst/>
                <a:gdLst>
                  <a:gd name="T0" fmla="*/ 0 w 390"/>
                  <a:gd name="T1" fmla="*/ 0 h 707"/>
                  <a:gd name="T2" fmla="*/ 390 w 390"/>
                  <a:gd name="T3" fmla="*/ 0 h 707"/>
                  <a:gd name="T4" fmla="*/ 390 w 390"/>
                  <a:gd name="T5" fmla="*/ 707 h 7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0" h="707">
                    <a:moveTo>
                      <a:pt x="0" y="0"/>
                    </a:moveTo>
                    <a:lnTo>
                      <a:pt x="390" y="0"/>
                    </a:lnTo>
                    <a:lnTo>
                      <a:pt x="390" y="707"/>
                    </a:lnTo>
                  </a:path>
                </a:pathLst>
              </a:custGeom>
              <a:grpFill/>
              <a:ln w="9525" cap="flat">
                <a:solidFill>
                  <a:srgbClr val="1E334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" name="Rectangle 68"/>
              <p:cNvSpPr>
                <a:spLocks noChangeArrowheads="1"/>
              </p:cNvSpPr>
              <p:nvPr/>
            </p:nvSpPr>
            <p:spPr bwMode="auto">
              <a:xfrm>
                <a:off x="1933277" y="3407066"/>
                <a:ext cx="423472" cy="446045"/>
              </a:xfrm>
              <a:prstGeom prst="rect">
                <a:avLst/>
              </a:prstGeom>
              <a:grpFill/>
              <a:ln w="6350" cap="flat">
                <a:solidFill>
                  <a:srgbClr val="1E334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3" name="Rectangle 69"/>
              <p:cNvSpPr>
                <a:spLocks noChangeArrowheads="1"/>
              </p:cNvSpPr>
              <p:nvPr/>
            </p:nvSpPr>
            <p:spPr bwMode="auto">
              <a:xfrm>
                <a:off x="1933277" y="3407066"/>
                <a:ext cx="423472" cy="67720"/>
              </a:xfrm>
              <a:prstGeom prst="rect">
                <a:avLst/>
              </a:prstGeom>
              <a:grpFill/>
              <a:ln w="6350" cap="flat">
                <a:solidFill>
                  <a:srgbClr val="1E334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4" name="Freeform 70"/>
              <p:cNvSpPr>
                <a:spLocks/>
              </p:cNvSpPr>
              <p:nvPr/>
            </p:nvSpPr>
            <p:spPr bwMode="auto">
              <a:xfrm>
                <a:off x="2011831" y="3537991"/>
                <a:ext cx="266363" cy="266363"/>
              </a:xfrm>
              <a:custGeom>
                <a:avLst/>
                <a:gdLst>
                  <a:gd name="T0" fmla="*/ 278 w 306"/>
                  <a:gd name="T1" fmla="*/ 125 h 306"/>
                  <a:gd name="T2" fmla="*/ 257 w 306"/>
                  <a:gd name="T3" fmla="*/ 125 h 306"/>
                  <a:gd name="T4" fmla="*/ 247 w 306"/>
                  <a:gd name="T5" fmla="*/ 100 h 306"/>
                  <a:gd name="T6" fmla="*/ 261 w 306"/>
                  <a:gd name="T7" fmla="*/ 85 h 306"/>
                  <a:gd name="T8" fmla="*/ 261 w 306"/>
                  <a:gd name="T9" fmla="*/ 45 h 306"/>
                  <a:gd name="T10" fmla="*/ 221 w 306"/>
                  <a:gd name="T11" fmla="*/ 45 h 306"/>
                  <a:gd name="T12" fmla="*/ 207 w 306"/>
                  <a:gd name="T13" fmla="*/ 59 h 306"/>
                  <a:gd name="T14" fmla="*/ 182 w 306"/>
                  <a:gd name="T15" fmla="*/ 49 h 306"/>
                  <a:gd name="T16" fmla="*/ 182 w 306"/>
                  <a:gd name="T17" fmla="*/ 29 h 306"/>
                  <a:gd name="T18" fmla="*/ 153 w 306"/>
                  <a:gd name="T19" fmla="*/ 0 h 306"/>
                  <a:gd name="T20" fmla="*/ 125 w 306"/>
                  <a:gd name="T21" fmla="*/ 29 h 306"/>
                  <a:gd name="T22" fmla="*/ 125 w 306"/>
                  <a:gd name="T23" fmla="*/ 49 h 306"/>
                  <a:gd name="T24" fmla="*/ 100 w 306"/>
                  <a:gd name="T25" fmla="*/ 59 h 306"/>
                  <a:gd name="T26" fmla="*/ 85 w 306"/>
                  <a:gd name="T27" fmla="*/ 45 h 306"/>
                  <a:gd name="T28" fmla="*/ 45 w 306"/>
                  <a:gd name="T29" fmla="*/ 45 h 306"/>
                  <a:gd name="T30" fmla="*/ 45 w 306"/>
                  <a:gd name="T31" fmla="*/ 85 h 306"/>
                  <a:gd name="T32" fmla="*/ 59 w 306"/>
                  <a:gd name="T33" fmla="*/ 100 h 306"/>
                  <a:gd name="T34" fmla="*/ 49 w 306"/>
                  <a:gd name="T35" fmla="*/ 125 h 306"/>
                  <a:gd name="T36" fmla="*/ 29 w 306"/>
                  <a:gd name="T37" fmla="*/ 125 h 306"/>
                  <a:gd name="T38" fmla="*/ 0 w 306"/>
                  <a:gd name="T39" fmla="*/ 153 h 306"/>
                  <a:gd name="T40" fmla="*/ 29 w 306"/>
                  <a:gd name="T41" fmla="*/ 182 h 306"/>
                  <a:gd name="T42" fmla="*/ 49 w 306"/>
                  <a:gd name="T43" fmla="*/ 182 h 306"/>
                  <a:gd name="T44" fmla="*/ 59 w 306"/>
                  <a:gd name="T45" fmla="*/ 206 h 306"/>
                  <a:gd name="T46" fmla="*/ 45 w 306"/>
                  <a:gd name="T47" fmla="*/ 221 h 306"/>
                  <a:gd name="T48" fmla="*/ 45 w 306"/>
                  <a:gd name="T49" fmla="*/ 261 h 306"/>
                  <a:gd name="T50" fmla="*/ 85 w 306"/>
                  <a:gd name="T51" fmla="*/ 261 h 306"/>
                  <a:gd name="T52" fmla="*/ 100 w 306"/>
                  <a:gd name="T53" fmla="*/ 247 h 306"/>
                  <a:gd name="T54" fmla="*/ 125 w 306"/>
                  <a:gd name="T55" fmla="*/ 257 h 306"/>
                  <a:gd name="T56" fmla="*/ 125 w 306"/>
                  <a:gd name="T57" fmla="*/ 277 h 306"/>
                  <a:gd name="T58" fmla="*/ 153 w 306"/>
                  <a:gd name="T59" fmla="*/ 306 h 306"/>
                  <a:gd name="T60" fmla="*/ 182 w 306"/>
                  <a:gd name="T61" fmla="*/ 277 h 306"/>
                  <a:gd name="T62" fmla="*/ 182 w 306"/>
                  <a:gd name="T63" fmla="*/ 257 h 306"/>
                  <a:gd name="T64" fmla="*/ 207 w 306"/>
                  <a:gd name="T65" fmla="*/ 247 h 306"/>
                  <a:gd name="T66" fmla="*/ 221 w 306"/>
                  <a:gd name="T67" fmla="*/ 261 h 306"/>
                  <a:gd name="T68" fmla="*/ 261 w 306"/>
                  <a:gd name="T69" fmla="*/ 261 h 306"/>
                  <a:gd name="T70" fmla="*/ 261 w 306"/>
                  <a:gd name="T71" fmla="*/ 221 h 306"/>
                  <a:gd name="T72" fmla="*/ 247 w 306"/>
                  <a:gd name="T73" fmla="*/ 206 h 306"/>
                  <a:gd name="T74" fmla="*/ 257 w 306"/>
                  <a:gd name="T75" fmla="*/ 182 h 306"/>
                  <a:gd name="T76" fmla="*/ 278 w 306"/>
                  <a:gd name="T77" fmla="*/ 182 h 306"/>
                  <a:gd name="T78" fmla="*/ 306 w 306"/>
                  <a:gd name="T79" fmla="*/ 153 h 306"/>
                  <a:gd name="T80" fmla="*/ 278 w 306"/>
                  <a:gd name="T81" fmla="*/ 125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06" h="306">
                    <a:moveTo>
                      <a:pt x="278" y="125"/>
                    </a:moveTo>
                    <a:cubicBezTo>
                      <a:pt x="257" y="125"/>
                      <a:pt x="257" y="125"/>
                      <a:pt x="257" y="125"/>
                    </a:cubicBezTo>
                    <a:cubicBezTo>
                      <a:pt x="255" y="116"/>
                      <a:pt x="251" y="107"/>
                      <a:pt x="247" y="100"/>
                    </a:cubicBezTo>
                    <a:cubicBezTo>
                      <a:pt x="261" y="85"/>
                      <a:pt x="261" y="85"/>
                      <a:pt x="261" y="85"/>
                    </a:cubicBezTo>
                    <a:cubicBezTo>
                      <a:pt x="272" y="74"/>
                      <a:pt x="272" y="56"/>
                      <a:pt x="261" y="45"/>
                    </a:cubicBezTo>
                    <a:cubicBezTo>
                      <a:pt x="250" y="34"/>
                      <a:pt x="232" y="34"/>
                      <a:pt x="221" y="45"/>
                    </a:cubicBezTo>
                    <a:cubicBezTo>
                      <a:pt x="207" y="59"/>
                      <a:pt x="207" y="59"/>
                      <a:pt x="207" y="59"/>
                    </a:cubicBezTo>
                    <a:cubicBezTo>
                      <a:pt x="199" y="55"/>
                      <a:pt x="190" y="51"/>
                      <a:pt x="182" y="49"/>
                    </a:cubicBezTo>
                    <a:cubicBezTo>
                      <a:pt x="182" y="29"/>
                      <a:pt x="182" y="29"/>
                      <a:pt x="182" y="29"/>
                    </a:cubicBezTo>
                    <a:cubicBezTo>
                      <a:pt x="182" y="13"/>
                      <a:pt x="169" y="0"/>
                      <a:pt x="153" y="0"/>
                    </a:cubicBezTo>
                    <a:cubicBezTo>
                      <a:pt x="137" y="0"/>
                      <a:pt x="125" y="13"/>
                      <a:pt x="125" y="29"/>
                    </a:cubicBezTo>
                    <a:cubicBezTo>
                      <a:pt x="125" y="49"/>
                      <a:pt x="125" y="49"/>
                      <a:pt x="125" y="49"/>
                    </a:cubicBezTo>
                    <a:cubicBezTo>
                      <a:pt x="116" y="51"/>
                      <a:pt x="108" y="55"/>
                      <a:pt x="100" y="59"/>
                    </a:cubicBezTo>
                    <a:cubicBezTo>
                      <a:pt x="85" y="45"/>
                      <a:pt x="85" y="45"/>
                      <a:pt x="85" y="45"/>
                    </a:cubicBezTo>
                    <a:cubicBezTo>
                      <a:pt x="74" y="34"/>
                      <a:pt x="56" y="34"/>
                      <a:pt x="45" y="45"/>
                    </a:cubicBezTo>
                    <a:cubicBezTo>
                      <a:pt x="34" y="56"/>
                      <a:pt x="34" y="74"/>
                      <a:pt x="45" y="85"/>
                    </a:cubicBezTo>
                    <a:cubicBezTo>
                      <a:pt x="59" y="100"/>
                      <a:pt x="59" y="100"/>
                      <a:pt x="59" y="100"/>
                    </a:cubicBezTo>
                    <a:cubicBezTo>
                      <a:pt x="55" y="107"/>
                      <a:pt x="52" y="116"/>
                      <a:pt x="49" y="125"/>
                    </a:cubicBezTo>
                    <a:cubicBezTo>
                      <a:pt x="29" y="125"/>
                      <a:pt x="29" y="125"/>
                      <a:pt x="29" y="125"/>
                    </a:cubicBezTo>
                    <a:cubicBezTo>
                      <a:pt x="13" y="125"/>
                      <a:pt x="0" y="137"/>
                      <a:pt x="0" y="153"/>
                    </a:cubicBezTo>
                    <a:cubicBezTo>
                      <a:pt x="0" y="169"/>
                      <a:pt x="13" y="182"/>
                      <a:pt x="29" y="182"/>
                    </a:cubicBezTo>
                    <a:cubicBezTo>
                      <a:pt x="49" y="182"/>
                      <a:pt x="49" y="182"/>
                      <a:pt x="49" y="182"/>
                    </a:cubicBezTo>
                    <a:cubicBezTo>
                      <a:pt x="52" y="190"/>
                      <a:pt x="55" y="199"/>
                      <a:pt x="59" y="206"/>
                    </a:cubicBezTo>
                    <a:cubicBezTo>
                      <a:pt x="45" y="221"/>
                      <a:pt x="45" y="221"/>
                      <a:pt x="45" y="221"/>
                    </a:cubicBezTo>
                    <a:cubicBezTo>
                      <a:pt x="34" y="232"/>
                      <a:pt x="34" y="250"/>
                      <a:pt x="45" y="261"/>
                    </a:cubicBezTo>
                    <a:cubicBezTo>
                      <a:pt x="56" y="272"/>
                      <a:pt x="74" y="272"/>
                      <a:pt x="85" y="261"/>
                    </a:cubicBezTo>
                    <a:cubicBezTo>
                      <a:pt x="100" y="247"/>
                      <a:pt x="100" y="247"/>
                      <a:pt x="100" y="247"/>
                    </a:cubicBezTo>
                    <a:cubicBezTo>
                      <a:pt x="108" y="251"/>
                      <a:pt x="116" y="255"/>
                      <a:pt x="125" y="257"/>
                    </a:cubicBezTo>
                    <a:cubicBezTo>
                      <a:pt x="125" y="277"/>
                      <a:pt x="125" y="277"/>
                      <a:pt x="125" y="277"/>
                    </a:cubicBezTo>
                    <a:cubicBezTo>
                      <a:pt x="125" y="293"/>
                      <a:pt x="137" y="306"/>
                      <a:pt x="153" y="306"/>
                    </a:cubicBezTo>
                    <a:cubicBezTo>
                      <a:pt x="169" y="306"/>
                      <a:pt x="182" y="293"/>
                      <a:pt x="182" y="277"/>
                    </a:cubicBezTo>
                    <a:cubicBezTo>
                      <a:pt x="182" y="257"/>
                      <a:pt x="182" y="257"/>
                      <a:pt x="182" y="257"/>
                    </a:cubicBezTo>
                    <a:cubicBezTo>
                      <a:pt x="190" y="255"/>
                      <a:pt x="199" y="251"/>
                      <a:pt x="207" y="247"/>
                    </a:cubicBezTo>
                    <a:cubicBezTo>
                      <a:pt x="221" y="261"/>
                      <a:pt x="221" y="261"/>
                      <a:pt x="221" y="261"/>
                    </a:cubicBezTo>
                    <a:cubicBezTo>
                      <a:pt x="232" y="272"/>
                      <a:pt x="250" y="272"/>
                      <a:pt x="261" y="261"/>
                    </a:cubicBezTo>
                    <a:cubicBezTo>
                      <a:pt x="272" y="250"/>
                      <a:pt x="272" y="232"/>
                      <a:pt x="261" y="221"/>
                    </a:cubicBezTo>
                    <a:cubicBezTo>
                      <a:pt x="247" y="206"/>
                      <a:pt x="247" y="206"/>
                      <a:pt x="247" y="206"/>
                    </a:cubicBezTo>
                    <a:cubicBezTo>
                      <a:pt x="251" y="199"/>
                      <a:pt x="255" y="190"/>
                      <a:pt x="257" y="182"/>
                    </a:cubicBezTo>
                    <a:cubicBezTo>
                      <a:pt x="278" y="182"/>
                      <a:pt x="278" y="182"/>
                      <a:pt x="278" y="182"/>
                    </a:cubicBezTo>
                    <a:cubicBezTo>
                      <a:pt x="293" y="182"/>
                      <a:pt x="306" y="169"/>
                      <a:pt x="306" y="153"/>
                    </a:cubicBezTo>
                    <a:cubicBezTo>
                      <a:pt x="306" y="137"/>
                      <a:pt x="293" y="125"/>
                      <a:pt x="278" y="125"/>
                    </a:cubicBezTo>
                    <a:close/>
                  </a:path>
                </a:pathLst>
              </a:custGeom>
              <a:grpFill/>
              <a:ln w="12700" cap="flat">
                <a:solidFill>
                  <a:srgbClr val="1E334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5" name="Oval 71"/>
              <p:cNvSpPr>
                <a:spLocks noChangeArrowheads="1"/>
              </p:cNvSpPr>
              <p:nvPr/>
            </p:nvSpPr>
            <p:spPr bwMode="auto">
              <a:xfrm>
                <a:off x="2112056" y="3637313"/>
                <a:ext cx="65914" cy="66816"/>
              </a:xfrm>
              <a:prstGeom prst="ellipse">
                <a:avLst/>
              </a:prstGeom>
              <a:grpFill/>
              <a:ln w="12700" cap="flat">
                <a:solidFill>
                  <a:srgbClr val="1E334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6" name="Rectangle 72"/>
              <p:cNvSpPr>
                <a:spLocks noChangeArrowheads="1"/>
              </p:cNvSpPr>
              <p:nvPr/>
            </p:nvSpPr>
            <p:spPr bwMode="auto">
              <a:xfrm>
                <a:off x="1957655" y="3429640"/>
                <a:ext cx="88487" cy="2528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7" name="Rectangle 73"/>
              <p:cNvSpPr>
                <a:spLocks noChangeArrowheads="1"/>
              </p:cNvSpPr>
              <p:nvPr/>
            </p:nvSpPr>
            <p:spPr bwMode="auto">
              <a:xfrm>
                <a:off x="2059686" y="3428737"/>
                <a:ext cx="255528" cy="2528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8" name="Rectangle 74"/>
              <p:cNvSpPr>
                <a:spLocks noChangeArrowheads="1"/>
              </p:cNvSpPr>
              <p:nvPr/>
            </p:nvSpPr>
            <p:spPr bwMode="auto">
              <a:xfrm>
                <a:off x="2657422" y="4058978"/>
                <a:ext cx="607669" cy="270877"/>
              </a:xfrm>
              <a:prstGeom prst="rect">
                <a:avLst/>
              </a:prstGeom>
              <a:grpFill/>
              <a:ln w="6350" cap="flat">
                <a:solidFill>
                  <a:srgbClr val="1E334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9" name="Rectangle 75"/>
              <p:cNvSpPr>
                <a:spLocks noChangeArrowheads="1"/>
              </p:cNvSpPr>
              <p:nvPr/>
            </p:nvSpPr>
            <p:spPr bwMode="auto">
              <a:xfrm>
                <a:off x="2679093" y="4087872"/>
                <a:ext cx="32505" cy="3250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0" name="Rectangle 76"/>
              <p:cNvSpPr>
                <a:spLocks noChangeArrowheads="1"/>
              </p:cNvSpPr>
              <p:nvPr/>
            </p:nvSpPr>
            <p:spPr bwMode="auto">
              <a:xfrm>
                <a:off x="2740491" y="4087872"/>
                <a:ext cx="32505" cy="3250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1" name="Rectangle 77"/>
              <p:cNvSpPr>
                <a:spLocks noChangeArrowheads="1"/>
              </p:cNvSpPr>
              <p:nvPr/>
            </p:nvSpPr>
            <p:spPr bwMode="auto">
              <a:xfrm>
                <a:off x="2798279" y="4087872"/>
                <a:ext cx="32505" cy="3250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2" name="Rectangle 78"/>
              <p:cNvSpPr>
                <a:spLocks noChangeArrowheads="1"/>
              </p:cNvSpPr>
              <p:nvPr/>
            </p:nvSpPr>
            <p:spPr bwMode="auto">
              <a:xfrm>
                <a:off x="2857872" y="4087872"/>
                <a:ext cx="32505" cy="3250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3" name="Rectangle 79"/>
              <p:cNvSpPr>
                <a:spLocks noChangeArrowheads="1"/>
              </p:cNvSpPr>
              <p:nvPr/>
            </p:nvSpPr>
            <p:spPr bwMode="auto">
              <a:xfrm>
                <a:off x="2919271" y="4087872"/>
                <a:ext cx="32505" cy="3250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4" name="Rectangle 80"/>
              <p:cNvSpPr>
                <a:spLocks noChangeArrowheads="1"/>
              </p:cNvSpPr>
              <p:nvPr/>
            </p:nvSpPr>
            <p:spPr bwMode="auto">
              <a:xfrm>
                <a:off x="2977058" y="4087872"/>
                <a:ext cx="32505" cy="3250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" name="Rectangle 81"/>
              <p:cNvSpPr>
                <a:spLocks noChangeArrowheads="1"/>
              </p:cNvSpPr>
              <p:nvPr/>
            </p:nvSpPr>
            <p:spPr bwMode="auto">
              <a:xfrm>
                <a:off x="3040262" y="4087872"/>
                <a:ext cx="32505" cy="3250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6" name="Rectangle 82"/>
              <p:cNvSpPr>
                <a:spLocks noChangeArrowheads="1"/>
              </p:cNvSpPr>
              <p:nvPr/>
            </p:nvSpPr>
            <p:spPr bwMode="auto">
              <a:xfrm>
                <a:off x="3101661" y="4087872"/>
                <a:ext cx="31603" cy="3250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" name="Rectangle 83"/>
              <p:cNvSpPr>
                <a:spLocks noChangeArrowheads="1"/>
              </p:cNvSpPr>
              <p:nvPr/>
            </p:nvSpPr>
            <p:spPr bwMode="auto">
              <a:xfrm>
                <a:off x="3158545" y="4087872"/>
                <a:ext cx="33408" cy="3250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" name="Rectangle 84"/>
              <p:cNvSpPr>
                <a:spLocks noChangeArrowheads="1"/>
              </p:cNvSpPr>
              <p:nvPr/>
            </p:nvSpPr>
            <p:spPr bwMode="auto">
              <a:xfrm>
                <a:off x="3221750" y="4087872"/>
                <a:ext cx="31603" cy="3250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9" name="Rectangle 85"/>
              <p:cNvSpPr>
                <a:spLocks noChangeArrowheads="1"/>
              </p:cNvSpPr>
              <p:nvPr/>
            </p:nvSpPr>
            <p:spPr bwMode="auto">
              <a:xfrm>
                <a:off x="2679093" y="4133018"/>
                <a:ext cx="32505" cy="3250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0" name="Rectangle 86"/>
              <p:cNvSpPr>
                <a:spLocks noChangeArrowheads="1"/>
              </p:cNvSpPr>
              <p:nvPr/>
            </p:nvSpPr>
            <p:spPr bwMode="auto">
              <a:xfrm>
                <a:off x="2740491" y="4133018"/>
                <a:ext cx="32505" cy="3250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" name="Rectangle 87"/>
              <p:cNvSpPr>
                <a:spLocks noChangeArrowheads="1"/>
              </p:cNvSpPr>
              <p:nvPr/>
            </p:nvSpPr>
            <p:spPr bwMode="auto">
              <a:xfrm>
                <a:off x="2798279" y="4133018"/>
                <a:ext cx="32505" cy="3250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" name="Rectangle 88"/>
              <p:cNvSpPr>
                <a:spLocks noChangeArrowheads="1"/>
              </p:cNvSpPr>
              <p:nvPr/>
            </p:nvSpPr>
            <p:spPr bwMode="auto">
              <a:xfrm>
                <a:off x="2857872" y="4133018"/>
                <a:ext cx="32505" cy="3250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" name="Rectangle 89"/>
              <p:cNvSpPr>
                <a:spLocks noChangeArrowheads="1"/>
              </p:cNvSpPr>
              <p:nvPr/>
            </p:nvSpPr>
            <p:spPr bwMode="auto">
              <a:xfrm>
                <a:off x="2919271" y="4133018"/>
                <a:ext cx="32505" cy="3250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" name="Rectangle 90"/>
              <p:cNvSpPr>
                <a:spLocks noChangeArrowheads="1"/>
              </p:cNvSpPr>
              <p:nvPr/>
            </p:nvSpPr>
            <p:spPr bwMode="auto">
              <a:xfrm>
                <a:off x="2977058" y="4133018"/>
                <a:ext cx="32505" cy="3250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" name="Rectangle 91"/>
              <p:cNvSpPr>
                <a:spLocks noChangeArrowheads="1"/>
              </p:cNvSpPr>
              <p:nvPr/>
            </p:nvSpPr>
            <p:spPr bwMode="auto">
              <a:xfrm>
                <a:off x="3040262" y="4133018"/>
                <a:ext cx="32505" cy="3250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" name="Rectangle 92"/>
              <p:cNvSpPr>
                <a:spLocks noChangeArrowheads="1"/>
              </p:cNvSpPr>
              <p:nvPr/>
            </p:nvSpPr>
            <p:spPr bwMode="auto">
              <a:xfrm>
                <a:off x="3101661" y="4133018"/>
                <a:ext cx="31603" cy="3250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" name="Rectangle 93"/>
              <p:cNvSpPr>
                <a:spLocks noChangeArrowheads="1"/>
              </p:cNvSpPr>
              <p:nvPr/>
            </p:nvSpPr>
            <p:spPr bwMode="auto">
              <a:xfrm>
                <a:off x="3158545" y="4133018"/>
                <a:ext cx="33408" cy="3250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8" name="Rectangle 94"/>
              <p:cNvSpPr>
                <a:spLocks noChangeArrowheads="1"/>
              </p:cNvSpPr>
              <p:nvPr/>
            </p:nvSpPr>
            <p:spPr bwMode="auto">
              <a:xfrm>
                <a:off x="3221750" y="4133018"/>
                <a:ext cx="31603" cy="3250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" name="Rectangle 95"/>
              <p:cNvSpPr>
                <a:spLocks noChangeArrowheads="1"/>
              </p:cNvSpPr>
              <p:nvPr/>
            </p:nvSpPr>
            <p:spPr bwMode="auto">
              <a:xfrm>
                <a:off x="2679093" y="4183582"/>
                <a:ext cx="32505" cy="3160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0" name="Rectangle 96"/>
              <p:cNvSpPr>
                <a:spLocks noChangeArrowheads="1"/>
              </p:cNvSpPr>
              <p:nvPr/>
            </p:nvSpPr>
            <p:spPr bwMode="auto">
              <a:xfrm>
                <a:off x="2740491" y="4183582"/>
                <a:ext cx="32505" cy="3160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1" name="Rectangle 97"/>
              <p:cNvSpPr>
                <a:spLocks noChangeArrowheads="1"/>
              </p:cNvSpPr>
              <p:nvPr/>
            </p:nvSpPr>
            <p:spPr bwMode="auto">
              <a:xfrm>
                <a:off x="2798279" y="4183582"/>
                <a:ext cx="32505" cy="3160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" name="Rectangle 98"/>
              <p:cNvSpPr>
                <a:spLocks noChangeArrowheads="1"/>
              </p:cNvSpPr>
              <p:nvPr/>
            </p:nvSpPr>
            <p:spPr bwMode="auto">
              <a:xfrm>
                <a:off x="2857872" y="4183582"/>
                <a:ext cx="32505" cy="3160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" name="Rectangle 99"/>
              <p:cNvSpPr>
                <a:spLocks noChangeArrowheads="1"/>
              </p:cNvSpPr>
              <p:nvPr/>
            </p:nvSpPr>
            <p:spPr bwMode="auto">
              <a:xfrm>
                <a:off x="2919271" y="4183582"/>
                <a:ext cx="32505" cy="3160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" name="Rectangle 100"/>
              <p:cNvSpPr>
                <a:spLocks noChangeArrowheads="1"/>
              </p:cNvSpPr>
              <p:nvPr/>
            </p:nvSpPr>
            <p:spPr bwMode="auto">
              <a:xfrm>
                <a:off x="2977058" y="4183582"/>
                <a:ext cx="32505" cy="3160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" name="Rectangle 101"/>
              <p:cNvSpPr>
                <a:spLocks noChangeArrowheads="1"/>
              </p:cNvSpPr>
              <p:nvPr/>
            </p:nvSpPr>
            <p:spPr bwMode="auto">
              <a:xfrm>
                <a:off x="3040262" y="4183582"/>
                <a:ext cx="32505" cy="3160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" name="Rectangle 102"/>
              <p:cNvSpPr>
                <a:spLocks noChangeArrowheads="1"/>
              </p:cNvSpPr>
              <p:nvPr/>
            </p:nvSpPr>
            <p:spPr bwMode="auto">
              <a:xfrm>
                <a:off x="3101661" y="4183582"/>
                <a:ext cx="31603" cy="3160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" name="Rectangle 103"/>
              <p:cNvSpPr>
                <a:spLocks noChangeArrowheads="1"/>
              </p:cNvSpPr>
              <p:nvPr/>
            </p:nvSpPr>
            <p:spPr bwMode="auto">
              <a:xfrm>
                <a:off x="3158545" y="4183582"/>
                <a:ext cx="33408" cy="3160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" name="Rectangle 104"/>
              <p:cNvSpPr>
                <a:spLocks noChangeArrowheads="1"/>
              </p:cNvSpPr>
              <p:nvPr/>
            </p:nvSpPr>
            <p:spPr bwMode="auto">
              <a:xfrm>
                <a:off x="3221750" y="4183582"/>
                <a:ext cx="31603" cy="3160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" name="Rectangle 105"/>
              <p:cNvSpPr>
                <a:spLocks noChangeArrowheads="1"/>
              </p:cNvSpPr>
              <p:nvPr/>
            </p:nvSpPr>
            <p:spPr bwMode="auto">
              <a:xfrm>
                <a:off x="2679093" y="4226019"/>
                <a:ext cx="32505" cy="3250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" name="Rectangle 106"/>
              <p:cNvSpPr>
                <a:spLocks noChangeArrowheads="1"/>
              </p:cNvSpPr>
              <p:nvPr/>
            </p:nvSpPr>
            <p:spPr bwMode="auto">
              <a:xfrm>
                <a:off x="2740491" y="4226019"/>
                <a:ext cx="32505" cy="3250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" name="Rectangle 107"/>
              <p:cNvSpPr>
                <a:spLocks noChangeArrowheads="1"/>
              </p:cNvSpPr>
              <p:nvPr/>
            </p:nvSpPr>
            <p:spPr bwMode="auto">
              <a:xfrm>
                <a:off x="2798279" y="4226019"/>
                <a:ext cx="32505" cy="3250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" name="Rectangle 108"/>
              <p:cNvSpPr>
                <a:spLocks noChangeArrowheads="1"/>
              </p:cNvSpPr>
              <p:nvPr/>
            </p:nvSpPr>
            <p:spPr bwMode="auto">
              <a:xfrm>
                <a:off x="2857872" y="4226019"/>
                <a:ext cx="32505" cy="3250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" name="Rectangle 109"/>
              <p:cNvSpPr>
                <a:spLocks noChangeArrowheads="1"/>
              </p:cNvSpPr>
              <p:nvPr/>
            </p:nvSpPr>
            <p:spPr bwMode="auto">
              <a:xfrm>
                <a:off x="2919271" y="4226019"/>
                <a:ext cx="32505" cy="3250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" name="Rectangle 110"/>
              <p:cNvSpPr>
                <a:spLocks noChangeArrowheads="1"/>
              </p:cNvSpPr>
              <p:nvPr/>
            </p:nvSpPr>
            <p:spPr bwMode="auto">
              <a:xfrm>
                <a:off x="2977058" y="4226019"/>
                <a:ext cx="32505" cy="3250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" name="Rectangle 111"/>
              <p:cNvSpPr>
                <a:spLocks noChangeArrowheads="1"/>
              </p:cNvSpPr>
              <p:nvPr/>
            </p:nvSpPr>
            <p:spPr bwMode="auto">
              <a:xfrm>
                <a:off x="3040262" y="4226019"/>
                <a:ext cx="32505" cy="3250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" name="Rectangle 112"/>
              <p:cNvSpPr>
                <a:spLocks noChangeArrowheads="1"/>
              </p:cNvSpPr>
              <p:nvPr/>
            </p:nvSpPr>
            <p:spPr bwMode="auto">
              <a:xfrm>
                <a:off x="3101661" y="4226019"/>
                <a:ext cx="31603" cy="3250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" name="Rectangle 113"/>
              <p:cNvSpPr>
                <a:spLocks noChangeArrowheads="1"/>
              </p:cNvSpPr>
              <p:nvPr/>
            </p:nvSpPr>
            <p:spPr bwMode="auto">
              <a:xfrm>
                <a:off x="3158545" y="4226019"/>
                <a:ext cx="33408" cy="3250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" name="Rectangle 114"/>
              <p:cNvSpPr>
                <a:spLocks noChangeArrowheads="1"/>
              </p:cNvSpPr>
              <p:nvPr/>
            </p:nvSpPr>
            <p:spPr bwMode="auto">
              <a:xfrm>
                <a:off x="3221750" y="4226019"/>
                <a:ext cx="31603" cy="3250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" name="Rectangle 115"/>
              <p:cNvSpPr>
                <a:spLocks noChangeArrowheads="1"/>
              </p:cNvSpPr>
              <p:nvPr/>
            </p:nvSpPr>
            <p:spPr bwMode="auto">
              <a:xfrm>
                <a:off x="2679093" y="4273874"/>
                <a:ext cx="32505" cy="3250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" name="Rectangle 116"/>
              <p:cNvSpPr>
                <a:spLocks noChangeArrowheads="1"/>
              </p:cNvSpPr>
              <p:nvPr/>
            </p:nvSpPr>
            <p:spPr bwMode="auto">
              <a:xfrm>
                <a:off x="2740491" y="4273874"/>
                <a:ext cx="32505" cy="3250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" name="Rectangle 117"/>
              <p:cNvSpPr>
                <a:spLocks noChangeArrowheads="1"/>
              </p:cNvSpPr>
              <p:nvPr/>
            </p:nvSpPr>
            <p:spPr bwMode="auto">
              <a:xfrm>
                <a:off x="2798279" y="4273874"/>
                <a:ext cx="32505" cy="3250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" name="Rectangle 118"/>
              <p:cNvSpPr>
                <a:spLocks noChangeArrowheads="1"/>
              </p:cNvSpPr>
              <p:nvPr/>
            </p:nvSpPr>
            <p:spPr bwMode="auto">
              <a:xfrm>
                <a:off x="2857872" y="4273874"/>
                <a:ext cx="32505" cy="3250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" name="Rectangle 119"/>
              <p:cNvSpPr>
                <a:spLocks noChangeArrowheads="1"/>
              </p:cNvSpPr>
              <p:nvPr/>
            </p:nvSpPr>
            <p:spPr bwMode="auto">
              <a:xfrm>
                <a:off x="2919271" y="4273874"/>
                <a:ext cx="32505" cy="3250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" name="Rectangle 120"/>
              <p:cNvSpPr>
                <a:spLocks noChangeArrowheads="1"/>
              </p:cNvSpPr>
              <p:nvPr/>
            </p:nvSpPr>
            <p:spPr bwMode="auto">
              <a:xfrm>
                <a:off x="2977058" y="4273874"/>
                <a:ext cx="32505" cy="3250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5" name="Прямоугольник 124"/>
              <p:cNvSpPr/>
              <p:nvPr/>
            </p:nvSpPr>
            <p:spPr>
              <a:xfrm>
                <a:off x="1686129" y="3880978"/>
                <a:ext cx="945356" cy="52743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6" name="Rectangle 121"/>
              <p:cNvSpPr>
                <a:spLocks noChangeArrowheads="1"/>
              </p:cNvSpPr>
              <p:nvPr/>
            </p:nvSpPr>
            <p:spPr bwMode="auto">
              <a:xfrm>
                <a:off x="3040262" y="4273874"/>
                <a:ext cx="32505" cy="3250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" name="Rectangle 122"/>
              <p:cNvSpPr>
                <a:spLocks noChangeArrowheads="1"/>
              </p:cNvSpPr>
              <p:nvPr/>
            </p:nvSpPr>
            <p:spPr bwMode="auto">
              <a:xfrm>
                <a:off x="3101661" y="4273874"/>
                <a:ext cx="31603" cy="3250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8" name="Rectangle 123"/>
              <p:cNvSpPr>
                <a:spLocks noChangeArrowheads="1"/>
              </p:cNvSpPr>
              <p:nvPr/>
            </p:nvSpPr>
            <p:spPr bwMode="auto">
              <a:xfrm>
                <a:off x="3158545" y="4273874"/>
                <a:ext cx="33408" cy="3250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" name="Rectangle 124"/>
              <p:cNvSpPr>
                <a:spLocks noChangeArrowheads="1"/>
              </p:cNvSpPr>
              <p:nvPr/>
            </p:nvSpPr>
            <p:spPr bwMode="auto">
              <a:xfrm>
                <a:off x="3221750" y="4273874"/>
                <a:ext cx="31603" cy="3250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" name="Freeform 125"/>
              <p:cNvSpPr>
                <a:spLocks/>
              </p:cNvSpPr>
              <p:nvPr/>
            </p:nvSpPr>
            <p:spPr bwMode="auto">
              <a:xfrm>
                <a:off x="2750423" y="3784489"/>
                <a:ext cx="377423" cy="274489"/>
              </a:xfrm>
              <a:custGeom>
                <a:avLst/>
                <a:gdLst>
                  <a:gd name="T0" fmla="*/ 213 w 434"/>
                  <a:gd name="T1" fmla="*/ 315 h 315"/>
                  <a:gd name="T2" fmla="*/ 210 w 434"/>
                  <a:gd name="T3" fmla="*/ 292 h 315"/>
                  <a:gd name="T4" fmla="*/ 194 w 434"/>
                  <a:gd name="T5" fmla="*/ 278 h 315"/>
                  <a:gd name="T6" fmla="*/ 18 w 434"/>
                  <a:gd name="T7" fmla="*/ 278 h 315"/>
                  <a:gd name="T8" fmla="*/ 0 w 434"/>
                  <a:gd name="T9" fmla="*/ 256 h 315"/>
                  <a:gd name="T10" fmla="*/ 18 w 434"/>
                  <a:gd name="T11" fmla="*/ 235 h 315"/>
                  <a:gd name="T12" fmla="*/ 411 w 434"/>
                  <a:gd name="T13" fmla="*/ 235 h 315"/>
                  <a:gd name="T14" fmla="*/ 432 w 434"/>
                  <a:gd name="T15" fmla="*/ 212 h 315"/>
                  <a:gd name="T16" fmla="*/ 411 w 434"/>
                  <a:gd name="T17" fmla="*/ 184 h 315"/>
                  <a:gd name="T18" fmla="*/ 18 w 434"/>
                  <a:gd name="T19" fmla="*/ 184 h 315"/>
                  <a:gd name="T20" fmla="*/ 0 w 434"/>
                  <a:gd name="T21" fmla="*/ 159 h 315"/>
                  <a:gd name="T22" fmla="*/ 18 w 434"/>
                  <a:gd name="T23" fmla="*/ 132 h 315"/>
                  <a:gd name="T24" fmla="*/ 267 w 434"/>
                  <a:gd name="T25" fmla="*/ 132 h 315"/>
                  <a:gd name="T26" fmla="*/ 268 w 434"/>
                  <a:gd name="T27" fmla="*/ 0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34" h="315">
                    <a:moveTo>
                      <a:pt x="213" y="315"/>
                    </a:moveTo>
                    <a:cubicBezTo>
                      <a:pt x="213" y="312"/>
                      <a:pt x="215" y="303"/>
                      <a:pt x="210" y="292"/>
                    </a:cubicBezTo>
                    <a:cubicBezTo>
                      <a:pt x="205" y="283"/>
                      <a:pt x="197" y="279"/>
                      <a:pt x="194" y="278"/>
                    </a:cubicBezTo>
                    <a:cubicBezTo>
                      <a:pt x="135" y="278"/>
                      <a:pt x="76" y="278"/>
                      <a:pt x="18" y="278"/>
                    </a:cubicBezTo>
                    <a:cubicBezTo>
                      <a:pt x="8" y="275"/>
                      <a:pt x="0" y="266"/>
                      <a:pt x="0" y="256"/>
                    </a:cubicBezTo>
                    <a:cubicBezTo>
                      <a:pt x="0" y="246"/>
                      <a:pt x="8" y="237"/>
                      <a:pt x="18" y="235"/>
                    </a:cubicBezTo>
                    <a:cubicBezTo>
                      <a:pt x="149" y="235"/>
                      <a:pt x="280" y="235"/>
                      <a:pt x="411" y="235"/>
                    </a:cubicBezTo>
                    <a:cubicBezTo>
                      <a:pt x="423" y="233"/>
                      <a:pt x="431" y="223"/>
                      <a:pt x="432" y="212"/>
                    </a:cubicBezTo>
                    <a:cubicBezTo>
                      <a:pt x="434" y="200"/>
                      <a:pt x="425" y="187"/>
                      <a:pt x="411" y="184"/>
                    </a:cubicBezTo>
                    <a:cubicBezTo>
                      <a:pt x="280" y="184"/>
                      <a:pt x="149" y="184"/>
                      <a:pt x="18" y="184"/>
                    </a:cubicBezTo>
                    <a:cubicBezTo>
                      <a:pt x="7" y="180"/>
                      <a:pt x="1" y="170"/>
                      <a:pt x="0" y="159"/>
                    </a:cubicBezTo>
                    <a:cubicBezTo>
                      <a:pt x="0" y="147"/>
                      <a:pt x="7" y="137"/>
                      <a:pt x="18" y="132"/>
                    </a:cubicBezTo>
                    <a:cubicBezTo>
                      <a:pt x="101" y="132"/>
                      <a:pt x="184" y="132"/>
                      <a:pt x="267" y="132"/>
                    </a:cubicBezTo>
                    <a:cubicBezTo>
                      <a:pt x="267" y="88"/>
                      <a:pt x="268" y="44"/>
                      <a:pt x="268" y="0"/>
                    </a:cubicBezTo>
                  </a:path>
                </a:pathLst>
              </a:custGeom>
              <a:grpFill/>
              <a:ln w="12700" cap="flat">
                <a:solidFill>
                  <a:srgbClr val="1E334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" name="Line 126"/>
              <p:cNvSpPr>
                <a:spLocks noChangeShapeType="1"/>
              </p:cNvSpPr>
              <p:nvPr/>
            </p:nvSpPr>
            <p:spPr bwMode="auto">
              <a:xfrm>
                <a:off x="2772997" y="4062590"/>
                <a:ext cx="0" cy="0"/>
              </a:xfrm>
              <a:prstGeom prst="line">
                <a:avLst/>
              </a:prstGeom>
              <a:grpFill/>
              <a:ln w="6350" cap="flat">
                <a:solidFill>
                  <a:srgbClr val="363A3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" name="Rectangle 127"/>
              <p:cNvSpPr>
                <a:spLocks noChangeArrowheads="1"/>
              </p:cNvSpPr>
              <p:nvPr/>
            </p:nvSpPr>
            <p:spPr bwMode="auto">
              <a:xfrm>
                <a:off x="2890377" y="3376367"/>
                <a:ext cx="201352" cy="40812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" name="Freeform 128"/>
              <p:cNvSpPr>
                <a:spLocks/>
              </p:cNvSpPr>
              <p:nvPr/>
            </p:nvSpPr>
            <p:spPr bwMode="auto">
              <a:xfrm>
                <a:off x="1266015" y="4329856"/>
                <a:ext cx="264557" cy="0"/>
              </a:xfrm>
              <a:custGeom>
                <a:avLst/>
                <a:gdLst>
                  <a:gd name="T0" fmla="*/ 0 w 293"/>
                  <a:gd name="T1" fmla="*/ 293 w 293"/>
                  <a:gd name="T2" fmla="*/ 0 w 29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93">
                    <a:moveTo>
                      <a:pt x="0" y="0"/>
                    </a:moveTo>
                    <a:lnTo>
                      <a:pt x="293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1E334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" name="Line 129"/>
              <p:cNvSpPr>
                <a:spLocks noChangeShapeType="1"/>
              </p:cNvSpPr>
              <p:nvPr/>
            </p:nvSpPr>
            <p:spPr bwMode="auto">
              <a:xfrm>
                <a:off x="1266015" y="4329856"/>
                <a:ext cx="264557" cy="0"/>
              </a:xfrm>
              <a:prstGeom prst="line">
                <a:avLst/>
              </a:prstGeom>
              <a:grpFill/>
              <a:ln w="6350" cap="flat">
                <a:solidFill>
                  <a:srgbClr val="1E334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" name="Freeform 130"/>
              <p:cNvSpPr>
                <a:spLocks/>
              </p:cNvSpPr>
              <p:nvPr/>
            </p:nvSpPr>
            <p:spPr bwMode="auto">
              <a:xfrm>
                <a:off x="1210034" y="4329856"/>
                <a:ext cx="32505" cy="0"/>
              </a:xfrm>
              <a:custGeom>
                <a:avLst/>
                <a:gdLst>
                  <a:gd name="T0" fmla="*/ 0 w 36"/>
                  <a:gd name="T1" fmla="*/ 36 w 36"/>
                  <a:gd name="T2" fmla="*/ 0 w 3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6">
                    <a:moveTo>
                      <a:pt x="0" y="0"/>
                    </a:moveTo>
                    <a:lnTo>
                      <a:pt x="3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1E334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" name="Line 131"/>
              <p:cNvSpPr>
                <a:spLocks noChangeShapeType="1"/>
              </p:cNvSpPr>
              <p:nvPr/>
            </p:nvSpPr>
            <p:spPr bwMode="auto">
              <a:xfrm>
                <a:off x="1210034" y="4329856"/>
                <a:ext cx="32505" cy="0"/>
              </a:xfrm>
              <a:prstGeom prst="line">
                <a:avLst/>
              </a:prstGeom>
              <a:grpFill/>
              <a:ln w="6350" cap="flat">
                <a:solidFill>
                  <a:srgbClr val="1E334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" name="Freeform 132"/>
              <p:cNvSpPr>
                <a:spLocks/>
              </p:cNvSpPr>
              <p:nvPr/>
            </p:nvSpPr>
            <p:spPr bwMode="auto">
              <a:xfrm>
                <a:off x="1158567" y="4310894"/>
                <a:ext cx="0" cy="37020"/>
              </a:xfrm>
              <a:custGeom>
                <a:avLst/>
                <a:gdLst>
                  <a:gd name="T0" fmla="*/ 0 h 41"/>
                  <a:gd name="T1" fmla="*/ 41 h 41"/>
                  <a:gd name="T2" fmla="*/ 0 h 4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1">
                    <a:moveTo>
                      <a:pt x="0" y="0"/>
                    </a:moveTo>
                    <a:lnTo>
                      <a:pt x="0" y="4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1E334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" name="Line 133"/>
              <p:cNvSpPr>
                <a:spLocks noChangeShapeType="1"/>
              </p:cNvSpPr>
              <p:nvPr/>
            </p:nvSpPr>
            <p:spPr bwMode="auto">
              <a:xfrm>
                <a:off x="1158567" y="4310894"/>
                <a:ext cx="0" cy="37020"/>
              </a:xfrm>
              <a:prstGeom prst="line">
                <a:avLst/>
              </a:prstGeom>
              <a:grpFill/>
              <a:ln w="6350" cap="flat">
                <a:solidFill>
                  <a:srgbClr val="1E334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" name="Freeform 134"/>
              <p:cNvSpPr>
                <a:spLocks/>
              </p:cNvSpPr>
              <p:nvPr/>
            </p:nvSpPr>
            <p:spPr bwMode="auto">
              <a:xfrm>
                <a:off x="1138703" y="4329856"/>
                <a:ext cx="39729" cy="0"/>
              </a:xfrm>
              <a:custGeom>
                <a:avLst/>
                <a:gdLst>
                  <a:gd name="T0" fmla="*/ 0 w 44"/>
                  <a:gd name="T1" fmla="*/ 44 w 44"/>
                  <a:gd name="T2" fmla="*/ 0 w 4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">
                    <a:moveTo>
                      <a:pt x="0" y="0"/>
                    </a:moveTo>
                    <a:lnTo>
                      <a:pt x="4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1E334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" name="Line 135"/>
              <p:cNvSpPr>
                <a:spLocks noChangeShapeType="1"/>
              </p:cNvSpPr>
              <p:nvPr/>
            </p:nvSpPr>
            <p:spPr bwMode="auto">
              <a:xfrm>
                <a:off x="1138703" y="4329856"/>
                <a:ext cx="39729" cy="0"/>
              </a:xfrm>
              <a:prstGeom prst="line">
                <a:avLst/>
              </a:prstGeom>
              <a:grpFill/>
              <a:ln w="6350" cap="flat">
                <a:solidFill>
                  <a:srgbClr val="1E334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" name="Freeform 136"/>
              <p:cNvSpPr>
                <a:spLocks/>
              </p:cNvSpPr>
              <p:nvPr/>
            </p:nvSpPr>
            <p:spPr bwMode="auto">
              <a:xfrm>
                <a:off x="2912047" y="4405701"/>
                <a:ext cx="258236" cy="0"/>
              </a:xfrm>
              <a:custGeom>
                <a:avLst/>
                <a:gdLst>
                  <a:gd name="T0" fmla="*/ 0 w 286"/>
                  <a:gd name="T1" fmla="*/ 286 w 286"/>
                  <a:gd name="T2" fmla="*/ 0 w 28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86">
                    <a:moveTo>
                      <a:pt x="0" y="0"/>
                    </a:moveTo>
                    <a:lnTo>
                      <a:pt x="28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1E334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" name="Line 137"/>
              <p:cNvSpPr>
                <a:spLocks noChangeShapeType="1"/>
              </p:cNvSpPr>
              <p:nvPr/>
            </p:nvSpPr>
            <p:spPr bwMode="auto">
              <a:xfrm>
                <a:off x="2912047" y="4405701"/>
                <a:ext cx="258236" cy="0"/>
              </a:xfrm>
              <a:prstGeom prst="line">
                <a:avLst/>
              </a:prstGeom>
              <a:grpFill/>
              <a:ln w="6350" cap="flat">
                <a:solidFill>
                  <a:srgbClr val="1E334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3" name="Freeform 138"/>
              <p:cNvSpPr>
                <a:spLocks/>
              </p:cNvSpPr>
              <p:nvPr/>
            </p:nvSpPr>
            <p:spPr bwMode="auto">
              <a:xfrm>
                <a:off x="2863289" y="4405701"/>
                <a:ext cx="27991" cy="0"/>
              </a:xfrm>
              <a:custGeom>
                <a:avLst/>
                <a:gdLst>
                  <a:gd name="T0" fmla="*/ 0 w 31"/>
                  <a:gd name="T1" fmla="*/ 31 w 31"/>
                  <a:gd name="T2" fmla="*/ 0 w 3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1">
                    <a:moveTo>
                      <a:pt x="0" y="0"/>
                    </a:moveTo>
                    <a:lnTo>
                      <a:pt x="3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1E334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4" name="Line 139"/>
              <p:cNvSpPr>
                <a:spLocks noChangeShapeType="1"/>
              </p:cNvSpPr>
              <p:nvPr/>
            </p:nvSpPr>
            <p:spPr bwMode="auto">
              <a:xfrm>
                <a:off x="2863289" y="4405701"/>
                <a:ext cx="27991" cy="0"/>
              </a:xfrm>
              <a:prstGeom prst="line">
                <a:avLst/>
              </a:prstGeom>
              <a:grpFill/>
              <a:ln w="6350" cap="flat">
                <a:solidFill>
                  <a:srgbClr val="1E334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5" name="Freeform 140"/>
              <p:cNvSpPr>
                <a:spLocks/>
              </p:cNvSpPr>
              <p:nvPr/>
            </p:nvSpPr>
            <p:spPr bwMode="auto">
              <a:xfrm>
                <a:off x="2822657" y="4383128"/>
                <a:ext cx="0" cy="48758"/>
              </a:xfrm>
              <a:custGeom>
                <a:avLst/>
                <a:gdLst>
                  <a:gd name="T0" fmla="*/ 0 h 54"/>
                  <a:gd name="T1" fmla="*/ 54 h 54"/>
                  <a:gd name="T2" fmla="*/ 0 h 5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54">
                    <a:moveTo>
                      <a:pt x="0" y="0"/>
                    </a:moveTo>
                    <a:lnTo>
                      <a:pt x="0" y="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1E334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6" name="Line 141"/>
              <p:cNvSpPr>
                <a:spLocks noChangeShapeType="1"/>
              </p:cNvSpPr>
              <p:nvPr/>
            </p:nvSpPr>
            <p:spPr bwMode="auto">
              <a:xfrm>
                <a:off x="2822657" y="4383128"/>
                <a:ext cx="0" cy="48758"/>
              </a:xfrm>
              <a:prstGeom prst="line">
                <a:avLst/>
              </a:prstGeom>
              <a:grpFill/>
              <a:ln w="6350" cap="flat">
                <a:solidFill>
                  <a:srgbClr val="1E334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7" name="Freeform 142"/>
              <p:cNvSpPr>
                <a:spLocks/>
              </p:cNvSpPr>
              <p:nvPr/>
            </p:nvSpPr>
            <p:spPr bwMode="auto">
              <a:xfrm>
                <a:off x="2794667" y="4405701"/>
                <a:ext cx="50564" cy="0"/>
              </a:xfrm>
              <a:custGeom>
                <a:avLst/>
                <a:gdLst>
                  <a:gd name="T0" fmla="*/ 0 w 56"/>
                  <a:gd name="T1" fmla="*/ 56 w 56"/>
                  <a:gd name="T2" fmla="*/ 0 w 5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6">
                    <a:moveTo>
                      <a:pt x="0" y="0"/>
                    </a:moveTo>
                    <a:lnTo>
                      <a:pt x="5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1E334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8" name="Line 143"/>
              <p:cNvSpPr>
                <a:spLocks noChangeShapeType="1"/>
              </p:cNvSpPr>
              <p:nvPr/>
            </p:nvSpPr>
            <p:spPr bwMode="auto">
              <a:xfrm>
                <a:off x="2794667" y="4405701"/>
                <a:ext cx="50564" cy="0"/>
              </a:xfrm>
              <a:prstGeom prst="line">
                <a:avLst/>
              </a:prstGeom>
              <a:grpFill/>
              <a:ln w="6350" cap="flat">
                <a:solidFill>
                  <a:srgbClr val="1E334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9" name="Freeform 144"/>
              <p:cNvSpPr>
                <a:spLocks/>
              </p:cNvSpPr>
              <p:nvPr/>
            </p:nvSpPr>
            <p:spPr bwMode="auto">
              <a:xfrm>
                <a:off x="2763967" y="3305939"/>
                <a:ext cx="260946" cy="0"/>
              </a:xfrm>
              <a:custGeom>
                <a:avLst/>
                <a:gdLst>
                  <a:gd name="T0" fmla="*/ 0 w 289"/>
                  <a:gd name="T1" fmla="*/ 289 w 289"/>
                  <a:gd name="T2" fmla="*/ 0 w 28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89">
                    <a:moveTo>
                      <a:pt x="0" y="0"/>
                    </a:moveTo>
                    <a:lnTo>
                      <a:pt x="289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1E334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0" name="Line 145"/>
              <p:cNvSpPr>
                <a:spLocks noChangeShapeType="1"/>
              </p:cNvSpPr>
              <p:nvPr/>
            </p:nvSpPr>
            <p:spPr bwMode="auto">
              <a:xfrm>
                <a:off x="2763967" y="3305939"/>
                <a:ext cx="260946" cy="0"/>
              </a:xfrm>
              <a:prstGeom prst="line">
                <a:avLst/>
              </a:prstGeom>
              <a:grpFill/>
              <a:ln w="6350" cap="flat">
                <a:solidFill>
                  <a:srgbClr val="1E334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1" name="Freeform 146"/>
              <p:cNvSpPr>
                <a:spLocks/>
              </p:cNvSpPr>
              <p:nvPr/>
            </p:nvSpPr>
            <p:spPr bwMode="auto">
              <a:xfrm>
                <a:off x="3059224" y="3287880"/>
                <a:ext cx="0" cy="35214"/>
              </a:xfrm>
              <a:custGeom>
                <a:avLst/>
                <a:gdLst>
                  <a:gd name="T0" fmla="*/ 0 h 39"/>
                  <a:gd name="T1" fmla="*/ 39 h 39"/>
                  <a:gd name="T2" fmla="*/ 0 h 3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9">
                    <a:moveTo>
                      <a:pt x="0" y="0"/>
                    </a:moveTo>
                    <a:lnTo>
                      <a:pt x="0" y="3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1E334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2" name="Line 147"/>
              <p:cNvSpPr>
                <a:spLocks noChangeShapeType="1"/>
              </p:cNvSpPr>
              <p:nvPr/>
            </p:nvSpPr>
            <p:spPr bwMode="auto">
              <a:xfrm>
                <a:off x="3059224" y="3287880"/>
                <a:ext cx="0" cy="35214"/>
              </a:xfrm>
              <a:prstGeom prst="line">
                <a:avLst/>
              </a:prstGeom>
              <a:grpFill/>
              <a:ln w="6350" cap="flat">
                <a:solidFill>
                  <a:srgbClr val="1E334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3" name="Freeform 148"/>
              <p:cNvSpPr>
                <a:spLocks/>
              </p:cNvSpPr>
              <p:nvPr/>
            </p:nvSpPr>
            <p:spPr bwMode="auto">
              <a:xfrm>
                <a:off x="3043874" y="3305939"/>
                <a:ext cx="30699" cy="0"/>
              </a:xfrm>
              <a:custGeom>
                <a:avLst/>
                <a:gdLst>
                  <a:gd name="T0" fmla="*/ 0 w 34"/>
                  <a:gd name="T1" fmla="*/ 34 w 34"/>
                  <a:gd name="T2" fmla="*/ 0 w 3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4">
                    <a:moveTo>
                      <a:pt x="0" y="0"/>
                    </a:moveTo>
                    <a:lnTo>
                      <a:pt x="3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1E334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4" name="Line 149"/>
              <p:cNvSpPr>
                <a:spLocks noChangeShapeType="1"/>
              </p:cNvSpPr>
              <p:nvPr/>
            </p:nvSpPr>
            <p:spPr bwMode="auto">
              <a:xfrm>
                <a:off x="3043874" y="3305939"/>
                <a:ext cx="30699" cy="0"/>
              </a:xfrm>
              <a:prstGeom prst="line">
                <a:avLst/>
              </a:prstGeom>
              <a:grpFill/>
              <a:ln w="6350" cap="flat">
                <a:solidFill>
                  <a:srgbClr val="1E334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5" name="Freeform 150"/>
              <p:cNvSpPr>
                <a:spLocks/>
              </p:cNvSpPr>
              <p:nvPr/>
            </p:nvSpPr>
            <p:spPr bwMode="auto">
              <a:xfrm>
                <a:off x="3113399" y="3287880"/>
                <a:ext cx="0" cy="35214"/>
              </a:xfrm>
              <a:custGeom>
                <a:avLst/>
                <a:gdLst>
                  <a:gd name="T0" fmla="*/ 0 h 39"/>
                  <a:gd name="T1" fmla="*/ 39 h 39"/>
                  <a:gd name="T2" fmla="*/ 0 h 3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9">
                    <a:moveTo>
                      <a:pt x="0" y="0"/>
                    </a:moveTo>
                    <a:lnTo>
                      <a:pt x="0" y="3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1E334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6" name="Line 151"/>
              <p:cNvSpPr>
                <a:spLocks noChangeShapeType="1"/>
              </p:cNvSpPr>
              <p:nvPr/>
            </p:nvSpPr>
            <p:spPr bwMode="auto">
              <a:xfrm>
                <a:off x="3113399" y="3287880"/>
                <a:ext cx="0" cy="35214"/>
              </a:xfrm>
              <a:prstGeom prst="line">
                <a:avLst/>
              </a:prstGeom>
              <a:grpFill/>
              <a:ln w="6350" cap="flat">
                <a:solidFill>
                  <a:srgbClr val="1E334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7" name="Freeform 152"/>
              <p:cNvSpPr>
                <a:spLocks/>
              </p:cNvSpPr>
              <p:nvPr/>
            </p:nvSpPr>
            <p:spPr bwMode="auto">
              <a:xfrm>
                <a:off x="938254" y="3216550"/>
                <a:ext cx="520988" cy="0"/>
              </a:xfrm>
              <a:custGeom>
                <a:avLst/>
                <a:gdLst>
                  <a:gd name="T0" fmla="*/ 0 w 577"/>
                  <a:gd name="T1" fmla="*/ 577 w 577"/>
                  <a:gd name="T2" fmla="*/ 0 w 57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77">
                    <a:moveTo>
                      <a:pt x="0" y="0"/>
                    </a:moveTo>
                    <a:lnTo>
                      <a:pt x="577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8" name="Line 153"/>
              <p:cNvSpPr>
                <a:spLocks noChangeShapeType="1"/>
              </p:cNvSpPr>
              <p:nvPr/>
            </p:nvSpPr>
            <p:spPr bwMode="auto">
              <a:xfrm>
                <a:off x="938254" y="3216550"/>
                <a:ext cx="520988" cy="0"/>
              </a:xfrm>
              <a:prstGeom prst="line">
                <a:avLst/>
              </a:prstGeom>
              <a:grpFill/>
              <a:ln w="6350" cap="flat">
                <a:solidFill>
                  <a:srgbClr val="24232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9" name="Freeform 154"/>
              <p:cNvSpPr>
                <a:spLocks/>
              </p:cNvSpPr>
              <p:nvPr/>
            </p:nvSpPr>
            <p:spPr bwMode="auto">
              <a:xfrm>
                <a:off x="1541407" y="3184947"/>
                <a:ext cx="0" cy="64108"/>
              </a:xfrm>
              <a:custGeom>
                <a:avLst/>
                <a:gdLst>
                  <a:gd name="T0" fmla="*/ 0 h 71"/>
                  <a:gd name="T1" fmla="*/ 71 h 71"/>
                  <a:gd name="T2" fmla="*/ 0 h 7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71">
                    <a:moveTo>
                      <a:pt x="0" y="0"/>
                    </a:moveTo>
                    <a:lnTo>
                      <a:pt x="0" y="7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0" name="Line 155"/>
              <p:cNvSpPr>
                <a:spLocks noChangeShapeType="1"/>
              </p:cNvSpPr>
              <p:nvPr/>
            </p:nvSpPr>
            <p:spPr bwMode="auto">
              <a:xfrm>
                <a:off x="1541407" y="3184947"/>
                <a:ext cx="0" cy="64108"/>
              </a:xfrm>
              <a:prstGeom prst="line">
                <a:avLst/>
              </a:prstGeom>
              <a:grpFill/>
              <a:ln w="6350" cap="flat">
                <a:solidFill>
                  <a:srgbClr val="24232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1" name="Freeform 156"/>
              <p:cNvSpPr>
                <a:spLocks/>
              </p:cNvSpPr>
              <p:nvPr/>
            </p:nvSpPr>
            <p:spPr bwMode="auto">
              <a:xfrm>
                <a:off x="1506193" y="3216550"/>
                <a:ext cx="65914" cy="0"/>
              </a:xfrm>
              <a:custGeom>
                <a:avLst/>
                <a:gdLst>
                  <a:gd name="T0" fmla="*/ 0 w 73"/>
                  <a:gd name="T1" fmla="*/ 73 w 73"/>
                  <a:gd name="T2" fmla="*/ 0 w 7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73">
                    <a:moveTo>
                      <a:pt x="0" y="0"/>
                    </a:moveTo>
                    <a:lnTo>
                      <a:pt x="73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2" name="Line 157"/>
              <p:cNvSpPr>
                <a:spLocks noChangeShapeType="1"/>
              </p:cNvSpPr>
              <p:nvPr/>
            </p:nvSpPr>
            <p:spPr bwMode="auto">
              <a:xfrm>
                <a:off x="1506193" y="3216550"/>
                <a:ext cx="65914" cy="0"/>
              </a:xfrm>
              <a:prstGeom prst="line">
                <a:avLst/>
              </a:prstGeom>
              <a:grpFill/>
              <a:ln w="6350" cap="flat">
                <a:solidFill>
                  <a:srgbClr val="24232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163" name="Группа 161"/>
              <p:cNvGrpSpPr/>
              <p:nvPr/>
            </p:nvGrpSpPr>
            <p:grpSpPr>
              <a:xfrm>
                <a:off x="1667817" y="3812480"/>
                <a:ext cx="989605" cy="638368"/>
                <a:chOff x="5690510" y="2352217"/>
                <a:chExt cx="989605" cy="638368"/>
              </a:xfrm>
              <a:grpFill/>
            </p:grpSpPr>
            <p:sp>
              <p:nvSpPr>
                <p:cNvPr id="166" name="Rectangle 46"/>
                <p:cNvSpPr>
                  <a:spLocks noChangeArrowheads="1"/>
                </p:cNvSpPr>
                <p:nvPr/>
              </p:nvSpPr>
              <p:spPr bwMode="auto">
                <a:xfrm>
                  <a:off x="6550094" y="2470500"/>
                  <a:ext cx="36117" cy="37020"/>
                </a:xfrm>
                <a:prstGeom prst="rect">
                  <a:avLst/>
                </a:prstGeom>
                <a:grpFill/>
                <a:ln w="19050" cap="flat">
                  <a:solidFill>
                    <a:srgbClr val="1E334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grpSp>
              <p:nvGrpSpPr>
                <p:cNvPr id="167" name="Группа 165"/>
                <p:cNvGrpSpPr/>
                <p:nvPr/>
              </p:nvGrpSpPr>
              <p:grpSpPr>
                <a:xfrm>
                  <a:off x="5777191" y="2489462"/>
                  <a:ext cx="817147" cy="383742"/>
                  <a:chOff x="5777191" y="2489462"/>
                  <a:chExt cx="817147" cy="383742"/>
                </a:xfrm>
                <a:grpFill/>
              </p:grpSpPr>
              <p:sp>
                <p:nvSpPr>
                  <p:cNvPr id="169" name="Freeform 47"/>
                  <p:cNvSpPr>
                    <a:spLocks/>
                  </p:cNvSpPr>
                  <p:nvPr/>
                </p:nvSpPr>
                <p:spPr bwMode="auto">
                  <a:xfrm>
                    <a:off x="6147390" y="2489462"/>
                    <a:ext cx="350335" cy="0"/>
                  </a:xfrm>
                  <a:custGeom>
                    <a:avLst/>
                    <a:gdLst>
                      <a:gd name="T0" fmla="*/ 388 w 388"/>
                      <a:gd name="T1" fmla="*/ 0 w 388"/>
                      <a:gd name="T2" fmla="*/ 388 w 388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388">
                        <a:moveTo>
                          <a:pt x="388" y="0"/>
                        </a:moveTo>
                        <a:lnTo>
                          <a:pt x="0" y="0"/>
                        </a:lnTo>
                        <a:lnTo>
                          <a:pt x="388" y="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1E334C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70" name="Line 4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147390" y="2489462"/>
                    <a:ext cx="350335" cy="0"/>
                  </a:xfrm>
                  <a:prstGeom prst="line">
                    <a:avLst/>
                  </a:prstGeom>
                  <a:grpFill/>
                  <a:ln w="9525" cap="flat">
                    <a:solidFill>
                      <a:srgbClr val="1E334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71" name="Freeform 49"/>
                  <p:cNvSpPr>
                    <a:spLocks/>
                  </p:cNvSpPr>
                  <p:nvPr/>
                </p:nvSpPr>
                <p:spPr bwMode="auto">
                  <a:xfrm>
                    <a:off x="5777191" y="2489462"/>
                    <a:ext cx="278101" cy="0"/>
                  </a:xfrm>
                  <a:custGeom>
                    <a:avLst/>
                    <a:gdLst>
                      <a:gd name="T0" fmla="*/ 308 w 308"/>
                      <a:gd name="T1" fmla="*/ 0 w 308"/>
                      <a:gd name="T2" fmla="*/ 308 w 308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308">
                        <a:moveTo>
                          <a:pt x="308" y="0"/>
                        </a:moveTo>
                        <a:lnTo>
                          <a:pt x="0" y="0"/>
                        </a:lnTo>
                        <a:lnTo>
                          <a:pt x="308" y="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1E334C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72" name="Line 5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777191" y="2489462"/>
                    <a:ext cx="278101" cy="0"/>
                  </a:xfrm>
                  <a:prstGeom prst="line">
                    <a:avLst/>
                  </a:prstGeom>
                  <a:grpFill/>
                  <a:ln w="9525" cap="flat">
                    <a:solidFill>
                      <a:srgbClr val="1E334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73" name="Freeform 51"/>
                  <p:cNvSpPr>
                    <a:spLocks/>
                  </p:cNvSpPr>
                  <p:nvPr/>
                </p:nvSpPr>
                <p:spPr bwMode="auto">
                  <a:xfrm>
                    <a:off x="5855745" y="2560792"/>
                    <a:ext cx="708796" cy="0"/>
                  </a:xfrm>
                  <a:custGeom>
                    <a:avLst/>
                    <a:gdLst>
                      <a:gd name="T0" fmla="*/ 785 w 785"/>
                      <a:gd name="T1" fmla="*/ 0 w 785"/>
                      <a:gd name="T2" fmla="*/ 785 w 785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785">
                        <a:moveTo>
                          <a:pt x="785" y="0"/>
                        </a:moveTo>
                        <a:lnTo>
                          <a:pt x="0" y="0"/>
                        </a:lnTo>
                        <a:lnTo>
                          <a:pt x="785" y="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1E334C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74" name="Line 5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855745" y="2560792"/>
                    <a:ext cx="708796" cy="0"/>
                  </a:xfrm>
                  <a:prstGeom prst="line">
                    <a:avLst/>
                  </a:prstGeom>
                  <a:grpFill/>
                  <a:ln w="9525" cap="flat">
                    <a:solidFill>
                      <a:srgbClr val="1E334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75" name="Freeform 53"/>
                  <p:cNvSpPr>
                    <a:spLocks/>
                  </p:cNvSpPr>
                  <p:nvPr/>
                </p:nvSpPr>
                <p:spPr bwMode="auto">
                  <a:xfrm>
                    <a:off x="5916241" y="2620385"/>
                    <a:ext cx="607669" cy="0"/>
                  </a:xfrm>
                  <a:custGeom>
                    <a:avLst/>
                    <a:gdLst>
                      <a:gd name="T0" fmla="*/ 673 w 673"/>
                      <a:gd name="T1" fmla="*/ 0 w 673"/>
                      <a:gd name="T2" fmla="*/ 673 w 673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673">
                        <a:moveTo>
                          <a:pt x="673" y="0"/>
                        </a:moveTo>
                        <a:lnTo>
                          <a:pt x="0" y="0"/>
                        </a:lnTo>
                        <a:lnTo>
                          <a:pt x="673" y="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1E334C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76" name="Line 5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916241" y="2620385"/>
                    <a:ext cx="607669" cy="0"/>
                  </a:xfrm>
                  <a:prstGeom prst="line">
                    <a:avLst/>
                  </a:prstGeom>
                  <a:grpFill/>
                  <a:ln w="9525" cap="flat">
                    <a:solidFill>
                      <a:srgbClr val="1E334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77" name="Freeform 55"/>
                  <p:cNvSpPr>
                    <a:spLocks/>
                  </p:cNvSpPr>
                  <p:nvPr/>
                </p:nvSpPr>
                <p:spPr bwMode="auto">
                  <a:xfrm>
                    <a:off x="5844910" y="2681784"/>
                    <a:ext cx="338597" cy="0"/>
                  </a:xfrm>
                  <a:custGeom>
                    <a:avLst/>
                    <a:gdLst>
                      <a:gd name="T0" fmla="*/ 0 w 375"/>
                      <a:gd name="T1" fmla="*/ 375 w 375"/>
                      <a:gd name="T2" fmla="*/ 0 w 375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375">
                        <a:moveTo>
                          <a:pt x="0" y="0"/>
                        </a:moveTo>
                        <a:lnTo>
                          <a:pt x="375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1E334C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78" name="Line 56"/>
                  <p:cNvSpPr>
                    <a:spLocks noChangeShapeType="1"/>
                  </p:cNvSpPr>
                  <p:nvPr/>
                </p:nvSpPr>
                <p:spPr bwMode="auto">
                  <a:xfrm>
                    <a:off x="5844910" y="2681784"/>
                    <a:ext cx="338597" cy="0"/>
                  </a:xfrm>
                  <a:prstGeom prst="line">
                    <a:avLst/>
                  </a:prstGeom>
                  <a:grpFill/>
                  <a:ln w="9525" cap="flat">
                    <a:solidFill>
                      <a:srgbClr val="1E334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79" name="Freeform 57"/>
                  <p:cNvSpPr>
                    <a:spLocks/>
                  </p:cNvSpPr>
                  <p:nvPr/>
                </p:nvSpPr>
                <p:spPr bwMode="auto">
                  <a:xfrm>
                    <a:off x="6251226" y="2681784"/>
                    <a:ext cx="182391" cy="0"/>
                  </a:xfrm>
                  <a:custGeom>
                    <a:avLst/>
                    <a:gdLst>
                      <a:gd name="T0" fmla="*/ 0 w 210"/>
                      <a:gd name="T1" fmla="*/ 210 w 210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</a:cxnLst>
                    <a:rect l="0" t="0" r="r" b="b"/>
                    <a:pathLst>
                      <a:path w="210">
                        <a:moveTo>
                          <a:pt x="0" y="0"/>
                        </a:moveTo>
                        <a:cubicBezTo>
                          <a:pt x="20" y="0"/>
                          <a:pt x="210" y="0"/>
                          <a:pt x="210" y="0"/>
                        </a:cubicBezTo>
                      </a:path>
                    </a:pathLst>
                  </a:custGeom>
                  <a:grpFill/>
                  <a:ln w="9525" cap="flat">
                    <a:solidFill>
                      <a:srgbClr val="1E334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80" name="Freeform 58"/>
                  <p:cNvSpPr>
                    <a:spLocks/>
                  </p:cNvSpPr>
                  <p:nvPr/>
                </p:nvSpPr>
                <p:spPr bwMode="auto">
                  <a:xfrm>
                    <a:off x="6251226" y="2681784"/>
                    <a:ext cx="182391" cy="0"/>
                  </a:xfrm>
                  <a:custGeom>
                    <a:avLst/>
                    <a:gdLst>
                      <a:gd name="T0" fmla="*/ 0 w 210"/>
                      <a:gd name="T1" fmla="*/ 210 w 210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</a:cxnLst>
                    <a:rect l="0" t="0" r="r" b="b"/>
                    <a:pathLst>
                      <a:path w="210">
                        <a:moveTo>
                          <a:pt x="0" y="0"/>
                        </a:moveTo>
                        <a:cubicBezTo>
                          <a:pt x="20" y="0"/>
                          <a:pt x="210" y="0"/>
                          <a:pt x="210" y="0"/>
                        </a:cubicBezTo>
                      </a:path>
                    </a:pathLst>
                  </a:custGeom>
                  <a:grpFill/>
                  <a:ln w="9525" cap="flat">
                    <a:solidFill>
                      <a:srgbClr val="1E334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81" name="Freeform 59"/>
                  <p:cNvSpPr>
                    <a:spLocks/>
                  </p:cNvSpPr>
                  <p:nvPr/>
                </p:nvSpPr>
                <p:spPr bwMode="auto">
                  <a:xfrm>
                    <a:off x="6497725" y="2681784"/>
                    <a:ext cx="96613" cy="0"/>
                  </a:xfrm>
                  <a:custGeom>
                    <a:avLst/>
                    <a:gdLst>
                      <a:gd name="T0" fmla="*/ 0 w 107"/>
                      <a:gd name="T1" fmla="*/ 107 w 107"/>
                      <a:gd name="T2" fmla="*/ 0 w 107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07">
                        <a:moveTo>
                          <a:pt x="0" y="0"/>
                        </a:moveTo>
                        <a:lnTo>
                          <a:pt x="10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1E334C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82" name="Line 60"/>
                  <p:cNvSpPr>
                    <a:spLocks noChangeShapeType="1"/>
                  </p:cNvSpPr>
                  <p:nvPr/>
                </p:nvSpPr>
                <p:spPr bwMode="auto">
                  <a:xfrm>
                    <a:off x="6497725" y="2681784"/>
                    <a:ext cx="96613" cy="0"/>
                  </a:xfrm>
                  <a:prstGeom prst="line">
                    <a:avLst/>
                  </a:prstGeom>
                  <a:grpFill/>
                  <a:ln w="9525" cap="flat">
                    <a:solidFill>
                      <a:srgbClr val="1E334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83" name="Freeform 61"/>
                  <p:cNvSpPr>
                    <a:spLocks/>
                  </p:cNvSpPr>
                  <p:nvPr/>
                </p:nvSpPr>
                <p:spPr bwMode="auto">
                  <a:xfrm>
                    <a:off x="5844910" y="2753116"/>
                    <a:ext cx="613989" cy="0"/>
                  </a:xfrm>
                  <a:custGeom>
                    <a:avLst/>
                    <a:gdLst>
                      <a:gd name="T0" fmla="*/ 680 w 680"/>
                      <a:gd name="T1" fmla="*/ 0 w 680"/>
                      <a:gd name="T2" fmla="*/ 680 w 680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680">
                        <a:moveTo>
                          <a:pt x="680" y="0"/>
                        </a:moveTo>
                        <a:lnTo>
                          <a:pt x="0" y="0"/>
                        </a:lnTo>
                        <a:lnTo>
                          <a:pt x="680" y="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1E334C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84" name="Line 6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844910" y="2753116"/>
                    <a:ext cx="613989" cy="0"/>
                  </a:xfrm>
                  <a:prstGeom prst="line">
                    <a:avLst/>
                  </a:prstGeom>
                  <a:grpFill/>
                  <a:ln w="9525" cap="flat">
                    <a:solidFill>
                      <a:srgbClr val="1E334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85" name="Freeform 63"/>
                  <p:cNvSpPr>
                    <a:spLocks/>
                  </p:cNvSpPr>
                  <p:nvPr/>
                </p:nvSpPr>
                <p:spPr bwMode="auto">
                  <a:xfrm>
                    <a:off x="5922561" y="2807291"/>
                    <a:ext cx="435210" cy="0"/>
                  </a:xfrm>
                  <a:custGeom>
                    <a:avLst/>
                    <a:gdLst>
                      <a:gd name="T0" fmla="*/ 0 w 482"/>
                      <a:gd name="T1" fmla="*/ 482 w 482"/>
                      <a:gd name="T2" fmla="*/ 0 w 482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482">
                        <a:moveTo>
                          <a:pt x="0" y="0"/>
                        </a:moveTo>
                        <a:lnTo>
                          <a:pt x="482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1E334C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86" name="Line 64"/>
                  <p:cNvSpPr>
                    <a:spLocks noChangeShapeType="1"/>
                  </p:cNvSpPr>
                  <p:nvPr/>
                </p:nvSpPr>
                <p:spPr bwMode="auto">
                  <a:xfrm>
                    <a:off x="5922561" y="2807291"/>
                    <a:ext cx="435210" cy="0"/>
                  </a:xfrm>
                  <a:prstGeom prst="line">
                    <a:avLst/>
                  </a:prstGeom>
                  <a:grpFill/>
                  <a:ln w="9525" cap="flat">
                    <a:solidFill>
                      <a:srgbClr val="1E334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87" name="Freeform 65"/>
                  <p:cNvSpPr>
                    <a:spLocks/>
                  </p:cNvSpPr>
                  <p:nvPr/>
                </p:nvSpPr>
                <p:spPr bwMode="auto">
                  <a:xfrm>
                    <a:off x="5839492" y="2873204"/>
                    <a:ext cx="658232" cy="0"/>
                  </a:xfrm>
                  <a:custGeom>
                    <a:avLst/>
                    <a:gdLst>
                      <a:gd name="T0" fmla="*/ 729 w 729"/>
                      <a:gd name="T1" fmla="*/ 0 w 729"/>
                      <a:gd name="T2" fmla="*/ 729 w 729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729">
                        <a:moveTo>
                          <a:pt x="729" y="0"/>
                        </a:moveTo>
                        <a:lnTo>
                          <a:pt x="0" y="0"/>
                        </a:lnTo>
                        <a:lnTo>
                          <a:pt x="729" y="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1E334C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88" name="Line 6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839492" y="2873204"/>
                    <a:ext cx="658232" cy="0"/>
                  </a:xfrm>
                  <a:prstGeom prst="line">
                    <a:avLst/>
                  </a:prstGeom>
                  <a:grpFill/>
                  <a:ln w="9525" cap="flat">
                    <a:solidFill>
                      <a:srgbClr val="1E334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sp>
              <p:nvSpPr>
                <p:cNvPr id="168" name="Freeform 67"/>
                <p:cNvSpPr>
                  <a:spLocks noEditPoints="1"/>
                </p:cNvSpPr>
                <p:nvPr/>
              </p:nvSpPr>
              <p:spPr bwMode="auto">
                <a:xfrm>
                  <a:off x="5690510" y="2352217"/>
                  <a:ext cx="989605" cy="638368"/>
                </a:xfrm>
                <a:custGeom>
                  <a:avLst/>
                  <a:gdLst>
                    <a:gd name="T0" fmla="*/ 0 w 1096"/>
                    <a:gd name="T1" fmla="*/ 0 h 707"/>
                    <a:gd name="T2" fmla="*/ 0 w 1096"/>
                    <a:gd name="T3" fmla="*/ 707 h 707"/>
                    <a:gd name="T4" fmla="*/ 1096 w 1096"/>
                    <a:gd name="T5" fmla="*/ 707 h 707"/>
                    <a:gd name="T6" fmla="*/ 1096 w 1096"/>
                    <a:gd name="T7" fmla="*/ 0 h 707"/>
                    <a:gd name="T8" fmla="*/ 0 w 1096"/>
                    <a:gd name="T9" fmla="*/ 0 h 707"/>
                    <a:gd name="T10" fmla="*/ 1067 w 1096"/>
                    <a:gd name="T11" fmla="*/ 632 h 707"/>
                    <a:gd name="T12" fmla="*/ 21 w 1096"/>
                    <a:gd name="T13" fmla="*/ 632 h 707"/>
                    <a:gd name="T14" fmla="*/ 21 w 1096"/>
                    <a:gd name="T15" fmla="*/ 85 h 707"/>
                    <a:gd name="T16" fmla="*/ 1067 w 1096"/>
                    <a:gd name="T17" fmla="*/ 85 h 707"/>
                    <a:gd name="T18" fmla="*/ 1067 w 1096"/>
                    <a:gd name="T19" fmla="*/ 632 h 7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96" h="707">
                      <a:moveTo>
                        <a:pt x="0" y="0"/>
                      </a:moveTo>
                      <a:lnTo>
                        <a:pt x="0" y="707"/>
                      </a:lnTo>
                      <a:lnTo>
                        <a:pt x="1096" y="707"/>
                      </a:lnTo>
                      <a:lnTo>
                        <a:pt x="1096" y="0"/>
                      </a:lnTo>
                      <a:lnTo>
                        <a:pt x="0" y="0"/>
                      </a:lnTo>
                      <a:close/>
                      <a:moveTo>
                        <a:pt x="1067" y="632"/>
                      </a:moveTo>
                      <a:lnTo>
                        <a:pt x="21" y="632"/>
                      </a:lnTo>
                      <a:lnTo>
                        <a:pt x="21" y="85"/>
                      </a:lnTo>
                      <a:lnTo>
                        <a:pt x="1067" y="85"/>
                      </a:lnTo>
                      <a:lnTo>
                        <a:pt x="1067" y="63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164" name="Freeform 158"/>
              <p:cNvSpPr>
                <a:spLocks/>
              </p:cNvSpPr>
              <p:nvPr/>
            </p:nvSpPr>
            <p:spPr bwMode="auto">
              <a:xfrm>
                <a:off x="1599195" y="3216550"/>
                <a:ext cx="68622" cy="0"/>
              </a:xfrm>
              <a:custGeom>
                <a:avLst/>
                <a:gdLst>
                  <a:gd name="T0" fmla="*/ 0 w 76"/>
                  <a:gd name="T1" fmla="*/ 76 w 76"/>
                  <a:gd name="T2" fmla="*/ 0 w 7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76">
                    <a:moveTo>
                      <a:pt x="0" y="0"/>
                    </a:moveTo>
                    <a:lnTo>
                      <a:pt x="7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5" name="Line 159"/>
              <p:cNvSpPr>
                <a:spLocks noChangeShapeType="1"/>
              </p:cNvSpPr>
              <p:nvPr/>
            </p:nvSpPr>
            <p:spPr bwMode="auto">
              <a:xfrm>
                <a:off x="1599195" y="3216550"/>
                <a:ext cx="68622" cy="0"/>
              </a:xfrm>
              <a:prstGeom prst="line">
                <a:avLst/>
              </a:prstGeom>
              <a:grpFill/>
              <a:ln w="6350" cap="flat">
                <a:solidFill>
                  <a:srgbClr val="24232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cxnSp>
        <p:nvCxnSpPr>
          <p:cNvPr id="3" name="Прямая соединительная линия 2"/>
          <p:cNvCxnSpPr/>
          <p:nvPr/>
        </p:nvCxnSpPr>
        <p:spPr>
          <a:xfrm>
            <a:off x="1448499" y="6588885"/>
            <a:ext cx="986764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Прямая соединительная линия 197"/>
          <p:cNvCxnSpPr/>
          <p:nvPr/>
        </p:nvCxnSpPr>
        <p:spPr>
          <a:xfrm>
            <a:off x="1518459" y="6228926"/>
            <a:ext cx="504012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Прямая соединительная линия 198"/>
          <p:cNvCxnSpPr/>
          <p:nvPr/>
        </p:nvCxnSpPr>
        <p:spPr>
          <a:xfrm>
            <a:off x="1400476" y="5852228"/>
            <a:ext cx="986764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Прямоугольник 200"/>
          <p:cNvSpPr/>
          <p:nvPr/>
        </p:nvSpPr>
        <p:spPr>
          <a:xfrm>
            <a:off x="2601204" y="6348540"/>
            <a:ext cx="8101376" cy="369328"/>
          </a:xfrm>
          <a:prstGeom prst="rect">
            <a:avLst/>
          </a:prstGeom>
          <a:ln>
            <a:noFill/>
          </a:ln>
        </p:spPr>
        <p:txBody>
          <a:bodyPr wrap="square" lIns="121917" tIns="60958" rIns="121917" bIns="60958">
            <a:spAutoFit/>
          </a:bodyPr>
          <a:lstStyle/>
          <a:p>
            <a:pPr>
              <a:defRPr/>
            </a:pPr>
            <a:r>
              <a:rPr lang="ru-RU" sz="1600" b="1" i="1" dirty="0">
                <a:solidFill>
                  <a:srgbClr val="002060"/>
                </a:solidFill>
                <a:latin typeface="Arial" panose="020B0604020202020204" pitchFamily="34" charset="0"/>
              </a:rPr>
              <a:t>Потребность в финансировании проектов по водоснабжению</a:t>
            </a:r>
          </a:p>
        </p:txBody>
      </p:sp>
      <p:sp>
        <p:nvSpPr>
          <p:cNvPr id="202" name="Прямоугольник 201"/>
          <p:cNvSpPr/>
          <p:nvPr/>
        </p:nvSpPr>
        <p:spPr>
          <a:xfrm>
            <a:off x="2515404" y="6045325"/>
            <a:ext cx="2763956" cy="369328"/>
          </a:xfrm>
          <a:prstGeom prst="rect">
            <a:avLst/>
          </a:prstGeom>
          <a:ln>
            <a:noFill/>
          </a:ln>
        </p:spPr>
        <p:txBody>
          <a:bodyPr wrap="none" lIns="121917" tIns="60958" rIns="121917" bIns="60958">
            <a:spAutoFit/>
          </a:bodyPr>
          <a:lstStyle/>
          <a:p>
            <a:pPr>
              <a:defRPr/>
            </a:pPr>
            <a:r>
              <a:rPr lang="ru-RU" sz="1600" b="1" i="1" dirty="0">
                <a:solidFill>
                  <a:srgbClr val="002060"/>
                </a:solidFill>
                <a:latin typeface="Arial" panose="020B0604020202020204" pitchFamily="34" charset="0"/>
              </a:rPr>
              <a:t>Открытость бюджета</a:t>
            </a:r>
          </a:p>
        </p:txBody>
      </p:sp>
      <p:sp>
        <p:nvSpPr>
          <p:cNvPr id="208" name="TextBox 7"/>
          <p:cNvSpPr txBox="1">
            <a:spLocks noChangeArrowheads="1"/>
          </p:cNvSpPr>
          <p:nvPr/>
        </p:nvSpPr>
        <p:spPr bwMode="auto">
          <a:xfrm>
            <a:off x="265649" y="5852724"/>
            <a:ext cx="962126" cy="26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701" tIns="38847" rIns="77701" bIns="3884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 b="1" dirty="0">
                <a:solidFill>
                  <a:schemeClr val="bg1"/>
                </a:solidFill>
                <a:latin typeface="Arial" panose="020B0604020202020204" pitchFamily="34" charset="0"/>
              </a:rPr>
              <a:t>ЭФФЕКТ:</a:t>
            </a:r>
          </a:p>
        </p:txBody>
      </p:sp>
      <p:sp>
        <p:nvSpPr>
          <p:cNvPr id="189" name="Oval 148"/>
          <p:cNvSpPr/>
          <p:nvPr/>
        </p:nvSpPr>
        <p:spPr>
          <a:xfrm>
            <a:off x="2339095" y="5792618"/>
            <a:ext cx="96290" cy="99929"/>
          </a:xfrm>
          <a:prstGeom prst="ellipse">
            <a:avLst/>
          </a:prstGeom>
          <a:solidFill>
            <a:schemeClr val="accent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id-ID" sz="1300" dirty="0"/>
          </a:p>
        </p:txBody>
      </p:sp>
      <p:sp>
        <p:nvSpPr>
          <p:cNvPr id="191" name="TextBox 190"/>
          <p:cNvSpPr txBox="1"/>
          <p:nvPr/>
        </p:nvSpPr>
        <p:spPr>
          <a:xfrm>
            <a:off x="11933154" y="6536537"/>
            <a:ext cx="269622" cy="276997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3" name="Прямоугольник 192"/>
          <p:cNvSpPr/>
          <p:nvPr/>
        </p:nvSpPr>
        <p:spPr>
          <a:xfrm>
            <a:off x="4188498" y="447675"/>
            <a:ext cx="3815077" cy="415494"/>
          </a:xfrm>
          <a:prstGeom prst="rect">
            <a:avLst/>
          </a:prstGeom>
          <a:ln>
            <a:noFill/>
          </a:ln>
        </p:spPr>
        <p:txBody>
          <a:bodyPr wrap="none" lIns="121917" tIns="60958" rIns="121917" bIns="60958">
            <a:spAutoFit/>
          </a:bodyPr>
          <a:lstStyle/>
          <a:p>
            <a:pPr>
              <a:defRPr/>
            </a:pPr>
            <a:r>
              <a:rPr lang="en-US" sz="1900" b="1" i="1" dirty="0">
                <a:solidFill>
                  <a:srgbClr val="FF0000"/>
                </a:solidFill>
                <a:latin typeface="Arial" panose="020B0604020202020204" pitchFamily="34" charset="0"/>
              </a:rPr>
              <a:t>http://</a:t>
            </a:r>
            <a:r>
              <a:rPr lang="en-US" sz="1900" b="1" i="1" dirty="0" smtClean="0">
                <a:solidFill>
                  <a:srgbClr val="FF0000"/>
                </a:solidFill>
                <a:latin typeface="Arial" panose="020B0604020202020204" pitchFamily="34" charset="0"/>
              </a:rPr>
              <a:t>www.auylsu.kz/provision</a:t>
            </a:r>
            <a:endParaRPr lang="ru-RU" sz="1900" b="1" i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92" name="Oval 148"/>
          <p:cNvSpPr/>
          <p:nvPr/>
        </p:nvSpPr>
        <p:spPr>
          <a:xfrm>
            <a:off x="1974326" y="6179499"/>
            <a:ext cx="96290" cy="99929"/>
          </a:xfrm>
          <a:prstGeom prst="ellipse">
            <a:avLst/>
          </a:prstGeom>
          <a:solidFill>
            <a:schemeClr val="accent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id-ID" sz="1300" dirty="0"/>
          </a:p>
        </p:txBody>
      </p:sp>
      <p:sp>
        <p:nvSpPr>
          <p:cNvPr id="194" name="Oval 148"/>
          <p:cNvSpPr/>
          <p:nvPr/>
        </p:nvSpPr>
        <p:spPr>
          <a:xfrm>
            <a:off x="2419114" y="6541347"/>
            <a:ext cx="96290" cy="99929"/>
          </a:xfrm>
          <a:prstGeom prst="ellipse">
            <a:avLst/>
          </a:prstGeom>
          <a:solidFill>
            <a:schemeClr val="accent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id-ID" sz="1300" dirty="0"/>
          </a:p>
        </p:txBody>
      </p:sp>
    </p:spTree>
    <p:extLst>
      <p:ext uri="{BB962C8B-B14F-4D97-AF65-F5344CB8AC3E}">
        <p14:creationId xmlns:p14="http://schemas.microsoft.com/office/powerpoint/2010/main" val="3316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11720</TotalTime>
  <Words>1295</Words>
  <Application>Microsoft Office PowerPoint</Application>
  <PresentationFormat>Произвольный</PresentationFormat>
  <Paragraphs>586</Paragraphs>
  <Slides>18</Slides>
  <Notes>8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 Office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УСТАНОВКА КОМПЛЕКСНЫХ БЛОК МОДУЛЕЙ В СЕЛАХ С НАСЕЛЕНИЕМ МЕНЕЕ 200 ЧЕЛОВЕК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Айгерим Балыкбаева</dc:creator>
  <cp:lastModifiedBy>Нурсултан Керемкулов</cp:lastModifiedBy>
  <cp:revision>416</cp:revision>
  <cp:lastPrinted>2021-11-10T13:49:17Z</cp:lastPrinted>
  <dcterms:created xsi:type="dcterms:W3CDTF">2020-05-20T06:42:22Z</dcterms:created>
  <dcterms:modified xsi:type="dcterms:W3CDTF">2021-11-10T15:24:17Z</dcterms:modified>
</cp:coreProperties>
</file>